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7"/>
  </p:handoutMasterIdLst>
  <p:sldIdLst>
    <p:sldId id="567" r:id="rId3"/>
    <p:sldId id="569" r:id="rId4"/>
    <p:sldId id="570" r:id="rId5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</p:sldIdLst>
  <p:sldSz cx="12192000" cy="6858000"/>
  <p:notesSz cx="6858000" cy="9144000"/>
  <p:custDataLst>
    <p:tags r:id="rId31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503"/>
    <p:restoredTop sz="94628"/>
  </p:normalViewPr>
  <p:slideViewPr>
    <p:cSldViewPr showGuides="1">
      <p:cViewPr varScale="1">
        <p:scale>
          <a:sx n="67" d="100"/>
          <a:sy n="67" d="100"/>
        </p:scale>
        <p:origin x="-1016" y="-76"/>
      </p:cViewPr>
      <p:guideLst>
        <p:guide orient="horz" pos="2163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zh-CN" altLang="en-US" sz="1200" strike="noStrike" noProof="1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BB962C8B-B14F-4D97-AF65-F5344CB8AC3E}" type="datetime2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/>
            <a:endParaRPr lang="en-US" altLang="zh-CN" sz="1200" strike="noStrike" noProof="1" dirty="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zh-CN" altLang="en-US" sz="1200" strike="noStrike" noProof="1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BB962C8B-B14F-4D97-AF65-F5344CB8AC3E}" type="datetime2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  <p:sp>
        <p:nvSpPr>
          <p:cNvPr id="6148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/>
            <a:endParaRPr lang="en-US" altLang="zh-CN" sz="1200" strike="noStrike" noProof="1" dirty="0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华文黑体" charset="-122"/>
                <a:ea typeface="华文黑体" charset="-122"/>
              </a:rPr>
            </a:fld>
            <a:endParaRPr lang="zh-CN" altLang="en-US" sz="1200" dirty="0">
              <a:latin typeface="华文黑体" charset="-122"/>
              <a:ea typeface="华文黑体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华文黑体" charset="-122"/>
                <a:ea typeface="华文黑体" charset="-122"/>
              </a:rPr>
            </a:fld>
            <a:endParaRPr lang="zh-CN" altLang="en-US" sz="1200" dirty="0">
              <a:latin typeface="华文黑体" charset="-122"/>
              <a:ea typeface="华文黑体" charset="-122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华文黑体" charset="-122"/>
                <a:ea typeface="华文黑体" charset="-122"/>
              </a:rPr>
            </a:fld>
            <a:endParaRPr lang="zh-CN" altLang="en-US" sz="1200" dirty="0">
              <a:latin typeface="华文黑体" charset="-122"/>
              <a:ea typeface="华文黑体" charset="-122"/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华文黑体" charset="-122"/>
                <a:ea typeface="华文黑体" charset="-122"/>
              </a:rPr>
            </a:fld>
            <a:endParaRPr lang="zh-CN" altLang="en-US" sz="1200" dirty="0">
              <a:latin typeface="华文黑体" charset="-122"/>
              <a:ea typeface="华文黑体" charset="-122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84747" y="620713"/>
            <a:ext cx="2693988" cy="52673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2784" y="620713"/>
            <a:ext cx="7925789" cy="52673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2784" y="1773238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88016" y="1773238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Rectangle 2"/>
          <p:cNvSpPr>
            <a:spLocks noChangeArrowheads="1"/>
          </p:cNvSpPr>
          <p:nvPr/>
        </p:nvSpPr>
        <p:spPr bwMode="ltGray">
          <a:xfrm>
            <a:off x="556684" y="8826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ltGray">
          <a:xfrm>
            <a:off x="1066800" y="882650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ltGray">
          <a:xfrm>
            <a:off x="721784" y="1304925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ltGray">
          <a:xfrm>
            <a:off x="1214967" y="1304925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ltGray">
          <a:xfrm>
            <a:off x="169333" y="1231900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gray">
          <a:xfrm>
            <a:off x="1016000" y="774700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gray">
          <a:xfrm>
            <a:off x="590551" y="15652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Rectangle 9"/>
          <p:cNvSpPr>
            <a:spLocks noGrp="1"/>
          </p:cNvSpPr>
          <p:nvPr>
            <p:ph type="title"/>
          </p:nvPr>
        </p:nvSpPr>
        <p:spPr>
          <a:xfrm>
            <a:off x="1488017" y="620713"/>
            <a:ext cx="10390716" cy="839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82" name="Rectangle 10"/>
          <p:cNvSpPr>
            <a:spLocks noGrp="1"/>
          </p:cNvSpPr>
          <p:nvPr>
            <p:ph type="body"/>
          </p:nvPr>
        </p:nvSpPr>
        <p:spPr>
          <a:xfrm>
            <a:off x="1102784" y="1773238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533400"/>
            <a:r>
              <a:rPr lang="zh-CN" altLang="en-US" dirty="0"/>
              <a:t>第二级</a:t>
            </a:r>
            <a:endParaRPr lang="zh-CN" altLang="en-US" dirty="0"/>
          </a:p>
          <a:p>
            <a:pPr lvl="2" indent="-457200"/>
            <a:r>
              <a:rPr lang="zh-CN" altLang="en-US" dirty="0"/>
              <a:t>第三级</a:t>
            </a:r>
            <a:endParaRPr lang="zh-CN" altLang="en-US" dirty="0"/>
          </a:p>
          <a:p>
            <a:pPr lvl="3" indent="-381000"/>
            <a:r>
              <a:rPr lang="zh-CN" altLang="en-US" dirty="0"/>
              <a:t>第四级</a:t>
            </a:r>
            <a:endParaRPr lang="zh-CN" altLang="en-US" dirty="0"/>
          </a:p>
          <a:p>
            <a:pPr lvl="4" indent="-3810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356" name="页脚占位符 14355"/>
          <p:cNvSpPr>
            <a:spLocks noGrp="1"/>
          </p:cNvSpPr>
          <p:nvPr>
            <p:ph type="ftr" sz="quarter" idx="3"/>
          </p:nvPr>
        </p:nvSpPr>
        <p:spPr>
          <a:xfrm>
            <a:off x="7440084" y="6553200"/>
            <a:ext cx="4751917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/>
            </a:lvl1pPr>
          </a:lstStyle>
          <a:p>
            <a:pPr lvl="0" eaLnBrk="1" fontAlgn="base" hangingPunct="1"/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《数据结构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trike="noStrike" noProof="1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Java版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）（第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版）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lang="en-US" altLang="zh-CN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章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609600" indent="-609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AutoNum type="arabicPeriod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AutoNum type="circleNumDbPlain"/>
        <a:defRPr sz="2800" b="1">
          <a:solidFill>
            <a:schemeClr val="tx1"/>
          </a:solidFill>
          <a:latin typeface="+mn-lt"/>
          <a:ea typeface="+mn-ea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test.com/1.htm?keyword=asp.net+aja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algn="ctr" eaLnBrk="1" hangingPunct="1">
              <a:buClrTx/>
              <a:buSzTx/>
              <a:buFontTx/>
            </a:pPr>
            <a:r>
              <a:rPr lang="en-US" altLang="zh-CN" sz="4400" b="1" dirty="0">
                <a:latin typeface="+mj-lt"/>
                <a:ea typeface="微软雅黑" panose="020B0503020204020204" charset="-122"/>
                <a:cs typeface="+mj-cs"/>
              </a:rPr>
              <a:t>HTML5</a:t>
            </a:r>
            <a:r>
              <a:rPr lang="zh-CN" altLang="en-US" sz="4400" b="1" dirty="0">
                <a:latin typeface="+mj-lt"/>
                <a:ea typeface="微软雅黑" panose="020B0503020204020204" charset="-122"/>
                <a:cs typeface="+mj-cs"/>
              </a:rPr>
              <a:t>应用开发</a:t>
            </a:r>
            <a:endParaRPr lang="zh-CN" altLang="en-US" sz="4400" b="1" dirty="0">
              <a:latin typeface="+mj-lt"/>
              <a:ea typeface="微软雅黑" panose="020B0503020204020204" charset="-122"/>
              <a:cs typeface="+mj-cs"/>
            </a:endParaRPr>
          </a:p>
        </p:txBody>
      </p:sp>
      <p:sp>
        <p:nvSpPr>
          <p:cNvPr id="3075" name="Rectangle 4"/>
          <p:cNvSpPr/>
          <p:nvPr/>
        </p:nvSpPr>
        <p:spPr>
          <a:xfrm>
            <a:off x="4295775" y="2996248"/>
            <a:ext cx="4191000" cy="1752600"/>
          </a:xfrm>
          <a:prstGeom prst="rect">
            <a:avLst/>
          </a:prstGeom>
          <a:noFill/>
          <a:ln w="9525">
            <a:noFill/>
          </a:ln>
        </p:spPr>
        <p:txBody>
          <a:bodyPr lIns="90452" tIns="45227" rIns="90452" bIns="45227"/>
          <a:p>
            <a:r>
              <a:rPr lang="en-US" altLang="zh-CN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HTML5</a:t>
            </a: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</a:rPr>
              <a:t>页面基础</a:t>
            </a:r>
            <a:endParaRPr lang="zh-CN" altLang="en-US" sz="3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4400" b="1" dirty="0"/>
              <a:t>13.日期+时间输入</a:t>
            </a:r>
            <a:br>
              <a:rPr lang="en-US" altLang="zh-CN" sz="4400" b="1" dirty="0"/>
            </a:br>
            <a:endParaRPr lang="zh-CN" altLang="en-US" dirty="0"/>
          </a:p>
        </p:txBody>
      </p:sp>
      <p:pic>
        <p:nvPicPr>
          <p:cNvPr id="13316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243" y="3717290"/>
            <a:ext cx="2960687" cy="2325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15" y="2257425"/>
            <a:ext cx="5008563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8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388" y="2061210"/>
            <a:ext cx="2679700" cy="3930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9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93" y="3213100"/>
            <a:ext cx="3594100" cy="282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0" name="文本框 2"/>
          <p:cNvSpPr txBox="1"/>
          <p:nvPr/>
        </p:nvSpPr>
        <p:spPr>
          <a:xfrm>
            <a:off x="8799195" y="6237605"/>
            <a:ext cx="25692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400" dirty="0">
                <a:latin typeface="华文黑体" charset="-122"/>
              </a:rPr>
              <a:t>  Android</a:t>
            </a:r>
            <a:r>
              <a:rPr lang="zh-CN" altLang="en-US" sz="2400" dirty="0">
                <a:latin typeface="华文黑体" charset="-122"/>
              </a:rPr>
              <a:t>效果</a:t>
            </a:r>
            <a:endParaRPr lang="zh-CN" altLang="en-US" sz="2400" dirty="0">
              <a:latin typeface="华文黑体" charset="-122"/>
            </a:endParaRPr>
          </a:p>
        </p:txBody>
      </p:sp>
      <p:sp>
        <p:nvSpPr>
          <p:cNvPr id="13321" name="文本框 3"/>
          <p:cNvSpPr txBox="1"/>
          <p:nvPr/>
        </p:nvSpPr>
        <p:spPr>
          <a:xfrm>
            <a:off x="5448300" y="6232525"/>
            <a:ext cx="24117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400" dirty="0">
                <a:latin typeface="华文黑体" charset="-122"/>
              </a:rPr>
              <a:t>    iOS</a:t>
            </a:r>
            <a:r>
              <a:rPr lang="zh-CN" altLang="en-US" sz="2400" dirty="0">
                <a:latin typeface="华文黑体" charset="-122"/>
              </a:rPr>
              <a:t>效果</a:t>
            </a:r>
            <a:endParaRPr lang="zh-CN" altLang="en-US" sz="2400" dirty="0">
              <a:latin typeface="华文黑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2212975" y="673100"/>
            <a:ext cx="7769225" cy="5119688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3100" b="1" dirty="0"/>
              <a:t>14.周数选择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15.月份选择</a:t>
            </a:r>
            <a:endParaRPr lang="en-US" altLang="zh-CN" sz="3100" b="1" dirty="0"/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75" y="1223963"/>
            <a:ext cx="3122613" cy="2122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88" y="131763"/>
            <a:ext cx="3895725" cy="55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1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8" y="3979863"/>
            <a:ext cx="2543175" cy="195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0" y="6165850"/>
            <a:ext cx="4246563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3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663" y="719138"/>
            <a:ext cx="3141662" cy="2925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4" name="文本框 2"/>
          <p:cNvSpPr txBox="1"/>
          <p:nvPr/>
        </p:nvSpPr>
        <p:spPr>
          <a:xfrm>
            <a:off x="5946775" y="3681413"/>
            <a:ext cx="35004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latin typeface="华文黑体" charset="-122"/>
              </a:rPr>
              <a:t>  Android</a:t>
            </a:r>
            <a:r>
              <a:rPr lang="zh-CN" altLang="en-US" sz="2400" dirty="0">
                <a:latin typeface="华文黑体" charset="-122"/>
              </a:rPr>
              <a:t>效果</a:t>
            </a:r>
            <a:endParaRPr lang="zh-CN" altLang="en-US" sz="2400" dirty="0">
              <a:latin typeface="华文黑体" charset="-122"/>
            </a:endParaRPr>
          </a:p>
        </p:txBody>
      </p:sp>
      <p:pic>
        <p:nvPicPr>
          <p:cNvPr id="14345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370" y="3792220"/>
            <a:ext cx="3646488" cy="2801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6" name="文本框 3"/>
          <p:cNvSpPr txBox="1"/>
          <p:nvPr/>
        </p:nvSpPr>
        <p:spPr>
          <a:xfrm>
            <a:off x="7464425" y="6309043"/>
            <a:ext cx="34988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latin typeface="华文黑体" charset="-122"/>
              </a:rPr>
              <a:t>  iOS</a:t>
            </a:r>
            <a:r>
              <a:rPr lang="zh-CN" altLang="en-US" sz="2400" dirty="0">
                <a:latin typeface="华文黑体" charset="-122"/>
              </a:rPr>
              <a:t>效果</a:t>
            </a:r>
            <a:endParaRPr lang="zh-CN" altLang="en-US" sz="2400" dirty="0">
              <a:latin typeface="华文黑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1487805" y="1628775"/>
            <a:ext cx="8169275" cy="5119688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3100" b="1" dirty="0"/>
              <a:t>16.时间输入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17.Email输入框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   </a:t>
            </a:r>
            <a:r>
              <a:rPr lang="en-US" altLang="zh-CN" sz="2700" b="1" i="1" dirty="0">
                <a:solidFill>
                  <a:srgbClr val="FF0000"/>
                </a:solidFill>
              </a:rPr>
              <a:t>注：在表单提交时，自动检测是否为email格式</a:t>
            </a:r>
            <a:endParaRPr lang="en-US" altLang="zh-CN" sz="2700" b="1" i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718" y="1690688"/>
            <a:ext cx="111442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93" y="2119313"/>
            <a:ext cx="4103687" cy="488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543" y="4078288"/>
            <a:ext cx="5511800" cy="181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455" y="6161088"/>
            <a:ext cx="4029075" cy="366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2212975" y="673100"/>
            <a:ext cx="7769225" cy="5119688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3100" b="1" dirty="0"/>
              <a:t>18.电话输入框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i="1" dirty="0">
                <a:solidFill>
                  <a:srgbClr val="FF0000"/>
                </a:solidFill>
              </a:rPr>
              <a:t>注：在表单提交，需要和正则表达式结合</a:t>
            </a:r>
            <a:endParaRPr lang="en-US" altLang="zh-CN" sz="3100" b="1" i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3100" b="1" i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3100" b="1" i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3100" b="1" i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3100" b="1" dirty="0"/>
              <a:t>19.网址输入框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i="1" dirty="0">
                <a:solidFill>
                  <a:srgbClr val="FF0000"/>
                </a:solidFill>
              </a:rPr>
              <a:t>注：在表单提交时，</a:t>
            </a:r>
            <a:r>
              <a:rPr lang="zh-CN" altLang="en-US" sz="3100" b="1" i="1" dirty="0">
                <a:solidFill>
                  <a:srgbClr val="FF0000"/>
                </a:solidFill>
              </a:rPr>
              <a:t>自动检测是否为网址</a:t>
            </a:r>
            <a:endParaRPr lang="en-US" altLang="zh-CN" sz="3100" b="1" i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338" y="1958975"/>
            <a:ext cx="4602162" cy="1041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63" y="3184525"/>
            <a:ext cx="7424737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988" y="4714875"/>
            <a:ext cx="2882900" cy="979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838" y="5021263"/>
            <a:ext cx="421322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1487805" y="1628775"/>
            <a:ext cx="7769225" cy="5119688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3100" b="1" dirty="0"/>
              <a:t>20.搜索框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21.滑块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22.隐藏域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    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2400" i="1" dirty="0"/>
              <a:t>&lt;</a:t>
            </a:r>
            <a:r>
              <a:rPr lang="en-US" altLang="zh-CN" sz="2400" i="1" dirty="0">
                <a:solidFill>
                  <a:srgbClr val="C00000"/>
                </a:solidFill>
              </a:rPr>
              <a:t>input</a:t>
            </a:r>
            <a:r>
              <a:rPr lang="en-US" altLang="zh-CN" sz="2400" i="1" dirty="0"/>
              <a:t>  </a:t>
            </a:r>
            <a:r>
              <a:rPr lang="en-US" altLang="zh-CN" sz="2400" i="1" dirty="0">
                <a:solidFill>
                  <a:srgbClr val="FF0000"/>
                </a:solidFill>
              </a:rPr>
              <a:t>type</a:t>
            </a:r>
            <a:r>
              <a:rPr lang="en-US" altLang="zh-CN" sz="2400" i="1" dirty="0">
                <a:solidFill>
                  <a:srgbClr val="0066FF"/>
                </a:solidFill>
              </a:rPr>
              <a:t>=“hidden”  </a:t>
            </a:r>
            <a:r>
              <a:rPr lang="en-US" altLang="zh-CN" sz="2400" i="1" dirty="0">
                <a:solidFill>
                  <a:srgbClr val="FF0000"/>
                </a:solidFill>
              </a:rPr>
              <a:t>value</a:t>
            </a:r>
            <a:r>
              <a:rPr lang="en-US" altLang="zh-CN" sz="2400" i="1" dirty="0">
                <a:solidFill>
                  <a:srgbClr val="0066FF"/>
                </a:solidFill>
              </a:rPr>
              <a:t>=“wangcai”/&gt;</a:t>
            </a:r>
            <a:endParaRPr lang="en-US" altLang="zh-CN" sz="2400" i="1" dirty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3100" b="1" dirty="0"/>
              <a:t>         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4093" y="1751013"/>
            <a:ext cx="1782762" cy="306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930" y="2179638"/>
            <a:ext cx="3943350" cy="490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468" y="2854325"/>
            <a:ext cx="1836737" cy="306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293" y="3343275"/>
            <a:ext cx="805180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5" name="矩形 16"/>
          <p:cNvSpPr/>
          <p:nvPr/>
        </p:nvSpPr>
        <p:spPr>
          <a:xfrm>
            <a:off x="1697355" y="4506913"/>
            <a:ext cx="7531100" cy="815975"/>
          </a:xfrm>
          <a:prstGeom prst="rect">
            <a:avLst/>
          </a:prstGeom>
          <a:noFill/>
          <a:ln w="9525">
            <a:noFill/>
          </a:ln>
        </p:spPr>
        <p:txBody>
          <a:bodyPr lIns="78373" tIns="39187" rIns="78373" bIns="39187">
            <a:spAutoFit/>
          </a:bodyPr>
          <a:p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注：用于在表单提交时，</a:t>
            </a:r>
            <a:r>
              <a:rPr lang="zh-CN" alt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自动提交一些隐藏的值，不让用户看见</a:t>
            </a:r>
            <a:endParaRPr lang="en-US" altLang="zh-CN" b="1" i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1466215" y="781050"/>
            <a:ext cx="8800465" cy="4919980"/>
          </a:xfrm>
        </p:spPr>
        <p:txBody>
          <a:bodyPr vert="horz" wrap="square" lIns="91440" tIns="45720" rIns="91440" bIns="45720" anchor="t" anchorCtr="0"/>
          <a:p>
            <a:pPr algn="ctr" eaLnBrk="1" hangingPunct="1">
              <a:buFontTx/>
              <a:buNone/>
            </a:pPr>
            <a:r>
              <a:rPr lang="en-US" altLang="zh-CN" sz="4000" dirty="0"/>
              <a:t>input的一些新属性</a:t>
            </a:r>
            <a:endParaRPr lang="en-US" altLang="zh-CN" sz="4000" dirty="0"/>
          </a:p>
          <a:p>
            <a:pPr eaLnBrk="1" hangingPunct="1">
              <a:buFontTx/>
              <a:buNone/>
            </a:pPr>
            <a:r>
              <a:rPr lang="en-US" altLang="zh-CN" dirty="0"/>
              <a:t> （1）placeholder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zh-CN" altLang="en-US" dirty="0"/>
              <a:t>     用户还没有输入值时，输入型控件向用户显示提示信息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/>
              <a:t>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1426210" y="983615"/>
            <a:ext cx="8555990" cy="4809490"/>
          </a:xfrm>
        </p:spPr>
        <p:txBody>
          <a:bodyPr vert="horz" wrap="square" lIns="91440" tIns="45720" rIns="91440" bIns="45720" anchor="t" anchorCtr="0"/>
          <a:p>
            <a:pPr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2）list 和datalist属性</a:t>
            </a: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3）required属性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input标签加入required属性：</a:t>
            </a:r>
            <a:endParaRPr lang="zh-CN" altLang="en-US" dirty="0"/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1628775"/>
            <a:ext cx="9049385" cy="2618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矩形 5"/>
          <p:cNvSpPr/>
          <p:nvPr/>
        </p:nvSpPr>
        <p:spPr>
          <a:xfrm>
            <a:off x="6671945" y="2277110"/>
            <a:ext cx="5299075" cy="446405"/>
          </a:xfrm>
          <a:prstGeom prst="rect">
            <a:avLst/>
          </a:prstGeom>
          <a:noFill/>
          <a:ln w="9525">
            <a:noFill/>
          </a:ln>
        </p:spPr>
        <p:txBody>
          <a:bodyPr wrap="square" lIns="78373" tIns="39187" rIns="78373" bIns="39187">
            <a:spAutoFit/>
          </a:bodyPr>
          <a:p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注：</a:t>
            </a:r>
            <a:r>
              <a:rPr lang="zh-CN" alt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用于实现输入智能提示</a:t>
            </a:r>
            <a:endParaRPr lang="en-US" altLang="zh-CN" b="1" i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946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35" y="4005580"/>
            <a:ext cx="4832350" cy="997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1316355" y="908685"/>
            <a:ext cx="9712960" cy="5080000"/>
          </a:xfrm>
        </p:spPr>
        <p:txBody>
          <a:bodyPr vert="horz" wrap="square" lIns="91440" tIns="45720" rIns="91440" bIns="45720" anchor="t" anchorCtr="0"/>
          <a:p>
            <a:pPr algn="ctr" eaLnBrk="1" hangingPunct="1">
              <a:buFontTx/>
              <a:buNone/>
            </a:pPr>
            <a:r>
              <a:rPr lang="zh-CN" altLang="en-US" sz="4000" b="1" dirty="0"/>
              <a:t>下拉框标签</a:t>
            </a:r>
            <a:endParaRPr lang="zh-CN" altLang="en-US" sz="4000" b="1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&lt;select&gt;</a:t>
            </a:r>
            <a:r>
              <a:rPr lang="zh-CN" altLang="en-US" dirty="0"/>
              <a:t>标签，它的每个选项使用</a:t>
            </a:r>
            <a:r>
              <a:rPr lang="en-US" altLang="zh-CN" dirty="0"/>
              <a:t>&lt;option&gt;</a:t>
            </a:r>
            <a:r>
              <a:rPr lang="zh-CN" altLang="en-US" dirty="0"/>
              <a:t>标签进行嵌套，显示的文字在</a:t>
            </a:r>
            <a:r>
              <a:rPr lang="en-US" altLang="zh-CN" i="1" dirty="0">
                <a:solidFill>
                  <a:srgbClr val="0066FF"/>
                </a:solidFill>
              </a:rPr>
              <a:t>&lt;option&gt;</a:t>
            </a:r>
            <a:r>
              <a:rPr lang="zh-CN" altLang="en-US" dirty="0"/>
              <a:t>和</a:t>
            </a:r>
            <a:r>
              <a:rPr lang="en-US" altLang="zh-CN" i="1" dirty="0">
                <a:solidFill>
                  <a:srgbClr val="0066FF"/>
                </a:solidFill>
              </a:rPr>
              <a:t>&lt;/option&gt;</a:t>
            </a:r>
            <a:r>
              <a:rPr lang="zh-CN" altLang="en-US" dirty="0"/>
              <a:t>之间，每个选项对应的值在</a:t>
            </a:r>
            <a:r>
              <a:rPr lang="en-US" altLang="zh-CN" dirty="0"/>
              <a:t>&lt;option&gt;</a:t>
            </a:r>
            <a:r>
              <a:rPr lang="zh-CN" altLang="en-US" dirty="0"/>
              <a:t>的</a:t>
            </a:r>
            <a:r>
              <a:rPr lang="en-US" altLang="zh-CN" i="1" dirty="0">
                <a:solidFill>
                  <a:srgbClr val="0066FF"/>
                </a:solidFill>
              </a:rPr>
              <a:t>value</a:t>
            </a:r>
            <a:r>
              <a:rPr lang="zh-CN" altLang="en-US" dirty="0"/>
              <a:t>属性中设定，若想其中某个选项被选中，请设定该项的</a:t>
            </a:r>
            <a:r>
              <a:rPr lang="en-US" altLang="zh-CN" i="1" dirty="0">
                <a:solidFill>
                  <a:srgbClr val="0066FF"/>
                </a:solidFill>
              </a:rPr>
              <a:t>selected</a:t>
            </a:r>
            <a:endParaRPr lang="en-US" altLang="zh-CN" dirty="0"/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755" y="4067175"/>
            <a:ext cx="1750695" cy="184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4076700"/>
            <a:ext cx="6993255" cy="1713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1437640" y="908685"/>
            <a:ext cx="8544560" cy="57962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HTML5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中的其他标签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&lt;aside&gt;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&lt;figure&gt;与&lt;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figcaption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&lt;footer&gt;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&lt;header&gt;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hgroup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&lt;mark&gt;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nav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&lt;output&gt;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&lt;progress&gt;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&lt;section&gt;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&lt;article&gt;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1487805" y="908685"/>
            <a:ext cx="4247515" cy="53105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语义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化标签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342265" algn="l" defTabSz="904875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在HTML5标准出现之前，页面的布局全是使用div+css</a:t>
            </a:r>
            <a:r>
              <a:rPr kumimoji="0" lang="en-US" altLang="zh-CN" sz="3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完成的</a:t>
            </a:r>
            <a:r>
              <a:rPr kumimoji="0" lang="en-US" altLang="zh-CN" sz="3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,给搜索引擎的SEO带来了复杂性</a:t>
            </a:r>
            <a:r>
              <a:rPr kumimoji="0" lang="zh-CN" altLang="en-US" sz="3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3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531" name="图片 5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0" y="1700530"/>
            <a:ext cx="6109970" cy="4518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512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188913"/>
            <a:ext cx="10220325" cy="2209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512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97200"/>
            <a:ext cx="9144000" cy="37449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1524000" y="890905"/>
            <a:ext cx="4068445" cy="490791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04875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4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语义</a:t>
            </a:r>
            <a:r>
              <a:rPr lang="zh-CN" altLang="en-US" sz="4000" noProof="0" dirty="0">
                <a:ln>
                  <a:noFill/>
                </a:ln>
                <a:effectLst/>
                <a:uLnTx/>
                <a:uFillTx/>
                <a:sym typeface="+mn-ea"/>
              </a:rPr>
              <a:t>化标签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04875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HTML5标准制定了许多的语义化标签，</a:t>
            </a:r>
            <a:r>
              <a:rPr kumimoji="0" lang="en-US" altLang="zh-CN" sz="3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它可以将每个区域语义化</a:t>
            </a:r>
            <a:r>
              <a:rPr kumimoji="0" lang="en-US" altLang="zh-CN" sz="3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，让页面结构更清晰，更利于SEO</a:t>
            </a:r>
            <a:endParaRPr kumimoji="0" lang="en-US" altLang="zh-CN" sz="3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5" name="图片 50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0" y="1628775"/>
            <a:ext cx="6196330" cy="4565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1559560" y="1628775"/>
            <a:ext cx="9730105" cy="482219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&lt;header&gt;：定义网页或文章的头部区域，可包含logo、导航、搜索条等内容。</a:t>
            </a:r>
            <a:endParaRPr kumimoji="0" lang="en-US" altLang="zh-CN" sz="2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&lt;main&gt;： 定义网页中的主体内容。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&lt;nav&gt;：定义包含多个超链接的区域，标注页面导航链接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&lt;footer&gt;：定义网页或文章的尾部区域，可包含版权、备案等内容。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&lt;section&gt;：通常标注为网页中的一个独立区域。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&lt;article&gt;：完整、独立的内容块，可包含独立的&lt;header&gt;、&lt;footer&gt;等结构元素。如新闻、博客文章等独立的内容快(不包括评论或者作者简介)。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5415" y="83693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语义</a:t>
            </a:r>
            <a:r>
              <a:rPr lang="zh-CN" altLang="en-US" sz="4000" noProof="0" dirty="0">
                <a:ln>
                  <a:noFill/>
                </a:ln>
                <a:effectLst/>
                <a:uLnTx/>
                <a:uFillTx/>
                <a:sym typeface="+mn-ea"/>
              </a:rPr>
              <a:t>化标签</a:t>
            </a:r>
            <a:endParaRPr lang="zh-CN" altLang="en-US" sz="40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1548765" y="1626870"/>
            <a:ext cx="8816340" cy="416623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&lt;aside&gt;：定义除主内容之外的内容块。如：注解。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&lt;figure&gt;：代表一段独立的内容, 经常与&lt;figcaption&gt;(表示标题)配合使用, 可用于文章中的图片、插图、表格、代码段等等。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黑体" charset="-122"/>
                <a:ea typeface="+mn-ea"/>
                <a:cs typeface="+mn-cs"/>
              </a:rPr>
              <a:t>&lt;figcaption&gt;：定义 &lt;figure&gt; 元素的标题。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黑体" charset="-122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0487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15415" y="83693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语义</a:t>
            </a:r>
            <a:r>
              <a:rPr lang="zh-CN" altLang="en-US" sz="4000" noProof="0" dirty="0">
                <a:ln>
                  <a:noFill/>
                </a:ln>
                <a:effectLst/>
                <a:uLnTx/>
                <a:uFillTx/>
                <a:sym typeface="+mn-ea"/>
              </a:rPr>
              <a:t>化标签</a:t>
            </a:r>
            <a:endParaRPr lang="zh-CN" altLang="en-US" sz="40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课后练习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搜集资料学习</a:t>
            </a:r>
            <a:r>
              <a:rPr lang="en-US" altLang="zh-CN" dirty="0"/>
              <a:t>HTML5</a:t>
            </a:r>
            <a:r>
              <a:rPr lang="zh-CN" altLang="en-US" dirty="0"/>
              <a:t>中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class </a:t>
            </a:r>
            <a:r>
              <a:rPr lang="zh-CN" altLang="en-US" dirty="0"/>
              <a:t>区别</a:t>
            </a:r>
            <a:endParaRPr lang="en-US" altLang="zh-CN" dirty="0"/>
          </a:p>
          <a:p>
            <a:r>
              <a:rPr lang="zh-CN" altLang="en-US" dirty="0"/>
              <a:t>对照教材或</a:t>
            </a:r>
            <a:r>
              <a:rPr lang="en-US" altLang="zh-CN" dirty="0"/>
              <a:t>Mooc</a:t>
            </a:r>
            <a:r>
              <a:rPr lang="zh-CN" altLang="en-US" dirty="0"/>
              <a:t>平台学习</a:t>
            </a:r>
            <a:r>
              <a:rPr lang="en-US" altLang="zh-CN" dirty="0"/>
              <a:t>form</a:t>
            </a:r>
            <a:r>
              <a:rPr lang="zh-CN" altLang="en-US" dirty="0"/>
              <a:t>表单部分各种</a:t>
            </a:r>
            <a:r>
              <a:rPr lang="en-US" altLang="zh-CN" dirty="0"/>
              <a:t>input</a:t>
            </a:r>
            <a:r>
              <a:rPr lang="zh-CN" altLang="en-US" dirty="0"/>
              <a:t>标签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1393825" y="803910"/>
            <a:ext cx="9580880" cy="5539105"/>
          </a:xfrm>
        </p:spPr>
        <p:txBody>
          <a:bodyPr vert="horz" wrap="square" lIns="91440" tIns="45720" rIns="91440" bIns="45720" anchor="t" anchorCtr="0"/>
          <a:p>
            <a:pPr algn="ctr" eaLnBrk="1" hangingPunct="1">
              <a:buFontTx/>
              <a:buNone/>
            </a:pPr>
            <a:r>
              <a:rPr lang="zh-CN" altLang="en-US" sz="4000" b="1" dirty="0"/>
              <a:t>表单标签</a:t>
            </a:r>
            <a:endParaRPr lang="zh-CN" altLang="en-US" sz="4000" b="1" dirty="0"/>
          </a:p>
          <a:p>
            <a:pPr eaLnBrk="1" hangingPunct="1">
              <a:buFontTx/>
              <a:buNone/>
            </a:pPr>
            <a:r>
              <a:rPr lang="zh-CN" altLang="en-US" b="1" dirty="0"/>
              <a:t>    </a:t>
            </a:r>
            <a:r>
              <a:rPr lang="zh-CN" altLang="en-US" dirty="0"/>
              <a:t>表单标签（</a:t>
            </a:r>
            <a:r>
              <a:rPr lang="en-US" altLang="zh-CN" dirty="0"/>
              <a:t>&lt;form&gt;</a:t>
            </a:r>
            <a:r>
              <a:rPr lang="zh-CN" altLang="en-US" dirty="0"/>
              <a:t>）是</a:t>
            </a:r>
            <a:r>
              <a:rPr lang="en-US" altLang="zh-CN" dirty="0"/>
              <a:t>网页</a:t>
            </a:r>
            <a:r>
              <a:rPr lang="zh-CN" altLang="en-US" dirty="0"/>
              <a:t>的</a:t>
            </a:r>
            <a:r>
              <a:rPr lang="zh-CN" altLang="en-US" b="1" i="1" dirty="0">
                <a:solidFill>
                  <a:srgbClr val="FF0000"/>
                </a:solidFill>
              </a:rPr>
              <a:t>重要</a:t>
            </a:r>
            <a:r>
              <a:rPr lang="zh-CN" altLang="en-US" dirty="0"/>
              <a:t>组成部分，主要用于采集和提交用户输入的信息。需要编一个程序来处理表单中的数据。  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    </a:t>
            </a:r>
            <a:r>
              <a:rPr lang="en-US" altLang="zh-CN" dirty="0"/>
              <a:t>&lt;form&gt;</a:t>
            </a:r>
            <a:r>
              <a:rPr lang="zh-CN" altLang="en-US" dirty="0"/>
              <a:t>标签主要有三个重要的属性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    </a:t>
            </a:r>
            <a:r>
              <a:rPr lang="en-US" altLang="zh-CN" dirty="0"/>
              <a:t>1. </a:t>
            </a:r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/>
              <a:t>属性：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    用户填入表单的信息总是需要程序来进行处理，这个属性指明表单数据要发送到的页面或程序，如果这个属性是空的或未写，那么当前的文档</a:t>
            </a:r>
            <a:r>
              <a:rPr lang="en-US" altLang="zh-CN" dirty="0"/>
              <a:t>URL</a:t>
            </a:r>
            <a:r>
              <a:rPr lang="zh-CN" altLang="en-US" dirty="0"/>
              <a:t>将被使用。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                  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/>
              <a:t>       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   </a:t>
            </a:r>
            <a:endParaRPr lang="zh-CN" altLang="en-US" b="1" dirty="0"/>
          </a:p>
          <a:p>
            <a:pPr eaLnBrk="1" hangingPunct="1">
              <a:buFontTx/>
              <a:buNone/>
            </a:pPr>
            <a:r>
              <a:rPr lang="zh-CN" altLang="en-US" dirty="0"/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1399540" y="260350"/>
            <a:ext cx="9802495" cy="5080000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dirty="0"/>
              <a:t>2. </a:t>
            </a:r>
            <a:r>
              <a:rPr lang="en-US" altLang="zh-CN" dirty="0">
                <a:solidFill>
                  <a:srgbClr val="FF0000"/>
                </a:solidFill>
              </a:rPr>
              <a:t>method</a:t>
            </a:r>
            <a:r>
              <a:rPr lang="zh-CN" altLang="en-US" dirty="0"/>
              <a:t>属性：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zh-CN" altLang="en-US" dirty="0"/>
              <a:t>     有两个值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0066FF"/>
                </a:solidFill>
              </a:rPr>
              <a:t>    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i="1" dirty="0">
                <a:solidFill>
                  <a:srgbClr val="0066FF"/>
                </a:solidFill>
              </a:rPr>
              <a:t>get:</a:t>
            </a:r>
            <a:r>
              <a:rPr lang="zh-CN" altLang="en-US" dirty="0"/>
              <a:t>它是默认值，使用这种方法表单中提交的数据将会附加在</a:t>
            </a:r>
            <a:r>
              <a:rPr lang="en-US" altLang="zh-CN" dirty="0"/>
              <a:t>url</a:t>
            </a:r>
            <a:r>
              <a:rPr lang="zh-CN" altLang="en-US" dirty="0"/>
              <a:t>之后，以</a:t>
            </a:r>
            <a:r>
              <a:rPr lang="en-US" altLang="zh-CN" dirty="0"/>
              <a:t>?</a:t>
            </a:r>
            <a:r>
              <a:rPr lang="zh-CN" altLang="en-US" dirty="0"/>
              <a:t>与</a:t>
            </a:r>
            <a:r>
              <a:rPr lang="en-US" altLang="zh-CN" dirty="0"/>
              <a:t>url</a:t>
            </a:r>
            <a:r>
              <a:rPr lang="zh-CN" altLang="en-US" dirty="0"/>
              <a:t>分开。字母数字字符原样发送</a:t>
            </a:r>
            <a:r>
              <a:rPr lang="en-US" altLang="zh-CN" dirty="0"/>
              <a:t>,</a:t>
            </a:r>
            <a:r>
              <a:rPr lang="zh-CN" altLang="en-US" dirty="0"/>
              <a:t>空格转换为</a:t>
            </a:r>
            <a:r>
              <a:rPr lang="en-US" altLang="zh-CN" dirty="0"/>
              <a:t>”+”</a:t>
            </a:r>
            <a:r>
              <a:rPr lang="zh-CN" altLang="en-US" dirty="0"/>
              <a:t>，其它符号转换为</a:t>
            </a:r>
            <a:r>
              <a:rPr lang="en-US" altLang="zh-CN" dirty="0"/>
              <a:t>%XX,</a:t>
            </a:r>
            <a:r>
              <a:rPr lang="zh-CN" altLang="en-US" dirty="0"/>
              <a:t>其中</a:t>
            </a:r>
            <a:r>
              <a:rPr lang="en-US" altLang="zh-CN" dirty="0"/>
              <a:t>XX</a:t>
            </a:r>
            <a:r>
              <a:rPr lang="zh-CN" altLang="en-US" dirty="0"/>
              <a:t>为该符号以</a:t>
            </a:r>
            <a:r>
              <a:rPr lang="en-US" altLang="zh-CN" dirty="0"/>
              <a:t>16</a:t>
            </a:r>
            <a:r>
              <a:rPr lang="zh-CN" altLang="en-US" dirty="0"/>
              <a:t>进制表示的</a:t>
            </a:r>
            <a:r>
              <a:rPr lang="en-US" altLang="zh-CN" dirty="0"/>
              <a:t>ASCII</a:t>
            </a:r>
            <a:r>
              <a:rPr lang="zh-CN" altLang="en-US" dirty="0"/>
              <a:t>（或</a:t>
            </a:r>
            <a:r>
              <a:rPr lang="en-US" altLang="zh-CN" dirty="0"/>
              <a:t>ISO Latin-1</a:t>
            </a:r>
            <a:r>
              <a:rPr lang="zh-CN" altLang="en-US" dirty="0"/>
              <a:t>）值。例如：</a:t>
            </a:r>
            <a:r>
              <a:rPr lang="en-US" altLang="zh-CN" dirty="0"/>
              <a:t>   </a:t>
            </a:r>
            <a:r>
              <a:rPr lang="en-US" altLang="zh-CN" dirty="0">
                <a:hlinkClick r:id="rId1"/>
              </a:rPr>
              <a:t>http://www.test.com/1.htm</a:t>
            </a:r>
            <a:r>
              <a:rPr lang="en-US" altLang="zh-CN" dirty="0">
                <a:solidFill>
                  <a:srgbClr val="0066FF"/>
                </a:solidFill>
                <a:hlinkClick r:id="rId1"/>
              </a:rPr>
              <a:t>?keyword=asp.net+ajax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rgbClr val="0066FF"/>
                </a:solidFill>
              </a:rPr>
              <a:t>    </a:t>
            </a:r>
            <a:r>
              <a:rPr lang="zh-CN" altLang="en-US" dirty="0"/>
              <a:t>使用这种方式传输的数据量小，由于受到</a:t>
            </a:r>
            <a:r>
              <a:rPr lang="en-US" altLang="zh-CN" dirty="0"/>
              <a:t>URL</a:t>
            </a:r>
            <a:r>
              <a:rPr lang="zh-CN" altLang="en-US" dirty="0"/>
              <a:t>长度的限制，最多只能传递</a:t>
            </a:r>
            <a:r>
              <a:rPr lang="en-US" altLang="zh-CN" dirty="0"/>
              <a:t>1024</a:t>
            </a:r>
            <a:r>
              <a:rPr lang="zh-CN" altLang="en-US" dirty="0"/>
              <a:t>字节（</a:t>
            </a:r>
            <a:r>
              <a:rPr lang="en-US" altLang="zh-CN" dirty="0"/>
              <a:t>1KB</a:t>
            </a:r>
            <a:r>
              <a:rPr lang="zh-CN" altLang="en-US" dirty="0"/>
              <a:t>），它在</a:t>
            </a:r>
            <a:r>
              <a:rPr lang="en-US" altLang="zh-CN" dirty="0"/>
              <a:t>HTTP</a:t>
            </a:r>
            <a:r>
              <a:rPr lang="zh-CN" altLang="en-US" dirty="0"/>
              <a:t>头部传递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rgbClr val="0066FF"/>
                </a:solidFill>
              </a:rPr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2700" y="548640"/>
            <a:ext cx="10061575" cy="5870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post</a:t>
            </a:r>
            <a:r>
              <a:rPr kumimoji="0" lang="zh-CN" altLang="en-US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这种方法传递的数据量大，可以达到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2M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，它把数据作为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请求的内容，数据不会附加在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之后。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http://www.w3school.com.cn/tags/att_form_method.asp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US" altLang="zh-CN" sz="3000" b="0" i="0" u="none" strike="noStrike" kern="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enctype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属性：规定在发送数据之前如何编码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有两个值：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3000" b="0" i="0" u="none" strike="noStrike" kern="0" cap="none" spc="0" normalizeH="0" baseline="0" noProof="1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application/x-www-form-urlencoded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窗体数据被编码为名称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值对。这是标准的编码格式，缺省值。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000" b="0" i="0" u="none" strike="noStrike" kern="0" cap="none" spc="0" normalizeH="0" baseline="0" noProof="1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multipart/form-data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表单中需要上传文件时需修改成这个值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http://www.w3school.com.cn/tags/att_form_enctype.asp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1415415" y="836295"/>
            <a:ext cx="7769225" cy="5119688"/>
          </a:xfrm>
        </p:spPr>
        <p:txBody>
          <a:bodyPr vert="horz" wrap="square" lIns="91440" tIns="45720" rIns="91440" bIns="45720" anchor="t" anchorCtr="0"/>
          <a:p>
            <a:pPr algn="ctr" eaLnBrk="1" hangingPunct="1">
              <a:buFontTx/>
              <a:buNone/>
            </a:pPr>
            <a:r>
              <a:rPr lang="zh-CN" altLang="en-US" sz="4000" b="1" dirty="0"/>
              <a:t>各种</a:t>
            </a:r>
            <a:r>
              <a:rPr lang="en-US" altLang="zh-CN" sz="4000" b="1" dirty="0"/>
              <a:t>input标签</a:t>
            </a:r>
            <a:endParaRPr lang="en-US" altLang="zh-CN" sz="40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1.简单文本框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   </a:t>
            </a:r>
            <a:endParaRPr lang="en-US" altLang="zh-CN" sz="3100" b="1" dirty="0"/>
          </a:p>
          <a:p>
            <a:pPr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2.密码框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3. 数字框</a:t>
            </a:r>
            <a:endParaRPr lang="zh-CN" altLang="en-US" sz="3100" b="1" dirty="0"/>
          </a:p>
        </p:txBody>
      </p:sp>
      <p:pic>
        <p:nvPicPr>
          <p:cNvPr id="921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9440" y="2368233"/>
            <a:ext cx="69246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28" y="2979420"/>
            <a:ext cx="2325687" cy="460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440" y="3714433"/>
            <a:ext cx="657225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465" y="4143058"/>
            <a:ext cx="1285875" cy="63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053" y="4816158"/>
            <a:ext cx="8021637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1415415" y="1628775"/>
            <a:ext cx="7769225" cy="5119688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3100" b="1" dirty="0"/>
              <a:t>4.复选框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   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5.单选框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6. </a:t>
            </a:r>
            <a:r>
              <a:rPr lang="zh-CN" altLang="en-US" sz="3100" b="1" dirty="0"/>
              <a:t>日期选择</a:t>
            </a:r>
            <a:endParaRPr lang="zh-CN" altLang="en-US" sz="3100" b="1" dirty="0"/>
          </a:p>
        </p:txBody>
      </p:sp>
      <p:pic>
        <p:nvPicPr>
          <p:cNvPr id="1024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468" y="1628775"/>
            <a:ext cx="857250" cy="61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40" y="2241550"/>
            <a:ext cx="7419975" cy="490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465" y="2792413"/>
            <a:ext cx="1223963" cy="422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440" y="3221038"/>
            <a:ext cx="4872038" cy="67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7" name="Picture 10"/>
          <p:cNvPicPr>
            <a:picLocks noChangeAspect="1"/>
          </p:cNvPicPr>
          <p:nvPr/>
        </p:nvPicPr>
        <p:blipFill>
          <a:blip r:embed="rId5"/>
          <a:srcRect r="52119"/>
          <a:stretch>
            <a:fillRect/>
          </a:stretch>
        </p:blipFill>
        <p:spPr>
          <a:xfrm>
            <a:off x="1769428" y="5033963"/>
            <a:ext cx="2693987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8" name="Picture 9"/>
          <p:cNvPicPr>
            <a:picLocks noChangeAspect="1"/>
          </p:cNvPicPr>
          <p:nvPr/>
        </p:nvPicPr>
        <p:blipFill>
          <a:blip r:embed="rId6"/>
          <a:srcRect l="33699" t="39014" r="46758" b="34393"/>
          <a:stretch>
            <a:fillRect/>
          </a:stretch>
        </p:blipFill>
        <p:spPr>
          <a:xfrm>
            <a:off x="5591493" y="3860800"/>
            <a:ext cx="2679700" cy="2630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2212975" y="673100"/>
            <a:ext cx="7769225" cy="5119688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3100" b="1" dirty="0"/>
              <a:t>7.上传文件框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8.普通按钮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 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9.图片按钮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10.提交表单数据按钮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</p:txBody>
      </p:sp>
      <p:pic>
        <p:nvPicPr>
          <p:cNvPr id="1126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125" y="735013"/>
            <a:ext cx="5048250" cy="488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1285875"/>
            <a:ext cx="37973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3" y="1776413"/>
            <a:ext cx="825500" cy="55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475" y="2327275"/>
            <a:ext cx="6665913" cy="366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413" y="2938463"/>
            <a:ext cx="1489075" cy="490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2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463" y="3613150"/>
            <a:ext cx="8328025" cy="67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3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8238" y="4592638"/>
            <a:ext cx="857250" cy="56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4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0288" y="5205413"/>
            <a:ext cx="7173912" cy="488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1631950" y="1700530"/>
            <a:ext cx="7769225" cy="5119688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3100" b="1" dirty="0"/>
              <a:t>11.清除表单数据按钮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  <a:p>
            <a:pPr eaLnBrk="1" hangingPunct="1">
              <a:buFontTx/>
              <a:buNone/>
            </a:pPr>
            <a:r>
              <a:rPr lang="en-US" altLang="zh-CN" sz="3100" b="1" dirty="0"/>
              <a:t>12.颜色选择框</a:t>
            </a:r>
            <a:endParaRPr lang="en-US" altLang="zh-CN" sz="3100" b="1" dirty="0"/>
          </a:p>
          <a:p>
            <a:pPr eaLnBrk="1" hangingPunct="1">
              <a:buFontTx/>
              <a:buNone/>
            </a:pPr>
            <a:endParaRPr lang="en-US" altLang="zh-CN" sz="3100" b="1" dirty="0"/>
          </a:p>
        </p:txBody>
      </p:sp>
      <p:pic>
        <p:nvPicPr>
          <p:cNvPr id="1229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7213" y="1762443"/>
            <a:ext cx="735012" cy="53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63" y="2367280"/>
            <a:ext cx="573405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88" y="2864168"/>
            <a:ext cx="879475" cy="490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845" y="3415030"/>
            <a:ext cx="4328795" cy="427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5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863" y="2924493"/>
            <a:ext cx="2225675" cy="3294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6" name="文本框 2"/>
          <p:cNvSpPr txBox="1"/>
          <p:nvPr/>
        </p:nvSpPr>
        <p:spPr>
          <a:xfrm>
            <a:off x="7320280" y="6264275"/>
            <a:ext cx="2757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400" dirty="0">
                <a:latin typeface="华文黑体" charset="-122"/>
              </a:rPr>
              <a:t>   Android</a:t>
            </a:r>
            <a:r>
              <a:rPr lang="zh-CN" altLang="en-US" sz="2400" dirty="0">
                <a:latin typeface="华文黑体" charset="-122"/>
              </a:rPr>
              <a:t>效果</a:t>
            </a:r>
            <a:endParaRPr lang="zh-CN" altLang="en-US" sz="2400" dirty="0">
              <a:latin typeface="华文黑体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YTE5YzgzZTQxNmY2MGNiY2QxMTVmM2QxNjhjMmI2MjQ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《数据结构(Java版)(第2版)》</Template>
  <TotalTime>0</TotalTime>
  <Words>2059</Words>
  <Application>WPS 演示</Application>
  <PresentationFormat/>
  <Paragraphs>195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Tahoma</vt:lpstr>
      <vt:lpstr>黑体</vt:lpstr>
      <vt:lpstr>微软雅黑</vt:lpstr>
      <vt:lpstr>华文细黑</vt:lpstr>
      <vt:lpstr>华文黑体</vt:lpstr>
      <vt:lpstr>Arial Unicode MS</vt:lpstr>
      <vt:lpstr>Blends</vt:lpstr>
      <vt:lpstr>HTML5应用开发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13.日期+时间输入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鞠磊</cp:lastModifiedBy>
  <cp:revision>264</cp:revision>
  <dcterms:created xsi:type="dcterms:W3CDTF">2008-07-15T00:31:00Z</dcterms:created>
  <dcterms:modified xsi:type="dcterms:W3CDTF">2023-09-19T14:17:23Z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E988FE63069A4251B3C59D6CDF87EA97_13</vt:lpwstr>
  </property>
</Properties>
</file>