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53"/>
  </p:handoutMasterIdLst>
  <p:sldIdLst>
    <p:sldId id="685" r:id="rId3"/>
    <p:sldId id="686" r:id="rId4"/>
    <p:sldId id="687" r:id="rId5"/>
    <p:sldId id="688" r:id="rId6"/>
    <p:sldId id="689" r:id="rId7"/>
    <p:sldId id="690" r:id="rId8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  <p:sldId id="713" r:id="rId32"/>
    <p:sldId id="714" r:id="rId33"/>
    <p:sldId id="715" r:id="rId34"/>
    <p:sldId id="716" r:id="rId35"/>
    <p:sldId id="717" r:id="rId36"/>
    <p:sldId id="718" r:id="rId37"/>
    <p:sldId id="719" r:id="rId38"/>
    <p:sldId id="720" r:id="rId39"/>
    <p:sldId id="721" r:id="rId40"/>
    <p:sldId id="722" r:id="rId41"/>
    <p:sldId id="723" r:id="rId42"/>
    <p:sldId id="724" r:id="rId43"/>
    <p:sldId id="725" r:id="rId44"/>
    <p:sldId id="726" r:id="rId45"/>
    <p:sldId id="727" r:id="rId46"/>
    <p:sldId id="728" r:id="rId47"/>
    <p:sldId id="729" r:id="rId48"/>
    <p:sldId id="730" r:id="rId49"/>
    <p:sldId id="731" r:id="rId50"/>
    <p:sldId id="732" r:id="rId51"/>
    <p:sldId id="734" r:id="rId52"/>
  </p:sldIdLst>
  <p:sldSz cx="12192000" cy="6858000"/>
  <p:notesSz cx="6858000" cy="9144000"/>
  <p:custDataLst>
    <p:tags r:id="rId57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03"/>
    <p:restoredTop sz="94628"/>
  </p:normalViewPr>
  <p:slideViewPr>
    <p:cSldViewPr showGuides="1">
      <p:cViewPr varScale="1">
        <p:scale>
          <a:sx n="67" d="100"/>
          <a:sy n="67" d="100"/>
        </p:scale>
        <p:origin x="-1016" y="-76"/>
      </p:cViewPr>
      <p:guideLst>
        <p:guide orient="horz" pos="2136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42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  <p:sp>
        <p:nvSpPr>
          <p:cNvPr id="6148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2"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6841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4808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endParaRPr lang="zh-CN" altLang="en-US" sz="1200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84747" y="620713"/>
            <a:ext cx="2693988" cy="52673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4" y="620713"/>
            <a:ext cx="7925789" cy="52673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8130"/>
            <a:ext cx="10972800" cy="8902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25245"/>
            <a:ext cx="5384800" cy="4805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28420"/>
            <a:ext cx="5384800" cy="24612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799B27-96A2-45EB-9336-C5099B04C1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82" y="332423"/>
            <a:ext cx="10390716" cy="83978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1252855"/>
            <a:ext cx="10363200" cy="506349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820" y="1268730"/>
            <a:ext cx="10247630" cy="2838450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9820" y="4142105"/>
            <a:ext cx="10247630" cy="14922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050" y="365125"/>
            <a:ext cx="10193655" cy="84518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0265" y="134028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70265" y="222722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0429" y="134028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0429" y="222722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7938" y="134048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ChangeArrowheads="1"/>
          </p:cNvSpPr>
          <p:nvPr/>
        </p:nvSpPr>
        <p:spPr bwMode="ltGray">
          <a:xfrm>
            <a:off x="412539" y="522605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ltGray">
          <a:xfrm>
            <a:off x="922655" y="522605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ltGray">
          <a:xfrm>
            <a:off x="577639" y="94488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ltGray">
          <a:xfrm>
            <a:off x="1070822" y="94488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ltGray">
          <a:xfrm>
            <a:off x="25188" y="871855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gray">
          <a:xfrm>
            <a:off x="871855" y="414655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gray">
          <a:xfrm>
            <a:off x="446406" y="120523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9"/>
          <p:cNvSpPr>
            <a:spLocks noGrp="1"/>
          </p:cNvSpPr>
          <p:nvPr>
            <p:ph type="title"/>
          </p:nvPr>
        </p:nvSpPr>
        <p:spPr>
          <a:xfrm>
            <a:off x="1343872" y="260668"/>
            <a:ext cx="10390716" cy="839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82" name="Rectangle 10"/>
          <p:cNvSpPr>
            <a:spLocks noGrp="1"/>
          </p:cNvSpPr>
          <p:nvPr>
            <p:ph type="body"/>
          </p:nvPr>
        </p:nvSpPr>
        <p:spPr>
          <a:xfrm>
            <a:off x="1102995" y="1342390"/>
            <a:ext cx="10363200" cy="49739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533400"/>
            <a:r>
              <a:rPr lang="zh-CN" altLang="en-US" dirty="0"/>
              <a:t>第二级</a:t>
            </a:r>
            <a:endParaRPr lang="zh-CN" altLang="en-US" dirty="0"/>
          </a:p>
          <a:p>
            <a:pPr lvl="2" indent="-457200"/>
            <a:r>
              <a:rPr lang="zh-CN" altLang="en-US" dirty="0"/>
              <a:t>第三级</a:t>
            </a:r>
            <a:endParaRPr lang="zh-CN" altLang="en-US" dirty="0"/>
          </a:p>
          <a:p>
            <a:pPr lvl="3" indent="-381000"/>
            <a:r>
              <a:rPr lang="zh-CN" altLang="en-US" dirty="0"/>
              <a:t>第四级</a:t>
            </a:r>
            <a:endParaRPr lang="zh-CN" altLang="en-US" dirty="0"/>
          </a:p>
          <a:p>
            <a:pPr lvl="4" indent="-3810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56" name="页脚占位符 14355"/>
          <p:cNvSpPr>
            <a:spLocks noGrp="1"/>
          </p:cNvSpPr>
          <p:nvPr>
            <p:ph type="ftr" sz="quarter" idx="3"/>
          </p:nvPr>
        </p:nvSpPr>
        <p:spPr>
          <a:xfrm>
            <a:off x="7440084" y="6553200"/>
            <a:ext cx="4751917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/>
            </a:lvl1pPr>
          </a:lstStyle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AutoNum type="arabicPeriod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AutoNum type="circleNumDbPlain"/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slide" Target="slide44.xml"/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学习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7835" y="1635125"/>
            <a:ext cx="8482965" cy="51073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JavaScript介绍</a:t>
            </a:r>
            <a:endParaRPr kumimoji="0" lang="en-US" altLang="zh-CN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sldjump"/>
              </a:rPr>
              <a:t>JavaScript语法 </a:t>
            </a:r>
            <a:endParaRPr kumimoji="0" lang="zh-CN" altLang="en-US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JavaScript变量和数据类型</a:t>
            </a:r>
            <a:endParaRPr kumimoji="0" lang="zh-CN" altLang="en-US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JavaScript的运算符、基础语句</a:t>
            </a:r>
            <a:endParaRPr kumimoji="0" lang="en-US" altLang="zh-CN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sldjump"/>
              </a:rPr>
              <a:t>JavaScript调试</a:t>
            </a:r>
            <a:endParaRPr kumimoji="0" lang="en-US" altLang="zh-CN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action="ppaction://hlinksldjump"/>
              </a:rPr>
              <a:t>JavaScript的函数 </a:t>
            </a:r>
            <a:endParaRPr kumimoji="0" lang="en-US" altLang="zh-CN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J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ava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S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cript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对象基础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 action="ppaction://hlinksldjump"/>
              </a:rPr>
              <a:t>JSON格式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altLang="en-US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alt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1487170" y="1264920"/>
            <a:ext cx="8755380" cy="549402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400" dirty="0"/>
              <a:t>c、 boolean类型</a:t>
            </a:r>
            <a:endParaRPr lang="zh-CN" altLang="en-US" sz="240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         只有两个值 true和false;</a:t>
            </a:r>
            <a:endParaRPr lang="zh-CN" altLang="en-US" sz="240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d、 number类型</a:t>
            </a:r>
            <a:endParaRPr lang="zh-CN" altLang="en-US" sz="240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           任何数字都被看作number类型的字面量</a:t>
            </a:r>
            <a:endParaRPr lang="zh-CN" altLang="en-US" sz="2400" dirty="0"/>
          </a:p>
          <a:p>
            <a:pPr eaLnBrk="1" hangingPunct="1">
              <a:buFontTx/>
              <a:buNone/>
            </a:pPr>
            <a:r>
              <a:rPr lang="zh-CN" altLang="en-US" sz="2400" i="1" dirty="0"/>
              <a:t>            var num = 55; </a:t>
            </a:r>
            <a:endParaRPr lang="zh-CN" altLang="en-US" sz="2400" i="1" dirty="0"/>
          </a:p>
          <a:p>
            <a:pPr eaLnBrk="1" hangingPunct="1">
              <a:buFontTx/>
              <a:buNone/>
            </a:pPr>
            <a:r>
              <a:rPr lang="zh-CN" altLang="en-US" sz="2400" i="1" dirty="0"/>
              <a:t>            var num = 070；</a:t>
            </a:r>
            <a:r>
              <a:rPr lang="zh-CN" altLang="en-US" sz="2400" i="1" dirty="0">
                <a:solidFill>
                  <a:srgbClr val="0066FF"/>
                </a:solidFill>
              </a:rPr>
              <a:t>//56的八进制</a:t>
            </a:r>
            <a:endParaRPr lang="zh-CN" altLang="en-US" sz="2400" i="1" dirty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i="1" dirty="0"/>
              <a:t>            var num = 0x1f;  </a:t>
            </a:r>
            <a:r>
              <a:rPr lang="zh-CN" altLang="en-US" sz="2400" i="1" dirty="0">
                <a:solidFill>
                  <a:srgbClr val="0066FF"/>
                </a:solidFill>
              </a:rPr>
              <a:t>//31的16进制</a:t>
            </a:r>
            <a:endParaRPr lang="zh-CN" altLang="en-US" sz="2400" i="1" dirty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i="1" dirty="0"/>
              <a:t>            var num = 5.0;</a:t>
            </a:r>
            <a:endParaRPr lang="zh-CN" altLang="en-US" sz="24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e、string类型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   字符串类型，可以使用</a:t>
            </a:r>
            <a:r>
              <a:rPr lang="en-US" altLang="zh-CN" sz="2400" dirty="0"/>
              <a:t> ” </a:t>
            </a:r>
            <a:r>
              <a:rPr lang="zh-CN" altLang="en-US" sz="2400" dirty="0"/>
              <a:t>或</a:t>
            </a:r>
            <a:r>
              <a:rPr lang="en-US" altLang="zh-CN" sz="2400" dirty="0"/>
              <a:t> ’ </a:t>
            </a:r>
            <a:r>
              <a:rPr lang="zh-CN" altLang="en-US" sz="2400" dirty="0"/>
              <a:t>定义</a:t>
            </a:r>
            <a:endParaRPr lang="zh-CN" altLang="en-US" sz="2400" dirty="0"/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>
              <a:buFontTx/>
              <a:buNone/>
            </a:pPr>
            <a:endParaRPr lang="zh-CN" altLang="en-US" sz="2400" dirty="0"/>
          </a:p>
        </p:txBody>
      </p:sp>
      <p:sp>
        <p:nvSpPr>
          <p:cNvPr id="1024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477645" y="1287780"/>
            <a:ext cx="8469630" cy="459105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i="1" dirty="0"/>
              <a:t>      var sentencet=“Let’s go”;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var case=‘number=“1234”’;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如果字符串中有特殊类型，可以使用相应的转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义字符，例如：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</a:t>
            </a:r>
            <a:r>
              <a:rPr lang="zh-CN" altLang="en-US" sz="2700" dirty="0"/>
              <a:t>alert("hello\rh</a:t>
            </a:r>
            <a:r>
              <a:rPr lang="en-US" altLang="zh-CN" sz="2700" dirty="0"/>
              <a:t>hello</a:t>
            </a:r>
            <a:r>
              <a:rPr lang="zh-CN" altLang="en-US" sz="2700" dirty="0"/>
              <a:t>");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f. object类型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</a:t>
            </a:r>
            <a:r>
              <a:rPr lang="zh-CN" altLang="en-US" sz="2700" i="1" dirty="0"/>
              <a:t>var s=new Object();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endParaRPr lang="zh-CN" altLang="en-US" sz="2700" dirty="0"/>
          </a:p>
        </p:txBody>
      </p:sp>
      <p:sp>
        <p:nvSpPr>
          <p:cNvPr id="1024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1419225" y="1307465"/>
            <a:ext cx="9916795" cy="5441315"/>
          </a:xfrm>
        </p:spPr>
        <p:txBody>
          <a:bodyPr vert="horz" wrap="square" lIns="91440" tIns="45720" rIns="91440" bIns="45720" anchor="t" anchorCtr="0"/>
          <a:p>
            <a:pPr marL="440055" indent="-440055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</a:t>
            </a:r>
            <a:r>
              <a:rPr lang="en-US" altLang="zh-CN" sz="2800" dirty="0">
                <a:sym typeface="+mn-ea"/>
              </a:rPr>
              <a:t>3. typeof运算符</a:t>
            </a:r>
            <a:endParaRPr lang="en-US" altLang="zh-CN" sz="2800" dirty="0"/>
          </a:p>
          <a:p>
            <a:pPr marL="440055" indent="-440055" eaLnBrk="1" hangingPunct="1">
              <a:lnSpc>
                <a:spcPct val="9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对变量或值调用typeof运算符将返回下列的值之一：</a:t>
            </a:r>
            <a:endParaRPr lang="zh-CN" altLang="en-US" sz="2800" dirty="0"/>
          </a:p>
          <a:p>
            <a:pPr marL="440055" indent="-440055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“undefined”   变量是undefined类型的</a:t>
            </a:r>
            <a:endParaRPr lang="zh-CN" altLang="en-US" sz="2800" dirty="0"/>
          </a:p>
          <a:p>
            <a:pPr marL="440055" indent="-440055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“boolean”      变量是boolean类型的</a:t>
            </a:r>
            <a:endParaRPr lang="zh-CN" altLang="en-US" sz="2800" dirty="0"/>
          </a:p>
          <a:p>
            <a:pPr marL="440055" indent="-440055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“number”       变量是number型的</a:t>
            </a:r>
            <a:endParaRPr lang="zh-CN" altLang="en-US" sz="2800" dirty="0"/>
          </a:p>
          <a:p>
            <a:pPr marL="440055" indent="-440055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“string”          变量是string型的</a:t>
            </a:r>
            <a:endParaRPr lang="zh-CN" altLang="en-US" sz="2800" dirty="0"/>
          </a:p>
          <a:p>
            <a:pPr marL="440055" indent="-440055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“object”         变量是一种引用类型或null类型  </a:t>
            </a:r>
            <a:endParaRPr lang="zh-CN" altLang="en-US" sz="2800" dirty="0"/>
          </a:p>
          <a:p>
            <a:pPr marL="440055" indent="-440055" eaLnBrk="1" hangingPunct="1">
              <a:lnSpc>
                <a:spcPct val="90000"/>
              </a:lnSpc>
              <a:buNone/>
            </a:pPr>
            <a:r>
              <a:rPr lang="zh-CN" altLang="en-US" sz="2800" dirty="0"/>
              <a:t>  例</a:t>
            </a:r>
            <a:r>
              <a:rPr lang="zh-CN" altLang="en-US" sz="2800" i="1" dirty="0"/>
              <a:t>： var i=2;</a:t>
            </a:r>
            <a:endParaRPr lang="zh-CN" altLang="en-US" sz="2800" i="1" dirty="0"/>
          </a:p>
          <a:p>
            <a:pPr marL="440055" indent="-440055" eaLnBrk="1" hangingPunct="1">
              <a:lnSpc>
                <a:spcPct val="90000"/>
              </a:lnSpc>
              <a:buNone/>
            </a:pPr>
            <a:r>
              <a:rPr lang="zh-CN" altLang="en-US" sz="2800" i="1" dirty="0"/>
              <a:t>           alert(typeof(i));  </a:t>
            </a:r>
            <a:r>
              <a:rPr lang="zh-CN" altLang="en-US" sz="2800" dirty="0"/>
              <a:t>//得到number类型</a:t>
            </a:r>
            <a:endParaRPr lang="zh-CN" altLang="en-US" sz="2800" dirty="0"/>
          </a:p>
          <a:p>
            <a:pPr marL="440055" indent="-440055"/>
            <a:endParaRPr lang="zh-CN" altLang="en-US" sz="2800" dirty="0"/>
          </a:p>
        </p:txBody>
      </p:sp>
      <p:sp>
        <p:nvSpPr>
          <p:cNvPr id="1024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1472565" y="1270000"/>
            <a:ext cx="9566275" cy="489585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700" dirty="0">
                <a:sym typeface="+mn-ea"/>
              </a:rPr>
              <a:t>4.类型转换</a:t>
            </a:r>
            <a:endParaRPr lang="en-US" altLang="zh-CN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（1）转换成字符串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boolean、number和string都有toString方法</a:t>
            </a:r>
            <a:endParaRPr lang="en-US" altLang="zh-CN" sz="2700" dirty="0"/>
          </a:p>
          <a:p>
            <a:pPr>
              <a:buFontTx/>
              <a:buNone/>
            </a:pPr>
            <a:r>
              <a:rPr lang="zh-CN" altLang="en-US" sz="2700" dirty="0"/>
              <a:t>（</a:t>
            </a:r>
            <a:r>
              <a:rPr lang="en-US" altLang="zh-CN" sz="2700" dirty="0"/>
              <a:t>2</a:t>
            </a:r>
            <a:r>
              <a:rPr lang="zh-CN" altLang="en-US" sz="2700" dirty="0"/>
              <a:t>）转换成数字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    parseInt方法和parseFloat方法，这两个方法只能对string类型调用，其他的</a:t>
            </a:r>
            <a:r>
              <a:rPr lang="zh-CN" altLang="en-US" sz="2800" dirty="0"/>
              <a:t>全部</a:t>
            </a:r>
            <a:r>
              <a:rPr lang="zh-CN" altLang="en-US" sz="2700" dirty="0"/>
              <a:t>返回NaN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parseInt方法首先检查位置0处的字符，判断它是否是个有效数字，若有效，再往下检查，直到发现非数字，并返回前面的检查结果。       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例：</a:t>
            </a:r>
            <a:r>
              <a:rPr lang="zh-CN" altLang="en-US" sz="2700" i="1" dirty="0"/>
              <a:t>var num1 = parseInt(“1234”); </a:t>
            </a:r>
            <a:r>
              <a:rPr lang="zh-CN" altLang="en-US" sz="2700" dirty="0"/>
              <a:t>//得到1234</a:t>
            </a:r>
            <a:endParaRPr lang="en-US" altLang="zh-CN" sz="2700" dirty="0"/>
          </a:p>
          <a:p>
            <a:pPr eaLnBrk="1" hangingPunct="1">
              <a:buFontTx/>
              <a:buNone/>
            </a:pPr>
            <a:endParaRPr lang="zh-CN" altLang="en-US" sz="2700" dirty="0"/>
          </a:p>
          <a:p>
            <a:pPr>
              <a:buFontTx/>
              <a:buNone/>
            </a:pPr>
            <a:endParaRPr lang="zh-CN" altLang="en-US" sz="2800" dirty="0"/>
          </a:p>
          <a:p>
            <a:pPr eaLnBrk="1" hangingPunct="1">
              <a:buFontTx/>
              <a:buNone/>
            </a:pP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</a:t>
            </a:r>
            <a:endParaRPr lang="zh-CN" altLang="en-US" sz="2700" dirty="0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1457325" y="1260475"/>
            <a:ext cx="9472930" cy="462470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）隐式转换</a:t>
            </a:r>
            <a:endParaRPr lang="zh-CN" altLang="en-US" sz="2800" dirty="0"/>
          </a:p>
          <a:p>
            <a:pPr lvl="2" eaLnBrk="1" hangingPunct="1">
              <a:buFont typeface="Wingdings" panose="05000000000000000000" charset="0"/>
              <a:buChar char="l"/>
            </a:pPr>
            <a:r>
              <a:rPr lang="zh-CN" altLang="en-US" sz="2800" dirty="0"/>
              <a:t>字符串与数字的隐式转换</a:t>
            </a:r>
            <a:endParaRPr lang="zh-CN" altLang="en-US" sz="2800" dirty="0"/>
          </a:p>
          <a:p>
            <a:pPr lvl="2" eaLnBrk="1" hangingPunct="1">
              <a:buFont typeface="Wingdings" panose="05000000000000000000" charset="0"/>
              <a:buChar char="l"/>
            </a:pPr>
            <a:r>
              <a:rPr lang="zh-CN" altLang="en-US" sz="2800" dirty="0"/>
              <a:t>布尔值的隐式转换</a:t>
            </a:r>
            <a:endParaRPr lang="zh-CN" altLang="en-US" sz="2800" dirty="0"/>
          </a:p>
          <a:p>
            <a:pPr lvl="2" eaLnBrk="1" hangingPunct="1">
              <a:buFont typeface="Wingdings" panose="05000000000000000000" charset="0"/>
              <a:buChar char="l"/>
            </a:pPr>
            <a:r>
              <a:rPr lang="zh-CN" altLang="en-US" sz="2800" dirty="0"/>
              <a:t>对象与原始值的隐式转换</a:t>
            </a:r>
            <a:endParaRPr lang="zh-CN" altLang="en-US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）isNaN函数</a:t>
            </a:r>
            <a:endParaRPr lang="zh-CN" altLang="en-US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       </a:t>
            </a:r>
            <a:r>
              <a:rPr lang="zh-CN" altLang="en-US" sz="2800" dirty="0"/>
              <a:t>用来判断变量是否是NaN(Not a Number)，</a:t>
            </a:r>
            <a:endParaRPr lang="zh-CN" altLang="en-US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非数字形式返回true，否则返回false，例如：</a:t>
            </a: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/>
              <a:t>                 </a:t>
            </a:r>
            <a:r>
              <a:rPr lang="zh-CN" altLang="en-US" sz="2800" i="1" dirty="0"/>
              <a:t>var s="abcd";</a:t>
            </a:r>
            <a:endParaRPr lang="zh-CN" altLang="en-US" sz="2800" i="1" dirty="0"/>
          </a:p>
          <a:p>
            <a:pPr>
              <a:buFontTx/>
              <a:buNone/>
            </a:pPr>
            <a:r>
              <a:rPr lang="zh-CN" altLang="en-US" sz="2800" i="1" dirty="0"/>
              <a:t>                 alert(isNaN(s));</a:t>
            </a:r>
            <a:r>
              <a:rPr lang="zh-CN" altLang="en-US" sz="2800" dirty="0"/>
              <a:t>//返回true</a:t>
            </a:r>
            <a:endParaRPr lang="zh-CN" altLang="en-US" sz="2800" dirty="0"/>
          </a:p>
          <a:p>
            <a:pPr>
              <a:buFontTx/>
              <a:buNone/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851025" y="1357630"/>
            <a:ext cx="8698230" cy="443547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endParaRPr lang="zh-CN" altLang="en-US" sz="31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3100" dirty="0">
                <a:solidFill>
                  <a:srgbClr val="C00000"/>
                </a:solidFill>
              </a:rPr>
              <a:t>练习：请测试下列语句结果</a:t>
            </a:r>
            <a:endParaRPr lang="zh-CN" altLang="en-US" sz="31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3100" dirty="0">
                <a:solidFill>
                  <a:srgbClr val="C00000"/>
                </a:solidFill>
              </a:rPr>
              <a:t>       parseInt(“1234de12”);</a:t>
            </a:r>
            <a:endParaRPr lang="zh-CN" altLang="en-US" sz="31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3100" dirty="0">
                <a:solidFill>
                  <a:srgbClr val="C00000"/>
                </a:solidFill>
              </a:rPr>
              <a:t>       parseFloat(“13.2</a:t>
            </a:r>
            <a:r>
              <a:rPr lang="en-US" altLang="zh-CN" sz="3100" dirty="0">
                <a:solidFill>
                  <a:srgbClr val="C00000"/>
                </a:solidFill>
              </a:rPr>
              <a:t>.5</a:t>
            </a:r>
            <a:r>
              <a:rPr lang="zh-CN" altLang="en-US" sz="3100" dirty="0">
                <a:solidFill>
                  <a:srgbClr val="C00000"/>
                </a:solidFill>
              </a:rPr>
              <a:t>d”);</a:t>
            </a:r>
            <a:endParaRPr lang="en-US" altLang="zh-CN" sz="31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nb-NO" altLang="zh-CN" sz="3100" dirty="0">
                <a:solidFill>
                  <a:srgbClr val="C00000"/>
                </a:solidFill>
              </a:rPr>
              <a:t>	  alert(8+"1");</a:t>
            </a:r>
            <a:r>
              <a:rPr lang="en-US" altLang="nb-NO" sz="3100" dirty="0">
                <a:solidFill>
                  <a:srgbClr val="C00000"/>
                </a:solidFill>
              </a:rPr>
              <a:t>     </a:t>
            </a:r>
            <a:r>
              <a:rPr lang="en-US" altLang="zh-CN" sz="3100" dirty="0">
                <a:solidFill>
                  <a:srgbClr val="C00000"/>
                </a:solidFill>
              </a:rPr>
              <a:t>//81</a:t>
            </a:r>
            <a:endParaRPr lang="nb-NO" altLang="zh-CN" sz="31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3100" dirty="0">
                <a:solidFill>
                  <a:srgbClr val="C00000"/>
                </a:solidFill>
              </a:rPr>
              <a:t>       alert(true+9);   //10</a:t>
            </a:r>
            <a:endParaRPr lang="zh-CN" altLang="en-US" sz="31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zh-CN" altLang="en-US" sz="3100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1470660" y="1626870"/>
            <a:ext cx="8511540" cy="416623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sz="2700" dirty="0"/>
              <a:t>5</a:t>
            </a:r>
            <a:r>
              <a:rPr lang="zh-CN" altLang="en-US" sz="2700" dirty="0"/>
              <a:t>.常量用</a:t>
            </a:r>
            <a:r>
              <a:rPr lang="en-US" altLang="zh-CN" sz="2700" dirty="0"/>
              <a:t>const</a:t>
            </a:r>
            <a:r>
              <a:rPr lang="zh-CN" altLang="en-US" sz="2700" dirty="0"/>
              <a:t>关键字表示（</a:t>
            </a:r>
            <a:r>
              <a:rPr lang="en-US" altLang="zh-CN" sz="2700" dirty="0"/>
              <a:t>ES6)</a:t>
            </a:r>
            <a:r>
              <a:rPr lang="zh-CN" altLang="en-US" sz="2700" dirty="0"/>
              <a:t>标准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		</a:t>
            </a:r>
            <a:r>
              <a:rPr lang="en-US" altLang="zh-CN" sz="2800" i="1" dirty="0"/>
              <a:t>const PI=3.1415926;</a:t>
            </a:r>
            <a:endParaRPr lang="en-US" altLang="zh-CN" sz="2800" i="1" dirty="0"/>
          </a:p>
          <a:p>
            <a:pPr>
              <a:buFontTx/>
              <a:buNone/>
            </a:pPr>
            <a:endParaRPr lang="en-US" altLang="zh-CN" sz="2800" i="1" dirty="0"/>
          </a:p>
          <a:p>
            <a:pPr>
              <a:buNone/>
            </a:pPr>
            <a:r>
              <a:rPr lang="en-US" altLang="zh-CN" sz="2800" dirty="0"/>
              <a:t>6.</a:t>
            </a:r>
            <a:r>
              <a:rPr lang="zh-CN" altLang="en-US" sz="2800" dirty="0"/>
              <a:t>一元</a:t>
            </a:r>
            <a:r>
              <a:rPr lang="zh-CN" altLang="en-US" sz="2700" dirty="0"/>
              <a:t>运算符中比较特殊的</a:t>
            </a:r>
            <a:r>
              <a:rPr lang="en-US" altLang="zh-CN" sz="2700" dirty="0"/>
              <a:t>void</a:t>
            </a:r>
            <a:r>
              <a:rPr lang="zh-CN" altLang="en-US" sz="2700" dirty="0"/>
              <a:t>运算符，对任何值都返回</a:t>
            </a:r>
            <a:r>
              <a:rPr lang="en-US" altLang="zh-CN" sz="2700" dirty="0"/>
              <a:t>undefined</a:t>
            </a:r>
            <a:r>
              <a:rPr lang="zh-CN" altLang="en-US" sz="2700" dirty="0"/>
              <a:t>。用在页面设计中的空链接。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800" dirty="0"/>
              <a:t>		&lt;a href="javascript:void(0)"&gt;</a:t>
            </a:r>
            <a:r>
              <a:rPr lang="zh-CN" altLang="en-US" sz="2800" dirty="0"/>
              <a:t>百度</a:t>
            </a:r>
            <a:r>
              <a:rPr lang="en-US" altLang="zh-CN" sz="2800" dirty="0"/>
              <a:t>&lt;/a&gt;</a:t>
            </a:r>
            <a:endParaRPr lang="en-US" altLang="zh-CN" sz="2700" dirty="0"/>
          </a:p>
          <a:p>
            <a:pPr>
              <a:buFontTx/>
              <a:buNone/>
            </a:pPr>
            <a:r>
              <a:rPr lang="zh-CN" altLang="en-US" sz="2700" dirty="0"/>
              <a:t> </a:t>
            </a:r>
            <a:endParaRPr lang="zh-CN" altLang="en-US" sz="2700" dirty="0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1501140" y="1292225"/>
            <a:ext cx="8481060" cy="4500880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sz="2700" dirty="0"/>
              <a:t>7</a:t>
            </a:r>
            <a:r>
              <a:rPr lang="zh-CN" altLang="en-US" sz="2700" dirty="0"/>
              <a:t>.关系运算符中比较特殊的</a:t>
            </a:r>
            <a:endParaRPr lang="en-US" altLang="zh-CN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（1）</a:t>
            </a:r>
            <a:r>
              <a:rPr lang="en-US" altLang="zh-CN" sz="2700" dirty="0"/>
              <a:t>==</a:t>
            </a:r>
            <a:r>
              <a:rPr lang="zh-CN" altLang="en-US" sz="2700" dirty="0"/>
              <a:t>等于</a:t>
            </a:r>
            <a:endParaRPr lang="en-US" altLang="zh-CN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为确定两个变量是否相等时，两个变量都会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进行类型转换</a:t>
            </a:r>
            <a:r>
              <a:rPr lang="en-US" altLang="zh-CN" sz="2700" dirty="0"/>
              <a:t>7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</a:t>
            </a:r>
            <a:r>
              <a:rPr lang="zh-CN" altLang="en-US" sz="2700" i="1" dirty="0"/>
              <a:t>alert(“5”==5);</a:t>
            </a:r>
            <a:r>
              <a:rPr lang="en-US" altLang="zh-CN" sz="2700" i="1" dirty="0"/>
              <a:t>//</a:t>
            </a:r>
            <a:r>
              <a:rPr lang="zh-CN" altLang="en-US" sz="2700" i="1" dirty="0"/>
              <a:t>输出</a:t>
            </a:r>
            <a:r>
              <a:rPr lang="en-US" altLang="zh-CN" sz="2700" i="1" dirty="0"/>
              <a:t>true</a:t>
            </a:r>
            <a:endParaRPr lang="en-US" altLang="zh-CN" sz="2700" i="1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（2）</a:t>
            </a:r>
            <a:r>
              <a:rPr lang="en-US" altLang="zh-CN" sz="2700" dirty="0"/>
              <a:t>===</a:t>
            </a:r>
            <a:r>
              <a:rPr lang="zh-CN" altLang="en-US" sz="2700" dirty="0"/>
              <a:t>恒等</a:t>
            </a:r>
            <a:endParaRPr lang="en-US" altLang="zh-CN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除了比较数值的相等，还要比较数据类型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alert(</a:t>
            </a:r>
            <a:r>
              <a:rPr lang="en-US" altLang="zh-CN" sz="2700" dirty="0"/>
              <a:t>“</a:t>
            </a:r>
            <a:r>
              <a:rPr lang="en-US" altLang="zh-CN" sz="2700" dirty="0"/>
              <a:t>5”</a:t>
            </a:r>
            <a:r>
              <a:rPr lang="zh-CN" altLang="en-US" sz="2700" dirty="0"/>
              <a:t>===</a:t>
            </a:r>
            <a:r>
              <a:rPr lang="en-US" altLang="zh-CN" sz="2700" dirty="0"/>
              <a:t>5</a:t>
            </a:r>
            <a:r>
              <a:rPr lang="zh-CN" altLang="en-US" sz="2700" dirty="0"/>
              <a:t>);//输出false </a:t>
            </a:r>
            <a:endParaRPr lang="en-US" altLang="zh-CN" sz="2700" dirty="0"/>
          </a:p>
          <a:p>
            <a:pPr eaLnBrk="1" hangingPunct="1">
              <a:buNone/>
            </a:pPr>
            <a:r>
              <a:rPr lang="en-US" altLang="zh-CN" sz="2700" dirty="0"/>
              <a:t> </a:t>
            </a:r>
            <a:r>
              <a:rPr lang="zh-CN" altLang="en-US" sz="2700" dirty="0"/>
              <a:t>（</a:t>
            </a:r>
            <a:r>
              <a:rPr lang="en-US" altLang="zh-CN" sz="2700" dirty="0"/>
              <a:t>3</a:t>
            </a:r>
            <a:r>
              <a:rPr lang="zh-CN" altLang="en-US" sz="2700" dirty="0"/>
              <a:t>）！</a:t>
            </a:r>
            <a:r>
              <a:rPr lang="en-US" altLang="zh-CN" sz="2700" dirty="0"/>
              <a:t>=</a:t>
            </a:r>
            <a:r>
              <a:rPr lang="zh-CN" altLang="en-US" sz="2700" dirty="0"/>
              <a:t>不等于和！</a:t>
            </a:r>
            <a:r>
              <a:rPr lang="en-US" altLang="zh-CN" sz="2700" dirty="0"/>
              <a:t>==</a:t>
            </a:r>
            <a:r>
              <a:rPr lang="zh-CN" altLang="en-US" sz="2700" dirty="0"/>
              <a:t>不恒等</a:t>
            </a:r>
            <a:endParaRPr lang="en-US" altLang="zh-CN" sz="2700" dirty="0"/>
          </a:p>
          <a:p>
            <a:pPr eaLnBrk="1" hangingPunct="1">
              <a:buNone/>
            </a:pPr>
            <a:endParaRPr lang="en-US" altLang="zh-CN" sz="2700" dirty="0"/>
          </a:p>
          <a:p>
            <a:pPr eaLnBrk="1" hangingPunct="1">
              <a:buFontTx/>
              <a:buNone/>
            </a:pPr>
            <a:endParaRPr lang="zh-CN" altLang="en-US" sz="2700" dirty="0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1506220" y="448310"/>
            <a:ext cx="10227945" cy="71501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基础语句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619885" y="1308735"/>
            <a:ext cx="8437245" cy="4822190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2700" dirty="0"/>
              <a:t>1.单分支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使用if语句，表达式中会自动尝试转换为</a:t>
            </a:r>
            <a:r>
              <a:rPr lang="en-US" altLang="zh-CN" sz="2700" dirty="0"/>
              <a:t>Boolean</a:t>
            </a:r>
            <a:r>
              <a:rPr lang="zh-CN" altLang="en-US" sz="2700" dirty="0"/>
              <a:t>值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 </a:t>
            </a:r>
            <a:r>
              <a:rPr lang="zh-CN" altLang="en-US" sz="2700" dirty="0">
                <a:solidFill>
                  <a:srgbClr val="C00000"/>
                </a:solidFill>
              </a:rPr>
              <a:t>//</a:t>
            </a:r>
            <a:r>
              <a:rPr lang="en-US" altLang="zh-CN" sz="2700" dirty="0">
                <a:solidFill>
                  <a:srgbClr val="C00000"/>
                </a:solidFill>
              </a:rPr>
              <a:t>x=0</a:t>
            </a:r>
            <a:r>
              <a:rPr lang="zh-CN" altLang="en-US" sz="2700" dirty="0">
                <a:solidFill>
                  <a:srgbClr val="C00000"/>
                </a:solidFill>
              </a:rPr>
              <a:t>时，</a:t>
            </a:r>
            <a:r>
              <a:rPr lang="en-US" altLang="zh-CN" sz="2700" dirty="0">
                <a:solidFill>
                  <a:srgbClr val="C00000"/>
                </a:solidFill>
              </a:rPr>
              <a:t>if</a:t>
            </a:r>
            <a:r>
              <a:rPr lang="zh-CN" altLang="en-US" sz="2700" dirty="0">
                <a:solidFill>
                  <a:srgbClr val="C00000"/>
                </a:solidFill>
              </a:rPr>
              <a:t>不会执行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  </a:t>
            </a:r>
            <a:r>
              <a:rPr lang="zh-CN" altLang="en-US" sz="3100" dirty="0">
                <a:solidFill>
                  <a:srgbClr val="C00000"/>
                </a:solidFill>
              </a:rPr>
              <a:t>var x=3; </a:t>
            </a:r>
            <a:endParaRPr lang="zh-CN" altLang="en-US" sz="31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3100" dirty="0">
                <a:solidFill>
                  <a:srgbClr val="C00000"/>
                </a:solidFill>
              </a:rPr>
              <a:t>     if(x){</a:t>
            </a:r>
            <a:endParaRPr lang="zh-CN" altLang="en-US" sz="31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3100" dirty="0">
                <a:solidFill>
                  <a:srgbClr val="C00000"/>
                </a:solidFill>
              </a:rPr>
              <a:t>         ....</a:t>
            </a:r>
            <a:endParaRPr lang="zh-CN" altLang="en-US" sz="31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3100" dirty="0">
                <a:solidFill>
                  <a:srgbClr val="C00000"/>
                </a:solidFill>
              </a:rPr>
              <a:t>     }</a:t>
            </a:r>
            <a:endParaRPr lang="zh-CN" altLang="en-US" sz="27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1461135" y="1270635"/>
            <a:ext cx="8869045" cy="4522470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sz="2700" dirty="0"/>
              <a:t>      实际开发过程中，if语句还会经常用来检测对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象是否具有某个属性或某个方法是否存在</a:t>
            </a:r>
            <a:endParaRPr lang="en-US" altLang="zh-CN" sz="2700" dirty="0"/>
          </a:p>
          <a:p>
            <a:pPr>
              <a:buFontTx/>
              <a:buNone/>
            </a:pPr>
            <a:r>
              <a:rPr lang="en-US" altLang="zh-CN" sz="2700" dirty="0"/>
              <a:t>     </a:t>
            </a:r>
            <a:r>
              <a:rPr lang="zh-CN" altLang="en-US" sz="2700" i="1" dirty="0">
                <a:solidFill>
                  <a:srgbClr val="C00000"/>
                </a:solidFill>
              </a:rPr>
              <a:t>if(window.addEventListener){</a:t>
            </a:r>
            <a:endParaRPr lang="zh-CN" altLang="en-US" sz="2700" i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2700" i="1" dirty="0">
                <a:solidFill>
                  <a:srgbClr val="C00000"/>
                </a:solidFill>
              </a:rPr>
              <a:t>           ...</a:t>
            </a:r>
            <a:endParaRPr lang="zh-CN" altLang="en-US" sz="2700" i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2700" i="1" dirty="0">
                <a:solidFill>
                  <a:srgbClr val="C00000"/>
                </a:solidFill>
              </a:rPr>
              <a:t>     }  </a:t>
            </a:r>
            <a:endParaRPr lang="zh-CN" altLang="en-US" sz="2700" i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2700" i="1" dirty="0">
                <a:solidFill>
                  <a:srgbClr val="C00000"/>
                </a:solidFill>
              </a:rPr>
              <a:t>     //检测winodw对象是否有addEventListener方法</a:t>
            </a:r>
            <a:endParaRPr lang="zh-CN" altLang="en-US" sz="2700" i="1" dirty="0">
              <a:solidFill>
                <a:srgbClr val="C00000"/>
              </a:solidFill>
            </a:endParaRPr>
          </a:p>
        </p:txBody>
      </p:sp>
      <p:sp>
        <p:nvSpPr>
          <p:cNvPr id="2150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06220" y="448310"/>
            <a:ext cx="10227945" cy="7150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基础语句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1487805" y="405130"/>
            <a:ext cx="8362950" cy="83947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JavaScript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564640" y="1638300"/>
            <a:ext cx="8879840" cy="415480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700" dirty="0"/>
              <a:t> </a:t>
            </a:r>
            <a:r>
              <a:rPr lang="en-US" altLang="zh-CN" sz="2700" dirty="0"/>
              <a:t>1.</a:t>
            </a:r>
            <a:r>
              <a:rPr lang="zh-CN" altLang="en-US" sz="2700" dirty="0"/>
              <a:t>历史</a:t>
            </a:r>
            <a:endParaRPr lang="zh-CN" altLang="en-US" sz="2700" dirty="0"/>
          </a:p>
          <a:p>
            <a:pPr marL="0" indent="0">
              <a:buNone/>
            </a:pPr>
            <a:r>
              <a:rPr lang="zh-CN" altLang="en-US" sz="2700" dirty="0"/>
              <a:t>     NetScape网景公司发明的  LiveScript</a:t>
            </a:r>
            <a:endParaRPr lang="zh-CN" altLang="en-US" sz="2700" dirty="0"/>
          </a:p>
          <a:p>
            <a:pPr marL="0" indent="0">
              <a:buNone/>
            </a:pPr>
            <a:r>
              <a:rPr lang="zh-CN" altLang="en-US" sz="2700" dirty="0"/>
              <a:t>     微软JScript 、ScriptEase的CEnvi</a:t>
            </a:r>
            <a:endParaRPr lang="zh-CN" altLang="en-US" sz="2700" dirty="0"/>
          </a:p>
          <a:p>
            <a:pPr marL="0" indent="0">
              <a:buNone/>
            </a:pPr>
            <a:r>
              <a:rPr lang="zh-CN" altLang="en-US" sz="2700" dirty="0"/>
              <a:t>     </a:t>
            </a:r>
            <a:r>
              <a:rPr lang="en-US" altLang="zh-CN" sz="2700" dirty="0"/>
              <a:t>1997</a:t>
            </a:r>
            <a:r>
              <a:rPr lang="zh-CN" altLang="en-US" sz="2700" dirty="0"/>
              <a:t>年 </a:t>
            </a:r>
            <a:r>
              <a:rPr lang="en-US" altLang="zh-CN" sz="2700" dirty="0"/>
              <a:t>ECMAScript</a:t>
            </a:r>
            <a:r>
              <a:rPr lang="zh-CN" altLang="en-US" sz="2700" dirty="0"/>
              <a:t>标准开始提出</a:t>
            </a:r>
            <a:endParaRPr lang="zh-CN" altLang="en-US" sz="2700" dirty="0"/>
          </a:p>
          <a:p>
            <a:pPr marL="0" indent="0">
              <a:buNone/>
            </a:pPr>
            <a:r>
              <a:rPr lang="zh-CN" altLang="en-US" sz="2700" dirty="0"/>
              <a:t>      所谓ECMAScript，它定义了JavaScript的标准，并不与任何浏览器相绑定，主要描述语法、类型、语句、关键字、保留字、运算符、对象等</a:t>
            </a:r>
            <a:endParaRPr lang="zh-CN" altLang="en-US" sz="2700" dirty="0"/>
          </a:p>
          <a:p>
            <a:pPr marL="0" indent="0">
              <a:buNone/>
            </a:pPr>
            <a:r>
              <a:rPr lang="zh-CN" altLang="en-US" sz="2700" dirty="0"/>
              <a:t>      </a:t>
            </a:r>
            <a:r>
              <a:rPr lang="zh-CN" altLang="en-US" sz="2700" i="1" dirty="0">
                <a:solidFill>
                  <a:srgbClr val="FF0000"/>
                </a:solidFill>
              </a:rPr>
              <a:t>最新标准</a:t>
            </a:r>
            <a:r>
              <a:rPr lang="en-US" altLang="zh-CN" sz="2700" i="1" dirty="0">
                <a:solidFill>
                  <a:srgbClr val="FF0000"/>
                </a:solidFill>
              </a:rPr>
              <a:t>ECMAScript</a:t>
            </a:r>
            <a:r>
              <a:rPr lang="zh-CN" altLang="en-US" sz="2700" i="1" dirty="0">
                <a:solidFill>
                  <a:srgbClr val="FF0000"/>
                </a:solidFill>
              </a:rPr>
              <a:t>是</a:t>
            </a:r>
            <a:r>
              <a:rPr lang="en-US" altLang="zh-CN" sz="2700" i="1" dirty="0">
                <a:solidFill>
                  <a:srgbClr val="FF0000"/>
                </a:solidFill>
              </a:rPr>
              <a:t>2018</a:t>
            </a:r>
            <a:r>
              <a:rPr lang="zh-CN" altLang="en-US" sz="2700" i="1" dirty="0">
                <a:solidFill>
                  <a:srgbClr val="FF0000"/>
                </a:solidFill>
              </a:rPr>
              <a:t>版本</a:t>
            </a:r>
            <a:endParaRPr lang="en-US" altLang="zh-CN" sz="27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1505585" y="1271270"/>
            <a:ext cx="8475345" cy="3934460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2700" dirty="0"/>
              <a:t>2. 其他分支语句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 使用</a:t>
            </a:r>
            <a:r>
              <a:rPr lang="en-US" altLang="zh-CN" sz="2700" dirty="0"/>
              <a:t>if else</a:t>
            </a:r>
            <a:r>
              <a:rPr lang="zh-CN" altLang="en-US" sz="2700" dirty="0"/>
              <a:t>、</a:t>
            </a:r>
            <a:r>
              <a:rPr lang="en-US" altLang="zh-CN" sz="2700" dirty="0"/>
              <a:t>if else if else</a:t>
            </a:r>
            <a:r>
              <a:rPr lang="zh-CN" altLang="en-US" sz="2700" dirty="0"/>
              <a:t>、switch case语句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3.循环语句  while、do…while、for循环、for…in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   这部分语法 与Java完全相同，不再赘述</a:t>
            </a:r>
            <a:endParaRPr lang="zh-CN" altLang="en-US" sz="2700" dirty="0"/>
          </a:p>
          <a:p>
            <a:pPr>
              <a:buFontTx/>
              <a:buNone/>
            </a:pPr>
            <a:r>
              <a:rPr lang="en-US" altLang="zh-CN" sz="2700" dirty="0"/>
              <a:t>4.continue</a:t>
            </a:r>
            <a:r>
              <a:rPr lang="zh-CN" altLang="en-US" sz="2700" dirty="0"/>
              <a:t>语句</a:t>
            </a:r>
            <a:endParaRPr lang="zh-CN" altLang="en-US" sz="2700" dirty="0"/>
          </a:p>
          <a:p>
            <a:pPr>
              <a:buFontTx/>
              <a:buNone/>
            </a:pPr>
            <a:r>
              <a:rPr lang="en-US" altLang="zh-CN" sz="2700" dirty="0"/>
              <a:t>5.break</a:t>
            </a:r>
            <a:r>
              <a:rPr lang="zh-CN" altLang="en-US" sz="2700" dirty="0"/>
              <a:t>语句</a:t>
            </a:r>
            <a:endParaRPr lang="zh-CN" altLang="en-US" sz="2700" dirty="0"/>
          </a:p>
        </p:txBody>
      </p:sp>
      <p:sp>
        <p:nvSpPr>
          <p:cNvPr id="2150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06220" y="448310"/>
            <a:ext cx="10227945" cy="7150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基础语句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1687195" y="1377315"/>
            <a:ext cx="8980805" cy="436308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3100" dirty="0">
                <a:solidFill>
                  <a:srgbClr val="C00000"/>
                </a:solidFill>
              </a:rPr>
              <a:t>请编写算法计算1</a:t>
            </a:r>
            <a:r>
              <a:rPr lang="en-US" altLang="zh-CN" sz="3100" dirty="0">
                <a:solidFill>
                  <a:srgbClr val="C00000"/>
                </a:solidFill>
              </a:rPr>
              <a:t>+</a:t>
            </a:r>
            <a:r>
              <a:rPr lang="zh-CN" altLang="en-US" sz="3100" dirty="0">
                <a:solidFill>
                  <a:srgbClr val="C00000"/>
                </a:solidFill>
              </a:rPr>
              <a:t>2</a:t>
            </a:r>
            <a:r>
              <a:rPr lang="en-US" altLang="zh-CN" sz="3100" dirty="0">
                <a:solidFill>
                  <a:srgbClr val="C00000"/>
                </a:solidFill>
              </a:rPr>
              <a:t>+</a:t>
            </a:r>
            <a:r>
              <a:rPr lang="zh-CN" altLang="en-US" sz="3100" dirty="0">
                <a:solidFill>
                  <a:srgbClr val="C00000"/>
                </a:solidFill>
              </a:rPr>
              <a:t>3….</a:t>
            </a:r>
            <a:r>
              <a:rPr lang="en-US" altLang="zh-CN" sz="3100" dirty="0">
                <a:solidFill>
                  <a:srgbClr val="C00000"/>
                </a:solidFill>
              </a:rPr>
              <a:t>+10</a:t>
            </a:r>
            <a:r>
              <a:rPr lang="zh-CN" altLang="en-US" sz="3100" dirty="0">
                <a:solidFill>
                  <a:srgbClr val="C00000"/>
                </a:solidFill>
              </a:rPr>
              <a:t>的结果，</a:t>
            </a:r>
            <a:endParaRPr lang="zh-CN" altLang="en-US" sz="31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3100" dirty="0">
                <a:solidFill>
                  <a:srgbClr val="C00000"/>
                </a:solidFill>
              </a:rPr>
              <a:t>在chrome中熟练应用调试。</a:t>
            </a:r>
            <a:endParaRPr lang="zh-CN" altLang="en-US" sz="31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zh-CN" altLang="en-US" sz="3100" i="1" dirty="0">
              <a:solidFill>
                <a:srgbClr val="C00000"/>
              </a:solidFill>
            </a:endParaRPr>
          </a:p>
        </p:txBody>
      </p:sp>
      <p:sp>
        <p:nvSpPr>
          <p:cNvPr id="2150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06220" y="448310"/>
            <a:ext cx="10227945" cy="7150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基础语句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8077200" y="6243638"/>
            <a:ext cx="2133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4287838"/>
            <a:ext cx="8647113" cy="163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4" name="内容占位符 2"/>
          <p:cNvSpPr txBox="1"/>
          <p:nvPr/>
        </p:nvSpPr>
        <p:spPr>
          <a:xfrm>
            <a:off x="1534160" y="1370330"/>
            <a:ext cx="9133840" cy="43700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FontTx/>
              <a:buNone/>
            </a:pPr>
            <a:r>
              <a:rPr lang="zh-CN" altLang="en-US" sz="3100" dirty="0">
                <a:solidFill>
                  <a:srgbClr val="C00000"/>
                </a:solidFill>
              </a:rPr>
              <a:t>chrome中熟练应用调试，掌握：</a:t>
            </a:r>
            <a:endParaRPr lang="en-US" altLang="zh-CN" sz="3100" dirty="0">
              <a:solidFill>
                <a:srgbClr val="C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zh-CN" altLang="zh-CN" sz="3200" dirty="0"/>
              <a:t>控制台报错</a:t>
            </a:r>
            <a:endParaRPr lang="zh-CN" altLang="zh-CN" sz="3200" dirty="0"/>
          </a:p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zh-CN" altLang="en-US" sz="3200" dirty="0"/>
              <a:t>在控制台</a:t>
            </a:r>
            <a:r>
              <a:rPr lang="zh-CN" altLang="zh-CN" sz="3200" dirty="0"/>
              <a:t>打印</a:t>
            </a:r>
            <a:r>
              <a:rPr lang="zh-CN" altLang="en-US" sz="3200" dirty="0"/>
              <a:t>测试结果</a:t>
            </a:r>
            <a:endParaRPr lang="en-US" altLang="zh-CN" sz="3200" dirty="0"/>
          </a:p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zh-CN" altLang="en-US" sz="3200" dirty="0"/>
              <a:t>断点调试（</a:t>
            </a:r>
            <a:r>
              <a:rPr lang="en-US" altLang="zh-CN" sz="3200" dirty="0"/>
              <a:t>F10 F11 </a:t>
            </a:r>
            <a:r>
              <a:rPr lang="zh-CN" altLang="en-US" sz="3200" dirty="0"/>
              <a:t>查看结果 添加监控） </a:t>
            </a:r>
            <a:endParaRPr lang="zh-CN" altLang="zh-CN" sz="3200" dirty="0"/>
          </a:p>
          <a:p>
            <a:pPr marL="342900" lvl="0" indent="-342900">
              <a:buFontTx/>
              <a:buNone/>
            </a:pPr>
            <a:endParaRPr lang="zh-CN" altLang="en-US" sz="3100" dirty="0">
              <a:solidFill>
                <a:srgbClr val="C00000"/>
              </a:solidFill>
            </a:endParaRPr>
          </a:p>
          <a:p>
            <a:pPr marL="342900" lvl="0" indent="-342900">
              <a:buFontTx/>
              <a:buNone/>
            </a:pPr>
            <a:endParaRPr lang="zh-CN" altLang="en-US" sz="3100" i="1" dirty="0">
              <a:solidFill>
                <a:srgbClr val="C00000"/>
              </a:solidFill>
            </a:endParaRPr>
          </a:p>
        </p:txBody>
      </p:sp>
      <p:sp>
        <p:nvSpPr>
          <p:cNvPr id="2150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06220" y="448310"/>
            <a:ext cx="10227945" cy="7150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基础语句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1343025" y="492125"/>
            <a:ext cx="7422515" cy="68008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dirty="0"/>
              <a:t>1. 语法规则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function 函数名(参数1，参数2）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{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    return 值；</a:t>
            </a:r>
            <a:r>
              <a:rPr lang="zh-CN" altLang="en-US" sz="2700" i="1" dirty="0">
                <a:solidFill>
                  <a:srgbClr val="C00000"/>
                </a:solidFill>
              </a:rPr>
              <a:t>//可选</a:t>
            </a:r>
            <a:endParaRPr lang="zh-CN" altLang="en-US" sz="2700" i="1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}</a:t>
            </a:r>
            <a:endParaRPr lang="zh-CN" altLang="en-US" sz="2700" i="1" dirty="0"/>
          </a:p>
          <a:p>
            <a:pPr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476375" y="1343660"/>
            <a:ext cx="8505825" cy="444944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dirty="0"/>
              <a:t>2.函数调用的特殊性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en-US" altLang="zh-CN" sz="2700" dirty="0"/>
              <a:t> </a:t>
            </a:r>
            <a:r>
              <a:rPr lang="zh-CN" altLang="en-US" sz="2700" dirty="0"/>
              <a:t>（1）JavaScript的函数与Java的方法不同，function后面不需要定义返回值类型；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（2）当使用多个参数时，参数间以逗号隔开，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参数不需要定义数据类型；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（3）函数调用可以有返回值，也可以不返回，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按需使用；</a:t>
            </a:r>
            <a:endParaRPr lang="zh-CN" altLang="en-US" sz="2700" dirty="0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025" y="492125"/>
            <a:ext cx="7422515" cy="6800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1403985" y="1289050"/>
            <a:ext cx="8578215" cy="450405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2700" dirty="0"/>
              <a:t>例如: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i="1" dirty="0"/>
              <a:t>    function test(a,b){…..}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下面的调用 都是正确的：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test(2,3);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test(2,3,a);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test(2);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test();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alert(test(2,3));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//若function有返回值，则提出返回值，无返回值，则返回undefined</a:t>
            </a:r>
            <a:endParaRPr lang="zh-CN" altLang="en-US" sz="2700" i="1" dirty="0"/>
          </a:p>
        </p:txBody>
      </p:sp>
      <p:sp>
        <p:nvSpPr>
          <p:cNvPr id="31747" name="TextBox 3"/>
          <p:cNvSpPr txBox="1"/>
          <p:nvPr/>
        </p:nvSpPr>
        <p:spPr>
          <a:xfrm>
            <a:off x="5520055" y="2780665"/>
            <a:ext cx="5516245" cy="1924050"/>
          </a:xfrm>
          <a:prstGeom prst="rect">
            <a:avLst/>
          </a:prstGeom>
          <a:noFill/>
          <a:ln w="9525">
            <a:noFill/>
          </a:ln>
        </p:spPr>
        <p:txBody>
          <a:bodyPr wrap="square" lIns="78373" tIns="39187" rIns="78373" bIns="3918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黑体" charset="-122"/>
                <a:ea typeface="华文黑体" charset="-122"/>
              </a:rPr>
              <a:t>与其他语言不同，</a:t>
            </a:r>
            <a:r>
              <a:rPr lang="en-US" altLang="zh-CN" sz="2400" dirty="0">
                <a:solidFill>
                  <a:srgbClr val="FF0000"/>
                </a:solidFill>
                <a:latin typeface="华文黑体" charset="-122"/>
                <a:ea typeface="华文黑体" charset="-122"/>
              </a:rPr>
              <a:t>ECMAScript</a:t>
            </a:r>
            <a:r>
              <a:rPr lang="zh-CN" altLang="en-US" sz="2400" dirty="0">
                <a:solidFill>
                  <a:srgbClr val="FF0000"/>
                </a:solidFill>
                <a:latin typeface="华文黑体" charset="-122"/>
                <a:ea typeface="华文黑体" charset="-122"/>
              </a:rPr>
              <a:t>不会验证传递给函数的参数的个数是否相等，函数可以接受任意个数的参数（</a:t>
            </a:r>
            <a:r>
              <a:rPr lang="en-US" altLang="zh-CN" sz="2400" dirty="0">
                <a:solidFill>
                  <a:srgbClr val="FF0000"/>
                </a:solidFill>
                <a:latin typeface="华文黑体" charset="-122"/>
                <a:ea typeface="华文黑体" charset="-122"/>
              </a:rPr>
              <a:t>Netscape</a:t>
            </a:r>
            <a:r>
              <a:rPr lang="zh-CN" altLang="en-US" sz="2400" dirty="0">
                <a:solidFill>
                  <a:srgbClr val="FF0000"/>
                </a:solidFill>
                <a:latin typeface="华文黑体" charset="-122"/>
                <a:ea typeface="华文黑体" charset="-122"/>
              </a:rPr>
              <a:t>的文档最多</a:t>
            </a:r>
            <a:r>
              <a:rPr lang="en-US" altLang="zh-CN" sz="2400" dirty="0">
                <a:solidFill>
                  <a:srgbClr val="FF0000"/>
                </a:solidFill>
                <a:latin typeface="华文黑体" charset="-122"/>
                <a:ea typeface="华文黑体" charset="-122"/>
              </a:rPr>
              <a:t>25</a:t>
            </a:r>
            <a:r>
              <a:rPr lang="zh-CN" altLang="en-US" sz="2400" dirty="0">
                <a:solidFill>
                  <a:srgbClr val="FF0000"/>
                </a:solidFill>
                <a:latin typeface="华文黑体" charset="-122"/>
                <a:ea typeface="华文黑体" charset="-122"/>
              </a:rPr>
              <a:t>个），而不会引发任何错误</a:t>
            </a:r>
            <a:endParaRPr lang="zh-CN" altLang="en-US" sz="2400" dirty="0">
              <a:solidFill>
                <a:srgbClr val="C66200"/>
              </a:solidFill>
              <a:latin typeface="华文黑体" charset="-122"/>
            </a:endParaRPr>
          </a:p>
        </p:txBody>
      </p:sp>
      <p:sp>
        <p:nvSpPr>
          <p:cNvPr id="2662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025" y="492125"/>
            <a:ext cx="7422515" cy="6800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1422400" y="1305560"/>
            <a:ext cx="8559800" cy="448754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en-US" altLang="zh-CN" sz="2700" dirty="0"/>
              <a:t>3. </a:t>
            </a:r>
            <a:r>
              <a:rPr lang="zh-CN" altLang="en-US" sz="2700" dirty="0"/>
              <a:t>匿名函数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</a:t>
            </a:r>
            <a:r>
              <a:rPr lang="zh-CN" altLang="en-US" sz="2700" dirty="0">
                <a:solidFill>
                  <a:srgbClr val="C00000"/>
                </a:solidFill>
              </a:rPr>
              <a:t> (function(a, b) {</a:t>
            </a:r>
            <a:endParaRPr lang="zh-CN" altLang="en-US" sz="27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2700" dirty="0">
                <a:solidFill>
                  <a:srgbClr val="C00000"/>
                </a:solidFill>
              </a:rPr>
              <a:t>		  alert(a + b);</a:t>
            </a:r>
            <a:endParaRPr lang="zh-CN" altLang="en-US" sz="27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2700" dirty="0">
                <a:solidFill>
                  <a:srgbClr val="C00000"/>
                </a:solidFill>
              </a:rPr>
              <a:t>	  })(2, 3);</a:t>
            </a:r>
            <a:endParaRPr lang="zh-CN" altLang="en-US" sz="27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2700" i="1" dirty="0">
                <a:solidFill>
                  <a:srgbClr val="C00000"/>
                </a:solidFill>
              </a:rPr>
              <a:t>    </a:t>
            </a:r>
            <a:r>
              <a:rPr lang="zh-CN" altLang="en-US" sz="2700" dirty="0"/>
              <a:t>匿名函数的作用是：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（1）划出一块私有作用域,避免数据污染；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（2）执行完就销毁,避免内存长驻。</a:t>
            </a:r>
            <a:endParaRPr lang="zh-CN" altLang="en-US" sz="27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zh-CN" altLang="en-US" sz="2700" dirty="0"/>
              <a:t>      </a:t>
            </a:r>
            <a:endParaRPr lang="zh-CN" altLang="en-US" sz="2700" dirty="0"/>
          </a:p>
        </p:txBody>
      </p:sp>
      <p:sp>
        <p:nvSpPr>
          <p:cNvPr id="2662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025" y="492125"/>
            <a:ext cx="7422515" cy="6800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1343660" y="391795"/>
            <a:ext cx="7548245" cy="774065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JS对象基础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533525" y="1296035"/>
            <a:ext cx="9932670" cy="502031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dirty="0"/>
              <a:t>1.</a:t>
            </a:r>
            <a:r>
              <a:rPr lang="en-US" altLang="zh-CN" sz="2700" dirty="0"/>
              <a:t>Object</a:t>
            </a:r>
            <a:r>
              <a:rPr lang="zh-CN" altLang="en-US" sz="2700" dirty="0"/>
              <a:t>类的定义及属性赋值；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所有JavaScript对象的基类，生成：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var myObject1=new Object();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或</a:t>
            </a:r>
            <a:r>
              <a:rPr lang="en-US" altLang="zh-CN" sz="2700" dirty="0"/>
              <a:t>v</a:t>
            </a:r>
            <a:r>
              <a:rPr lang="zh-CN" altLang="en-US" sz="2700" dirty="0"/>
              <a:t>ar myObject2={};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JavaScript的对象与其他语言不同，它的属性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和方法可以动态附加到对象实例上，属性直接书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写，方法使用函数function进行附加</a:t>
            </a:r>
            <a:endParaRPr lang="zh-CN" altLang="en-US" sz="2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1548765" y="1290320"/>
            <a:ext cx="8433435" cy="450278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700" dirty="0"/>
              <a:t> </a:t>
            </a:r>
            <a:r>
              <a:rPr lang="en-US" altLang="zh-CN" sz="2700" i="1" dirty="0"/>
              <a:t>  </a:t>
            </a:r>
            <a:r>
              <a:rPr lang="zh-CN" altLang="en-US" sz="2700" dirty="0"/>
              <a:t>var objStu = {};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	objStu.name = “</a:t>
            </a:r>
            <a:r>
              <a:rPr lang="en-US" altLang="zh-CN" sz="2700" dirty="0"/>
              <a:t>wang</a:t>
            </a:r>
            <a:r>
              <a:rPr lang="zh-CN" altLang="en-US" sz="2700" dirty="0"/>
              <a:t>";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</a:t>
            </a:r>
            <a:r>
              <a:rPr lang="en-US" altLang="zh-CN" sz="2700" dirty="0"/>
              <a:t>  </a:t>
            </a:r>
            <a:r>
              <a:rPr lang="zh-CN" altLang="en-US" sz="2700" dirty="0"/>
              <a:t>objStu.showStuInfo = function() {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		alert(this.name);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	}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	objStu.showStuInfo();//输出“</a:t>
            </a:r>
            <a:r>
              <a:rPr lang="en-US" altLang="zh-CN" sz="2700" dirty="0"/>
              <a:t>wang</a:t>
            </a:r>
            <a:r>
              <a:rPr lang="zh-CN" altLang="en-US" sz="2700" dirty="0"/>
              <a:t>"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如果要销毁对象，可以使用</a:t>
            </a:r>
            <a:r>
              <a:rPr lang="en-US" altLang="zh-CN" sz="2700" dirty="0"/>
              <a:t>null</a:t>
            </a:r>
            <a:endParaRPr lang="en-US" altLang="zh-CN" sz="2700" dirty="0"/>
          </a:p>
          <a:p>
            <a:pPr eaLnBrk="1" hangingPunct="1">
              <a:buFontTx/>
              <a:buNone/>
            </a:pPr>
            <a:r>
              <a:rPr lang="en-US" altLang="zh-CN" sz="2700" dirty="0"/>
              <a:t>     objStu=null</a:t>
            </a:r>
            <a:endParaRPr lang="en-US" altLang="zh-CN" sz="2700" dirty="0"/>
          </a:p>
        </p:txBody>
      </p:sp>
      <p:sp>
        <p:nvSpPr>
          <p:cNvPr id="3072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391795"/>
            <a:ext cx="7548245" cy="7740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JS对象基础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1386840" y="1309370"/>
            <a:ext cx="8595360" cy="448373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700" dirty="0"/>
              <a:t> </a:t>
            </a:r>
            <a:r>
              <a:rPr lang="en-US" altLang="zh-CN" sz="2700" i="1" dirty="0"/>
              <a:t>    </a:t>
            </a:r>
            <a:r>
              <a:rPr lang="en-US" altLang="zh-CN" sz="2700" dirty="0"/>
              <a:t>实</a:t>
            </a:r>
            <a:r>
              <a:rPr lang="zh-CN" altLang="en-US" sz="2700" dirty="0"/>
              <a:t>际应用过程中，一般使用</a:t>
            </a:r>
            <a:r>
              <a:rPr lang="en-US" altLang="zh-CN" sz="2700" dirty="0"/>
              <a:t>Object</a:t>
            </a:r>
            <a:r>
              <a:rPr lang="zh-CN" altLang="en-US" sz="2700" dirty="0"/>
              <a:t>对象进行数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据打包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</a:t>
            </a:r>
            <a:r>
              <a:rPr lang="zh-CN" altLang="en-US" sz="2700" i="1" dirty="0"/>
              <a:t>var data={};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data.name=”</a:t>
            </a:r>
            <a:r>
              <a:rPr lang="en-US" altLang="zh-CN" sz="2700" i="1" dirty="0"/>
              <a:t>wang</a:t>
            </a:r>
            <a:r>
              <a:rPr lang="zh-CN" altLang="en-US" sz="2700" i="1" dirty="0"/>
              <a:t>”;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data.age=</a:t>
            </a:r>
            <a:r>
              <a:rPr lang="en-US" altLang="zh-CN" sz="2700" i="1" dirty="0"/>
              <a:t>2</a:t>
            </a:r>
            <a:r>
              <a:rPr lang="zh-CN" altLang="en-US" sz="2700" i="1" dirty="0"/>
              <a:t>2;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en-US" altLang="zh-CN" sz="2700" i="1" dirty="0"/>
              <a:t>2.</a:t>
            </a:r>
            <a:r>
              <a:rPr lang="zh-CN" altLang="en-US" sz="2700" dirty="0"/>
              <a:t>一些内置类：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en-US" altLang="zh-CN" sz="2700" dirty="0"/>
              <a:t>      Math</a:t>
            </a:r>
            <a:r>
              <a:rPr lang="zh-CN" altLang="en-US" sz="2700" dirty="0"/>
              <a:t>类：主要用于数学计算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</a:t>
            </a:r>
            <a:r>
              <a:rPr lang="en-US" altLang="zh-CN" sz="2700" dirty="0"/>
              <a:t>Date</a:t>
            </a:r>
            <a:r>
              <a:rPr lang="zh-CN" altLang="en-US" sz="2700" dirty="0"/>
              <a:t>类：主要用于日期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en-US" altLang="zh-CN" sz="2700" dirty="0"/>
              <a:t>      String</a:t>
            </a:r>
            <a:r>
              <a:rPr lang="zh-CN" altLang="en-US" sz="2700" dirty="0"/>
              <a:t>类</a:t>
            </a:r>
            <a:r>
              <a:rPr lang="en-US" altLang="zh-CN" sz="2700" dirty="0"/>
              <a:t>:  </a:t>
            </a:r>
            <a:r>
              <a:rPr lang="zh-CN" altLang="en-US" sz="2700" dirty="0"/>
              <a:t>主要用于字符串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</a:t>
            </a:r>
            <a:endParaRPr lang="zh-CN" altLang="en-US" sz="2700" dirty="0"/>
          </a:p>
        </p:txBody>
      </p:sp>
      <p:sp>
        <p:nvSpPr>
          <p:cNvPr id="3072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391795"/>
            <a:ext cx="7548245" cy="7740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JS对象基础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1"/>
          <p:cNvSpPr txBox="1"/>
          <p:nvPr/>
        </p:nvSpPr>
        <p:spPr>
          <a:xfrm>
            <a:off x="1487805" y="1628458"/>
            <a:ext cx="8215313" cy="4064635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1056005">
              <a:buClr>
                <a:srgbClr val="0B2E82"/>
              </a:buClr>
              <a:buSzTx/>
              <a:buFontTx/>
              <a:buNone/>
            </a:pPr>
            <a:r>
              <a:rPr lang="zh-CN" altLang="en-US" sz="2700" dirty="0"/>
              <a:t>2. 特点</a:t>
            </a:r>
            <a:endParaRPr lang="zh-CN" altLang="en-US" sz="2700" dirty="0"/>
          </a:p>
          <a:p>
            <a:pPr marL="0" lvl="0" indent="0" defTabSz="1056005">
              <a:buClr>
                <a:srgbClr val="0B2E82"/>
              </a:buClr>
              <a:buSzTx/>
              <a:buFontTx/>
              <a:buNone/>
            </a:pPr>
            <a:r>
              <a:rPr lang="zh-CN" altLang="en-US" sz="2700" dirty="0"/>
              <a:t>（1）脚本语言，采用小程序段的方式进行编程。它的基本结构和Java、C#类似，但它是解释性语言，不需要先编译，而是由浏览器内核负责解释执行；</a:t>
            </a:r>
            <a:endParaRPr lang="zh-CN" altLang="en-US" sz="2700" dirty="0"/>
          </a:p>
          <a:p>
            <a:pPr marL="0" lvl="0" indent="0" defTabSz="1056005">
              <a:buClr>
                <a:srgbClr val="0B2E82"/>
              </a:buClr>
              <a:buSzTx/>
              <a:buFontTx/>
              <a:buNone/>
            </a:pPr>
            <a:r>
              <a:rPr lang="zh-CN" altLang="en-US" sz="2700" dirty="0"/>
              <a:t>（2）跨平台性，只依赖于浏览器内核，与操作系统无关；</a:t>
            </a:r>
            <a:endParaRPr lang="zh-CN" altLang="en-US" sz="2700" dirty="0"/>
          </a:p>
          <a:p>
            <a:pPr marL="0" lvl="0" indent="0" defTabSz="1056005">
              <a:buClr>
                <a:srgbClr val="0B2E82"/>
              </a:buClr>
              <a:buSzTx/>
              <a:buFontTx/>
              <a:buNone/>
            </a:pPr>
            <a:r>
              <a:rPr lang="zh-CN" altLang="en-US" sz="2700" dirty="0"/>
              <a:t>（3）它是基于对象（Object Based）和事件驱动（Event Driver)的编程语言，本身提供了很丰富的内部对象。</a:t>
            </a:r>
            <a:endParaRPr lang="zh-CN" altLang="en-US" sz="2700" dirty="0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87805" y="405130"/>
            <a:ext cx="8362950" cy="8394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1378585" y="1285875"/>
            <a:ext cx="9505315" cy="444817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700" dirty="0"/>
              <a:t> </a:t>
            </a:r>
            <a:r>
              <a:rPr lang="en-US" altLang="zh-CN" sz="2700" dirty="0"/>
              <a:t>3.RegExp</a:t>
            </a:r>
            <a:r>
              <a:rPr lang="zh-CN" altLang="en-US" sz="2700" dirty="0"/>
              <a:t>类：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en-US" altLang="zh-CN" sz="2700" dirty="0"/>
              <a:t>      JavaScript</a:t>
            </a:r>
            <a:r>
              <a:rPr lang="zh-CN" altLang="en-US" sz="2700" dirty="0"/>
              <a:t>的正则表达式类，是对字符串执行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模式匹配的强大工具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例如验证</a:t>
            </a:r>
            <a:r>
              <a:rPr lang="en-US" altLang="zh-CN" sz="2700" dirty="0"/>
              <a:t>Email</a:t>
            </a:r>
            <a:r>
              <a:rPr lang="zh-CN" altLang="en-US" sz="2700" dirty="0"/>
              <a:t>的正则表达式字符串为：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\w+([-+.']\w+)*@\w+([-.]\w+)*\.\w+([-.]\w+)*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可以使用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</a:t>
            </a:r>
            <a:r>
              <a:rPr lang="en-US" altLang="zh-CN" sz="2700" dirty="0"/>
              <a:t>var reg=new RegExp(“</a:t>
            </a:r>
            <a:r>
              <a:rPr lang="zh-CN" altLang="en-US" sz="2700" dirty="0"/>
              <a:t>正则表达式字符串</a:t>
            </a:r>
            <a:r>
              <a:rPr lang="en-US" altLang="zh-CN" sz="2700" dirty="0"/>
              <a:t>”);</a:t>
            </a:r>
            <a:endParaRPr lang="en-US" altLang="zh-CN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简写法：</a:t>
            </a:r>
            <a:r>
              <a:rPr lang="en-US" altLang="zh-CN" sz="2700" dirty="0"/>
              <a:t>var reg=/</a:t>
            </a:r>
            <a:r>
              <a:rPr lang="zh-CN" altLang="en-US" sz="2700" dirty="0"/>
              <a:t>正则表达式字符串</a:t>
            </a:r>
            <a:r>
              <a:rPr lang="en-US" altLang="zh-CN" sz="2700" dirty="0"/>
              <a:t>/</a:t>
            </a:r>
            <a:endParaRPr lang="en-US" altLang="zh-CN" sz="2700" dirty="0"/>
          </a:p>
          <a:p>
            <a:pPr eaLnBrk="1" hangingPunct="1">
              <a:buFontTx/>
              <a:buNone/>
            </a:pPr>
            <a:r>
              <a:rPr lang="en-US" altLang="zh-CN" sz="2700" dirty="0"/>
              <a:t>       reg.test(</a:t>
            </a:r>
            <a:r>
              <a:rPr lang="zh-CN" altLang="en-US" sz="2700" dirty="0"/>
              <a:t>输入值</a:t>
            </a:r>
            <a:r>
              <a:rPr lang="en-US" altLang="zh-CN" sz="2700" dirty="0"/>
              <a:t>);//true</a:t>
            </a:r>
            <a:r>
              <a:rPr lang="zh-CN" altLang="en-US" sz="2700" dirty="0"/>
              <a:t>则通过，</a:t>
            </a:r>
            <a:r>
              <a:rPr lang="en-US" altLang="zh-CN" sz="2700" dirty="0"/>
              <a:t>false</a:t>
            </a:r>
            <a:r>
              <a:rPr lang="zh-CN" altLang="en-US" sz="2700" dirty="0"/>
              <a:t>失败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</a:t>
            </a:r>
            <a:endParaRPr lang="zh-CN" altLang="en-US" sz="2700" dirty="0"/>
          </a:p>
        </p:txBody>
      </p:sp>
      <p:sp>
        <p:nvSpPr>
          <p:cNvPr id="33795" name="TextBox 1"/>
          <p:cNvSpPr txBox="1"/>
          <p:nvPr/>
        </p:nvSpPr>
        <p:spPr>
          <a:xfrm>
            <a:off x="6059170" y="5733415"/>
            <a:ext cx="4824413" cy="9220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var reg1=/[\u4e00-\u9fa5]/;//</a:t>
            </a:r>
            <a:r>
              <a:rPr lang="zh-CN" altLang="en-US" sz="1800" dirty="0"/>
              <a:t>简写法更常用</a:t>
            </a:r>
            <a:endParaRPr lang="zh-CN" altLang="en-US" sz="1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alert(reg1.test("html"));//false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alert(reg1.test("</a:t>
            </a:r>
            <a:r>
              <a:rPr lang="zh-CN" altLang="en-US" sz="1800" dirty="0"/>
              <a:t>中文</a:t>
            </a:r>
            <a:r>
              <a:rPr lang="en-US" altLang="zh-CN" sz="1800" dirty="0"/>
              <a:t>"));//true</a:t>
            </a:r>
            <a:endParaRPr lang="zh-CN" altLang="en-US" sz="1800" dirty="0"/>
          </a:p>
        </p:txBody>
      </p:sp>
      <p:sp>
        <p:nvSpPr>
          <p:cNvPr id="3072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391795"/>
            <a:ext cx="7548245" cy="7740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JS对象基础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1522730" y="1271270"/>
            <a:ext cx="8459470" cy="452183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700" dirty="0"/>
              <a:t>4</a:t>
            </a:r>
            <a:r>
              <a:rPr lang="zh-CN" altLang="en-US" sz="2700" dirty="0"/>
              <a:t>.自定义类 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常用的构造函数</a:t>
            </a:r>
            <a:r>
              <a:rPr lang="en-US" altLang="zh-CN" sz="2700" dirty="0"/>
              <a:t>/</a:t>
            </a:r>
            <a:r>
              <a:rPr lang="zh-CN" altLang="en-US" sz="2700" dirty="0"/>
              <a:t>原型方式，属性在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其构造函数中定义：     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</a:t>
            </a:r>
            <a:r>
              <a:rPr lang="zh-CN" altLang="en-US" sz="2700" i="1" dirty="0"/>
              <a:t> function </a:t>
            </a:r>
            <a:r>
              <a:rPr lang="en-US" altLang="zh-CN" sz="2700" i="1" dirty="0"/>
              <a:t>Person</a:t>
            </a:r>
            <a:r>
              <a:rPr lang="zh-CN" altLang="en-US" sz="2700" i="1" dirty="0"/>
              <a:t>(name,age)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{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this.name=name;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this.age=age;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}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方法使用原型方法关键字</a:t>
            </a:r>
            <a:r>
              <a:rPr lang="en-US" altLang="zh-CN" sz="2700" dirty="0">
                <a:solidFill>
                  <a:srgbClr val="FF0000"/>
                </a:solidFill>
              </a:rPr>
              <a:t>prototype</a:t>
            </a:r>
            <a:r>
              <a:rPr lang="zh-CN" altLang="en-US" sz="2700" dirty="0"/>
              <a:t>添加：</a:t>
            </a:r>
            <a:endParaRPr lang="zh-CN" altLang="en-US" sz="2700" dirty="0"/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3072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391795"/>
            <a:ext cx="7548245" cy="7740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JS对象基础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1430655" y="1263015"/>
            <a:ext cx="8551545" cy="453009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dirty="0">
                <a:latin typeface="华文黑体" charset="-122"/>
              </a:rPr>
              <a:t>   </a:t>
            </a:r>
            <a:r>
              <a:rPr lang="zh-CN" altLang="en-US" sz="2700" i="1" dirty="0"/>
              <a:t>Person.</a:t>
            </a:r>
            <a:r>
              <a:rPr lang="zh-CN" altLang="en-US" sz="2700" i="1" dirty="0">
                <a:solidFill>
                  <a:srgbClr val="FF0000"/>
                </a:solidFill>
              </a:rPr>
              <a:t>prototype</a:t>
            </a:r>
            <a:r>
              <a:rPr lang="zh-CN" altLang="en-US" sz="2700" i="1" dirty="0"/>
              <a:t>.</a:t>
            </a:r>
            <a:r>
              <a:rPr lang="en-US" altLang="zh-CN" sz="2700" i="1" dirty="0"/>
              <a:t>show</a:t>
            </a:r>
            <a:r>
              <a:rPr lang="zh-CN" altLang="en-US" sz="2700" i="1" dirty="0"/>
              <a:t>Age=function()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{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  alert(this.age);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}</a:t>
            </a:r>
            <a:endParaRPr lang="zh-CN" altLang="en-US" sz="2700" dirty="0">
              <a:latin typeface="华文黑体" charset="-122"/>
            </a:endParaRPr>
          </a:p>
          <a:p>
            <a:pPr>
              <a:buFontTx/>
              <a:buNone/>
            </a:pPr>
            <a:r>
              <a:rPr lang="zh-CN" altLang="en-US" sz="2700" dirty="0">
                <a:latin typeface="华文黑体" charset="-122"/>
              </a:rPr>
              <a:t> 初始化及调用</a:t>
            </a:r>
            <a:r>
              <a:rPr lang="en-US" altLang="zh-CN" sz="2700" dirty="0">
                <a:latin typeface="华文黑体" charset="-122"/>
              </a:rPr>
              <a:t>:</a:t>
            </a:r>
            <a:endParaRPr lang="en-US" altLang="zh-CN" sz="2700" dirty="0">
              <a:latin typeface="华文黑体" charset="-122"/>
            </a:endParaRPr>
          </a:p>
          <a:p>
            <a:pPr>
              <a:buFontTx/>
              <a:buNone/>
            </a:pPr>
            <a:r>
              <a:rPr lang="zh-CN" altLang="en-US" sz="2700" dirty="0">
                <a:latin typeface="华文黑体" charset="-122"/>
              </a:rPr>
              <a:t>      </a:t>
            </a:r>
            <a:endParaRPr lang="zh-CN" altLang="en-US" sz="2700" dirty="0">
              <a:latin typeface="华文黑体" charset="-122"/>
            </a:endParaRPr>
          </a:p>
          <a:p>
            <a:pPr eaLnBrk="1" hangingPunct="1">
              <a:buFontTx/>
              <a:buNone/>
            </a:pPr>
            <a:r>
              <a:rPr lang="zh-CN" altLang="en-US" sz="2700" dirty="0">
                <a:latin typeface="华文黑体" charset="-122"/>
              </a:rPr>
              <a:t>   </a:t>
            </a:r>
            <a:r>
              <a:rPr lang="zh-CN" altLang="en-US" sz="2700" i="1" dirty="0"/>
              <a:t>var stu=new Student(“</a:t>
            </a:r>
            <a:r>
              <a:rPr lang="en-US" altLang="zh-CN" sz="2700" i="1" dirty="0"/>
              <a:t>wang</a:t>
            </a:r>
            <a:r>
              <a:rPr lang="zh-CN" altLang="en-US" sz="2700" i="1" dirty="0"/>
              <a:t>”,</a:t>
            </a:r>
            <a:r>
              <a:rPr lang="en-US" altLang="zh-CN" sz="2700" i="1" dirty="0"/>
              <a:t>22</a:t>
            </a:r>
            <a:r>
              <a:rPr lang="zh-CN" altLang="en-US" sz="2700" i="1" dirty="0"/>
              <a:t>);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stu.sayAge();</a:t>
            </a:r>
            <a:endParaRPr lang="zh-CN" altLang="en-US" sz="2700" i="1" dirty="0"/>
          </a:p>
        </p:txBody>
      </p:sp>
      <p:sp>
        <p:nvSpPr>
          <p:cNvPr id="3072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391795"/>
            <a:ext cx="7548245" cy="7740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JS对象基础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 idx="4294967295"/>
          </p:nvPr>
        </p:nvSpPr>
        <p:spPr>
          <a:xfrm>
            <a:off x="1343660" y="437515"/>
            <a:ext cx="9069705" cy="734695"/>
          </a:xfrm>
        </p:spPr>
        <p:txBody>
          <a:bodyPr vert="horz" wrap="square" lIns="91440" tIns="45720" rIns="91440" bIns="45720" anchor="t" anchorCtr="0"/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r>
              <a:rPr lang="en-US" altLang="zh-CN" sz="4000" dirty="0"/>
              <a:t>——</a:t>
            </a:r>
            <a:r>
              <a:rPr lang="en-US" altLang="zh-CN" dirty="0"/>
              <a:t>Array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440055" indent="-440055">
              <a:buFontTx/>
              <a:buAutoNum type="arabicPeriod"/>
            </a:pPr>
            <a:r>
              <a:rPr lang="zh-CN" altLang="en-US" sz="2700" dirty="0"/>
              <a:t>定义</a:t>
            </a:r>
            <a:endParaRPr lang="zh-CN" altLang="en-US" sz="2700" dirty="0"/>
          </a:p>
          <a:p>
            <a:pPr marL="440055" indent="-440055">
              <a:buNone/>
            </a:pPr>
            <a:r>
              <a:rPr lang="zh-CN" altLang="en-US" sz="2700" dirty="0"/>
              <a:t>（1）数组定义的简洁形式</a:t>
            </a:r>
            <a:endParaRPr lang="zh-CN" altLang="en-US" sz="2700" dirty="0"/>
          </a:p>
          <a:p>
            <a:pPr marL="440055" indent="-440055" eaLnBrk="1" hangingPunct="1">
              <a:buNone/>
            </a:pPr>
            <a:r>
              <a:rPr lang="zh-CN" altLang="en-US" sz="2700" dirty="0"/>
              <a:t>          </a:t>
            </a:r>
            <a:r>
              <a:rPr lang="zh-CN" altLang="en-US" sz="2700" i="1" dirty="0"/>
              <a:t>var Datas=[“blue”,”green”,”red”];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     var TDatas=[1,2,3];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dirty="0"/>
              <a:t>（2）访问数组的某个元素</a:t>
            </a:r>
            <a:endParaRPr lang="zh-CN" altLang="en-US" sz="2700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      myArray[2]=4;  var i = myArray[2];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（3）数组长度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     myArray.length;</a:t>
            </a:r>
            <a:endParaRPr lang="zh-CN" altLang="en-US" sz="2700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358900" y="1279525"/>
            <a:ext cx="8623300" cy="4513580"/>
          </a:xfrm>
        </p:spPr>
        <p:txBody>
          <a:bodyPr vert="horz" wrap="square" lIns="91440" tIns="45720" rIns="91440" bIns="45720" anchor="t" anchorCtr="0"/>
          <a:p>
            <a:pPr marL="440055" indent="-440055">
              <a:buNone/>
            </a:pPr>
            <a:r>
              <a:rPr lang="zh-CN" altLang="en-US" sz="2700" dirty="0"/>
              <a:t>2.动态数组</a:t>
            </a:r>
            <a:endParaRPr lang="zh-CN" altLang="en-US" sz="2700" dirty="0"/>
          </a:p>
          <a:p>
            <a:pPr marL="440055" indent="-440055" eaLnBrk="1" hangingPunct="1">
              <a:buNone/>
            </a:pPr>
            <a:r>
              <a:rPr lang="zh-CN" altLang="en-US" sz="2700" dirty="0"/>
              <a:t>     JavaScript的数组的长度不是固定不变，若要</a:t>
            </a:r>
            <a:endParaRPr lang="zh-CN" altLang="en-US" sz="2700" dirty="0"/>
          </a:p>
          <a:p>
            <a:pPr marL="440055" indent="-440055" eaLnBrk="1" hangingPunct="1">
              <a:buNone/>
            </a:pPr>
            <a:r>
              <a:rPr lang="zh-CN" altLang="en-US" sz="2700" dirty="0"/>
              <a:t>增加数组的长度，只需直接赋值，例如：</a:t>
            </a:r>
            <a:endParaRPr lang="zh-CN" altLang="en-US" sz="2700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var myArray = [1,2,3];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myArray[8] = 4;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alert(myArray.length);//输出9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alert(myArray[5]);//输出undefined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dirty="0"/>
              <a:t>3.数组的输出</a:t>
            </a:r>
            <a:endParaRPr lang="zh-CN" altLang="en-US" sz="2700" dirty="0"/>
          </a:p>
          <a:p>
            <a:pPr marL="440055" indent="-440055" eaLnBrk="1" hangingPunct="1">
              <a:buNone/>
            </a:pPr>
            <a:r>
              <a:rPr lang="zh-CN" altLang="en-US" sz="2700" dirty="0"/>
              <a:t>    </a:t>
            </a:r>
            <a:r>
              <a:rPr lang="zh-CN" altLang="en-US" sz="2700" i="1" dirty="0"/>
              <a:t>var myArray=[1,3,5];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alert(myArray);//输出1,3,5</a:t>
            </a:r>
            <a:endParaRPr lang="zh-CN" altLang="en-US" sz="2700" i="1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r>
              <a:rPr lang="en-US" altLang="zh-CN" sz="4000" dirty="0"/>
              <a:t>——</a:t>
            </a:r>
            <a:r>
              <a:rPr lang="en-US" altLang="zh-CN" dirty="0"/>
              <a:t>Array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1449070" y="1289050"/>
            <a:ext cx="8533130" cy="450405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2700" dirty="0"/>
              <a:t>4.实现顺序栈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（1）入栈，使用push方法，例如：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i="1" dirty="0"/>
              <a:t>        var myArray=[1,3,5];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myArray.push(2,4,6);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alert(myArray);//输出1,3,5,2,4,6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alert(myArray.length);//输出6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dirty="0"/>
              <a:t> （2）出栈，使用pop方法，例如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var a1=[1,2,3];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alert(a1.pop());  //输出3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alert(a1.length);  //输出2</a:t>
            </a:r>
            <a:endParaRPr lang="zh-CN" altLang="en-US" sz="2700" i="1" dirty="0"/>
          </a:p>
          <a:p>
            <a:pPr>
              <a:buFontTx/>
              <a:buNone/>
            </a:pPr>
            <a:endParaRPr lang="zh-CN" altLang="en-US" sz="2700" dirty="0"/>
          </a:p>
          <a:p>
            <a:pPr>
              <a:buFontTx/>
              <a:buNone/>
            </a:pPr>
            <a:endParaRPr lang="zh-CN" altLang="en-US" sz="2700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r>
              <a:rPr lang="en-US" altLang="zh-CN" sz="4000" dirty="0"/>
              <a:t>——</a:t>
            </a:r>
            <a:r>
              <a:rPr lang="en-US" altLang="zh-CN" dirty="0"/>
              <a:t>Array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1422400" y="1289685"/>
            <a:ext cx="8559800" cy="4503420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2700" dirty="0"/>
              <a:t>5.数组的其他方法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1）shift方法:删除数组中的第一个项，将其作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为函数值返回 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</a:t>
            </a:r>
            <a:r>
              <a:rPr lang="zh-CN" altLang="en-US" sz="2700" i="1" dirty="0"/>
              <a:t>  var a1=[1,2,3];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alert(a1.shift());  //输出1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alert(a1.shift());//输出2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alert(a1.length);  //输出1</a:t>
            </a:r>
            <a:endParaRPr lang="zh-CN" altLang="en-US" sz="2700" i="1" dirty="0"/>
          </a:p>
          <a:p>
            <a:pPr>
              <a:buFontTx/>
              <a:buNone/>
            </a:pPr>
            <a:endParaRPr lang="zh-CN" altLang="en-US" sz="2700" dirty="0"/>
          </a:p>
          <a:p>
            <a:pPr eaLnBrk="1" hangingPunct="1">
              <a:buFontTx/>
              <a:buNone/>
            </a:pPr>
            <a:endParaRPr lang="zh-CN" altLang="en-US" sz="2700" i="1" dirty="0"/>
          </a:p>
          <a:p>
            <a:pPr>
              <a:buFontTx/>
              <a:buNone/>
            </a:pPr>
            <a:endParaRPr lang="zh-CN" altLang="en-US" sz="2700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r>
              <a:rPr lang="en-US" altLang="zh-CN" sz="4000" dirty="0"/>
              <a:t>——</a:t>
            </a:r>
            <a:r>
              <a:rPr lang="en-US" altLang="zh-CN" dirty="0"/>
              <a:t>Array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1403985" y="1234440"/>
            <a:ext cx="8578215" cy="455866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dirty="0"/>
              <a:t>（2） unshift方法:添加元素至数组开始处，例如：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     </a:t>
            </a:r>
            <a:r>
              <a:rPr lang="zh-CN" altLang="en-US" sz="2700" i="1" dirty="0"/>
              <a:t>var a1=[1,2,3];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  a1.unshift(4,5,6)  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  alert(a1);  //输出4,5,6,1,2,3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（3） slice方法：返回数组的片断。（或者说子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数组，原有数组并不改变），有2个参数，分别指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定开始和结束的索引（</a:t>
            </a:r>
            <a:r>
              <a:rPr lang="zh-CN" altLang="en-US" sz="2700" i="1" dirty="0">
                <a:solidFill>
                  <a:srgbClr val="FF0000"/>
                </a:solidFill>
              </a:rPr>
              <a:t>不包括第2个索引本身</a:t>
            </a:r>
            <a:r>
              <a:rPr lang="zh-CN" altLang="en-US" sz="2700" dirty="0"/>
              <a:t>）。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若只1个参数，则返回从该位置开始到数组结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尾的所有项。</a:t>
            </a:r>
            <a:endParaRPr lang="zh-CN" altLang="en-US" sz="2700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r>
              <a:rPr lang="en-US" altLang="zh-CN" sz="4000" dirty="0"/>
              <a:t>——</a:t>
            </a:r>
            <a:r>
              <a:rPr lang="en-US" altLang="zh-CN" dirty="0"/>
              <a:t>Array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1439545" y="1289050"/>
            <a:ext cx="8542655" cy="450405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dirty="0"/>
              <a:t>    如果任意1个参数为负的，则表示是从尾部向前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的索引计数。比如　-1 表示最后一个，-3 表示倒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数第3个 ，例如：</a:t>
            </a:r>
            <a:endParaRPr lang="zh-CN" altLang="en-US" sz="2700" dirty="0"/>
          </a:p>
          <a:p>
            <a:pPr>
              <a:buFontTx/>
              <a:buNone/>
            </a:pPr>
            <a:r>
              <a:rPr lang="zh-CN" altLang="en-US" sz="2700" dirty="0"/>
              <a:t>            </a:t>
            </a:r>
            <a:r>
              <a:rPr lang="zh-CN" altLang="en-US" sz="2700" i="1" dirty="0"/>
              <a:t>var a1=[1,2,3,4,5];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    alert(a1.slice(1,3)); //输出2,3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    alert(a1.slice(1));   //输出2,3,4,5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    alert(a1.slice(1,-1)); //输出2,3,4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    alert(a1.slice(-3,-2)); //输出3</a:t>
            </a:r>
            <a:endParaRPr lang="zh-CN" altLang="en-US" sz="2700" i="1" dirty="0"/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r>
              <a:rPr lang="en-US" altLang="zh-CN" sz="4000" dirty="0"/>
              <a:t>——</a:t>
            </a:r>
            <a:r>
              <a:rPr lang="en-US" altLang="zh-CN" dirty="0"/>
              <a:t>Array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1323340" y="1308100"/>
            <a:ext cx="8658860" cy="448500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dirty="0"/>
              <a:t>（4）splice方法：从数组中替换或删除元素。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第1个参数指定删除或插入将发生的位置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（从0开始）；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第2个参数指定将要删除的元素数目，若省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略则从第1个参数的位置到最后都会被删除; 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该方法会返回被删除元素的数组。若没有元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素被删，则返回空数组，例如：</a:t>
            </a:r>
            <a:endParaRPr lang="zh-CN" altLang="en-US" sz="2700" dirty="0"/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r>
              <a:rPr lang="en-US" altLang="zh-CN" sz="4000" dirty="0"/>
              <a:t>——</a:t>
            </a:r>
            <a:r>
              <a:rPr lang="en-US" altLang="zh-CN" dirty="0"/>
              <a:t>Array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"/>
          <p:cNvSpPr txBox="1"/>
          <p:nvPr/>
        </p:nvSpPr>
        <p:spPr>
          <a:xfrm>
            <a:off x="1631315" y="1628775"/>
            <a:ext cx="1915795" cy="63373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1056005">
              <a:buClr>
                <a:srgbClr val="0B2E82"/>
              </a:buClr>
              <a:buSzTx/>
              <a:buFontTx/>
              <a:buNone/>
            </a:pPr>
            <a:r>
              <a:rPr lang="en-US" altLang="zh-CN" sz="2700" dirty="0"/>
              <a:t>3</a:t>
            </a:r>
            <a:r>
              <a:rPr lang="zh-CN" altLang="en-US" sz="2700" dirty="0"/>
              <a:t>. 组成</a:t>
            </a:r>
            <a:endParaRPr lang="zh-CN" altLang="en-US" sz="2700" dirty="0"/>
          </a:p>
          <a:p>
            <a:pPr marL="0" lvl="0" indent="0" defTabSz="1056005">
              <a:buClr>
                <a:srgbClr val="0B2E82"/>
              </a:buClr>
              <a:buSzTx/>
              <a:buFontTx/>
              <a:buNone/>
            </a:pPr>
            <a:endParaRPr lang="zh-CN" altLang="en-US" sz="2700" dirty="0"/>
          </a:p>
          <a:p>
            <a:pPr marL="0" lvl="0" indent="0" defTabSz="1056005">
              <a:buClr>
                <a:srgbClr val="0B2E82"/>
              </a:buClr>
              <a:buSzTx/>
              <a:buFontTx/>
              <a:buNone/>
            </a:pPr>
            <a:endParaRPr lang="zh-CN" altLang="en-US" sz="2700" dirty="0"/>
          </a:p>
          <a:p>
            <a:pPr marL="0" lvl="0" indent="0" defTabSz="1056005">
              <a:buClr>
                <a:srgbClr val="0B2E82"/>
              </a:buClr>
              <a:buSzTx/>
              <a:buFontTx/>
              <a:buNone/>
            </a:pPr>
            <a:endParaRPr lang="zh-CN" altLang="en-US" sz="2700" dirty="0"/>
          </a:p>
        </p:txBody>
      </p:sp>
      <p:pic>
        <p:nvPicPr>
          <p:cNvPr id="717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495" y="1340485"/>
            <a:ext cx="7241540" cy="4646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87805" y="405130"/>
            <a:ext cx="8362950" cy="8394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1341755" y="1289050"/>
            <a:ext cx="8640445" cy="450405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dirty="0"/>
              <a:t>         </a:t>
            </a:r>
            <a:r>
              <a:rPr lang="zh-CN" altLang="en-US" sz="2700" i="1" dirty="0"/>
              <a:t>var a1=[1,2,3,4,5];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  alert(a1.splice(3)); //输出4,5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  alert(a1.length); //输出3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  var a2=[1,2,3,4,5];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  alert(a2.splice(1,3));//输出2,3,4</a:t>
            </a:r>
            <a:endParaRPr lang="zh-CN" altLang="en-US" sz="2700" i="1" dirty="0"/>
          </a:p>
          <a:p>
            <a:pPr>
              <a:buFontTx/>
              <a:buNone/>
            </a:pPr>
            <a:r>
              <a:rPr lang="zh-CN" altLang="en-US" sz="2700" i="1" dirty="0"/>
              <a:t>          alert(a2.length); //输出2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（5）sort方法：数组排序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var a1=[1,4,2,3,5];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alert(a1.sort());  //输出1,2,3,4,5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（6） reverse方法：将数组倒序</a:t>
            </a:r>
            <a:endParaRPr lang="zh-CN" altLang="en-US" sz="2700" dirty="0"/>
          </a:p>
          <a:p>
            <a:pPr>
              <a:buFontTx/>
              <a:buNone/>
            </a:pPr>
            <a:endParaRPr lang="zh-CN" altLang="en-US" sz="2700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r>
              <a:rPr lang="en-US" altLang="zh-CN" sz="4000" dirty="0"/>
              <a:t>——</a:t>
            </a:r>
            <a:r>
              <a:rPr lang="en-US" altLang="zh-CN" dirty="0"/>
              <a:t>Array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3"/>
          <p:cNvSpPr>
            <a:spLocks noRot="1"/>
          </p:cNvSpPr>
          <p:nvPr/>
        </p:nvSpPr>
        <p:spPr>
          <a:xfrm>
            <a:off x="2566988" y="3357563"/>
            <a:ext cx="8905875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53515" y="1271270"/>
            <a:ext cx="9156700" cy="46767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9144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对象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：字符串对象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Window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）各种对话框：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分别是：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window.alert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警告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对话框）、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window.confirm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（确认对话框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二选一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）、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window.prompt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（提示用户输入的对话框）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>
            <a:spLocks noRot="1"/>
          </p:cNvSpPr>
          <p:nvPr/>
        </p:nvSpPr>
        <p:spPr>
          <a:xfrm>
            <a:off x="2566988" y="3357563"/>
            <a:ext cx="8905875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Tx/>
              <a:buSzTx/>
              <a:buFontTx/>
              <a:buNone/>
            </a:pPr>
            <a:endParaRPr lang="zh-CN" altLang="en-US" sz="2800" dirty="0"/>
          </a:p>
        </p:txBody>
      </p:sp>
      <p:pic>
        <p:nvPicPr>
          <p:cNvPr id="460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1268730"/>
            <a:ext cx="7556500" cy="5196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413510" y="1254760"/>
            <a:ext cx="8568690" cy="453834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700" dirty="0"/>
              <a:t>2</a:t>
            </a:r>
            <a:r>
              <a:rPr lang="zh-CN" altLang="en-US" sz="2700" dirty="0"/>
              <a:t>） 时间间隔和暂停</a:t>
            </a:r>
            <a:r>
              <a:rPr lang="en-US" altLang="zh-CN" sz="2700" dirty="0"/>
              <a:t>/</a:t>
            </a:r>
            <a:r>
              <a:rPr lang="zh-CN" altLang="en-US" sz="2700" dirty="0"/>
              <a:t>延时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所谓暂停，是在指定的毫秒数后执行指定的代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码。时间间隔是指反复执行指定的代码，每次执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行之间等待指定的毫秒数。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（1）使用setTimeout实现暂停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</a:t>
            </a:r>
            <a:r>
              <a:rPr lang="zh-CN" altLang="en-US" sz="2700" dirty="0"/>
              <a:t>setTimeout(“alert(‘hello’)”,3000)；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//３秒后弹出hello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或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setTimeout(函数名，3000);</a:t>
            </a:r>
            <a:endParaRPr lang="zh-CN" altLang="en-US" sz="2700" dirty="0"/>
          </a:p>
          <a:p>
            <a:pPr eaLnBrk="1" hangingPunct="1">
              <a:buFontTx/>
              <a:buNone/>
            </a:pPr>
            <a:endParaRPr lang="zh-CN" altLang="en-US" sz="2700" dirty="0"/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1395095" y="1289050"/>
            <a:ext cx="9532620" cy="4504055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i="1" dirty="0"/>
              <a:t>      </a:t>
            </a:r>
            <a:r>
              <a:rPr lang="zh-CN" altLang="en-US" sz="2700" dirty="0"/>
              <a:t>如果要调用function，例如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</a:t>
            </a:r>
            <a:r>
              <a:rPr lang="zh-CN" altLang="en-US" sz="2700" dirty="0"/>
              <a:t> function sayHello()  {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   alert("hello");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}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第一个参数使用函数指针或引用，例如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  setTimeout(sayHello,3000);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若要传递参数，最好的方法是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>
                <a:solidFill>
                  <a:srgbClr val="C00000"/>
                </a:solidFill>
              </a:rPr>
              <a:t>      setTimeout(</a:t>
            </a:r>
            <a:r>
              <a:rPr lang="zh-CN" altLang="en-US" sz="2700" dirty="0">
                <a:solidFill>
                  <a:srgbClr val="0070C0"/>
                </a:solidFill>
              </a:rPr>
              <a:t>function</a:t>
            </a:r>
            <a:r>
              <a:rPr lang="zh-CN" altLang="en-US" sz="2700" dirty="0">
                <a:solidFill>
                  <a:srgbClr val="C00000"/>
                </a:solidFill>
              </a:rPr>
              <a:t>(){sayHello(1,2);},3000);</a:t>
            </a:r>
            <a:endParaRPr lang="zh-CN" altLang="en-US" sz="27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zh-CN" altLang="en-US" sz="2700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1332230" y="1262380"/>
            <a:ext cx="9658985" cy="453072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2700" dirty="0"/>
              <a:t>（2）取消暂停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setTimeout时，会创建一个数字暂停ID，要取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消可使用clearTimeout，并把暂停ID传给它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var tid= setTimeout(sayHello,3000);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clearTimeout(tid);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（3）使用setInterval定义间隔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用法与setTimeout基本类似，如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setInterval(sayHello,3000);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如果调用函数时要想传递参数，必须：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i="1" dirty="0">
                <a:solidFill>
                  <a:srgbClr val="FF0000"/>
                </a:solidFill>
              </a:rPr>
              <a:t>      setInterval(function(){sayHello(1,2);},3000);</a:t>
            </a:r>
            <a:endParaRPr lang="zh-CN" altLang="en-US" sz="2700" dirty="0"/>
          </a:p>
          <a:p>
            <a:pPr>
              <a:buFontTx/>
              <a:buNone/>
            </a:pPr>
            <a:endParaRPr lang="zh-CN" altLang="en-US" sz="2700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1439545" y="1244600"/>
            <a:ext cx="8542655" cy="454850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2700" dirty="0"/>
              <a:t>（4）取消间隔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  使用clearInterval取消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     </a:t>
            </a:r>
            <a:r>
              <a:rPr lang="zh-CN" altLang="en-US" sz="2700" i="1" dirty="0"/>
              <a:t>var sid= setInterval(sayHello,3000);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clearInterval(sid);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endParaRPr lang="zh-CN" altLang="en-US" sz="2700" i="1" dirty="0"/>
          </a:p>
          <a:p>
            <a:pPr>
              <a:buFontTx/>
              <a:buNone/>
            </a:pPr>
            <a:endParaRPr lang="zh-CN" altLang="en-US" sz="2700" dirty="0"/>
          </a:p>
        </p:txBody>
      </p:sp>
      <p:sp>
        <p:nvSpPr>
          <p:cNvPr id="3686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37515"/>
            <a:ext cx="9069705" cy="734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dirty="0"/>
              <a:t>JavaScript</a:t>
            </a:r>
            <a:r>
              <a:rPr lang="zh-CN" altLang="zh-CN" sz="4000" dirty="0"/>
              <a:t>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>
          <a:xfrm>
            <a:off x="1343660" y="404495"/>
            <a:ext cx="6188075" cy="771525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JSON格式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45720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/>
              <a:t>1.结构</a:t>
            </a:r>
            <a:endParaRPr lang="zh-CN" altLang="en-US" sz="2400" dirty="0"/>
          </a:p>
          <a:p>
            <a:pPr marL="0" indent="45720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var student={“name”:”</a:t>
            </a:r>
            <a:r>
              <a:rPr lang="en-US" altLang="zh-CN" sz="2400" dirty="0"/>
              <a:t>wang</a:t>
            </a:r>
            <a:r>
              <a:rPr lang="zh-CN" altLang="en-US" sz="2400" dirty="0"/>
              <a:t>”,”age”:</a:t>
            </a:r>
            <a:r>
              <a:rPr lang="en-US" altLang="zh-CN" sz="2400" dirty="0"/>
              <a:t>22</a:t>
            </a:r>
            <a:r>
              <a:rPr lang="zh-CN" altLang="en-US" sz="2400" dirty="0"/>
              <a:t>};</a:t>
            </a:r>
            <a:endParaRPr lang="zh-CN" altLang="en-US" sz="2400" dirty="0"/>
          </a:p>
          <a:p>
            <a:pPr mar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/>
              <a:t>         alert(student.name);</a:t>
            </a:r>
            <a:endParaRPr lang="zh-CN" altLang="en-US" sz="2400" dirty="0"/>
          </a:p>
          <a:p>
            <a:pPr mar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/>
              <a:t>         alert(student.age);</a:t>
            </a:r>
            <a:endParaRPr lang="zh-CN" altLang="en-US" sz="2400" dirty="0"/>
          </a:p>
          <a:p>
            <a:pPr mar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/>
              <a:t>     2.将对象序列化成字符串</a:t>
            </a:r>
            <a:endParaRPr lang="zh-CN" altLang="en-US" sz="2400" dirty="0"/>
          </a:p>
          <a:p>
            <a:pPr mar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/>
              <a:t>         var stuString=JSON.stringify(student);</a:t>
            </a:r>
            <a:endParaRPr lang="zh-CN" altLang="en-US" sz="2400" dirty="0"/>
          </a:p>
          <a:p>
            <a:pPr mar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/>
              <a:t>     3.将字符串反序列化成对象</a:t>
            </a:r>
            <a:endParaRPr lang="zh-CN" altLang="en-US" sz="2400" dirty="0"/>
          </a:p>
          <a:p>
            <a:pPr mar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/>
              <a:t>         var stuObj=JSON.parse(stuString);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483360" y="1294765"/>
            <a:ext cx="9184640" cy="4229735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练习：有以下数据字符串</a:t>
            </a:r>
            <a:endParaRPr lang="zh-CN" altLang="en-US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 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var dataString='{"teachers":</a:t>
            </a:r>
            <a:endParaRPr lang="en-US" altLang="zh-CN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[{"name":"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黄波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","course":"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网页高级设计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"},</a:t>
            </a:r>
            <a:endParaRPr lang="en-US" altLang="zh-CN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{"name":"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贺敏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","course":"Java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程序设计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"},</a:t>
            </a:r>
            <a:endParaRPr lang="en-US" altLang="zh-CN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{"name":"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王彩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","course":"JavaScript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程序设计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"}],</a:t>
            </a:r>
            <a:endParaRPr lang="en-US" altLang="zh-CN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"students":</a:t>
            </a:r>
            <a:endParaRPr lang="en-US" altLang="zh-CN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[{"name":"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张三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","age":20},</a:t>
            </a:r>
            <a:endParaRPr lang="en-US" altLang="zh-CN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{"name":"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李四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","age":21},</a:t>
            </a:r>
            <a:endParaRPr lang="en-US" altLang="zh-CN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{"name":"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王五</a:t>
            </a:r>
            <a:r>
              <a:rPr lang="en-US" altLang="zh-CN" sz="2700" dirty="0">
                <a:solidFill>
                  <a:srgbClr val="C00000"/>
                </a:solidFill>
                <a:latin typeface="华文黑体" charset="-122"/>
              </a:rPr>
              <a:t>","age":19}]}';</a:t>
            </a: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 </a:t>
            </a:r>
            <a:endParaRPr lang="en-US" altLang="zh-CN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 </a:t>
            </a:r>
            <a:endParaRPr lang="en-US" altLang="zh-CN" sz="2700" dirty="0">
              <a:solidFill>
                <a:srgbClr val="C00000"/>
              </a:solidFill>
              <a:latin typeface="华文黑体" charset="-122"/>
            </a:endParaRPr>
          </a:p>
          <a:p>
            <a:pPr>
              <a:buFontTx/>
              <a:buNone/>
            </a:pPr>
            <a:r>
              <a:rPr lang="zh-CN" altLang="en-US" sz="2700" dirty="0">
                <a:solidFill>
                  <a:srgbClr val="C00000"/>
                </a:solidFill>
                <a:latin typeface="华文黑体" charset="-122"/>
              </a:rPr>
              <a:t> 请写出取“Java程序设计”的代码.</a:t>
            </a:r>
            <a:endParaRPr lang="zh-CN" altLang="en-US" sz="2700" dirty="0">
              <a:solidFill>
                <a:srgbClr val="C00000"/>
              </a:solidFill>
              <a:latin typeface="华文黑体" charset="-122"/>
            </a:endParaRPr>
          </a:p>
        </p:txBody>
      </p:sp>
      <p:sp>
        <p:nvSpPr>
          <p:cNvPr id="5120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04495"/>
            <a:ext cx="6188075" cy="771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JSON格式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8077200" y="6243638"/>
            <a:ext cx="2133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4275" name="内容占位符 2"/>
          <p:cNvSpPr txBox="1"/>
          <p:nvPr/>
        </p:nvSpPr>
        <p:spPr>
          <a:xfrm>
            <a:off x="1432560" y="1289050"/>
            <a:ext cx="9117965" cy="4451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FontTx/>
              <a:buNone/>
            </a:pPr>
            <a:r>
              <a:rPr lang="en-US" altLang="zh-CN" sz="3100" dirty="0">
                <a:solidFill>
                  <a:srgbClr val="C00000"/>
                </a:solidFill>
              </a:rPr>
              <a:t>1.</a:t>
            </a:r>
            <a:r>
              <a:rPr lang="zh-CN" altLang="en-US" sz="3100" dirty="0">
                <a:solidFill>
                  <a:srgbClr val="C00000"/>
                </a:solidFill>
              </a:rPr>
              <a:t>设计求阶乘的方法</a:t>
            </a:r>
            <a:r>
              <a:rPr lang="en-US" altLang="zh-CN" sz="3100" dirty="0">
                <a:solidFill>
                  <a:srgbClr val="C00000"/>
                </a:solidFill>
              </a:rPr>
              <a:t>facorial(n)</a:t>
            </a:r>
            <a:r>
              <a:rPr lang="zh-CN" altLang="en-US" sz="3100" dirty="0">
                <a:solidFill>
                  <a:srgbClr val="C00000"/>
                </a:solidFill>
              </a:rPr>
              <a:t>，</a:t>
            </a:r>
            <a:r>
              <a:rPr lang="en-US" altLang="zh-CN" sz="3100" dirty="0">
                <a:solidFill>
                  <a:srgbClr val="C00000"/>
                </a:solidFill>
              </a:rPr>
              <a:t>n</a:t>
            </a:r>
            <a:r>
              <a:rPr lang="zh-CN" altLang="en-US" sz="3100" dirty="0">
                <a:solidFill>
                  <a:srgbClr val="C00000"/>
                </a:solidFill>
              </a:rPr>
              <a:t>为非负整数。</a:t>
            </a:r>
            <a:endParaRPr lang="en-US" altLang="zh-CN" sz="3100" dirty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100" dirty="0">
                <a:solidFill>
                  <a:srgbClr val="C00000"/>
                </a:solidFill>
              </a:rPr>
              <a:t>2.</a:t>
            </a:r>
            <a:r>
              <a:rPr lang="zh-CN" altLang="en-US" sz="3100" dirty="0">
                <a:solidFill>
                  <a:srgbClr val="C00000"/>
                </a:solidFill>
              </a:rPr>
              <a:t>定义类myClass，它有２个属width和height,２个方法showHeight(显示height)和showWidth(显示width)</a:t>
            </a:r>
            <a:endParaRPr lang="en-US" altLang="zh-CN" sz="3100" dirty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100" dirty="0">
                <a:solidFill>
                  <a:srgbClr val="C00000"/>
                </a:solidFill>
              </a:rPr>
              <a:t>3.</a:t>
            </a:r>
            <a:r>
              <a:rPr lang="zh-CN" altLang="en-US" sz="3100" dirty="0">
                <a:solidFill>
                  <a:srgbClr val="C00000"/>
                </a:solidFill>
              </a:rPr>
              <a:t>定义数组，有元素：1、3、6、8、4，输出其值为偶数的元素</a:t>
            </a:r>
            <a:endParaRPr lang="zh-CN" altLang="en-US" sz="3100" dirty="0">
              <a:solidFill>
                <a:srgbClr val="C00000"/>
              </a:solidFill>
            </a:endParaRPr>
          </a:p>
          <a:p>
            <a:pPr marL="342900" lvl="0" indent="-342900">
              <a:buFontTx/>
              <a:buNone/>
            </a:pPr>
            <a:endParaRPr lang="zh-CN" altLang="en-US" sz="3100" dirty="0">
              <a:solidFill>
                <a:srgbClr val="C00000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3660" y="404495"/>
            <a:ext cx="6188075" cy="771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作业4：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1271270" y="404495"/>
            <a:ext cx="7836535" cy="760095"/>
          </a:xfrm>
        </p:spPr>
        <p:txBody>
          <a:bodyPr vert="horz" wrap="square" lIns="91440" tIns="45720" rIns="91440" bIns="45720" anchor="t" anchorCtr="0"/>
          <a:p>
            <a:pPr algn="l" defTabSz="914400">
              <a:buClrTx/>
              <a:buSzTx/>
              <a:buFontTx/>
            </a:pPr>
            <a:r>
              <a:rPr lang="en-US" altLang="zh-CN" kern="1200" dirty="0"/>
              <a:t>JavaScript语法</a:t>
            </a:r>
            <a:endParaRPr lang="en-US" altLang="zh-CN" kern="1200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691005" y="1291590"/>
            <a:ext cx="8753475" cy="4501515"/>
          </a:xfrm>
        </p:spPr>
        <p:txBody>
          <a:bodyPr vert="horz" wrap="square" lIns="91440" tIns="45720" rIns="91440" bIns="45720" anchor="t" anchorCtr="0"/>
          <a:p>
            <a:pPr marL="440055" indent="-440055">
              <a:buFontTx/>
              <a:buAutoNum type="arabicPeriod"/>
            </a:pPr>
            <a:r>
              <a:rPr lang="zh-CN" altLang="en-US" sz="2700" dirty="0"/>
              <a:t>JavaScript的书写,</a:t>
            </a:r>
            <a:r>
              <a:rPr lang="zh-CN" altLang="en-US" sz="2700" dirty="0">
                <a:solidFill>
                  <a:srgbClr val="C00000"/>
                </a:solidFill>
              </a:rPr>
              <a:t>HTML5页面不需要加type属性</a:t>
            </a:r>
            <a:endParaRPr lang="zh-CN" altLang="en-US" sz="2700" dirty="0">
              <a:solidFill>
                <a:srgbClr val="C00000"/>
              </a:solidFill>
            </a:endParaRPr>
          </a:p>
          <a:p>
            <a:pPr marL="440055" indent="-440055">
              <a:buNone/>
            </a:pPr>
            <a:r>
              <a:rPr lang="zh-CN" altLang="en-US" sz="2700" dirty="0"/>
              <a:t>（1）嵌入网页形式，在网页任意处正确嵌套</a:t>
            </a:r>
            <a:endParaRPr lang="zh-CN" altLang="en-US" sz="2700" dirty="0"/>
          </a:p>
          <a:p>
            <a:pPr marL="440055" indent="-440055">
              <a:buNone/>
            </a:pPr>
            <a:endParaRPr lang="zh-CN" altLang="en-US" sz="2700" dirty="0"/>
          </a:p>
          <a:p>
            <a:pPr marL="440055" indent="-440055">
              <a:buNone/>
            </a:pPr>
            <a:endParaRPr lang="zh-CN" altLang="en-US" sz="2700" dirty="0"/>
          </a:p>
          <a:p>
            <a:pPr marL="440055" indent="-440055">
              <a:buNone/>
            </a:pPr>
            <a:endParaRPr lang="zh-CN" altLang="en-US" sz="2700" dirty="0"/>
          </a:p>
          <a:p>
            <a:pPr marL="440055" indent="-440055">
              <a:buNone/>
            </a:pPr>
            <a:r>
              <a:rPr lang="zh-CN" altLang="en-US" sz="2700" dirty="0"/>
              <a:t>（2）单独的.js文件形式，</a:t>
            </a:r>
            <a:r>
              <a:rPr lang="zh-CN" altLang="en-US" sz="2700" dirty="0">
                <a:solidFill>
                  <a:srgbClr val="C00000"/>
                </a:solidFill>
              </a:rPr>
              <a:t>尽量放在body结束前底部</a:t>
            </a:r>
            <a:endParaRPr lang="zh-CN" altLang="en-US" sz="2700" dirty="0">
              <a:solidFill>
                <a:srgbClr val="C00000"/>
              </a:solidFill>
            </a:endParaRP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378" y="2277110"/>
            <a:ext cx="5511800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95" y="4437380"/>
            <a:ext cx="8475345" cy="892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1439545" y="1334135"/>
            <a:ext cx="9806305" cy="4820920"/>
          </a:xfrm>
        </p:spPr>
        <p:txBody>
          <a:bodyPr vert="horz" wrap="square" lIns="91440" tIns="45720" rIns="91440" bIns="45720" anchor="t" anchorCtr="0"/>
          <a:p>
            <a:r>
              <a:rPr lang="en-US" altLang="zh-CN" sz="2600" dirty="0"/>
              <a:t>JavaScript</a:t>
            </a:r>
            <a:r>
              <a:rPr lang="zh-CN" altLang="en-US" sz="2600" dirty="0"/>
              <a:t>语句</a:t>
            </a:r>
            <a:endParaRPr lang="zh-CN" altLang="en-US" sz="2600" dirty="0"/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>
                <a:solidFill>
                  <a:srgbClr val="000000"/>
                </a:solidFill>
              </a:rPr>
              <a:t>JavaScript</a:t>
            </a:r>
            <a:r>
              <a:rPr lang="zh-CN" altLang="en-US" dirty="0">
                <a:solidFill>
                  <a:srgbClr val="000000"/>
                </a:solidFill>
              </a:rPr>
              <a:t>中，一行的结束就被认定为语句的结束。最好还是在结尾加上一个英文半角分号“</a:t>
            </a:r>
            <a:r>
              <a:rPr lang="en-US" altLang="zh-CN" dirty="0">
                <a:solidFill>
                  <a:srgbClr val="000000"/>
                </a:solidFill>
              </a:rPr>
              <a:t>;”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注释</a:t>
            </a:r>
            <a:r>
              <a:rPr lang="zh-CN" altLang="en-US" sz="2700" dirty="0"/>
              <a:t>与Java类似，单行采用//，多行采用/*   */</a:t>
            </a:r>
            <a:endParaRPr lang="zh-CN" altLang="en-US" sz="2700" dirty="0"/>
          </a:p>
          <a:p>
            <a:pPr lvl="1"/>
            <a:r>
              <a:rPr lang="zh-CN" altLang="en-US" sz="2700" dirty="0"/>
              <a:t>代码块采用{}</a:t>
            </a:r>
            <a:endParaRPr lang="zh-CN" altLang="en-US" sz="2700" dirty="0"/>
          </a:p>
          <a:p>
            <a:pPr lvl="1"/>
            <a:r>
              <a:rPr lang="zh-CN" altLang="en-US" sz="2700" dirty="0"/>
              <a:t>区分大小写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endParaRPr lang="en-US" altLang="zh-CN" dirty="0">
              <a:solidFill>
                <a:srgbClr val="000000"/>
              </a:solidFill>
            </a:endParaRPr>
          </a:p>
          <a:p>
            <a:pPr lvl="1"/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3793" y="3284855"/>
            <a:ext cx="6238875" cy="3201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1271270" y="404495"/>
            <a:ext cx="7836535" cy="760095"/>
          </a:xfrm>
        </p:spPr>
        <p:txBody>
          <a:bodyPr vert="horz" wrap="square" lIns="91440" tIns="45720" rIns="91440" bIns="45720" anchor="t" anchorCtr="0"/>
          <a:p>
            <a:pPr algn="l" defTabSz="914400">
              <a:buClrTx/>
              <a:buSzTx/>
              <a:buFontTx/>
            </a:pPr>
            <a:r>
              <a:rPr lang="en-US" altLang="zh-CN" kern="1200" dirty="0"/>
              <a:t>JavaScript语法</a:t>
            </a:r>
            <a:endParaRPr lang="en-US" altLang="zh-CN" kern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440055" indent="-440055">
              <a:buFontTx/>
              <a:buAutoNum type="arabicPeriod"/>
            </a:pPr>
            <a:r>
              <a:rPr lang="zh-CN" altLang="en-US" sz="2700" dirty="0"/>
              <a:t>var关键字</a:t>
            </a:r>
            <a:endParaRPr lang="zh-CN" altLang="en-US" sz="2700" dirty="0"/>
          </a:p>
          <a:p>
            <a:pPr marL="440055" indent="-440055">
              <a:buNone/>
            </a:pPr>
            <a:r>
              <a:rPr lang="zh-CN" altLang="en-US" sz="2700" dirty="0"/>
              <a:t>      所有的变量定义都是使用var来定义，例如：</a:t>
            </a:r>
            <a:endParaRPr lang="zh-CN" altLang="en-US" sz="2700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      var color=“red”;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      var num = 25;</a:t>
            </a:r>
            <a:endParaRPr lang="zh-CN" altLang="en-US" sz="2700" i="1" dirty="0"/>
          </a:p>
          <a:p>
            <a:pPr marL="440055" indent="-440055" eaLnBrk="1" hangingPunct="1">
              <a:buNone/>
            </a:pPr>
            <a:r>
              <a:rPr lang="zh-CN" altLang="en-US" sz="2700" i="1" dirty="0"/>
              <a:t>           var visible = false;</a:t>
            </a:r>
            <a:endParaRPr lang="zh-CN" altLang="en-US" sz="2700" i="1" dirty="0"/>
          </a:p>
          <a:p>
            <a:pPr marL="440055" indent="-440055">
              <a:buNone/>
            </a:pPr>
            <a:r>
              <a:rPr lang="zh-CN" altLang="en-US" sz="2700" dirty="0"/>
              <a:t>      JavaScript的变量是</a:t>
            </a:r>
            <a:r>
              <a:rPr lang="zh-CN" altLang="en-US" sz="2700" b="1" i="1" dirty="0">
                <a:solidFill>
                  <a:srgbClr val="C00000"/>
                </a:solidFill>
              </a:rPr>
              <a:t>弱类型</a:t>
            </a:r>
            <a:r>
              <a:rPr lang="zh-CN" altLang="en-US" sz="2700" dirty="0"/>
              <a:t>的，可以随时改变变量所存数据的类型</a:t>
            </a:r>
            <a:endParaRPr lang="zh-CN" altLang="en-US" sz="2700" dirty="0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1419860" y="1356995"/>
            <a:ext cx="9771380" cy="505206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i="1" dirty="0"/>
              <a:t>                       </a:t>
            </a:r>
            <a:r>
              <a:rPr lang="zh-CN" altLang="en-US" sz="2700" i="1" dirty="0"/>
              <a:t>var test=“</a:t>
            </a:r>
            <a:r>
              <a:rPr lang="en-US" altLang="zh-CN" sz="2700" i="1" dirty="0"/>
              <a:t>hello</a:t>
            </a:r>
            <a:r>
              <a:rPr lang="zh-CN" altLang="en-US" sz="2700" i="1" dirty="0"/>
              <a:t>”;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                test=55;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                test=true;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>
                <a:solidFill>
                  <a:srgbClr val="FF0000"/>
                </a:solidFill>
              </a:rPr>
              <a:t>     </a:t>
            </a:r>
            <a:r>
              <a:rPr lang="zh-CN" altLang="en-US" sz="2700" dirty="0">
                <a:solidFill>
                  <a:srgbClr val="C00000"/>
                </a:solidFill>
              </a:rPr>
              <a:t>与Java的变量不同，变量并不一定要被定义，</a:t>
            </a:r>
            <a:endParaRPr lang="zh-CN" altLang="en-US" sz="27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700" dirty="0">
                <a:solidFill>
                  <a:srgbClr val="C00000"/>
                </a:solidFill>
              </a:rPr>
              <a:t>就可以直接使用</a:t>
            </a:r>
            <a:endParaRPr lang="zh-CN" altLang="en-US" sz="27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700" dirty="0"/>
              <a:t>                             </a:t>
            </a:r>
            <a:r>
              <a:rPr lang="zh-CN" altLang="en-US" sz="2700" i="1" dirty="0"/>
              <a:t>test1=“</a:t>
            </a:r>
            <a:r>
              <a:rPr lang="en-US" altLang="zh-CN" sz="2700" i="1" dirty="0"/>
              <a:t>hello</a:t>
            </a:r>
            <a:r>
              <a:rPr lang="zh-CN" altLang="en-US" sz="2700" i="1" dirty="0"/>
              <a:t>”;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i="1" dirty="0"/>
              <a:t>                             alert(test1); </a:t>
            </a:r>
            <a:endParaRPr lang="zh-CN" altLang="en-US" sz="2700" i="1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</a:t>
            </a:r>
            <a:r>
              <a:rPr lang="zh-CN" altLang="en-US" sz="2700" dirty="0">
                <a:solidFill>
                  <a:srgbClr val="C00000"/>
                </a:solidFill>
              </a:rPr>
              <a:t>为了养成良好的编码习惯，请在使用前必须声</a:t>
            </a:r>
            <a:endParaRPr lang="zh-CN" altLang="en-US" sz="27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700" dirty="0">
                <a:solidFill>
                  <a:srgbClr val="C00000"/>
                </a:solidFill>
              </a:rPr>
              <a:t>明变量</a:t>
            </a:r>
            <a:r>
              <a:rPr lang="zh-CN" altLang="en-US" sz="2700" dirty="0"/>
              <a:t>，并且使用一定的编码规则。</a:t>
            </a:r>
            <a:endParaRPr lang="zh-CN" altLang="en-US" sz="2700" dirty="0"/>
          </a:p>
        </p:txBody>
      </p:sp>
      <p:sp>
        <p:nvSpPr>
          <p:cNvPr id="1024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1487805" y="1281430"/>
            <a:ext cx="9571355" cy="5467350"/>
          </a:xfrm>
        </p:spPr>
        <p:txBody>
          <a:bodyPr vert="horz" wrap="square" lIns="91440" tIns="45720" rIns="91440" bIns="45720" anchor="t" anchorCtr="0"/>
          <a:p>
            <a:pPr marL="440055" indent="-440055">
              <a:buNone/>
            </a:pPr>
            <a:r>
              <a:rPr lang="zh-CN" altLang="en-US" sz="2400" dirty="0"/>
              <a:t> 2.数据原始类型</a:t>
            </a:r>
            <a:endParaRPr lang="zh-CN" altLang="en-US" sz="2400" dirty="0"/>
          </a:p>
          <a:p>
            <a:pPr marL="440055" indent="-440055">
              <a:buNone/>
            </a:pPr>
            <a:r>
              <a:rPr lang="zh-CN" altLang="en-US" sz="2400" dirty="0"/>
              <a:t>   ECMAScript有6种原始类型（primitive type)：</a:t>
            </a:r>
            <a:endParaRPr lang="zh-CN" altLang="en-US" sz="2400" dirty="0"/>
          </a:p>
          <a:p>
            <a:pPr marL="440055" indent="-440055" eaLnBrk="1" hangingPunct="1">
              <a:buNone/>
            </a:pPr>
            <a:r>
              <a:rPr lang="zh-CN" altLang="en-US" sz="2400" dirty="0"/>
              <a:t>undefined、null、boolean、number和string、object</a:t>
            </a:r>
            <a:endParaRPr lang="zh-CN" altLang="en-US" sz="2400" dirty="0"/>
          </a:p>
          <a:p>
            <a:pPr marL="440055" indent="-440055" eaLnBrk="1" hangingPunct="1">
              <a:buNone/>
            </a:pPr>
            <a:r>
              <a:rPr lang="en-US" altLang="zh-CN" sz="2400" dirty="0"/>
              <a:t> a</a:t>
            </a:r>
            <a:r>
              <a:rPr lang="zh-CN" altLang="en-US" sz="2400" dirty="0"/>
              <a:t>、undefined类型</a:t>
            </a:r>
            <a:endParaRPr lang="zh-CN" altLang="en-US" sz="2400" dirty="0"/>
          </a:p>
          <a:p>
            <a:pPr marL="440055" indent="-440055" eaLnBrk="1" hangingPunct="1">
              <a:buNone/>
            </a:pPr>
            <a:r>
              <a:rPr lang="zh-CN" altLang="en-US" sz="2400" dirty="0"/>
              <a:t>     </a:t>
            </a:r>
            <a:r>
              <a:rPr lang="zh-CN" altLang="en-US" sz="2400" i="1" dirty="0"/>
              <a:t>var oTemp；</a:t>
            </a:r>
            <a:r>
              <a:rPr lang="zh-CN" altLang="en-US" sz="2400" dirty="0"/>
              <a:t>声明的变量未初始化时，该变量的初始值是undefined.</a:t>
            </a:r>
            <a:endParaRPr lang="zh-CN" altLang="en-US" sz="2400" dirty="0"/>
          </a:p>
          <a:p>
            <a:pPr marL="440055" indent="-440055" eaLnBrk="1" hangingPunct="1">
              <a:buNone/>
            </a:pPr>
            <a:r>
              <a:rPr lang="zh-CN" altLang="en-US" sz="2400" dirty="0"/>
              <a:t> b、null类型</a:t>
            </a:r>
            <a:endParaRPr lang="zh-CN" altLang="en-US" sz="2400" dirty="0"/>
          </a:p>
          <a:p>
            <a:pPr marL="440055" indent="-440055" eaLnBrk="1" hangingPunct="1">
              <a:buNone/>
            </a:pPr>
            <a:r>
              <a:rPr lang="zh-CN" altLang="en-US" sz="2400" dirty="0"/>
              <a:t>   用于尚未存在的对象，值undefined实际是从值null</a:t>
            </a:r>
            <a:endParaRPr lang="zh-CN" altLang="en-US" sz="2400" dirty="0"/>
          </a:p>
          <a:p>
            <a:pPr marL="440055" indent="-440055" eaLnBrk="1" hangingPunct="1">
              <a:buNone/>
            </a:pPr>
            <a:r>
              <a:rPr lang="zh-CN" altLang="en-US" sz="2400" dirty="0"/>
              <a:t>派生的，ECMAScript把它们定义为相等</a:t>
            </a:r>
            <a:endParaRPr lang="zh-CN" altLang="en-US" sz="2400" dirty="0"/>
          </a:p>
          <a:p>
            <a:pPr marL="440055" indent="-440055" eaLnBrk="1" hangingPunct="1">
              <a:buNone/>
            </a:pPr>
            <a:r>
              <a:rPr lang="zh-CN" altLang="en-US" sz="2400" dirty="0"/>
              <a:t>        </a:t>
            </a:r>
            <a:r>
              <a:rPr lang="zh-CN" altLang="en-US" sz="2400" i="1" dirty="0"/>
              <a:t>null = = undefined;</a:t>
            </a:r>
            <a:r>
              <a:rPr lang="zh-CN" altLang="en-US" sz="2400" dirty="0"/>
              <a:t>// </a:t>
            </a:r>
            <a:r>
              <a:rPr lang="zh-CN" altLang="en-US" sz="2400" i="1" dirty="0">
                <a:solidFill>
                  <a:srgbClr val="0066FF"/>
                </a:solidFill>
              </a:rPr>
              <a:t>这个表达式返回true</a:t>
            </a:r>
            <a:endParaRPr lang="zh-CN" altLang="en-US" sz="2400" i="1" dirty="0">
              <a:solidFill>
                <a:srgbClr val="0066FF"/>
              </a:solidFill>
            </a:endParaRPr>
          </a:p>
          <a:p>
            <a:pPr marL="440055" indent="-440055" eaLnBrk="1" hangingPunct="1">
              <a:buNone/>
            </a:pPr>
            <a:endParaRPr lang="zh-CN" altLang="en-US" sz="2400" dirty="0"/>
          </a:p>
        </p:txBody>
      </p:sp>
      <p:sp>
        <p:nvSpPr>
          <p:cNvPr id="1024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9860" y="455295"/>
            <a:ext cx="6700520" cy="7169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JavaScript变量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COMMONDATA" val="eyJoZGlkIjoiYTE5YzgzZTQxNmY2MGNiY2QxMTVmM2QxNjhjMmI2MjQ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《数据结构(Java版)(第2版)》</Template>
  <TotalTime>0</TotalTime>
  <Words>8853</Words>
  <Application>WPS 演示</Application>
  <PresentationFormat/>
  <Paragraphs>555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Arial</vt:lpstr>
      <vt:lpstr>宋体</vt:lpstr>
      <vt:lpstr>Wingdings</vt:lpstr>
      <vt:lpstr>Times New Roman</vt:lpstr>
      <vt:lpstr>Tahoma</vt:lpstr>
      <vt:lpstr>黑体</vt:lpstr>
      <vt:lpstr>微软雅黑</vt:lpstr>
      <vt:lpstr>Arial Unicode MS</vt:lpstr>
      <vt:lpstr>Wingdings</vt:lpstr>
      <vt:lpstr>Garamond</vt:lpstr>
      <vt:lpstr>华文黑体</vt:lpstr>
      <vt:lpstr>Blends</vt:lpstr>
      <vt:lpstr>学习JavaScript</vt:lpstr>
      <vt:lpstr>JavaScript介绍</vt:lpstr>
      <vt:lpstr>PowerPoint 演示文稿</vt:lpstr>
      <vt:lpstr>PowerPoint 演示文稿</vt:lpstr>
      <vt:lpstr>JavaScript语法</vt:lpstr>
      <vt:lpstr>JavaScript语法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基础语句</vt:lpstr>
      <vt:lpstr>PowerPoint 演示文稿</vt:lpstr>
      <vt:lpstr>PowerPoint 演示文稿</vt:lpstr>
      <vt:lpstr>PowerPoint 演示文稿</vt:lpstr>
      <vt:lpstr>PowerPoint 演示文稿</vt:lpstr>
      <vt:lpstr>函数</vt:lpstr>
      <vt:lpstr>PowerPoint 演示文稿</vt:lpstr>
      <vt:lpstr>PowerPoint 演示文稿</vt:lpstr>
      <vt:lpstr>PowerPoint 演示文稿</vt:lpstr>
      <vt:lpstr>JS对象基础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JavaScript对象基础——Array对象</vt:lpstr>
      <vt:lpstr>JavaScript对象基础——Array对象</vt:lpstr>
      <vt:lpstr>JavaScript对象基础——Array对象</vt:lpstr>
      <vt:lpstr>JavaScript对象基础——Array对象</vt:lpstr>
      <vt:lpstr>JavaScript对象基础——Array对象</vt:lpstr>
      <vt:lpstr>JavaScript对象基础——Array对象</vt:lpstr>
      <vt:lpstr>JavaScript对象基础——Array对象</vt:lpstr>
      <vt:lpstr>JavaScript对象基础——Array对象</vt:lpstr>
      <vt:lpstr>JavaScript对象基础——Array对象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JSON格式</vt:lpstr>
      <vt:lpstr>JSON格式</vt:lpstr>
      <vt:lpstr>JSON格式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鞠磊</cp:lastModifiedBy>
  <cp:revision>286</cp:revision>
  <dcterms:created xsi:type="dcterms:W3CDTF">2008-07-15T00:31:00Z</dcterms:created>
  <dcterms:modified xsi:type="dcterms:W3CDTF">2023-11-07T08:26:29Z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FAF1CCCD74E54071AA7EDEF6E92982B5_13</vt:lpwstr>
  </property>
</Properties>
</file>