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36" r:id="rId3"/>
    <p:sldId id="737" r:id="rId4"/>
    <p:sldId id="738" r:id="rId5"/>
    <p:sldId id="739" r:id="rId6"/>
    <p:sldId id="740" r:id="rId7"/>
    <p:sldId id="741" r:id="rId8"/>
    <p:sldId id="742" r:id="rId9"/>
    <p:sldId id="743" r:id="rId10"/>
    <p:sldId id="744" r:id="rId11"/>
    <p:sldId id="745" r:id="rId12"/>
    <p:sldId id="746" r:id="rId13"/>
    <p:sldId id="747" r:id="rId14"/>
    <p:sldId id="748" r:id="rId15"/>
    <p:sldId id="749" r:id="rId16"/>
    <p:sldId id="750" r:id="rId17"/>
    <p:sldId id="751" r:id="rId18"/>
    <p:sldId id="752" r:id="rId19"/>
    <p:sldId id="753" r:id="rId20"/>
    <p:sldId id="754" r:id="rId21"/>
    <p:sldId id="755" r:id="rId22"/>
    <p:sldId id="756" r:id="rId23"/>
  </p:sldIdLst>
  <p:sldSz cx="12192000" cy="6858000"/>
  <p:notesSz cx="6858000" cy="9144000"/>
  <p:custDataLst>
    <p:tags r:id="rId29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503"/>
    <p:restoredTop sz="94628"/>
  </p:normalViewPr>
  <p:slideViewPr>
    <p:cSldViewPr showGuides="1">
      <p:cViewPr varScale="1">
        <p:scale>
          <a:sx n="67" d="100"/>
          <a:sy n="67" d="100"/>
        </p:scale>
        <p:origin x="-1016" y="-76"/>
      </p:cViewPr>
      <p:guideLst>
        <p:guide orient="horz" pos="2136"/>
        <p:guide pos="38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endParaRPr lang="zh-CN" altLang="en-US" sz="1200" strike="noStrike" noProof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BB962C8B-B14F-4D97-AF65-F5344CB8AC3E}" type="datetime2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  <p:sp>
        <p:nvSpPr>
          <p:cNvPr id="6148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/>
            <a:endParaRPr lang="en-US" altLang="zh-CN" sz="1200" strike="noStrike" noProof="1" dirty="0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6841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4808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endParaRPr lang="zh-CN" altLang="en-US" sz="1200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84747" y="620713"/>
            <a:ext cx="2693988" cy="52673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02784" y="620713"/>
            <a:ext cx="7925789" cy="52673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8130"/>
            <a:ext cx="10972800" cy="89027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25245"/>
            <a:ext cx="5384800" cy="48056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28420"/>
            <a:ext cx="5384800" cy="24612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799B27-96A2-45EB-9336-C5099B04C11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1482" y="332423"/>
            <a:ext cx="10390716" cy="839787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2995" y="1252855"/>
            <a:ext cx="10363200" cy="506349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9820" y="1268730"/>
            <a:ext cx="10247630" cy="2838450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9820" y="4142105"/>
            <a:ext cx="10247630" cy="14922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0" y="365125"/>
            <a:ext cx="10193655" cy="84518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0265" y="134028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70265" y="222722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0429" y="134028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0429" y="222722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7938" y="134048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5714" name="Rectangle 2"/>
          <p:cNvSpPr>
            <a:spLocks noChangeArrowheads="1"/>
          </p:cNvSpPr>
          <p:nvPr/>
        </p:nvSpPr>
        <p:spPr bwMode="ltGray">
          <a:xfrm>
            <a:off x="412539" y="522605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ltGray">
          <a:xfrm>
            <a:off x="922655" y="52260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ltGray">
          <a:xfrm>
            <a:off x="577639" y="944880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ltGray">
          <a:xfrm>
            <a:off x="1070822" y="94488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ltGray">
          <a:xfrm>
            <a:off x="25188" y="87185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gray">
          <a:xfrm>
            <a:off x="871855" y="414655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gray">
          <a:xfrm>
            <a:off x="446406" y="120523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1" name="Rectangle 9"/>
          <p:cNvSpPr>
            <a:spLocks noGrp="1"/>
          </p:cNvSpPr>
          <p:nvPr>
            <p:ph type="title"/>
          </p:nvPr>
        </p:nvSpPr>
        <p:spPr>
          <a:xfrm>
            <a:off x="1343872" y="260668"/>
            <a:ext cx="10390716" cy="839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82" name="Rectangle 10"/>
          <p:cNvSpPr>
            <a:spLocks noGrp="1"/>
          </p:cNvSpPr>
          <p:nvPr>
            <p:ph type="body"/>
          </p:nvPr>
        </p:nvSpPr>
        <p:spPr>
          <a:xfrm>
            <a:off x="1102995" y="1342390"/>
            <a:ext cx="10363200" cy="49739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533400"/>
            <a:r>
              <a:rPr lang="zh-CN" altLang="en-US" dirty="0"/>
              <a:t>第二级</a:t>
            </a:r>
            <a:endParaRPr lang="zh-CN" altLang="en-US" dirty="0"/>
          </a:p>
          <a:p>
            <a:pPr lvl="2" indent="-457200"/>
            <a:r>
              <a:rPr lang="zh-CN" altLang="en-US" dirty="0"/>
              <a:t>第三级</a:t>
            </a:r>
            <a:endParaRPr lang="zh-CN" altLang="en-US" dirty="0"/>
          </a:p>
          <a:p>
            <a:pPr lvl="3" indent="-381000"/>
            <a:r>
              <a:rPr lang="zh-CN" altLang="en-US" dirty="0"/>
              <a:t>第四级</a:t>
            </a:r>
            <a:endParaRPr lang="zh-CN" altLang="en-US" dirty="0"/>
          </a:p>
          <a:p>
            <a:pPr lvl="4" indent="-3810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4356" name="页脚占位符 14355"/>
          <p:cNvSpPr>
            <a:spLocks noGrp="1"/>
          </p:cNvSpPr>
          <p:nvPr>
            <p:ph type="ftr" sz="quarter" idx="3"/>
          </p:nvPr>
        </p:nvSpPr>
        <p:spPr>
          <a:xfrm>
            <a:off x="7440084" y="6553200"/>
            <a:ext cx="4751917" cy="2603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200"/>
            </a:lvl1pPr>
          </a:lstStyle>
          <a:p>
            <a:pPr lvl="0" eaLnBrk="1" fontAlgn="base" hangingPunct="1"/>
            <a:r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609600" indent="-609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AutoNum type="arabicPeriod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5334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AutoNum type="circleNumDbPlain"/>
        <a:defRPr sz="2800" b="1">
          <a:solidFill>
            <a:schemeClr val="tx1"/>
          </a:solidFill>
          <a:latin typeface="+mn-lt"/>
          <a:ea typeface="+mn-ea"/>
        </a:defRPr>
      </a:lvl2pPr>
      <a:lvl3pPr marL="1371600" indent="-4572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752600" indent="-3810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2098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5pPr>
      <a:lvl6pPr marL="26670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31242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5814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4038600" indent="-3810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JavaScript</a:t>
            </a:r>
            <a:r>
              <a:rPr lang="zh-CN" altLang="en-US" dirty="0"/>
              <a:t>交互编程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2875"/>
            <a:ext cx="8229600" cy="53292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DOM</a:t>
            </a:r>
            <a:r>
              <a:rPr kumimoji="0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（文档对象模型）</a:t>
            </a:r>
            <a:endParaRPr kumimoji="0" lang="en-US" altLang="zh-CN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1" action="ppaction://hlinksldjump"/>
              </a:rPr>
              <a:t>事件驱动和事件处理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3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alt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sym typeface="宋体" panose="02010600030101010101" pitchFamily="2" charset="-122"/>
              </a:rPr>
              <a:t>3</a:t>
            </a:r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）替换节点</a:t>
            </a:r>
            <a:endParaRPr lang="en-US" altLang="zh-CN" sz="28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marL="1371600" lvl="2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replaceChild(newElem,oldElem)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800" dirty="0">
                <a:latin typeface="Arial" panose="020B0604020202020204" pitchFamily="34" charset="0"/>
              </a:rPr>
              <a:t>replaceChild</a:t>
            </a:r>
            <a:r>
              <a:rPr lang="zh-CN" altLang="zh-CN" sz="2800" dirty="0">
                <a:latin typeface="Arial" panose="020B0604020202020204" pitchFamily="34" charset="0"/>
              </a:rPr>
              <a:t>方法有两个参数，被添加的节点对象和被替换的节点对象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sym typeface="宋体" panose="02010600030101010101" pitchFamily="2" charset="-122"/>
              </a:rPr>
              <a:t>4</a:t>
            </a:r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）插入节点</a:t>
            </a:r>
            <a:endParaRPr lang="en-US" altLang="zh-CN" sz="28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pPr marL="1371600" lvl="2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insertBefore(newElem,objElem)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r>
              <a:rPr lang="zh-CN" altLang="zh-CN" sz="2800" dirty="0">
                <a:latin typeface="Arial" panose="020B0604020202020204" pitchFamily="34" charset="0"/>
              </a:rPr>
              <a:t>两个参数：要添加的节点对象和目标节点对象</a:t>
            </a:r>
            <a:endParaRPr lang="en-US" altLang="zh-CN" sz="2800" dirty="0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13315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2800" dirty="0">
                <a:latin typeface="Arial" panose="020B0604020202020204" pitchFamily="34" charset="0"/>
                <a:sym typeface="宋体" panose="02010600030101010101" pitchFamily="2" charset="-122"/>
              </a:rPr>
              <a:t>5</a:t>
            </a:r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）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createDocumentFragment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zh-CN" sz="2800" dirty="0">
                <a:latin typeface="Arial" panose="020B0604020202020204" pitchFamily="34" charset="0"/>
              </a:rPr>
              <a:t>使用</a:t>
            </a:r>
            <a:r>
              <a:rPr lang="en-US" altLang="zh-CN" sz="2800" dirty="0">
                <a:latin typeface="Arial" panose="020B0604020202020204" pitchFamily="34" charset="0"/>
              </a:rPr>
              <a:t>createElement</a:t>
            </a:r>
            <a:r>
              <a:rPr lang="zh-CN" altLang="zh-CN" sz="2800" dirty="0">
                <a:latin typeface="Arial" panose="020B0604020202020204" pitchFamily="34" charset="0"/>
              </a:rPr>
              <a:t>循环生成对应的节点对象后，附加到相应的父节点，</a:t>
            </a:r>
            <a:r>
              <a:rPr lang="en-US" altLang="zh-CN" sz="2800" dirty="0">
                <a:latin typeface="Arial" panose="020B0604020202020204" pitchFamily="34" charset="0"/>
              </a:rPr>
              <a:t>DOM</a:t>
            </a:r>
            <a:r>
              <a:rPr lang="zh-CN" altLang="zh-CN" sz="2800" dirty="0">
                <a:latin typeface="Arial" panose="020B0604020202020204" pitchFamily="34" charset="0"/>
              </a:rPr>
              <a:t>修改会导致页面重绘、重新排版。重新排版会阻塞用户的操作，同时，如果频繁重排，</a:t>
            </a:r>
            <a:r>
              <a:rPr lang="en-US" altLang="zh-CN" sz="2800" dirty="0">
                <a:latin typeface="Arial" panose="020B0604020202020204" pitchFamily="34" charset="0"/>
              </a:rPr>
              <a:t>CPU</a:t>
            </a:r>
            <a:r>
              <a:rPr lang="zh-CN" altLang="zh-CN" sz="2800" dirty="0">
                <a:latin typeface="Arial" panose="020B0604020202020204" pitchFamily="34" charset="0"/>
              </a:rPr>
              <a:t>使用率也会猛涨，</a:t>
            </a:r>
            <a:r>
              <a:rPr lang="en-US" altLang="zh-CN" sz="2800" dirty="0">
                <a:latin typeface="Arial" panose="020B0604020202020204" pitchFamily="34" charset="0"/>
              </a:rPr>
              <a:t>App</a:t>
            </a:r>
            <a:r>
              <a:rPr lang="zh-CN" altLang="zh-CN" sz="2800" dirty="0">
                <a:latin typeface="Arial" panose="020B0604020202020204" pitchFamily="34" charset="0"/>
              </a:rPr>
              <a:t>的性能会受到严重影响。所以，为了得到更高的性能，一般使用</a:t>
            </a:r>
            <a:r>
              <a:rPr lang="en-US" altLang="zh-CN" sz="2800" dirty="0">
                <a:latin typeface="Arial" panose="020B0604020202020204" pitchFamily="34" charset="0"/>
              </a:rPr>
              <a:t>createDocumentFragment</a:t>
            </a:r>
            <a:r>
              <a:rPr lang="zh-CN" altLang="zh-CN" sz="2800" dirty="0">
                <a:latin typeface="Arial" panose="020B0604020202020204" pitchFamily="34" charset="0"/>
              </a:rPr>
              <a:t>创建文档碎片，把所有的新节点附加其上，然后把文档碎片一次性添加到指定的节点上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4339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6146"/>
          <p:cNvSpPr>
            <a:spLocks noRot="1" noChangeArrowheads="1"/>
          </p:cNvSpPr>
          <p:nvPr/>
        </p:nvSpPr>
        <p:spPr bwMode="auto">
          <a:xfrm>
            <a:off x="2195513" y="1527175"/>
            <a:ext cx="79136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className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属性</a:t>
            </a:r>
            <a:endParaRPr kumimoji="0" lang="en-US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className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属性可以用来读取或设置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HTML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元素对象的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属性。当将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className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属性设置为空字符串时，代表移除所有的样式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classList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每个节点上都有一个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classList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对象，提供了方法新增、删除、修改节点上的样式类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矩形 6147"/>
          <p:cNvSpPr/>
          <p:nvPr/>
        </p:nvSpPr>
        <p:spPr>
          <a:xfrm>
            <a:off x="2424113" y="284163"/>
            <a:ext cx="42805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</a:rPr>
              <a:t>DOM</a:t>
            </a:r>
            <a:r>
              <a:rPr lang="zh-CN" altLang="zh-CN" sz="4400" dirty="0">
                <a:latin typeface="Arial" panose="020B0604020202020204" pitchFamily="34" charset="0"/>
              </a:rPr>
              <a:t>的样式编程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6387" name="矩形 6147"/>
          <p:cNvSpPr/>
          <p:nvPr/>
        </p:nvSpPr>
        <p:spPr>
          <a:xfrm>
            <a:off x="2424113" y="284163"/>
            <a:ext cx="42805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</a:rPr>
              <a:t>DOM</a:t>
            </a:r>
            <a:r>
              <a:rPr lang="zh-CN" altLang="zh-CN" sz="4400" dirty="0">
                <a:latin typeface="Arial" panose="020B0604020202020204" pitchFamily="34" charset="0"/>
              </a:rPr>
              <a:t>的样式编程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288" y="1773238"/>
            <a:ext cx="8604250" cy="3240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Arial" panose="020B0604020202020204" pitchFamily="34" charset="0"/>
              </a:rPr>
              <a:t>3. style</a:t>
            </a:r>
            <a:r>
              <a:rPr lang="zh-CN" altLang="zh-CN" sz="2800" dirty="0">
                <a:latin typeface="Arial" panose="020B0604020202020204" pitchFamily="34" charset="0"/>
              </a:rPr>
              <a:t>对象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style</a:t>
            </a:r>
            <a:r>
              <a:rPr lang="zh-CN" altLang="zh-CN" sz="2800" dirty="0">
                <a:latin typeface="Arial" panose="020B0604020202020204" pitchFamily="34" charset="0"/>
              </a:rPr>
              <a:t>对象包含了与每个</a:t>
            </a:r>
            <a:r>
              <a:rPr lang="en-US" altLang="zh-CN" sz="2800" dirty="0">
                <a:latin typeface="Arial" panose="020B0604020202020204" pitchFamily="34" charset="0"/>
              </a:rPr>
              <a:t>CSS</a:t>
            </a:r>
            <a:r>
              <a:rPr lang="zh-CN" altLang="zh-CN" sz="2800" dirty="0">
                <a:latin typeface="Arial" panose="020B0604020202020204" pitchFamily="34" charset="0"/>
              </a:rPr>
              <a:t>样式对应的属性，只是格式略有不同：对于单个单词的</a:t>
            </a:r>
            <a:r>
              <a:rPr lang="en-US" altLang="zh-CN" sz="2800" dirty="0">
                <a:latin typeface="Arial" panose="020B0604020202020204" pitchFamily="34" charset="0"/>
              </a:rPr>
              <a:t>CSS</a:t>
            </a:r>
            <a:r>
              <a:rPr lang="zh-CN" altLang="zh-CN" sz="2800" dirty="0">
                <a:latin typeface="Arial" panose="020B0604020202020204" pitchFamily="34" charset="0"/>
              </a:rPr>
              <a:t>样式，以相同的名字属性来表示（例如，</a:t>
            </a:r>
            <a:r>
              <a:rPr lang="en-US" altLang="zh-CN" sz="2800" dirty="0">
                <a:latin typeface="Arial" panose="020B0604020202020204" pitchFamily="34" charset="0"/>
              </a:rPr>
              <a:t>color</a:t>
            </a:r>
            <a:r>
              <a:rPr lang="zh-CN" altLang="zh-CN" sz="2800" dirty="0">
                <a:latin typeface="Arial" panose="020B0604020202020204" pitchFamily="34" charset="0"/>
              </a:rPr>
              <a:t>样式通过</a:t>
            </a:r>
            <a:r>
              <a:rPr lang="en-US" altLang="zh-CN" sz="2800" dirty="0">
                <a:latin typeface="Arial" panose="020B0604020202020204" pitchFamily="34" charset="0"/>
              </a:rPr>
              <a:t>style.color</a:t>
            </a:r>
            <a:r>
              <a:rPr lang="zh-CN" altLang="zh-CN" sz="2800" dirty="0">
                <a:latin typeface="Arial" panose="020B0604020202020204" pitchFamily="34" charset="0"/>
              </a:rPr>
              <a:t>表示），对于两个单词的</a:t>
            </a:r>
            <a:r>
              <a:rPr lang="en-US" altLang="zh-CN" sz="2800" dirty="0">
                <a:latin typeface="Arial" panose="020B0604020202020204" pitchFamily="34" charset="0"/>
              </a:rPr>
              <a:t>CSS</a:t>
            </a:r>
            <a:r>
              <a:rPr lang="zh-CN" altLang="zh-CN" sz="2800" dirty="0">
                <a:latin typeface="Arial" panose="020B0604020202020204" pitchFamily="34" charset="0"/>
              </a:rPr>
              <a:t>样式，则是通过去除横杠，将第一个单词加上首字母大写的第二个单词（例如：</a:t>
            </a:r>
            <a:r>
              <a:rPr lang="en-US" altLang="zh-CN" sz="2800" dirty="0">
                <a:latin typeface="Arial" panose="020B0604020202020204" pitchFamily="34" charset="0"/>
              </a:rPr>
              <a:t>background-color</a:t>
            </a:r>
            <a:r>
              <a:rPr lang="zh-CN" altLang="zh-CN" sz="2800" dirty="0">
                <a:latin typeface="Arial" panose="020B0604020202020204" pitchFamily="34" charset="0"/>
              </a:rPr>
              <a:t>样式对应</a:t>
            </a:r>
            <a:r>
              <a:rPr lang="en-US" altLang="zh-CN" sz="2800" dirty="0">
                <a:latin typeface="Arial" panose="020B0604020202020204" pitchFamily="34" charset="0"/>
              </a:rPr>
              <a:t>style.backgroundColor</a:t>
            </a:r>
            <a:r>
              <a:rPr lang="zh-CN" altLang="zh-CN" sz="2800" dirty="0">
                <a:latin typeface="Arial" panose="020B0604020202020204" pitchFamily="34" charset="0"/>
              </a:rPr>
              <a:t>）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zh-CN" sz="2800" dirty="0">
                <a:latin typeface="Arial" panose="020B0604020202020204" pitchFamily="34" charset="0"/>
              </a:rPr>
              <a:t>可以方便获取</a:t>
            </a:r>
            <a:r>
              <a:rPr lang="en-US" altLang="zh-CN" sz="2800" dirty="0">
                <a:latin typeface="Arial" panose="020B0604020202020204" pitchFamily="34" charset="0"/>
              </a:rPr>
              <a:t>HTML</a:t>
            </a:r>
            <a:r>
              <a:rPr lang="zh-CN" altLang="zh-CN" sz="2800" dirty="0">
                <a:latin typeface="Arial" panose="020B0604020202020204" pitchFamily="34" charset="0"/>
              </a:rPr>
              <a:t>元素对象的</a:t>
            </a:r>
            <a:r>
              <a:rPr lang="en-US" altLang="zh-CN" sz="2800" dirty="0">
                <a:latin typeface="Arial" panose="020B0604020202020204" pitchFamily="34" charset="0"/>
              </a:rPr>
              <a:t>style</a:t>
            </a:r>
            <a:r>
              <a:rPr lang="zh-CN" altLang="zh-CN" sz="2800" dirty="0">
                <a:latin typeface="Arial" panose="020B0604020202020204" pitchFamily="34" charset="0"/>
              </a:rPr>
              <a:t>属性所定义的</a:t>
            </a:r>
            <a:r>
              <a:rPr lang="en-US" altLang="zh-CN" sz="2800" dirty="0">
                <a:latin typeface="Arial" panose="020B0604020202020204" pitchFamily="34" charset="0"/>
              </a:rPr>
              <a:t>CSS</a:t>
            </a:r>
            <a:r>
              <a:rPr lang="zh-CN" altLang="zh-CN" sz="2800" dirty="0">
                <a:latin typeface="Arial" panose="020B0604020202020204" pitchFamily="34" charset="0"/>
              </a:rPr>
              <a:t>样式值，但它无法获取在外部定义的</a:t>
            </a:r>
            <a:r>
              <a:rPr lang="en-US" altLang="zh-CN" sz="2800" dirty="0">
                <a:latin typeface="Arial" panose="020B0604020202020204" pitchFamily="34" charset="0"/>
              </a:rPr>
              <a:t>CSS</a:t>
            </a:r>
            <a:r>
              <a:rPr lang="zh-CN" altLang="zh-CN" sz="2800" dirty="0">
                <a:latin typeface="Arial" panose="020B0604020202020204" pitchFamily="34" charset="0"/>
              </a:rPr>
              <a:t>样式。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7411" name="矩形 6147"/>
          <p:cNvSpPr/>
          <p:nvPr/>
        </p:nvSpPr>
        <p:spPr>
          <a:xfrm>
            <a:off x="2424113" y="284163"/>
            <a:ext cx="42805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</a:rPr>
              <a:t>DOM</a:t>
            </a:r>
            <a:r>
              <a:rPr lang="zh-CN" altLang="zh-CN" sz="4400" dirty="0">
                <a:latin typeface="Arial" panose="020B0604020202020204" pitchFamily="34" charset="0"/>
              </a:rPr>
              <a:t>的样式编程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Arial" panose="020B0604020202020204" pitchFamily="34" charset="0"/>
              </a:rPr>
              <a:t>    JavaScript</a:t>
            </a:r>
            <a:r>
              <a:rPr lang="zh-CN" altLang="zh-CN" sz="2800" dirty="0">
                <a:latin typeface="Arial" panose="020B0604020202020204" pitchFamily="34" charset="0"/>
              </a:rPr>
              <a:t>是基于对象</a:t>
            </a:r>
            <a:r>
              <a:rPr lang="en-US" altLang="zh-CN" sz="2800" dirty="0">
                <a:latin typeface="Arial" panose="020B0604020202020204" pitchFamily="34" charset="0"/>
              </a:rPr>
              <a:t>(object-based</a:t>
            </a:r>
            <a:r>
              <a:rPr lang="zh-CN" altLang="zh-CN" sz="2800" dirty="0">
                <a:latin typeface="Arial" panose="020B0604020202020204" pitchFamily="34" charset="0"/>
              </a:rPr>
              <a:t>）的语言，基于对象的基本特征，就是采用事件驱动（</a:t>
            </a:r>
            <a:r>
              <a:rPr lang="en-US" altLang="zh-CN" sz="2800" dirty="0">
                <a:latin typeface="Arial" panose="020B0604020202020204" pitchFamily="34" charset="0"/>
              </a:rPr>
              <a:t>event drive)</a:t>
            </a:r>
            <a:r>
              <a:rPr lang="zh-CN" altLang="zh-CN" sz="2800" dirty="0">
                <a:latin typeface="Arial" panose="020B0604020202020204" pitchFamily="34" charset="0"/>
              </a:rPr>
              <a:t>。事件是在浏览器中可以被</a:t>
            </a:r>
            <a:r>
              <a:rPr lang="en-US" altLang="zh-CN" sz="2800" dirty="0">
                <a:latin typeface="Arial" panose="020B0604020202020204" pitchFamily="34" charset="0"/>
              </a:rPr>
              <a:t> JavaScript </a:t>
            </a:r>
            <a:r>
              <a:rPr lang="zh-CN" altLang="zh-CN" sz="2800" dirty="0">
                <a:latin typeface="Arial" panose="020B0604020202020204" pitchFamily="34" charset="0"/>
              </a:rPr>
              <a:t>侦测到的行为，例如用户点击了按钮，移动了手指，都会触发相应的事件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1. </a:t>
            </a:r>
            <a:r>
              <a:rPr lang="zh-CN" altLang="en-US" sz="2800" dirty="0">
                <a:latin typeface="Arial" panose="020B0604020202020204" pitchFamily="34" charset="0"/>
              </a:rPr>
              <a:t>常用事件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常用事件包括鼠标、键盘、触摸和其他一些事件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</a:rPr>
              <a:t>鼠标：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onmousedown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onmousemove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onmouseup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onclick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ondbclick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等 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dirty="0">
                <a:latin typeface="Arial" panose="020B0604020202020204" pitchFamily="34" charset="0"/>
              </a:rPr>
              <a:t>   键盘：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onkeydown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onkeyup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onkeypress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等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触摸：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ontouchstart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 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ontouchmove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ontouchend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ontouchcancel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等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800" dirty="0">
                <a:latin typeface="Arial" panose="020B0604020202020204" pitchFamily="34" charset="0"/>
              </a:rPr>
              <a:t>其他一些事件：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onfocus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onblur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onresize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onload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onunload</a:t>
            </a:r>
            <a:r>
              <a:rPr lang="zh-CN" altLang="en-US" sz="2800" i="1" dirty="0">
                <a:solidFill>
                  <a:srgbClr val="C00000"/>
                </a:solidFill>
                <a:latin typeface="Arial" panose="020B0604020202020204" pitchFamily="34" charset="0"/>
              </a:rPr>
              <a:t>等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2.</a:t>
            </a:r>
            <a:r>
              <a:rPr lang="zh-CN" altLang="zh-CN" sz="2800" dirty="0">
                <a:latin typeface="Arial" panose="020B0604020202020204" pitchFamily="34" charset="0"/>
              </a:rPr>
              <a:t>内联属性监听事件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  </a:t>
            </a:r>
            <a:r>
              <a:rPr lang="zh-CN" altLang="en-US" sz="2800" dirty="0">
                <a:latin typeface="Arial" panose="020B0604020202020204" pitchFamily="34" charset="0"/>
              </a:rPr>
              <a:t>先定义好函数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</a:t>
            </a:r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&lt;input type="button" value="</a:t>
            </a:r>
            <a:r>
              <a:rPr lang="zh-CN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运行</a:t>
            </a:r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JS</a:t>
            </a:r>
            <a:r>
              <a:rPr lang="zh-CN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函数</a:t>
            </a:r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"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onclick="eventTest();"/&gt;</a:t>
            </a:r>
            <a:endParaRPr lang="en-GB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dirty="0">
                <a:latin typeface="Arial" panose="020B0604020202020204" pitchFamily="34" charset="0"/>
              </a:rPr>
              <a:t>也可以</a:t>
            </a:r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onclick="alert('hello');"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9459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Arial" panose="020B0604020202020204" pitchFamily="34" charset="0"/>
              </a:rPr>
              <a:t>3.DOM</a:t>
            </a:r>
            <a:r>
              <a:rPr lang="zh-CN" altLang="zh-CN" sz="2800" dirty="0">
                <a:latin typeface="Arial" panose="020B0604020202020204" pitchFamily="34" charset="0"/>
              </a:rPr>
              <a:t>属性监听事件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var  oInput1=</a:t>
            </a:r>
            <a:endParaRPr lang="en-GB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      document.getElementById("mybutton1");</a:t>
            </a:r>
            <a:endParaRPr lang="en-GB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oInput1.onclick=function(){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			nnalert("hello world");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GB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			</a:t>
            </a:r>
            <a:r>
              <a:rPr lang="zh-CN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}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4.</a:t>
            </a:r>
            <a:r>
              <a:rPr lang="zh-CN" altLang="zh-CN" sz="2800" dirty="0">
                <a:latin typeface="Arial" panose="020B0604020202020204" pitchFamily="34" charset="0"/>
              </a:rPr>
              <a:t>标准的事件监听函数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oInput.addEventListener("click",function(){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           ……			</a:t>
            </a:r>
            <a:endParaRPr lang="en-US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en-US" altLang="zh-CN" sz="2800" i="1" dirty="0">
                <a:solidFill>
                  <a:srgbClr val="C00000"/>
                </a:solidFill>
                <a:latin typeface="Arial" panose="020B0604020202020204" pitchFamily="34" charset="0"/>
              </a:rPr>
              <a:t>   },false);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zh-CN" altLang="en-US" sz="2800" dirty="0">
                <a:latin typeface="Arial" panose="020B0604020202020204" pitchFamily="34" charset="0"/>
              </a:rPr>
              <a:t>  若为</a:t>
            </a:r>
            <a:r>
              <a:rPr lang="en-US" altLang="zh-CN" sz="2800" dirty="0">
                <a:latin typeface="Arial" panose="020B0604020202020204" pitchFamily="34" charset="0"/>
              </a:rPr>
              <a:t>true</a:t>
            </a:r>
            <a:r>
              <a:rPr lang="zh-CN" altLang="en-US" sz="2800" dirty="0">
                <a:latin typeface="Arial" panose="020B0604020202020204" pitchFamily="34" charset="0"/>
              </a:rPr>
              <a:t>表示</a:t>
            </a:r>
            <a:r>
              <a:rPr lang="zh-CN" altLang="zh-CN" sz="2800" dirty="0">
                <a:latin typeface="Arial" panose="020B0604020202020204" pitchFamily="34" charset="0"/>
              </a:rPr>
              <a:t>事件监听是在“捕获”阶段中监听</a:t>
            </a:r>
            <a:r>
              <a:rPr lang="zh-CN" altLang="en-US" sz="2800" dirty="0">
                <a:latin typeface="Arial" panose="020B0604020202020204" pitchFamily="34" charset="0"/>
              </a:rPr>
              <a:t>，</a:t>
            </a:r>
            <a:r>
              <a:rPr lang="en-US" altLang="zh-CN" sz="2800" dirty="0">
                <a:latin typeface="Arial" panose="020B0604020202020204" pitchFamily="34" charset="0"/>
              </a:rPr>
              <a:t>false</a:t>
            </a:r>
            <a:r>
              <a:rPr lang="zh-CN" altLang="en-US" sz="2800" dirty="0">
                <a:latin typeface="Arial" panose="020B0604020202020204" pitchFamily="34" charset="0"/>
              </a:rPr>
              <a:t>表示</a:t>
            </a:r>
            <a:r>
              <a:rPr lang="zh-CN" altLang="zh-CN" sz="2800" dirty="0">
                <a:latin typeface="Arial" panose="020B0604020202020204" pitchFamily="34" charset="0"/>
              </a:rPr>
              <a:t>在“冒泡”阶段中监听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5. </a:t>
            </a:r>
            <a:r>
              <a:rPr lang="zh-CN" altLang="en-US" sz="2800" dirty="0">
                <a:latin typeface="Arial" panose="020B0604020202020204" pitchFamily="34" charset="0"/>
              </a:rPr>
              <a:t>事件触发过程</a:t>
            </a:r>
            <a:endParaRPr lang="zh-CN" altLang="zh-CN" sz="2800" dirty="0">
              <a:latin typeface="Arial" panose="020B0604020202020204" pitchFamily="34" charset="0"/>
            </a:endParaRPr>
          </a:p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0722" name="图片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5638" y="2420938"/>
            <a:ext cx="4464050" cy="424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dirty="0">
                <a:latin typeface="Arial" panose="020B0604020202020204" pitchFamily="34" charset="0"/>
              </a:rPr>
              <a:t>6.</a:t>
            </a:r>
            <a:r>
              <a:rPr lang="zh-CN" altLang="zh-CN" sz="2800" dirty="0">
                <a:latin typeface="Arial" panose="020B0604020202020204" pitchFamily="34" charset="0"/>
              </a:rPr>
              <a:t>事件的</a:t>
            </a:r>
            <a:r>
              <a:rPr lang="en-US" altLang="zh-CN" sz="2800" dirty="0">
                <a:latin typeface="Arial" panose="020B0604020202020204" pitchFamily="34" charset="0"/>
              </a:rPr>
              <a:t>Event</a:t>
            </a:r>
            <a:r>
              <a:rPr lang="zh-CN" altLang="zh-CN" sz="2800" dirty="0">
                <a:latin typeface="Arial" panose="020B0604020202020204" pitchFamily="34" charset="0"/>
              </a:rPr>
              <a:t>对象</a:t>
            </a:r>
            <a:endParaRPr lang="en-US" altLang="zh-CN" sz="2800" dirty="0">
              <a:latin typeface="Arial" panose="020B0604020202020204" pitchFamily="34" charset="0"/>
            </a:endParaRPr>
          </a:p>
          <a:p>
            <a:r>
              <a:rPr lang="en-US" altLang="zh-CN" sz="2800" dirty="0">
                <a:latin typeface="Arial" panose="020B0604020202020204" pitchFamily="34" charset="0"/>
              </a:rPr>
              <a:t>    </a:t>
            </a:r>
            <a:r>
              <a:rPr lang="zh-CN" altLang="zh-CN" sz="2800" dirty="0">
                <a:latin typeface="Arial" panose="020B0604020202020204" pitchFamily="34" charset="0"/>
              </a:rPr>
              <a:t>当一个事件被触发的时候，会创建一个事件对象（</a:t>
            </a:r>
            <a:r>
              <a:rPr lang="en-US" altLang="zh-CN" sz="2800" dirty="0">
                <a:latin typeface="Arial" panose="020B0604020202020204" pitchFamily="34" charset="0"/>
              </a:rPr>
              <a:t>Event Object</a:t>
            </a:r>
            <a:r>
              <a:rPr lang="zh-CN" altLang="zh-CN" sz="2800" dirty="0">
                <a:latin typeface="Arial" panose="020B0604020202020204" pitchFamily="34" charset="0"/>
              </a:rPr>
              <a:t>），这个对象里面包含了一些有用的属性或者方法。事件对象会作为第一个参数，传递给我们的回调函数。事件对象包含了很多有用的信息，比如事件触发时，鼠标在屏幕上的坐标、被触发的</a:t>
            </a:r>
            <a:r>
              <a:rPr lang="en-US" altLang="zh-CN" sz="2800" dirty="0">
                <a:latin typeface="Arial" panose="020B0604020202020204" pitchFamily="34" charset="0"/>
              </a:rPr>
              <a:t> DOM </a:t>
            </a:r>
            <a:r>
              <a:rPr lang="zh-CN" altLang="zh-CN" sz="2800" dirty="0">
                <a:latin typeface="Arial" panose="020B0604020202020204" pitchFamily="34" charset="0"/>
              </a:rPr>
              <a:t>详细信息等</a:t>
            </a:r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2531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DOM</a:t>
            </a:r>
            <a:r>
              <a:rPr lang="zh-CN" altLang="en-US" dirty="0"/>
              <a:t>（文档对象模型）</a:t>
            </a:r>
            <a:endParaRPr lang="zh-CN" altLang="en-US" dirty="0"/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2212975" y="1677988"/>
            <a:ext cx="8047038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     DOM是文档对象模型(Document Object Model，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是基于浏览器编程的一套API接口。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</a:t>
            </a:r>
            <a:endParaRPr lang="zh-CN" altLang="en-US" sz="2700" dirty="0"/>
          </a:p>
        </p:txBody>
      </p:sp>
      <p:sp>
        <p:nvSpPr>
          <p:cNvPr id="5124" name="Line 4"/>
          <p:cNvSpPr/>
          <p:nvPr/>
        </p:nvSpPr>
        <p:spPr>
          <a:xfrm>
            <a:off x="2308225" y="1501775"/>
            <a:ext cx="7445375" cy="0"/>
          </a:xfrm>
          <a:prstGeom prst="line">
            <a:avLst/>
          </a:prstGeom>
          <a:ln w="28575" cap="flat" cmpd="sng">
            <a:solidFill>
              <a:srgbClr val="CE6E2F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5125" name="图片 -21474825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2735263"/>
            <a:ext cx="4319588" cy="3122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2670175"/>
            <a:ext cx="3449638" cy="2747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zh-CN" sz="2800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矩形 6147"/>
          <p:cNvSpPr/>
          <p:nvPr/>
        </p:nvSpPr>
        <p:spPr>
          <a:xfrm>
            <a:off x="2424113" y="284163"/>
            <a:ext cx="13004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4400" dirty="0">
                <a:latin typeface="Arial" panose="020B0604020202020204" pitchFamily="34" charset="0"/>
              </a:rPr>
              <a:t>事件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23556" name="图片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6975" y="1689100"/>
            <a:ext cx="2663825" cy="4668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25963"/>
          </a:xfrm>
          <a:ln w="0"/>
        </p:spPr>
        <p:txBody>
          <a:bodyPr vert="horz" wrap="square" lIns="91440" tIns="45720" rIns="91440" bIns="45720" numCol="1" anchor="t" anchorCtr="0" compatLnSpc="1"/>
          <a:lstStyle/>
          <a:p>
            <a:pPr marL="1905" marR="0" lvl="0" indent="-3448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sz="5400" b="0" i="0" u="none" strike="noStrike" kern="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0" indent="-3448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sz="5400" b="0" i="0" u="none" strike="noStrike" kern="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1905" marR="0" lvl="0" indent="-344805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endParaRPr kumimoji="0" lang="zh-CN" sz="5400" b="0" i="0" u="none" strike="noStrike" kern="0" cap="none" spc="0" normalizeH="0" baseline="0" noProof="1">
              <a:ln>
                <a:noFill/>
              </a:ln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72561" y="3141663"/>
            <a:ext cx="4246880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谢谢大家的聆听！</a:t>
            </a:r>
            <a:endParaRPr kumimoji="0" lang="zh-CN" altLang="en-US" sz="4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6146"/>
          <p:cNvSpPr>
            <a:spLocks noRot="1" noChangeArrowheads="1"/>
          </p:cNvSpPr>
          <p:nvPr/>
        </p:nvSpPr>
        <p:spPr bwMode="auto">
          <a:xfrm>
            <a:off x="2195513" y="1527175"/>
            <a:ext cx="79136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宋体" panose="02010600030101010101" pitchFamily="2" charset="-122"/>
              </a:rPr>
              <a:t>    DOM通过创建树来表示HTML文档 ，从而使开发者对文档的内容和结构具有很强的控制力，可以使用DOM API对这棵树的节点作各种变化：增加节点、删除节点、查找节点、修改节点等，DOM技术还可以使得用户页面可以动态地变化，如可以动态地显示或隐藏一个元素，改变它们的属性，增加一个元素等，大大地增强了页面的交互性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6147" name="矩形 6147"/>
          <p:cNvSpPr/>
          <p:nvPr/>
        </p:nvSpPr>
        <p:spPr>
          <a:xfrm>
            <a:off x="2424113" y="333375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DOM</a:t>
            </a:r>
            <a:r>
              <a:rPr lang="zh-CN" altLang="en-US" sz="4400" dirty="0">
                <a:latin typeface="Arial" panose="020B0604020202020204" pitchFamily="34" charset="0"/>
                <a:ea typeface="黑体" panose="02010609060101010101" pitchFamily="49" charset="-122"/>
              </a:rPr>
              <a:t>介绍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6146"/>
          <p:cNvSpPr>
            <a:spLocks noRot="1"/>
          </p:cNvSpPr>
          <p:nvPr/>
        </p:nvSpPr>
        <p:spPr>
          <a:xfrm>
            <a:off x="2195513" y="1527175"/>
            <a:ext cx="7913687" cy="43211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r>
              <a:rPr lang="en-US" altLang="zh-CN" sz="2800" b="1" dirty="0">
                <a:latin typeface="Arial" panose="020B0604020202020204" pitchFamily="34" charset="0"/>
                <a:sym typeface="宋体" panose="02010600030101010101" pitchFamily="2" charset="-122"/>
              </a:rPr>
              <a:t>1.</a:t>
            </a:r>
            <a:r>
              <a:rPr lang="zh-CN" altLang="en-US" sz="2800" b="1" dirty="0">
                <a:latin typeface="Arial" panose="020B0604020202020204" pitchFamily="34" charset="0"/>
                <a:sym typeface="宋体" panose="02010600030101010101" pitchFamily="2" charset="-122"/>
              </a:rPr>
              <a:t>document对象</a:t>
            </a:r>
            <a:endParaRPr lang="zh-CN" altLang="en-US" sz="2800" b="1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       在浏览器引擎中，与用户进行数据交换都是通过客户端的JavaScript代码来实现的，而完成这些交互工作大多数是document对象及其部件进行的，因此document对象是一个比较重要的对象。document对象是文档的根节点。   </a:t>
            </a:r>
            <a:endParaRPr lang="en-US" altLang="zh-CN" sz="28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r>
              <a:rPr lang="en-US" altLang="zh-CN" sz="2800" dirty="0">
                <a:latin typeface="Arial" panose="020B0604020202020204" pitchFamily="34" charset="0"/>
                <a:sym typeface="宋体" panose="02010600030101010101" pitchFamily="2" charset="-122"/>
              </a:rPr>
              <a:t>     </a:t>
            </a:r>
            <a:r>
              <a:rPr lang="zh-CN" altLang="en-US" sz="2800" dirty="0">
                <a:latin typeface="Arial" panose="020B0604020202020204" pitchFamily="34" charset="0"/>
                <a:sym typeface="宋体" panose="02010600030101010101" pitchFamily="2" charset="-122"/>
              </a:rPr>
              <a:t>window.document属性就指向这个对象。也就是说，只要浏览器开始载入HTML文档，这个对象就开始存在了，就可以直接调用了。</a:t>
            </a:r>
            <a:endParaRPr lang="zh-CN" altLang="en-US" sz="2800" dirty="0"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endParaRPr lang="zh-CN" altLang="en-US" dirty="0"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7171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内容占位符 2"/>
          <p:cNvSpPr>
            <a:spLocks noGrp="1"/>
          </p:cNvSpPr>
          <p:nvPr>
            <p:ph idx="1"/>
          </p:nvPr>
        </p:nvSpPr>
        <p:spPr>
          <a:xfrm>
            <a:off x="1914525" y="700088"/>
            <a:ext cx="8047038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sz="2700" dirty="0"/>
              <a:t>2. </a:t>
            </a:r>
            <a:r>
              <a:rPr lang="zh-CN" altLang="en-US" sz="2700" dirty="0"/>
              <a:t>查找节点（</a:t>
            </a:r>
            <a:r>
              <a:rPr lang="zh-CN" altLang="en-US" sz="2700" i="1" dirty="0">
                <a:solidFill>
                  <a:srgbClr val="C00000"/>
                </a:solidFill>
              </a:rPr>
              <a:t>下面这些方法都是</a:t>
            </a:r>
            <a:r>
              <a:rPr lang="en-US" altLang="zh-CN" sz="2700" i="1" dirty="0">
                <a:solidFill>
                  <a:srgbClr val="C00000"/>
                </a:solidFill>
              </a:rPr>
              <a:t>document</a:t>
            </a:r>
            <a:r>
              <a:rPr lang="zh-CN" altLang="en-US" sz="2700" i="1" dirty="0">
                <a:solidFill>
                  <a:srgbClr val="C00000"/>
                </a:solidFill>
              </a:rPr>
              <a:t>对象的</a:t>
            </a:r>
            <a:r>
              <a:rPr lang="zh-CN" altLang="en-US" sz="2700" dirty="0"/>
              <a:t>）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（</a:t>
            </a:r>
            <a:r>
              <a:rPr lang="en-US" altLang="zh-CN" sz="2700" dirty="0"/>
              <a:t>1</a:t>
            </a:r>
            <a:r>
              <a:rPr lang="zh-CN" altLang="en-US" sz="2700" dirty="0"/>
              <a:t>）</a:t>
            </a:r>
            <a:r>
              <a:rPr lang="en-US" altLang="zh-CN" sz="2700" dirty="0"/>
              <a:t>getElementsByTagName</a:t>
            </a:r>
            <a:r>
              <a:rPr lang="zh-CN" altLang="en-US" sz="2700" dirty="0"/>
              <a:t>：返回一个页面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上所有包含tagName（标签名）等于某个指定值的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元素节点对象集合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（</a:t>
            </a:r>
            <a:r>
              <a:rPr lang="en-US" altLang="zh-CN" sz="2700" dirty="0"/>
              <a:t>2</a:t>
            </a:r>
            <a:r>
              <a:rPr lang="zh-CN" altLang="en-US" sz="2700" dirty="0"/>
              <a:t>）getElementById：根据标签的</a:t>
            </a:r>
            <a:r>
              <a:rPr lang="en-US" altLang="zh-CN" sz="2700" dirty="0"/>
              <a:t>id</a:t>
            </a:r>
            <a:r>
              <a:rPr lang="zh-CN" altLang="en-US" sz="2700" dirty="0"/>
              <a:t>属性返回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一个节点对象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（</a:t>
            </a:r>
            <a:r>
              <a:rPr lang="en-US" altLang="zh-CN" sz="2700" dirty="0"/>
              <a:t>3</a:t>
            </a:r>
            <a:r>
              <a:rPr lang="zh-CN" altLang="en-US" sz="2700" dirty="0"/>
              <a:t>）getElementsByClassName：返回所有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class属性为指定值的节点对象集合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（</a:t>
            </a:r>
            <a:r>
              <a:rPr lang="en-US" altLang="zh-CN" sz="2700" dirty="0"/>
              <a:t>4</a:t>
            </a:r>
            <a:r>
              <a:rPr lang="zh-CN" altLang="en-US" sz="2700" dirty="0"/>
              <a:t>）</a:t>
            </a:r>
            <a:r>
              <a:rPr lang="zh-CN" altLang="zh-CN" sz="2700" dirty="0"/>
              <a:t>querySelector和querySelectorAll</a:t>
            </a:r>
            <a:r>
              <a:rPr lang="en-US" altLang="zh-CN" sz="2700" dirty="0"/>
              <a:t>:使用CSS选择器查找</a:t>
            </a:r>
            <a:r>
              <a:rPr lang="zh-CN" altLang="en-US" sz="2700" dirty="0"/>
              <a:t>，不同的是前者只返回符合条件第</a:t>
            </a:r>
            <a:r>
              <a:rPr lang="en-US" altLang="zh-CN" sz="2700" dirty="0"/>
              <a:t>1</a:t>
            </a:r>
            <a:r>
              <a:rPr lang="zh-CN" altLang="en-US" sz="2700" dirty="0"/>
              <a:t>个节点对象，后者则是所有对象集合。</a:t>
            </a:r>
            <a:endParaRPr lang="zh-CN" altLang="en-US" sz="2700" dirty="0"/>
          </a:p>
          <a:p>
            <a:pPr eaLnBrk="1" hangingPunct="1">
              <a:buFontTx/>
              <a:buNone/>
            </a:pPr>
            <a:endParaRPr lang="zh-CN" alt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1914525" y="700088"/>
            <a:ext cx="8047038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CN" altLang="en-US" sz="2700" dirty="0"/>
              <a:t>节点</a:t>
            </a:r>
            <a:r>
              <a:rPr lang="en-US" altLang="zh-CN" sz="2700" dirty="0"/>
              <a:t>DOM</a:t>
            </a:r>
            <a:r>
              <a:rPr lang="zh-CN" altLang="en-US" sz="2700" dirty="0"/>
              <a:t>操作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     主要包括节点属性读取，插入节点，删除节点，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修改节点内容，动态设置</a:t>
            </a:r>
            <a:r>
              <a:rPr lang="en-US" altLang="zh-CN" sz="2700" dirty="0"/>
              <a:t>CSS</a:t>
            </a:r>
            <a:r>
              <a:rPr lang="zh-CN" altLang="en-US" sz="2700" dirty="0"/>
              <a:t>属性等，</a:t>
            </a:r>
            <a:r>
              <a:rPr lang="en-US" altLang="zh-CN" sz="2700" dirty="0"/>
              <a:t>API</a:t>
            </a:r>
            <a:r>
              <a:rPr lang="zh-CN" altLang="en-US" sz="2700" dirty="0"/>
              <a:t>中提供</a:t>
            </a: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zh-CN" altLang="en-US" sz="2700" dirty="0"/>
              <a:t>了相当丰富的方法。</a:t>
            </a:r>
            <a:endParaRPr lang="en-US" altLang="zh-CN" sz="2700" dirty="0"/>
          </a:p>
          <a:p>
            <a:pPr eaLnBrk="1" hangingPunct="1">
              <a:buFontTx/>
              <a:buNone/>
            </a:pPr>
            <a:endParaRPr lang="zh-CN" altLang="en-US" sz="2700" dirty="0"/>
          </a:p>
          <a:p>
            <a:pPr eaLnBrk="1" hangingPunct="1">
              <a:buFontTx/>
              <a:buNone/>
            </a:pPr>
            <a:r>
              <a:rPr lang="en-US" altLang="zh-CN" sz="2700" dirty="0"/>
              <a:t>      </a:t>
            </a:r>
            <a:endParaRPr lang="zh-CN" altLang="en-US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6146"/>
          <p:cNvSpPr>
            <a:spLocks noRot="1" noChangeArrowheads="1"/>
          </p:cNvSpPr>
          <p:nvPr/>
        </p:nvSpPr>
        <p:spPr bwMode="auto">
          <a:xfrm>
            <a:off x="2195513" y="1527175"/>
            <a:ext cx="79136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3.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处理属性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getAttribute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(name)</a:t>
            </a:r>
            <a:r>
              <a:rPr kumimoji="0" lang="zh-CN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获取某个属性的值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setAttribute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name,newvalue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设置某个属性的值；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reomveAttribute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(name)</a:t>
            </a:r>
            <a:r>
              <a:rPr kumimoji="0" lang="zh-CN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移除某个属性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0243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6146"/>
          <p:cNvSpPr>
            <a:spLocks noRot="1" noChangeArrowheads="1"/>
          </p:cNvSpPr>
          <p:nvPr/>
        </p:nvSpPr>
        <p:spPr bwMode="auto">
          <a:xfrm>
            <a:off x="2195513" y="1527175"/>
            <a:ext cx="79136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4. 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读取和设置内容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innerText</a:t>
            </a:r>
            <a:r>
              <a:rPr kumimoji="0" lang="zh-CN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操作元素中包含的所有文本内容，无论文本位于子文档树中的什么位置。在通过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innerText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读取值是，它会按照由浅入深的顺序，将子文档树中所有文本拼接起来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innerHTML</a:t>
            </a:r>
            <a:r>
              <a:rPr kumimoji="0" lang="zh-CN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属性：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用来设置或获取位于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HTML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标签对象起始和结束标签内的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HTML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</a:t>
            </a:r>
            <a:endParaRPr kumimoji="0" lang="zh-CN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1267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矩形 6146"/>
          <p:cNvSpPr>
            <a:spLocks noRot="1" noChangeArrowheads="1"/>
          </p:cNvSpPr>
          <p:nvPr/>
        </p:nvSpPr>
        <p:spPr bwMode="auto">
          <a:xfrm>
            <a:off x="2195513" y="1527175"/>
            <a:ext cx="7913688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5.</a:t>
            </a: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创建和操作节点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）创建新节点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createTextNode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(text)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创建包含文本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text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的文本节点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createElement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tagName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创建标签为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tagName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HTML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元素节点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appendChild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obj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):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附加子标签元素对象节点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）删除结点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removeChild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0" lang="en-US" altLang="zh-CN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删除节点</a:t>
            </a:r>
            <a:endParaRPr kumimoji="0" lang="zh-CN" altLang="zh-CN" sz="2800" b="0" i="1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2291" name="矩形 6147"/>
          <p:cNvSpPr/>
          <p:nvPr/>
        </p:nvSpPr>
        <p:spPr>
          <a:xfrm>
            <a:off x="2424113" y="284163"/>
            <a:ext cx="2604135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4400" dirty="0">
                <a:latin typeface="Arial" panose="020B0604020202020204" pitchFamily="34" charset="0"/>
                <a:ea typeface="黑体" panose="02010609060101010101" pitchFamily="49" charset="-122"/>
              </a:rPr>
              <a:t>使用DOM</a:t>
            </a:r>
            <a:endParaRPr lang="en-US" altLang="zh-CN" sz="440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E5YzgzZTQxNmY2MGNiY2QxMTVmM2QxNjhjMmI2MjQ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《数据结构(Java版)(第2版)》</Template>
  <TotalTime>0</TotalTime>
  <Words>2901</Words>
  <Application>WPS 演示</Application>
  <PresentationFormat/>
  <Paragraphs>159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Tahoma</vt:lpstr>
      <vt:lpstr>黑体</vt:lpstr>
      <vt:lpstr>微软雅黑</vt:lpstr>
      <vt:lpstr>Arial Unicode MS</vt:lpstr>
      <vt:lpstr>Wingdings</vt:lpstr>
      <vt:lpstr>Garamond</vt:lpstr>
      <vt:lpstr>华文黑体</vt:lpstr>
      <vt:lpstr>华文细黑</vt:lpstr>
      <vt:lpstr>Blends</vt:lpstr>
      <vt:lpstr>JavaScript交互编程</vt:lpstr>
      <vt:lpstr>DOM（文档对象模型）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鞠磊</cp:lastModifiedBy>
  <cp:revision>285</cp:revision>
  <dcterms:created xsi:type="dcterms:W3CDTF">2008-07-15T00:31:00Z</dcterms:created>
  <dcterms:modified xsi:type="dcterms:W3CDTF">2023-11-07T02:17:04Z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03694BA7FF1546048A5EC4724A322580_13</vt:lpwstr>
  </property>
</Properties>
</file>