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758" r:id="rId3"/>
    <p:sldId id="759" r:id="rId4"/>
    <p:sldId id="760" r:id="rId5"/>
    <p:sldId id="761" r:id="rId6"/>
    <p:sldId id="762" r:id="rId7"/>
    <p:sldId id="763" r:id="rId8"/>
    <p:sldId id="764" r:id="rId9"/>
    <p:sldId id="765" r:id="rId10"/>
    <p:sldId id="766" r:id="rId11"/>
    <p:sldId id="767" r:id="rId12"/>
    <p:sldId id="768" r:id="rId13"/>
    <p:sldId id="769" r:id="rId14"/>
    <p:sldId id="770" r:id="rId15"/>
    <p:sldId id="771" r:id="rId16"/>
    <p:sldId id="772" r:id="rId17"/>
    <p:sldId id="773" r:id="rId18"/>
    <p:sldId id="774" r:id="rId19"/>
    <p:sldId id="775" r:id="rId20"/>
    <p:sldId id="776" r:id="rId21"/>
    <p:sldId id="777" r:id="rId22"/>
    <p:sldId id="778" r:id="rId23"/>
    <p:sldId id="779" r:id="rId24"/>
    <p:sldId id="780" r:id="rId25"/>
    <p:sldId id="781" r:id="rId26"/>
    <p:sldId id="782" r:id="rId27"/>
    <p:sldId id="783" r:id="rId28"/>
    <p:sldId id="784" r:id="rId29"/>
    <p:sldId id="785" r:id="rId30"/>
    <p:sldId id="786" r:id="rId31"/>
    <p:sldId id="787" r:id="rId32"/>
    <p:sldId id="788" r:id="rId33"/>
    <p:sldId id="789" r:id="rId34"/>
    <p:sldId id="790" r:id="rId35"/>
    <p:sldId id="791" r:id="rId36"/>
    <p:sldId id="792" r:id="rId37"/>
    <p:sldId id="793" r:id="rId38"/>
    <p:sldId id="794" r:id="rId39"/>
  </p:sldIdLst>
  <p:sldSz cx="12192000" cy="6858000"/>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503"/>
    <p:restoredTop sz="94628"/>
  </p:normalViewPr>
  <p:slideViewPr>
    <p:cSldViewPr showGuides="1">
      <p:cViewPr varScale="1">
        <p:scale>
          <a:sx n="67" d="100"/>
          <a:sy n="67" d="100"/>
        </p:scale>
        <p:origin x="-1016" y="-76"/>
      </p:cViewPr>
      <p:guideLst>
        <p:guide orient="horz" pos="2136"/>
        <p:guide pos="38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
            <a:pPr lvl="0" eaLnBrk="1" fontAlgn="base" hangingPunct="1"/>
            <a:endParaRPr lang="zh-CN" altLang="en-US" sz="1200" strike="noStrike" noProof="1" dirty="0"/>
          </a:p>
        </p:txBody>
      </p:sp>
      <p:sp>
        <p:nvSpPr>
          <p:cNvPr id="1054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fld id="{BB962C8B-B14F-4D97-AF65-F5344CB8AC3E}" type="datetime2">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
        <p:nvSpPr>
          <p:cNvPr id="1054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p>
            <a:pPr lvl="0" eaLnBrk="1" fontAlgn="base" hangingPunct="1"/>
            <a:endParaRPr lang="en-US" altLang="zh-CN" sz="1200" strike="noStrike" noProof="1" dirty="0"/>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
            <a:pPr lvl="0" eaLnBrk="1" fontAlgn="base" hangingPunct="1"/>
            <a:endParaRPr lang="zh-CN" altLang="en-US" sz="1200" strike="noStrike" noProof="1" dirty="0"/>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fld id="{BB962C8B-B14F-4D97-AF65-F5344CB8AC3E}" type="datetime2">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
        <p:nvSpPr>
          <p:cNvPr id="6148" name="Rectangle 4"/>
          <p:cNvSpPr>
            <a:spLocks noRo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p>
            <a:pPr lvl="0" eaLnBrk="1" fontAlgn="base" hangingPunct="1"/>
            <a:endParaRPr lang="en-US" altLang="zh-CN" sz="1200" strike="noStrike" noProof="1" dirty="0"/>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41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74808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zh-CN" altLang="en-US" sz="1200" strike="noStrike" noProof="1" dirty="0">
              <a:latin typeface="Times New Roman" panose="02020603050405020304" pitchFamily="18" charset="0"/>
              <a:ea typeface="宋体" panose="02010600030101010101" pitchFamily="2" charset="-122"/>
              <a:cs typeface="+mn-cs"/>
            </a:endParaRPr>
          </a:p>
          <a:p>
            <a:pPr lvl="0" eaLnBrk="1" fontAlgn="base" hangingPunct="1"/>
            <a:r>
              <a:rPr lang="zh-CN" altLang="en-US" sz="1200" strike="noStrike" noProof="1" dirty="0">
                <a:latin typeface="Times New Roman" panose="02020603050405020304" pitchFamily="18" charset="0"/>
                <a:ea typeface="宋体" panose="02010600030101010101" pitchFamily="2" charset="-122"/>
                <a:cs typeface="+mn-cs"/>
              </a:rPr>
              <a:t> </a:t>
            </a: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84747" y="620713"/>
            <a:ext cx="2693988" cy="5267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02784" y="620713"/>
            <a:ext cx="7925789" cy="5267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zh-CN" altLang="en-US" sz="1200" strike="noStrike" noProof="1" dirty="0">
                <a:latin typeface="Times New Roman" panose="02020603050405020304" pitchFamily="18" charset="0"/>
                <a:ea typeface="宋体" panose="02010600030101010101" pitchFamily="2" charset="-122"/>
                <a:cs typeface="+mn-cs"/>
              </a:rPr>
              <a:t> </a:t>
            </a: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8130"/>
            <a:ext cx="10972800" cy="89027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325245"/>
            <a:ext cx="5384800" cy="48056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328420"/>
            <a:ext cx="5384800" cy="24612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3941763"/>
            <a:ext cx="53848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609600" y="6243638"/>
            <a:ext cx="2844800" cy="457200"/>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A3799B27-96A2-45EB-9336-C5099B04C11C}"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a:xfrm>
            <a:off x="8737600" y="6243638"/>
            <a:ext cx="2844800" cy="457200"/>
          </a:xfrm>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82" y="332423"/>
            <a:ext cx="10390716" cy="839787"/>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1102995" y="1252855"/>
            <a:ext cx="10363200" cy="506349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99820" y="1268730"/>
            <a:ext cx="10247630" cy="2838450"/>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99820" y="4142105"/>
            <a:ext cx="10247630" cy="149225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62050" y="365125"/>
            <a:ext cx="10193655" cy="84518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70265" y="134028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70265" y="222722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40429" y="134028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40429" y="222722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zh-CN" altLang="en-US" sz="1200" strike="noStrike" noProof="1" dirty="0">
                <a:latin typeface="Times New Roman" panose="02020603050405020304" pitchFamily="18" charset="0"/>
                <a:ea typeface="宋体" panose="02010600030101010101" pitchFamily="2" charset="-122"/>
                <a:cs typeface="+mn-cs"/>
              </a:rPr>
              <a:t> </a:t>
            </a: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087938" y="134048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zh-CN" altLang="en-US" sz="1200" strike="noStrike" noProof="1" dirty="0">
                <a:latin typeface="Times New Roman" panose="02020603050405020304" pitchFamily="18" charset="0"/>
                <a:ea typeface="宋体" panose="02010600030101010101" pitchFamily="2" charset="-122"/>
                <a:cs typeface="+mn-cs"/>
              </a:rPr>
              <a:t> </a:t>
            </a: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5714" name="Rectangle 2"/>
          <p:cNvSpPr>
            <a:spLocks noChangeArrowheads="1"/>
          </p:cNvSpPr>
          <p:nvPr/>
        </p:nvSpPr>
        <p:spPr bwMode="ltGray">
          <a:xfrm>
            <a:off x="412539" y="522605"/>
            <a:ext cx="58420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15" name="Rectangle 3"/>
          <p:cNvSpPr>
            <a:spLocks noChangeArrowheads="1"/>
          </p:cNvSpPr>
          <p:nvPr/>
        </p:nvSpPr>
        <p:spPr bwMode="ltGray">
          <a:xfrm>
            <a:off x="922655" y="522605"/>
            <a:ext cx="438151"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16" name="Rectangle 4"/>
          <p:cNvSpPr>
            <a:spLocks noChangeArrowheads="1"/>
          </p:cNvSpPr>
          <p:nvPr/>
        </p:nvSpPr>
        <p:spPr bwMode="ltGray">
          <a:xfrm>
            <a:off x="577639" y="944880"/>
            <a:ext cx="563033"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17" name="Rectangle 5"/>
          <p:cNvSpPr>
            <a:spLocks noChangeArrowheads="1"/>
          </p:cNvSpPr>
          <p:nvPr/>
        </p:nvSpPr>
        <p:spPr bwMode="ltGray">
          <a:xfrm>
            <a:off x="1070822" y="944880"/>
            <a:ext cx="491067"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18" name="Rectangle 6"/>
          <p:cNvSpPr>
            <a:spLocks noChangeArrowheads="1"/>
          </p:cNvSpPr>
          <p:nvPr/>
        </p:nvSpPr>
        <p:spPr bwMode="ltGray">
          <a:xfrm>
            <a:off x="25188" y="871855"/>
            <a:ext cx="747184"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19" name="Rectangle 7"/>
          <p:cNvSpPr>
            <a:spLocks noChangeArrowheads="1"/>
          </p:cNvSpPr>
          <p:nvPr/>
        </p:nvSpPr>
        <p:spPr bwMode="gray">
          <a:xfrm>
            <a:off x="871855" y="414655"/>
            <a:ext cx="42333"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5720" name="Rectangle 8"/>
          <p:cNvSpPr>
            <a:spLocks noChangeArrowheads="1"/>
          </p:cNvSpPr>
          <p:nvPr/>
        </p:nvSpPr>
        <p:spPr bwMode="gray">
          <a:xfrm>
            <a:off x="446406" y="1205230"/>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1" name="Rectangle 9"/>
          <p:cNvSpPr>
            <a:spLocks noGrp="1"/>
          </p:cNvSpPr>
          <p:nvPr>
            <p:ph type="title"/>
          </p:nvPr>
        </p:nvSpPr>
        <p:spPr>
          <a:xfrm>
            <a:off x="1343872" y="260668"/>
            <a:ext cx="10390716" cy="839787"/>
          </a:xfrm>
          <a:prstGeom prst="rect">
            <a:avLst/>
          </a:prstGeom>
          <a:noFill/>
          <a:ln w="9525">
            <a:noFill/>
          </a:ln>
        </p:spPr>
        <p:txBody>
          <a:bodyPr anchor="b"/>
          <a:p>
            <a:pPr lvl="0"/>
            <a:r>
              <a:rPr lang="zh-CN" altLang="en-US" dirty="0"/>
              <a:t>单击此处编辑母版标题样式</a:t>
            </a:r>
            <a:endParaRPr lang="zh-CN" altLang="en-US" dirty="0"/>
          </a:p>
        </p:txBody>
      </p:sp>
      <p:sp>
        <p:nvSpPr>
          <p:cNvPr id="3082" name="Rectangle 10"/>
          <p:cNvSpPr>
            <a:spLocks noGrp="1"/>
          </p:cNvSpPr>
          <p:nvPr>
            <p:ph type="body"/>
          </p:nvPr>
        </p:nvSpPr>
        <p:spPr>
          <a:xfrm>
            <a:off x="1102995" y="1342390"/>
            <a:ext cx="10363200" cy="4973955"/>
          </a:xfrm>
          <a:prstGeom prst="rect">
            <a:avLst/>
          </a:prstGeom>
          <a:noFill/>
          <a:ln w="9525">
            <a:noFill/>
          </a:ln>
        </p:spPr>
        <p:txBody>
          <a:bodyPr anchor="t"/>
          <a:p>
            <a:pPr lvl="0"/>
            <a:r>
              <a:rPr lang="zh-CN" altLang="en-US" dirty="0"/>
              <a:t>单击此处编辑母版文本样式</a:t>
            </a:r>
            <a:endParaRPr lang="zh-CN" altLang="en-US" dirty="0"/>
          </a:p>
          <a:p>
            <a:pPr lvl="1" indent="-533400"/>
            <a:r>
              <a:rPr lang="zh-CN" altLang="en-US" dirty="0"/>
              <a:t>第二级</a:t>
            </a:r>
            <a:endParaRPr lang="zh-CN" altLang="en-US" dirty="0"/>
          </a:p>
          <a:p>
            <a:pPr lvl="2" indent="-457200"/>
            <a:r>
              <a:rPr lang="zh-CN" altLang="en-US" dirty="0"/>
              <a:t>第三级</a:t>
            </a:r>
            <a:endParaRPr lang="zh-CN" altLang="en-US" dirty="0"/>
          </a:p>
          <a:p>
            <a:pPr lvl="3" indent="-381000"/>
            <a:r>
              <a:rPr lang="zh-CN" altLang="en-US" dirty="0"/>
              <a:t>第四级</a:t>
            </a:r>
            <a:endParaRPr lang="zh-CN" altLang="en-US" dirty="0"/>
          </a:p>
          <a:p>
            <a:pPr lvl="4" indent="-381000"/>
            <a:r>
              <a:rPr lang="zh-CN" altLang="en-US" dirty="0"/>
              <a:t>第五级</a:t>
            </a:r>
            <a:endParaRPr lang="zh-CN" altLang="en-US" dirty="0"/>
          </a:p>
        </p:txBody>
      </p:sp>
      <p:sp>
        <p:nvSpPr>
          <p:cNvPr id="14356" name="页脚占位符 14355"/>
          <p:cNvSpPr>
            <a:spLocks noGrp="1"/>
          </p:cNvSpPr>
          <p:nvPr>
            <p:ph type="ftr" sz="quarter" idx="3"/>
          </p:nvPr>
        </p:nvSpPr>
        <p:spPr>
          <a:xfrm>
            <a:off x="7440084" y="6553200"/>
            <a:ext cx="4751917" cy="260350"/>
          </a:xfrm>
          <a:prstGeom prst="rect">
            <a:avLst/>
          </a:prstGeom>
          <a:noFill/>
          <a:ln w="9525">
            <a:noFill/>
          </a:ln>
        </p:spPr>
        <p:txBody>
          <a:bodyPr anchor="b"/>
          <a:lstStyle>
            <a:lvl1pPr algn="r">
              <a:defRPr sz="1200"/>
            </a:lvl1pPr>
          </a:lstStyle>
          <a:p>
            <a:pPr lvl="0" eaLnBrk="1" fontAlgn="base" hangingPunct="1"/>
            <a:r>
              <a:rPr lang="zh-CN" altLang="en-US" sz="1200" strike="noStrike" noProof="1" dirty="0">
                <a:latin typeface="Times New Roman" panose="02020603050405020304" pitchFamily="18" charset="0"/>
                <a:ea typeface="宋体" panose="02010600030101010101" pitchFamily="2" charset="-122"/>
                <a:cs typeface="+mn-cs"/>
              </a:rPr>
              <a:t> </a:t>
            </a: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2pPr>
      <a:lvl3pPr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3pPr>
      <a:lvl4pPr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4pPr>
      <a:lvl5pPr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chemeClr val="tx2"/>
          </a:solidFill>
          <a:latin typeface="Tahoma" panose="020B0604030504040204" pitchFamily="34" charset="0"/>
          <a:ea typeface="黑体" panose="02010609060101010101" pitchFamily="49" charset="-122"/>
        </a:defRPr>
      </a:lvl9pPr>
    </p:titleStyle>
    <p:bodyStyle>
      <a:lvl1pPr marL="609600" indent="-609600" algn="l" rtl="0" fontAlgn="base">
        <a:spcBef>
          <a:spcPct val="20000"/>
        </a:spcBef>
        <a:spcAft>
          <a:spcPct val="0"/>
        </a:spcAft>
        <a:buClr>
          <a:schemeClr val="folHlink"/>
        </a:buClr>
        <a:buFont typeface="Wingdings" panose="05000000000000000000" pitchFamily="2" charset="2"/>
        <a:buAutoNum type="arabicPeriod"/>
        <a:defRPr sz="3200" b="1">
          <a:solidFill>
            <a:schemeClr val="tx1"/>
          </a:solidFill>
          <a:latin typeface="+mn-lt"/>
          <a:ea typeface="+mn-ea"/>
          <a:cs typeface="+mn-cs"/>
        </a:defRPr>
      </a:lvl1pPr>
      <a:lvl2pPr marL="990600" indent="-533400" algn="l" rtl="0" fontAlgn="base">
        <a:spcBef>
          <a:spcPct val="20000"/>
        </a:spcBef>
        <a:spcAft>
          <a:spcPct val="0"/>
        </a:spcAft>
        <a:buClr>
          <a:schemeClr val="hlink"/>
        </a:buClr>
        <a:buFont typeface="Wingdings" panose="05000000000000000000" pitchFamily="2" charset="2"/>
        <a:buAutoNum type="circleNumDbPlain"/>
        <a:defRPr sz="2800" b="1">
          <a:solidFill>
            <a:schemeClr val="tx1"/>
          </a:solidFill>
          <a:latin typeface="+mn-lt"/>
          <a:ea typeface="+mn-ea"/>
        </a:defRPr>
      </a:lvl2pPr>
      <a:lvl3pPr marL="1371600" indent="-457200" algn="l" rtl="0" fontAlgn="base">
        <a:spcBef>
          <a:spcPct val="20000"/>
        </a:spcBef>
        <a:spcAft>
          <a:spcPct val="0"/>
        </a:spcAft>
        <a:buClr>
          <a:schemeClr val="folHlink"/>
        </a:buClr>
        <a:buFont typeface="Wingdings" panose="05000000000000000000" pitchFamily="2" charset="2"/>
        <a:buChar char="n"/>
        <a:defRPr sz="2400" b="1">
          <a:solidFill>
            <a:schemeClr val="tx1"/>
          </a:solidFill>
          <a:latin typeface="+mn-lt"/>
          <a:ea typeface="+mn-ea"/>
        </a:defRPr>
      </a:lvl3pPr>
      <a:lvl4pPr marL="1752600" indent="-381000" algn="l" rtl="0" fontAlgn="base">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2098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www.meishihui68.com.cn/css/example-7.1.css" TargetMode="Externa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dev.dcloud.net.cn/mui/ajax/" TargetMode="Externa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developers.weixin.qq.com/miniprogram/dev/api/network/request/wx.request.html" TargetMode="Externa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www.meishihui68.com.cn/peitao/index.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矩形 4098"/>
          <p:cNvSpPr>
            <a:spLocks noChangeArrowheads="1"/>
          </p:cNvSpPr>
          <p:nvPr/>
        </p:nvSpPr>
        <p:spPr bwMode="auto">
          <a:xfrm>
            <a:off x="2174875" y="1773238"/>
            <a:ext cx="78597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3000" b="0" i="0" u="none" strike="noStrike" kern="1200" cap="none" spc="0" normalizeH="0" baseline="0" noProof="0" dirty="0">
                <a:ln>
                  <a:noFill/>
                </a:ln>
                <a:solidFill>
                  <a:schemeClr val="tx1"/>
                </a:solidFill>
                <a:effectLst/>
                <a:uLnTx/>
                <a:uFillTx/>
                <a:latin typeface="+mn-ea"/>
                <a:ea typeface="+mn-ea"/>
                <a:cs typeface="+mn-cs"/>
              </a:rPr>
              <a:t>了解</a:t>
            </a:r>
            <a:r>
              <a:rPr kumimoji="0" lang="en-US" altLang="zh-CN" sz="3000" b="0" i="0" u="none" strike="noStrike" kern="1200" cap="none" spc="0" normalizeH="0" baseline="0" noProof="0" dirty="0">
                <a:ln>
                  <a:noFill/>
                </a:ln>
                <a:solidFill>
                  <a:schemeClr val="tx1"/>
                </a:solidFill>
                <a:effectLst/>
                <a:uLnTx/>
                <a:uFillTx/>
                <a:latin typeface="+mn-ea"/>
                <a:ea typeface="+mn-ea"/>
                <a:cs typeface="+mn-cs"/>
              </a:rPr>
              <a:t>AJAX</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通信技术。</a:t>
            </a:r>
            <a:endParaRPr kumimoji="0" lang="zh-CN" altLang="zh-CN" sz="30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3000" b="0" i="0" u="none" strike="noStrike" kern="1200" cap="none" spc="0" normalizeH="0" baseline="0" noProof="0" dirty="0">
                <a:ln>
                  <a:noFill/>
                </a:ln>
                <a:solidFill>
                  <a:schemeClr val="tx1"/>
                </a:solidFill>
                <a:effectLst/>
                <a:uLnTx/>
                <a:uFillTx/>
                <a:latin typeface="+mn-ea"/>
                <a:ea typeface="+mn-ea"/>
                <a:cs typeface="+mn-cs"/>
              </a:rPr>
              <a:t>掌握</a:t>
            </a:r>
            <a:r>
              <a:rPr kumimoji="0" lang="en-US" altLang="zh-CN" sz="3000" b="0" i="0" u="none" strike="noStrike" kern="1200" cap="none" spc="0" normalizeH="0" baseline="0" noProof="0" dirty="0">
                <a:ln>
                  <a:noFill/>
                </a:ln>
                <a:solidFill>
                  <a:schemeClr val="tx1"/>
                </a:solidFill>
                <a:effectLst/>
                <a:uLnTx/>
                <a:uFillTx/>
                <a:latin typeface="+mn-ea"/>
                <a:ea typeface="+mn-ea"/>
                <a:cs typeface="+mn-cs"/>
              </a:rPr>
              <a:t>Fiddler</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工具的使用，并通过它熟练掌握</a:t>
            </a:r>
            <a:r>
              <a:rPr kumimoji="0" lang="en-US" altLang="zh-CN" sz="3000" b="0" i="0" u="none" strike="noStrike" kern="1200" cap="none" spc="0" normalizeH="0" baseline="0" noProof="0" dirty="0">
                <a:ln>
                  <a:noFill/>
                </a:ln>
                <a:solidFill>
                  <a:schemeClr val="tx1"/>
                </a:solidFill>
                <a:effectLst/>
                <a:uLnTx/>
                <a:uFillTx/>
                <a:latin typeface="+mn-ea"/>
                <a:ea typeface="+mn-ea"/>
                <a:cs typeface="+mn-cs"/>
              </a:rPr>
              <a:t>HTTP</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协议。</a:t>
            </a:r>
            <a:endParaRPr kumimoji="0" lang="zh-CN" altLang="zh-CN" sz="30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3000" b="0" i="0" u="none" strike="noStrike" kern="1200" cap="none" spc="0" normalizeH="0" baseline="0" noProof="0" dirty="0">
                <a:ln>
                  <a:noFill/>
                </a:ln>
                <a:solidFill>
                  <a:schemeClr val="tx1"/>
                </a:solidFill>
                <a:effectLst/>
                <a:uLnTx/>
                <a:uFillTx/>
                <a:latin typeface="+mn-ea"/>
                <a:ea typeface="+mn-ea"/>
                <a:cs typeface="+mn-cs"/>
              </a:rPr>
              <a:t>掌握</a:t>
            </a:r>
            <a:r>
              <a:rPr kumimoji="0" lang="en-US" altLang="zh-CN" sz="3000" b="0" i="0" u="none" strike="noStrike" kern="1200" cap="none" spc="0" normalizeH="0" baseline="0" noProof="0" dirty="0">
                <a:ln>
                  <a:noFill/>
                </a:ln>
                <a:solidFill>
                  <a:schemeClr val="tx1"/>
                </a:solidFill>
                <a:effectLst/>
                <a:uLnTx/>
                <a:uFillTx/>
                <a:latin typeface="+mn-ea"/>
                <a:ea typeface="+mn-ea"/>
                <a:cs typeface="+mn-cs"/>
              </a:rPr>
              <a:t>AJAX</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核心对象</a:t>
            </a:r>
            <a:r>
              <a:rPr kumimoji="0" lang="en-US" altLang="zh-CN" sz="3000" b="0" i="0" u="none" strike="noStrike" kern="1200" cap="none" spc="0" normalizeH="0" baseline="0" noProof="0" dirty="0" err="1">
                <a:ln>
                  <a:noFill/>
                </a:ln>
                <a:solidFill>
                  <a:schemeClr val="tx1"/>
                </a:solidFill>
                <a:effectLst/>
                <a:uLnTx/>
                <a:uFillTx/>
                <a:latin typeface="+mn-ea"/>
                <a:ea typeface="+mn-ea"/>
                <a:cs typeface="+mn-cs"/>
              </a:rPr>
              <a:t>XMLHttpRequest</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的使用。</a:t>
            </a:r>
            <a:endParaRPr kumimoji="0" lang="zh-CN" altLang="zh-CN" sz="30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3000" b="0" i="0" u="none" strike="noStrike" kern="1200" cap="none" spc="0" normalizeH="0" baseline="0" noProof="0" dirty="0">
                <a:ln>
                  <a:noFill/>
                </a:ln>
                <a:solidFill>
                  <a:schemeClr val="tx1"/>
                </a:solidFill>
                <a:effectLst/>
                <a:uLnTx/>
                <a:uFillTx/>
                <a:latin typeface="+mn-ea"/>
                <a:ea typeface="+mn-ea"/>
                <a:cs typeface="+mn-cs"/>
              </a:rPr>
              <a:t>掌握使用</a:t>
            </a:r>
            <a:r>
              <a:rPr kumimoji="0" lang="en-US" altLang="zh-CN" sz="3000" b="0" i="0" u="none" strike="noStrike" kern="1200" cap="none" spc="0" normalizeH="0" baseline="0" noProof="0" dirty="0" err="1">
                <a:ln>
                  <a:noFill/>
                </a:ln>
                <a:solidFill>
                  <a:schemeClr val="tx1"/>
                </a:solidFill>
                <a:effectLst/>
                <a:uLnTx/>
                <a:uFillTx/>
                <a:latin typeface="+mn-ea"/>
                <a:ea typeface="+mn-ea"/>
                <a:cs typeface="+mn-cs"/>
              </a:rPr>
              <a:t>FormData</a:t>
            </a:r>
            <a:r>
              <a:rPr kumimoji="0" lang="zh-CN" altLang="zh-CN" sz="3000" b="0" i="0" u="none" strike="noStrike" kern="1200" cap="none" spc="0" normalizeH="0" baseline="0" noProof="0" dirty="0">
                <a:ln>
                  <a:noFill/>
                </a:ln>
                <a:solidFill>
                  <a:schemeClr val="tx1"/>
                </a:solidFill>
                <a:effectLst/>
                <a:uLnTx/>
                <a:uFillTx/>
                <a:latin typeface="+mn-ea"/>
                <a:ea typeface="+mn-ea"/>
                <a:cs typeface="+mn-cs"/>
              </a:rPr>
              <a:t>对象</a:t>
            </a:r>
            <a:r>
              <a:rPr kumimoji="0" lang="zh-CN" altLang="zh-CN" sz="30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30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Text Box 7"/>
          <p:cNvSpPr txBox="1"/>
          <p:nvPr/>
        </p:nvSpPr>
        <p:spPr>
          <a:xfrm>
            <a:off x="2279650" y="404813"/>
            <a:ext cx="3024188" cy="1137285"/>
          </a:xfrm>
          <a:prstGeom prst="rect">
            <a:avLst/>
          </a:prstGeom>
          <a:noFill/>
          <a:ln w="9525">
            <a:noFill/>
          </a:ln>
        </p:spPr>
        <p:txBody>
          <a:bodyPr>
            <a:spAutoFit/>
          </a:bodyPr>
          <a:p>
            <a:pPr eaLnBrk="0" hangingPunct="0">
              <a:spcBef>
                <a:spcPct val="20000"/>
              </a:spcBef>
            </a:pPr>
            <a:r>
              <a:rPr lang="zh-CN" altLang="en-US" sz="4400" dirty="0">
                <a:latin typeface="Arial" panose="020B0604020202020204" pitchFamily="34" charset="0"/>
                <a:ea typeface="黑体" panose="02010609060101010101" pitchFamily="49" charset="-122"/>
              </a:rPr>
              <a:t>本章要点</a:t>
            </a:r>
            <a:endParaRPr lang="zh-CN" altLang="en-US" sz="4400" dirty="0">
              <a:latin typeface="Arial" panose="020B0604020202020204" pitchFamily="34" charset="0"/>
              <a:ea typeface="黑体" panose="02010609060101010101" pitchFamily="49" charset="-122"/>
            </a:endParaRPr>
          </a:p>
          <a:p>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13315" name="矩形 1"/>
          <p:cNvSpPr/>
          <p:nvPr/>
        </p:nvSpPr>
        <p:spPr>
          <a:xfrm>
            <a:off x="2424113" y="1628775"/>
            <a:ext cx="7559675" cy="953135"/>
          </a:xfrm>
          <a:prstGeom prst="rect">
            <a:avLst/>
          </a:prstGeom>
          <a:noFill/>
          <a:ln w="9525">
            <a:noFill/>
          </a:ln>
        </p:spPr>
        <p:txBody>
          <a:bodyPr>
            <a:spAutoFit/>
          </a:bodyPr>
          <a:p>
            <a:r>
              <a:rPr lang="en-US" altLang="zh-CN" sz="2800" b="1" dirty="0">
                <a:latin typeface="Arial" panose="020B0604020202020204" pitchFamily="34" charset="0"/>
              </a:rPr>
              <a:t>3. HTTP</a:t>
            </a:r>
            <a:r>
              <a:rPr lang="zh-CN" altLang="zh-CN" sz="2800" b="1" dirty="0">
                <a:latin typeface="Arial" panose="020B0604020202020204" pitchFamily="34" charset="0"/>
              </a:rPr>
              <a:t>请求与响应</a:t>
            </a:r>
            <a:endParaRPr lang="en-US" altLang="zh-CN" sz="2800" b="1"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13316" name="图片 31"/>
          <p:cNvPicPr>
            <a:picLocks noChangeAspect="1"/>
          </p:cNvPicPr>
          <p:nvPr/>
        </p:nvPicPr>
        <p:blipFill>
          <a:blip r:embed="rId1"/>
          <a:stretch>
            <a:fillRect/>
          </a:stretch>
        </p:blipFill>
        <p:spPr>
          <a:xfrm>
            <a:off x="2025650" y="2106613"/>
            <a:ext cx="5783263" cy="47069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655447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请求行</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mn-lt"/>
                <a:ea typeface="+mn-ea"/>
                <a:cs typeface="+mn-cs"/>
              </a:rPr>
              <a:t>  Method Request-URI HTTP-Version CRLF</a:t>
            </a:r>
            <a:endParaRPr kumimoji="0" lang="en-US" altLang="zh-CN" sz="2800" b="0" i="1" u="none" strike="noStrike" kern="1200" cap="none" spc="0" normalizeH="0" baseline="0" noProof="0" dirty="0">
              <a:ln>
                <a:noFill/>
              </a:ln>
              <a:solidFill>
                <a:srgbClr val="C00000"/>
              </a:solidFill>
              <a:effectLst/>
              <a:uLnTx/>
              <a:uFillTx/>
              <a:latin typeface="+mn-lt"/>
              <a:ea typeface="+mn-ea"/>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Method</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请求的方法；</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Request-URI</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Uniform Resource Identifier</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，统一资源标识符）：请求的资源地址；</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HTTP-Version</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：协议的版本；</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CRLF</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：代表回车</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mn-lt"/>
                <a:ea typeface="+mn-ea"/>
                <a:cs typeface="+mn-cs"/>
              </a:rPr>
              <a:t>GET http://127.0.0.1:8020/BookExercise/Chapter7/example-7.2.html HTTP/1.1</a:t>
            </a:r>
            <a:endParaRPr kumimoji="0" lang="zh-CN" altLang="zh-CN" sz="2800" b="0" i="1" u="none" strike="noStrike" kern="1200" cap="none" spc="0" normalizeH="0" baseline="0" noProof="0" dirty="0">
              <a:ln>
                <a:noFill/>
              </a:ln>
              <a:solidFill>
                <a:srgbClr val="C0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15363" name="矩形 1"/>
          <p:cNvSpPr/>
          <p:nvPr/>
        </p:nvSpPr>
        <p:spPr>
          <a:xfrm>
            <a:off x="2424113" y="1628775"/>
            <a:ext cx="7559675" cy="5862320"/>
          </a:xfrm>
          <a:prstGeom prst="rect">
            <a:avLst/>
          </a:prstGeom>
          <a:noFill/>
          <a:ln w="9525">
            <a:noFill/>
          </a:ln>
        </p:spPr>
        <p:txBody>
          <a:bodyPr>
            <a:spAutoFit/>
          </a:bodyPr>
          <a:p>
            <a:r>
              <a:rPr lang="zh-CN" altLang="en-US" sz="2800" dirty="0">
                <a:latin typeface="Arial" panose="020B0604020202020204" pitchFamily="34" charset="0"/>
              </a:rPr>
              <a:t>（</a:t>
            </a:r>
            <a:r>
              <a:rPr lang="en-US" altLang="zh-CN" sz="2800" dirty="0">
                <a:latin typeface="Arial" panose="020B0604020202020204" pitchFamily="34" charset="0"/>
              </a:rPr>
              <a:t>2</a:t>
            </a:r>
            <a:r>
              <a:rPr lang="zh-CN" altLang="en-US" sz="2800" dirty="0">
                <a:latin typeface="Arial" panose="020B0604020202020204" pitchFamily="34" charset="0"/>
              </a:rPr>
              <a:t>）</a:t>
            </a:r>
            <a:r>
              <a:rPr lang="zh-CN" altLang="zh-CN" sz="2800" dirty="0">
                <a:latin typeface="Arial" panose="020B0604020202020204" pitchFamily="34" charset="0"/>
              </a:rPr>
              <a:t>请求报头</a:t>
            </a:r>
            <a:endParaRPr lang="en-US" altLang="zh-CN" sz="2800" dirty="0">
              <a:latin typeface="Arial" panose="020B0604020202020204" pitchFamily="34" charset="0"/>
            </a:endParaRPr>
          </a:p>
          <a:p>
            <a:r>
              <a:rPr lang="en-US" altLang="zh-CN" sz="2800" dirty="0">
                <a:latin typeface="Arial" panose="020B0604020202020204" pitchFamily="34" charset="0"/>
              </a:rPr>
              <a:t>     </a:t>
            </a:r>
            <a:r>
              <a:rPr lang="zh-CN" altLang="zh-CN" sz="2800" dirty="0">
                <a:latin typeface="Arial" panose="020B0604020202020204" pitchFamily="34" charset="0"/>
              </a:rPr>
              <a:t>报头名字</a:t>
            </a:r>
            <a:r>
              <a:rPr lang="en-US" altLang="zh-CN" sz="2800" dirty="0">
                <a:latin typeface="Arial" panose="020B0604020202020204" pitchFamily="34" charset="0"/>
              </a:rPr>
              <a:t>+</a:t>
            </a:r>
            <a:r>
              <a:rPr lang="zh-CN" altLang="zh-CN" sz="2800" dirty="0">
                <a:latin typeface="Arial" panose="020B0604020202020204" pitchFamily="34" charset="0"/>
              </a:rPr>
              <a:t>“：”</a:t>
            </a:r>
            <a:r>
              <a:rPr lang="en-US" altLang="zh-CN" sz="2800" dirty="0">
                <a:latin typeface="Arial" panose="020B0604020202020204" pitchFamily="34" charset="0"/>
              </a:rPr>
              <a:t>+</a:t>
            </a:r>
            <a:r>
              <a:rPr lang="zh-CN" altLang="zh-CN" sz="2800" dirty="0">
                <a:latin typeface="Arial" panose="020B0604020202020204" pitchFamily="34" charset="0"/>
              </a:rPr>
              <a:t>空格</a:t>
            </a:r>
            <a:r>
              <a:rPr lang="en-US" altLang="zh-CN" sz="2800" dirty="0">
                <a:latin typeface="Arial" panose="020B0604020202020204" pitchFamily="34" charset="0"/>
              </a:rPr>
              <a:t>+</a:t>
            </a:r>
            <a:r>
              <a:rPr lang="zh-CN" altLang="zh-CN" sz="2800" dirty="0">
                <a:latin typeface="Arial" panose="020B0604020202020204" pitchFamily="34" charset="0"/>
              </a:rPr>
              <a:t>值</a:t>
            </a:r>
            <a:endParaRPr lang="en-US" altLang="zh-CN" sz="2800" dirty="0">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Host: 127.0.0.1:8020</a:t>
            </a:r>
            <a:endParaRPr lang="zh-CN" altLang="zh-CN" sz="2300" i="1" dirty="0">
              <a:solidFill>
                <a:srgbClr val="C00000"/>
              </a:solidFill>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Connection: keep-alive</a:t>
            </a:r>
            <a:endParaRPr lang="zh-CN" altLang="zh-CN" sz="2300" i="1" dirty="0">
              <a:solidFill>
                <a:srgbClr val="C00000"/>
              </a:solidFill>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Accept:text/html,Application/xhtml+xml,Application/xml;q=0.9,image/webp,*/*;q=0.8</a:t>
            </a:r>
            <a:endParaRPr lang="zh-CN" altLang="zh-CN" sz="2300" i="1" dirty="0">
              <a:solidFill>
                <a:srgbClr val="C00000"/>
              </a:solidFill>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User-Agent: Mozilla/5.0 (Windows NT 6.3; WOW64) AppleWebKit/537.36 (KHTML, like Gecko) Chrome/50.0.2661.102 Safari/537.36</a:t>
            </a:r>
            <a:endParaRPr lang="zh-CN" altLang="zh-CN" sz="2300" i="1" dirty="0">
              <a:solidFill>
                <a:srgbClr val="C00000"/>
              </a:solidFill>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Accept-Encoding: gzip, deflate, sdch</a:t>
            </a:r>
            <a:endParaRPr lang="zh-CN" altLang="zh-CN" sz="2300" i="1" dirty="0">
              <a:solidFill>
                <a:srgbClr val="C00000"/>
              </a:solidFill>
              <a:latin typeface="Arial" panose="020B0604020202020204" pitchFamily="34" charset="0"/>
            </a:endParaRPr>
          </a:p>
          <a:p>
            <a:pPr lvl="1" eaLnBrk="1" hangingPunct="1"/>
            <a:r>
              <a:rPr lang="en-GB" altLang="zh-CN" sz="2300" i="1" dirty="0">
                <a:solidFill>
                  <a:srgbClr val="C00000"/>
                </a:solidFill>
                <a:latin typeface="Arial" panose="020B0604020202020204" pitchFamily="34" charset="0"/>
              </a:rPr>
              <a:t>Accept-Language: zh-CN,zh;q=0.8</a:t>
            </a:r>
            <a:endParaRPr lang="zh-CN" altLang="zh-CN" sz="23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16387" name="矩形 1"/>
          <p:cNvSpPr/>
          <p:nvPr/>
        </p:nvSpPr>
        <p:spPr>
          <a:xfrm>
            <a:off x="2424113" y="1628775"/>
            <a:ext cx="7559675" cy="3969385"/>
          </a:xfrm>
          <a:prstGeom prst="rect">
            <a:avLst/>
          </a:prstGeom>
          <a:noFill/>
          <a:ln w="9525">
            <a:noFill/>
          </a:ln>
        </p:spPr>
        <p:txBody>
          <a:bodyPr>
            <a:spAutoFit/>
          </a:bodyPr>
          <a:p>
            <a:r>
              <a:rPr lang="zh-CN" altLang="en-US" sz="2800" dirty="0">
                <a:latin typeface="Arial" panose="020B0604020202020204" pitchFamily="34" charset="0"/>
              </a:rPr>
              <a:t>（</a:t>
            </a:r>
            <a:r>
              <a:rPr lang="en-US" altLang="zh-CN" sz="2800" dirty="0">
                <a:latin typeface="Arial" panose="020B0604020202020204" pitchFamily="34" charset="0"/>
              </a:rPr>
              <a:t>3</a:t>
            </a:r>
            <a:r>
              <a:rPr lang="zh-CN" altLang="en-US" sz="2800" dirty="0">
                <a:latin typeface="Arial" panose="020B0604020202020204" pitchFamily="34" charset="0"/>
              </a:rPr>
              <a:t>）</a:t>
            </a:r>
            <a:r>
              <a:rPr lang="zh-CN" altLang="zh-CN" sz="2800" dirty="0">
                <a:latin typeface="Arial" panose="020B0604020202020204" pitchFamily="34" charset="0"/>
              </a:rPr>
              <a:t>请求</a:t>
            </a:r>
            <a:r>
              <a:rPr lang="zh-CN" altLang="en-US" sz="2800" dirty="0">
                <a:latin typeface="Arial" panose="020B0604020202020204" pitchFamily="34" charset="0"/>
              </a:rPr>
              <a:t>正文</a:t>
            </a:r>
            <a:endParaRPr lang="en-US" altLang="zh-CN" sz="2800" dirty="0">
              <a:latin typeface="Arial" panose="020B0604020202020204" pitchFamily="34" charset="0"/>
            </a:endParaRPr>
          </a:p>
          <a:p>
            <a:r>
              <a:rPr lang="en-US" altLang="zh-CN" sz="2800" dirty="0">
                <a:latin typeface="Arial" panose="020B0604020202020204" pitchFamily="34" charset="0"/>
              </a:rPr>
              <a:t>     </a:t>
            </a:r>
            <a:r>
              <a:rPr lang="zh-CN" altLang="zh-CN" sz="2800" dirty="0">
                <a:latin typeface="Arial" panose="020B0604020202020204" pitchFamily="34" charset="0"/>
              </a:rPr>
              <a:t>请求报头和请求正文之间是一个空行，这个行非常重要，它表示请求报头已经结束，接下来的是请求正文。请求正文主要用来包含客户端向服务端发送的数据</a:t>
            </a:r>
            <a:endParaRPr lang="en-US" altLang="zh-CN" sz="2800" dirty="0">
              <a:latin typeface="Arial" panose="020B0604020202020204" pitchFamily="34" charset="0"/>
            </a:endParaRPr>
          </a:p>
          <a:p>
            <a:r>
              <a:rPr lang="en-US" altLang="zh-CN" sz="2800" dirty="0">
                <a:latin typeface="Arial" panose="020B0604020202020204" pitchFamily="34" charset="0"/>
              </a:rPr>
              <a:t>     </a:t>
            </a:r>
            <a:r>
              <a:rPr lang="zh-CN" altLang="en-US" sz="2800" dirty="0">
                <a:latin typeface="Arial" panose="020B0604020202020204" pitchFamily="34" charset="0"/>
              </a:rPr>
              <a:t>例如</a:t>
            </a:r>
            <a:r>
              <a:rPr lang="en-US" altLang="zh-CN" sz="2800" dirty="0">
                <a:latin typeface="Arial" panose="020B0604020202020204" pitchFamily="34" charset="0"/>
              </a:rPr>
              <a:t>form</a:t>
            </a:r>
            <a:r>
              <a:rPr lang="zh-CN" altLang="en-US" sz="2800" dirty="0">
                <a:latin typeface="Arial" panose="020B0604020202020204" pitchFamily="34" charset="0"/>
              </a:rPr>
              <a:t>表单</a:t>
            </a:r>
            <a:r>
              <a:rPr lang="en-US" altLang="zh-CN" sz="2800" dirty="0">
                <a:latin typeface="Arial" panose="020B0604020202020204" pitchFamily="34" charset="0"/>
              </a:rPr>
              <a:t>post</a:t>
            </a:r>
            <a:r>
              <a:rPr lang="zh-CN" altLang="en-US" sz="2800" dirty="0">
                <a:latin typeface="Arial" panose="020B0604020202020204" pitchFamily="34" charset="0"/>
              </a:rPr>
              <a:t>方式传递数据</a:t>
            </a:r>
            <a:endParaRPr lang="zh-CN" altLang="zh-CN" sz="2800" dirty="0">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16388" name="Picture 2"/>
          <p:cNvPicPr>
            <a:picLocks noChangeAspect="1"/>
          </p:cNvPicPr>
          <p:nvPr/>
        </p:nvPicPr>
        <p:blipFill>
          <a:blip r:embed="rId1"/>
          <a:stretch>
            <a:fillRect/>
          </a:stretch>
        </p:blipFill>
        <p:spPr>
          <a:xfrm>
            <a:off x="2190750" y="4316413"/>
            <a:ext cx="8296275" cy="15843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612394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状态行</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HTTP-Version Status-Code Reason-</a:t>
            </a:r>
            <a:r>
              <a:rPr kumimoji="0" lang="en-US" altLang="zh-CN" sz="2800" b="0" i="1"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mn-cs"/>
              </a:rPr>
              <a:t>Pharse</a:t>
            </a: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CRLF</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Vesion</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：服务器</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协议的版本，</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Status-Code</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：服务器的响应代码；</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Reason-</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Pharse</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：服务器响应状态的描述。</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CRLF</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：表示回车</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HTTP/1.1 200 OK</a:t>
            </a: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5569585"/>
          </a:xfrm>
          <a:prstGeom prst="rect">
            <a:avLst/>
          </a:prstGeom>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响应报头</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Date: Wed, 09 Nov 2016 08:07:40 GMT</a:t>
            </a:r>
            <a:endParaRPr kumimoji="0" lang="zh-CN"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Server: </a:t>
            </a:r>
            <a:r>
              <a:rPr kumimoji="0" lang="en-US" altLang="zh-CN" sz="2200" b="0" i="1"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mn-cs"/>
              </a:rPr>
              <a:t>HttpComponents</a:t>
            </a: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/4.1.3</a:t>
            </a:r>
            <a:endParaRPr kumimoji="0" lang="zh-CN"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Content-Length: 537</a:t>
            </a:r>
            <a:endParaRPr kumimoji="0" lang="zh-CN"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Content-Type: text/html</a:t>
            </a:r>
            <a:endParaRPr kumimoji="0" lang="zh-CN"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Connection: keep-alive</a:t>
            </a:r>
            <a:endPar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响应正文</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响应正文和报头之间隔了一行</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zh-CN" altLang="zh-CN" sz="22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8436" name="Picture 2"/>
          <p:cNvPicPr>
            <a:picLocks noChangeAspect="1"/>
          </p:cNvPicPr>
          <p:nvPr/>
        </p:nvPicPr>
        <p:blipFill>
          <a:blip r:embed="rId1"/>
          <a:stretch>
            <a:fillRect/>
          </a:stretch>
        </p:blipFill>
        <p:spPr>
          <a:xfrm>
            <a:off x="2171700" y="5157788"/>
            <a:ext cx="8064500" cy="6477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526224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）消息报头</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一些典型的报头要了解</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Cache-Control</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Connection</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Date</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Accept</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Accept-Charset</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Accept-Encoding</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Range</a:t>
            </a: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526224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）消息报头</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一些典型的报头要了解</a:t>
            </a: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Cache-Control</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Connection</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Date</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Accept</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Accept-Charset</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Accept-Encoding</a:t>
            </a:r>
            <a:endPar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Range</a:t>
            </a: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1507" name="矩形 1"/>
          <p:cNvSpPr/>
          <p:nvPr/>
        </p:nvSpPr>
        <p:spPr>
          <a:xfrm>
            <a:off x="2424113" y="1628775"/>
            <a:ext cx="7559675" cy="1383665"/>
          </a:xfrm>
          <a:prstGeom prst="rect">
            <a:avLst/>
          </a:prstGeom>
          <a:noFill/>
          <a:ln w="9525">
            <a:noFill/>
          </a:ln>
        </p:spPr>
        <p:txBody>
          <a:bodyPr>
            <a:spAutoFit/>
          </a:bodyPr>
          <a:p>
            <a:r>
              <a:rPr lang="en-US" altLang="zh-CN" sz="2800" dirty="0">
                <a:latin typeface="Arial" panose="020B0604020202020204" pitchFamily="34" charset="0"/>
              </a:rPr>
              <a:t>Fiddler</a:t>
            </a:r>
            <a:r>
              <a:rPr lang="zh-CN" altLang="zh-CN" sz="2800" dirty="0">
                <a:latin typeface="Arial" panose="020B0604020202020204" pitchFamily="34" charset="0"/>
              </a:rPr>
              <a:t>模拟</a:t>
            </a:r>
            <a:r>
              <a:rPr lang="en-US" altLang="zh-CN" sz="2800" dirty="0">
                <a:latin typeface="Arial" panose="020B0604020202020204" pitchFamily="34" charset="0"/>
              </a:rPr>
              <a:t>HTTP</a:t>
            </a:r>
            <a:r>
              <a:rPr lang="zh-CN" altLang="zh-CN" sz="2800" dirty="0">
                <a:latin typeface="Arial" panose="020B0604020202020204" pitchFamily="34" charset="0"/>
              </a:rPr>
              <a:t>请求</a:t>
            </a:r>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21508" name="Picture 2"/>
          <p:cNvPicPr>
            <a:picLocks noChangeAspect="1"/>
          </p:cNvPicPr>
          <p:nvPr/>
        </p:nvPicPr>
        <p:blipFill>
          <a:blip r:embed="rId1"/>
          <a:stretch>
            <a:fillRect/>
          </a:stretch>
        </p:blipFill>
        <p:spPr>
          <a:xfrm>
            <a:off x="2270125" y="2146300"/>
            <a:ext cx="7858125" cy="37306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2531" name="矩形 1"/>
          <p:cNvSpPr/>
          <p:nvPr/>
        </p:nvSpPr>
        <p:spPr>
          <a:xfrm>
            <a:off x="2424113" y="1484313"/>
            <a:ext cx="7559675" cy="953135"/>
          </a:xfrm>
          <a:prstGeom prst="rect">
            <a:avLst/>
          </a:prstGeom>
          <a:noFill/>
          <a:ln w="9525">
            <a:noFill/>
          </a:ln>
        </p:spPr>
        <p:txBody>
          <a:bodyPr>
            <a:spAutoFit/>
          </a:bodyPr>
          <a:p>
            <a:r>
              <a:rPr lang="en-US" altLang="zh-CN" sz="2800" b="1" dirty="0">
                <a:latin typeface="Arial" panose="020B0604020202020204" pitchFamily="34" charset="0"/>
              </a:rPr>
              <a:t>1.</a:t>
            </a:r>
            <a:r>
              <a:rPr lang="zh-CN" altLang="en-US" sz="2800" b="1" dirty="0">
                <a:latin typeface="Arial" panose="020B0604020202020204" pitchFamily="34" charset="0"/>
              </a:rPr>
              <a:t>使用</a:t>
            </a:r>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22532" name="Picture 2"/>
          <p:cNvPicPr>
            <a:picLocks noChangeAspect="1"/>
          </p:cNvPicPr>
          <p:nvPr/>
        </p:nvPicPr>
        <p:blipFill>
          <a:blip r:embed="rId1"/>
          <a:stretch>
            <a:fillRect/>
          </a:stretch>
        </p:blipFill>
        <p:spPr>
          <a:xfrm>
            <a:off x="2208213" y="1916113"/>
            <a:ext cx="8208962" cy="494188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6145"/>
          <p:cNvSpPr/>
          <p:nvPr/>
        </p:nvSpPr>
        <p:spPr>
          <a:xfrm>
            <a:off x="2208213" y="1844675"/>
            <a:ext cx="7920037" cy="2676525"/>
          </a:xfrm>
          <a:prstGeom prst="rect">
            <a:avLst/>
          </a:prstGeom>
          <a:noFill/>
          <a:ln w="9525">
            <a:noFill/>
          </a:ln>
        </p:spPr>
        <p:txBody>
          <a:bodyPr>
            <a:spAutoFit/>
          </a:bodyPr>
          <a:p>
            <a:pPr>
              <a:lnSpc>
                <a:spcPct val="150000"/>
              </a:lnSpc>
            </a:pPr>
            <a:r>
              <a:rPr lang="zh-CN" altLang="en-US" dirty="0">
                <a:latin typeface="Arial" panose="020B0604020202020204" pitchFamily="34" charset="0"/>
              </a:rPr>
              <a:t>      </a:t>
            </a:r>
            <a:r>
              <a:rPr lang="en-US" altLang="zh-CN" sz="2800" dirty="0">
                <a:latin typeface="Arial" panose="020B0604020202020204" pitchFamily="34" charset="0"/>
              </a:rPr>
              <a:t>AJAX</a:t>
            </a:r>
            <a:r>
              <a:rPr lang="zh-CN" altLang="zh-CN" sz="2800" dirty="0">
                <a:latin typeface="Arial" panose="020B0604020202020204" pitchFamily="34" charset="0"/>
              </a:rPr>
              <a:t>（</a:t>
            </a:r>
            <a:r>
              <a:rPr lang="en-US" altLang="zh-CN" sz="2800" dirty="0">
                <a:latin typeface="Arial" panose="020B0604020202020204" pitchFamily="34" charset="0"/>
              </a:rPr>
              <a:t>Asynchronous JavaScript and XML</a:t>
            </a:r>
            <a:r>
              <a:rPr lang="zh-CN" altLang="zh-CN" sz="2800" dirty="0">
                <a:latin typeface="Arial" panose="020B0604020202020204" pitchFamily="34" charset="0"/>
              </a:rPr>
              <a:t>，即异步</a:t>
            </a:r>
            <a:r>
              <a:rPr lang="en-US" altLang="zh-CN" sz="2800" dirty="0">
                <a:latin typeface="Arial" panose="020B0604020202020204" pitchFamily="34" charset="0"/>
              </a:rPr>
              <a:t>JavaScript</a:t>
            </a:r>
            <a:r>
              <a:rPr lang="zh-CN" altLang="zh-CN" sz="2800" dirty="0">
                <a:latin typeface="Arial" panose="020B0604020202020204" pitchFamily="34" charset="0"/>
              </a:rPr>
              <a:t>和</a:t>
            </a:r>
            <a:r>
              <a:rPr lang="en-US" altLang="zh-CN" sz="2800" dirty="0">
                <a:latin typeface="Arial" panose="020B0604020202020204" pitchFamily="34" charset="0"/>
              </a:rPr>
              <a:t>XML</a:t>
            </a:r>
            <a:r>
              <a:rPr lang="zh-CN" altLang="zh-CN" sz="2800" dirty="0">
                <a:latin typeface="Arial" panose="020B0604020202020204" pitchFamily="34" charset="0"/>
              </a:rPr>
              <a:t>），极大地发掘了</a:t>
            </a:r>
            <a:r>
              <a:rPr lang="en-US" altLang="zh-CN" sz="2800" dirty="0">
                <a:latin typeface="Arial" panose="020B0604020202020204" pitchFamily="34" charset="0"/>
              </a:rPr>
              <a:t>Web</a:t>
            </a:r>
            <a:r>
              <a:rPr lang="zh-CN" altLang="zh-CN" sz="2800" dirty="0">
                <a:latin typeface="Arial" panose="020B0604020202020204" pitchFamily="34" charset="0"/>
              </a:rPr>
              <a:t>应用程序的潜力，开启了大量新的可能性，缩短了</a:t>
            </a:r>
            <a:r>
              <a:rPr lang="en-US" altLang="zh-CN" sz="2800" dirty="0">
                <a:latin typeface="Arial" panose="020B0604020202020204" pitchFamily="34" charset="0"/>
              </a:rPr>
              <a:t>Web</a:t>
            </a:r>
            <a:r>
              <a:rPr lang="zh-CN" altLang="zh-CN" sz="2800" dirty="0">
                <a:latin typeface="Arial" panose="020B0604020202020204" pitchFamily="34" charset="0"/>
              </a:rPr>
              <a:t>程序与</a:t>
            </a:r>
            <a:r>
              <a:rPr lang="en-US" altLang="zh-CN" sz="2800" dirty="0">
                <a:latin typeface="Arial" panose="020B0604020202020204" pitchFamily="34" charset="0"/>
              </a:rPr>
              <a:t>Windows</a:t>
            </a:r>
            <a:r>
              <a:rPr lang="zh-CN" altLang="zh-CN" sz="2800" dirty="0">
                <a:latin typeface="Arial" panose="020B0604020202020204" pitchFamily="34" charset="0"/>
              </a:rPr>
              <a:t>程序在可用性上的差距</a:t>
            </a:r>
            <a:endParaRPr lang="zh-CN" altLang="en-US" sz="2800" dirty="0">
              <a:latin typeface="Arial" panose="020B0604020202020204" pitchFamily="34" charset="0"/>
            </a:endParaRPr>
          </a:p>
        </p:txBody>
      </p:sp>
      <p:sp>
        <p:nvSpPr>
          <p:cNvPr id="5123" name="矩形 6147"/>
          <p:cNvSpPr/>
          <p:nvPr/>
        </p:nvSpPr>
        <p:spPr>
          <a:xfrm>
            <a:off x="2424113" y="333375"/>
            <a:ext cx="381571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AJAX</a:t>
            </a:r>
            <a:r>
              <a:rPr lang="zh-CN" altLang="zh-CN" sz="4400" dirty="0">
                <a:latin typeface="Arial" panose="020B0604020202020204" pitchFamily="34" charset="0"/>
              </a:rPr>
              <a:t>技术介绍</a:t>
            </a:r>
            <a:endParaRPr lang="zh-CN" altLang="en-US" sz="4400" dirty="0">
              <a:latin typeface="Arial" panose="020B0604020202020204" pitchFamily="34"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pic>
        <p:nvPicPr>
          <p:cNvPr id="23555" name="Picture 2"/>
          <p:cNvPicPr>
            <a:picLocks noChangeAspect="1"/>
          </p:cNvPicPr>
          <p:nvPr/>
        </p:nvPicPr>
        <p:blipFill>
          <a:blip r:embed="rId1"/>
          <a:stretch>
            <a:fillRect/>
          </a:stretch>
        </p:blipFill>
        <p:spPr>
          <a:xfrm>
            <a:off x="1930400" y="1484313"/>
            <a:ext cx="8547100" cy="53736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pic>
        <p:nvPicPr>
          <p:cNvPr id="24579" name="图片 3" descr="图片1"/>
          <p:cNvPicPr>
            <a:picLocks noChangeAspect="1"/>
          </p:cNvPicPr>
          <p:nvPr/>
        </p:nvPicPr>
        <p:blipFill>
          <a:blip r:embed="rId1"/>
          <a:stretch>
            <a:fillRect/>
          </a:stretch>
        </p:blipFill>
        <p:spPr>
          <a:xfrm>
            <a:off x="5186363" y="1628775"/>
            <a:ext cx="2046287" cy="43211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5603" name="矩形 1"/>
          <p:cNvSpPr/>
          <p:nvPr/>
        </p:nvSpPr>
        <p:spPr>
          <a:xfrm>
            <a:off x="2424113" y="1484313"/>
            <a:ext cx="7920037" cy="7416165"/>
          </a:xfrm>
          <a:prstGeom prst="rect">
            <a:avLst/>
          </a:prstGeom>
          <a:noFill/>
          <a:ln w="9525">
            <a:noFill/>
          </a:ln>
        </p:spPr>
        <p:txBody>
          <a:bodyPr>
            <a:spAutoFit/>
          </a:bodyPr>
          <a:p>
            <a:r>
              <a:rPr lang="zh-CN" altLang="en-US" sz="2800" dirty="0">
                <a:latin typeface="Arial" panose="020B0604020202020204" pitchFamily="34" charset="0"/>
              </a:rPr>
              <a:t>（</a:t>
            </a:r>
            <a:r>
              <a:rPr lang="en-US" altLang="zh-CN" sz="2800" dirty="0">
                <a:latin typeface="Arial" panose="020B0604020202020204" pitchFamily="34" charset="0"/>
              </a:rPr>
              <a:t>1</a:t>
            </a:r>
            <a:r>
              <a:rPr lang="zh-CN" altLang="en-US" sz="2800" dirty="0">
                <a:latin typeface="Arial" panose="020B0604020202020204" pitchFamily="34" charset="0"/>
              </a:rPr>
              <a:t>）</a:t>
            </a:r>
            <a:r>
              <a:rPr lang="zh-CN" altLang="zh-CN" sz="2800" b="1" dirty="0">
                <a:latin typeface="Arial" panose="020B0604020202020204" pitchFamily="34" charset="0"/>
              </a:rPr>
              <a:t>创建</a:t>
            </a:r>
            <a:r>
              <a:rPr lang="en-US" altLang="zh-CN" sz="2800" b="1" dirty="0">
                <a:latin typeface="Arial" panose="020B0604020202020204" pitchFamily="34" charset="0"/>
              </a:rPr>
              <a:t>XMLHttpRequest</a:t>
            </a:r>
            <a:r>
              <a:rPr lang="zh-CN" altLang="zh-CN" sz="2800" b="1" dirty="0">
                <a:latin typeface="Arial" panose="020B0604020202020204" pitchFamily="34" charset="0"/>
              </a:rPr>
              <a:t>对象</a:t>
            </a:r>
            <a:endParaRPr lang="en-US" altLang="zh-CN" sz="2800" b="1" dirty="0">
              <a:latin typeface="Arial" panose="020B0604020202020204" pitchFamily="34" charset="0"/>
            </a:endParaRPr>
          </a:p>
          <a:p>
            <a:r>
              <a:rPr lang="en-US" altLang="zh-CN" sz="2800" b="1" dirty="0">
                <a:latin typeface="Arial" panose="020B0604020202020204" pitchFamily="34" charset="0"/>
              </a:rPr>
              <a:t>    </a:t>
            </a:r>
            <a:r>
              <a:rPr lang="zh-CN" altLang="zh-CN" sz="2800" i="1" dirty="0">
                <a:solidFill>
                  <a:srgbClr val="C00000"/>
                </a:solidFill>
                <a:latin typeface="Arial" panose="020B0604020202020204" pitchFamily="34" charset="0"/>
              </a:rPr>
              <a:t>var </a:t>
            </a:r>
            <a:r>
              <a:rPr lang="en-US" altLang="zh-CN" sz="2800" i="1" dirty="0">
                <a:solidFill>
                  <a:srgbClr val="C00000"/>
                </a:solidFill>
                <a:latin typeface="Arial" panose="020B0604020202020204" pitchFamily="34" charset="0"/>
              </a:rPr>
              <a:t>xhr</a:t>
            </a:r>
            <a:r>
              <a:rPr lang="zh-CN" altLang="zh-CN" sz="2800" i="1" dirty="0">
                <a:solidFill>
                  <a:srgbClr val="C00000"/>
                </a:solidFill>
                <a:latin typeface="Arial" panose="020B0604020202020204" pitchFamily="34" charset="0"/>
              </a:rPr>
              <a:t> = </a:t>
            </a:r>
            <a:r>
              <a:rPr lang="en-US" altLang="zh-CN" sz="2800" i="1" dirty="0">
                <a:solidFill>
                  <a:srgbClr val="C00000"/>
                </a:solidFill>
                <a:latin typeface="Arial" panose="020B0604020202020204" pitchFamily="34" charset="0"/>
              </a:rPr>
              <a:t>new XMLHttpRequest();</a:t>
            </a:r>
            <a:endParaRPr lang="en-US" altLang="zh-CN" sz="2800" i="1" dirty="0">
              <a:solidFill>
                <a:srgbClr val="C00000"/>
              </a:solidFill>
              <a:latin typeface="Arial" panose="020B0604020202020204" pitchFamily="34" charset="0"/>
            </a:endParaRPr>
          </a:p>
          <a:p>
            <a:r>
              <a:rPr lang="zh-CN" altLang="en-US" sz="2800" dirty="0">
                <a:latin typeface="Arial" panose="020B0604020202020204" pitchFamily="34" charset="0"/>
              </a:rPr>
              <a:t>（</a:t>
            </a:r>
            <a:r>
              <a:rPr lang="en-US" altLang="zh-CN" sz="2800" dirty="0">
                <a:latin typeface="Arial" panose="020B0604020202020204" pitchFamily="34" charset="0"/>
              </a:rPr>
              <a:t>2</a:t>
            </a:r>
            <a:r>
              <a:rPr lang="zh-CN" altLang="en-US" sz="2800" dirty="0">
                <a:latin typeface="Arial" panose="020B0604020202020204" pitchFamily="34" charset="0"/>
              </a:rPr>
              <a:t>）</a:t>
            </a:r>
            <a:r>
              <a:rPr lang="zh-CN" altLang="zh-CN" sz="2800" dirty="0">
                <a:latin typeface="Arial" panose="020B0604020202020204" pitchFamily="34" charset="0"/>
              </a:rPr>
              <a:t>创建</a:t>
            </a:r>
            <a:r>
              <a:rPr lang="en-US" altLang="zh-CN" sz="2800" dirty="0">
                <a:latin typeface="Arial" panose="020B0604020202020204" pitchFamily="34" charset="0"/>
              </a:rPr>
              <a:t>HTTP</a:t>
            </a:r>
            <a:r>
              <a:rPr lang="zh-CN" altLang="zh-CN" sz="2800" dirty="0">
                <a:latin typeface="Arial" panose="020B0604020202020204" pitchFamily="34" charset="0"/>
              </a:rPr>
              <a:t>请求</a:t>
            </a:r>
            <a:endParaRPr lang="en-US" altLang="zh-CN" sz="2800" dirty="0">
              <a:latin typeface="Arial" panose="020B0604020202020204" pitchFamily="34" charset="0"/>
            </a:endParaRPr>
          </a:p>
          <a:p>
            <a:r>
              <a:rPr lang="en-US" altLang="zh-CN" sz="2800" i="1" dirty="0">
                <a:solidFill>
                  <a:srgbClr val="C00000"/>
                </a:solidFill>
                <a:latin typeface="Arial" panose="020B0604020202020204" pitchFamily="34" charset="0"/>
              </a:rPr>
              <a:t>    open(method,URL[,asyncFlag[,"userName" [, "password"]]])  </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a:t>
            </a:r>
            <a:r>
              <a:rPr lang="en-US" altLang="zh-CN" sz="2800" dirty="0">
                <a:latin typeface="Arial" panose="020B0604020202020204" pitchFamily="34" charset="0"/>
              </a:rPr>
              <a:t>method</a:t>
            </a:r>
            <a:r>
              <a:rPr lang="zh-CN" altLang="zh-CN" sz="2800" dirty="0">
                <a:latin typeface="Arial" panose="020B0604020202020204" pitchFamily="34" charset="0"/>
              </a:rPr>
              <a:t>：</a:t>
            </a:r>
            <a:r>
              <a:rPr lang="en-US" altLang="zh-CN" sz="2800" dirty="0">
                <a:latin typeface="Arial" panose="020B0604020202020204" pitchFamily="34" charset="0"/>
              </a:rPr>
              <a:t>HTTP</a:t>
            </a:r>
            <a:r>
              <a:rPr lang="zh-CN" altLang="zh-CN" sz="2800" dirty="0">
                <a:latin typeface="Arial" panose="020B0604020202020204" pitchFamily="34" charset="0"/>
              </a:rPr>
              <a:t>请求方法；</a:t>
            </a:r>
            <a:endParaRPr lang="zh-CN" altLang="zh-CN" sz="2800" dirty="0">
              <a:latin typeface="Arial" panose="020B0604020202020204" pitchFamily="34" charset="0"/>
            </a:endParaRPr>
          </a:p>
          <a:p>
            <a:r>
              <a:rPr lang="en-US" altLang="zh-CN" sz="2800" dirty="0">
                <a:latin typeface="Arial" panose="020B0604020202020204" pitchFamily="34" charset="0"/>
              </a:rPr>
              <a:t> URL</a:t>
            </a:r>
            <a:r>
              <a:rPr lang="zh-CN" altLang="zh-CN" sz="2800" dirty="0">
                <a:latin typeface="Arial" panose="020B0604020202020204" pitchFamily="34" charset="0"/>
              </a:rPr>
              <a:t>：请求的</a:t>
            </a:r>
            <a:r>
              <a:rPr lang="en-US" altLang="zh-CN" sz="2800" dirty="0">
                <a:latin typeface="Arial" panose="020B0604020202020204" pitchFamily="34" charset="0"/>
              </a:rPr>
              <a:t>URL</a:t>
            </a:r>
            <a:r>
              <a:rPr lang="zh-CN" altLang="zh-CN" sz="2800" dirty="0">
                <a:latin typeface="Arial" panose="020B0604020202020204" pitchFamily="34" charset="0"/>
              </a:rPr>
              <a:t>地址，可以为网址或本地文件；</a:t>
            </a:r>
            <a:endParaRPr lang="zh-CN" altLang="zh-CN" sz="2800" dirty="0">
              <a:latin typeface="Arial" panose="020B0604020202020204" pitchFamily="34" charset="0"/>
            </a:endParaRPr>
          </a:p>
          <a:p>
            <a:r>
              <a:rPr lang="en-US" altLang="zh-CN" sz="2800" dirty="0">
                <a:latin typeface="Arial" panose="020B0604020202020204" pitchFamily="34" charset="0"/>
              </a:rPr>
              <a:t> asyncFlag</a:t>
            </a:r>
            <a:r>
              <a:rPr lang="zh-CN" altLang="zh-CN" sz="2800" dirty="0">
                <a:latin typeface="Arial" panose="020B0604020202020204" pitchFamily="34" charset="0"/>
              </a:rPr>
              <a:t>：布尔型，指定此请求是否为异步方式，默认为</a:t>
            </a:r>
            <a:r>
              <a:rPr lang="en-US" altLang="zh-CN" sz="2800" dirty="0">
                <a:latin typeface="Arial" panose="020B0604020202020204" pitchFamily="34" charset="0"/>
              </a:rPr>
              <a:t>true</a:t>
            </a:r>
            <a:r>
              <a:rPr lang="zh-CN" altLang="zh-CN" sz="2800" dirty="0">
                <a:latin typeface="Arial" panose="020B0604020202020204" pitchFamily="34" charset="0"/>
              </a:rPr>
              <a:t>；</a:t>
            </a:r>
            <a:endParaRPr lang="zh-CN" altLang="zh-CN" sz="2800" dirty="0">
              <a:latin typeface="Arial" panose="020B0604020202020204" pitchFamily="34" charset="0"/>
            </a:endParaRPr>
          </a:p>
          <a:p>
            <a:r>
              <a:rPr lang="en-US" altLang="zh-CN" sz="2800" dirty="0">
                <a:latin typeface="Arial" panose="020B0604020202020204" pitchFamily="34" charset="0"/>
              </a:rPr>
              <a:t> userName</a:t>
            </a:r>
            <a:r>
              <a:rPr lang="zh-CN" altLang="zh-CN" sz="2800" dirty="0">
                <a:latin typeface="Arial" panose="020B0604020202020204" pitchFamily="34" charset="0"/>
              </a:rPr>
              <a:t>，</a:t>
            </a:r>
            <a:r>
              <a:rPr lang="en-US" altLang="zh-CN" sz="2800" dirty="0">
                <a:latin typeface="Arial" panose="020B0604020202020204" pitchFamily="34" charset="0"/>
              </a:rPr>
              <a:t>password</a:t>
            </a:r>
            <a:r>
              <a:rPr lang="zh-CN" altLang="zh-CN" sz="2800" dirty="0">
                <a:latin typeface="Arial" panose="020B0604020202020204" pitchFamily="34" charset="0"/>
              </a:rPr>
              <a:t>：是指服务器验证需要的用户名和密码，可省略</a:t>
            </a:r>
            <a:endParaRPr lang="zh-CN" altLang="zh-CN" sz="2800" dirty="0">
              <a:latin typeface="Arial" panose="020B0604020202020204" pitchFamily="34" charset="0"/>
            </a:endParaRPr>
          </a:p>
          <a:p>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484313"/>
            <a:ext cx="7920038" cy="698563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设置状态改变时的事件</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XMLHttpRequest</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对象有个属性</a:t>
            </a:r>
            <a:r>
              <a:rPr kumimoji="0" lang="en-US" altLang="zh-CN" sz="2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readyState</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，它有</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个值，分别对应了</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个状态：</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，未初始化，对象已创建，但还未使用</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open</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，正在加载，还未使用</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send</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，已加载，</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send</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方法已使用，但当前的状态未知</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，交互中，接收了部分数据</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 </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完成，数据接收完毕</a:t>
            </a: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7651" name="矩形 1"/>
          <p:cNvSpPr/>
          <p:nvPr/>
        </p:nvSpPr>
        <p:spPr>
          <a:xfrm>
            <a:off x="2424113" y="1484313"/>
            <a:ext cx="7920037" cy="1814830"/>
          </a:xfrm>
          <a:prstGeom prst="rect">
            <a:avLst/>
          </a:prstGeom>
          <a:noFill/>
          <a:ln w="9525">
            <a:noFill/>
          </a:ln>
        </p:spPr>
        <p:txBody>
          <a:bodyPr>
            <a:spAutoFit/>
          </a:bodyPr>
          <a:p>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
        <p:nvSpPr>
          <p:cNvPr id="27652" name="矩形 2"/>
          <p:cNvSpPr/>
          <p:nvPr/>
        </p:nvSpPr>
        <p:spPr>
          <a:xfrm>
            <a:off x="2393950" y="1484313"/>
            <a:ext cx="7734300" cy="5262245"/>
          </a:xfrm>
          <a:prstGeom prst="rect">
            <a:avLst/>
          </a:prstGeom>
          <a:noFill/>
          <a:ln w="9525">
            <a:noFill/>
          </a:ln>
        </p:spPr>
        <p:txBody>
          <a:bodyPr>
            <a:spAutoFit/>
          </a:bodyPr>
          <a:p>
            <a:r>
              <a:rPr lang="en-US" altLang="zh-CN" i="1" dirty="0">
                <a:solidFill>
                  <a:srgbClr val="C00000"/>
                </a:solidFill>
                <a:latin typeface="Arial" panose="020B0604020202020204" pitchFamily="34" charset="0"/>
              </a:rPr>
              <a:t>    </a:t>
            </a:r>
            <a:r>
              <a:rPr lang="en-US" altLang="zh-CN" sz="2800" i="1" dirty="0">
                <a:solidFill>
                  <a:srgbClr val="C00000"/>
                </a:solidFill>
                <a:latin typeface="Arial" panose="020B0604020202020204" pitchFamily="34" charset="0"/>
              </a:rPr>
              <a:t>xhr.onreadystatechange=function(){</a:t>
            </a:r>
            <a:endParaRPr lang="zh-CN"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if(xhr.readyState==4){//</a:t>
            </a:r>
            <a:r>
              <a:rPr lang="zh-CN" altLang="zh-CN" sz="2800" i="1" dirty="0">
                <a:solidFill>
                  <a:srgbClr val="C00000"/>
                </a:solidFill>
                <a:latin typeface="Arial" panose="020B0604020202020204" pitchFamily="34" charset="0"/>
              </a:rPr>
              <a:t>服务器已响应</a:t>
            </a:r>
            <a:endParaRPr lang="zh-CN"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a:t>
            </a:r>
            <a:r>
              <a:rPr lang="zh-CN" altLang="zh-CN" sz="2800" i="1" dirty="0">
                <a:solidFill>
                  <a:srgbClr val="C00000"/>
                </a:solidFill>
                <a:latin typeface="Arial" panose="020B0604020202020204" pitchFamily="34" charset="0"/>
              </a:rPr>
              <a:t>｝</a:t>
            </a:r>
            <a:r>
              <a:rPr lang="en-US" altLang="zh-CN" sz="2800" i="1" dirty="0">
                <a:solidFill>
                  <a:srgbClr val="C00000"/>
                </a:solidFill>
                <a:latin typeface="Arial" panose="020B0604020202020204" pitchFamily="34" charset="0"/>
              </a:rPr>
              <a:t>}</a:t>
            </a:r>
            <a:endParaRPr lang="en-US" altLang="zh-CN" sz="2800" i="1" dirty="0">
              <a:solidFill>
                <a:srgbClr val="C00000"/>
              </a:solidFill>
              <a:latin typeface="Arial" panose="020B0604020202020204" pitchFamily="34" charset="0"/>
            </a:endParaRPr>
          </a:p>
          <a:p>
            <a:r>
              <a:rPr lang="zh-CN" altLang="en-US" sz="2800" b="1" dirty="0">
                <a:latin typeface="Arial" panose="020B0604020202020204" pitchFamily="34" charset="0"/>
              </a:rPr>
              <a:t>（</a:t>
            </a:r>
            <a:r>
              <a:rPr lang="en-US" altLang="zh-CN" sz="2800" b="1" dirty="0">
                <a:latin typeface="Arial" panose="020B0604020202020204" pitchFamily="34" charset="0"/>
              </a:rPr>
              <a:t>4</a:t>
            </a:r>
            <a:r>
              <a:rPr lang="zh-CN" altLang="en-US" sz="2800" b="1" dirty="0">
                <a:latin typeface="Arial" panose="020B0604020202020204" pitchFamily="34" charset="0"/>
              </a:rPr>
              <a:t>）</a:t>
            </a:r>
            <a:r>
              <a:rPr lang="zh-CN" altLang="zh-CN" sz="2800" b="1" dirty="0">
                <a:latin typeface="Arial" panose="020B0604020202020204" pitchFamily="34" charset="0"/>
              </a:rPr>
              <a:t>发送</a:t>
            </a:r>
            <a:r>
              <a:rPr lang="en-US" altLang="zh-CN" sz="2800" b="1" dirty="0">
                <a:latin typeface="Arial" panose="020B0604020202020204" pitchFamily="34" charset="0"/>
              </a:rPr>
              <a:t>HTTP</a:t>
            </a:r>
            <a:r>
              <a:rPr lang="zh-CN" altLang="zh-CN" sz="2800" b="1" dirty="0">
                <a:latin typeface="Arial" panose="020B0604020202020204" pitchFamily="34" charset="0"/>
              </a:rPr>
              <a:t>请求</a:t>
            </a:r>
            <a:endParaRPr lang="en-US" altLang="zh-CN" sz="2800" b="1" dirty="0">
              <a:latin typeface="Arial" panose="020B0604020202020204" pitchFamily="34" charset="0"/>
            </a:endParaRPr>
          </a:p>
          <a:p>
            <a:r>
              <a:rPr lang="en-US" altLang="zh-CN" sz="2800" dirty="0">
                <a:latin typeface="Arial" panose="020B0604020202020204" pitchFamily="34" charset="0"/>
              </a:rPr>
              <a:t>    XMLHttpRequest</a:t>
            </a:r>
            <a:r>
              <a:rPr lang="zh-CN" altLang="zh-CN" sz="2800" dirty="0">
                <a:latin typeface="Arial" panose="020B0604020202020204" pitchFamily="34" charset="0"/>
              </a:rPr>
              <a:t>对象的</a:t>
            </a:r>
            <a:r>
              <a:rPr lang="en-US" altLang="zh-CN" sz="2800" dirty="0">
                <a:latin typeface="Arial" panose="020B0604020202020204" pitchFamily="34" charset="0"/>
              </a:rPr>
              <a:t>send()</a:t>
            </a:r>
            <a:r>
              <a:rPr lang="zh-CN" altLang="zh-CN" sz="2800" dirty="0">
                <a:latin typeface="Arial" panose="020B0604020202020204" pitchFamily="34" charset="0"/>
              </a:rPr>
              <a:t>方法负责发送</a:t>
            </a:r>
            <a:r>
              <a:rPr lang="en-US" altLang="zh-CN" sz="2800" dirty="0">
                <a:latin typeface="Arial" panose="020B0604020202020204" pitchFamily="34" charset="0"/>
              </a:rPr>
              <a:t>HTTP</a:t>
            </a:r>
            <a:r>
              <a:rPr lang="zh-CN" altLang="zh-CN" sz="2800" dirty="0">
                <a:latin typeface="Arial" panose="020B0604020202020204" pitchFamily="34" charset="0"/>
              </a:rPr>
              <a:t>请求，若请求中不包含请求正文，则使用</a:t>
            </a:r>
            <a:endParaRPr lang="en-US" altLang="zh-CN" sz="2800" b="1" dirty="0">
              <a:latin typeface="Arial" panose="020B0604020202020204" pitchFamily="34" charset="0"/>
            </a:endParaRPr>
          </a:p>
          <a:p>
            <a:r>
              <a:rPr lang="en-US" altLang="zh-CN" sz="2800" b="1" dirty="0">
                <a:latin typeface="Arial" panose="020B0604020202020204" pitchFamily="34" charset="0"/>
              </a:rPr>
              <a:t>     </a:t>
            </a:r>
            <a:r>
              <a:rPr lang="en-US" altLang="zh-CN" sz="2800" dirty="0">
                <a:latin typeface="Arial" panose="020B0604020202020204" pitchFamily="34" charset="0"/>
              </a:rPr>
              <a:t> </a:t>
            </a:r>
            <a:r>
              <a:rPr lang="en-US" altLang="zh-CN" sz="2800" i="1" dirty="0">
                <a:solidFill>
                  <a:srgbClr val="C00000"/>
                </a:solidFill>
                <a:latin typeface="Arial" panose="020B0604020202020204" pitchFamily="34" charset="0"/>
              </a:rPr>
              <a:t>xhr.send(null);</a:t>
            </a:r>
            <a:endParaRPr lang="en-US" altLang="zh-CN" sz="2800" i="1" dirty="0">
              <a:solidFill>
                <a:srgbClr val="C00000"/>
              </a:solidFill>
              <a:latin typeface="Arial" panose="020B0604020202020204" pitchFamily="34" charset="0"/>
            </a:endParaRPr>
          </a:p>
          <a:p>
            <a:r>
              <a:rPr lang="zh-CN" altLang="zh-CN" sz="2800" dirty="0">
                <a:latin typeface="Arial" panose="020B0604020202020204" pitchFamily="34" charset="0"/>
              </a:rPr>
              <a:t>若请求包含正文，则将请求正文作为参数</a:t>
            </a:r>
            <a:endParaRPr lang="en-US" altLang="zh-CN" sz="2800" dirty="0">
              <a:latin typeface="Arial" panose="020B0604020202020204" pitchFamily="34" charset="0"/>
            </a:endParaRPr>
          </a:p>
          <a:p>
            <a:r>
              <a:rPr lang="en-US" altLang="zh-CN" sz="2800" i="1" dirty="0">
                <a:solidFill>
                  <a:srgbClr val="C00000"/>
                </a:solidFill>
                <a:latin typeface="Arial" panose="020B0604020202020204" pitchFamily="34" charset="0"/>
              </a:rPr>
              <a:t>     </a:t>
            </a:r>
            <a:r>
              <a:rPr lang="en-US" altLang="zh-CN" sz="2800" dirty="0">
                <a:latin typeface="Arial" panose="020B0604020202020204" pitchFamily="34" charset="0"/>
              </a:rPr>
              <a:t> </a:t>
            </a:r>
            <a:r>
              <a:rPr lang="en-US" altLang="zh-CN" sz="2800" i="1" dirty="0">
                <a:solidFill>
                  <a:srgbClr val="C00000"/>
                </a:solidFill>
                <a:latin typeface="Arial" panose="020B0604020202020204" pitchFamily="34" charset="0"/>
              </a:rPr>
              <a:t>xhr.send(</a:t>
            </a:r>
            <a:r>
              <a:rPr lang="zh-CN" altLang="zh-CN" sz="2800" i="1" dirty="0">
                <a:solidFill>
                  <a:srgbClr val="C00000"/>
                </a:solidFill>
                <a:latin typeface="Arial" panose="020B0604020202020204" pitchFamily="34" charset="0"/>
              </a:rPr>
              <a:t>“</a:t>
            </a:r>
            <a:r>
              <a:rPr lang="en-US" altLang="zh-CN" sz="2800" i="1" dirty="0">
                <a:solidFill>
                  <a:srgbClr val="C00000"/>
                </a:solidFill>
                <a:latin typeface="Arial" panose="020B0604020202020204" pitchFamily="34" charset="0"/>
              </a:rPr>
              <a:t>a=2&amp;b=3</a:t>
            </a:r>
            <a:r>
              <a:rPr lang="zh-CN" altLang="zh-CN" sz="2800" i="1" dirty="0">
                <a:solidFill>
                  <a:srgbClr val="C00000"/>
                </a:solidFill>
                <a:latin typeface="Arial" panose="020B0604020202020204" pitchFamily="34" charset="0"/>
              </a:rPr>
              <a:t>”</a:t>
            </a:r>
            <a:r>
              <a:rPr lang="en-US" altLang="zh-CN" sz="2800" i="1" dirty="0">
                <a:solidFill>
                  <a:srgbClr val="C00000"/>
                </a:solidFill>
                <a:latin typeface="Arial" panose="020B0604020202020204" pitchFamily="34" charset="0"/>
              </a:rPr>
              <a:t>);</a:t>
            </a:r>
            <a:endParaRPr lang="zh-CN" altLang="zh-CN" sz="2800" i="1" dirty="0">
              <a:solidFill>
                <a:srgbClr val="C00000"/>
              </a:solidFill>
              <a:latin typeface="Arial" panose="020B0604020202020204" pitchFamily="34" charset="0"/>
            </a:endParaRPr>
          </a:p>
          <a:p>
            <a:endParaRPr lang="zh-CN" altLang="zh-CN" sz="2800" i="1" dirty="0">
              <a:solidFill>
                <a:srgbClr val="C00000"/>
              </a:solidFill>
              <a:latin typeface="Arial" panose="020B0604020202020204" pitchFamily="34" charset="0"/>
            </a:endParaRPr>
          </a:p>
          <a:p>
            <a:endParaRPr lang="zh-CN" altLang="zh-CN" sz="2800" b="1" dirty="0">
              <a:latin typeface="Arial" panose="020B0604020202020204" pitchFamily="34" charset="0"/>
            </a:endParaRPr>
          </a:p>
          <a:p>
            <a:endParaRPr lang="zh-CN" altLang="zh-CN" sz="2800" i="1" dirty="0">
              <a:solidFill>
                <a:srgbClr val="C0000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8675" name="矩形 1"/>
          <p:cNvSpPr/>
          <p:nvPr/>
        </p:nvSpPr>
        <p:spPr>
          <a:xfrm>
            <a:off x="2424113" y="1484313"/>
            <a:ext cx="7920037" cy="1814830"/>
          </a:xfrm>
          <a:prstGeom prst="rect">
            <a:avLst/>
          </a:prstGeom>
          <a:noFill/>
          <a:ln w="9525">
            <a:noFill/>
          </a:ln>
        </p:spPr>
        <p:txBody>
          <a:bodyPr>
            <a:spAutoFit/>
          </a:bodyPr>
          <a:p>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
        <p:nvSpPr>
          <p:cNvPr id="28676" name="矩形 2"/>
          <p:cNvSpPr/>
          <p:nvPr/>
        </p:nvSpPr>
        <p:spPr>
          <a:xfrm>
            <a:off x="2393950" y="1484313"/>
            <a:ext cx="7734300" cy="3538220"/>
          </a:xfrm>
          <a:prstGeom prst="rect">
            <a:avLst/>
          </a:prstGeom>
          <a:noFill/>
          <a:ln w="9525">
            <a:noFill/>
          </a:ln>
        </p:spPr>
        <p:txBody>
          <a:bodyPr>
            <a:spAutoFit/>
          </a:bodyPr>
          <a:p>
            <a:r>
              <a:rPr lang="zh-CN" altLang="en-US" sz="2800" b="1" dirty="0">
                <a:latin typeface="Arial" panose="020B0604020202020204" pitchFamily="34" charset="0"/>
              </a:rPr>
              <a:t>（</a:t>
            </a:r>
            <a:r>
              <a:rPr lang="en-US" altLang="zh-CN" sz="2800" b="1" dirty="0">
                <a:latin typeface="Arial" panose="020B0604020202020204" pitchFamily="34" charset="0"/>
              </a:rPr>
              <a:t>5</a:t>
            </a:r>
            <a:r>
              <a:rPr lang="zh-CN" altLang="en-US" sz="2800" b="1" dirty="0">
                <a:latin typeface="Arial" panose="020B0604020202020204" pitchFamily="34" charset="0"/>
              </a:rPr>
              <a:t>）</a:t>
            </a:r>
            <a:r>
              <a:rPr lang="zh-CN" altLang="zh-CN" sz="2800" b="1" dirty="0">
                <a:latin typeface="Arial" panose="020B0604020202020204" pitchFamily="34" charset="0"/>
              </a:rPr>
              <a:t>获取异步返回的数据</a:t>
            </a:r>
            <a:endParaRPr lang="en-US" altLang="zh-CN" sz="2800" b="1" dirty="0">
              <a:latin typeface="Arial" panose="020B0604020202020204" pitchFamily="34" charset="0"/>
            </a:endParaRPr>
          </a:p>
          <a:p>
            <a:endParaRPr lang="zh-CN" altLang="zh-CN" sz="2800" dirty="0">
              <a:latin typeface="Arial" panose="020B0604020202020204" pitchFamily="34" charset="0"/>
            </a:endParaRPr>
          </a:p>
          <a:p>
            <a:r>
              <a:rPr lang="en-US" altLang="zh-CN" sz="2800" dirty="0">
                <a:latin typeface="Arial" panose="020B0604020202020204" pitchFamily="34" charset="0"/>
              </a:rPr>
              <a:t>    XMLHttpRequest</a:t>
            </a:r>
            <a:r>
              <a:rPr lang="zh-CN" altLang="zh-CN" sz="2800" dirty="0">
                <a:latin typeface="Arial" panose="020B0604020202020204" pitchFamily="34" charset="0"/>
              </a:rPr>
              <a:t>对象在数据接收完成后，需要使用</a:t>
            </a:r>
            <a:r>
              <a:rPr lang="en-US" altLang="zh-CN" sz="2800" dirty="0">
                <a:latin typeface="Arial" panose="020B0604020202020204" pitchFamily="34" charset="0"/>
              </a:rPr>
              <a:t>status</a:t>
            </a:r>
            <a:r>
              <a:rPr lang="zh-CN" altLang="zh-CN" sz="2800" dirty="0">
                <a:latin typeface="Arial" panose="020B0604020202020204" pitchFamily="34" charset="0"/>
              </a:rPr>
              <a:t>或</a:t>
            </a:r>
            <a:r>
              <a:rPr lang="en-US" altLang="zh-CN" sz="2800" dirty="0">
                <a:latin typeface="Arial" panose="020B0604020202020204" pitchFamily="34" charset="0"/>
              </a:rPr>
              <a:t>statusText</a:t>
            </a:r>
            <a:r>
              <a:rPr lang="zh-CN" altLang="zh-CN" sz="2800" dirty="0">
                <a:latin typeface="Arial" panose="020B0604020202020204" pitchFamily="34" charset="0"/>
              </a:rPr>
              <a:t>属性，来判断请求是否成功，</a:t>
            </a:r>
            <a:r>
              <a:rPr lang="en-US" altLang="zh-CN" sz="2800" dirty="0">
                <a:latin typeface="Arial" panose="020B0604020202020204" pitchFamily="34" charset="0"/>
              </a:rPr>
              <a:t>status</a:t>
            </a:r>
            <a:r>
              <a:rPr lang="zh-CN" altLang="zh-CN" sz="2800" dirty="0">
                <a:latin typeface="Arial" panose="020B0604020202020204" pitchFamily="34" charset="0"/>
              </a:rPr>
              <a:t>和</a:t>
            </a:r>
            <a:r>
              <a:rPr lang="en-US" altLang="zh-CN" sz="2800" dirty="0">
                <a:latin typeface="Arial" panose="020B0604020202020204" pitchFamily="34" charset="0"/>
              </a:rPr>
              <a:t>statusText</a:t>
            </a:r>
            <a:r>
              <a:rPr lang="zh-CN" altLang="zh-CN" sz="2800" dirty="0">
                <a:latin typeface="Arial" panose="020B0604020202020204" pitchFamily="34" charset="0"/>
              </a:rPr>
              <a:t>属性返回当前请求的响应状态代码和状态描述</a:t>
            </a:r>
            <a:endParaRPr lang="zh-CN" altLang="zh-CN" sz="2800" i="1" dirty="0">
              <a:solidFill>
                <a:srgbClr val="C00000"/>
              </a:solidFill>
              <a:latin typeface="Arial" panose="020B0604020202020204" pitchFamily="34" charset="0"/>
            </a:endParaRPr>
          </a:p>
          <a:p>
            <a:endParaRPr lang="zh-CN" altLang="zh-CN" sz="2800" b="1" dirty="0">
              <a:latin typeface="Arial" panose="020B0604020202020204" pitchFamily="34" charset="0"/>
            </a:endParaRPr>
          </a:p>
          <a:p>
            <a:endParaRPr lang="zh-CN" altLang="zh-CN" sz="2800" i="1" dirty="0">
              <a:solidFill>
                <a:srgbClr val="C00000"/>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29699" name="矩形 1"/>
          <p:cNvSpPr/>
          <p:nvPr/>
        </p:nvSpPr>
        <p:spPr>
          <a:xfrm>
            <a:off x="2424113" y="1484313"/>
            <a:ext cx="7920037" cy="1814830"/>
          </a:xfrm>
          <a:prstGeom prst="rect">
            <a:avLst/>
          </a:prstGeom>
          <a:noFill/>
          <a:ln w="9525">
            <a:noFill/>
          </a:ln>
        </p:spPr>
        <p:txBody>
          <a:bodyPr>
            <a:spAutoFit/>
          </a:bodyPr>
          <a:p>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a:p>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
        <p:nvSpPr>
          <p:cNvPr id="29700" name="矩形 3"/>
          <p:cNvSpPr/>
          <p:nvPr/>
        </p:nvSpPr>
        <p:spPr>
          <a:xfrm>
            <a:off x="2640013" y="1870075"/>
            <a:ext cx="6985000" cy="4092575"/>
          </a:xfrm>
          <a:prstGeom prst="rect">
            <a:avLst/>
          </a:prstGeom>
          <a:noFill/>
          <a:ln w="9525">
            <a:noFill/>
          </a:ln>
        </p:spPr>
        <p:txBody>
          <a:bodyPr>
            <a:spAutoFit/>
          </a:bodyPr>
          <a:p>
            <a:r>
              <a:rPr lang="en-US" altLang="zh-CN" sz="2600" i="1" dirty="0">
                <a:solidFill>
                  <a:srgbClr val="C00000"/>
                </a:solidFill>
                <a:latin typeface="Arial" panose="020B0604020202020204" pitchFamily="34" charset="0"/>
              </a:rPr>
              <a:t> xhr.onreadystatechange=function(){</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if(xhr.readyState==4){//</a:t>
            </a:r>
            <a:r>
              <a:rPr lang="zh-CN" altLang="zh-CN" sz="2600" i="1" dirty="0">
                <a:solidFill>
                  <a:srgbClr val="C00000"/>
                </a:solidFill>
                <a:latin typeface="Arial" panose="020B0604020202020204" pitchFamily="34" charset="0"/>
              </a:rPr>
              <a:t>服务器已响应</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if(xhr.status==200){//</a:t>
            </a:r>
            <a:r>
              <a:rPr lang="zh-CN" altLang="zh-CN" sz="2600" i="1" dirty="0">
                <a:solidFill>
                  <a:srgbClr val="C00000"/>
                </a:solidFill>
                <a:latin typeface="Arial" panose="020B0604020202020204" pitchFamily="34" charset="0"/>
              </a:rPr>
              <a:t>请求成功</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var res=xhr.responseText;</a:t>
            </a:r>
            <a:endParaRPr lang="en-US"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a:t>
            </a:r>
            <a:r>
              <a:rPr lang="zh-CN" altLang="zh-CN" sz="2600" i="1" dirty="0">
                <a:solidFill>
                  <a:srgbClr val="C00000"/>
                </a:solidFill>
                <a:latin typeface="Arial" panose="020B0604020202020204" pitchFamily="34" charset="0"/>
              </a:rPr>
              <a:t>处理响应正文</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var xmldom=xhr.responseXML;</a:t>
            </a:r>
            <a:endParaRPr lang="en-US"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a:t>
            </a:r>
            <a:r>
              <a:rPr lang="zh-CN" altLang="zh-CN" sz="2600" i="1" dirty="0">
                <a:solidFill>
                  <a:srgbClr val="C00000"/>
                </a:solidFill>
                <a:latin typeface="Arial" panose="020B0604020202020204" pitchFamily="34" charset="0"/>
              </a:rPr>
              <a:t>处理</a:t>
            </a:r>
            <a:r>
              <a:rPr lang="en-US" altLang="zh-CN" sz="2600" i="1" dirty="0">
                <a:solidFill>
                  <a:srgbClr val="C00000"/>
                </a:solidFill>
                <a:latin typeface="Arial" panose="020B0604020202020204" pitchFamily="34" charset="0"/>
              </a:rPr>
              <a:t>XML</a:t>
            </a:r>
            <a:r>
              <a:rPr lang="zh-CN" altLang="zh-CN" sz="2600" i="1" dirty="0">
                <a:solidFill>
                  <a:srgbClr val="C00000"/>
                </a:solidFill>
                <a:latin typeface="Arial" panose="020B0604020202020204" pitchFamily="34" charset="0"/>
              </a:rPr>
              <a:t>数据</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a:t>
            </a:r>
            <a:endParaRPr lang="zh-CN" altLang="zh-CN" sz="2600" i="1" dirty="0">
              <a:solidFill>
                <a:srgbClr val="C00000"/>
              </a:solidFill>
              <a:latin typeface="Arial" panose="020B0604020202020204" pitchFamily="34" charset="0"/>
            </a:endParaRPr>
          </a:p>
          <a:p>
            <a:r>
              <a:rPr lang="en-US" altLang="zh-CN" sz="2600" i="1" dirty="0">
                <a:solidFill>
                  <a:srgbClr val="C00000"/>
                </a:solidFill>
                <a:latin typeface="Arial" panose="020B0604020202020204" pitchFamily="34" charset="0"/>
              </a:rPr>
              <a:t>    }</a:t>
            </a:r>
            <a:endParaRPr lang="zh-CN" altLang="zh-CN" sz="2600" i="1" dirty="0">
              <a:solidFill>
                <a:srgbClr val="C00000"/>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0723" name="矩形 1"/>
          <p:cNvSpPr/>
          <p:nvPr/>
        </p:nvSpPr>
        <p:spPr>
          <a:xfrm>
            <a:off x="2424113" y="1484313"/>
            <a:ext cx="7559675" cy="953135"/>
          </a:xfrm>
          <a:prstGeom prst="rect">
            <a:avLst/>
          </a:prstGeom>
          <a:noFill/>
          <a:ln w="9525">
            <a:noFill/>
          </a:ln>
        </p:spPr>
        <p:txBody>
          <a:bodyPr>
            <a:spAutoFit/>
          </a:bodyPr>
          <a:p>
            <a:r>
              <a:rPr lang="en-US" altLang="zh-CN" sz="2800" b="1" dirty="0">
                <a:latin typeface="Arial" panose="020B0604020202020204" pitchFamily="34" charset="0"/>
              </a:rPr>
              <a:t>2.</a:t>
            </a:r>
            <a:r>
              <a:rPr lang="zh-CN" altLang="en-US" sz="2800" b="1" dirty="0">
                <a:latin typeface="Arial" panose="020B0604020202020204" pitchFamily="34" charset="0"/>
              </a:rPr>
              <a:t>读取数据                             </a:t>
            </a:r>
            <a:r>
              <a:rPr lang="en-US" altLang="zh-CN" sz="2800" b="1" dirty="0">
                <a:latin typeface="Arial" panose="020B0604020202020204" pitchFamily="34" charset="0"/>
              </a:rPr>
              <a:t>3.</a:t>
            </a:r>
            <a:r>
              <a:rPr lang="zh-CN" altLang="en-US" sz="2800" b="1" dirty="0">
                <a:latin typeface="Arial" panose="020B0604020202020204" pitchFamily="34" charset="0"/>
              </a:rPr>
              <a:t>提交数据</a:t>
            </a:r>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30724" name="Picture 2"/>
          <p:cNvPicPr>
            <a:picLocks noChangeAspect="1"/>
          </p:cNvPicPr>
          <p:nvPr/>
        </p:nvPicPr>
        <p:blipFill>
          <a:blip r:embed="rId1"/>
          <a:stretch>
            <a:fillRect/>
          </a:stretch>
        </p:blipFill>
        <p:spPr>
          <a:xfrm>
            <a:off x="2208213" y="2227263"/>
            <a:ext cx="3527425" cy="2930525"/>
          </a:xfrm>
          <a:prstGeom prst="rect">
            <a:avLst/>
          </a:prstGeom>
          <a:noFill/>
          <a:ln w="9525">
            <a:noFill/>
          </a:ln>
        </p:spPr>
      </p:pic>
      <p:pic>
        <p:nvPicPr>
          <p:cNvPr id="30725" name="Picture 3"/>
          <p:cNvPicPr>
            <a:picLocks noChangeAspect="1"/>
          </p:cNvPicPr>
          <p:nvPr/>
        </p:nvPicPr>
        <p:blipFill>
          <a:blip r:embed="rId2"/>
          <a:stretch>
            <a:fillRect/>
          </a:stretch>
        </p:blipFill>
        <p:spPr>
          <a:xfrm>
            <a:off x="6432550" y="2276475"/>
            <a:ext cx="3551238" cy="2881313"/>
          </a:xfrm>
          <a:prstGeom prst="rect">
            <a:avLst/>
          </a:prstGeom>
          <a:noFill/>
          <a:ln w="9525">
            <a:noFill/>
          </a:ln>
        </p:spPr>
      </p:pic>
      <p:sp>
        <p:nvSpPr>
          <p:cNvPr id="30726" name="矩形 1"/>
          <p:cNvSpPr/>
          <p:nvPr/>
        </p:nvSpPr>
        <p:spPr>
          <a:xfrm>
            <a:off x="1860550" y="5445125"/>
            <a:ext cx="4572000" cy="829945"/>
          </a:xfrm>
          <a:prstGeom prst="rect">
            <a:avLst/>
          </a:prstGeom>
          <a:noFill/>
          <a:ln w="9525">
            <a:noFill/>
          </a:ln>
        </p:spPr>
        <p:txBody>
          <a:bodyPr>
            <a:spAutoFit/>
          </a:bodyPr>
          <a:p>
            <a:r>
              <a:rPr lang="en-US" altLang="zh-CN" dirty="0">
                <a:latin typeface="Arial" panose="020B0604020202020204" pitchFamily="34" charset="0"/>
                <a:hlinkClick r:id="rId3"/>
              </a:rPr>
              <a:t>http://www.meishihui68.com.cn/css/example-7.1.css</a:t>
            </a:r>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1747" name="矩形 1"/>
          <p:cNvSpPr/>
          <p:nvPr/>
        </p:nvSpPr>
        <p:spPr>
          <a:xfrm>
            <a:off x="2424113" y="1484313"/>
            <a:ext cx="7559675" cy="1383665"/>
          </a:xfrm>
          <a:prstGeom prst="rect">
            <a:avLst/>
          </a:prstGeom>
          <a:noFill/>
          <a:ln w="9525">
            <a:noFill/>
          </a:ln>
        </p:spPr>
        <p:txBody>
          <a:bodyPr>
            <a:spAutoFit/>
          </a:bodyPr>
          <a:p>
            <a:r>
              <a:rPr lang="en-US" altLang="zh-CN" sz="2800" b="1" dirty="0">
                <a:latin typeface="Arial" panose="020B0604020202020204" pitchFamily="34" charset="0"/>
              </a:rPr>
              <a:t>4. FormData</a:t>
            </a:r>
            <a:r>
              <a:rPr lang="zh-CN" altLang="zh-CN" sz="2800" b="1" dirty="0">
                <a:latin typeface="Arial" panose="020B0604020202020204" pitchFamily="34" charset="0"/>
              </a:rPr>
              <a:t>对象</a:t>
            </a:r>
            <a:endParaRPr lang="en-US" altLang="zh-CN" sz="2800" b="1" dirty="0">
              <a:latin typeface="Arial" panose="020B0604020202020204" pitchFamily="34" charset="0"/>
            </a:endParaRPr>
          </a:p>
          <a:p>
            <a:r>
              <a:rPr lang="zh-CN" altLang="en-US" sz="2800" dirty="0">
                <a:latin typeface="Arial" panose="020B0604020202020204" pitchFamily="34" charset="0"/>
              </a:rPr>
              <a:t>（</a:t>
            </a:r>
            <a:r>
              <a:rPr lang="en-US" altLang="zh-CN" sz="2800" dirty="0">
                <a:latin typeface="Arial" panose="020B0604020202020204" pitchFamily="34" charset="0"/>
              </a:rPr>
              <a:t>1</a:t>
            </a:r>
            <a:r>
              <a:rPr lang="zh-CN" altLang="en-US" sz="2800" dirty="0">
                <a:latin typeface="Arial" panose="020B0604020202020204" pitchFamily="34" charset="0"/>
              </a:rPr>
              <a:t>）创建</a:t>
            </a:r>
            <a:r>
              <a:rPr lang="en-US" altLang="zh-CN" sz="2800" dirty="0">
                <a:latin typeface="Arial" panose="020B0604020202020204" pitchFamily="34" charset="0"/>
              </a:rPr>
              <a:t>FormData</a:t>
            </a:r>
            <a:r>
              <a:rPr lang="zh-CN" altLang="zh-CN" sz="2800" dirty="0">
                <a:latin typeface="Arial" panose="020B0604020202020204" pitchFamily="34" charset="0"/>
              </a:rPr>
              <a:t>对象</a:t>
            </a:r>
            <a:r>
              <a:rPr lang="zh-CN" altLang="en-US" sz="2800" dirty="0">
                <a:latin typeface="Arial" panose="020B0604020202020204" pitchFamily="34" charset="0"/>
              </a:rPr>
              <a:t>，有两种方式：</a:t>
            </a:r>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sp>
        <p:nvSpPr>
          <p:cNvPr id="31748" name="矩形 2"/>
          <p:cNvSpPr/>
          <p:nvPr/>
        </p:nvSpPr>
        <p:spPr>
          <a:xfrm>
            <a:off x="2711450" y="2511425"/>
            <a:ext cx="6624638" cy="3538220"/>
          </a:xfrm>
          <a:prstGeom prst="rect">
            <a:avLst/>
          </a:prstGeom>
          <a:noFill/>
          <a:ln w="9525">
            <a:noFill/>
          </a:ln>
        </p:spPr>
        <p:txBody>
          <a:bodyPr>
            <a:spAutoFit/>
          </a:bodyPr>
          <a:p>
            <a:r>
              <a:rPr lang="en-US" altLang="zh-CN" sz="2800" dirty="0">
                <a:latin typeface="Arial" panose="020B0604020202020204" pitchFamily="34" charset="0"/>
              </a:rPr>
              <a:t> </a:t>
            </a:r>
            <a:r>
              <a:rPr lang="en-US" altLang="zh-CN" sz="2800" i="1" dirty="0">
                <a:solidFill>
                  <a:srgbClr val="C00000"/>
                </a:solidFill>
                <a:latin typeface="Arial" panose="020B0604020202020204" pitchFamily="34" charset="0"/>
              </a:rPr>
              <a:t>var formData=new FormData();</a:t>
            </a:r>
            <a:endParaRPr lang="zh-CN"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formData.append(key,value);//key</a:t>
            </a:r>
            <a:r>
              <a:rPr lang="zh-CN" altLang="zh-CN" sz="2800" i="1" dirty="0">
                <a:solidFill>
                  <a:srgbClr val="C00000"/>
                </a:solidFill>
                <a:latin typeface="Arial" panose="020B0604020202020204" pitchFamily="34" charset="0"/>
              </a:rPr>
              <a:t>是键，</a:t>
            </a:r>
            <a:r>
              <a:rPr lang="en-US" altLang="zh-CN" sz="2800" i="1" dirty="0">
                <a:solidFill>
                  <a:srgbClr val="C00000"/>
                </a:solidFill>
                <a:latin typeface="Arial" panose="020B0604020202020204" pitchFamily="34" charset="0"/>
              </a:rPr>
              <a:t>value</a:t>
            </a:r>
            <a:r>
              <a:rPr lang="zh-CN" altLang="zh-CN" sz="2800" i="1" dirty="0">
                <a:solidFill>
                  <a:srgbClr val="C00000"/>
                </a:solidFill>
                <a:latin typeface="Arial" panose="020B0604020202020204" pitchFamily="34" charset="0"/>
              </a:rPr>
              <a:t>是对应的数据值</a:t>
            </a:r>
            <a:endParaRPr lang="en-US" altLang="zh-CN" sz="2800" i="1" dirty="0">
              <a:solidFill>
                <a:srgbClr val="C00000"/>
              </a:solidFill>
              <a:latin typeface="Arial" panose="020B0604020202020204" pitchFamily="34" charset="0"/>
            </a:endParaRPr>
          </a:p>
          <a:p>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var oform=document</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.getElementById(“myForm”);</a:t>
            </a:r>
            <a:endParaRPr lang="zh-CN"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var formdata=new FormData(oform);</a:t>
            </a:r>
            <a:endParaRPr lang="zh-CN" altLang="zh-CN" sz="2800" i="1" dirty="0">
              <a:solidFill>
                <a:srgbClr val="C00000"/>
              </a:solidFill>
              <a:latin typeface="Arial" panose="020B0604020202020204" pitchFamily="34" charset="0"/>
            </a:endParaRPr>
          </a:p>
          <a:p>
            <a:endParaRPr lang="zh-CN" altLang="zh-CN" sz="2800" i="1" dirty="0">
              <a:solidFill>
                <a:srgbClr val="C0000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2771" name="矩形 1"/>
          <p:cNvSpPr/>
          <p:nvPr/>
        </p:nvSpPr>
        <p:spPr>
          <a:xfrm>
            <a:off x="2424113" y="1484313"/>
            <a:ext cx="7559675" cy="953135"/>
          </a:xfrm>
          <a:prstGeom prst="rect">
            <a:avLst/>
          </a:prstGeom>
          <a:noFill/>
          <a:ln w="9525">
            <a:noFill/>
          </a:ln>
        </p:spPr>
        <p:txBody>
          <a:bodyPr>
            <a:spAutoFit/>
          </a:bodyPr>
          <a:p>
            <a:r>
              <a:rPr lang="zh-CN" altLang="en-US" sz="2800" dirty="0">
                <a:latin typeface="Arial" panose="020B0604020202020204" pitchFamily="34" charset="0"/>
              </a:rPr>
              <a:t>（</a:t>
            </a:r>
            <a:r>
              <a:rPr lang="en-US" altLang="zh-CN" sz="2800" dirty="0">
                <a:latin typeface="Arial" panose="020B0604020202020204" pitchFamily="34" charset="0"/>
              </a:rPr>
              <a:t>2</a:t>
            </a:r>
            <a:r>
              <a:rPr lang="zh-CN" altLang="en-US" sz="2800" dirty="0">
                <a:latin typeface="Arial" panose="020B0604020202020204" pitchFamily="34" charset="0"/>
              </a:rPr>
              <a:t>）</a:t>
            </a:r>
            <a:r>
              <a:rPr lang="zh-CN" altLang="zh-CN" sz="2800" dirty="0">
                <a:latin typeface="Arial" panose="020B0604020202020204" pitchFamily="34" charset="0"/>
              </a:rPr>
              <a:t>发送</a:t>
            </a:r>
            <a:r>
              <a:rPr lang="en-US" altLang="zh-CN" sz="2800" dirty="0">
                <a:latin typeface="Arial" panose="020B0604020202020204" pitchFamily="34" charset="0"/>
              </a:rPr>
              <a:t>FormData</a:t>
            </a:r>
            <a:r>
              <a:rPr lang="zh-CN" altLang="zh-CN" sz="2800" dirty="0">
                <a:latin typeface="Arial" panose="020B0604020202020204" pitchFamily="34" charset="0"/>
              </a:rPr>
              <a:t>数据</a:t>
            </a:r>
            <a:r>
              <a:rPr lang="zh-CN" altLang="en-US" sz="2800" dirty="0">
                <a:latin typeface="Arial" panose="020B0604020202020204" pitchFamily="34" charset="0"/>
              </a:rPr>
              <a:t>：</a:t>
            </a:r>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32772" name="Picture 2"/>
          <p:cNvPicPr>
            <a:picLocks noChangeAspect="1"/>
          </p:cNvPicPr>
          <p:nvPr/>
        </p:nvPicPr>
        <p:blipFill>
          <a:blip r:embed="rId1"/>
          <a:stretch>
            <a:fillRect/>
          </a:stretch>
        </p:blipFill>
        <p:spPr>
          <a:xfrm>
            <a:off x="3648075" y="2435225"/>
            <a:ext cx="4251325" cy="23050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7"/>
          <p:cNvSpPr/>
          <p:nvPr/>
        </p:nvSpPr>
        <p:spPr>
          <a:xfrm>
            <a:off x="2424113" y="333375"/>
            <a:ext cx="716851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AJAX</a:t>
            </a:r>
            <a:r>
              <a:rPr lang="zh-CN" altLang="zh-CN" sz="4400" dirty="0">
                <a:latin typeface="Arial" panose="020B0604020202020204" pitchFamily="34" charset="0"/>
              </a:rPr>
              <a:t>技术介绍</a:t>
            </a:r>
            <a:r>
              <a:rPr lang="en-US" altLang="zh-CN" sz="4400" dirty="0">
                <a:latin typeface="Arial" panose="020B0604020202020204" pitchFamily="34" charset="0"/>
              </a:rPr>
              <a:t>——</a:t>
            </a:r>
            <a:r>
              <a:rPr lang="zh-CN" altLang="en-US" sz="4400" dirty="0">
                <a:latin typeface="Arial" panose="020B0604020202020204" pitchFamily="34" charset="0"/>
              </a:rPr>
              <a:t>应用场景</a:t>
            </a:r>
            <a:endParaRPr lang="zh-CN" altLang="en-US" sz="4400" dirty="0">
              <a:latin typeface="Arial" panose="020B0604020202020204" pitchFamily="34" charset="0"/>
              <a:ea typeface="黑体" panose="02010609060101010101" pitchFamily="49" charset="-122"/>
            </a:endParaRPr>
          </a:p>
        </p:txBody>
      </p:sp>
      <p:pic>
        <p:nvPicPr>
          <p:cNvPr id="6147" name="Picture 3"/>
          <p:cNvPicPr>
            <a:picLocks noChangeAspect="1"/>
          </p:cNvPicPr>
          <p:nvPr/>
        </p:nvPicPr>
        <p:blipFill>
          <a:blip r:embed="rId1"/>
          <a:stretch>
            <a:fillRect/>
          </a:stretch>
        </p:blipFill>
        <p:spPr>
          <a:xfrm>
            <a:off x="2424113" y="1844675"/>
            <a:ext cx="6992937" cy="4032250"/>
          </a:xfrm>
          <a:prstGeom prst="rect">
            <a:avLst/>
          </a:prstGeom>
          <a:noFill/>
          <a:ln w="9525">
            <a:noFill/>
          </a:ln>
        </p:spPr>
      </p:pic>
      <p:pic>
        <p:nvPicPr>
          <p:cNvPr id="6148" name="图片 5"/>
          <p:cNvPicPr>
            <a:picLocks noChangeAspect="1"/>
          </p:cNvPicPr>
          <p:nvPr/>
        </p:nvPicPr>
        <p:blipFill>
          <a:blip r:embed="rId2"/>
          <a:stretch>
            <a:fillRect/>
          </a:stretch>
        </p:blipFill>
        <p:spPr>
          <a:xfrm>
            <a:off x="6456363" y="5081588"/>
            <a:ext cx="4911725" cy="177641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3795" name="矩形 1"/>
          <p:cNvSpPr/>
          <p:nvPr/>
        </p:nvSpPr>
        <p:spPr>
          <a:xfrm>
            <a:off x="2424113" y="1484313"/>
            <a:ext cx="7559675" cy="953135"/>
          </a:xfrm>
          <a:prstGeom prst="rect">
            <a:avLst/>
          </a:prstGeom>
          <a:noFill/>
          <a:ln w="9525">
            <a:noFill/>
          </a:ln>
        </p:spPr>
        <p:txBody>
          <a:bodyPr>
            <a:spAutoFit/>
          </a:bodyPr>
          <a:p>
            <a:r>
              <a:rPr lang="zh-CN" altLang="en-US" sz="2800" dirty="0">
                <a:latin typeface="Arial" panose="020B0604020202020204" pitchFamily="34" charset="0"/>
              </a:rPr>
              <a:t>（</a:t>
            </a:r>
            <a:r>
              <a:rPr lang="en-US" altLang="zh-CN" sz="2800" dirty="0">
                <a:latin typeface="Arial" panose="020B0604020202020204" pitchFamily="34" charset="0"/>
              </a:rPr>
              <a:t>3</a:t>
            </a:r>
            <a:r>
              <a:rPr lang="zh-CN" altLang="en-US" sz="2800" dirty="0">
                <a:latin typeface="Arial" panose="020B0604020202020204" pitchFamily="34" charset="0"/>
              </a:rPr>
              <a:t>）</a:t>
            </a:r>
            <a:r>
              <a:rPr lang="zh-CN" altLang="zh-CN" sz="2800" dirty="0">
                <a:latin typeface="Arial" panose="020B0604020202020204" pitchFamily="34" charset="0"/>
              </a:rPr>
              <a:t>使用</a:t>
            </a:r>
            <a:r>
              <a:rPr lang="en-US" altLang="zh-CN" sz="2800" dirty="0">
                <a:latin typeface="Arial" panose="020B0604020202020204" pitchFamily="34" charset="0"/>
              </a:rPr>
              <a:t>FormData</a:t>
            </a:r>
            <a:r>
              <a:rPr lang="zh-CN" altLang="zh-CN" sz="2800" dirty="0">
                <a:latin typeface="Arial" panose="020B0604020202020204" pitchFamily="34" charset="0"/>
              </a:rPr>
              <a:t>对象上传文件</a:t>
            </a:r>
            <a:r>
              <a:rPr lang="zh-CN" altLang="en-US" sz="2800" dirty="0">
                <a:latin typeface="Arial" panose="020B0604020202020204" pitchFamily="34" charset="0"/>
              </a:rPr>
              <a:t>：</a:t>
            </a:r>
            <a:endParaRPr lang="en-US" altLang="zh-CN" sz="2800"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33796" name="图片 35"/>
          <p:cNvPicPr>
            <a:picLocks noChangeAspect="1"/>
          </p:cNvPicPr>
          <p:nvPr/>
        </p:nvPicPr>
        <p:blipFill>
          <a:blip r:embed="rId1"/>
          <a:stretch>
            <a:fillRect/>
          </a:stretch>
        </p:blipFill>
        <p:spPr>
          <a:xfrm>
            <a:off x="3702050" y="2205038"/>
            <a:ext cx="4321175" cy="1336675"/>
          </a:xfrm>
          <a:prstGeom prst="rect">
            <a:avLst/>
          </a:prstGeom>
          <a:noFill/>
          <a:ln w="9525">
            <a:noFill/>
          </a:ln>
        </p:spPr>
      </p:pic>
      <p:sp>
        <p:nvSpPr>
          <p:cNvPr id="33797" name="矩形 2"/>
          <p:cNvSpPr/>
          <p:nvPr/>
        </p:nvSpPr>
        <p:spPr>
          <a:xfrm>
            <a:off x="2782888" y="3702050"/>
            <a:ext cx="6842125" cy="2245360"/>
          </a:xfrm>
          <a:prstGeom prst="rect">
            <a:avLst/>
          </a:prstGeom>
          <a:noFill/>
          <a:ln w="9525">
            <a:noFill/>
          </a:ln>
        </p:spPr>
        <p:txBody>
          <a:bodyPr>
            <a:spAutoFit/>
          </a:bodyPr>
          <a:p>
            <a:r>
              <a:rPr lang="en-US" altLang="zh-CN" sz="2800" dirty="0">
                <a:latin typeface="Arial" panose="020B0604020202020204" pitchFamily="34" charset="0"/>
              </a:rPr>
              <a:t>progress</a:t>
            </a:r>
            <a:r>
              <a:rPr lang="zh-CN" altLang="en-US" sz="2800" dirty="0">
                <a:latin typeface="Arial" panose="020B0604020202020204" pitchFamily="34" charset="0"/>
              </a:rPr>
              <a:t>：</a:t>
            </a:r>
            <a:r>
              <a:rPr lang="zh-CN" altLang="zh-CN" sz="2800" dirty="0">
                <a:latin typeface="Arial" panose="020B0604020202020204" pitchFamily="34" charset="0"/>
              </a:rPr>
              <a:t>进度监测事件</a:t>
            </a:r>
            <a:endParaRPr lang="en-US" altLang="zh-CN" sz="2800" dirty="0">
              <a:latin typeface="Arial" panose="020B0604020202020204" pitchFamily="34" charset="0"/>
            </a:endParaRPr>
          </a:p>
          <a:p>
            <a:r>
              <a:rPr lang="en-US" altLang="zh-CN" sz="2800" dirty="0">
                <a:latin typeface="Arial" panose="020B0604020202020204" pitchFamily="34" charset="0"/>
              </a:rPr>
              <a:t>load</a:t>
            </a:r>
            <a:r>
              <a:rPr lang="zh-CN" altLang="en-US" sz="2800" dirty="0">
                <a:latin typeface="Arial" panose="020B0604020202020204" pitchFamily="34" charset="0"/>
              </a:rPr>
              <a:t>：</a:t>
            </a:r>
            <a:r>
              <a:rPr lang="zh-CN" altLang="zh-CN" sz="2800" dirty="0">
                <a:latin typeface="Arial" panose="020B0604020202020204" pitchFamily="34" charset="0"/>
              </a:rPr>
              <a:t>传送数据成功事件</a:t>
            </a:r>
            <a:endParaRPr lang="en-US" altLang="zh-CN" sz="2800" dirty="0">
              <a:latin typeface="Arial" panose="020B0604020202020204" pitchFamily="34" charset="0"/>
            </a:endParaRPr>
          </a:p>
          <a:p>
            <a:r>
              <a:rPr lang="en-US" altLang="zh-CN" sz="2800" dirty="0">
                <a:latin typeface="Arial" panose="020B0604020202020204" pitchFamily="34" charset="0"/>
              </a:rPr>
              <a:t>abort:</a:t>
            </a:r>
            <a:r>
              <a:rPr lang="zh-CN" altLang="zh-CN" sz="2800" dirty="0">
                <a:latin typeface="Arial" panose="020B0604020202020204" pitchFamily="34" charset="0"/>
              </a:rPr>
              <a:t>传送数据中断事件</a:t>
            </a:r>
            <a:endParaRPr lang="en-US" altLang="zh-CN" sz="2800" dirty="0">
              <a:latin typeface="Arial" panose="020B0604020202020204" pitchFamily="34" charset="0"/>
            </a:endParaRPr>
          </a:p>
          <a:p>
            <a:r>
              <a:rPr lang="en-US" altLang="zh-CN" sz="2800" dirty="0">
                <a:latin typeface="Arial" panose="020B0604020202020204" pitchFamily="34" charset="0"/>
              </a:rPr>
              <a:t>error:</a:t>
            </a:r>
            <a:r>
              <a:rPr lang="zh-CN" altLang="zh-CN" sz="2800" dirty="0">
                <a:latin typeface="Arial" panose="020B0604020202020204" pitchFamily="34" charset="0"/>
              </a:rPr>
              <a:t>传送数据发生错误事件</a:t>
            </a:r>
            <a:endParaRPr lang="en-US" altLang="zh-CN" sz="2800" dirty="0">
              <a:latin typeface="Arial" panose="020B0604020202020204" pitchFamily="34" charset="0"/>
            </a:endParaRPr>
          </a:p>
          <a:p>
            <a:r>
              <a:rPr lang="en-US" altLang="zh-CN" sz="2800" dirty="0">
                <a:latin typeface="Arial" panose="020B0604020202020204" pitchFamily="34" charset="0"/>
              </a:rPr>
              <a:t>loadstart:</a:t>
            </a:r>
            <a:r>
              <a:rPr lang="zh-CN" altLang="zh-CN" sz="2800" dirty="0">
                <a:latin typeface="Arial" panose="020B0604020202020204" pitchFamily="34" charset="0"/>
              </a:rPr>
              <a:t>开始传送数据事件</a:t>
            </a:r>
            <a:endParaRPr lang="zh-CN" altLang="en-US" sz="2800"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4819" name="矩形 1"/>
          <p:cNvSpPr/>
          <p:nvPr/>
        </p:nvSpPr>
        <p:spPr>
          <a:xfrm>
            <a:off x="2424113" y="1484313"/>
            <a:ext cx="8064500" cy="5262245"/>
          </a:xfrm>
          <a:prstGeom prst="rect">
            <a:avLst/>
          </a:prstGeom>
          <a:noFill/>
          <a:ln w="9525">
            <a:noFill/>
          </a:ln>
        </p:spPr>
        <p:txBody>
          <a:bodyPr>
            <a:spAutoFit/>
          </a:bodyPr>
          <a:p>
            <a:r>
              <a:rPr lang="en-US" altLang="zh-CN" sz="2800" b="1" dirty="0">
                <a:latin typeface="Arial" panose="020B0604020202020204" pitchFamily="34" charset="0"/>
              </a:rPr>
              <a:t>5. </a:t>
            </a:r>
            <a:r>
              <a:rPr lang="zh-CN" altLang="en-US" sz="2800" b="1" dirty="0">
                <a:latin typeface="Arial" panose="020B0604020202020204" pitchFamily="34" charset="0"/>
              </a:rPr>
              <a:t>解析</a:t>
            </a:r>
            <a:r>
              <a:rPr lang="en-US" altLang="zh-CN" sz="2800" b="1" dirty="0">
                <a:latin typeface="Arial" panose="020B0604020202020204" pitchFamily="34" charset="0"/>
              </a:rPr>
              <a:t>XML</a:t>
            </a:r>
            <a:r>
              <a:rPr lang="zh-CN" altLang="en-US" sz="2800" b="1" dirty="0">
                <a:latin typeface="Arial" panose="020B0604020202020204" pitchFamily="34" charset="0"/>
              </a:rPr>
              <a:t>数据</a:t>
            </a:r>
            <a:endParaRPr lang="en-US" altLang="zh-CN" sz="2800" b="1" dirty="0">
              <a:latin typeface="Arial" panose="020B0604020202020204" pitchFamily="34" charset="0"/>
            </a:endParaRPr>
          </a:p>
          <a:p>
            <a:r>
              <a:rPr lang="en-US" altLang="zh-CN" sz="2800" dirty="0">
                <a:latin typeface="Arial" panose="020B0604020202020204" pitchFamily="34" charset="0"/>
              </a:rPr>
              <a:t>    </a:t>
            </a:r>
            <a:r>
              <a:rPr lang="zh-CN" altLang="zh-CN" sz="2800" dirty="0">
                <a:latin typeface="Arial" panose="020B0604020202020204" pitchFamily="34" charset="0"/>
              </a:rPr>
              <a:t>当使用</a:t>
            </a:r>
            <a:r>
              <a:rPr lang="en-US" altLang="zh-CN" sz="2800" dirty="0">
                <a:latin typeface="Arial" panose="020B0604020202020204" pitchFamily="34" charset="0"/>
              </a:rPr>
              <a:t>XMLHttpRequest</a:t>
            </a:r>
            <a:r>
              <a:rPr lang="zh-CN" altLang="zh-CN" sz="2800" dirty="0">
                <a:latin typeface="Arial" panose="020B0604020202020204" pitchFamily="34" charset="0"/>
              </a:rPr>
              <a:t>请求数据，返回的是</a:t>
            </a:r>
            <a:r>
              <a:rPr lang="en-US" altLang="zh-CN" sz="2800" dirty="0">
                <a:latin typeface="Arial" panose="020B0604020202020204" pitchFamily="34" charset="0"/>
              </a:rPr>
              <a:t>XML</a:t>
            </a:r>
            <a:r>
              <a:rPr lang="zh-CN" altLang="zh-CN" sz="2800" dirty="0">
                <a:latin typeface="Arial" panose="020B0604020202020204" pitchFamily="34" charset="0"/>
              </a:rPr>
              <a:t>格式时，就需要用到它的另一个属性</a:t>
            </a:r>
            <a:r>
              <a:rPr lang="en-US" altLang="zh-CN" sz="2800" dirty="0">
                <a:latin typeface="Arial" panose="020B0604020202020204" pitchFamily="34" charset="0"/>
              </a:rPr>
              <a:t>responseXML</a:t>
            </a:r>
            <a:r>
              <a:rPr lang="zh-CN" altLang="zh-CN" sz="2800" dirty="0">
                <a:latin typeface="Arial" panose="020B0604020202020204" pitchFamily="34" charset="0"/>
              </a:rPr>
              <a:t>，这个属性代表一个</a:t>
            </a:r>
            <a:r>
              <a:rPr lang="en-US" altLang="zh-CN" sz="2800" dirty="0">
                <a:latin typeface="Arial" panose="020B0604020202020204" pitchFamily="34" charset="0"/>
              </a:rPr>
              <a:t>XML DOM</a:t>
            </a:r>
            <a:r>
              <a:rPr lang="zh-CN" altLang="zh-CN" sz="2800" dirty="0">
                <a:latin typeface="Arial" panose="020B0604020202020204" pitchFamily="34" charset="0"/>
              </a:rPr>
              <a:t>对象，可以专门用来解析</a:t>
            </a:r>
            <a:r>
              <a:rPr lang="en-US" altLang="zh-CN" sz="2800" dirty="0">
                <a:latin typeface="Arial" panose="020B0604020202020204" pitchFamily="34" charset="0"/>
              </a:rPr>
              <a:t>XML</a:t>
            </a:r>
            <a:r>
              <a:rPr lang="zh-CN" altLang="zh-CN" sz="2800" dirty="0">
                <a:latin typeface="Arial" panose="020B0604020202020204" pitchFamily="34" charset="0"/>
              </a:rPr>
              <a:t>格式数据，这个</a:t>
            </a:r>
            <a:r>
              <a:rPr lang="en-US" altLang="zh-CN" sz="2800" dirty="0">
                <a:latin typeface="Arial" panose="020B0604020202020204" pitchFamily="34" charset="0"/>
              </a:rPr>
              <a:t>XML DOM</a:t>
            </a:r>
            <a:r>
              <a:rPr lang="zh-CN" altLang="zh-CN" sz="2800" dirty="0">
                <a:latin typeface="Arial" panose="020B0604020202020204" pitchFamily="34" charset="0"/>
              </a:rPr>
              <a:t>对象提供了个</a:t>
            </a:r>
            <a:r>
              <a:rPr lang="en-US" altLang="zh-CN" sz="2800" dirty="0">
                <a:latin typeface="Arial" panose="020B0604020202020204" pitchFamily="34" charset="0"/>
              </a:rPr>
              <a:t>getElementsByTagName</a:t>
            </a:r>
            <a:r>
              <a:rPr lang="zh-CN" altLang="zh-CN" sz="2800" dirty="0">
                <a:latin typeface="Arial" panose="020B0604020202020204" pitchFamily="34" charset="0"/>
              </a:rPr>
              <a:t>方法（和</a:t>
            </a:r>
            <a:r>
              <a:rPr lang="en-US" altLang="zh-CN" sz="2800" dirty="0">
                <a:latin typeface="Arial" panose="020B0604020202020204" pitchFamily="34" charset="0"/>
              </a:rPr>
              <a:t>HTML DOM</a:t>
            </a:r>
            <a:r>
              <a:rPr lang="zh-CN" altLang="zh-CN" sz="2800" dirty="0">
                <a:latin typeface="Arial" panose="020B0604020202020204" pitchFamily="34" charset="0"/>
              </a:rPr>
              <a:t>的方法一样），可以根据标签名来得到数据</a:t>
            </a:r>
            <a:endParaRPr lang="en-US" altLang="zh-CN" sz="2800" dirty="0">
              <a:latin typeface="Arial" panose="020B0604020202020204" pitchFamily="34" charset="0"/>
            </a:endParaRPr>
          </a:p>
          <a:p>
            <a:r>
              <a:rPr lang="en-US" altLang="zh-CN" sz="2800" dirty="0">
                <a:latin typeface="Arial" panose="020B0604020202020204" pitchFamily="34" charset="0"/>
              </a:rPr>
              <a:t>   </a:t>
            </a:r>
            <a:r>
              <a:rPr lang="en-US" altLang="zh-CN" sz="2800" i="1" dirty="0">
                <a:solidFill>
                  <a:srgbClr val="C00000"/>
                </a:solidFill>
                <a:latin typeface="Arial" panose="020B0604020202020204" pitchFamily="34" charset="0"/>
              </a:rPr>
              <a:t>var bookname=xhr.responseXML.</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getElementsByTagName("title")[0]</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.childNodes[0].nodeValue;</a:t>
            </a:r>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6147"/>
          <p:cNvSpPr/>
          <p:nvPr/>
        </p:nvSpPr>
        <p:spPr>
          <a:xfrm>
            <a:off x="2424113" y="333375"/>
            <a:ext cx="5553710"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XMLHttpRequest</a:t>
            </a:r>
            <a:r>
              <a:rPr lang="zh-CN" altLang="zh-CN" sz="4400" dirty="0">
                <a:latin typeface="Arial" panose="020B0604020202020204" pitchFamily="34" charset="0"/>
              </a:rPr>
              <a:t>对象</a:t>
            </a:r>
            <a:endParaRPr lang="zh-CN" altLang="en-US" sz="4400" dirty="0">
              <a:latin typeface="Arial" panose="020B0604020202020204" pitchFamily="34" charset="0"/>
              <a:ea typeface="黑体" panose="02010609060101010101" pitchFamily="49" charset="-122"/>
            </a:endParaRPr>
          </a:p>
        </p:txBody>
      </p:sp>
      <p:sp>
        <p:nvSpPr>
          <p:cNvPr id="35843" name="矩形 1"/>
          <p:cNvSpPr/>
          <p:nvPr/>
        </p:nvSpPr>
        <p:spPr>
          <a:xfrm>
            <a:off x="2424113" y="1484313"/>
            <a:ext cx="8064500" cy="5262245"/>
          </a:xfrm>
          <a:prstGeom prst="rect">
            <a:avLst/>
          </a:prstGeom>
          <a:noFill/>
          <a:ln w="9525">
            <a:noFill/>
          </a:ln>
        </p:spPr>
        <p:txBody>
          <a:bodyPr>
            <a:spAutoFit/>
          </a:bodyPr>
          <a:p>
            <a:r>
              <a:rPr lang="en-US" altLang="zh-CN" sz="2800" b="1" dirty="0">
                <a:latin typeface="Arial" panose="020B0604020202020204" pitchFamily="34" charset="0"/>
              </a:rPr>
              <a:t>5. </a:t>
            </a:r>
            <a:r>
              <a:rPr lang="zh-CN" altLang="en-US" sz="2800" b="1" dirty="0">
                <a:latin typeface="Arial" panose="020B0604020202020204" pitchFamily="34" charset="0"/>
              </a:rPr>
              <a:t>解析</a:t>
            </a:r>
            <a:r>
              <a:rPr lang="en-US" altLang="zh-CN" sz="2800" b="1" dirty="0">
                <a:latin typeface="Arial" panose="020B0604020202020204" pitchFamily="34" charset="0"/>
              </a:rPr>
              <a:t>XML</a:t>
            </a:r>
            <a:r>
              <a:rPr lang="zh-CN" altLang="en-US" sz="2800" b="1" dirty="0">
                <a:latin typeface="Arial" panose="020B0604020202020204" pitchFamily="34" charset="0"/>
              </a:rPr>
              <a:t>数据</a:t>
            </a:r>
            <a:endParaRPr lang="en-US" altLang="zh-CN" sz="2800" b="1" dirty="0">
              <a:latin typeface="Arial" panose="020B0604020202020204" pitchFamily="34" charset="0"/>
            </a:endParaRPr>
          </a:p>
          <a:p>
            <a:r>
              <a:rPr lang="en-US" altLang="zh-CN" sz="2800" dirty="0">
                <a:latin typeface="Arial" panose="020B0604020202020204" pitchFamily="34" charset="0"/>
              </a:rPr>
              <a:t>    </a:t>
            </a:r>
            <a:r>
              <a:rPr lang="zh-CN" altLang="zh-CN" sz="2800" dirty="0">
                <a:latin typeface="Arial" panose="020B0604020202020204" pitchFamily="34" charset="0"/>
              </a:rPr>
              <a:t>当使用</a:t>
            </a:r>
            <a:r>
              <a:rPr lang="en-US" altLang="zh-CN" sz="2800" dirty="0">
                <a:latin typeface="Arial" panose="020B0604020202020204" pitchFamily="34" charset="0"/>
              </a:rPr>
              <a:t>XMLHttpRequest</a:t>
            </a:r>
            <a:r>
              <a:rPr lang="zh-CN" altLang="zh-CN" sz="2800" dirty="0">
                <a:latin typeface="Arial" panose="020B0604020202020204" pitchFamily="34" charset="0"/>
              </a:rPr>
              <a:t>请求数据，返回的是</a:t>
            </a:r>
            <a:r>
              <a:rPr lang="en-US" altLang="zh-CN" sz="2800" dirty="0">
                <a:latin typeface="Arial" panose="020B0604020202020204" pitchFamily="34" charset="0"/>
              </a:rPr>
              <a:t>XML</a:t>
            </a:r>
            <a:r>
              <a:rPr lang="zh-CN" altLang="zh-CN" sz="2800" dirty="0">
                <a:latin typeface="Arial" panose="020B0604020202020204" pitchFamily="34" charset="0"/>
              </a:rPr>
              <a:t>格式时，就需要用到它的另一个属性</a:t>
            </a:r>
            <a:r>
              <a:rPr lang="en-US" altLang="zh-CN" sz="2800" dirty="0">
                <a:latin typeface="Arial" panose="020B0604020202020204" pitchFamily="34" charset="0"/>
              </a:rPr>
              <a:t>responseXML</a:t>
            </a:r>
            <a:r>
              <a:rPr lang="zh-CN" altLang="zh-CN" sz="2800" dirty="0">
                <a:latin typeface="Arial" panose="020B0604020202020204" pitchFamily="34" charset="0"/>
              </a:rPr>
              <a:t>，这个属性代表一个</a:t>
            </a:r>
            <a:r>
              <a:rPr lang="en-US" altLang="zh-CN" sz="2800" dirty="0">
                <a:latin typeface="Arial" panose="020B0604020202020204" pitchFamily="34" charset="0"/>
              </a:rPr>
              <a:t>XML DOM</a:t>
            </a:r>
            <a:r>
              <a:rPr lang="zh-CN" altLang="zh-CN" sz="2800" dirty="0">
                <a:latin typeface="Arial" panose="020B0604020202020204" pitchFamily="34" charset="0"/>
              </a:rPr>
              <a:t>对象，可以专门用来解析</a:t>
            </a:r>
            <a:r>
              <a:rPr lang="en-US" altLang="zh-CN" sz="2800" dirty="0">
                <a:latin typeface="Arial" panose="020B0604020202020204" pitchFamily="34" charset="0"/>
              </a:rPr>
              <a:t>XML</a:t>
            </a:r>
            <a:r>
              <a:rPr lang="zh-CN" altLang="zh-CN" sz="2800" dirty="0">
                <a:latin typeface="Arial" panose="020B0604020202020204" pitchFamily="34" charset="0"/>
              </a:rPr>
              <a:t>格式数据，这个</a:t>
            </a:r>
            <a:r>
              <a:rPr lang="en-US" altLang="zh-CN" sz="2800" dirty="0">
                <a:latin typeface="Arial" panose="020B0604020202020204" pitchFamily="34" charset="0"/>
              </a:rPr>
              <a:t>XML DOM</a:t>
            </a:r>
            <a:r>
              <a:rPr lang="zh-CN" altLang="zh-CN" sz="2800" dirty="0">
                <a:latin typeface="Arial" panose="020B0604020202020204" pitchFamily="34" charset="0"/>
              </a:rPr>
              <a:t>对象提供了个</a:t>
            </a:r>
            <a:r>
              <a:rPr lang="en-US" altLang="zh-CN" sz="2800" dirty="0">
                <a:latin typeface="Arial" panose="020B0604020202020204" pitchFamily="34" charset="0"/>
              </a:rPr>
              <a:t>getElementsByTagName</a:t>
            </a:r>
            <a:r>
              <a:rPr lang="zh-CN" altLang="zh-CN" sz="2800" dirty="0">
                <a:latin typeface="Arial" panose="020B0604020202020204" pitchFamily="34" charset="0"/>
              </a:rPr>
              <a:t>方法（和</a:t>
            </a:r>
            <a:r>
              <a:rPr lang="en-US" altLang="zh-CN" sz="2800" dirty="0">
                <a:latin typeface="Arial" panose="020B0604020202020204" pitchFamily="34" charset="0"/>
              </a:rPr>
              <a:t>HTML DOM</a:t>
            </a:r>
            <a:r>
              <a:rPr lang="zh-CN" altLang="zh-CN" sz="2800" dirty="0">
                <a:latin typeface="Arial" panose="020B0604020202020204" pitchFamily="34" charset="0"/>
              </a:rPr>
              <a:t>的方法一样），可以根据标签名来得到数据</a:t>
            </a:r>
            <a:endParaRPr lang="en-US" altLang="zh-CN" sz="2800" dirty="0">
              <a:latin typeface="Arial" panose="020B0604020202020204" pitchFamily="34" charset="0"/>
            </a:endParaRPr>
          </a:p>
          <a:p>
            <a:r>
              <a:rPr lang="en-US" altLang="zh-CN" sz="2800" dirty="0">
                <a:latin typeface="Arial" panose="020B0604020202020204" pitchFamily="34" charset="0"/>
              </a:rPr>
              <a:t>   </a:t>
            </a:r>
            <a:r>
              <a:rPr lang="en-US" altLang="zh-CN" sz="2800" i="1" dirty="0">
                <a:solidFill>
                  <a:srgbClr val="C00000"/>
                </a:solidFill>
                <a:latin typeface="Arial" panose="020B0604020202020204" pitchFamily="34" charset="0"/>
              </a:rPr>
              <a:t>var bookname=xhr.responseXML.</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getElementsByTagName("title")[0]</a:t>
            </a:r>
            <a:endParaRPr lang="en-US" altLang="zh-CN" sz="2800" i="1" dirty="0">
              <a:solidFill>
                <a:srgbClr val="C00000"/>
              </a:solidFill>
              <a:latin typeface="Arial" panose="020B0604020202020204" pitchFamily="34" charset="0"/>
            </a:endParaRPr>
          </a:p>
          <a:p>
            <a:r>
              <a:rPr lang="en-US" altLang="zh-CN" sz="2800" i="1" dirty="0">
                <a:solidFill>
                  <a:srgbClr val="C00000"/>
                </a:solidFill>
                <a:latin typeface="Arial" panose="020B0604020202020204" pitchFamily="34" charset="0"/>
              </a:rPr>
              <a:t>          .childNodes[0].nodeValue;</a:t>
            </a:r>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6147"/>
          <p:cNvSpPr/>
          <p:nvPr/>
        </p:nvSpPr>
        <p:spPr>
          <a:xfrm>
            <a:off x="2424113" y="333375"/>
            <a:ext cx="403288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CORS</a:t>
            </a:r>
            <a:r>
              <a:rPr lang="zh-CN" altLang="zh-CN" sz="4400" dirty="0">
                <a:latin typeface="Arial" panose="020B0604020202020204" pitchFamily="34" charset="0"/>
              </a:rPr>
              <a:t>跨域问题</a:t>
            </a:r>
            <a:endParaRPr lang="zh-CN" altLang="en-US" sz="4400" dirty="0">
              <a:latin typeface="Arial" panose="020B0604020202020204" pitchFamily="34" charset="0"/>
              <a:ea typeface="黑体" panose="02010609060101010101" pitchFamily="49" charset="-122"/>
            </a:endParaRPr>
          </a:p>
        </p:txBody>
      </p:sp>
      <p:sp>
        <p:nvSpPr>
          <p:cNvPr id="36867" name="矩形 1"/>
          <p:cNvSpPr/>
          <p:nvPr/>
        </p:nvSpPr>
        <p:spPr>
          <a:xfrm>
            <a:off x="2424113" y="1484313"/>
            <a:ext cx="8064500" cy="3107690"/>
          </a:xfrm>
          <a:prstGeom prst="rect">
            <a:avLst/>
          </a:prstGeom>
          <a:noFill/>
          <a:ln w="9525">
            <a:noFill/>
          </a:ln>
        </p:spPr>
        <p:txBody>
          <a:bodyPr>
            <a:spAutoFit/>
          </a:bodyPr>
          <a:p>
            <a:r>
              <a:rPr lang="en-US" altLang="zh-CN" sz="2800" dirty="0">
                <a:latin typeface="Arial" panose="020B0604020202020204" pitchFamily="34" charset="0"/>
              </a:rPr>
              <a:t>   </a:t>
            </a:r>
            <a:r>
              <a:rPr lang="zh-CN" altLang="en-US" sz="2800" dirty="0">
                <a:latin typeface="Arial" panose="020B0604020202020204" pitchFamily="34" charset="0"/>
              </a:rPr>
              <a:t>服务端控制加入下列报头：</a:t>
            </a:r>
            <a:endParaRPr lang="en-US" altLang="zh-CN" sz="2800" dirty="0">
              <a:latin typeface="Arial" panose="020B0604020202020204" pitchFamily="34" charset="0"/>
            </a:endParaRPr>
          </a:p>
          <a:p>
            <a:r>
              <a:rPr lang="en-US" altLang="zh-CN" sz="2800" dirty="0">
                <a:latin typeface="Arial" panose="020B0604020202020204" pitchFamily="34" charset="0"/>
              </a:rPr>
              <a:t> </a:t>
            </a:r>
            <a:endParaRPr lang="en-US" altLang="zh-CN" sz="2800" dirty="0">
              <a:latin typeface="Arial" panose="020B0604020202020204" pitchFamily="34" charset="0"/>
            </a:endParaRPr>
          </a:p>
          <a:p>
            <a:r>
              <a:rPr lang="en-GB" altLang="zh-CN" sz="2800" i="1" dirty="0">
                <a:solidFill>
                  <a:srgbClr val="C00000"/>
                </a:solidFill>
                <a:latin typeface="Arial" panose="020B0604020202020204" pitchFamily="34" charset="0"/>
              </a:rPr>
              <a:t>Access-Control-Allow-Origin: *</a:t>
            </a:r>
            <a:endParaRPr lang="zh-CN" altLang="zh-CN" sz="2800" i="1" dirty="0">
              <a:solidFill>
                <a:srgbClr val="C00000"/>
              </a:solidFill>
              <a:latin typeface="Arial" panose="020B0604020202020204" pitchFamily="34" charset="0"/>
            </a:endParaRPr>
          </a:p>
          <a:p>
            <a:r>
              <a:rPr lang="en-GB" altLang="zh-CN" sz="2800" i="1" dirty="0">
                <a:solidFill>
                  <a:srgbClr val="C00000"/>
                </a:solidFill>
                <a:latin typeface="Arial" panose="020B0604020202020204" pitchFamily="34" charset="0"/>
              </a:rPr>
              <a:t>Access-Control-Allow-Headers: Content-Type</a:t>
            </a:r>
            <a:endParaRPr lang="zh-CN" altLang="zh-CN" sz="2800" i="1" dirty="0">
              <a:solidFill>
                <a:srgbClr val="C00000"/>
              </a:solidFill>
              <a:latin typeface="Arial" panose="020B0604020202020204" pitchFamily="34" charset="0"/>
            </a:endParaRPr>
          </a:p>
          <a:p>
            <a:r>
              <a:rPr lang="en-GB" altLang="zh-CN" sz="2800" i="1" dirty="0">
                <a:solidFill>
                  <a:srgbClr val="C00000"/>
                </a:solidFill>
                <a:latin typeface="Arial" panose="020B0604020202020204" pitchFamily="34" charset="0"/>
              </a:rPr>
              <a:t>Access-Control-Allow-Methods: GET, POST, PUT, DELETE, OPTIONS</a:t>
            </a:r>
            <a:endParaRPr lang="zh-CN" altLang="zh-CN" sz="2800" i="1" dirty="0">
              <a:solidFill>
                <a:srgbClr val="C00000"/>
              </a:solidFill>
              <a:latin typeface="Arial" panose="020B0604020202020204" pitchFamily="34" charset="0"/>
            </a:endParaRPr>
          </a:p>
          <a:p>
            <a:endParaRPr lang="zh-CN" altLang="zh-CN" sz="2800"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bwMode="auto">
          <a:xfrm>
            <a:off x="807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7891" name="Picture 2"/>
          <p:cNvPicPr>
            <a:picLocks noChangeAspect="1"/>
          </p:cNvPicPr>
          <p:nvPr/>
        </p:nvPicPr>
        <p:blipFill>
          <a:blip r:embed="rId1"/>
          <a:stretch>
            <a:fillRect/>
          </a:stretch>
        </p:blipFill>
        <p:spPr>
          <a:xfrm>
            <a:off x="2519363" y="1695450"/>
            <a:ext cx="7151687" cy="3467100"/>
          </a:xfrm>
          <a:prstGeom prst="rect">
            <a:avLst/>
          </a:prstGeom>
          <a:noFill/>
          <a:ln w="9525">
            <a:noFill/>
          </a:ln>
        </p:spPr>
      </p:pic>
      <p:sp>
        <p:nvSpPr>
          <p:cNvPr id="37892" name="矩形 6147"/>
          <p:cNvSpPr/>
          <p:nvPr/>
        </p:nvSpPr>
        <p:spPr>
          <a:xfrm>
            <a:off x="2135188" y="333375"/>
            <a:ext cx="558482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ea typeface="黑体" panose="02010609060101010101" pitchFamily="49" charset="-122"/>
              </a:rPr>
              <a:t>MUI</a:t>
            </a:r>
            <a:r>
              <a:rPr lang="zh-CN" altLang="en-US" sz="4400" dirty="0">
                <a:latin typeface="Arial" panose="020B0604020202020204" pitchFamily="34" charset="0"/>
                <a:ea typeface="黑体" panose="02010609060101010101" pitchFamily="49" charset="-122"/>
              </a:rPr>
              <a:t>框架下的</a:t>
            </a:r>
            <a:r>
              <a:rPr lang="en-US" altLang="zh-CN" sz="4400" dirty="0">
                <a:latin typeface="Arial" panose="020B0604020202020204" pitchFamily="34" charset="0"/>
                <a:ea typeface="黑体" panose="02010609060101010101" pitchFamily="49" charset="-122"/>
              </a:rPr>
              <a:t>ajax</a:t>
            </a:r>
            <a:r>
              <a:rPr lang="zh-CN" altLang="en-US" sz="4400" dirty="0">
                <a:latin typeface="Arial" panose="020B0604020202020204" pitchFamily="34" charset="0"/>
                <a:ea typeface="黑体" panose="02010609060101010101" pitchFamily="49" charset="-122"/>
              </a:rPr>
              <a:t>配置</a:t>
            </a:r>
            <a:endParaRPr lang="zh-CN" altLang="en-US" sz="4400" dirty="0">
              <a:latin typeface="Arial" panose="020B0604020202020204" pitchFamily="34" charset="0"/>
              <a:ea typeface="黑体" panose="02010609060101010101" pitchFamily="49" charset="-122"/>
            </a:endParaRPr>
          </a:p>
        </p:txBody>
      </p:sp>
      <p:sp>
        <p:nvSpPr>
          <p:cNvPr id="37893" name="矩形 2"/>
          <p:cNvSpPr/>
          <p:nvPr/>
        </p:nvSpPr>
        <p:spPr>
          <a:xfrm>
            <a:off x="5519738" y="5732463"/>
            <a:ext cx="4897437" cy="460375"/>
          </a:xfrm>
          <a:prstGeom prst="rect">
            <a:avLst/>
          </a:prstGeom>
          <a:noFill/>
          <a:ln w="9525">
            <a:noFill/>
          </a:ln>
        </p:spPr>
        <p:txBody>
          <a:bodyPr>
            <a:spAutoFit/>
          </a:bodyPr>
          <a:p>
            <a:r>
              <a:rPr lang="en-US" altLang="zh-CN" dirty="0">
                <a:latin typeface="Arial" panose="020B0604020202020204" pitchFamily="34" charset="0"/>
                <a:hlinkClick r:id="rId2"/>
              </a:rPr>
              <a:t>https://dev.dcloud.net.cn/mui/ajax/</a:t>
            </a:r>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bwMode="auto">
          <a:xfrm>
            <a:off x="8077200" y="6243638"/>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8915" name="Picture 2"/>
          <p:cNvPicPr>
            <a:picLocks noChangeAspect="1"/>
          </p:cNvPicPr>
          <p:nvPr/>
        </p:nvPicPr>
        <p:blipFill>
          <a:blip r:embed="rId1"/>
          <a:stretch>
            <a:fillRect/>
          </a:stretch>
        </p:blipFill>
        <p:spPr>
          <a:xfrm>
            <a:off x="1595438" y="1412875"/>
            <a:ext cx="8532812" cy="1800225"/>
          </a:xfrm>
          <a:prstGeom prst="rect">
            <a:avLst/>
          </a:prstGeom>
          <a:noFill/>
          <a:ln w="9525">
            <a:noFill/>
          </a:ln>
        </p:spPr>
      </p:pic>
      <p:pic>
        <p:nvPicPr>
          <p:cNvPr id="38916" name="Picture 3"/>
          <p:cNvPicPr>
            <a:picLocks noChangeAspect="1"/>
          </p:cNvPicPr>
          <p:nvPr/>
        </p:nvPicPr>
        <p:blipFill>
          <a:blip r:embed="rId2"/>
          <a:stretch>
            <a:fillRect/>
          </a:stretch>
        </p:blipFill>
        <p:spPr>
          <a:xfrm>
            <a:off x="1595438" y="3357563"/>
            <a:ext cx="8748712" cy="2452687"/>
          </a:xfrm>
          <a:prstGeom prst="rect">
            <a:avLst/>
          </a:prstGeom>
          <a:noFill/>
          <a:ln w="9525">
            <a:noFill/>
          </a:ln>
        </p:spPr>
      </p:pic>
      <p:sp>
        <p:nvSpPr>
          <p:cNvPr id="38917" name="矩形 6147"/>
          <p:cNvSpPr/>
          <p:nvPr/>
        </p:nvSpPr>
        <p:spPr>
          <a:xfrm>
            <a:off x="2135188" y="333375"/>
            <a:ext cx="6236970" cy="768350"/>
          </a:xfrm>
          <a:prstGeom prst="rect">
            <a:avLst/>
          </a:prstGeom>
          <a:noFill/>
          <a:ln w="9525">
            <a:noFill/>
          </a:ln>
        </p:spPr>
        <p:txBody>
          <a:bodyPr wrap="none">
            <a:spAutoFit/>
          </a:bodyPr>
          <a:p>
            <a:pPr eaLnBrk="0" hangingPunct="0">
              <a:spcBef>
                <a:spcPct val="20000"/>
              </a:spcBef>
            </a:pPr>
            <a:r>
              <a:rPr lang="zh-CN" altLang="en-US" sz="4400" dirty="0">
                <a:latin typeface="Arial" panose="020B0604020202020204" pitchFamily="34" charset="0"/>
                <a:ea typeface="黑体" panose="02010609060101010101" pitchFamily="49" charset="-122"/>
              </a:rPr>
              <a:t>微信小程序里的</a:t>
            </a:r>
            <a:r>
              <a:rPr lang="en-US" altLang="zh-CN" sz="4400" dirty="0">
                <a:latin typeface="Arial" panose="020B0604020202020204" pitchFamily="34" charset="0"/>
                <a:ea typeface="黑体" panose="02010609060101010101" pitchFamily="49" charset="-122"/>
              </a:rPr>
              <a:t>ajax</a:t>
            </a:r>
            <a:r>
              <a:rPr lang="zh-CN" altLang="en-US" sz="4400" dirty="0">
                <a:latin typeface="Arial" panose="020B0604020202020204" pitchFamily="34" charset="0"/>
                <a:ea typeface="黑体" panose="02010609060101010101" pitchFamily="49" charset="-122"/>
              </a:rPr>
              <a:t>配置</a:t>
            </a:r>
            <a:endParaRPr lang="zh-CN" altLang="en-US" sz="4400" dirty="0">
              <a:latin typeface="Arial" panose="020B0604020202020204" pitchFamily="34" charset="0"/>
              <a:ea typeface="黑体" panose="02010609060101010101" pitchFamily="49" charset="-122"/>
            </a:endParaRPr>
          </a:p>
        </p:txBody>
      </p:sp>
      <p:sp>
        <p:nvSpPr>
          <p:cNvPr id="38918" name="矩形 2"/>
          <p:cNvSpPr/>
          <p:nvPr/>
        </p:nvSpPr>
        <p:spPr>
          <a:xfrm>
            <a:off x="3216275" y="5810250"/>
            <a:ext cx="6551613" cy="829945"/>
          </a:xfrm>
          <a:prstGeom prst="rect">
            <a:avLst/>
          </a:prstGeom>
          <a:noFill/>
          <a:ln w="9525">
            <a:noFill/>
          </a:ln>
        </p:spPr>
        <p:txBody>
          <a:bodyPr>
            <a:spAutoFit/>
          </a:bodyPr>
          <a:p>
            <a:r>
              <a:rPr lang="en-US" altLang="zh-CN" dirty="0">
                <a:latin typeface="Arial" panose="020B0604020202020204" pitchFamily="34" charset="0"/>
                <a:hlinkClick r:id="rId3"/>
              </a:rPr>
              <a:t>https://developers.weixin.qq.com/miniprogram/dev/api/network/request/wx.request.html</a:t>
            </a:r>
            <a:endParaRPr lang="zh-CN"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6147"/>
          <p:cNvSpPr/>
          <p:nvPr/>
        </p:nvSpPr>
        <p:spPr>
          <a:xfrm>
            <a:off x="2424113" y="333375"/>
            <a:ext cx="4094480" cy="768350"/>
          </a:xfrm>
          <a:prstGeom prst="rect">
            <a:avLst/>
          </a:prstGeom>
          <a:noFill/>
          <a:ln w="9525">
            <a:noFill/>
          </a:ln>
        </p:spPr>
        <p:txBody>
          <a:bodyPr wrap="none">
            <a:spAutoFit/>
          </a:bodyPr>
          <a:p>
            <a:pPr eaLnBrk="0" hangingPunct="0">
              <a:spcBef>
                <a:spcPct val="20000"/>
              </a:spcBef>
            </a:pPr>
            <a:r>
              <a:rPr lang="zh-CN" altLang="en-US" sz="4400" dirty="0">
                <a:latin typeface="Arial" panose="020B0604020202020204" pitchFamily="34" charset="0"/>
                <a:ea typeface="黑体" panose="02010609060101010101" pitchFamily="49" charset="-122"/>
              </a:rPr>
              <a:t>课后学习及作业</a:t>
            </a:r>
            <a:endParaRPr lang="zh-CN" altLang="en-US" sz="4400" dirty="0">
              <a:latin typeface="Arial" panose="020B0604020202020204" pitchFamily="34" charset="0"/>
              <a:ea typeface="黑体" panose="02010609060101010101" pitchFamily="49" charset="-122"/>
            </a:endParaRPr>
          </a:p>
        </p:txBody>
      </p:sp>
      <p:sp>
        <p:nvSpPr>
          <p:cNvPr id="39939" name="矩形 1"/>
          <p:cNvSpPr/>
          <p:nvPr/>
        </p:nvSpPr>
        <p:spPr>
          <a:xfrm>
            <a:off x="1774825" y="1484313"/>
            <a:ext cx="8713788" cy="5692775"/>
          </a:xfrm>
          <a:prstGeom prst="rect">
            <a:avLst/>
          </a:prstGeom>
          <a:noFill/>
          <a:ln w="9525">
            <a:noFill/>
          </a:ln>
        </p:spPr>
        <p:txBody>
          <a:bodyPr>
            <a:spAutoFit/>
          </a:bodyPr>
          <a:p>
            <a:r>
              <a:rPr lang="en-US" altLang="zh-CN" sz="2800" dirty="0">
                <a:latin typeface="Arial" panose="020B0604020202020204" pitchFamily="34" charset="0"/>
              </a:rPr>
              <a:t> 1.</a:t>
            </a:r>
            <a:r>
              <a:rPr lang="zh-CN" altLang="en-US" sz="2800" dirty="0">
                <a:latin typeface="Arial" panose="020B0604020202020204" pitchFamily="34" charset="0"/>
              </a:rPr>
              <a:t>学习</a:t>
            </a:r>
            <a:r>
              <a:rPr lang="zh-CN" altLang="zh-CN" sz="2800" dirty="0">
                <a:latin typeface="Arial" panose="020B0604020202020204" pitchFamily="34" charset="0"/>
              </a:rPr>
              <a:t>书的</a:t>
            </a:r>
            <a:r>
              <a:rPr lang="zh-CN" altLang="en-US" sz="2800" dirty="0">
                <a:latin typeface="Arial" panose="020B0604020202020204" pitchFamily="34" charset="0"/>
              </a:rPr>
              <a:t>配套</a:t>
            </a:r>
            <a:r>
              <a:rPr lang="zh-CN" altLang="zh-CN" sz="2800" dirty="0">
                <a:latin typeface="Arial" panose="020B0604020202020204" pitchFamily="34" charset="0"/>
              </a:rPr>
              <a:t>资源包</a:t>
            </a:r>
            <a:endParaRPr lang="en-US" altLang="zh-CN" sz="2800" dirty="0">
              <a:latin typeface="Arial" panose="020B0604020202020204" pitchFamily="34" charset="0"/>
            </a:endParaRPr>
          </a:p>
          <a:p>
            <a:r>
              <a:rPr lang="en-US" altLang="zh-CN" sz="2800" u="sng" dirty="0">
                <a:latin typeface="Arial" panose="020B0604020202020204" pitchFamily="34" charset="0"/>
                <a:hlinkClick r:id="rId1"/>
              </a:rPr>
              <a:t>http://www.meishihui68.com.cn/peitao/index.html</a:t>
            </a:r>
            <a:endParaRPr lang="en-US" altLang="zh-CN" sz="2800" u="sng" dirty="0">
              <a:latin typeface="Arial" panose="020B0604020202020204" pitchFamily="34" charset="0"/>
            </a:endParaRPr>
          </a:p>
          <a:p>
            <a:r>
              <a:rPr lang="zh-CN" altLang="en-US" sz="2800" dirty="0">
                <a:latin typeface="Arial" panose="020B0604020202020204" pitchFamily="34" charset="0"/>
              </a:rPr>
              <a:t>例</a:t>
            </a:r>
            <a:r>
              <a:rPr lang="en-US" altLang="zh-CN" sz="2800" dirty="0">
                <a:latin typeface="Arial" panose="020B0604020202020204" pitchFamily="34" charset="0"/>
              </a:rPr>
              <a:t>7-6    </a:t>
            </a:r>
            <a:r>
              <a:rPr lang="zh-CN" altLang="en-US" sz="2800" dirty="0">
                <a:latin typeface="Arial" panose="020B0604020202020204" pitchFamily="34" charset="0"/>
              </a:rPr>
              <a:t>例</a:t>
            </a:r>
            <a:r>
              <a:rPr lang="en-US" altLang="zh-CN" sz="2800" dirty="0">
                <a:latin typeface="Arial" panose="020B0604020202020204" pitchFamily="34" charset="0"/>
              </a:rPr>
              <a:t>7-7     </a:t>
            </a:r>
            <a:r>
              <a:rPr lang="zh-CN" altLang="en-US" sz="2800" dirty="0">
                <a:latin typeface="Arial" panose="020B0604020202020204" pitchFamily="34" charset="0"/>
              </a:rPr>
              <a:t>例</a:t>
            </a:r>
            <a:r>
              <a:rPr lang="en-US" altLang="zh-CN" sz="2800" dirty="0">
                <a:latin typeface="Arial" panose="020B0604020202020204" pitchFamily="34" charset="0"/>
              </a:rPr>
              <a:t>7-8  </a:t>
            </a:r>
            <a:r>
              <a:rPr lang="zh-CN" altLang="en-US" sz="2800" dirty="0">
                <a:latin typeface="Arial" panose="020B0604020202020204" pitchFamily="34" charset="0"/>
              </a:rPr>
              <a:t>例</a:t>
            </a:r>
            <a:r>
              <a:rPr lang="en-US" altLang="zh-CN" sz="2800" dirty="0">
                <a:latin typeface="Arial" panose="020B0604020202020204" pitchFamily="34" charset="0"/>
              </a:rPr>
              <a:t>7-9</a:t>
            </a:r>
            <a:r>
              <a:rPr lang="zh-CN" altLang="en-US" sz="2800" dirty="0">
                <a:latin typeface="Arial" panose="020B0604020202020204" pitchFamily="34" charset="0"/>
              </a:rPr>
              <a:t> （</a:t>
            </a:r>
            <a:r>
              <a:rPr lang="en-US" altLang="zh-CN" sz="2800" dirty="0">
                <a:latin typeface="Arial" panose="020B0604020202020204" pitchFamily="34" charset="0"/>
              </a:rPr>
              <a:t>RESTFul API</a:t>
            </a:r>
            <a:r>
              <a:rPr lang="zh-CN" altLang="en-US" sz="2800" dirty="0">
                <a:latin typeface="Arial" panose="020B0604020202020204" pitchFamily="34" charset="0"/>
              </a:rPr>
              <a:t>）</a:t>
            </a:r>
            <a:endParaRPr lang="en-US" altLang="zh-CN" sz="2800" dirty="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2.</a:t>
            </a:r>
            <a:r>
              <a:rPr lang="zh-CN" altLang="en-US" sz="2800" dirty="0">
                <a:latin typeface="Arial" panose="020B0604020202020204" pitchFamily="34" charset="0"/>
              </a:rPr>
              <a:t>学习书表</a:t>
            </a:r>
            <a:r>
              <a:rPr lang="en-US" altLang="zh-CN" sz="2800" dirty="0">
                <a:latin typeface="Arial" panose="020B0604020202020204" pitchFamily="34" charset="0"/>
              </a:rPr>
              <a:t>7.12</a:t>
            </a:r>
            <a:r>
              <a:rPr lang="zh-CN" altLang="en-US" sz="2800" dirty="0">
                <a:latin typeface="Arial" panose="020B0604020202020204" pitchFamily="34" charset="0"/>
              </a:rPr>
              <a:t>，学会判断是否跨域</a:t>
            </a:r>
            <a:endParaRPr lang="en-US" altLang="zh-CN" sz="2800" dirty="0">
              <a:latin typeface="Arial" panose="020B0604020202020204" pitchFamily="34" charset="0"/>
            </a:endParaRPr>
          </a:p>
          <a:p>
            <a:endParaRPr lang="en-US" altLang="zh-CN" sz="2800" dirty="0">
              <a:latin typeface="Arial" panose="020B0604020202020204" pitchFamily="34" charset="0"/>
            </a:endParaRPr>
          </a:p>
          <a:p>
            <a:endParaRPr lang="en-US" altLang="zh-CN" sz="2800" dirty="0">
              <a:latin typeface="Arial" panose="020B0604020202020204" pitchFamily="34" charset="0"/>
            </a:endParaRPr>
          </a:p>
          <a:p>
            <a:r>
              <a:rPr lang="zh-CN" altLang="en-US" sz="2800" dirty="0">
                <a:latin typeface="Arial" panose="020B0604020202020204" pitchFamily="34" charset="0"/>
              </a:rPr>
              <a:t>实验</a:t>
            </a:r>
            <a:r>
              <a:rPr lang="en-US" altLang="zh-CN" sz="2800" dirty="0">
                <a:latin typeface="Arial" panose="020B0604020202020204" pitchFamily="34" charset="0"/>
              </a:rPr>
              <a:t>6</a:t>
            </a:r>
            <a:r>
              <a:rPr lang="zh-CN" altLang="zh-CN" sz="2800" dirty="0">
                <a:latin typeface="Arial" panose="020B0604020202020204" pitchFamily="34" charset="0"/>
              </a:rPr>
              <a:t>使用</a:t>
            </a:r>
            <a:r>
              <a:rPr lang="en-US" altLang="zh-CN" sz="2800" dirty="0">
                <a:latin typeface="Arial" panose="020B0604020202020204" pitchFamily="34" charset="0"/>
              </a:rPr>
              <a:t>MUI</a:t>
            </a:r>
            <a:r>
              <a:rPr lang="zh-CN" altLang="zh-CN" sz="2800" dirty="0">
                <a:latin typeface="Arial" panose="020B0604020202020204" pitchFamily="34" charset="0"/>
              </a:rPr>
              <a:t>的</a:t>
            </a:r>
            <a:r>
              <a:rPr lang="en-US" altLang="zh-CN" sz="2800" dirty="0">
                <a:latin typeface="Arial" panose="020B0604020202020204" pitchFamily="34" charset="0"/>
              </a:rPr>
              <a:t>ajax</a:t>
            </a:r>
            <a:r>
              <a:rPr lang="zh-CN" altLang="zh-CN" sz="2800" dirty="0">
                <a:latin typeface="Arial" panose="020B0604020202020204" pitchFamily="34" charset="0"/>
              </a:rPr>
              <a:t>的方法完成一个手机归属地查询</a:t>
            </a:r>
            <a:endParaRPr lang="en-US" altLang="zh-CN" sz="2800" dirty="0">
              <a:latin typeface="Arial" panose="020B0604020202020204" pitchFamily="34" charset="0"/>
            </a:endParaRPr>
          </a:p>
          <a:p>
            <a:endParaRPr lang="en-US" altLang="zh-CN" sz="2800" dirty="0">
              <a:latin typeface="Arial" panose="020B0604020202020204" pitchFamily="34" charset="0"/>
            </a:endParaRPr>
          </a:p>
          <a:p>
            <a:endParaRPr lang="zh-CN" altLang="zh-CN" sz="2800" dirty="0">
              <a:latin typeface="Arial" panose="020B0604020202020204" pitchFamily="34" charset="0"/>
            </a:endParaRPr>
          </a:p>
          <a:p>
            <a:endParaRPr lang="zh-CN" altLang="zh-CN" sz="2800" dirty="0">
              <a:latin typeface="Arial" panose="020B0604020202020204" pitchFamily="34" charset="0"/>
            </a:endParaRPr>
          </a:p>
          <a:p>
            <a:endParaRPr lang="zh-CN" altLang="zh-CN" sz="2800" dirty="0">
              <a:latin typeface="Arial" panose="020B0604020202020204" pitchFamily="34" charset="0"/>
            </a:endParaRPr>
          </a:p>
          <a:p>
            <a:endParaRPr lang="zh-CN" altLang="zh-CN" sz="2800"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Rot="1"/>
          </p:cNvSpPr>
          <p:nvPr/>
        </p:nvSpPr>
        <p:spPr>
          <a:xfrm>
            <a:off x="2566988" y="3357563"/>
            <a:ext cx="8905875" cy="4321175"/>
          </a:xfrm>
          <a:prstGeom prst="rect">
            <a:avLst/>
          </a:prstGeom>
          <a:noFill/>
          <a:ln w="9525">
            <a:noFill/>
          </a:ln>
        </p:spPr>
        <p:txBody>
          <a:bodyPr/>
          <a:p>
            <a:pPr marL="342900" indent="-342900" eaLnBrk="0" hangingPunct="0">
              <a:spcBef>
                <a:spcPct val="20000"/>
              </a:spcBef>
            </a:pPr>
            <a:endParaRPr lang="zh-CN" altLang="en-US" sz="2800" dirty="0">
              <a:latin typeface="Arial" panose="020B0604020202020204" pitchFamily="34" charset="0"/>
            </a:endParaRPr>
          </a:p>
        </p:txBody>
      </p:sp>
      <p:sp>
        <p:nvSpPr>
          <p:cNvPr id="2" name="矩形 1"/>
          <p:cNvSpPr/>
          <p:nvPr/>
        </p:nvSpPr>
        <p:spPr>
          <a:xfrm>
            <a:off x="3972561" y="3141663"/>
            <a:ext cx="4246880" cy="706755"/>
          </a:xfrm>
          <a:prstGeom prst="rect">
            <a:avLst/>
          </a:prstGeom>
        </p:spPr>
        <p:txBody>
          <a:bodyPr wrap="none">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4000" b="0"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mn-lt"/>
                <a:ea typeface="+mn-ea"/>
                <a:cs typeface="+mn-cs"/>
              </a:rPr>
              <a:t>谢谢大家的聆听！</a:t>
            </a:r>
            <a:endParaRPr kumimoji="0" lang="zh-CN" altLang="en-US" sz="4000" b="0"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6145"/>
          <p:cNvSpPr/>
          <p:nvPr/>
        </p:nvSpPr>
        <p:spPr>
          <a:xfrm>
            <a:off x="2208213" y="1844675"/>
            <a:ext cx="7920037" cy="2676525"/>
          </a:xfrm>
          <a:prstGeom prst="rect">
            <a:avLst/>
          </a:prstGeom>
          <a:noFill/>
          <a:ln w="9525">
            <a:noFill/>
          </a:ln>
        </p:spPr>
        <p:txBody>
          <a:bodyPr>
            <a:spAutoFit/>
          </a:bodyPr>
          <a:p>
            <a:pPr eaLnBrk="0" hangingPunct="0"/>
            <a:r>
              <a:rPr lang="zh-CN" altLang="en-US" dirty="0">
                <a:latin typeface="Arial" panose="020B0604020202020204" pitchFamily="34" charset="0"/>
              </a:rPr>
              <a:t>      </a:t>
            </a:r>
            <a:r>
              <a:rPr lang="en-US" altLang="zh-CN" sz="2800" dirty="0">
                <a:latin typeface="Arial" panose="020B0604020202020204" pitchFamily="34" charset="0"/>
              </a:rPr>
              <a:t>AJAX</a:t>
            </a:r>
            <a:r>
              <a:rPr lang="zh-CN" altLang="zh-CN" sz="2800" dirty="0">
                <a:latin typeface="Arial" panose="020B0604020202020204" pitchFamily="34" charset="0"/>
              </a:rPr>
              <a:t>应用程序的优势在于：（</a:t>
            </a:r>
            <a:r>
              <a:rPr lang="en-US" altLang="zh-CN" sz="2800" dirty="0">
                <a:latin typeface="Arial" panose="020B0604020202020204" pitchFamily="34" charset="0"/>
              </a:rPr>
              <a:t>1</a:t>
            </a:r>
            <a:r>
              <a:rPr lang="zh-CN" altLang="zh-CN" sz="2800" dirty="0">
                <a:latin typeface="Arial" panose="020B0604020202020204" pitchFamily="34" charset="0"/>
              </a:rPr>
              <a:t>）通过异步模式，提升了用户体验；（</a:t>
            </a:r>
            <a:r>
              <a:rPr lang="en-US" altLang="zh-CN" sz="2800" dirty="0">
                <a:latin typeface="Arial" panose="020B0604020202020204" pitchFamily="34" charset="0"/>
              </a:rPr>
              <a:t>2</a:t>
            </a:r>
            <a:r>
              <a:rPr lang="zh-CN" altLang="zh-CN" sz="2800" dirty="0">
                <a:latin typeface="Arial" panose="020B0604020202020204" pitchFamily="34" charset="0"/>
              </a:rPr>
              <a:t>）优化了浏览器和服务器之间的传输，减少不必要的数据往返，减少了带宽占用；（</a:t>
            </a:r>
            <a:r>
              <a:rPr lang="en-US" altLang="zh-CN" sz="2800" dirty="0">
                <a:latin typeface="Arial" panose="020B0604020202020204" pitchFamily="34" charset="0"/>
              </a:rPr>
              <a:t>3</a:t>
            </a:r>
            <a:r>
              <a:rPr lang="zh-CN" altLang="zh-CN" sz="2800" dirty="0">
                <a:latin typeface="Arial" panose="020B0604020202020204" pitchFamily="34" charset="0"/>
              </a:rPr>
              <a:t>）</a:t>
            </a:r>
            <a:r>
              <a:rPr lang="en-US" altLang="zh-CN" sz="2800" dirty="0">
                <a:latin typeface="Arial" panose="020B0604020202020204" pitchFamily="34" charset="0"/>
              </a:rPr>
              <a:t>AJAX</a:t>
            </a:r>
            <a:r>
              <a:rPr lang="zh-CN" altLang="zh-CN" sz="2800" dirty="0">
                <a:latin typeface="Arial" panose="020B0604020202020204" pitchFamily="34" charset="0"/>
              </a:rPr>
              <a:t>引擎在客户端运行，承担了一部分本来由服务器承担的工作，从而减少了大用户量下的服务器负载。</a:t>
            </a:r>
            <a:endParaRPr lang="zh-CN" altLang="zh-CN" sz="2800" dirty="0">
              <a:latin typeface="Arial" panose="020B0604020202020204" pitchFamily="34" charset="0"/>
            </a:endParaRPr>
          </a:p>
        </p:txBody>
      </p:sp>
      <p:sp>
        <p:nvSpPr>
          <p:cNvPr id="7171" name="矩形 6147"/>
          <p:cNvSpPr/>
          <p:nvPr/>
        </p:nvSpPr>
        <p:spPr>
          <a:xfrm>
            <a:off x="2424113" y="333375"/>
            <a:ext cx="381571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AJAX</a:t>
            </a:r>
            <a:r>
              <a:rPr lang="zh-CN" altLang="zh-CN" sz="4400" dirty="0">
                <a:latin typeface="Arial" panose="020B0604020202020204" pitchFamily="34" charset="0"/>
              </a:rPr>
              <a:t>技术介绍</a:t>
            </a:r>
            <a:endParaRPr lang="zh-CN" altLang="en-US" sz="4400" dirty="0">
              <a:latin typeface="Arial" panose="020B0604020202020204" pitchFamily="34"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6147"/>
          <p:cNvSpPr/>
          <p:nvPr/>
        </p:nvSpPr>
        <p:spPr>
          <a:xfrm>
            <a:off x="2424113" y="333375"/>
            <a:ext cx="381571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AJAX</a:t>
            </a:r>
            <a:r>
              <a:rPr lang="zh-CN" altLang="zh-CN" sz="4400" dirty="0">
                <a:latin typeface="Arial" panose="020B0604020202020204" pitchFamily="34" charset="0"/>
              </a:rPr>
              <a:t>技术介绍</a:t>
            </a:r>
            <a:endParaRPr lang="zh-CN" altLang="en-US" sz="4400" dirty="0">
              <a:latin typeface="Arial" panose="020B0604020202020204" pitchFamily="34" charset="0"/>
              <a:ea typeface="黑体" panose="02010609060101010101" pitchFamily="49" charset="-122"/>
            </a:endParaRPr>
          </a:p>
        </p:txBody>
      </p:sp>
      <p:pic>
        <p:nvPicPr>
          <p:cNvPr id="8195" name="Picture 2"/>
          <p:cNvPicPr>
            <a:picLocks noChangeAspect="1"/>
          </p:cNvPicPr>
          <p:nvPr/>
        </p:nvPicPr>
        <p:blipFill>
          <a:blip r:embed="rId1"/>
          <a:stretch>
            <a:fillRect/>
          </a:stretch>
        </p:blipFill>
        <p:spPr>
          <a:xfrm>
            <a:off x="2271713" y="1484313"/>
            <a:ext cx="4159250" cy="4537075"/>
          </a:xfrm>
          <a:prstGeom prst="rect">
            <a:avLst/>
          </a:prstGeom>
          <a:noFill/>
          <a:ln w="9525">
            <a:noFill/>
          </a:ln>
        </p:spPr>
      </p:pic>
      <p:sp>
        <p:nvSpPr>
          <p:cNvPr id="2" name="TextBox 1"/>
          <p:cNvSpPr txBox="1"/>
          <p:nvPr/>
        </p:nvSpPr>
        <p:spPr>
          <a:xfrm>
            <a:off x="6600825" y="1687513"/>
            <a:ext cx="3382963" cy="3046095"/>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技术组成：</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buClrTx/>
              <a:buSzTx/>
              <a:buFont typeface="Arial" panose="020B0604020202020204" pitchFamily="34" charset="0"/>
              <a:buChar char="•"/>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JavaScript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buClrTx/>
              <a:buSzTx/>
              <a:buFont typeface="Arial" panose="020B0604020202020204" pitchFamily="34" charset="0"/>
              <a:buChar char="•"/>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CSS</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buClrTx/>
              <a:buSzTx/>
              <a:buFont typeface="Arial" panose="020B0604020202020204" pitchFamily="34" charset="0"/>
              <a:buChar char="•"/>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DOM</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buClrTx/>
              <a:buSzTx/>
              <a:buFont typeface="Arial" panose="020B0604020202020204" pitchFamily="34" charset="0"/>
              <a:buChar char="•"/>
              <a:defRPr/>
            </a:pPr>
            <a:r>
              <a:rPr kumimoji="0" lang="en-US" altLang="zh-CN" sz="2800" kern="1200" cap="none" spc="0" normalizeH="0" baseline="0" noProof="0" dirty="0" err="1">
                <a:latin typeface="Arial" panose="020B0604020202020204" pitchFamily="34" charset="0"/>
                <a:ea typeface="宋体" panose="02010600030101010101" pitchFamily="2" charset="-122"/>
                <a:cs typeface="+mn-cs"/>
              </a:rPr>
              <a:t>XMLHttpRequest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9219" name="矩形 1"/>
          <p:cNvSpPr/>
          <p:nvPr/>
        </p:nvSpPr>
        <p:spPr>
          <a:xfrm>
            <a:off x="2424113" y="1628775"/>
            <a:ext cx="7559675" cy="4338320"/>
          </a:xfrm>
          <a:prstGeom prst="rect">
            <a:avLst/>
          </a:prstGeom>
          <a:noFill/>
          <a:ln w="9525">
            <a:noFill/>
          </a:ln>
        </p:spPr>
        <p:txBody>
          <a:bodyPr>
            <a:spAutoFit/>
          </a:bodyPr>
          <a:p>
            <a:r>
              <a:rPr lang="en-US" altLang="zh-CN" sz="2800" dirty="0">
                <a:latin typeface="Arial" panose="020B0604020202020204" pitchFamily="34" charset="0"/>
              </a:rPr>
              <a:t>      </a:t>
            </a:r>
            <a:r>
              <a:rPr lang="zh-CN" altLang="zh-CN" sz="2800" dirty="0">
                <a:latin typeface="Arial" panose="020B0604020202020204" pitchFamily="34" charset="0"/>
              </a:rPr>
              <a:t>协议是指计算机通信网络中两台计算机之间进行通信所必须共同遵守的规定或规则。</a:t>
            </a:r>
            <a:endParaRPr lang="zh-CN" altLang="zh-CN" sz="2800" dirty="0">
              <a:latin typeface="Arial" panose="020B0604020202020204" pitchFamily="34" charset="0"/>
            </a:endParaRPr>
          </a:p>
          <a:p>
            <a:r>
              <a:rPr lang="en-US" altLang="zh-CN" sz="2800" dirty="0">
                <a:latin typeface="Arial" panose="020B0604020202020204" pitchFamily="34" charset="0"/>
              </a:rPr>
              <a:t>      HTTP</a:t>
            </a:r>
            <a:r>
              <a:rPr lang="zh-CN" altLang="zh-CN" sz="2800" dirty="0">
                <a:latin typeface="Arial" panose="020B0604020202020204" pitchFamily="34" charset="0"/>
              </a:rPr>
              <a:t>协议（</a:t>
            </a:r>
            <a:r>
              <a:rPr lang="en-US" altLang="zh-CN" sz="2800" dirty="0">
                <a:latin typeface="Arial" panose="020B0604020202020204" pitchFamily="34" charset="0"/>
              </a:rPr>
              <a:t>HyperText Transfer Protocol</a:t>
            </a:r>
            <a:r>
              <a:rPr lang="zh-CN" altLang="zh-CN" sz="2800" dirty="0">
                <a:latin typeface="Arial" panose="020B0604020202020204" pitchFamily="34" charset="0"/>
              </a:rPr>
              <a:t>，超文本传输协议）是互联网上应用最为广泛的一种网络协议。</a:t>
            </a:r>
            <a:r>
              <a:rPr lang="en-US" altLang="zh-CN" sz="2800" dirty="0">
                <a:latin typeface="Arial" panose="020B0604020202020204" pitchFamily="34" charset="0"/>
              </a:rPr>
              <a:t>AJAX</a:t>
            </a:r>
            <a:r>
              <a:rPr lang="zh-CN" altLang="zh-CN" sz="2800" dirty="0">
                <a:latin typeface="Arial" panose="020B0604020202020204" pitchFamily="34" charset="0"/>
              </a:rPr>
              <a:t>技术的核心思想</a:t>
            </a:r>
            <a:r>
              <a:rPr lang="zh-CN" altLang="en-US" sz="2800" dirty="0">
                <a:latin typeface="Arial" panose="020B0604020202020204" pitchFamily="34" charset="0"/>
              </a:rPr>
              <a:t>其实</a:t>
            </a:r>
            <a:r>
              <a:rPr lang="zh-CN" altLang="zh-CN" sz="2800" dirty="0">
                <a:latin typeface="Arial" panose="020B0604020202020204" pitchFamily="34" charset="0"/>
              </a:rPr>
              <a:t>就是使用</a:t>
            </a:r>
            <a:r>
              <a:rPr lang="en-US" altLang="zh-CN" sz="2800" dirty="0">
                <a:latin typeface="Arial" panose="020B0604020202020204" pitchFamily="34" charset="0"/>
              </a:rPr>
              <a:t>XMLHttpRequest</a:t>
            </a:r>
            <a:r>
              <a:rPr lang="zh-CN" altLang="zh-CN" sz="2800" dirty="0">
                <a:latin typeface="Arial" panose="020B0604020202020204" pitchFamily="34" charset="0"/>
              </a:rPr>
              <a:t>对象模拟传统的</a:t>
            </a:r>
            <a:r>
              <a:rPr lang="en-US" altLang="zh-CN" sz="2800" dirty="0">
                <a:latin typeface="Arial" panose="020B0604020202020204" pitchFamily="34" charset="0"/>
              </a:rPr>
              <a:t>form</a:t>
            </a:r>
            <a:r>
              <a:rPr lang="zh-CN" altLang="zh-CN" sz="2800" dirty="0">
                <a:latin typeface="Arial" panose="020B0604020202020204" pitchFamily="34" charset="0"/>
              </a:rPr>
              <a:t>表单与服务器进行数据交互，这就要求必须熟练掌握</a:t>
            </a:r>
            <a:r>
              <a:rPr lang="en-US" altLang="zh-CN" sz="2800" dirty="0">
                <a:latin typeface="Arial" panose="020B0604020202020204" pitchFamily="34" charset="0"/>
              </a:rPr>
              <a:t>HTTP</a:t>
            </a:r>
            <a:r>
              <a:rPr lang="zh-CN" altLang="zh-CN" sz="2800" dirty="0">
                <a:latin typeface="Arial" panose="020B0604020202020204" pitchFamily="34" charset="0"/>
              </a:rPr>
              <a:t>协议。牢牢掌握了</a:t>
            </a:r>
            <a:r>
              <a:rPr lang="en-US" altLang="zh-CN" sz="2800" dirty="0">
                <a:latin typeface="Arial" panose="020B0604020202020204" pitchFamily="34" charset="0"/>
              </a:rPr>
              <a:t>HTTP</a:t>
            </a:r>
            <a:r>
              <a:rPr lang="zh-CN" altLang="zh-CN" sz="2800" dirty="0">
                <a:latin typeface="Arial" panose="020B0604020202020204" pitchFamily="34" charset="0"/>
              </a:rPr>
              <a:t>协议，在</a:t>
            </a:r>
            <a:r>
              <a:rPr lang="en-US" altLang="zh-CN" sz="2800" dirty="0">
                <a:latin typeface="Arial" panose="020B0604020202020204" pitchFamily="34" charset="0"/>
              </a:rPr>
              <a:t>HTML5 App</a:t>
            </a:r>
            <a:r>
              <a:rPr lang="zh-CN" altLang="zh-CN" sz="2800" dirty="0">
                <a:latin typeface="Arial" panose="020B0604020202020204" pitchFamily="34" charset="0"/>
              </a:rPr>
              <a:t>的数据交互编程中就会无往而不利。</a:t>
            </a:r>
            <a:endParaRPr lang="zh-CN" altLang="zh-CN" sz="2800" dirty="0">
              <a:latin typeface="Arial" panose="020B0604020202020204" pitchFamily="34" charset="0"/>
            </a:endParaRPr>
          </a:p>
          <a:p>
            <a:endParaRPr lang="zh-CN" altLang="zh-CN"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2" name="矩形 1"/>
          <p:cNvSpPr/>
          <p:nvPr/>
        </p:nvSpPr>
        <p:spPr>
          <a:xfrm>
            <a:off x="2424113" y="1628775"/>
            <a:ext cx="7559675" cy="3384550"/>
          </a:xfrm>
          <a:prstGeom prst="rect">
            <a:avLst/>
          </a:prstGeom>
        </p:spPr>
        <p:txBody>
          <a:bodyPr>
            <a:spAutoFit/>
          </a:bodyPr>
          <a:lstStyle/>
          <a:p>
            <a:pPr marL="514350" marR="0" lvl="0" indent="-51435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HTTP</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协议介绍</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HTTP</a:t>
            </a:r>
            <a:r>
              <a:rPr kumimoji="0" lang="zh-CN"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是由请求和响应两部分构成，一个请求对应一个响应，称为一次会话，这是一个标准的客户端服务器模型。它是无状态协议，无状态是指不能进行用户状态的跟踪，也就是说在客户端与服务器之间的请求和响应结束后，在服务器上并不保存任何客户端的信息</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sp>
        <p:nvSpPr>
          <p:cNvPr id="11267" name="矩形 1"/>
          <p:cNvSpPr/>
          <p:nvPr/>
        </p:nvSpPr>
        <p:spPr>
          <a:xfrm>
            <a:off x="2424113" y="1628775"/>
            <a:ext cx="7559675" cy="953135"/>
          </a:xfrm>
          <a:prstGeom prst="rect">
            <a:avLst/>
          </a:prstGeom>
          <a:noFill/>
          <a:ln w="9525">
            <a:noFill/>
          </a:ln>
        </p:spPr>
        <p:txBody>
          <a:bodyPr>
            <a:spAutoFit/>
          </a:bodyPr>
          <a:p>
            <a:r>
              <a:rPr lang="en-US" altLang="zh-CN" sz="2800" b="1" dirty="0">
                <a:latin typeface="Arial" panose="020B0604020202020204" pitchFamily="34" charset="0"/>
              </a:rPr>
              <a:t>2. </a:t>
            </a:r>
            <a:r>
              <a:rPr lang="zh-CN" altLang="en-US" sz="2800" b="1" dirty="0">
                <a:latin typeface="Arial" panose="020B0604020202020204" pitchFamily="34" charset="0"/>
              </a:rPr>
              <a:t>抓包神器</a:t>
            </a:r>
            <a:r>
              <a:rPr lang="en-US" altLang="zh-CN" sz="2800" b="1" dirty="0">
                <a:latin typeface="Arial" panose="020B0604020202020204" pitchFamily="34" charset="0"/>
              </a:rPr>
              <a:t>- Fiddler</a:t>
            </a:r>
            <a:endParaRPr lang="en-US" altLang="zh-CN" sz="2800" b="1" dirty="0">
              <a:latin typeface="Arial" panose="020B0604020202020204" pitchFamily="34" charset="0"/>
            </a:endParaRPr>
          </a:p>
          <a:p>
            <a:r>
              <a:rPr lang="zh-CN" altLang="zh-CN" sz="2800" dirty="0">
                <a:latin typeface="Arial" panose="020B0604020202020204" pitchFamily="34" charset="0"/>
              </a:rPr>
              <a:t> </a:t>
            </a:r>
            <a:r>
              <a:rPr lang="en-US" altLang="zh-CN" sz="2800" dirty="0">
                <a:latin typeface="Arial" panose="020B0604020202020204" pitchFamily="34" charset="0"/>
              </a:rPr>
              <a:t>   </a:t>
            </a:r>
            <a:endParaRPr lang="zh-CN" altLang="zh-CN" dirty="0">
              <a:latin typeface="Arial" panose="020B0604020202020204" pitchFamily="34" charset="0"/>
            </a:endParaRPr>
          </a:p>
        </p:txBody>
      </p:sp>
      <p:pic>
        <p:nvPicPr>
          <p:cNvPr id="11268" name="Picture 2"/>
          <p:cNvPicPr>
            <a:picLocks noChangeAspect="1"/>
          </p:cNvPicPr>
          <p:nvPr/>
        </p:nvPicPr>
        <p:blipFill>
          <a:blip r:embed="rId1"/>
          <a:stretch>
            <a:fillRect/>
          </a:stretch>
        </p:blipFill>
        <p:spPr>
          <a:xfrm>
            <a:off x="2603500" y="2071688"/>
            <a:ext cx="7129463" cy="41735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6147"/>
          <p:cNvSpPr/>
          <p:nvPr/>
        </p:nvSpPr>
        <p:spPr>
          <a:xfrm>
            <a:off x="2424113" y="333375"/>
            <a:ext cx="3877945" cy="768350"/>
          </a:xfrm>
          <a:prstGeom prst="rect">
            <a:avLst/>
          </a:prstGeom>
          <a:noFill/>
          <a:ln w="9525">
            <a:noFill/>
          </a:ln>
        </p:spPr>
        <p:txBody>
          <a:bodyPr wrap="none">
            <a:spAutoFit/>
          </a:bodyPr>
          <a:p>
            <a:pPr eaLnBrk="0" hangingPunct="0">
              <a:spcBef>
                <a:spcPct val="20000"/>
              </a:spcBef>
            </a:pPr>
            <a:r>
              <a:rPr lang="en-US" altLang="zh-CN" sz="4400" dirty="0">
                <a:latin typeface="Arial" panose="020B0604020202020204" pitchFamily="34" charset="0"/>
              </a:rPr>
              <a:t>HTTP</a:t>
            </a:r>
            <a:r>
              <a:rPr lang="zh-CN" altLang="zh-CN" sz="4400" dirty="0">
                <a:latin typeface="Arial" panose="020B0604020202020204" pitchFamily="34" charset="0"/>
              </a:rPr>
              <a:t>协议分析</a:t>
            </a:r>
            <a:endParaRPr lang="zh-CN" altLang="en-US" sz="4400" dirty="0">
              <a:latin typeface="Arial" panose="020B0604020202020204" pitchFamily="34" charset="0"/>
              <a:ea typeface="黑体" panose="02010609060101010101" pitchFamily="49" charset="-122"/>
            </a:endParaRPr>
          </a:p>
        </p:txBody>
      </p:sp>
      <p:pic>
        <p:nvPicPr>
          <p:cNvPr id="12291" name="图片 11"/>
          <p:cNvPicPr>
            <a:picLocks noChangeAspect="1"/>
          </p:cNvPicPr>
          <p:nvPr/>
        </p:nvPicPr>
        <p:blipFill>
          <a:blip r:embed="rId1"/>
          <a:stretch>
            <a:fillRect/>
          </a:stretch>
        </p:blipFill>
        <p:spPr>
          <a:xfrm>
            <a:off x="3524250" y="1628775"/>
            <a:ext cx="4843463" cy="1512888"/>
          </a:xfrm>
          <a:prstGeom prst="rect">
            <a:avLst/>
          </a:prstGeom>
          <a:noFill/>
          <a:ln w="9525">
            <a:noFill/>
          </a:ln>
        </p:spPr>
      </p:pic>
      <p:pic>
        <p:nvPicPr>
          <p:cNvPr id="12292" name="图片 13"/>
          <p:cNvPicPr>
            <a:picLocks noChangeAspect="1"/>
          </p:cNvPicPr>
          <p:nvPr/>
        </p:nvPicPr>
        <p:blipFill>
          <a:blip r:embed="rId2"/>
          <a:stretch>
            <a:fillRect/>
          </a:stretch>
        </p:blipFill>
        <p:spPr>
          <a:xfrm>
            <a:off x="3063875" y="3500438"/>
            <a:ext cx="6273800" cy="1955800"/>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YTE5YzgzZTQxNmY2MGNiY2QxMTVmM2QxNjhjMmI2MjQ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《数据结构(Java版)(第2版)》</Template>
  <TotalTime>0</TotalTime>
  <Words>4922</Words>
  <Application>WPS 演示</Application>
  <PresentationFormat/>
  <Paragraphs>343</Paragraphs>
  <Slides>37</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Times New Roman</vt:lpstr>
      <vt:lpstr>Tahoma</vt:lpstr>
      <vt:lpstr>黑体</vt:lpstr>
      <vt:lpstr>微软雅黑</vt:lpstr>
      <vt:lpstr>Arial Unicode MS</vt:lpstr>
      <vt:lpstr>Wingdings</vt:lpstr>
      <vt:lpstr>Garamond</vt:lpstr>
      <vt:lpstr>华文黑体</vt:lpstr>
      <vt:lpstr>华文细黑</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鞠磊</cp:lastModifiedBy>
  <cp:revision>286</cp:revision>
  <dcterms:created xsi:type="dcterms:W3CDTF">2008-07-15T00:31:00Z</dcterms:created>
  <dcterms:modified xsi:type="dcterms:W3CDTF">2023-11-07T02:18:27Z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C7DA8FB2EAB844D4B40AAAB391F99755_13</vt:lpwstr>
  </property>
</Properties>
</file>