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796" r:id="rId3"/>
    <p:sldId id="797" r:id="rId5"/>
    <p:sldId id="798" r:id="rId6"/>
    <p:sldId id="799" r:id="rId7"/>
    <p:sldId id="800" r:id="rId8"/>
    <p:sldId id="801" r:id="rId9"/>
    <p:sldId id="802" r:id="rId10"/>
    <p:sldId id="803" r:id="rId11"/>
    <p:sldId id="804" r:id="rId12"/>
    <p:sldId id="805" r:id="rId13"/>
    <p:sldId id="806" r:id="rId14"/>
    <p:sldId id="807" r:id="rId15"/>
    <p:sldId id="808" r:id="rId16"/>
    <p:sldId id="809" r:id="rId17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503"/>
    <p:restoredTop sz="94628"/>
  </p:normalViewPr>
  <p:slideViewPr>
    <p:cSldViewPr showGuides="1">
      <p:cViewPr varScale="1">
        <p:scale>
          <a:sx n="67" d="100"/>
          <a:sy n="67" d="100"/>
        </p:scale>
        <p:origin x="-1016" y="-76"/>
      </p:cViewPr>
      <p:guideLst>
        <p:guide orient="horz" pos="2136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3906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zh-CN" altLang="en-US" sz="1200" strike="noStrike" noProof="1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BB962C8B-B14F-4D97-AF65-F5344CB8AC3E}" type="datetime2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/>
            <a:endParaRPr lang="en-US" altLang="zh-CN" sz="1200" strike="noStrike" noProof="1" dirty="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zh-CN" altLang="en-US" sz="1200" strike="noStrike" noProof="1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BB962C8B-B14F-4D97-AF65-F5344CB8AC3E}" type="datetime2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  <p:sp>
        <p:nvSpPr>
          <p:cNvPr id="11268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/>
            <a:endParaRPr lang="en-US" altLang="zh-CN" sz="1200" strike="noStrike" noProof="1" dirty="0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华文黑体"/>
                <a:ea typeface="华文黑体"/>
              </a:rPr>
            </a:fld>
            <a:endParaRPr lang="zh-CN" altLang="en-US" sz="1200" dirty="0">
              <a:latin typeface="华文黑体"/>
              <a:ea typeface="华文黑体"/>
            </a:endParaRPr>
          </a:p>
        </p:txBody>
      </p:sp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华文黑体"/>
                <a:ea typeface="华文黑体"/>
              </a:rPr>
            </a:fld>
            <a:endParaRPr lang="zh-CN" altLang="en-US" sz="1200" dirty="0">
              <a:latin typeface="华文黑体"/>
              <a:ea typeface="华文黑体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6841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4808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7440613" y="6553200"/>
            <a:ext cx="4751388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fontAlgn="base" hangingPunct="1"/>
            <a:endParaRPr lang="zh-CN" altLang="en-US" sz="1200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84747" y="620713"/>
            <a:ext cx="2693988" cy="52673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2784" y="620713"/>
            <a:ext cx="7925789" cy="52673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8130"/>
            <a:ext cx="10972800" cy="89027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25245"/>
            <a:ext cx="5384800" cy="4805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28420"/>
            <a:ext cx="5384800" cy="24612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799B27-96A2-45EB-9336-C5099B04C1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7440613" y="6553200"/>
            <a:ext cx="4751388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82" y="332423"/>
            <a:ext cx="10390716" cy="839787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995" y="1252855"/>
            <a:ext cx="10363200" cy="506349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7440613" y="6553200"/>
            <a:ext cx="4751388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820" y="1268730"/>
            <a:ext cx="10247630" cy="2838450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9820" y="4142105"/>
            <a:ext cx="10247630" cy="14922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7440613" y="6553200"/>
            <a:ext cx="4751388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050" y="365125"/>
            <a:ext cx="10193655" cy="84518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0265" y="134028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70265" y="222722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0429" y="134028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0429" y="222722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7440613" y="6553200"/>
            <a:ext cx="4751388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7440613" y="6553200"/>
            <a:ext cx="4751388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7938" y="134048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7440613" y="6553200"/>
            <a:ext cx="4751388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7440613" y="6553200"/>
            <a:ext cx="4751388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Rectangle 2"/>
          <p:cNvSpPr>
            <a:spLocks noChangeArrowheads="1"/>
          </p:cNvSpPr>
          <p:nvPr/>
        </p:nvSpPr>
        <p:spPr bwMode="ltGray">
          <a:xfrm>
            <a:off x="412750" y="522288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ltGray">
          <a:xfrm>
            <a:off x="922338" y="522288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ltGray">
          <a:xfrm>
            <a:off x="577850" y="944563"/>
            <a:ext cx="56356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ltGray">
          <a:xfrm>
            <a:off x="1071563" y="944563"/>
            <a:ext cx="49053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ltGray">
          <a:xfrm>
            <a:off x="25400" y="871538"/>
            <a:ext cx="747713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gray">
          <a:xfrm>
            <a:off x="871538" y="414338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gray">
          <a:xfrm>
            <a:off x="446088" y="1204913"/>
            <a:ext cx="109696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344613" y="260350"/>
            <a:ext cx="10390187" cy="839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103313" y="1343025"/>
            <a:ext cx="10363200" cy="4973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356" name="页脚占位符 14355"/>
          <p:cNvSpPr>
            <a:spLocks noGrp="1"/>
          </p:cNvSpPr>
          <p:nvPr>
            <p:ph type="ftr" sz="quarter" idx="3"/>
          </p:nvPr>
        </p:nvSpPr>
        <p:spPr>
          <a:xfrm>
            <a:off x="7440613" y="6553200"/>
            <a:ext cx="4751388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/>
            </a:lvl1pPr>
          </a:lstStyle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609600" indent="-609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AutoNum type="arabicPeriod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AutoNum type="circleNumDbPlain"/>
        <a:defRPr sz="2800" b="1">
          <a:solidFill>
            <a:schemeClr val="tx1"/>
          </a:solidFill>
          <a:latin typeface="+mn-lt"/>
          <a:ea typeface="+mn-ea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nodejs.org/" TargetMode="External"/><Relationship Id="rId1" Type="http://schemas.openxmlformats.org/officeDocument/2006/relationships/hyperlink" Target="http://nodejs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hyperlink" Target="http://www.imooc.com/article/298677?block_id=tuijian_wz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xfrm>
            <a:off x="1271588" y="331788"/>
            <a:ext cx="10390187" cy="839787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ct val="20000"/>
              </a:spcBef>
              <a:buNone/>
            </a:pPr>
            <a:r>
              <a:rPr lang="zh-CN" altLang="en-US" sz="4000" dirty="0"/>
              <a:t>本章要点</a:t>
            </a:r>
            <a:endParaRPr lang="zh-CN" altLang="en-US" sz="4000" dirty="0"/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1103313" y="1252538"/>
            <a:ext cx="10363200" cy="50641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400" dirty="0">
                <a:hlinkClick r:id="" action="ppaction://noaction"/>
              </a:rPr>
              <a:t> </a:t>
            </a:r>
            <a:r>
              <a:rPr lang="en-US" altLang="zh-CN" sz="3400" dirty="0">
                <a:hlinkClick r:id="" action="ppaction://noaction"/>
              </a:rPr>
              <a:t>WebSocket介绍</a:t>
            </a:r>
            <a:endParaRPr lang="en-US" altLang="zh-CN" sz="3400" dirty="0">
              <a:hlinkClick r:id="" action="ppaction://noaction"/>
            </a:endParaRPr>
          </a:p>
          <a:p>
            <a:pPr eaLnBrk="1" hangingPunct="1"/>
            <a:r>
              <a:rPr lang="en-US" altLang="zh-CN" sz="3400" dirty="0">
                <a:hlinkClick r:id="" action="ppaction://noaction"/>
              </a:rPr>
              <a:t> Node.js</a:t>
            </a:r>
            <a:endParaRPr lang="en-US" altLang="zh-CN" sz="3400" dirty="0"/>
          </a:p>
          <a:p>
            <a:pPr eaLnBrk="1" hangingPunct="1"/>
            <a:r>
              <a:rPr lang="en-US" altLang="zh-CN" sz="3400" dirty="0">
                <a:hlinkClick r:id="" action="ppaction://noaction"/>
              </a:rPr>
              <a:t>WebSocket API</a:t>
            </a:r>
            <a:endParaRPr lang="en-US" altLang="zh-CN" sz="3400" dirty="0"/>
          </a:p>
          <a:p>
            <a:pPr eaLnBrk="1" hangingPunct="1">
              <a:buFontTx/>
              <a:buNone/>
            </a:pPr>
            <a:endParaRPr lang="en-US" altLang="zh-CN" sz="3400" dirty="0"/>
          </a:p>
          <a:p>
            <a:pPr eaLnBrk="1" hangingPunct="1">
              <a:buFontTx/>
              <a:buNone/>
            </a:pPr>
            <a:endParaRPr lang="zh-CN" altLang="en-US" sz="2700" dirty="0"/>
          </a:p>
          <a:p>
            <a:pPr eaLnBrk="1" hangingPunct="1"/>
            <a:endParaRPr lang="zh-CN" altLang="en-US" dirty="0"/>
          </a:p>
        </p:txBody>
      </p:sp>
      <p:sp>
        <p:nvSpPr>
          <p:cNvPr id="12291" name="Line 4"/>
          <p:cNvSpPr/>
          <p:nvPr/>
        </p:nvSpPr>
        <p:spPr>
          <a:xfrm>
            <a:off x="2308225" y="1501775"/>
            <a:ext cx="7445375" cy="0"/>
          </a:xfrm>
          <a:prstGeom prst="line">
            <a:avLst/>
          </a:prstGeom>
          <a:ln w="28575" cap="flat" cmpd="sng">
            <a:solidFill>
              <a:srgbClr val="CE6E2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2"/>
          <p:cNvSpPr>
            <a:spLocks noGrp="1"/>
          </p:cNvSpPr>
          <p:nvPr>
            <p:ph idx="1"/>
          </p:nvPr>
        </p:nvSpPr>
        <p:spPr>
          <a:xfrm>
            <a:off x="1774825" y="682625"/>
            <a:ext cx="8689975" cy="5119688"/>
          </a:xfrm>
          <a:ln/>
        </p:spPr>
        <p:txBody>
          <a:bodyPr vert="horz" wrap="square" lIns="91440" tIns="45720" rIns="91440" bIns="45720" anchor="t" anchorCtr="0"/>
          <a:p>
            <a:pPr defTabSz="903605">
              <a:buNone/>
            </a:pPr>
            <a:r>
              <a:rPr lang="en-US" altLang="zh-CN" dirty="0"/>
              <a:t>     </a:t>
            </a:r>
            <a:r>
              <a:rPr lang="en-US" altLang="en-US" sz="2700" dirty="0"/>
              <a:t>创建好Node.js的运行脚本后，在项目中选中.js文</a:t>
            </a:r>
            <a:endParaRPr lang="en-US" altLang="en-US" sz="2700" dirty="0"/>
          </a:p>
          <a:p>
            <a:pPr defTabSz="903605">
              <a:buNone/>
            </a:pPr>
            <a:r>
              <a:rPr lang="en-US" altLang="en-US" sz="2700" dirty="0"/>
              <a:t>件 ，右键,选择“运行方式”中的“Node Application”</a:t>
            </a:r>
            <a:endParaRPr lang="en-US" altLang="zh-CN" dirty="0"/>
          </a:p>
          <a:p>
            <a:pPr defTabSz="903605">
              <a:buNone/>
            </a:pPr>
            <a:endParaRPr lang="en-US" altLang="zh-CN" dirty="0"/>
          </a:p>
          <a:p>
            <a:pPr defTabSz="903605">
              <a:buNone/>
            </a:pPr>
            <a:endParaRPr lang="en-US" altLang="zh-CN" dirty="0"/>
          </a:p>
          <a:p>
            <a:pPr defTabSz="903605">
              <a:buNone/>
            </a:pPr>
            <a:endParaRPr lang="en-US" altLang="zh-CN" dirty="0"/>
          </a:p>
          <a:p>
            <a:pPr defTabSz="903605">
              <a:buNone/>
            </a:pPr>
            <a:endParaRPr lang="en-US" altLang="zh-CN" dirty="0"/>
          </a:p>
          <a:p>
            <a:pPr defTabSz="903605">
              <a:buNone/>
            </a:pPr>
            <a:r>
              <a:rPr lang="en-US" altLang="zh-CN" dirty="0"/>
              <a:t>      </a:t>
            </a:r>
            <a:r>
              <a:rPr lang="en-US" altLang="en-US" sz="2700" dirty="0"/>
              <a:t>等效于使用Node.js Command Prompt方式进入.js</a:t>
            </a:r>
            <a:endParaRPr lang="en-US" altLang="en-US" sz="2700" dirty="0"/>
          </a:p>
          <a:p>
            <a:pPr defTabSz="903605">
              <a:buNone/>
            </a:pPr>
            <a:r>
              <a:rPr lang="en-US" altLang="en-US" sz="2700" dirty="0"/>
              <a:t>目录，手工运行.js文件</a:t>
            </a:r>
            <a:endParaRPr lang="en-US" altLang="en-US" sz="2700" dirty="0"/>
          </a:p>
          <a:p>
            <a:pPr defTabSz="903605">
              <a:buNone/>
            </a:pPr>
            <a:r>
              <a:rPr lang="en-US" altLang="en-US" sz="2700" dirty="0"/>
              <a:t>          </a:t>
            </a:r>
            <a:r>
              <a:rPr lang="en-US" altLang="zh-CN" sz="2700" i="1" dirty="0">
                <a:solidFill>
                  <a:srgbClr val="C00000"/>
                </a:solidFill>
              </a:rPr>
              <a:t>node  .js文件名</a:t>
            </a:r>
            <a:endParaRPr lang="en-US" altLang="zh-CN" sz="2700" i="1" dirty="0">
              <a:solidFill>
                <a:srgbClr val="C00000"/>
              </a:solidFill>
            </a:endParaRPr>
          </a:p>
        </p:txBody>
      </p:sp>
      <p:graphicFrame>
        <p:nvGraphicFramePr>
          <p:cNvPr id="23554" name="对象 1"/>
          <p:cNvGraphicFramePr/>
          <p:nvPr/>
        </p:nvGraphicFramePr>
        <p:xfrm>
          <a:off x="3382963" y="2293938"/>
          <a:ext cx="56800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41800" imgH="711200" progId="Paint.Picture">
                  <p:embed/>
                </p:oleObj>
              </mc:Choice>
              <mc:Fallback>
                <p:oleObj name="" r:id="rId1" imgW="4241800" imgH="7112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82963" y="2293938"/>
                        <a:ext cx="5680075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1271588" y="331788"/>
            <a:ext cx="10390187" cy="839787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/>
              <a:t>WebSocket API</a:t>
            </a:r>
            <a:endParaRPr lang="zh-CN" altLang="en-US" dirty="0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2212975" y="1530350"/>
            <a:ext cx="8455025" cy="4114800"/>
          </a:xfrm>
          <a:ln/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zh-CN" altLang="en-US" sz="2700" dirty="0"/>
              <a:t>检测浏览器是否支持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i="1" dirty="0">
                <a:solidFill>
                  <a:srgbClr val="C00000"/>
                </a:solidFill>
              </a:rPr>
              <a:t>        if(window.WebSocket)</a:t>
            </a:r>
            <a:endParaRPr lang="en-US" altLang="zh-CN" sz="2700" i="1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zh-CN" sz="2700" i="1" dirty="0">
                <a:solidFill>
                  <a:srgbClr val="C00000"/>
                </a:solidFill>
              </a:rPr>
              <a:t>        {   }</a:t>
            </a:r>
            <a:endParaRPr lang="en-US" altLang="zh-CN" sz="2700" i="1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2700" dirty="0"/>
              <a:t>属性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 1.readyState，有4个值：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  0—正在连接，尚未成功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  1—持久连接成功，可以通信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  2—连接准备断开，握手将取消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  3—连接断开</a:t>
            </a:r>
            <a:endParaRPr lang="en-US" altLang="zh-CN" sz="2700" dirty="0"/>
          </a:p>
          <a:p>
            <a:pPr>
              <a:buFontTx/>
              <a:buNone/>
            </a:pP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    </a:t>
            </a:r>
            <a:endParaRPr lang="en-US" altLang="zh-CN" sz="2700" dirty="0"/>
          </a:p>
        </p:txBody>
      </p:sp>
      <p:sp>
        <p:nvSpPr>
          <p:cNvPr id="24579" name="Line 4"/>
          <p:cNvSpPr/>
          <p:nvPr/>
        </p:nvSpPr>
        <p:spPr>
          <a:xfrm>
            <a:off x="2300288" y="1530350"/>
            <a:ext cx="7445375" cy="0"/>
          </a:xfrm>
          <a:prstGeom prst="line">
            <a:avLst/>
          </a:prstGeom>
          <a:ln w="28575" cap="flat" cmpd="sng">
            <a:solidFill>
              <a:srgbClr val="CE6E2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2"/>
          <p:cNvSpPr>
            <a:spLocks noGrp="1"/>
          </p:cNvSpPr>
          <p:nvPr>
            <p:ph idx="1"/>
          </p:nvPr>
        </p:nvSpPr>
        <p:spPr>
          <a:xfrm>
            <a:off x="2212975" y="612775"/>
            <a:ext cx="7769225" cy="5180013"/>
          </a:xfrm>
          <a:ln/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en-US" altLang="zh-CN" sz="2700" dirty="0"/>
              <a:t>URL必须是绝对网址，哪怕是同源网站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</a:t>
            </a:r>
            <a:r>
              <a:rPr lang="en-US" altLang="zh-CN" sz="2700" i="1" dirty="0">
                <a:solidFill>
                  <a:srgbClr val="C00000"/>
                </a:solidFill>
              </a:rPr>
              <a:t>var socket=new WebSocket(“</a:t>
            </a:r>
            <a:r>
              <a:rPr lang="en-US" altLang="zh-CN" sz="2700" i="1" dirty="0">
                <a:solidFill>
                  <a:srgbClr val="000066"/>
                </a:solidFill>
              </a:rPr>
              <a:t>ws</a:t>
            </a:r>
            <a:r>
              <a:rPr lang="en-US" altLang="zh-CN" sz="2700" i="1" dirty="0">
                <a:solidFill>
                  <a:srgbClr val="C00000"/>
                </a:solidFill>
              </a:rPr>
              <a:t>://www.test.com”);</a:t>
            </a:r>
            <a:endParaRPr lang="en-US" altLang="zh-CN" sz="2700" i="1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zh-CN" sz="2700" i="1" dirty="0">
                <a:solidFill>
                  <a:srgbClr val="C00000"/>
                </a:solidFill>
              </a:rPr>
              <a:t>var socket=new WebSocket(“</a:t>
            </a:r>
            <a:r>
              <a:rPr lang="en-US" altLang="zh-CN" sz="2700" i="1" dirty="0">
                <a:solidFill>
                  <a:srgbClr val="000066"/>
                </a:solidFill>
              </a:rPr>
              <a:t>ws</a:t>
            </a:r>
            <a:r>
              <a:rPr lang="en-US" altLang="zh-CN" sz="2700" i="1" dirty="0">
                <a:solidFill>
                  <a:srgbClr val="C00000"/>
                </a:solidFill>
              </a:rPr>
              <a:t>://www.test.com/update”);</a:t>
            </a:r>
            <a:endParaRPr lang="en-US" altLang="zh-CN" sz="2700" i="1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zh-CN" sz="2700" i="1" dirty="0">
                <a:solidFill>
                  <a:srgbClr val="C00000"/>
                </a:solidFill>
              </a:rPr>
              <a:t>var socket=new WebSocket(“</a:t>
            </a:r>
            <a:r>
              <a:rPr lang="en-US" altLang="zh-CN" sz="2700" i="1" dirty="0">
                <a:solidFill>
                  <a:srgbClr val="000066"/>
                </a:solidFill>
              </a:rPr>
              <a:t>ws</a:t>
            </a:r>
            <a:r>
              <a:rPr lang="en-US" altLang="zh-CN" sz="2700" i="1" dirty="0">
                <a:solidFill>
                  <a:srgbClr val="C00000"/>
                </a:solidFill>
              </a:rPr>
              <a:t>://www.test.com/update:8000”);</a:t>
            </a:r>
            <a:endParaRPr lang="zh-CN" altLang="en-US" sz="27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内容占位符 2"/>
          <p:cNvSpPr>
            <a:spLocks noGrp="1"/>
          </p:cNvSpPr>
          <p:nvPr>
            <p:ph idx="1"/>
          </p:nvPr>
        </p:nvSpPr>
        <p:spPr>
          <a:xfrm>
            <a:off x="2212975" y="612775"/>
            <a:ext cx="7769225" cy="5180013"/>
          </a:xfrm>
          <a:ln/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en-US" altLang="zh-CN" sz="2700" dirty="0"/>
              <a:t>  事件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onopen：打开连接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onmessage：接受从服务器传来的消息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onerror:连接出现错误</a:t>
            </a:r>
            <a:r>
              <a:rPr lang="zh-CN" altLang="en-US" sz="2700" dirty="0"/>
              <a:t>时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onclose:连接关闭或断开时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     send:发送消息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dirty="0"/>
              <a:t>  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3"/>
          <p:cNvSpPr>
            <a:spLocks noRot="1"/>
          </p:cNvSpPr>
          <p:nvPr/>
        </p:nvSpPr>
        <p:spPr>
          <a:xfrm>
            <a:off x="2566988" y="3357563"/>
            <a:ext cx="8905875" cy="4321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71925" y="3141663"/>
            <a:ext cx="4248150" cy="706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谢谢大家的聆听！</a:t>
            </a: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/>
          <p:nvPr/>
        </p:nvSpPr>
        <p:spPr>
          <a:xfrm>
            <a:off x="2208213" y="1268413"/>
            <a:ext cx="7991475" cy="4708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457200" eaLnBrk="0" hangingPunct="0"/>
            <a:r>
              <a:rPr lang="en-US" altLang="zh-CN" sz="2000" dirty="0">
                <a:latin typeface="Arial" panose="020B0604020202020204" pitchFamily="34" charset="0"/>
              </a:rPr>
              <a:t>WebSocket</a:t>
            </a:r>
            <a:r>
              <a:rPr lang="zh-CN" altLang="zh-CN" sz="2000" dirty="0">
                <a:latin typeface="Arial" panose="020B0604020202020204" pitchFamily="34" charset="0"/>
              </a:rPr>
              <a:t>是</a:t>
            </a:r>
            <a:r>
              <a:rPr lang="en-US" altLang="zh-CN" sz="2000" dirty="0">
                <a:latin typeface="Arial" panose="020B0604020202020204" pitchFamily="34" charset="0"/>
              </a:rPr>
              <a:t>HTML5</a:t>
            </a:r>
            <a:r>
              <a:rPr lang="zh-CN" altLang="zh-CN" sz="2000" dirty="0">
                <a:latin typeface="Arial" panose="020B0604020202020204" pitchFamily="34" charset="0"/>
              </a:rPr>
              <a:t>一种新的协议，它实现了浏览器与服务器全双工通信，能更好的节省服务器资源和带宽并达到实时通讯，它建立在</a:t>
            </a:r>
            <a:r>
              <a:rPr lang="en-US" altLang="zh-CN" sz="2000" dirty="0">
                <a:latin typeface="Arial" panose="020B0604020202020204" pitchFamily="34" charset="0"/>
              </a:rPr>
              <a:t>TCP</a:t>
            </a:r>
            <a:r>
              <a:rPr lang="zh-CN" altLang="zh-CN" sz="2000" dirty="0">
                <a:latin typeface="Arial" panose="020B0604020202020204" pitchFamily="34" charset="0"/>
              </a:rPr>
              <a:t>之上，同</a:t>
            </a:r>
            <a:r>
              <a:rPr lang="en-US" altLang="zh-CN" sz="2000" dirty="0">
                <a:latin typeface="Arial" panose="020B0604020202020204" pitchFamily="34" charset="0"/>
              </a:rPr>
              <a:t>HTTP</a:t>
            </a:r>
            <a:r>
              <a:rPr lang="zh-CN" altLang="zh-CN" sz="2000" dirty="0">
                <a:latin typeface="Arial" panose="020B0604020202020204" pitchFamily="34" charset="0"/>
              </a:rPr>
              <a:t>一样通过</a:t>
            </a:r>
            <a:r>
              <a:rPr lang="en-US" altLang="zh-CN" sz="2000" dirty="0">
                <a:latin typeface="Arial" panose="020B0604020202020204" pitchFamily="34" charset="0"/>
              </a:rPr>
              <a:t>TCP</a:t>
            </a:r>
            <a:r>
              <a:rPr lang="zh-CN" altLang="zh-CN" sz="2000" dirty="0">
                <a:latin typeface="Arial" panose="020B0604020202020204" pitchFamily="34" charset="0"/>
              </a:rPr>
              <a:t>来传输数据，但是它和</a:t>
            </a:r>
            <a:r>
              <a:rPr lang="en-US" altLang="zh-CN" sz="2000" dirty="0">
                <a:latin typeface="Arial" panose="020B0604020202020204" pitchFamily="34" charset="0"/>
              </a:rPr>
              <a:t> HTTP </a:t>
            </a:r>
            <a:r>
              <a:rPr lang="zh-CN" altLang="zh-CN" sz="2000" dirty="0">
                <a:latin typeface="Arial" panose="020B0604020202020204" pitchFamily="34" charset="0"/>
              </a:rPr>
              <a:t>协议最大的不同是：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indent="457200" eaLnBrk="0" hangingPunct="0"/>
            <a:r>
              <a:rPr lang="en-US" altLang="zh-CN" sz="2000" dirty="0">
                <a:latin typeface="Arial" panose="020B0604020202020204" pitchFamily="34" charset="0"/>
              </a:rPr>
              <a:t>   </a:t>
            </a:r>
            <a:r>
              <a:rPr lang="zh-CN" altLang="zh-CN" sz="2000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zh-CN" altLang="zh-CN" sz="2000" dirty="0">
                <a:latin typeface="Arial" panose="020B0604020202020204" pitchFamily="34" charset="0"/>
              </a:rPr>
              <a:t>）</a:t>
            </a:r>
            <a:r>
              <a:rPr lang="en-US" altLang="zh-CN" sz="2000" dirty="0">
                <a:latin typeface="Arial" panose="020B0604020202020204" pitchFamily="34" charset="0"/>
              </a:rPr>
              <a:t>WebSocket </a:t>
            </a:r>
            <a:r>
              <a:rPr lang="zh-CN" altLang="zh-CN" sz="2000" dirty="0">
                <a:latin typeface="Arial" panose="020B0604020202020204" pitchFamily="34" charset="0"/>
              </a:rPr>
              <a:t>是一种双向通信协议，在建立连接后，</a:t>
            </a:r>
            <a:r>
              <a:rPr lang="en-US" altLang="zh-CN" sz="2000" dirty="0">
                <a:latin typeface="Arial" panose="020B0604020202020204" pitchFamily="34" charset="0"/>
              </a:rPr>
              <a:t>WebSocket</a:t>
            </a:r>
            <a:r>
              <a:rPr lang="zh-CN" altLang="zh-CN" sz="2000" dirty="0">
                <a:latin typeface="Arial" panose="020B0604020202020204" pitchFamily="34" charset="0"/>
              </a:rPr>
              <a:t>服务器和浏览器或其它客户端都能主动的向对方发送或接收数据，就像</a:t>
            </a:r>
            <a:r>
              <a:rPr lang="en-US" altLang="zh-CN" sz="2000" dirty="0">
                <a:latin typeface="Arial" panose="020B0604020202020204" pitchFamily="34" charset="0"/>
              </a:rPr>
              <a:t>Socket</a:t>
            </a:r>
            <a:r>
              <a:rPr lang="zh-CN" altLang="zh-CN" sz="2000" dirty="0">
                <a:latin typeface="Arial" panose="020B0604020202020204" pitchFamily="34" charset="0"/>
              </a:rPr>
              <a:t>一样；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indent="457200" eaLnBrk="0" hangingPunct="0"/>
            <a:r>
              <a:rPr lang="en-US" altLang="zh-CN" sz="2000" dirty="0">
                <a:latin typeface="Arial" panose="020B0604020202020204" pitchFamily="34" charset="0"/>
              </a:rPr>
              <a:t>   </a:t>
            </a:r>
            <a:r>
              <a:rPr lang="zh-CN" altLang="zh-CN" sz="2000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zh-CN" sz="2000" dirty="0">
                <a:latin typeface="Arial" panose="020B0604020202020204" pitchFamily="34" charset="0"/>
              </a:rPr>
              <a:t>）</a:t>
            </a:r>
            <a:r>
              <a:rPr lang="en-US" altLang="zh-CN" sz="2000" dirty="0">
                <a:latin typeface="Arial" panose="020B0604020202020204" pitchFamily="34" charset="0"/>
              </a:rPr>
              <a:t>WebSocket</a:t>
            </a:r>
            <a:r>
              <a:rPr lang="zh-CN" altLang="zh-CN" sz="2000" dirty="0">
                <a:latin typeface="Arial" panose="020B0604020202020204" pitchFamily="34" charset="0"/>
              </a:rPr>
              <a:t>需要类似</a:t>
            </a:r>
            <a:r>
              <a:rPr lang="en-US" altLang="zh-CN" sz="2000" dirty="0">
                <a:latin typeface="Arial" panose="020B0604020202020204" pitchFamily="34" charset="0"/>
              </a:rPr>
              <a:t> TCP </a:t>
            </a:r>
            <a:r>
              <a:rPr lang="zh-CN" altLang="zh-CN" sz="2000" dirty="0">
                <a:latin typeface="Arial" panose="020B0604020202020204" pitchFamily="34" charset="0"/>
              </a:rPr>
              <a:t>的客户端和服务器端通过握手连接，连接成功后才能相互通信。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indent="457200" eaLnBrk="0" hangingPunct="0"/>
            <a:endParaRPr lang="en-US" altLang="zh-CN" sz="2000" dirty="0">
              <a:latin typeface="Arial" panose="020B0604020202020204" pitchFamily="34" charset="0"/>
            </a:endParaRPr>
          </a:p>
          <a:p>
            <a:pPr indent="457200" eaLnBrk="0" hangingPunct="0"/>
            <a:r>
              <a:rPr lang="zh-CN" altLang="zh-CN" sz="2000" dirty="0">
                <a:latin typeface="Arial" panose="020B0604020202020204" pitchFamily="34" charset="0"/>
              </a:rPr>
              <a:t>相对于传统</a:t>
            </a:r>
            <a:r>
              <a:rPr lang="en-US" altLang="zh-CN" sz="2000" dirty="0">
                <a:latin typeface="Arial" panose="020B0604020202020204" pitchFamily="34" charset="0"/>
              </a:rPr>
              <a:t>HTTP</a:t>
            </a:r>
            <a:r>
              <a:rPr lang="zh-CN" altLang="zh-CN" sz="2000" dirty="0">
                <a:latin typeface="Arial" panose="020B0604020202020204" pitchFamily="34" charset="0"/>
              </a:rPr>
              <a:t>每次请求和响应都需要客户端与服务端建立连接的模式，</a:t>
            </a:r>
            <a:r>
              <a:rPr lang="en-US" altLang="zh-CN" sz="2000" dirty="0">
                <a:latin typeface="Arial" panose="020B0604020202020204" pitchFamily="34" charset="0"/>
              </a:rPr>
              <a:t>WebSocket </a:t>
            </a:r>
            <a:r>
              <a:rPr lang="zh-CN" altLang="zh-CN" sz="2000" dirty="0">
                <a:latin typeface="Arial" panose="020B0604020202020204" pitchFamily="34" charset="0"/>
              </a:rPr>
              <a:t>是类似</a:t>
            </a:r>
            <a:r>
              <a:rPr lang="en-US" altLang="zh-CN" sz="2000" dirty="0">
                <a:latin typeface="Arial" panose="020B0604020202020204" pitchFamily="34" charset="0"/>
              </a:rPr>
              <a:t>Socket</a:t>
            </a:r>
            <a:r>
              <a:rPr lang="zh-CN" altLang="zh-CN" sz="2000" dirty="0">
                <a:latin typeface="Arial" panose="020B0604020202020204" pitchFamily="34" charset="0"/>
              </a:rPr>
              <a:t>的</a:t>
            </a:r>
            <a:r>
              <a:rPr lang="en-US" altLang="zh-CN" sz="2000" dirty="0">
                <a:latin typeface="Arial" panose="020B0604020202020204" pitchFamily="34" charset="0"/>
              </a:rPr>
              <a:t> TCP</a:t>
            </a:r>
            <a:r>
              <a:rPr lang="zh-CN" altLang="zh-CN" sz="2000" dirty="0">
                <a:latin typeface="Arial" panose="020B0604020202020204" pitchFamily="34" charset="0"/>
              </a:rPr>
              <a:t>长连接的通讯模式，一旦</a:t>
            </a:r>
            <a:r>
              <a:rPr lang="en-US" altLang="zh-CN" sz="2000" dirty="0">
                <a:latin typeface="Arial" panose="020B0604020202020204" pitchFamily="34" charset="0"/>
              </a:rPr>
              <a:t>WebSocket </a:t>
            </a:r>
            <a:r>
              <a:rPr lang="zh-CN" altLang="zh-CN" sz="2000" dirty="0">
                <a:latin typeface="Arial" panose="020B0604020202020204" pitchFamily="34" charset="0"/>
              </a:rPr>
              <a:t>连接建立后，后续数据都以帧序列的形式传输。在客户端断开</a:t>
            </a:r>
            <a:r>
              <a:rPr lang="en-US" altLang="zh-CN" sz="2000" dirty="0">
                <a:latin typeface="Arial" panose="020B0604020202020204" pitchFamily="34" charset="0"/>
              </a:rPr>
              <a:t>WebSocket</a:t>
            </a:r>
            <a:r>
              <a:rPr lang="zh-CN" altLang="zh-CN" sz="2000" dirty="0">
                <a:latin typeface="Arial" panose="020B0604020202020204" pitchFamily="34" charset="0"/>
              </a:rPr>
              <a:t>连接或</a:t>
            </a:r>
            <a:r>
              <a:rPr lang="en-US" altLang="zh-CN" sz="2000" dirty="0">
                <a:latin typeface="Arial" panose="020B0604020202020204" pitchFamily="34" charset="0"/>
              </a:rPr>
              <a:t>Server</a:t>
            </a:r>
            <a:r>
              <a:rPr lang="zh-CN" altLang="zh-CN" sz="2000" dirty="0">
                <a:latin typeface="Arial" panose="020B0604020202020204" pitchFamily="34" charset="0"/>
              </a:rPr>
              <a:t>端断掉连接前，不需要客户端和服务端重新发起连接请求。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4338" name="Rectangle 3"/>
          <p:cNvSpPr>
            <a:spLocks noRot="1"/>
          </p:cNvSpPr>
          <p:nvPr/>
        </p:nvSpPr>
        <p:spPr>
          <a:xfrm>
            <a:off x="2566988" y="3357563"/>
            <a:ext cx="8905875" cy="4321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4339" name="Rectangle 4"/>
          <p:cNvSpPr/>
          <p:nvPr/>
        </p:nvSpPr>
        <p:spPr>
          <a:xfrm>
            <a:off x="2424113" y="333375"/>
            <a:ext cx="407987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solidFill>
                  <a:srgbClr val="35451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HTML5 WebSocket</a:t>
            </a:r>
            <a:r>
              <a:rPr lang="zh-CN" altLang="zh-CN" sz="2800" dirty="0">
                <a:latin typeface="Arial" panose="020B0604020202020204" pitchFamily="34" charset="0"/>
              </a:rPr>
              <a:t>简介</a:t>
            </a:r>
            <a:endParaRPr lang="zh-CN" altLang="en-US" sz="2800" dirty="0">
              <a:solidFill>
                <a:srgbClr val="35451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3"/>
          <p:cNvSpPr>
            <a:spLocks noRot="1"/>
          </p:cNvSpPr>
          <p:nvPr/>
        </p:nvSpPr>
        <p:spPr>
          <a:xfrm>
            <a:off x="2566988" y="3357563"/>
            <a:ext cx="8905875" cy="4321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5362" name="Rectangle 4"/>
          <p:cNvSpPr/>
          <p:nvPr/>
        </p:nvSpPr>
        <p:spPr>
          <a:xfrm>
            <a:off x="2424113" y="333375"/>
            <a:ext cx="41910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solidFill>
                  <a:srgbClr val="35451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800" dirty="0">
                <a:latin typeface="Arial" panose="020B0604020202020204" pitchFamily="34" charset="0"/>
              </a:rPr>
              <a:t>HTML5 WebSocket</a:t>
            </a:r>
            <a:r>
              <a:rPr lang="zh-CN" altLang="zh-CN" sz="2800" dirty="0">
                <a:latin typeface="Arial" panose="020B0604020202020204" pitchFamily="34" charset="0"/>
              </a:rPr>
              <a:t>简介</a:t>
            </a:r>
            <a:endParaRPr lang="zh-CN" altLang="en-US" sz="2800" dirty="0">
              <a:solidFill>
                <a:srgbClr val="35451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15363" name="图片 -21474825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650" y="1697038"/>
            <a:ext cx="6542088" cy="4173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116138" y="795338"/>
            <a:ext cx="7769225" cy="4772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700" b="0" i="0" u="none" strike="noStrike" kern="0" cap="none" spc="0" normalizeH="0" baseline="0" noProof="0" dirty="0" smtClean="0">
                <a:ln>
                  <a:noFill/>
                </a:ln>
                <a:solidFill>
                  <a:srgbClr val="004A6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Node.js</a:t>
            </a:r>
            <a:endParaRPr kumimoji="0" lang="en-US" altLang="zh-CN" sz="3700" b="0" i="0" u="none" strike="noStrike" kern="0" cap="none" spc="0" normalizeH="0" baseline="0" noProof="0" dirty="0">
              <a:ln>
                <a:noFill/>
              </a:ln>
              <a:solidFill>
                <a:srgbClr val="004A67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048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048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6" name="Line 4"/>
          <p:cNvSpPr/>
          <p:nvPr/>
        </p:nvSpPr>
        <p:spPr>
          <a:xfrm>
            <a:off x="2300288" y="1530350"/>
            <a:ext cx="7445375" cy="0"/>
          </a:xfrm>
          <a:prstGeom prst="line">
            <a:avLst/>
          </a:prstGeom>
          <a:ln w="28575" cap="flat" cmpd="sng">
            <a:solidFill>
              <a:srgbClr val="CE6E2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87" name="TextBox 4"/>
          <p:cNvSpPr txBox="1"/>
          <p:nvPr/>
        </p:nvSpPr>
        <p:spPr>
          <a:xfrm>
            <a:off x="1687513" y="1652588"/>
            <a:ext cx="8694737" cy="5478462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 anchor="t" anchorCtr="0">
            <a:spAutoFit/>
          </a:bodyPr>
          <a:p>
            <a:pPr eaLnBrk="0" hangingPunct="0"/>
            <a:r>
              <a:rPr lang="en-US" altLang="zh-CN" sz="2700" dirty="0">
                <a:latin typeface="华文黑体"/>
              </a:rPr>
              <a:t>     Node.js是目前极为出色的一款基于SSJS（Server Side JavaScript)的“运行时”环境。它对google的V8</a:t>
            </a:r>
            <a:endParaRPr lang="en-US" altLang="zh-CN" sz="2700" dirty="0">
              <a:latin typeface="华文黑体"/>
            </a:endParaRPr>
          </a:p>
          <a:p>
            <a:pPr eaLnBrk="0" hangingPunct="0"/>
            <a:r>
              <a:rPr lang="zh-CN" altLang="en-US" sz="2700" dirty="0">
                <a:latin typeface="华文黑体"/>
                <a:ea typeface="宋体" panose="02010600030101010101" pitchFamily="2" charset="-122"/>
              </a:rPr>
              <a:t>引擎（应用于</a:t>
            </a:r>
            <a:r>
              <a:rPr lang="en-US" altLang="zh-CN" sz="2700" dirty="0">
                <a:latin typeface="华文黑体"/>
              </a:rPr>
              <a:t>chrome）进行了封装，对一些特殊用例进行了优化，提供了替代的API，使得V8在非浏览器环境下运行得更好。</a:t>
            </a:r>
            <a:endParaRPr lang="en-US" altLang="zh-CN" sz="2700" dirty="0">
              <a:latin typeface="华文黑体"/>
            </a:endParaRPr>
          </a:p>
          <a:p>
            <a:pPr eaLnBrk="0" hangingPunct="0"/>
            <a:endParaRPr lang="en-US" altLang="zh-CN" sz="2700" dirty="0">
              <a:latin typeface="华文黑体"/>
            </a:endParaRPr>
          </a:p>
          <a:p>
            <a:pPr eaLnBrk="0" hangingPunct="0"/>
            <a:r>
              <a:rPr lang="en-US" altLang="zh-CN" sz="2700" dirty="0">
                <a:latin typeface="华文黑体"/>
              </a:rPr>
              <a:t>    它采用事件</a:t>
            </a:r>
            <a:r>
              <a:rPr lang="zh-CN" altLang="en-US" sz="2700" dirty="0">
                <a:latin typeface="华文黑体"/>
                <a:ea typeface="宋体" panose="02010600030101010101" pitchFamily="2" charset="-122"/>
              </a:rPr>
              <a:t>驱动模型、一系列的非阻塞</a:t>
            </a:r>
            <a:r>
              <a:rPr lang="en-US" altLang="zh-CN" sz="2700" dirty="0">
                <a:latin typeface="华文黑体"/>
              </a:rPr>
              <a:t>I/O模型</a:t>
            </a:r>
            <a:r>
              <a:rPr lang="zh-CN" altLang="en-US" sz="2700" dirty="0">
                <a:latin typeface="华文黑体"/>
                <a:ea typeface="宋体" panose="02010600030101010101" pitchFamily="2" charset="-122"/>
              </a:rPr>
              <a:t>，使得编写可扩展性高的服务器成为可能。</a:t>
            </a:r>
            <a:endParaRPr lang="en-US" altLang="zh-CN" sz="2700" dirty="0">
              <a:latin typeface="华文黑体"/>
            </a:endParaRPr>
          </a:p>
          <a:p>
            <a:pPr eaLnBrk="0" hangingPunct="0"/>
            <a:r>
              <a:rPr lang="en-US" altLang="zh-CN" sz="2700" dirty="0">
                <a:latin typeface="华文黑体"/>
              </a:rPr>
              <a:t>     官方网站：</a:t>
            </a:r>
            <a:r>
              <a:rPr lang="en-US" altLang="zh-CN" sz="2700" dirty="0">
                <a:latin typeface="华文黑体"/>
                <a:hlinkClick r:id="rId1"/>
              </a:rPr>
              <a:t>http://nodejs.org/</a:t>
            </a:r>
            <a:endParaRPr lang="en-US" altLang="zh-CN" sz="2700" dirty="0">
              <a:latin typeface="华文黑体"/>
            </a:endParaRPr>
          </a:p>
          <a:p>
            <a:pPr eaLnBrk="0" hangingPunct="0"/>
            <a:r>
              <a:rPr lang="en-US" altLang="zh-CN" sz="2700" dirty="0">
                <a:latin typeface="华文黑体"/>
              </a:rPr>
              <a:t>     国内网站：</a:t>
            </a:r>
            <a:r>
              <a:rPr lang="en-US" altLang="zh-CN" sz="2700" dirty="0">
                <a:latin typeface="华文黑体"/>
                <a:hlinkClick r:id="rId2"/>
              </a:rPr>
              <a:t>http://www.cnodejs.org/</a:t>
            </a:r>
            <a:endParaRPr lang="en-US" altLang="zh-CN" sz="2700" dirty="0">
              <a:latin typeface="华文黑体"/>
            </a:endParaRPr>
          </a:p>
          <a:p>
            <a:pPr eaLnBrk="0" hangingPunct="0"/>
            <a:endParaRPr lang="en-US" altLang="zh-CN" sz="2700" dirty="0">
              <a:latin typeface="华文黑体"/>
            </a:endParaRPr>
          </a:p>
          <a:p>
            <a:pPr eaLnBrk="0" hangingPunct="0"/>
            <a:endParaRPr lang="zh-CN" altLang="en-US" sz="2700" dirty="0">
              <a:latin typeface="华文黑体"/>
              <a:ea typeface="宋体" panose="02010600030101010101" pitchFamily="2" charset="-122"/>
            </a:endParaRPr>
          </a:p>
          <a:p>
            <a:pPr eaLnBrk="0" hangingPunct="0"/>
            <a:endParaRPr lang="en-US" altLang="zh-CN" sz="2700" dirty="0">
              <a:latin typeface="华文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363" y="798513"/>
            <a:ext cx="8243887" cy="4968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563" y="747713"/>
            <a:ext cx="7862887" cy="5035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0482" name="矩形 2"/>
          <p:cNvSpPr/>
          <p:nvPr/>
        </p:nvSpPr>
        <p:spPr>
          <a:xfrm>
            <a:off x="2674938" y="5732463"/>
            <a:ext cx="6842125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Arial" panose="020B0604020202020204" pitchFamily="34" charset="0"/>
                <a:hlinkClick r:id="rId1"/>
              </a:rPr>
              <a:t>http://www.imooc.com/article/298677?block_id=tuijian_wz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3" name="矩形 3"/>
          <p:cNvSpPr/>
          <p:nvPr/>
        </p:nvSpPr>
        <p:spPr>
          <a:xfrm>
            <a:off x="2208213" y="307975"/>
            <a:ext cx="4464050" cy="70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dirty="0">
                <a:solidFill>
                  <a:srgbClr val="C00000"/>
                </a:solidFill>
                <a:latin typeface="华文黑体"/>
              </a:rPr>
              <a:t>应用</a:t>
            </a:r>
            <a:r>
              <a:rPr lang="en-US" altLang="zh-CN" sz="4000" dirty="0">
                <a:solidFill>
                  <a:srgbClr val="C00000"/>
                </a:solidFill>
                <a:latin typeface="华文黑体"/>
              </a:rPr>
              <a:t>案例：</a:t>
            </a:r>
            <a:r>
              <a:rPr lang="en-US" altLang="zh-CN" sz="4000" dirty="0">
                <a:latin typeface="华文黑体"/>
              </a:rPr>
              <a:t> </a:t>
            </a:r>
            <a:endParaRPr lang="en-US" altLang="zh-CN" sz="4000" dirty="0">
              <a:latin typeface="华文黑体"/>
            </a:endParaRPr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484313"/>
            <a:ext cx="5534025" cy="350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2"/>
          <p:cNvSpPr>
            <a:spLocks noGrp="1"/>
          </p:cNvSpPr>
          <p:nvPr>
            <p:ph idx="1"/>
          </p:nvPr>
        </p:nvSpPr>
        <p:spPr>
          <a:xfrm>
            <a:off x="2212975" y="612775"/>
            <a:ext cx="7769225" cy="5180013"/>
          </a:xfrm>
          <a:ln/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en-US" altLang="zh-CN" sz="2700" dirty="0"/>
              <a:t>1.Node.js的安装  </a:t>
            </a:r>
            <a:r>
              <a:rPr lang="zh-CN" altLang="en-US" sz="2700" dirty="0"/>
              <a:t>官网下载安装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2.测试安装成功与否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 在“开始”中</a:t>
            </a:r>
            <a:endParaRPr lang="en-US" altLang="zh-CN" sz="2700" dirty="0"/>
          </a:p>
          <a:p>
            <a:pPr>
              <a:buFontTx/>
              <a:buNone/>
            </a:pPr>
            <a:endParaRPr lang="en-US" altLang="zh-CN" sz="2700" dirty="0"/>
          </a:p>
          <a:p>
            <a:pPr>
              <a:buFontTx/>
              <a:buNone/>
            </a:pPr>
            <a:endParaRPr lang="en-US" altLang="zh-CN" sz="2700" dirty="0"/>
          </a:p>
          <a:p>
            <a:pPr>
              <a:buFontTx/>
              <a:buNone/>
            </a:pP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3.NPM</a:t>
            </a:r>
            <a:r>
              <a:rPr lang="zh-CN" altLang="en-US" sz="2700" dirty="0"/>
              <a:t>：</a:t>
            </a:r>
            <a:r>
              <a:rPr lang="en-US" altLang="zh-CN" sz="2700" dirty="0"/>
              <a:t>The Node Package Manager</a:t>
            </a:r>
            <a:r>
              <a:rPr lang="zh-CN" altLang="en-US" sz="2700" dirty="0"/>
              <a:t>，</a:t>
            </a:r>
            <a:r>
              <a:rPr lang="en-US" altLang="zh-CN" sz="2700" dirty="0"/>
              <a:t>Node.js</a:t>
            </a:r>
            <a:r>
              <a:rPr lang="zh-CN" altLang="en-US" sz="2700" dirty="0"/>
              <a:t>默认的模块管理工具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     https://www.npmjs.com/上有所有的公共模块列表，本机安装相应模块使用下列命令：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    </a:t>
            </a:r>
            <a:r>
              <a:rPr lang="en-US" altLang="zh-CN" sz="2700" i="1" dirty="0">
                <a:solidFill>
                  <a:srgbClr val="C00000"/>
                </a:solidFill>
              </a:rPr>
              <a:t>npm install  &lt;module-name&gt;</a:t>
            </a:r>
            <a:endParaRPr lang="en-US" altLang="zh-CN" sz="3400" i="1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 </a:t>
            </a:r>
            <a:endParaRPr lang="zh-CN" altLang="en-US" sz="2700" dirty="0"/>
          </a:p>
        </p:txBody>
      </p:sp>
      <p:pic>
        <p:nvPicPr>
          <p:cNvPr id="2150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463" y="1155700"/>
            <a:ext cx="3544887" cy="1960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TextBox 4"/>
          <p:cNvSpPr txBox="1"/>
          <p:nvPr/>
        </p:nvSpPr>
        <p:spPr>
          <a:xfrm>
            <a:off x="1847850" y="2363788"/>
            <a:ext cx="7040563" cy="492125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 anchor="t" anchorCtr="0">
            <a:spAutoFit/>
          </a:bodyPr>
          <a:p>
            <a:r>
              <a:rPr lang="zh-CN" altLang="en-US" sz="2700" dirty="0"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2700" dirty="0">
                <a:latin typeface="Times New Roman" panose="02020603050405020304" pitchFamily="18" charset="0"/>
              </a:rPr>
              <a:t>node -v，看是否安装成功！</a:t>
            </a:r>
            <a:endParaRPr lang="zh-CN" altLang="en-US" sz="27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内容占位符 2"/>
          <p:cNvSpPr>
            <a:spLocks noGrp="1"/>
          </p:cNvSpPr>
          <p:nvPr>
            <p:ph idx="1"/>
          </p:nvPr>
        </p:nvSpPr>
        <p:spPr>
          <a:xfrm>
            <a:off x="2212975" y="673100"/>
            <a:ext cx="7769225" cy="5119688"/>
          </a:xfrm>
          <a:ln/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en-US" altLang="zh-CN" sz="2700" dirty="0"/>
              <a:t>4.HBuilder</a:t>
            </a:r>
            <a:r>
              <a:rPr lang="zh-CN" altLang="en-US" sz="2700" dirty="0"/>
              <a:t>对</a:t>
            </a:r>
            <a:r>
              <a:rPr lang="en-US" altLang="zh-CN" sz="2700" dirty="0"/>
              <a:t>Node.js</a:t>
            </a:r>
            <a:r>
              <a:rPr lang="zh-CN" altLang="en-US" sz="2700" dirty="0"/>
              <a:t>的支持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    工具</a:t>
            </a:r>
            <a:r>
              <a:rPr lang="en-US" altLang="zh-CN" sz="2700" dirty="0"/>
              <a:t>--&gt;“</a:t>
            </a:r>
            <a:r>
              <a:rPr lang="zh-CN" altLang="en-US" sz="2700" dirty="0"/>
              <a:t>插件安装</a:t>
            </a:r>
            <a:r>
              <a:rPr lang="en-US" altLang="zh-CN" sz="2700" dirty="0"/>
              <a:t>”,</a:t>
            </a:r>
            <a:r>
              <a:rPr lang="zh-CN" altLang="en-US" sz="2700" dirty="0"/>
              <a:t>安装</a:t>
            </a:r>
            <a:r>
              <a:rPr lang="en-US" altLang="zh-CN" sz="2700" dirty="0"/>
              <a:t>“nodeclipse”</a:t>
            </a:r>
            <a:r>
              <a:rPr lang="zh-CN" altLang="en-US" sz="2700" dirty="0"/>
              <a:t>后重启</a:t>
            </a:r>
            <a:endParaRPr lang="zh-CN" altLang="en-US" sz="2700" dirty="0"/>
          </a:p>
          <a:p>
            <a:pPr>
              <a:buFontTx/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  <p:pic>
        <p:nvPicPr>
          <p:cNvPr id="2253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8063" y="1762125"/>
            <a:ext cx="5097462" cy="3571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《数据结构(Java版)(第2版)》</Template>
  <TotalTime>0</TotalTime>
  <Words>1616</Words>
  <Application>WPS 演示</Application>
  <PresentationFormat/>
  <Paragraphs>98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Tahoma</vt:lpstr>
      <vt:lpstr>黑体</vt:lpstr>
      <vt:lpstr>微软雅黑</vt:lpstr>
      <vt:lpstr>Arial Unicode MS</vt:lpstr>
      <vt:lpstr>Wingdings</vt:lpstr>
      <vt:lpstr>Garamond</vt:lpstr>
      <vt:lpstr>华文黑体</vt:lpstr>
      <vt:lpstr>华文细黑</vt:lpstr>
      <vt:lpstr>华文黑体</vt:lpstr>
      <vt:lpstr>Blends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鞠磊</cp:lastModifiedBy>
  <cp:revision>288</cp:revision>
  <dcterms:created xsi:type="dcterms:W3CDTF">2008-07-15T00:31:00Z</dcterms:created>
  <dcterms:modified xsi:type="dcterms:W3CDTF">2023-11-07T02:20:43Z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25389D135FA640D59CFFE157093EC230_13</vt:lpwstr>
  </property>
</Properties>
</file>