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9" r:id="rId14"/>
    <p:sldId id="270" r:id="rId15"/>
    <p:sldId id="268" r:id="rId16"/>
    <p:sldId id="271" r:id="rId17"/>
    <p:sldId id="273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347AB-F7D3-4878-AD10-15D63EAA6F76}" v="1900" dt="2022-12-06T18:15:0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Tổng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quan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hệ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thống</a:t>
            </a:r>
            <a:r>
              <a:rPr lang="en-US" dirty="0">
                <a:ea typeface="Calibri Light"/>
                <a:cs typeface="Calibri Light"/>
              </a:rPr>
              <a:t> </a:t>
            </a:r>
            <a:r>
              <a:rPr lang="en-US" dirty="0" err="1">
                <a:ea typeface="Calibri Light"/>
                <a:cs typeface="Calibri Light"/>
              </a:rPr>
              <a:t>iSMAC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ECFC-621E-679E-AED2-0F55D776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Hệ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thống</a:t>
            </a:r>
            <a:r>
              <a:rPr lang="en-US" dirty="0">
                <a:ea typeface="Calibri Light"/>
                <a:cs typeface="Calibri Light"/>
              </a:rPr>
              <a:t> PMC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1D70-70DE-EDEB-8D07-1217CAE07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Tổng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quan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hệ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thống</a:t>
            </a:r>
            <a:r>
              <a:rPr lang="en-US" dirty="0">
                <a:ea typeface="Calibri Light"/>
                <a:cs typeface="Calibri Light"/>
              </a:rPr>
              <a:t> PMC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Cho </a:t>
            </a:r>
            <a:r>
              <a:rPr lang="en-US" dirty="0" err="1">
                <a:ea typeface="Calibri"/>
                <a:cs typeface="Calibri"/>
              </a:rPr>
              <a:t>phép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thiết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lập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thông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báo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gửi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theo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từng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ứng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dụng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Cho </a:t>
            </a:r>
            <a:r>
              <a:rPr lang="en-US" dirty="0" err="1">
                <a:ea typeface="+mn-lt"/>
                <a:cs typeface="+mn-lt"/>
              </a:rPr>
              <a:t>phép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gửi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báo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thời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thực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realtime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Các </a:t>
            </a:r>
            <a:r>
              <a:rPr lang="en-US" dirty="0" err="1">
                <a:ea typeface="+mn-lt"/>
                <a:cs typeface="+mn-lt"/>
              </a:rPr>
              <a:t>dự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án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hợp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từ</a:t>
            </a:r>
            <a:r>
              <a:rPr lang="en-US" dirty="0">
                <a:ea typeface="+mn-lt"/>
                <a:cs typeface="+mn-lt"/>
              </a:rPr>
              <a:t> client </a:t>
            </a:r>
            <a:r>
              <a:rPr lang="en-US" dirty="0" err="1">
                <a:ea typeface="+mn-lt"/>
                <a:cs typeface="+mn-lt"/>
              </a:rPr>
              <a:t>hoặc</a:t>
            </a:r>
            <a:r>
              <a:rPr lang="en-US" dirty="0">
                <a:ea typeface="+mn-lt"/>
                <a:cs typeface="+mn-lt"/>
              </a:rPr>
              <a:t> server</a:t>
            </a:r>
          </a:p>
          <a:p>
            <a:pPr lvl="1"/>
            <a:r>
              <a:rPr lang="en-US" dirty="0" err="1">
                <a:ea typeface="Calibri"/>
                <a:cs typeface="Calibri"/>
              </a:rPr>
              <a:t>Tích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hợp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dụng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js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hoặc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dll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án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cung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cấp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 err="1">
                <a:ea typeface="Calibri"/>
                <a:cs typeface="Calibri"/>
              </a:rPr>
              <a:t>Kết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nối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websocket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trực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tiếp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thông</a:t>
            </a:r>
            <a:r>
              <a:rPr lang="en-US" dirty="0">
                <a:ea typeface="Calibri"/>
                <a:cs typeface="Calibri"/>
              </a:rPr>
              <a:t> qua </a:t>
            </a:r>
            <a:r>
              <a:rPr lang="en-US" dirty="0" err="1">
                <a:ea typeface="Calibri"/>
                <a:cs typeface="Calibri"/>
              </a:rPr>
              <a:t>SignalR</a:t>
            </a:r>
            <a:r>
              <a:rPr lang="en-US" dirty="0">
                <a:ea typeface="Calibri"/>
                <a:cs typeface="Calibri"/>
              </a:rPr>
              <a:t> (V1) </a:t>
            </a:r>
            <a:r>
              <a:rPr lang="en-US" dirty="0" err="1">
                <a:ea typeface="Calibri"/>
                <a:cs typeface="Calibri"/>
              </a:rPr>
              <a:t>hoặc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SocketIO</a:t>
            </a:r>
            <a:r>
              <a:rPr lang="en-US" dirty="0">
                <a:ea typeface="Calibri"/>
                <a:cs typeface="Calibri"/>
              </a:rPr>
              <a:t> (V2)</a:t>
            </a:r>
          </a:p>
          <a:p>
            <a:pPr lvl="1"/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03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Tổng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quan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hệ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thống</a:t>
            </a:r>
            <a:r>
              <a:rPr lang="en-US" dirty="0">
                <a:ea typeface="Calibri Light"/>
                <a:cs typeface="Calibri Light"/>
              </a:rPr>
              <a:t> PMC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Tổng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quan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hệ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thống</a:t>
            </a:r>
            <a:r>
              <a:rPr lang="en-US" dirty="0">
                <a:ea typeface="Calibri Light"/>
                <a:cs typeface="Calibri Light"/>
              </a:rPr>
              <a:t> PMC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5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ECFC-621E-679E-AED2-0F55D776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Giải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pháp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đề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xuất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1D70-70DE-EDEB-8D07-1217CAE07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Giải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pháp</a:t>
            </a:r>
            <a:r>
              <a:rPr lang="en-US" dirty="0">
                <a:ea typeface="Calibri Light"/>
                <a:cs typeface="Calibri Light"/>
              </a:rPr>
              <a:t>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Giải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pháp</a:t>
            </a:r>
            <a:r>
              <a:rPr lang="en-US" dirty="0">
                <a:ea typeface="Calibri Light"/>
                <a:cs typeface="Calibri Light"/>
              </a:rPr>
              <a:t> 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41B69-CABD-FAE0-5487-7133EF8F5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Ưu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điểm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ea typeface="Calibri"/>
                <a:cs typeface="Calibri"/>
              </a:rPr>
              <a:t>Có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thể</a:t>
            </a:r>
            <a:r>
              <a:rPr lang="en-US" sz="1600" dirty="0">
                <a:ea typeface="Calibri"/>
                <a:cs typeface="Calibri"/>
              </a:rPr>
              <a:t> scale </a:t>
            </a:r>
            <a:r>
              <a:rPr lang="en-US" sz="1600" dirty="0" err="1">
                <a:ea typeface="Calibri"/>
                <a:cs typeface="Calibri"/>
              </a:rPr>
              <a:t>lên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nhiều</a:t>
            </a:r>
            <a:r>
              <a:rPr lang="en-US" sz="1600" dirty="0">
                <a:ea typeface="Calibri"/>
                <a:cs typeface="Calibri"/>
              </a:rPr>
              <a:t> node </a:t>
            </a:r>
            <a:r>
              <a:rPr lang="en-US" sz="1600" dirty="0" err="1">
                <a:ea typeface="Calibri"/>
                <a:cs typeface="Calibri"/>
              </a:rPr>
              <a:t>trong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trường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hợp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cao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điểm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 err="1">
                <a:ea typeface="Calibri"/>
                <a:cs typeface="Calibri"/>
              </a:rPr>
              <a:t>Có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thể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sử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dụng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thêm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nhiều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phần</a:t>
            </a:r>
            <a:r>
              <a:rPr lang="en-US" sz="1600" dirty="0">
                <a:ea typeface="Calibri"/>
                <a:cs typeface="Calibri"/>
              </a:rPr>
              <a:t>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B6716-3C94-58C2-77FB-7DA79B4F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Nhược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điểm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7DDEA-2764-4624-E963-DCFCD0A336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Calibri"/>
                <a:cs typeface="Calibri"/>
              </a:rPr>
              <a:t>Trong </a:t>
            </a:r>
            <a:r>
              <a:rPr lang="en-US" sz="1600" dirty="0" err="1">
                <a:ea typeface="Calibri"/>
                <a:cs typeface="Calibri"/>
              </a:rPr>
              <a:t>trường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hợp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có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nhiều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thông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báo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trong</a:t>
            </a:r>
            <a:r>
              <a:rPr lang="en-US" sz="1600" dirty="0">
                <a:ea typeface="Calibri"/>
                <a:cs typeface="Calibri"/>
              </a:rPr>
              <a:t> 1 </a:t>
            </a:r>
            <a:r>
              <a:rPr lang="en-US" sz="1600" dirty="0" err="1">
                <a:ea typeface="Calibri"/>
                <a:cs typeface="Calibri"/>
              </a:rPr>
              <a:t>thời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điểm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có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thể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gây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nghẽn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cho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các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websocket</a:t>
            </a:r>
            <a:r>
              <a:rPr lang="en-US" sz="1600" dirty="0">
                <a:ea typeface="Calibri"/>
                <a:cs typeface="Calibri"/>
              </a:rPr>
              <a:t> services, do </a:t>
            </a:r>
            <a:r>
              <a:rPr lang="en-US" sz="1600" dirty="0" err="1">
                <a:ea typeface="Calibri"/>
                <a:cs typeface="Calibri"/>
              </a:rPr>
              <a:t>mỗi</a:t>
            </a:r>
            <a:r>
              <a:rPr lang="en-US" sz="1600" dirty="0">
                <a:ea typeface="Calibri"/>
                <a:cs typeface="Calibri"/>
              </a:rPr>
              <a:t> service </a:t>
            </a:r>
            <a:r>
              <a:rPr lang="en-US" sz="1600" dirty="0" err="1">
                <a:ea typeface="Calibri"/>
                <a:cs typeface="Calibri"/>
              </a:rPr>
              <a:t>vẫn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phải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quét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tất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cả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thông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báo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dù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có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đang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kết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nối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với</a:t>
            </a:r>
            <a:r>
              <a:rPr lang="en-US" sz="1600" dirty="0">
                <a:ea typeface="Calibri"/>
                <a:cs typeface="Calibri"/>
              </a:rPr>
              <a:t> client </a:t>
            </a:r>
            <a:r>
              <a:rPr lang="en-US" sz="1600" dirty="0" err="1">
                <a:ea typeface="Calibri"/>
                <a:cs typeface="Calibri"/>
              </a:rPr>
              <a:t>tương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ứng</a:t>
            </a:r>
            <a:r>
              <a:rPr lang="en-US" sz="1600" dirty="0">
                <a:ea typeface="Calibri"/>
                <a:cs typeface="Calibri"/>
              </a:rPr>
              <a:t> hay </a:t>
            </a:r>
            <a:r>
              <a:rPr lang="en-US" sz="1600" dirty="0" err="1">
                <a:ea typeface="Calibri"/>
                <a:cs typeface="Calibri"/>
              </a:rPr>
              <a:t>không</a:t>
            </a:r>
            <a:endParaRPr lang="en-US" sz="1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30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Giải</a:t>
            </a:r>
            <a:r>
              <a:rPr lang="en-US" dirty="0">
                <a:ea typeface="Calibri Light"/>
                <a:cs typeface="Calibri Light"/>
              </a:rPr>
              <a:t> </a:t>
            </a:r>
            <a:r>
              <a:rPr lang="en-US" dirty="0" err="1">
                <a:ea typeface="Calibri Light"/>
                <a:cs typeface="Calibri Light"/>
              </a:rPr>
              <a:t>pháp</a:t>
            </a:r>
            <a:r>
              <a:rPr lang="en-US" dirty="0">
                <a:ea typeface="Calibri Light"/>
                <a:cs typeface="Calibri Light"/>
              </a:rPr>
              <a:t> 2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Giải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pháp</a:t>
            </a:r>
            <a:r>
              <a:rPr lang="en-US" dirty="0">
                <a:ea typeface="Calibri Light"/>
                <a:cs typeface="Calibri Light"/>
              </a:rPr>
              <a:t> 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41B69-CABD-FAE0-5487-7133EF8F5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Ưu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điểm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ea typeface="Calibri"/>
                <a:cs typeface="Calibri"/>
              </a:rPr>
              <a:t>Có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thể</a:t>
            </a:r>
            <a:r>
              <a:rPr lang="en-US" sz="1600" dirty="0">
                <a:ea typeface="Calibri"/>
                <a:cs typeface="Calibri"/>
              </a:rPr>
              <a:t> scale </a:t>
            </a:r>
            <a:r>
              <a:rPr lang="en-US" sz="1600" dirty="0" err="1">
                <a:ea typeface="Calibri"/>
                <a:cs typeface="Calibri"/>
              </a:rPr>
              <a:t>lên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nhiều</a:t>
            </a:r>
            <a:r>
              <a:rPr lang="en-US" sz="1600" dirty="0">
                <a:ea typeface="Calibri"/>
                <a:cs typeface="Calibri"/>
              </a:rPr>
              <a:t> node </a:t>
            </a:r>
            <a:r>
              <a:rPr lang="en-US" sz="1600" dirty="0" err="1">
                <a:ea typeface="Calibri"/>
                <a:cs typeface="Calibri"/>
              </a:rPr>
              <a:t>trong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trường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hợp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cao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điểm</a:t>
            </a:r>
            <a:endParaRPr lang="en-US" sz="1600" dirty="0" err="1">
              <a:ea typeface="+mn-lt"/>
              <a:cs typeface="+mn-lt"/>
            </a:endParaRPr>
          </a:p>
          <a:p>
            <a:r>
              <a:rPr lang="en-US" sz="1600" dirty="0" err="1">
                <a:ea typeface="Calibri"/>
                <a:cs typeface="Calibri"/>
              </a:rPr>
              <a:t>Hạn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chế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hiện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tượng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websocket</a:t>
            </a:r>
            <a:r>
              <a:rPr lang="en-US" sz="1600" dirty="0">
                <a:ea typeface="Calibri"/>
                <a:cs typeface="Calibri"/>
              </a:rPr>
              <a:t> service </a:t>
            </a:r>
            <a:r>
              <a:rPr lang="en-US" sz="1600" dirty="0" err="1">
                <a:ea typeface="Calibri"/>
                <a:cs typeface="Calibri"/>
              </a:rPr>
              <a:t>bị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treo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và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chiếm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dụng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tài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nguyên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khi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có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quá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nhiều</a:t>
            </a:r>
            <a:r>
              <a:rPr lang="en-US" sz="1600" dirty="0">
                <a:ea typeface="Calibri"/>
                <a:cs typeface="Calibri"/>
              </a:rPr>
              <a:t> </a:t>
            </a:r>
            <a:r>
              <a:rPr lang="en-US" sz="1600" dirty="0" err="1">
                <a:ea typeface="Calibri"/>
                <a:cs typeface="Calibri"/>
              </a:rPr>
              <a:t>yêu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cầu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gửi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thông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báo</a:t>
            </a:r>
          </a:p>
          <a:p>
            <a:endParaRPr lang="en-US" sz="1600" dirty="0"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B6716-3C94-58C2-77FB-7DA79B4F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Nhược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điểm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7DDEA-2764-4624-E963-DCFCD0A336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ea typeface="Calibri"/>
                <a:cs typeface="Calibri"/>
              </a:rPr>
              <a:t>Nếu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xảy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ra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nghẽn</a:t>
            </a:r>
            <a:r>
              <a:rPr lang="en-US" sz="1600" dirty="0">
                <a:ea typeface="Calibri"/>
                <a:cs typeface="Calibri"/>
              </a:rPr>
              <a:t> queue </a:t>
            </a:r>
            <a:r>
              <a:rPr lang="en-US" sz="1600" dirty="0" err="1">
                <a:ea typeface="Calibri"/>
                <a:cs typeface="Calibri"/>
              </a:rPr>
              <a:t>thì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sẽ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xảy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ra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hiện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tượng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chậm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thông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báo</a:t>
            </a:r>
            <a:r>
              <a:rPr lang="en-US" sz="1600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40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4754-DB5E-2094-4202-4FD5C2B0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Mục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7B81-243B-3656-C34D-357C898B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Hiện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trạng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mục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tiêu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Hệ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thống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iSMAC</a:t>
            </a:r>
          </a:p>
          <a:p>
            <a:r>
              <a:rPr lang="en-US" dirty="0" err="1">
                <a:ea typeface="Calibri"/>
                <a:cs typeface="Calibri"/>
              </a:rPr>
              <a:t>Hệ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thống</a:t>
            </a:r>
            <a:r>
              <a:rPr lang="en-US" dirty="0">
                <a:ea typeface="Calibri"/>
                <a:cs typeface="Calibri"/>
              </a:rPr>
              <a:t> PMC</a:t>
            </a:r>
          </a:p>
          <a:p>
            <a:r>
              <a:rPr lang="en-US" dirty="0" err="1">
                <a:ea typeface="Calibri"/>
                <a:cs typeface="Calibri"/>
              </a:rPr>
              <a:t>Giải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pháp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xuất</a:t>
            </a:r>
          </a:p>
        </p:txBody>
      </p:sp>
    </p:spTree>
    <p:extLst>
      <p:ext uri="{BB962C8B-B14F-4D97-AF65-F5344CB8AC3E}">
        <p14:creationId xmlns:p14="http://schemas.microsoft.com/office/powerpoint/2010/main" val="370816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ECFC-621E-679E-AED2-0F55D776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Hiện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trạng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và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mục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tiêu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1D70-70DE-EDEB-8D07-1217CAE07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Hiện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trạng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Giao </a:t>
            </a:r>
            <a:r>
              <a:rPr lang="en-US" dirty="0" err="1">
                <a:ea typeface="Calibri"/>
                <a:cs typeface="Calibri"/>
              </a:rPr>
              <a:t>diện</a:t>
            </a:r>
            <a:r>
              <a:rPr lang="en-US" dirty="0">
                <a:ea typeface="Calibri"/>
                <a:cs typeface="Calibri"/>
              </a:rPr>
              <a:t> notification </a:t>
            </a:r>
            <a:r>
              <a:rPr lang="en-US" dirty="0" err="1">
                <a:ea typeface="Calibri"/>
                <a:cs typeface="Calibri"/>
              </a:rPr>
              <a:t>đang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đồng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nhất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giữa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phần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mềm</a:t>
            </a:r>
            <a:r>
              <a:rPr lang="en-US" dirty="0">
                <a:ea typeface="Calibri"/>
                <a:cs typeface="Calibri"/>
              </a:rPr>
              <a:t> MISA</a:t>
            </a:r>
            <a:endParaRPr lang="en-US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Chưa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đồng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bộ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việc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hiển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thông</a:t>
            </a:r>
            <a:r>
              <a:rPr lang="en-US" dirty="0">
                <a:ea typeface="Calibri"/>
                <a:cs typeface="Calibri"/>
              </a:rPr>
              <a:t> tin </a:t>
            </a:r>
            <a:r>
              <a:rPr lang="en-US" dirty="0" err="1">
                <a:ea typeface="Calibri"/>
                <a:cs typeface="Calibri"/>
              </a:rPr>
              <a:t>quảng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cáo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khuyến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mại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hệ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thống</a:t>
            </a:r>
          </a:p>
          <a:p>
            <a:r>
              <a:rPr lang="en-US" dirty="0" err="1">
                <a:ea typeface="Calibri"/>
                <a:cs typeface="Calibri"/>
              </a:rPr>
              <a:t>Hiện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đang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có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nhiều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hệ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thống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khác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nhau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cùng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có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nhiệm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vụ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gửi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báo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không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thuận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tiện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trong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việc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tích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hợp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của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án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07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7F32-0A7D-4D2B-EC6E-29A43B44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Hiện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trạng</a:t>
            </a:r>
            <a:endParaRPr lang="en-US" dirty="0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83AB6F-B71A-59B5-FA4C-5EF247F69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019403"/>
              </p:ext>
            </p:extLst>
          </p:nvPr>
        </p:nvGraphicFramePr>
        <p:xfrm>
          <a:off x="838200" y="1825625"/>
          <a:ext cx="10827032" cy="2530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13">
                  <a:extLst>
                    <a:ext uri="{9D8B030D-6E8A-4147-A177-3AD203B41FA5}">
                      <a16:colId xmlns:a16="http://schemas.microsoft.com/office/drawing/2014/main" val="3988634805"/>
                    </a:ext>
                  </a:extLst>
                </a:gridCol>
                <a:gridCol w="2230901">
                  <a:extLst>
                    <a:ext uri="{9D8B030D-6E8A-4147-A177-3AD203B41FA5}">
                      <a16:colId xmlns:a16="http://schemas.microsoft.com/office/drawing/2014/main" val="3892119583"/>
                    </a:ext>
                  </a:extLst>
                </a:gridCol>
                <a:gridCol w="2612952">
                  <a:extLst>
                    <a:ext uri="{9D8B030D-6E8A-4147-A177-3AD203B41FA5}">
                      <a16:colId xmlns:a16="http://schemas.microsoft.com/office/drawing/2014/main" val="3103655001"/>
                    </a:ext>
                  </a:extLst>
                </a:gridCol>
                <a:gridCol w="4298066">
                  <a:extLst>
                    <a:ext uri="{9D8B030D-6E8A-4147-A177-3AD203B41FA5}">
                      <a16:colId xmlns:a16="http://schemas.microsoft.com/office/drawing/2014/main" val="2707532428"/>
                    </a:ext>
                  </a:extLst>
                </a:gridCol>
              </a:tblGrid>
              <a:tr h="5205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  <a:latin typeface="Calibri Light"/>
                        </a:rPr>
                        <a:t>Loại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báo</a:t>
                      </a:r>
                      <a:endParaRPr lang="en-US" sz="1600" b="1">
                        <a:effectLst/>
                        <a:latin typeface="Calibri Light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  <a:latin typeface="Calibri Light"/>
                        </a:rPr>
                        <a:t>Tuần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suất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báo</a:t>
                      </a:r>
                      <a:endParaRPr lang="en-US" sz="1600" b="1">
                        <a:effectLst/>
                        <a:latin typeface="Calibri Light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  <a:latin typeface="Calibri Light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về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thời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gian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nhận</a:t>
                      </a:r>
                      <a:endParaRPr lang="en-US" sz="1600" b="1">
                        <a:effectLst/>
                        <a:latin typeface="Calibri Light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600" dirty="0">
                          <a:effectLst/>
                          <a:latin typeface="Calibri Light"/>
                        </a:rPr>
                        <a:t>Yêu cầu phân loại người nhận</a:t>
                      </a:r>
                      <a:endParaRPr lang="vi-VN" sz="1600" b="1">
                        <a:effectLst/>
                        <a:latin typeface="Calibri Light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974337083"/>
                  </a:ext>
                </a:extLst>
              </a:tr>
              <a:tr h="52053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  <a:latin typeface="Calibri Light"/>
                        </a:rPr>
                        <a:t>Khuyến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mại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Calibri Light"/>
                        </a:rPr>
                        <a:t>1,2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lần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/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tuần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600" dirty="0">
                          <a:effectLst/>
                          <a:latin typeface="Calibri Light"/>
                        </a:rPr>
                        <a:t>Trong ngày làm việc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Calibri Light"/>
                        </a:rPr>
                        <a:t>Theo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ứng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đang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dụng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452319429"/>
                  </a:ext>
                </a:extLst>
              </a:tr>
              <a:tr h="9684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  <a:latin typeface="Calibri Light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thống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Calibri Light"/>
                        </a:rPr>
                        <a:t>1,2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lần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/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tháng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600" dirty="0">
                          <a:effectLst/>
                          <a:latin typeface="Calibri Light"/>
                        </a:rPr>
                        <a:t>Trong ngày làm việc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600" dirty="0">
                          <a:effectLst/>
                          <a:latin typeface="Calibri Light"/>
                        </a:rPr>
                        <a:t>Theo ứng dụng, hệ điều hành, người dùng ứng dụng đang sử dụng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4101004"/>
                  </a:ext>
                </a:extLst>
              </a:tr>
              <a:tr h="52053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  <a:latin typeface="Calibri Light"/>
                        </a:rPr>
                        <a:t>Hoạt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động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Calibri Light"/>
                        </a:rPr>
                        <a:t>10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lần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/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ngày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Calibri Light"/>
                        </a:rPr>
                        <a:t>Ngay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lập</a:t>
                      </a:r>
                      <a:r>
                        <a:rPr lang="en-US" sz="1600" dirty="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 Light"/>
                        </a:rPr>
                        <a:t>tức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600" dirty="0">
                          <a:effectLst/>
                          <a:latin typeface="Calibri Light"/>
                        </a:rPr>
                        <a:t>Gửi đích danh người nhận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90254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4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Mục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tiêu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Xây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dựng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thống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báo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tích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hợp</a:t>
            </a:r>
            <a:r>
              <a:rPr lang="en-US" dirty="0">
                <a:ea typeface="Calibri"/>
                <a:cs typeface="Calibri"/>
              </a:rPr>
              <a:t> 2 </a:t>
            </a:r>
            <a:r>
              <a:rPr lang="en-US" dirty="0" err="1">
                <a:ea typeface="Calibri"/>
                <a:cs typeface="Calibri"/>
              </a:rPr>
              <a:t>hệ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thống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sẵn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có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là</a:t>
            </a:r>
            <a:r>
              <a:rPr lang="en-US" dirty="0">
                <a:ea typeface="Calibri"/>
                <a:cs typeface="Calibri"/>
              </a:rPr>
              <a:t> PMC </a:t>
            </a:r>
            <a:r>
              <a:rPr lang="en-US" dirty="0" err="1">
                <a:ea typeface="Calibri"/>
                <a:cs typeface="Calibri"/>
              </a:rPr>
              <a:t>và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iSMAC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thuận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tiện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cho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việc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tích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hợp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 err="1">
                <a:ea typeface="Calibri"/>
                <a:cs typeface="Calibri"/>
              </a:rPr>
              <a:t>Đồng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nhất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giao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diện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báo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giữa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phần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mềm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của</a:t>
            </a:r>
            <a:r>
              <a:rPr lang="en-US" dirty="0">
                <a:ea typeface="Calibri"/>
                <a:cs typeface="Calibri"/>
              </a:rPr>
              <a:t> MISA.</a:t>
            </a:r>
          </a:p>
          <a:p>
            <a:r>
              <a:rPr lang="en-US" dirty="0" err="1">
                <a:ea typeface="Calibri"/>
                <a:cs typeface="Calibri"/>
              </a:rPr>
              <a:t>Xây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dựng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thống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có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khả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năng</a:t>
            </a:r>
            <a:r>
              <a:rPr lang="en-US" dirty="0">
                <a:ea typeface="Calibri"/>
                <a:cs typeface="Calibri"/>
              </a:rPr>
              <a:t> scale up the </a:t>
            </a:r>
            <a:r>
              <a:rPr lang="en-US" dirty="0" err="1">
                <a:ea typeface="Calibri"/>
                <a:cs typeface="Calibri"/>
              </a:rPr>
              <a:t>nhu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cầu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88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ECFC-621E-679E-AED2-0F55D776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Hệ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thống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iSMAC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1D70-70DE-EDEB-8D07-1217CAE07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Tổng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quan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hệ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thống</a:t>
            </a:r>
            <a:r>
              <a:rPr lang="en-US" dirty="0">
                <a:ea typeface="Calibri Light"/>
                <a:cs typeface="Calibri Light"/>
              </a:rPr>
              <a:t> </a:t>
            </a:r>
            <a:r>
              <a:rPr lang="en-US" dirty="0" err="1">
                <a:ea typeface="Calibri Light"/>
                <a:cs typeface="Calibri Light"/>
              </a:rPr>
              <a:t>iSMAC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Cho </a:t>
            </a:r>
            <a:r>
              <a:rPr lang="en-US" dirty="0" err="1">
                <a:ea typeface="Calibri"/>
                <a:cs typeface="Calibri"/>
              </a:rPr>
              <a:t>phép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thiết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lập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báo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gửi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theo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nhiều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điều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kiện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khác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nhau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ứng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dụng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hệ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điều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hành</a:t>
            </a:r>
            <a:r>
              <a:rPr lang="en-US" dirty="0">
                <a:ea typeface="Calibri"/>
                <a:cs typeface="Calibri"/>
              </a:rPr>
              <a:t>, …</a:t>
            </a:r>
          </a:p>
          <a:p>
            <a:r>
              <a:rPr lang="en-US" dirty="0">
                <a:ea typeface="Calibri"/>
                <a:cs typeface="Calibri"/>
              </a:rPr>
              <a:t>Các </a:t>
            </a:r>
            <a:r>
              <a:rPr lang="en-US" dirty="0" err="1">
                <a:ea typeface="Calibri"/>
                <a:cs typeface="Calibri"/>
              </a:rPr>
              <a:t>dự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án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tích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hợp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từ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phía</a:t>
            </a:r>
            <a:r>
              <a:rPr lang="en-US" dirty="0">
                <a:ea typeface="Calibri"/>
                <a:cs typeface="Calibri"/>
              </a:rPr>
              <a:t> server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 err="1">
                <a:ea typeface="Calibri"/>
                <a:cs typeface="Calibri"/>
              </a:rPr>
              <a:t>Chủ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động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lấy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thông</a:t>
            </a:r>
            <a:r>
              <a:rPr lang="en-US" dirty="0">
                <a:ea typeface="Calibri"/>
                <a:cs typeface="Calibri"/>
              </a:rPr>
              <a:t> tin qua API </a:t>
            </a:r>
            <a:r>
              <a:rPr lang="en-US" dirty="0" err="1">
                <a:ea typeface="Calibri"/>
                <a:cs typeface="Calibri"/>
              </a:rPr>
              <a:t>được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cung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cấp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sẵn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 err="1">
                <a:ea typeface="Calibri"/>
                <a:cs typeface="Calibri"/>
              </a:rPr>
              <a:t>Tự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lưu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và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quản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lý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về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thời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gian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hiển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của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báo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81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47F-C0F3-C540-4038-78D74F0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Tổng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quan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hệ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thống</a:t>
            </a:r>
            <a:r>
              <a:rPr lang="en-US" dirty="0">
                <a:ea typeface="Calibri Light"/>
                <a:cs typeface="Calibri Light"/>
              </a:rPr>
              <a:t> </a:t>
            </a:r>
            <a:r>
              <a:rPr lang="en-US" dirty="0" err="1">
                <a:ea typeface="Calibri Light"/>
                <a:cs typeface="Calibri Light"/>
              </a:rPr>
              <a:t>iSMAC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8CB0-B637-1FA2-7A65-7C35606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Mục lục</vt:lpstr>
      <vt:lpstr>Hiện trạng và mục tiêu</vt:lpstr>
      <vt:lpstr>Hiện trạng</vt:lpstr>
      <vt:lpstr>Hiện trạng</vt:lpstr>
      <vt:lpstr>Mục tiêu</vt:lpstr>
      <vt:lpstr>Hệ thống iSMAC</vt:lpstr>
      <vt:lpstr>Tổng quan hệ thống iSMAC</vt:lpstr>
      <vt:lpstr>Tổng quan hệ thống iSMAC</vt:lpstr>
      <vt:lpstr>Tổng quan hệ thống iSMAC</vt:lpstr>
      <vt:lpstr>Hệ thống PMC</vt:lpstr>
      <vt:lpstr>Tổng quan hệ thống PMC</vt:lpstr>
      <vt:lpstr>Tổng quan hệ thống PMC</vt:lpstr>
      <vt:lpstr>Tổng quan hệ thống PMC</vt:lpstr>
      <vt:lpstr>Giải pháp đề xuất</vt:lpstr>
      <vt:lpstr>Giải pháp 1</vt:lpstr>
      <vt:lpstr>Giải pháp 1</vt:lpstr>
      <vt:lpstr>Giải pháp 2</vt:lpstr>
      <vt:lpstr>Giải pháp 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2022-12-06T17:27:12Z</dcterms:created>
  <dcterms:modified xsi:type="dcterms:W3CDTF">2022-12-07T01:40:07Z</dcterms:modified>
</cp:coreProperties>
</file>