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p:regular r:id="rId43"/>
      <p:bold r:id="rId44"/>
      <p:italic r:id="rId45"/>
      <p:boldItalic r:id="rId46"/>
    </p:embeddedFont>
    <p:embeddedFont>
      <p:font typeface="Roboto Ligh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h Doan"/>
  <p:cmAuthor clrIdx="1" id="1" initials="" lastIdx="4" name="Trung Son Nguyen"/>
  <p:cmAuthor clrIdx="2" id="2" initials="" lastIdx="1" name="Tuyết Nhung Trần"/>
  <p:cmAuthor clrIdx="3" id="3" initials="" lastIdx="3" name="Nguyễn Thùy Linh"/>
  <p:cmAuthor clrIdx="4" id="4" initials="" lastIdx="1" name="Hoa Minh"/>
  <p:cmAuthor clrIdx="5" id="5" initials="" lastIdx="1" name="Grace Nguy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30F381-79E3-491B-8168-6FC6F95B2746}">
  <a:tblStyle styleId="{0130F381-79E3-491B-8168-6FC6F95B27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Light-bold.fntdata"/><Relationship Id="rId47" Type="http://schemas.openxmlformats.org/officeDocument/2006/relationships/font" Target="fonts/RobotoLight-regular.fntdata"/><Relationship Id="rId49" Type="http://schemas.openxmlformats.org/officeDocument/2006/relationships/font" Target="fonts/RobotoLight-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RobotoLight-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4T03:06:11.117">
    <p:pos x="188" y="735"/>
    <p:text>Thông tin ở đâu để xác định là chủ sở hữu GPSD?</p:text>
  </p:cm>
  <p:cm authorId="1" idx="1" dt="2023-10-04T03:06:11.117">
    <p:pos x="188" y="735"/>
    <p:text>Khi mua hàng, tại bước xác nhận thông tin thanh toán sẽ cần điền thông tin người mua hàng tại MISA Store nên đã xác định được thông tin người mua hàng
Sau khi mua thành công, khách hàng sẽ thực hiện kích hoạt và hệ thống yêu cầu điền 2 thông tin là:
- Người kích hoạt (Chịu trách nhiệm cho việc QL GPSD sau này) 
- Thông tin lãnh đạo đơn vị
Em xin phép phản hồi anh ạ</p:text>
  </p:cm>
  <p:cm authorId="2" idx="1" dt="2023-10-05T09:16:53.457">
    <p:pos x="61" y="10"/>
    <p:text>Nếu nói đối tượng trên phần mềm thì còn 1 đối tượng là người dùng (không có quyền quản trị viên)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1" dt="2023-10-16T10:02:25.534">
    <p:pos x="57" y="1193"/>
    <p:text>Cho e hỏi: thời điểm xuất hiện header là khi nào ạ (qua 00:00 hay khi user truy cập vào phần mềm mới hiển thị ạ)</p:text>
  </p:cm>
  <p:cm authorId="1" idx="2" dt="2023-10-12T04:34:25.912">
    <p:pos x="57" y="1193"/>
    <p:text>Về mặt công nghệ đằng sau thì 0h là lúc thông báo phải đc Push về các phần mềm, nhưng về mặt người dùng họ đăng nhập lúc nào đầu tiên trong ngày thì họ sẽ cần nhìn thấy. 
Ví dụ Online đúng 0h thì họ sẽ thấy. 1h cũng sẽ thấy và nếu tắt đi thì sẽ k thấy trong ngày hôm đó nữa</p:text>
  </p:cm>
  <p:cm authorId="4" idx="1" dt="2023-10-16T09:20:14.431">
    <p:pos x="57" y="1193"/>
    <p:text>Sơn ơi. Giờ còn mốc bật thông báo header từ ngày thứ 29 còn được sử dụng - ngày thứ 2 còn được sử dụng không em?</p:text>
  </p:cm>
  <p:cm authorId="1" idx="3" dt="2023-10-16T10:02:25.534">
    <p:pos x="57" y="1193"/>
    <p:text>Bật liền từ ngày 30 đến ngày cuối cùng luôn ạ</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2" dt="2023-10-04T02:35:15.808">
    <p:pos x="184" y="552"/>
    <p:text>Cho mình hỏi là thông báo bằng Header sẽ đếm bắt đầu từ ngày 30 hay ngày 29 ạ</p:text>
  </p:cm>
  <p:cm authorId="5" idx="1" dt="2023-10-04T02:35:15.808">
    <p:pos x="184" y="552"/>
    <p:text>Thông báo header sẽ bắt đầu từ ngày 29 nhé ạ, Ngày 30 mình bắn noti</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3" dt="2023-10-06T09:02:11.499">
    <p:pos x="3041" y="531"/>
    <p:text>Cho e hỏi: Nếu trường hợp có nhiều tài nguyên sắp hết, đã hết thì hiển thị ntn ạ</p:text>
  </p:cm>
  <p:cm authorId="1" idx="4" dt="2023-10-06T09:02:11.499">
    <p:pos x="3041" y="531"/>
    <p:text>Mình tách riêng từng thông báo cho từng tài nguyên nhé bạn. Mình không gộp thông báo này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a3db0c2b6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8a3db0c2b6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Mô tả các Step thứ 2 sau khi nhấp vào nâng cấp các thứ thì đi đến đâu?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6795620a0_26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6795620a0_26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6795620a0_26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6795620a0_26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kê ra các SP chặn hay không chặn khi hết hạn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6795620a0_26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6795620a0_26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90c837bc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90c837bc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6795620a0_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6795620a0_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90c837bc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90c837bc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Bor tra phi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90c837bc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90c837bc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6795620a0_3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6795620a0_3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vi"/>
              <a:t>eSign - Quy tắc thông báo riêng</a:t>
            </a:r>
            <a:endParaRPr b="1"/>
          </a:p>
          <a:p>
            <a:pPr indent="0" lvl="0" marL="0" marR="381000" rtl="0" algn="l">
              <a:lnSpc>
                <a:spcPct val="115000"/>
              </a:lnSpc>
              <a:spcBef>
                <a:spcPts val="1200"/>
              </a:spcBef>
              <a:spcAft>
                <a:spcPts val="0"/>
              </a:spcAft>
              <a:buNone/>
            </a:pPr>
            <a:r>
              <a:rPr b="1" lang="vi">
                <a:solidFill>
                  <a:schemeClr val="dk1"/>
                </a:solidFill>
              </a:rPr>
              <a:t>Thông báo header</a:t>
            </a:r>
            <a:endParaRPr b="1"/>
          </a:p>
          <a:p>
            <a:pPr indent="-298450" lvl="0" marL="457200" rtl="0" algn="l">
              <a:lnSpc>
                <a:spcPct val="115000"/>
              </a:lnSpc>
              <a:spcBef>
                <a:spcPts val="1200"/>
              </a:spcBef>
              <a:spcAft>
                <a:spcPts val="0"/>
              </a:spcAft>
              <a:buClr>
                <a:schemeClr val="dk1"/>
              </a:buClr>
              <a:buSzPts val="1100"/>
              <a:buChar char="●"/>
            </a:pPr>
            <a:r>
              <a:rPr i="1" lang="vi">
                <a:solidFill>
                  <a:schemeClr val="dk1"/>
                </a:solidFill>
              </a:rPr>
              <a:t>Bạn có một chứng thư sắp hết hạn. Vui lòng….</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vi">
                <a:solidFill>
                  <a:schemeClr val="dk1"/>
                </a:solidFill>
              </a:rPr>
              <a:t>Bạn có 2 chứng thư sắp hết hạn. Vui lòng…</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vi">
                <a:solidFill>
                  <a:schemeClr val="dk1"/>
                </a:solidFill>
              </a:rPr>
              <a:t>Bạn có 1 chứng thư đã hết hạn. Vui lòng…</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vi">
                <a:solidFill>
                  <a:schemeClr val="dk1"/>
                </a:solidFill>
              </a:rPr>
              <a:t>Bạn có n chứng thư đã hết hạn. Vui lòng…</a:t>
            </a:r>
            <a:endParaRPr i="1">
              <a:solidFill>
                <a:schemeClr val="dk1"/>
              </a:solidFill>
            </a:endParaRPr>
          </a:p>
          <a:p>
            <a:pPr indent="0" lvl="0" marL="0" marR="381000" rtl="0" algn="l">
              <a:lnSpc>
                <a:spcPct val="115000"/>
              </a:lnSpc>
              <a:spcBef>
                <a:spcPts val="1200"/>
              </a:spcBef>
              <a:spcAft>
                <a:spcPts val="0"/>
              </a:spcAft>
              <a:buClr>
                <a:schemeClr val="dk1"/>
              </a:buClr>
              <a:buSzPts val="1100"/>
              <a:buFont typeface="Arial"/>
              <a:buNone/>
            </a:pPr>
            <a:r>
              <a:rPr b="1" lang="vi">
                <a:solidFill>
                  <a:schemeClr val="dk1"/>
                </a:solidFill>
              </a:rPr>
              <a:t>Thông báo quả chuông</a:t>
            </a:r>
            <a:endParaRPr b="1">
              <a:solidFill>
                <a:schemeClr val="dk1"/>
              </a:solidFill>
            </a:endParaRPr>
          </a:p>
          <a:p>
            <a:pPr indent="0" lvl="0" marL="0" rtl="0" algn="l">
              <a:lnSpc>
                <a:spcPct val="115000"/>
              </a:lnSpc>
              <a:spcBef>
                <a:spcPts val="1200"/>
              </a:spcBef>
              <a:spcAft>
                <a:spcPts val="0"/>
              </a:spcAft>
              <a:buNone/>
            </a:pPr>
            <a:r>
              <a:rPr lang="vi">
                <a:solidFill>
                  <a:schemeClr val="dk1"/>
                </a:solidFill>
              </a:rPr>
              <a:t>Tách riêng thông báo cho từng chứng thư và </a:t>
            </a:r>
            <a:r>
              <a:rPr b="1" lang="vi">
                <a:solidFill>
                  <a:schemeClr val="dk1"/>
                </a:solidFill>
              </a:rPr>
              <a:t>vẫn đi theo quy tắc 30 ngày, 1 ngày cuối và đã hết hạn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vi">
                <a:solidFill>
                  <a:schemeClr val="dk1"/>
                </a:solidFill>
              </a:rPr>
              <a:t>(Cá nhân) Chứng thư </a:t>
            </a:r>
            <a:r>
              <a:rPr b="1" i="1" lang="vi">
                <a:solidFill>
                  <a:schemeClr val="dk1"/>
                </a:solidFill>
              </a:rPr>
              <a:t>Nguyễn Huy Thưởng</a:t>
            </a:r>
            <a:r>
              <a:rPr i="1" lang="vi">
                <a:solidFill>
                  <a:schemeClr val="dk1"/>
                </a:solidFill>
              </a:rPr>
              <a:t> chỉ còn 30 ngày. Vui lòng…</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vi">
                <a:solidFill>
                  <a:schemeClr val="dk1"/>
                </a:solidFill>
              </a:rPr>
              <a:t>(Tổ chức) Chứng thư </a:t>
            </a:r>
            <a:r>
              <a:rPr b="1" i="1" lang="vi">
                <a:solidFill>
                  <a:schemeClr val="dk1"/>
                </a:solidFill>
              </a:rPr>
              <a:t>Công ty ABC</a:t>
            </a:r>
            <a:r>
              <a:rPr i="1" lang="vi">
                <a:solidFill>
                  <a:schemeClr val="dk1"/>
                </a:solidFill>
              </a:rPr>
              <a:t> chỉ còn 1 ngày. Vui lòng…</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vi">
                <a:solidFill>
                  <a:schemeClr val="dk1"/>
                </a:solidFill>
              </a:rPr>
              <a:t>(Cá nhân thuộc tổ chức) Chứng thư </a:t>
            </a:r>
            <a:r>
              <a:rPr b="1" i="1" lang="vi">
                <a:solidFill>
                  <a:schemeClr val="dk1"/>
                </a:solidFill>
              </a:rPr>
              <a:t>Nguyễn Huy Thưởng</a:t>
            </a:r>
            <a:r>
              <a:rPr i="1" lang="vi">
                <a:solidFill>
                  <a:schemeClr val="dk1"/>
                </a:solidFill>
              </a:rPr>
              <a:t> thuộc </a:t>
            </a:r>
            <a:r>
              <a:rPr b="1" i="1" lang="vi">
                <a:solidFill>
                  <a:schemeClr val="dk1"/>
                </a:solidFill>
              </a:rPr>
              <a:t>Công ty ABC</a:t>
            </a:r>
            <a:r>
              <a:rPr i="1" lang="vi">
                <a:solidFill>
                  <a:schemeClr val="dk1"/>
                </a:solidFill>
              </a:rPr>
              <a:t> đã hết hạn. Vui lòng…</a:t>
            </a:r>
            <a:endParaRPr i="1">
              <a:solidFill>
                <a:schemeClr val="dk1"/>
              </a:solidFill>
            </a:endParaRPr>
          </a:p>
          <a:p>
            <a:pPr indent="0" lvl="0" marL="0" rtl="0" algn="l">
              <a:lnSpc>
                <a:spcPct val="200000"/>
              </a:lnSpc>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90c837bc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90c837bc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90c837bc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90c837bc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Thông báo noti này sửa lại còn 1 cái thôi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90c837bc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90c837bc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90c837bc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90c837bc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6795620a0_3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6795620a0_3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vi" sz="1000">
                <a:solidFill>
                  <a:schemeClr val="dk1"/>
                </a:solidFill>
              </a:rPr>
              <a:t>Case đặc biệt của meInvoice</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vi" sz="1000">
                <a:solidFill>
                  <a:schemeClr val="dk1"/>
                </a:solidFill>
              </a:rPr>
              <a:t>Trường hợp khách hàng sử dụng 2 loại tài nguyên Hóa đơn và Hóa đơn MTT, theo yêu cầu của CQT có thởi điểm khách hàng sẽ phải chuyển toàn bộ Hóa đơn sang Hóa đơn MTT để sử dụng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vi" sz="1000">
                <a:solidFill>
                  <a:schemeClr val="dk1"/>
                </a:solidFill>
              </a:rPr>
              <a:t>Như vậy sẽ có 1 tài nguyên luôn = 0 sau khi Tranfer và sẽ luôn hiện cảnh báo. Cần sự tối ưu hiển thị cho sản phẩm</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vi" sz="1000">
                <a:solidFill>
                  <a:schemeClr val="dk1"/>
                </a:solidFill>
              </a:rPr>
              <a:t>→ Giải pháp</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vi" sz="1000">
                <a:solidFill>
                  <a:schemeClr val="dk1"/>
                </a:solidFill>
              </a:rPr>
              <a:t>Xây dựng giải pháp này cho riêng meInvoice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vi" sz="1000">
                <a:solidFill>
                  <a:schemeClr val="dk1"/>
                </a:solidFill>
              </a:rPr>
              <a:t>Nếu doanh nghiệp mới mua trên 1 loại tài nguyên</a:t>
            </a:r>
            <a:endParaRPr sz="1000">
              <a:solidFill>
                <a:schemeClr val="dk1"/>
              </a:solidFill>
            </a:endParaRPr>
          </a:p>
          <a:p>
            <a:pPr indent="0" lvl="0" marL="0" rtl="0" algn="l">
              <a:lnSpc>
                <a:spcPct val="115000"/>
              </a:lnSpc>
              <a:spcBef>
                <a:spcPts val="0"/>
              </a:spcBef>
              <a:spcAft>
                <a:spcPts val="0"/>
              </a:spcAft>
              <a:buNone/>
            </a:pPr>
            <a:r>
              <a:rPr lang="vi" sz="1000">
                <a:solidFill>
                  <a:schemeClr val="dk1"/>
                </a:solidFill>
              </a:rPr>
              <a:t>Nếu 1 tài nguyên đã hết nhận thông báo trên Header, sau 5 lần khách hàng nhấn để sau sẽ không nhắc lại kể cả khi tất cả tài nguyên đồng loạt hết</a:t>
            </a:r>
            <a:endParaRPr sz="1000">
              <a:solidFill>
                <a:schemeClr val="dk1"/>
              </a:solidFill>
            </a:endParaRPr>
          </a:p>
          <a:p>
            <a:pPr indent="0" lvl="0" marL="0" rtl="0" algn="l">
              <a:lnSpc>
                <a:spcPct val="115000"/>
              </a:lnSpc>
              <a:spcBef>
                <a:spcPts val="0"/>
              </a:spcBef>
              <a:spcAft>
                <a:spcPts val="0"/>
              </a:spcAft>
              <a:buNone/>
            </a:pPr>
            <a:r>
              <a:rPr lang="vi" sz="1000">
                <a:solidFill>
                  <a:schemeClr val="dk1"/>
                </a:solidFill>
              </a:rPr>
              <a:t>cũng sẽ k xuất hiện loại tài nguyên này trên thanh thông báo đã hết tài nguyên cùng những loại khác</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90c837bc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90c837bc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90c837bc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90c837bc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6795620a0_3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86795620a0_3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90c837bc6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90c837bc6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90c837bc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490c837bc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8a3db0c2b6_1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8a3db0c2b6_1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8a3db0c2b6_1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8a3db0c2b6_1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8a3db0c2b6_23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8a3db0c2b6_2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6795620a0_26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6795620a0_26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8a3db0c2b6_23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8a3db0c2b6_23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8a3db0c2b6_23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8a3db0c2b6_23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a3db0c2b6_23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8a3db0c2b6_23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vi"/>
              <a:t>Xem lại nhu cầu khi nào cần thay đổi text</a:t>
            </a:r>
            <a:endParaRPr/>
          </a:p>
          <a:p>
            <a:pPr indent="-298450" lvl="0" marL="457200" rtl="0" algn="l">
              <a:spcBef>
                <a:spcPts val="0"/>
              </a:spcBef>
              <a:spcAft>
                <a:spcPts val="0"/>
              </a:spcAft>
              <a:buSzPts val="1100"/>
              <a:buAutoNum type="arabicPeriod"/>
            </a:pPr>
            <a:r>
              <a:rPr lang="vi"/>
              <a:t>Mô tả chi tiết các rule theo sản phẩm như thế nào, có yêu cầu mức độ động về câu thông báo với từng sản phẩm hay không? ….</a:t>
            </a:r>
            <a:endParaRPr/>
          </a:p>
          <a:p>
            <a:pPr indent="-298450" lvl="0" marL="457200" rtl="0" algn="l">
              <a:spcBef>
                <a:spcPts val="0"/>
              </a:spcBef>
              <a:spcAft>
                <a:spcPts val="0"/>
              </a:spcAft>
              <a:buSzPts val="1100"/>
              <a:buAutoNum type="arabicPeriod"/>
            </a:pPr>
            <a:r>
              <a:rPr lang="vi"/>
              <a:t>Mô tả rõ yêu cầu về phần Khi nào là “Nâng cấp ngay”, … cũng cần chi tiết để đánh giá giải pháp</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8a3db0c2b6_23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8a3db0c2b6_23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86795620a0_26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86795620a0_26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86795620a0_26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86795620a0_26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90c837bc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90c837bc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6795620a0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6795620a0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ae038117e_1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ae038117e_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ae038117e_1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ae038117e_1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6795620a0_2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6795620a0_2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ae038117e_1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ae038117e_1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comments" Target="../comments/comment2.xml"/><Relationship Id="rId4" Type="http://schemas.openxmlformats.org/officeDocument/2006/relationships/image" Target="../media/image9.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comments" Target="../comments/comment3.xml"/><Relationship Id="rId4" Type="http://schemas.openxmlformats.org/officeDocument/2006/relationships/image" Target="../media/image11.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www.figma.com/file/X06sFNa7Kgzh932LcQmXMM/Quy-chu%E1%BA%A9n-chung?type=design&amp;node-id=768%3A153&amp;mode=design&amp;t=LeFKan0Bvedsy9cN-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comments" Target="../comments/comment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05550" y="1227900"/>
            <a:ext cx="7965000" cy="2687700"/>
          </a:xfrm>
          <a:prstGeom prst="rect">
            <a:avLst/>
          </a:prstGeom>
        </p:spPr>
        <p:txBody>
          <a:bodyPr anchorCtr="0" anchor="b" bIns="91425" lIns="91425" spcFirstLastPara="1" rIns="91425" wrap="square" tIns="91425">
            <a:normAutofit/>
          </a:bodyPr>
          <a:lstStyle/>
          <a:p>
            <a:pPr indent="0" lvl="0" marL="0" rtl="0" algn="l">
              <a:lnSpc>
                <a:spcPct val="200000"/>
              </a:lnSpc>
              <a:spcBef>
                <a:spcPts val="0"/>
              </a:spcBef>
              <a:spcAft>
                <a:spcPts val="0"/>
              </a:spcAft>
              <a:buNone/>
            </a:pPr>
            <a:r>
              <a:rPr lang="vi"/>
              <a:t>Quy chuẩn </a:t>
            </a:r>
            <a:endParaRPr/>
          </a:p>
          <a:p>
            <a:pPr indent="-355600" lvl="0" marL="457200" rtl="0" algn="l">
              <a:lnSpc>
                <a:spcPct val="200000"/>
              </a:lnSpc>
              <a:spcBef>
                <a:spcPts val="0"/>
              </a:spcBef>
              <a:spcAft>
                <a:spcPts val="0"/>
              </a:spcAft>
              <a:buSzPts val="2000"/>
              <a:buAutoNum type="arabicPeriod"/>
            </a:pPr>
            <a:r>
              <a:rPr lang="vi" sz="2000"/>
              <a:t>Thông báo gia hạn, mua thêm, nâng cấp</a:t>
            </a:r>
            <a:endParaRPr sz="2000"/>
          </a:p>
          <a:p>
            <a:pPr indent="-355600" lvl="0" marL="457200" rtl="0" algn="l">
              <a:lnSpc>
                <a:spcPct val="200000"/>
              </a:lnSpc>
              <a:spcBef>
                <a:spcPts val="0"/>
              </a:spcBef>
              <a:spcAft>
                <a:spcPts val="0"/>
              </a:spcAft>
              <a:buSzPts val="2000"/>
              <a:buAutoNum type="arabicPeriod"/>
            </a:pPr>
            <a:r>
              <a:rPr lang="vi" sz="2000"/>
              <a:t>Hành xử với GPSD (License)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CÁC HÌNH THỨC HIỂN THỊ THÔNG BÁO CẦN ĐƯỢC QUY CHUẨN</a:t>
            </a:r>
            <a:endParaRPr b="1"/>
          </a:p>
        </p:txBody>
      </p:sp>
      <p:pic>
        <p:nvPicPr>
          <p:cNvPr id="124" name="Google Shape;124;p22"/>
          <p:cNvPicPr preferRelativeResize="0"/>
          <p:nvPr/>
        </p:nvPicPr>
        <p:blipFill rotWithShape="1">
          <a:blip r:embed="rId3">
            <a:alphaModFix/>
          </a:blip>
          <a:srcRect b="38503" l="0" r="0" t="0"/>
          <a:stretch/>
        </p:blipFill>
        <p:spPr>
          <a:xfrm>
            <a:off x="1423438" y="744625"/>
            <a:ext cx="3653574" cy="1046000"/>
          </a:xfrm>
          <a:prstGeom prst="rect">
            <a:avLst/>
          </a:prstGeom>
          <a:noFill/>
          <a:ln>
            <a:noFill/>
          </a:ln>
        </p:spPr>
      </p:pic>
      <p:pic>
        <p:nvPicPr>
          <p:cNvPr id="125" name="Google Shape;125;p22"/>
          <p:cNvPicPr preferRelativeResize="0"/>
          <p:nvPr/>
        </p:nvPicPr>
        <p:blipFill>
          <a:blip r:embed="rId4">
            <a:alphaModFix/>
          </a:blip>
          <a:stretch>
            <a:fillRect/>
          </a:stretch>
        </p:blipFill>
        <p:spPr>
          <a:xfrm>
            <a:off x="1423448" y="2396575"/>
            <a:ext cx="3653549" cy="2063524"/>
          </a:xfrm>
          <a:prstGeom prst="rect">
            <a:avLst/>
          </a:prstGeom>
          <a:noFill/>
          <a:ln>
            <a:noFill/>
          </a:ln>
        </p:spPr>
      </p:pic>
      <p:sp>
        <p:nvSpPr>
          <p:cNvPr id="126" name="Google Shape;126;p22"/>
          <p:cNvSpPr txBox="1"/>
          <p:nvPr/>
        </p:nvSpPr>
        <p:spPr>
          <a:xfrm>
            <a:off x="1423450" y="1790625"/>
            <a:ext cx="3653700" cy="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latin typeface="Roboto"/>
                <a:ea typeface="Roboto"/>
                <a:cs typeface="Roboto"/>
                <a:sym typeface="Roboto"/>
              </a:rPr>
              <a:t>Hình thức #1: Header</a:t>
            </a:r>
            <a:endParaRPr b="1"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p:txBody>
      </p:sp>
      <p:sp>
        <p:nvSpPr>
          <p:cNvPr id="127" name="Google Shape;127;p22"/>
          <p:cNvSpPr txBox="1"/>
          <p:nvPr/>
        </p:nvSpPr>
        <p:spPr>
          <a:xfrm>
            <a:off x="1423450" y="4460100"/>
            <a:ext cx="3653700" cy="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latin typeface="Roboto"/>
                <a:ea typeface="Roboto"/>
                <a:cs typeface="Roboto"/>
                <a:sym typeface="Roboto"/>
              </a:rPr>
              <a:t>Hình thức #3: Trang thông báo</a:t>
            </a:r>
            <a:endParaRPr sz="1000">
              <a:latin typeface="Roboto"/>
              <a:ea typeface="Roboto"/>
              <a:cs typeface="Roboto"/>
              <a:sym typeface="Roboto"/>
            </a:endParaRPr>
          </a:p>
        </p:txBody>
      </p:sp>
      <p:sp>
        <p:nvSpPr>
          <p:cNvPr id="128" name="Google Shape;128;p22"/>
          <p:cNvSpPr txBox="1"/>
          <p:nvPr/>
        </p:nvSpPr>
        <p:spPr>
          <a:xfrm>
            <a:off x="5333200" y="4460100"/>
            <a:ext cx="2838000" cy="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000">
                <a:latin typeface="Roboto"/>
                <a:ea typeface="Roboto"/>
                <a:cs typeface="Roboto"/>
                <a:sym typeface="Roboto"/>
              </a:rPr>
              <a:t>Hình thức #2: Notification</a:t>
            </a:r>
            <a:endParaRPr sz="1000">
              <a:latin typeface="Roboto"/>
              <a:ea typeface="Roboto"/>
              <a:cs typeface="Roboto"/>
              <a:sym typeface="Roboto"/>
            </a:endParaRPr>
          </a:p>
        </p:txBody>
      </p:sp>
      <p:pic>
        <p:nvPicPr>
          <p:cNvPr id="129" name="Google Shape;129;p22"/>
          <p:cNvPicPr preferRelativeResize="0"/>
          <p:nvPr/>
        </p:nvPicPr>
        <p:blipFill>
          <a:blip r:embed="rId5">
            <a:alphaModFix/>
          </a:blip>
          <a:stretch>
            <a:fillRect/>
          </a:stretch>
        </p:blipFill>
        <p:spPr>
          <a:xfrm>
            <a:off x="5356313" y="840125"/>
            <a:ext cx="2791776" cy="353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BẢNG MÔ TẢ CHUNG VỀ 3 HÌNH THỨC HIỂN THỊ THÔNG BÁO</a:t>
            </a:r>
            <a:endParaRPr b="1"/>
          </a:p>
        </p:txBody>
      </p:sp>
      <p:graphicFrame>
        <p:nvGraphicFramePr>
          <p:cNvPr id="135" name="Google Shape;135;p23"/>
          <p:cNvGraphicFramePr/>
          <p:nvPr/>
        </p:nvGraphicFramePr>
        <p:xfrm>
          <a:off x="-12" y="687700"/>
          <a:ext cx="3000000" cy="3000000"/>
        </p:xfrm>
        <a:graphic>
          <a:graphicData uri="http://schemas.openxmlformats.org/drawingml/2006/table">
            <a:tbl>
              <a:tblPr>
                <a:noFill/>
                <a:tableStyleId>{0130F381-79E3-491B-8168-6FC6F95B2746}</a:tableStyleId>
              </a:tblPr>
              <a:tblGrid>
                <a:gridCol w="619825"/>
                <a:gridCol w="1430975"/>
                <a:gridCol w="2152600"/>
                <a:gridCol w="1087400"/>
                <a:gridCol w="2785925"/>
                <a:gridCol w="1067275"/>
              </a:tblGrid>
              <a:tr h="419725">
                <a:tc>
                  <a:txBody>
                    <a:bodyPr/>
                    <a:lstStyle/>
                    <a:p>
                      <a:pPr indent="0" lvl="0" marL="0" rtl="0" algn="ctr">
                        <a:spcBef>
                          <a:spcPts val="0"/>
                        </a:spcBef>
                        <a:spcAft>
                          <a:spcPts val="0"/>
                        </a:spcAft>
                        <a:buNone/>
                      </a:pPr>
                      <a:r>
                        <a:t/>
                      </a:r>
                      <a:endParaRPr b="1" sz="900">
                        <a:solidFill>
                          <a:srgbClr val="1155CC"/>
                        </a:solidFill>
                      </a:endParaRPr>
                    </a:p>
                  </a:txBody>
                  <a:tcPr marT="91425" marB="91425" marR="91425" marL="91425">
                    <a:solidFill>
                      <a:srgbClr val="C9DAF8"/>
                    </a:solidFill>
                  </a:tcPr>
                </a:tc>
                <a:tc>
                  <a:txBody>
                    <a:bodyPr/>
                    <a:lstStyle/>
                    <a:p>
                      <a:pPr indent="0" lvl="0" marL="0" rtl="0" algn="ctr">
                        <a:spcBef>
                          <a:spcPts val="0"/>
                        </a:spcBef>
                        <a:spcAft>
                          <a:spcPts val="0"/>
                        </a:spcAft>
                        <a:buNone/>
                      </a:pPr>
                      <a:r>
                        <a:rPr b="1" lang="vi" sz="900">
                          <a:solidFill>
                            <a:srgbClr val="1155CC"/>
                          </a:solidFill>
                        </a:rPr>
                        <a:t>Trường hợp </a:t>
                      </a:r>
                      <a:br>
                        <a:rPr b="1" lang="vi" sz="900">
                          <a:solidFill>
                            <a:srgbClr val="1155CC"/>
                          </a:solidFill>
                        </a:rPr>
                      </a:br>
                      <a:r>
                        <a:rPr b="1" lang="vi" sz="900">
                          <a:solidFill>
                            <a:srgbClr val="1155CC"/>
                          </a:solidFill>
                        </a:rPr>
                        <a:t>áp dụng</a:t>
                      </a:r>
                      <a:endParaRPr b="1" sz="900">
                        <a:solidFill>
                          <a:srgbClr val="1155CC"/>
                        </a:solidFill>
                      </a:endParaRPr>
                    </a:p>
                  </a:txBody>
                  <a:tcPr marT="91425" marB="91425" marR="91425" marL="91425">
                    <a:solidFill>
                      <a:srgbClr val="C9DAF8"/>
                    </a:solidFill>
                  </a:tcPr>
                </a:tc>
                <a:tc>
                  <a:txBody>
                    <a:bodyPr/>
                    <a:lstStyle/>
                    <a:p>
                      <a:pPr indent="0" lvl="0" marL="0" rtl="0" algn="ctr">
                        <a:spcBef>
                          <a:spcPts val="0"/>
                        </a:spcBef>
                        <a:spcAft>
                          <a:spcPts val="0"/>
                        </a:spcAft>
                        <a:buNone/>
                      </a:pPr>
                      <a:r>
                        <a:rPr b="1" lang="vi" sz="900">
                          <a:solidFill>
                            <a:srgbClr val="1155CC"/>
                          </a:solidFill>
                        </a:rPr>
                        <a:t>Thời điểm hiển thị</a:t>
                      </a:r>
                      <a:endParaRPr b="1" sz="900">
                        <a:solidFill>
                          <a:srgbClr val="1155CC"/>
                        </a:solidFill>
                      </a:endParaRPr>
                    </a:p>
                  </a:txBody>
                  <a:tcPr marT="91425" marB="91425" marR="91425" marL="91425">
                    <a:solidFill>
                      <a:srgbClr val="C9DAF8"/>
                    </a:solidFill>
                  </a:tcPr>
                </a:tc>
                <a:tc>
                  <a:txBody>
                    <a:bodyPr/>
                    <a:lstStyle/>
                    <a:p>
                      <a:pPr indent="0" lvl="0" marL="0" rtl="0" algn="ctr">
                        <a:spcBef>
                          <a:spcPts val="0"/>
                        </a:spcBef>
                        <a:spcAft>
                          <a:spcPts val="0"/>
                        </a:spcAft>
                        <a:buNone/>
                      </a:pPr>
                      <a:r>
                        <a:rPr b="1" lang="vi" sz="900">
                          <a:solidFill>
                            <a:srgbClr val="1155CC"/>
                          </a:solidFill>
                        </a:rPr>
                        <a:t>Đối tượng hiển thị</a:t>
                      </a:r>
                      <a:endParaRPr b="1" sz="900">
                        <a:solidFill>
                          <a:srgbClr val="1155CC"/>
                        </a:solidFill>
                      </a:endParaRPr>
                    </a:p>
                  </a:txBody>
                  <a:tcPr marT="91425" marB="91425" marR="91425" marL="91425">
                    <a:solidFill>
                      <a:srgbClr val="C9DAF8"/>
                    </a:solidFill>
                  </a:tcPr>
                </a:tc>
                <a:tc>
                  <a:txBody>
                    <a:bodyPr/>
                    <a:lstStyle/>
                    <a:p>
                      <a:pPr indent="0" lvl="0" marL="0" rtl="0" algn="ctr">
                        <a:spcBef>
                          <a:spcPts val="0"/>
                        </a:spcBef>
                        <a:spcAft>
                          <a:spcPts val="0"/>
                        </a:spcAft>
                        <a:buNone/>
                      </a:pPr>
                      <a:r>
                        <a:rPr b="1" lang="vi" sz="900">
                          <a:solidFill>
                            <a:srgbClr val="1155CC"/>
                          </a:solidFill>
                        </a:rPr>
                        <a:t>Hành xử</a:t>
                      </a:r>
                      <a:endParaRPr b="1" sz="900">
                        <a:solidFill>
                          <a:srgbClr val="1155CC"/>
                        </a:solidFill>
                      </a:endParaRPr>
                    </a:p>
                  </a:txBody>
                  <a:tcPr marT="91425" marB="91425" marR="91425" marL="91425">
                    <a:solidFill>
                      <a:srgbClr val="C9DAF8"/>
                    </a:solidFill>
                  </a:tcPr>
                </a:tc>
                <a:tc>
                  <a:txBody>
                    <a:bodyPr/>
                    <a:lstStyle/>
                    <a:p>
                      <a:pPr indent="0" lvl="0" marL="0" rtl="0" algn="ctr">
                        <a:spcBef>
                          <a:spcPts val="0"/>
                        </a:spcBef>
                        <a:spcAft>
                          <a:spcPts val="0"/>
                        </a:spcAft>
                        <a:buNone/>
                      </a:pPr>
                      <a:r>
                        <a:rPr b="1" lang="vi" sz="900">
                          <a:solidFill>
                            <a:srgbClr val="1155CC"/>
                          </a:solidFill>
                        </a:rPr>
                        <a:t>Yêu cầu thiết kế</a:t>
                      </a:r>
                      <a:endParaRPr b="1" sz="900">
                        <a:solidFill>
                          <a:srgbClr val="1155CC"/>
                        </a:solidFill>
                      </a:endParaRPr>
                    </a:p>
                  </a:txBody>
                  <a:tcPr marT="91425" marB="91425" marR="91425" marL="91425">
                    <a:solidFill>
                      <a:srgbClr val="C9DAF8"/>
                    </a:solidFill>
                  </a:tcPr>
                </a:tc>
              </a:tr>
              <a:tr h="1762450">
                <a:tc>
                  <a:txBody>
                    <a:bodyPr/>
                    <a:lstStyle/>
                    <a:p>
                      <a:pPr indent="0" lvl="0" marL="0" rtl="0" algn="l">
                        <a:spcBef>
                          <a:spcPts val="0"/>
                        </a:spcBef>
                        <a:spcAft>
                          <a:spcPts val="0"/>
                        </a:spcAft>
                        <a:buNone/>
                      </a:pPr>
                      <a:r>
                        <a:rPr b="1" lang="vi" sz="800">
                          <a:solidFill>
                            <a:srgbClr val="1155CC"/>
                          </a:solidFill>
                        </a:rPr>
                        <a:t>Header</a:t>
                      </a:r>
                      <a:endParaRPr b="1" sz="800">
                        <a:solidFill>
                          <a:srgbClr val="1155CC"/>
                        </a:solidFill>
                      </a:endParaRPr>
                    </a:p>
                  </a:txBody>
                  <a:tcPr marT="91425" marB="91425" marR="91425" marL="91425"/>
                </a:tc>
                <a:tc>
                  <a:txBody>
                    <a:bodyPr/>
                    <a:lstStyle/>
                    <a:p>
                      <a:pPr indent="0" lvl="0" marL="0" rtl="0" algn="just">
                        <a:spcBef>
                          <a:spcPts val="0"/>
                        </a:spcBef>
                        <a:spcAft>
                          <a:spcPts val="0"/>
                        </a:spcAft>
                        <a:buNone/>
                      </a:pPr>
                      <a:r>
                        <a:rPr lang="vi" sz="800">
                          <a:solidFill>
                            <a:srgbClr val="1155CC"/>
                          </a:solidFill>
                        </a:rPr>
                        <a:t>Thời gian sắp hết/đã hết</a:t>
                      </a:r>
                      <a:endParaRPr sz="800">
                        <a:solidFill>
                          <a:srgbClr val="1155CC"/>
                        </a:solidFill>
                      </a:endParaRPr>
                    </a:p>
                    <a:p>
                      <a:pPr indent="0" lvl="0" marL="0" rtl="0" algn="just">
                        <a:spcBef>
                          <a:spcPts val="0"/>
                        </a:spcBef>
                        <a:spcAft>
                          <a:spcPts val="0"/>
                        </a:spcAft>
                        <a:buNone/>
                      </a:pPr>
                      <a:r>
                        <a:t/>
                      </a:r>
                      <a:endParaRPr sz="800">
                        <a:solidFill>
                          <a:srgbClr val="1155CC"/>
                        </a:solidFill>
                      </a:endParaRPr>
                    </a:p>
                    <a:p>
                      <a:pPr indent="0" lvl="0" marL="0" rtl="0" algn="just">
                        <a:spcBef>
                          <a:spcPts val="0"/>
                        </a:spcBef>
                        <a:spcAft>
                          <a:spcPts val="0"/>
                        </a:spcAft>
                        <a:buNone/>
                      </a:pPr>
                      <a:r>
                        <a:rPr lang="vi" sz="800">
                          <a:solidFill>
                            <a:srgbClr val="1155CC"/>
                          </a:solidFill>
                        </a:rPr>
                        <a:t>Dung lượng sắp hết/đã hết</a:t>
                      </a:r>
                      <a:endParaRPr sz="800">
                        <a:solidFill>
                          <a:srgbClr val="1155CC"/>
                        </a:solidFill>
                      </a:endParaRPr>
                    </a:p>
                    <a:p>
                      <a:pPr indent="0" lvl="0" marL="0" rtl="0" algn="just">
                        <a:spcBef>
                          <a:spcPts val="0"/>
                        </a:spcBef>
                        <a:spcAft>
                          <a:spcPts val="0"/>
                        </a:spcAft>
                        <a:buNone/>
                      </a:pPr>
                      <a:r>
                        <a:t/>
                      </a:r>
                      <a:endParaRPr sz="800">
                        <a:solidFill>
                          <a:srgbClr val="1155CC"/>
                        </a:solidFill>
                      </a:endParaRPr>
                    </a:p>
                    <a:p>
                      <a:pPr indent="0" lvl="0" marL="0" rtl="0" algn="just">
                        <a:spcBef>
                          <a:spcPts val="0"/>
                        </a:spcBef>
                        <a:spcAft>
                          <a:spcPts val="0"/>
                        </a:spcAft>
                        <a:buNone/>
                      </a:pPr>
                      <a:r>
                        <a:rPr lang="vi" sz="800">
                          <a:solidFill>
                            <a:srgbClr val="1155CC"/>
                          </a:solidFill>
                        </a:rPr>
                        <a:t>DL &amp; TG sắp hết/đã hết</a:t>
                      </a:r>
                      <a:endParaRPr sz="800">
                        <a:solidFill>
                          <a:srgbClr val="1155CC"/>
                        </a:solidFill>
                      </a:endParaRPr>
                    </a:p>
                    <a:p>
                      <a:pPr indent="0" lvl="0" marL="0" rtl="0" algn="just">
                        <a:spcBef>
                          <a:spcPts val="0"/>
                        </a:spcBef>
                        <a:spcAft>
                          <a:spcPts val="0"/>
                        </a:spcAft>
                        <a:buNone/>
                      </a:pPr>
                      <a:r>
                        <a:t/>
                      </a:r>
                      <a:endParaRPr sz="800">
                        <a:solidFill>
                          <a:srgbClr val="1155CC"/>
                        </a:solidFill>
                      </a:endParaRPr>
                    </a:p>
                  </a:txBody>
                  <a:tcPr marT="91425" marB="91425" marR="91425" marL="91425"/>
                </a:tc>
                <a:tc>
                  <a:txBody>
                    <a:bodyPr/>
                    <a:lstStyle/>
                    <a:p>
                      <a:pPr indent="0" lvl="0" marL="0" rtl="0" algn="just">
                        <a:spcBef>
                          <a:spcPts val="0"/>
                        </a:spcBef>
                        <a:spcAft>
                          <a:spcPts val="0"/>
                        </a:spcAft>
                        <a:buNone/>
                      </a:pPr>
                      <a:r>
                        <a:rPr b="1" lang="vi" sz="800">
                          <a:solidFill>
                            <a:srgbClr val="1155CC"/>
                          </a:solidFill>
                        </a:rPr>
                        <a:t>Theo thời hạn sử dụng, khi người dùng vào phần mềm</a:t>
                      </a:r>
                      <a:r>
                        <a:rPr lang="vi" sz="800">
                          <a:solidFill>
                            <a:srgbClr val="1155CC"/>
                          </a:solidFill>
                        </a:rPr>
                        <a:t>: Hiển thị thông báo</a:t>
                      </a:r>
                      <a:endParaRPr sz="800">
                        <a:solidFill>
                          <a:srgbClr val="1155CC"/>
                        </a:solidFill>
                      </a:endParaRPr>
                    </a:p>
                    <a:p>
                      <a:pPr indent="0" lvl="0" marL="0" rtl="0" algn="just">
                        <a:spcBef>
                          <a:spcPts val="0"/>
                        </a:spcBef>
                        <a:spcAft>
                          <a:spcPts val="0"/>
                        </a:spcAft>
                        <a:buNone/>
                      </a:pPr>
                      <a:r>
                        <a:rPr lang="vi" sz="800">
                          <a:solidFill>
                            <a:srgbClr val="1155CC"/>
                          </a:solidFill>
                        </a:rPr>
                        <a:t> </a:t>
                      </a:r>
                      <a:endParaRPr b="1" sz="800">
                        <a:solidFill>
                          <a:srgbClr val="1155CC"/>
                        </a:solidFill>
                      </a:endParaRPr>
                    </a:p>
                    <a:p>
                      <a:pPr indent="0" lvl="0" marL="0" rtl="0" algn="just">
                        <a:spcBef>
                          <a:spcPts val="0"/>
                        </a:spcBef>
                        <a:spcAft>
                          <a:spcPts val="0"/>
                        </a:spcAft>
                        <a:buNone/>
                      </a:pPr>
                      <a:r>
                        <a:rPr b="1" lang="vi" sz="800">
                          <a:solidFill>
                            <a:srgbClr val="1155CC"/>
                          </a:solidFill>
                        </a:rPr>
                        <a:t>Theo dung lượng sử dụng</a:t>
                      </a:r>
                      <a:r>
                        <a:rPr lang="vi" sz="800">
                          <a:solidFill>
                            <a:srgbClr val="1155CC"/>
                          </a:solidFill>
                        </a:rPr>
                        <a:t>, vào thời điểm đến ngưỡng thì thông báo ngay lập tức khi người dùng vào phần mềm</a:t>
                      </a:r>
                      <a:br>
                        <a:rPr lang="vi" sz="800">
                          <a:solidFill>
                            <a:srgbClr val="1155CC"/>
                          </a:solidFill>
                        </a:rPr>
                      </a:br>
                      <a:endParaRPr i="1" sz="800">
                        <a:solidFill>
                          <a:srgbClr val="1155CC"/>
                        </a:solidFill>
                      </a:endParaRPr>
                    </a:p>
                  </a:txBody>
                  <a:tcPr marT="91425" marB="91425" marR="91425" marL="91425"/>
                </a:tc>
                <a:tc rowSpan="3">
                  <a:txBody>
                    <a:bodyPr/>
                    <a:lstStyle/>
                    <a:p>
                      <a:pPr indent="0" lvl="0" marL="0" rtl="0" algn="just">
                        <a:spcBef>
                          <a:spcPts val="0"/>
                        </a:spcBef>
                        <a:spcAft>
                          <a:spcPts val="0"/>
                        </a:spcAft>
                        <a:buNone/>
                      </a:pPr>
                      <a:r>
                        <a:rPr lang="vi" sz="800">
                          <a:solidFill>
                            <a:srgbClr val="1155CC"/>
                          </a:solidFill>
                        </a:rPr>
                        <a:t>Hiển thị với tất cả người sử dụng phần mềm.</a:t>
                      </a:r>
                      <a:endParaRPr sz="800">
                        <a:solidFill>
                          <a:srgbClr val="1155CC"/>
                        </a:solidFill>
                      </a:endParaRPr>
                    </a:p>
                    <a:p>
                      <a:pPr indent="0" lvl="0" marL="0" rtl="0" algn="just">
                        <a:spcBef>
                          <a:spcPts val="0"/>
                        </a:spcBef>
                        <a:spcAft>
                          <a:spcPts val="0"/>
                        </a:spcAft>
                        <a:buNone/>
                      </a:pPr>
                      <a:r>
                        <a:t/>
                      </a:r>
                      <a:endParaRPr sz="800">
                        <a:solidFill>
                          <a:srgbClr val="1155CC"/>
                        </a:solidFill>
                      </a:endParaRPr>
                    </a:p>
                    <a:p>
                      <a:pPr indent="0" lvl="0" marL="0" rtl="0" algn="just">
                        <a:spcBef>
                          <a:spcPts val="0"/>
                        </a:spcBef>
                        <a:spcAft>
                          <a:spcPts val="0"/>
                        </a:spcAft>
                        <a:buNone/>
                      </a:pPr>
                      <a:r>
                        <a:rPr lang="vi" sz="800">
                          <a:solidFill>
                            <a:srgbClr val="1155CC"/>
                          </a:solidFill>
                        </a:rPr>
                        <a:t>Quản trị viên/người sở hữu GPSD sẽ có quyền thực hiện gia hạn. Nội dung thông báo khác nhau với Quản trị viên/người sở hữu phần mềm và người dùng thông thường.</a:t>
                      </a:r>
                      <a:endParaRPr sz="800">
                        <a:solidFill>
                          <a:srgbClr val="1155CC"/>
                        </a:solidFill>
                      </a:endParaRPr>
                    </a:p>
                    <a:p>
                      <a:pPr indent="0" lvl="0" marL="0" rtl="0" algn="just">
                        <a:spcBef>
                          <a:spcPts val="0"/>
                        </a:spcBef>
                        <a:spcAft>
                          <a:spcPts val="0"/>
                        </a:spcAft>
                        <a:buNone/>
                      </a:pPr>
                      <a:r>
                        <a:t/>
                      </a:r>
                      <a:endParaRPr sz="800">
                        <a:solidFill>
                          <a:srgbClr val="1155CC"/>
                        </a:solidFill>
                      </a:endParaRPr>
                    </a:p>
                    <a:p>
                      <a:pPr indent="0" lvl="0" marL="0" rtl="0" algn="just">
                        <a:spcBef>
                          <a:spcPts val="0"/>
                        </a:spcBef>
                        <a:spcAft>
                          <a:spcPts val="0"/>
                        </a:spcAft>
                        <a:buNone/>
                      </a:pPr>
                      <a:r>
                        <a:t/>
                      </a:r>
                      <a:endParaRPr sz="800">
                        <a:solidFill>
                          <a:srgbClr val="1155CC"/>
                        </a:solidFill>
                      </a:endParaRPr>
                    </a:p>
                  </a:txBody>
                  <a:tcPr marT="91425" marB="91425" marR="91425" marL="91425" anchor="ctr"/>
                </a:tc>
                <a:tc>
                  <a:txBody>
                    <a:bodyPr/>
                    <a:lstStyle/>
                    <a:p>
                      <a:pPr indent="0" lvl="0" marL="0" rtl="0" algn="just">
                        <a:spcBef>
                          <a:spcPts val="0"/>
                        </a:spcBef>
                        <a:spcAft>
                          <a:spcPts val="0"/>
                        </a:spcAft>
                        <a:buNone/>
                      </a:pPr>
                      <a:r>
                        <a:rPr lang="vi" sz="800">
                          <a:solidFill>
                            <a:srgbClr val="1155CC"/>
                          </a:solidFill>
                        </a:rPr>
                        <a:t>Đi đến (Giỏ hàng) MISA Store) đối với người dùng là Quản trị viên/chủ sở hữu GPSD khi: </a:t>
                      </a:r>
                      <a:endParaRPr sz="800">
                        <a:solidFill>
                          <a:srgbClr val="1155CC"/>
                        </a:solidFill>
                      </a:endParaRPr>
                    </a:p>
                    <a:p>
                      <a:pPr indent="-279400" lvl="0" marL="457200" rtl="0" algn="just">
                        <a:spcBef>
                          <a:spcPts val="0"/>
                        </a:spcBef>
                        <a:spcAft>
                          <a:spcPts val="0"/>
                        </a:spcAft>
                        <a:buClr>
                          <a:srgbClr val="1155CC"/>
                        </a:buClr>
                        <a:buSzPts val="800"/>
                        <a:buChar char="●"/>
                      </a:pPr>
                      <a:r>
                        <a:rPr lang="vi" sz="800">
                          <a:solidFill>
                            <a:srgbClr val="1155CC"/>
                          </a:solidFill>
                        </a:rPr>
                        <a:t>Gia hạn ngay - Đối với phần mềm có hạn (thời gian)</a:t>
                      </a:r>
                      <a:endParaRPr sz="800">
                        <a:solidFill>
                          <a:srgbClr val="1155CC"/>
                        </a:solidFill>
                      </a:endParaRPr>
                    </a:p>
                    <a:p>
                      <a:pPr indent="-279400" lvl="0" marL="457200" rtl="0" algn="just">
                        <a:spcBef>
                          <a:spcPts val="0"/>
                        </a:spcBef>
                        <a:spcAft>
                          <a:spcPts val="0"/>
                        </a:spcAft>
                        <a:buClr>
                          <a:srgbClr val="1155CC"/>
                        </a:buClr>
                        <a:buSzPts val="800"/>
                        <a:buChar char="●"/>
                      </a:pPr>
                      <a:r>
                        <a:rPr lang="vi" sz="800">
                          <a:solidFill>
                            <a:srgbClr val="1155CC"/>
                          </a:solidFill>
                        </a:rPr>
                        <a:t>Mua thêm ngay - Đối với phần mềm có tài nguyên là dung lượng. </a:t>
                      </a:r>
                      <a:endParaRPr sz="800">
                        <a:solidFill>
                          <a:srgbClr val="1155CC"/>
                        </a:solidFill>
                      </a:endParaRPr>
                    </a:p>
                    <a:p>
                      <a:pPr indent="-279400" lvl="0" marL="457200" rtl="0" algn="just">
                        <a:spcBef>
                          <a:spcPts val="0"/>
                        </a:spcBef>
                        <a:spcAft>
                          <a:spcPts val="0"/>
                        </a:spcAft>
                        <a:buClr>
                          <a:srgbClr val="1155CC"/>
                        </a:buClr>
                        <a:buSzPts val="800"/>
                        <a:buChar char="●"/>
                      </a:pPr>
                      <a:r>
                        <a:rPr lang="vi" sz="800">
                          <a:solidFill>
                            <a:srgbClr val="1155CC"/>
                          </a:solidFill>
                        </a:rPr>
                        <a:t>Nâng cấp ngay - Đối với Freemium, Free-trial.</a:t>
                      </a:r>
                      <a:endParaRPr sz="800">
                        <a:solidFill>
                          <a:srgbClr val="1155CC"/>
                        </a:solidFill>
                      </a:endParaRPr>
                    </a:p>
                    <a:p>
                      <a:pPr indent="0" lvl="0" marL="0" rtl="0" algn="just">
                        <a:spcBef>
                          <a:spcPts val="0"/>
                        </a:spcBef>
                        <a:spcAft>
                          <a:spcPts val="0"/>
                        </a:spcAft>
                        <a:buNone/>
                      </a:pPr>
                      <a:r>
                        <a:t/>
                      </a:r>
                      <a:endParaRPr sz="800">
                        <a:solidFill>
                          <a:srgbClr val="1155CC"/>
                        </a:solidFill>
                      </a:endParaRPr>
                    </a:p>
                    <a:p>
                      <a:pPr indent="0" lvl="0" marL="0" rtl="0" algn="just">
                        <a:spcBef>
                          <a:spcPts val="0"/>
                        </a:spcBef>
                        <a:spcAft>
                          <a:spcPts val="0"/>
                        </a:spcAft>
                        <a:buNone/>
                      </a:pPr>
                      <a:r>
                        <a:rPr lang="vi" sz="800">
                          <a:solidFill>
                            <a:srgbClr val="FF0000"/>
                          </a:solidFill>
                        </a:rPr>
                        <a:t>Header biến mất sau khi khách hàng gia hạn, mua thêm, nâng cấp thành công. </a:t>
                      </a:r>
                      <a:endParaRPr sz="800">
                        <a:solidFill>
                          <a:srgbClr val="FF0000"/>
                        </a:solidFill>
                      </a:endParaRPr>
                    </a:p>
                    <a:p>
                      <a:pPr indent="0" lvl="0" marL="0" rtl="0" algn="just">
                        <a:spcBef>
                          <a:spcPts val="0"/>
                        </a:spcBef>
                        <a:spcAft>
                          <a:spcPts val="0"/>
                        </a:spcAft>
                        <a:buNone/>
                      </a:pPr>
                      <a:r>
                        <a:t/>
                      </a:r>
                      <a:endParaRPr sz="800">
                        <a:solidFill>
                          <a:srgbClr val="1155CC"/>
                        </a:solidFill>
                      </a:endParaRPr>
                    </a:p>
                    <a:p>
                      <a:pPr indent="0" lvl="0" marL="0" rtl="0" algn="just">
                        <a:spcBef>
                          <a:spcPts val="0"/>
                        </a:spcBef>
                        <a:spcAft>
                          <a:spcPts val="0"/>
                        </a:spcAft>
                        <a:buNone/>
                      </a:pPr>
                      <a:r>
                        <a:rPr lang="vi" sz="800">
                          <a:solidFill>
                            <a:srgbClr val="1155CC"/>
                          </a:solidFill>
                        </a:rPr>
                        <a:t>Nhấn Để sau → Ẩn Header, xuất hiện lại vào ngày hôm sau (Khi điều kiện thỏa mãn)</a:t>
                      </a:r>
                      <a:endParaRPr sz="800">
                        <a:solidFill>
                          <a:srgbClr val="1155CC"/>
                        </a:solidFill>
                      </a:endParaRPr>
                    </a:p>
                  </a:txBody>
                  <a:tcPr marT="91425" marB="91425" marR="91425" marL="91425"/>
                </a:tc>
                <a:tc>
                  <a:txBody>
                    <a:bodyPr/>
                    <a:lstStyle/>
                    <a:p>
                      <a:pPr indent="0" lvl="0" marL="0" rtl="0" algn="just">
                        <a:lnSpc>
                          <a:spcPct val="115000"/>
                        </a:lnSpc>
                        <a:spcBef>
                          <a:spcPts val="0"/>
                        </a:spcBef>
                        <a:spcAft>
                          <a:spcPts val="0"/>
                        </a:spcAft>
                        <a:buNone/>
                      </a:pPr>
                      <a:r>
                        <a:rPr lang="vi" sz="800">
                          <a:solidFill>
                            <a:srgbClr val="1155CC"/>
                          </a:solidFill>
                          <a:latin typeface="Roboto"/>
                          <a:ea typeface="Roboto"/>
                          <a:cs typeface="Roboto"/>
                          <a:sym typeface="Roboto"/>
                        </a:rPr>
                        <a:t>Style giống 100% quy chuẩn yêu cầu</a:t>
                      </a:r>
                      <a:endParaRPr sz="800">
                        <a:solidFill>
                          <a:srgbClr val="1155CC"/>
                        </a:solidFill>
                        <a:latin typeface="Roboto"/>
                        <a:ea typeface="Roboto"/>
                        <a:cs typeface="Roboto"/>
                        <a:sym typeface="Roboto"/>
                      </a:endParaRPr>
                    </a:p>
                    <a:p>
                      <a:pPr indent="0" lvl="0" marL="0" rtl="0" algn="just">
                        <a:lnSpc>
                          <a:spcPct val="115000"/>
                        </a:lnSpc>
                        <a:spcBef>
                          <a:spcPts val="0"/>
                        </a:spcBef>
                        <a:spcAft>
                          <a:spcPts val="0"/>
                        </a:spcAft>
                        <a:buNone/>
                      </a:pPr>
                      <a:r>
                        <a:t/>
                      </a:r>
                      <a:endParaRPr sz="800">
                        <a:solidFill>
                          <a:srgbClr val="1155CC"/>
                        </a:solidFill>
                        <a:latin typeface="Roboto"/>
                        <a:ea typeface="Roboto"/>
                        <a:cs typeface="Roboto"/>
                        <a:sym typeface="Roboto"/>
                      </a:endParaRPr>
                    </a:p>
                    <a:p>
                      <a:pPr indent="0" lvl="0" marL="0" rtl="0" algn="just">
                        <a:lnSpc>
                          <a:spcPct val="115000"/>
                        </a:lnSpc>
                        <a:spcBef>
                          <a:spcPts val="0"/>
                        </a:spcBef>
                        <a:spcAft>
                          <a:spcPts val="0"/>
                        </a:spcAft>
                        <a:buNone/>
                      </a:pPr>
                      <a:r>
                        <a:rPr lang="vi" sz="800">
                          <a:solidFill>
                            <a:srgbClr val="1155CC"/>
                          </a:solidFill>
                          <a:latin typeface="Roboto"/>
                          <a:ea typeface="Roboto"/>
                          <a:cs typeface="Roboto"/>
                          <a:sym typeface="Roboto"/>
                        </a:rPr>
                        <a:t>* Được tùy chỉnh Font chữ và Border Radius của Nút</a:t>
                      </a:r>
                      <a:endParaRPr sz="800">
                        <a:solidFill>
                          <a:srgbClr val="1155CC"/>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vi" sz="800">
                          <a:solidFill>
                            <a:srgbClr val="1155CC"/>
                          </a:solidFill>
                        </a:rPr>
                        <a:t>Noti</a:t>
                      </a:r>
                      <a:endParaRPr b="1" sz="800">
                        <a:solidFill>
                          <a:srgbClr val="1155CC"/>
                        </a:solidFill>
                      </a:endParaRPr>
                    </a:p>
                  </a:txBody>
                  <a:tcPr marT="91425" marB="91425" marR="91425" marL="91425"/>
                </a:tc>
                <a:tc>
                  <a:txBody>
                    <a:bodyPr/>
                    <a:lstStyle/>
                    <a:p>
                      <a:pPr indent="0" lvl="0" marL="0" rtl="0" algn="just">
                        <a:spcBef>
                          <a:spcPts val="0"/>
                        </a:spcBef>
                        <a:spcAft>
                          <a:spcPts val="0"/>
                        </a:spcAft>
                        <a:buNone/>
                      </a:pPr>
                      <a:r>
                        <a:rPr lang="vi" sz="800">
                          <a:solidFill>
                            <a:srgbClr val="1155CC"/>
                          </a:solidFill>
                        </a:rPr>
                        <a:t>TG: Đến mốc D30, D1</a:t>
                      </a:r>
                      <a:r>
                        <a:rPr lang="vi" sz="800">
                          <a:solidFill>
                            <a:srgbClr val="1155CC"/>
                          </a:solidFill>
                        </a:rPr>
                        <a:t>, hết hạn. </a:t>
                      </a:r>
                      <a:endParaRPr sz="800">
                        <a:solidFill>
                          <a:srgbClr val="1155CC"/>
                        </a:solidFill>
                      </a:endParaRPr>
                    </a:p>
                    <a:p>
                      <a:pPr indent="0" lvl="0" marL="0" rtl="0" algn="just">
                        <a:spcBef>
                          <a:spcPts val="0"/>
                        </a:spcBef>
                        <a:spcAft>
                          <a:spcPts val="0"/>
                        </a:spcAft>
                        <a:buNone/>
                      </a:pPr>
                      <a:r>
                        <a:t/>
                      </a:r>
                      <a:endParaRPr sz="800">
                        <a:solidFill>
                          <a:srgbClr val="1155CC"/>
                        </a:solidFill>
                      </a:endParaRPr>
                    </a:p>
                    <a:p>
                      <a:pPr indent="0" lvl="0" marL="0" rtl="0" algn="just">
                        <a:spcBef>
                          <a:spcPts val="0"/>
                        </a:spcBef>
                        <a:spcAft>
                          <a:spcPts val="0"/>
                        </a:spcAft>
                        <a:buNone/>
                      </a:pPr>
                      <a:r>
                        <a:rPr lang="vi" sz="800">
                          <a:solidFill>
                            <a:srgbClr val="1155CC"/>
                          </a:solidFill>
                        </a:rPr>
                        <a:t>DL: Chạm mốc dưới 10% lần đầu tiên ; Hết dung lượng.</a:t>
                      </a:r>
                      <a:br>
                        <a:rPr lang="vi" sz="800">
                          <a:solidFill>
                            <a:srgbClr val="1155CC"/>
                          </a:solidFill>
                        </a:rPr>
                      </a:br>
                      <a:endParaRPr i="1" sz="700">
                        <a:solidFill>
                          <a:srgbClr val="1155CC"/>
                        </a:solidFill>
                      </a:endParaRPr>
                    </a:p>
                  </a:txBody>
                  <a:tcPr marT="91425" marB="91425" marR="91425" marL="91425"/>
                </a:tc>
                <a:tc>
                  <a:txBody>
                    <a:bodyPr/>
                    <a:lstStyle/>
                    <a:p>
                      <a:pPr indent="0" lvl="0" marL="0" rtl="0" algn="just">
                        <a:spcBef>
                          <a:spcPts val="0"/>
                        </a:spcBef>
                        <a:spcAft>
                          <a:spcPts val="0"/>
                        </a:spcAft>
                        <a:buNone/>
                      </a:pPr>
                      <a:r>
                        <a:rPr b="1" lang="vi" sz="800">
                          <a:solidFill>
                            <a:srgbClr val="1155CC"/>
                          </a:solidFill>
                        </a:rPr>
                        <a:t>Đến thời điểm, gửi thông báo cho tất cả người dùng đang sử dụng phần mềm</a:t>
                      </a:r>
                      <a:br>
                        <a:rPr lang="vi" sz="800">
                          <a:solidFill>
                            <a:srgbClr val="1155CC"/>
                          </a:solidFill>
                        </a:rPr>
                      </a:br>
                      <a:endParaRPr i="1" sz="800">
                        <a:solidFill>
                          <a:srgbClr val="1155CC"/>
                        </a:solidFill>
                      </a:endParaRPr>
                    </a:p>
                  </a:txBody>
                  <a:tcPr marT="91425" marB="91425" marR="91425" marL="91425"/>
                </a:tc>
                <a:tc vMerge="1"/>
                <a:tc>
                  <a:txBody>
                    <a:bodyPr/>
                    <a:lstStyle/>
                    <a:p>
                      <a:pPr indent="0" lvl="0" marL="0" rtl="0" algn="just">
                        <a:spcBef>
                          <a:spcPts val="0"/>
                        </a:spcBef>
                        <a:spcAft>
                          <a:spcPts val="0"/>
                        </a:spcAft>
                        <a:buNone/>
                      </a:pPr>
                      <a:r>
                        <a:rPr lang="vi" sz="800">
                          <a:solidFill>
                            <a:srgbClr val="1155CC"/>
                          </a:solidFill>
                        </a:rPr>
                        <a:t>Nhấn vào dòng thông báo:</a:t>
                      </a:r>
                      <a:endParaRPr sz="800">
                        <a:solidFill>
                          <a:srgbClr val="1155CC"/>
                        </a:solidFill>
                      </a:endParaRPr>
                    </a:p>
                    <a:p>
                      <a:pPr indent="-279400" lvl="0" marL="457200" rtl="0" algn="just">
                        <a:spcBef>
                          <a:spcPts val="0"/>
                        </a:spcBef>
                        <a:spcAft>
                          <a:spcPts val="0"/>
                        </a:spcAft>
                        <a:buClr>
                          <a:srgbClr val="1155CC"/>
                        </a:buClr>
                        <a:buSzPts val="800"/>
                        <a:buChar char="●"/>
                      </a:pPr>
                      <a:r>
                        <a:rPr lang="vi" sz="800">
                          <a:solidFill>
                            <a:srgbClr val="1155CC"/>
                          </a:solidFill>
                        </a:rPr>
                        <a:t>Đối với người dùng thông thường:</a:t>
                      </a:r>
                      <a:r>
                        <a:rPr lang="vi" sz="800">
                          <a:solidFill>
                            <a:srgbClr val="FF0000"/>
                          </a:solidFill>
                        </a:rPr>
                        <a:t> Chuyển sang màn hình check quyền =&gt; Dự án bỏ yêu cầu này và tự thực hiện trên trang check quyền</a:t>
                      </a:r>
                      <a:endParaRPr sz="800">
                        <a:solidFill>
                          <a:srgbClr val="FF0000"/>
                        </a:solidFill>
                      </a:endParaRPr>
                    </a:p>
                    <a:p>
                      <a:pPr indent="-279400" lvl="0" marL="457200" rtl="0" algn="just">
                        <a:spcBef>
                          <a:spcPts val="0"/>
                        </a:spcBef>
                        <a:spcAft>
                          <a:spcPts val="0"/>
                        </a:spcAft>
                        <a:buClr>
                          <a:srgbClr val="1155CC"/>
                        </a:buClr>
                        <a:buSzPts val="800"/>
                        <a:buChar char="●"/>
                      </a:pPr>
                      <a:r>
                        <a:rPr lang="vi" sz="800">
                          <a:solidFill>
                            <a:srgbClr val="1155CC"/>
                          </a:solidFill>
                        </a:rPr>
                        <a:t>Đối với Quản trị viên/Chủ sở hữu GPSD: đi đến</a:t>
                      </a:r>
                      <a:r>
                        <a:rPr lang="vi" sz="800">
                          <a:solidFill>
                            <a:srgbClr val="1155CC"/>
                          </a:solidFill>
                        </a:rPr>
                        <a:t> (Giỏ hàng) MISA Store</a:t>
                      </a:r>
                      <a:endParaRPr sz="800">
                        <a:solidFill>
                          <a:srgbClr val="1155CC"/>
                        </a:solidFill>
                      </a:endParaRPr>
                    </a:p>
                    <a:p>
                      <a:pPr indent="0" lvl="0" marL="0" rtl="0" algn="just">
                        <a:spcBef>
                          <a:spcPts val="0"/>
                        </a:spcBef>
                        <a:spcAft>
                          <a:spcPts val="0"/>
                        </a:spcAft>
                        <a:buNone/>
                      </a:pPr>
                      <a:r>
                        <a:t/>
                      </a:r>
                      <a:endParaRPr sz="800">
                        <a:solidFill>
                          <a:srgbClr val="1155CC"/>
                        </a:solidFill>
                      </a:endParaRPr>
                    </a:p>
                  </a:txBody>
                  <a:tcPr marT="91425" marB="91425" marR="91425" marL="91425"/>
                </a:tc>
                <a:tc>
                  <a:txBody>
                    <a:bodyPr/>
                    <a:lstStyle/>
                    <a:p>
                      <a:pPr indent="0" lvl="0" marL="0" rtl="0" algn="just">
                        <a:lnSpc>
                          <a:spcPct val="115000"/>
                        </a:lnSpc>
                        <a:spcBef>
                          <a:spcPts val="0"/>
                        </a:spcBef>
                        <a:spcAft>
                          <a:spcPts val="0"/>
                        </a:spcAft>
                        <a:buNone/>
                      </a:pPr>
                      <a:r>
                        <a:rPr lang="vi" sz="800">
                          <a:solidFill>
                            <a:srgbClr val="1155CC"/>
                          </a:solidFill>
                          <a:latin typeface="Roboto"/>
                          <a:ea typeface="Roboto"/>
                          <a:cs typeface="Roboto"/>
                          <a:sym typeface="Roboto"/>
                        </a:rPr>
                        <a:t>Style theo quy chuẩn thông báo quả chuông hiện tại</a:t>
                      </a:r>
                      <a:endParaRPr sz="800">
                        <a:solidFill>
                          <a:srgbClr val="1155CC"/>
                        </a:solidFill>
                      </a:endParaRPr>
                    </a:p>
                  </a:txBody>
                  <a:tcPr marT="91425" marB="91425" marR="91425" marL="91425"/>
                </a:tc>
              </a:tr>
              <a:tr h="1151450">
                <a:tc>
                  <a:txBody>
                    <a:bodyPr/>
                    <a:lstStyle/>
                    <a:p>
                      <a:pPr indent="0" lvl="0" marL="0" rtl="0" algn="l">
                        <a:spcBef>
                          <a:spcPts val="0"/>
                        </a:spcBef>
                        <a:spcAft>
                          <a:spcPts val="0"/>
                        </a:spcAft>
                        <a:buNone/>
                      </a:pPr>
                      <a:r>
                        <a:rPr b="1" lang="vi" sz="800">
                          <a:solidFill>
                            <a:srgbClr val="1155CC"/>
                          </a:solidFill>
                        </a:rPr>
                        <a:t>Trang thông báo</a:t>
                      </a:r>
                      <a:endParaRPr b="1" sz="800">
                        <a:solidFill>
                          <a:srgbClr val="1155CC"/>
                        </a:solidFill>
                      </a:endParaRPr>
                    </a:p>
                  </a:txBody>
                  <a:tcPr marT="91425" marB="91425" marR="91425" marL="91425"/>
                </a:tc>
                <a:tc>
                  <a:txBody>
                    <a:bodyPr/>
                    <a:lstStyle/>
                    <a:p>
                      <a:pPr indent="0" lvl="0" marL="0" rtl="0" algn="just">
                        <a:spcBef>
                          <a:spcPts val="0"/>
                        </a:spcBef>
                        <a:spcAft>
                          <a:spcPts val="0"/>
                        </a:spcAft>
                        <a:buNone/>
                      </a:pPr>
                      <a:r>
                        <a:rPr lang="vi" sz="800">
                          <a:solidFill>
                            <a:srgbClr val="1155CC"/>
                          </a:solidFill>
                        </a:rPr>
                        <a:t>Hết hạn dùng thử, Hết hạn chính thức </a:t>
                      </a:r>
                      <a:endParaRPr sz="800">
                        <a:solidFill>
                          <a:srgbClr val="1155CC"/>
                        </a:solidFill>
                      </a:endParaRPr>
                    </a:p>
                    <a:p>
                      <a:pPr indent="0" lvl="0" marL="0" rtl="0" algn="just">
                        <a:spcBef>
                          <a:spcPts val="0"/>
                        </a:spcBef>
                        <a:spcAft>
                          <a:spcPts val="0"/>
                        </a:spcAft>
                        <a:buNone/>
                      </a:pPr>
                      <a:r>
                        <a:t/>
                      </a:r>
                      <a:endParaRPr sz="800">
                        <a:solidFill>
                          <a:srgbClr val="1155CC"/>
                        </a:solidFill>
                      </a:endParaRPr>
                    </a:p>
                    <a:p>
                      <a:pPr indent="0" lvl="0" marL="0" rtl="0" algn="just">
                        <a:spcBef>
                          <a:spcPts val="0"/>
                        </a:spcBef>
                        <a:spcAft>
                          <a:spcPts val="0"/>
                        </a:spcAft>
                        <a:buNone/>
                      </a:pPr>
                      <a:r>
                        <a:rPr lang="vi" sz="800">
                          <a:solidFill>
                            <a:srgbClr val="1155CC"/>
                          </a:solidFill>
                        </a:rPr>
                        <a:t>(Áp dụng với các phần mềm chặn truy cập khi hết hạn - Các phần mềm khác không chặn thì không sử dụng)</a:t>
                      </a:r>
                      <a:endParaRPr sz="800">
                        <a:solidFill>
                          <a:srgbClr val="1155CC"/>
                        </a:solidFill>
                      </a:endParaRPr>
                    </a:p>
                  </a:txBody>
                  <a:tcPr marT="91425" marB="91425" marR="91425" marL="91425"/>
                </a:tc>
                <a:tc>
                  <a:txBody>
                    <a:bodyPr/>
                    <a:lstStyle/>
                    <a:p>
                      <a:pPr indent="0" lvl="0" marL="0" rtl="0" algn="just">
                        <a:spcBef>
                          <a:spcPts val="0"/>
                        </a:spcBef>
                        <a:spcAft>
                          <a:spcPts val="0"/>
                        </a:spcAft>
                        <a:buNone/>
                      </a:pPr>
                      <a:r>
                        <a:rPr b="1" lang="vi" sz="800">
                          <a:solidFill>
                            <a:srgbClr val="1155CC"/>
                          </a:solidFill>
                        </a:rPr>
                        <a:t>Theo thời hạn sử dụng, khi người dùng vào phần mềm</a:t>
                      </a:r>
                      <a:r>
                        <a:rPr lang="vi" sz="800">
                          <a:solidFill>
                            <a:srgbClr val="1155CC"/>
                          </a:solidFill>
                        </a:rPr>
                        <a:t>: Hiển thị thông báo</a:t>
                      </a:r>
                      <a:endParaRPr sz="800">
                        <a:solidFill>
                          <a:srgbClr val="1155CC"/>
                        </a:solidFill>
                      </a:endParaRPr>
                    </a:p>
                    <a:p>
                      <a:pPr indent="0" lvl="0" marL="0" rtl="0" algn="just">
                        <a:spcBef>
                          <a:spcPts val="0"/>
                        </a:spcBef>
                        <a:spcAft>
                          <a:spcPts val="0"/>
                        </a:spcAft>
                        <a:buNone/>
                      </a:pPr>
                      <a:r>
                        <a:rPr lang="vi" sz="800">
                          <a:solidFill>
                            <a:srgbClr val="1155CC"/>
                          </a:solidFill>
                        </a:rPr>
                        <a:t> </a:t>
                      </a:r>
                      <a:endParaRPr b="1" sz="800">
                        <a:solidFill>
                          <a:srgbClr val="1155CC"/>
                        </a:solidFill>
                      </a:endParaRPr>
                    </a:p>
                    <a:p>
                      <a:pPr indent="0" lvl="0" marL="0" rtl="0" algn="just">
                        <a:spcBef>
                          <a:spcPts val="0"/>
                        </a:spcBef>
                        <a:spcAft>
                          <a:spcPts val="0"/>
                        </a:spcAft>
                        <a:buNone/>
                      </a:pPr>
                      <a:r>
                        <a:rPr b="1" lang="vi" sz="800">
                          <a:solidFill>
                            <a:srgbClr val="1155CC"/>
                          </a:solidFill>
                        </a:rPr>
                        <a:t>Theo dung lượng sử dụng</a:t>
                      </a:r>
                      <a:r>
                        <a:rPr lang="vi" sz="800">
                          <a:solidFill>
                            <a:srgbClr val="1155CC"/>
                          </a:solidFill>
                        </a:rPr>
                        <a:t>, vào thời điểm đến ngưỡng thì thông báo ngay lập tức khi người dùng vào phần mềm</a:t>
                      </a:r>
                      <a:br>
                        <a:rPr lang="vi" sz="800">
                          <a:solidFill>
                            <a:srgbClr val="1155CC"/>
                          </a:solidFill>
                        </a:rPr>
                      </a:br>
                      <a:endParaRPr b="1" sz="800">
                        <a:solidFill>
                          <a:srgbClr val="1155CC"/>
                        </a:solidFill>
                      </a:endParaRPr>
                    </a:p>
                  </a:txBody>
                  <a:tcPr marT="91425" marB="91425" marR="91425" marL="91425"/>
                </a:tc>
                <a:tc vMerge="1"/>
                <a:tc>
                  <a:txBody>
                    <a:bodyPr/>
                    <a:lstStyle/>
                    <a:p>
                      <a:pPr indent="0" lvl="0" marL="0" rtl="0" algn="just">
                        <a:spcBef>
                          <a:spcPts val="0"/>
                        </a:spcBef>
                        <a:spcAft>
                          <a:spcPts val="0"/>
                        </a:spcAft>
                        <a:buNone/>
                      </a:pPr>
                      <a:r>
                        <a:rPr lang="vi" sz="800">
                          <a:solidFill>
                            <a:srgbClr val="1155CC"/>
                          </a:solidFill>
                        </a:rPr>
                        <a:t>Nhấn vào Nâng cấp/Gia hạn ngay → (</a:t>
                      </a:r>
                      <a:r>
                        <a:rPr lang="vi" sz="800">
                          <a:solidFill>
                            <a:srgbClr val="1155CC"/>
                          </a:solidFill>
                        </a:rPr>
                        <a:t>Giỏ hàng) MISA Store</a:t>
                      </a:r>
                      <a:endParaRPr sz="800">
                        <a:solidFill>
                          <a:srgbClr val="1155CC"/>
                        </a:solidFill>
                      </a:endParaRPr>
                    </a:p>
                    <a:p>
                      <a:pPr indent="0" lvl="0" marL="0" rtl="0" algn="just">
                        <a:spcBef>
                          <a:spcPts val="0"/>
                        </a:spcBef>
                        <a:spcAft>
                          <a:spcPts val="0"/>
                        </a:spcAft>
                        <a:buNone/>
                      </a:pPr>
                      <a:r>
                        <a:t/>
                      </a:r>
                      <a:endParaRPr sz="800">
                        <a:solidFill>
                          <a:srgbClr val="1155CC"/>
                        </a:solidFill>
                      </a:endParaRPr>
                    </a:p>
                    <a:p>
                      <a:pPr indent="0" lvl="0" marL="0" rtl="0" algn="just">
                        <a:spcBef>
                          <a:spcPts val="0"/>
                        </a:spcBef>
                        <a:spcAft>
                          <a:spcPts val="0"/>
                        </a:spcAft>
                        <a:buNone/>
                      </a:pPr>
                      <a:r>
                        <a:rPr lang="vi" sz="800">
                          <a:solidFill>
                            <a:srgbClr val="1155CC"/>
                          </a:solidFill>
                        </a:rPr>
                        <a:t>Nhấn vào Trở về trang chủ → Trang Launcher (SP có Launcher)</a:t>
                      </a:r>
                      <a:endParaRPr sz="800">
                        <a:solidFill>
                          <a:srgbClr val="1155CC"/>
                        </a:solidFill>
                      </a:endParaRPr>
                    </a:p>
                    <a:p>
                      <a:pPr indent="0" lvl="0" marL="0" rtl="0" algn="just">
                        <a:spcBef>
                          <a:spcPts val="0"/>
                        </a:spcBef>
                        <a:spcAft>
                          <a:spcPts val="0"/>
                        </a:spcAft>
                        <a:buNone/>
                      </a:pPr>
                      <a:r>
                        <a:t/>
                      </a:r>
                      <a:endParaRPr sz="800">
                        <a:solidFill>
                          <a:srgbClr val="1155CC"/>
                        </a:solidFill>
                      </a:endParaRPr>
                    </a:p>
                    <a:p>
                      <a:pPr indent="0" lvl="0" marL="0" rtl="0" algn="just">
                        <a:spcBef>
                          <a:spcPts val="0"/>
                        </a:spcBef>
                        <a:spcAft>
                          <a:spcPts val="0"/>
                        </a:spcAft>
                        <a:buNone/>
                      </a:pPr>
                      <a:r>
                        <a:rPr lang="vi" sz="800">
                          <a:solidFill>
                            <a:srgbClr val="1155CC"/>
                          </a:solidFill>
                        </a:rPr>
                        <a:t>Tùy theo từng phần mềm, có cho phép đóng trang và tiếp tục truy cập vào để xem thông tin bên trong hay không.</a:t>
                      </a:r>
                      <a:endParaRPr sz="800">
                        <a:solidFill>
                          <a:srgbClr val="1155CC"/>
                        </a:solidFill>
                      </a:endParaRPr>
                    </a:p>
                  </a:txBody>
                  <a:tcPr marT="91425" marB="91425" marR="91425" marL="91425"/>
                </a:tc>
                <a:tc>
                  <a:txBody>
                    <a:bodyPr/>
                    <a:lstStyle/>
                    <a:p>
                      <a:pPr indent="0" lvl="0" marL="0" rtl="0" algn="just">
                        <a:lnSpc>
                          <a:spcPct val="115000"/>
                        </a:lnSpc>
                        <a:spcBef>
                          <a:spcPts val="0"/>
                        </a:spcBef>
                        <a:spcAft>
                          <a:spcPts val="0"/>
                        </a:spcAft>
                        <a:buNone/>
                      </a:pPr>
                      <a:r>
                        <a:rPr lang="vi" sz="800">
                          <a:solidFill>
                            <a:srgbClr val="1155CC"/>
                          </a:solidFill>
                          <a:latin typeface="Roboto"/>
                          <a:ea typeface="Roboto"/>
                          <a:cs typeface="Roboto"/>
                          <a:sym typeface="Roboto"/>
                        </a:rPr>
                        <a:t>Tùy chỉnh: Màu sắc, Kiểu font, Border Radius</a:t>
                      </a:r>
                      <a:endParaRPr sz="800">
                        <a:solidFill>
                          <a:srgbClr val="1155CC"/>
                        </a:solidFill>
                        <a:latin typeface="Roboto"/>
                        <a:ea typeface="Roboto"/>
                        <a:cs typeface="Roboto"/>
                        <a:sym typeface="Roboto"/>
                      </a:endParaRPr>
                    </a:p>
                    <a:p>
                      <a:pPr indent="0" lvl="0" marL="0" rtl="0" algn="just">
                        <a:lnSpc>
                          <a:spcPct val="115000"/>
                        </a:lnSpc>
                        <a:spcBef>
                          <a:spcPts val="0"/>
                        </a:spcBef>
                        <a:spcAft>
                          <a:spcPts val="0"/>
                        </a:spcAft>
                        <a:buNone/>
                      </a:pPr>
                      <a:r>
                        <a:t/>
                      </a:r>
                      <a:endParaRPr sz="800">
                        <a:solidFill>
                          <a:srgbClr val="1155CC"/>
                        </a:solidFill>
                        <a:latin typeface="Roboto"/>
                        <a:ea typeface="Roboto"/>
                        <a:cs typeface="Roboto"/>
                        <a:sym typeface="Roboto"/>
                      </a:endParaRPr>
                    </a:p>
                    <a:p>
                      <a:pPr indent="0" lvl="0" marL="0" rtl="0" algn="just">
                        <a:lnSpc>
                          <a:spcPct val="115000"/>
                        </a:lnSpc>
                        <a:spcBef>
                          <a:spcPts val="0"/>
                        </a:spcBef>
                        <a:spcAft>
                          <a:spcPts val="0"/>
                        </a:spcAft>
                        <a:buNone/>
                      </a:pPr>
                      <a:r>
                        <a:t/>
                      </a:r>
                      <a:endParaRPr sz="800">
                        <a:solidFill>
                          <a:srgbClr val="1155CC"/>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a:t>1.</a:t>
            </a:r>
            <a:r>
              <a:rPr lang="vi"/>
              <a:t>3 CHI TIẾT GIẢI PHÁP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1.3 Giải pháp</a:t>
            </a:r>
            <a:r>
              <a:rPr b="1" lang="vi"/>
              <a:t> - Thời hạn sử dụng - Trial License</a:t>
            </a:r>
            <a:endParaRPr b="1"/>
          </a:p>
        </p:txBody>
      </p:sp>
      <p:sp>
        <p:nvSpPr>
          <p:cNvPr id="146" name="Google Shape;146;p25"/>
          <p:cNvSpPr txBox="1"/>
          <p:nvPr>
            <p:ph idx="4294967295" type="subTitle"/>
          </p:nvPr>
        </p:nvSpPr>
        <p:spPr>
          <a:xfrm>
            <a:off x="304513" y="2571750"/>
            <a:ext cx="8535000" cy="1814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100">
                <a:solidFill>
                  <a:srgbClr val="1155CC"/>
                </a:solidFill>
              </a:rPr>
              <a:t>Các License dùng thử sẽ thông báo 2 thời điểm:</a:t>
            </a:r>
            <a:endParaRPr sz="1100">
              <a:solidFill>
                <a:srgbClr val="1155CC"/>
              </a:solidFill>
            </a:endParaRPr>
          </a:p>
          <a:p>
            <a:pPr indent="-298450" lvl="0" marL="457200" rtl="0" algn="l">
              <a:lnSpc>
                <a:spcPct val="150000"/>
              </a:lnSpc>
              <a:spcBef>
                <a:spcPts val="1200"/>
              </a:spcBef>
              <a:spcAft>
                <a:spcPts val="0"/>
              </a:spcAft>
              <a:buClr>
                <a:srgbClr val="1155CC"/>
              </a:buClr>
              <a:buSzPts val="1100"/>
              <a:buChar char="-"/>
            </a:pPr>
            <a:r>
              <a:rPr b="1" lang="vi" sz="1100">
                <a:solidFill>
                  <a:srgbClr val="1155CC"/>
                </a:solidFill>
              </a:rPr>
              <a:t>Thông báo bằng Header:</a:t>
            </a:r>
            <a:r>
              <a:rPr lang="vi" sz="1100">
                <a:solidFill>
                  <a:srgbClr val="1155CC"/>
                </a:solidFill>
              </a:rPr>
              <a:t> Trước khi hết hạn, đếm ngược ngày sử dụng.</a:t>
            </a:r>
            <a:endParaRPr sz="1100">
              <a:solidFill>
                <a:srgbClr val="1155CC"/>
              </a:solidFill>
            </a:endParaRPr>
          </a:p>
          <a:p>
            <a:pPr indent="-298450" lvl="0" marL="457200" rtl="0" algn="l">
              <a:lnSpc>
                <a:spcPct val="150000"/>
              </a:lnSpc>
              <a:spcBef>
                <a:spcPts val="0"/>
              </a:spcBef>
              <a:spcAft>
                <a:spcPts val="0"/>
              </a:spcAft>
              <a:buClr>
                <a:srgbClr val="1155CC"/>
              </a:buClr>
              <a:buSzPts val="1100"/>
              <a:buChar char="-"/>
            </a:pPr>
            <a:r>
              <a:rPr b="1" lang="vi" sz="1100">
                <a:solidFill>
                  <a:srgbClr val="1155CC"/>
                </a:solidFill>
              </a:rPr>
              <a:t>Thông báo bằng Trang thông báo: </a:t>
            </a:r>
            <a:r>
              <a:rPr lang="vi" sz="1100">
                <a:solidFill>
                  <a:srgbClr val="1155CC"/>
                </a:solidFill>
              </a:rPr>
              <a:t>Hết hạn, thông báo đã hết hạn dùng thử và chặn truy cập.</a:t>
            </a:r>
            <a:endParaRPr sz="1100">
              <a:solidFill>
                <a:srgbClr val="1155CC"/>
              </a:solidFill>
            </a:endParaRPr>
          </a:p>
        </p:txBody>
      </p:sp>
      <p:pic>
        <p:nvPicPr>
          <p:cNvPr id="147" name="Google Shape;147;p25"/>
          <p:cNvPicPr preferRelativeResize="0"/>
          <p:nvPr/>
        </p:nvPicPr>
        <p:blipFill>
          <a:blip r:embed="rId3">
            <a:alphaModFix/>
          </a:blip>
          <a:stretch>
            <a:fillRect/>
          </a:stretch>
        </p:blipFill>
        <p:spPr>
          <a:xfrm>
            <a:off x="490538" y="885900"/>
            <a:ext cx="8162925" cy="149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3.1 - Thời hạn sử dụng - Trial License</a:t>
            </a:r>
            <a:endParaRPr b="1"/>
          </a:p>
        </p:txBody>
      </p:sp>
      <p:sp>
        <p:nvSpPr>
          <p:cNvPr id="153" name="Google Shape;153;p26"/>
          <p:cNvSpPr txBox="1"/>
          <p:nvPr>
            <p:ph idx="4294967295" type="subTitle"/>
          </p:nvPr>
        </p:nvSpPr>
        <p:spPr>
          <a:xfrm>
            <a:off x="0" y="853375"/>
            <a:ext cx="9144000" cy="764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vi" sz="1100">
                <a:solidFill>
                  <a:srgbClr val="1155CC"/>
                </a:solidFill>
              </a:rPr>
              <a:t>Thông báo Header</a:t>
            </a:r>
            <a:r>
              <a:rPr lang="vi" sz="1100">
                <a:solidFill>
                  <a:srgbClr val="1155CC"/>
                </a:solidFill>
              </a:rPr>
              <a:t> </a:t>
            </a:r>
            <a:r>
              <a:rPr lang="vi" sz="1100">
                <a:solidFill>
                  <a:srgbClr val="1155CC"/>
                </a:solidFill>
              </a:rPr>
              <a:t>được gửi tới tất cả các khách hàng đang sử dụng phần mềm đó và </a:t>
            </a:r>
            <a:r>
              <a:rPr lang="vi" sz="1100">
                <a:solidFill>
                  <a:srgbClr val="1155CC"/>
                </a:solidFill>
              </a:rPr>
              <a:t>sẽ mặc định đếm ngược từ </a:t>
            </a:r>
            <a:r>
              <a:rPr lang="vi" sz="1100">
                <a:solidFill>
                  <a:srgbClr val="1155CC"/>
                </a:solidFill>
              </a:rPr>
              <a:t>thời điểm</a:t>
            </a:r>
            <a:r>
              <a:rPr lang="vi" sz="1100">
                <a:solidFill>
                  <a:srgbClr val="1155CC"/>
                </a:solidFill>
              </a:rPr>
              <a:t> khách hàng bắt đầu sử dụng.</a:t>
            </a:r>
            <a:endParaRPr sz="1100">
              <a:solidFill>
                <a:srgbClr val="1155CC"/>
              </a:solidFill>
            </a:endParaRPr>
          </a:p>
          <a:p>
            <a:pPr indent="-298450" lvl="0" marL="457200" rtl="0" algn="l">
              <a:lnSpc>
                <a:spcPct val="200000"/>
              </a:lnSpc>
              <a:spcBef>
                <a:spcPts val="0"/>
              </a:spcBef>
              <a:spcAft>
                <a:spcPts val="0"/>
              </a:spcAft>
              <a:buClr>
                <a:srgbClr val="1155CC"/>
              </a:buClr>
              <a:buSzPts val="1100"/>
              <a:buChar char="-"/>
            </a:pPr>
            <a:r>
              <a:rPr b="1" lang="vi" sz="1100">
                <a:solidFill>
                  <a:srgbClr val="1155CC"/>
                </a:solidFill>
              </a:rPr>
              <a:t>Các sản phẩm còn hạn </a:t>
            </a:r>
            <a:r>
              <a:rPr lang="vi" sz="1100">
                <a:solidFill>
                  <a:srgbClr val="1155CC"/>
                </a:solidFill>
              </a:rPr>
              <a:t>dùng thử sẽ đếm ngược, sử dụng </a:t>
            </a:r>
            <a:r>
              <a:rPr lang="vi" sz="1100">
                <a:solidFill>
                  <a:srgbClr val="1155CC"/>
                </a:solidFill>
              </a:rPr>
              <a:t>Header</a:t>
            </a:r>
            <a:endParaRPr sz="1100">
              <a:solidFill>
                <a:srgbClr val="1155CC"/>
              </a:solidFill>
            </a:endParaRPr>
          </a:p>
          <a:p>
            <a:pPr indent="0" lvl="0" marL="457200" rtl="0" algn="l">
              <a:lnSpc>
                <a:spcPct val="200000"/>
              </a:lnSpc>
              <a:spcBef>
                <a:spcPts val="0"/>
              </a:spcBef>
              <a:spcAft>
                <a:spcPts val="0"/>
              </a:spcAft>
              <a:buNone/>
            </a:pPr>
            <a:r>
              <a:t/>
            </a:r>
            <a:endParaRPr sz="1100">
              <a:solidFill>
                <a:srgbClr val="1155CC"/>
              </a:solidFill>
            </a:endParaRPr>
          </a:p>
          <a:p>
            <a:pPr indent="0" lvl="0" marL="457200" rtl="0" algn="l">
              <a:lnSpc>
                <a:spcPct val="200000"/>
              </a:lnSpc>
              <a:spcBef>
                <a:spcPts val="0"/>
              </a:spcBef>
              <a:spcAft>
                <a:spcPts val="0"/>
              </a:spcAft>
              <a:buNone/>
            </a:pPr>
            <a:r>
              <a:t/>
            </a:r>
            <a:endParaRPr sz="1100">
              <a:solidFill>
                <a:srgbClr val="1155CC"/>
              </a:solidFill>
            </a:endParaRPr>
          </a:p>
          <a:p>
            <a:pPr indent="0" lvl="0" marL="457200" rtl="0" algn="l">
              <a:lnSpc>
                <a:spcPct val="200000"/>
              </a:lnSpc>
              <a:spcBef>
                <a:spcPts val="0"/>
              </a:spcBef>
              <a:spcAft>
                <a:spcPts val="0"/>
              </a:spcAft>
              <a:buNone/>
            </a:pPr>
            <a:r>
              <a:t/>
            </a:r>
            <a:endParaRPr sz="1100">
              <a:solidFill>
                <a:srgbClr val="1155CC"/>
              </a:solidFill>
            </a:endParaRPr>
          </a:p>
          <a:p>
            <a:pPr indent="0" lvl="0" marL="457200" rtl="0" algn="l">
              <a:lnSpc>
                <a:spcPct val="200000"/>
              </a:lnSpc>
              <a:spcBef>
                <a:spcPts val="0"/>
              </a:spcBef>
              <a:spcAft>
                <a:spcPts val="0"/>
              </a:spcAft>
              <a:buNone/>
            </a:pPr>
            <a:r>
              <a:t/>
            </a:r>
            <a:endParaRPr sz="1100">
              <a:solidFill>
                <a:srgbClr val="1155CC"/>
              </a:solidFill>
            </a:endParaRPr>
          </a:p>
          <a:p>
            <a:pPr indent="0" lvl="0" marL="0" rtl="0" algn="l">
              <a:lnSpc>
                <a:spcPct val="200000"/>
              </a:lnSpc>
              <a:spcBef>
                <a:spcPts val="0"/>
              </a:spcBef>
              <a:spcAft>
                <a:spcPts val="0"/>
              </a:spcAft>
              <a:buNone/>
            </a:pPr>
            <a:r>
              <a:t/>
            </a:r>
            <a:endParaRPr sz="1100">
              <a:solidFill>
                <a:srgbClr val="1155CC"/>
              </a:solidFill>
            </a:endParaRPr>
          </a:p>
        </p:txBody>
      </p:sp>
      <p:pic>
        <p:nvPicPr>
          <p:cNvPr id="154" name="Google Shape;154;p26"/>
          <p:cNvPicPr preferRelativeResize="0"/>
          <p:nvPr/>
        </p:nvPicPr>
        <p:blipFill>
          <a:blip r:embed="rId4">
            <a:alphaModFix/>
          </a:blip>
          <a:stretch>
            <a:fillRect/>
          </a:stretch>
        </p:blipFill>
        <p:spPr>
          <a:xfrm>
            <a:off x="91950" y="1894075"/>
            <a:ext cx="8839201" cy="542087"/>
          </a:xfrm>
          <a:prstGeom prst="rect">
            <a:avLst/>
          </a:prstGeom>
          <a:noFill/>
          <a:ln>
            <a:noFill/>
          </a:ln>
        </p:spPr>
      </p:pic>
      <p:sp>
        <p:nvSpPr>
          <p:cNvPr id="155" name="Google Shape;155;p26"/>
          <p:cNvSpPr txBox="1"/>
          <p:nvPr/>
        </p:nvSpPr>
        <p:spPr>
          <a:xfrm>
            <a:off x="0" y="2511750"/>
            <a:ext cx="9144000" cy="347700"/>
          </a:xfrm>
          <a:prstGeom prst="rect">
            <a:avLst/>
          </a:prstGeom>
          <a:noFill/>
          <a:ln>
            <a:noFill/>
          </a:ln>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1155CC"/>
              </a:buClr>
              <a:buSzPts val="1100"/>
              <a:buFont typeface="Roboto"/>
              <a:buChar char="-"/>
            </a:pPr>
            <a:r>
              <a:rPr b="1" lang="vi" sz="1100">
                <a:solidFill>
                  <a:srgbClr val="1155CC"/>
                </a:solidFill>
                <a:latin typeface="Roboto"/>
                <a:ea typeface="Roboto"/>
                <a:cs typeface="Roboto"/>
                <a:sym typeface="Roboto"/>
              </a:rPr>
              <a:t>Các sản phẩm hết hạn </a:t>
            </a:r>
            <a:r>
              <a:rPr lang="vi" sz="1100">
                <a:solidFill>
                  <a:srgbClr val="1155CC"/>
                </a:solidFill>
                <a:latin typeface="Roboto"/>
                <a:ea typeface="Roboto"/>
                <a:cs typeface="Roboto"/>
                <a:sym typeface="Roboto"/>
              </a:rPr>
              <a:t>dùng thử nhưng vẫn </a:t>
            </a:r>
            <a:r>
              <a:rPr b="1" lang="vi" sz="1100">
                <a:solidFill>
                  <a:srgbClr val="1155CC"/>
                </a:solidFill>
                <a:latin typeface="Roboto"/>
                <a:ea typeface="Roboto"/>
                <a:cs typeface="Roboto"/>
                <a:sym typeface="Roboto"/>
              </a:rPr>
              <a:t>được phép truy cập</a:t>
            </a:r>
            <a:r>
              <a:rPr lang="vi" sz="1100">
                <a:solidFill>
                  <a:srgbClr val="1155CC"/>
                </a:solidFill>
                <a:latin typeface="Roboto"/>
                <a:ea typeface="Roboto"/>
                <a:cs typeface="Roboto"/>
                <a:sym typeface="Roboto"/>
              </a:rPr>
              <a:t> sử dụng </a:t>
            </a:r>
            <a:endParaRPr>
              <a:latin typeface="Roboto"/>
              <a:ea typeface="Roboto"/>
              <a:cs typeface="Roboto"/>
              <a:sym typeface="Roboto"/>
            </a:endParaRPr>
          </a:p>
        </p:txBody>
      </p:sp>
      <p:sp>
        <p:nvSpPr>
          <p:cNvPr id="156" name="Google Shape;156;p26"/>
          <p:cNvSpPr txBox="1"/>
          <p:nvPr/>
        </p:nvSpPr>
        <p:spPr>
          <a:xfrm>
            <a:off x="211650" y="3753425"/>
            <a:ext cx="8353500" cy="1035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vi" sz="1100">
                <a:solidFill>
                  <a:srgbClr val="1155CC"/>
                </a:solidFill>
                <a:latin typeface="Roboto"/>
                <a:ea typeface="Roboto"/>
                <a:cs typeface="Roboto"/>
                <a:sym typeface="Roboto"/>
              </a:rPr>
              <a:t>Đối với Admin/Chủ sở hữu SPSD: </a:t>
            </a:r>
            <a:r>
              <a:rPr lang="vi" sz="1100">
                <a:solidFill>
                  <a:srgbClr val="1155CC"/>
                </a:solidFill>
                <a:latin typeface="Roboto"/>
                <a:ea typeface="Roboto"/>
                <a:cs typeface="Roboto"/>
                <a:sym typeface="Roboto"/>
              </a:rPr>
              <a:t>Bấm “Nâng cấp ngay" =&gt; Màn hình check quyền =&gt; Vào thẳng Store để thực hiện mua bán.</a:t>
            </a:r>
            <a:endParaRPr sz="1100">
              <a:solidFill>
                <a:srgbClr val="1155CC"/>
              </a:solidFill>
              <a:latin typeface="Roboto"/>
              <a:ea typeface="Roboto"/>
              <a:cs typeface="Roboto"/>
              <a:sym typeface="Roboto"/>
            </a:endParaRPr>
          </a:p>
          <a:p>
            <a:pPr indent="0" lvl="0" marL="0" rtl="0" algn="l">
              <a:lnSpc>
                <a:spcPct val="200000"/>
              </a:lnSpc>
              <a:spcBef>
                <a:spcPts val="0"/>
              </a:spcBef>
              <a:spcAft>
                <a:spcPts val="0"/>
              </a:spcAft>
              <a:buNone/>
            </a:pPr>
            <a:r>
              <a:rPr b="1" lang="vi" sz="1100">
                <a:solidFill>
                  <a:srgbClr val="1155CC"/>
                </a:solidFill>
                <a:latin typeface="Roboto"/>
                <a:ea typeface="Roboto"/>
                <a:cs typeface="Roboto"/>
                <a:sym typeface="Roboto"/>
              </a:rPr>
              <a:t>Đối với người dùng thông thường: </a:t>
            </a:r>
            <a:r>
              <a:rPr lang="vi" sz="1100">
                <a:solidFill>
                  <a:srgbClr val="1155CC"/>
                </a:solidFill>
                <a:latin typeface="Roboto"/>
                <a:ea typeface="Roboto"/>
                <a:cs typeface="Roboto"/>
                <a:sym typeface="Roboto"/>
              </a:rPr>
              <a:t>Bấm “Nâng cấp ngay" =&gt; Màn hình check quyền =&gt; Yêu cầu liên hệ với quản trị viên để thực hiện mua bán.</a:t>
            </a:r>
            <a:endParaRPr sz="1100">
              <a:solidFill>
                <a:srgbClr val="1155CC"/>
              </a:solidFill>
              <a:latin typeface="Roboto"/>
              <a:ea typeface="Roboto"/>
              <a:cs typeface="Roboto"/>
              <a:sym typeface="Roboto"/>
            </a:endParaRPr>
          </a:p>
        </p:txBody>
      </p:sp>
      <p:pic>
        <p:nvPicPr>
          <p:cNvPr id="157" name="Google Shape;157;p26"/>
          <p:cNvPicPr preferRelativeResize="0"/>
          <p:nvPr/>
        </p:nvPicPr>
        <p:blipFill>
          <a:blip r:embed="rId5">
            <a:alphaModFix/>
          </a:blip>
          <a:stretch>
            <a:fillRect/>
          </a:stretch>
        </p:blipFill>
        <p:spPr>
          <a:xfrm>
            <a:off x="91875" y="2935051"/>
            <a:ext cx="8839347" cy="54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3</a:t>
            </a:r>
            <a:r>
              <a:rPr b="1" lang="vi"/>
              <a:t>.1 - Thời hạn sử dụng - Trial License</a:t>
            </a:r>
            <a:endParaRPr b="1"/>
          </a:p>
        </p:txBody>
      </p:sp>
      <p:sp>
        <p:nvSpPr>
          <p:cNvPr id="163" name="Google Shape;163;p27"/>
          <p:cNvSpPr txBox="1"/>
          <p:nvPr>
            <p:ph idx="4294967295" type="subTitle"/>
          </p:nvPr>
        </p:nvSpPr>
        <p:spPr>
          <a:xfrm>
            <a:off x="292500" y="1108425"/>
            <a:ext cx="8535000" cy="7722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1155CC"/>
              </a:buClr>
              <a:buSzPts val="1100"/>
              <a:buChar char="-"/>
            </a:pPr>
            <a:r>
              <a:rPr b="1" lang="vi" sz="1100">
                <a:solidFill>
                  <a:srgbClr val="1155CC"/>
                </a:solidFill>
              </a:rPr>
              <a:t>Các sản phẩm hết hạn</a:t>
            </a:r>
            <a:r>
              <a:rPr lang="vi" sz="1100">
                <a:solidFill>
                  <a:srgbClr val="1155CC"/>
                </a:solidFill>
              </a:rPr>
              <a:t> dùng thử bị </a:t>
            </a:r>
            <a:r>
              <a:rPr b="1" lang="vi" sz="1100">
                <a:solidFill>
                  <a:srgbClr val="1155CC"/>
                </a:solidFill>
              </a:rPr>
              <a:t>chặn sử dụng</a:t>
            </a:r>
            <a:r>
              <a:rPr lang="vi" sz="1100">
                <a:solidFill>
                  <a:srgbClr val="1155CC"/>
                </a:solidFill>
              </a:rPr>
              <a:t> chuyển sang </a:t>
            </a:r>
            <a:r>
              <a:rPr b="1" lang="vi" sz="1100">
                <a:solidFill>
                  <a:srgbClr val="1155CC"/>
                </a:solidFill>
              </a:rPr>
              <a:t>Trang thông báo</a:t>
            </a:r>
            <a:r>
              <a:rPr lang="vi" sz="1100">
                <a:solidFill>
                  <a:srgbClr val="1155CC"/>
                </a:solidFill>
              </a:rPr>
              <a:t> (Slide tiếp theo) </a:t>
            </a:r>
            <a:endParaRPr b="1" sz="1100">
              <a:solidFill>
                <a:srgbClr val="1155CC"/>
              </a:solidFill>
            </a:endParaRPr>
          </a:p>
          <a:p>
            <a:pPr indent="-298450" lvl="0" marL="457200" rtl="0" algn="l">
              <a:lnSpc>
                <a:spcPct val="200000"/>
              </a:lnSpc>
              <a:spcBef>
                <a:spcPts val="0"/>
              </a:spcBef>
              <a:spcAft>
                <a:spcPts val="0"/>
              </a:spcAft>
              <a:buClr>
                <a:srgbClr val="1155CC"/>
              </a:buClr>
              <a:buSzPts val="1100"/>
              <a:buChar char="-"/>
            </a:pPr>
            <a:r>
              <a:rPr lang="vi" sz="1100">
                <a:solidFill>
                  <a:srgbClr val="1155CC"/>
                </a:solidFill>
              </a:rPr>
              <a:t>Các phần mềm không có Launcher sẽ ẩn nút “Trở về trang chủ”.</a:t>
            </a:r>
            <a:endParaRPr sz="1100">
              <a:solidFill>
                <a:srgbClr val="1155CC"/>
              </a:solidFill>
            </a:endParaRPr>
          </a:p>
          <a:p>
            <a:pPr indent="0" lvl="0" marL="0" rtl="0" algn="l">
              <a:lnSpc>
                <a:spcPct val="150000"/>
              </a:lnSpc>
              <a:spcBef>
                <a:spcPts val="0"/>
              </a:spcBef>
              <a:spcAft>
                <a:spcPts val="0"/>
              </a:spcAft>
              <a:buNone/>
            </a:pPr>
            <a:r>
              <a:t/>
            </a:r>
            <a:endParaRPr sz="1020">
              <a:solidFill>
                <a:srgbClr val="000000"/>
              </a:solidFill>
            </a:endParaRPr>
          </a:p>
        </p:txBody>
      </p:sp>
      <p:sp>
        <p:nvSpPr>
          <p:cNvPr id="164" name="Google Shape;164;p27"/>
          <p:cNvSpPr txBox="1"/>
          <p:nvPr>
            <p:ph idx="4294967295" type="subTitle"/>
          </p:nvPr>
        </p:nvSpPr>
        <p:spPr>
          <a:xfrm>
            <a:off x="292500" y="743925"/>
            <a:ext cx="3375000" cy="36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b="1" i="1" lang="vi" sz="1200">
                <a:solidFill>
                  <a:srgbClr val="1155CC"/>
                </a:solidFill>
              </a:rPr>
              <a:t>Trang thông báo</a:t>
            </a:r>
            <a:endParaRPr b="1" i="1" sz="1200">
              <a:solidFill>
                <a:srgbClr val="1155CC"/>
              </a:solidFill>
            </a:endParaRPr>
          </a:p>
        </p:txBody>
      </p:sp>
      <p:pic>
        <p:nvPicPr>
          <p:cNvPr id="165" name="Google Shape;165;p27"/>
          <p:cNvPicPr preferRelativeResize="0"/>
          <p:nvPr/>
        </p:nvPicPr>
        <p:blipFill>
          <a:blip r:embed="rId3">
            <a:alphaModFix/>
          </a:blip>
          <a:stretch>
            <a:fillRect/>
          </a:stretch>
        </p:blipFill>
        <p:spPr>
          <a:xfrm>
            <a:off x="1306288" y="1827702"/>
            <a:ext cx="6531426" cy="2207525"/>
          </a:xfrm>
          <a:prstGeom prst="rect">
            <a:avLst/>
          </a:prstGeom>
          <a:noFill/>
          <a:ln>
            <a:noFill/>
          </a:ln>
        </p:spPr>
      </p:pic>
      <p:sp>
        <p:nvSpPr>
          <p:cNvPr id="166" name="Google Shape;166;p27"/>
          <p:cNvSpPr txBox="1"/>
          <p:nvPr/>
        </p:nvSpPr>
        <p:spPr>
          <a:xfrm>
            <a:off x="292500" y="4088150"/>
            <a:ext cx="8353500" cy="1035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vi" sz="1100">
                <a:solidFill>
                  <a:srgbClr val="1155CC"/>
                </a:solidFill>
                <a:latin typeface="Roboto"/>
                <a:ea typeface="Roboto"/>
                <a:cs typeface="Roboto"/>
                <a:sym typeface="Roboto"/>
              </a:rPr>
              <a:t>Đối với Admin/Chủ sở hữu SPSD: </a:t>
            </a:r>
            <a:r>
              <a:rPr lang="vi" sz="1100">
                <a:solidFill>
                  <a:srgbClr val="1155CC"/>
                </a:solidFill>
                <a:latin typeface="Roboto"/>
                <a:ea typeface="Roboto"/>
                <a:cs typeface="Roboto"/>
                <a:sym typeface="Roboto"/>
              </a:rPr>
              <a:t>Bấm “Nâng cấp ngay" =&gt; Màn hình check quyền =&gt; Vào thẳng Store để thực hiện mua bán.</a:t>
            </a:r>
            <a:endParaRPr sz="1100">
              <a:solidFill>
                <a:srgbClr val="1155CC"/>
              </a:solidFill>
              <a:latin typeface="Roboto"/>
              <a:ea typeface="Roboto"/>
              <a:cs typeface="Roboto"/>
              <a:sym typeface="Roboto"/>
            </a:endParaRPr>
          </a:p>
          <a:p>
            <a:pPr indent="0" lvl="0" marL="0" rtl="0" algn="l">
              <a:lnSpc>
                <a:spcPct val="200000"/>
              </a:lnSpc>
              <a:spcBef>
                <a:spcPts val="0"/>
              </a:spcBef>
              <a:spcAft>
                <a:spcPts val="0"/>
              </a:spcAft>
              <a:buNone/>
            </a:pPr>
            <a:r>
              <a:rPr b="1" lang="vi" sz="1100">
                <a:solidFill>
                  <a:srgbClr val="1155CC"/>
                </a:solidFill>
                <a:latin typeface="Roboto"/>
                <a:ea typeface="Roboto"/>
                <a:cs typeface="Roboto"/>
                <a:sym typeface="Roboto"/>
              </a:rPr>
              <a:t>Đối với người dùng thông thường: </a:t>
            </a:r>
            <a:r>
              <a:rPr lang="vi" sz="1100">
                <a:solidFill>
                  <a:srgbClr val="1155CC"/>
                </a:solidFill>
                <a:latin typeface="Roboto"/>
                <a:ea typeface="Roboto"/>
                <a:cs typeface="Roboto"/>
                <a:sym typeface="Roboto"/>
              </a:rPr>
              <a:t>Bấm “Nâng cấp ngay" =&gt; Màn hình check quyền =&gt; Yêu cầu liên hệ với quản trị viên để thực hiện mua bán.</a:t>
            </a:r>
            <a:endParaRPr sz="1100">
              <a:solidFill>
                <a:srgbClr val="1155CC"/>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8219"/>
        </a:solidFill>
      </p:bgPr>
    </p:bg>
    <p:spTree>
      <p:nvGrpSpPr>
        <p:cNvPr id="170" name="Shape 170"/>
        <p:cNvGrpSpPr/>
        <p:nvPr/>
      </p:nvGrpSpPr>
      <p:grpSpPr>
        <a:xfrm>
          <a:off x="0" y="0"/>
          <a:ext cx="0" cy="0"/>
          <a:chOff x="0" y="0"/>
          <a:chExt cx="0" cy="0"/>
        </a:xfrm>
      </p:grpSpPr>
      <p:sp>
        <p:nvSpPr>
          <p:cNvPr id="171" name="Google Shape;171;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3</a:t>
            </a:r>
            <a:r>
              <a:rPr b="1" lang="vi"/>
              <a:t>.2 - Thời hạn sử dụng - Official License</a:t>
            </a:r>
            <a:endParaRPr b="1"/>
          </a:p>
        </p:txBody>
      </p:sp>
      <p:sp>
        <p:nvSpPr>
          <p:cNvPr id="172" name="Google Shape;172;p28"/>
          <p:cNvSpPr txBox="1"/>
          <p:nvPr>
            <p:ph idx="4294967295" type="subTitle"/>
          </p:nvPr>
        </p:nvSpPr>
        <p:spPr>
          <a:xfrm>
            <a:off x="292500" y="2894125"/>
            <a:ext cx="8535000" cy="1814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vi" sz="1200">
                <a:solidFill>
                  <a:srgbClr val="1155CC"/>
                </a:solidFill>
              </a:rPr>
              <a:t>Các License chính thức sẽ thông báo tại các thời điểm</a:t>
            </a:r>
            <a:endParaRPr sz="1200">
              <a:solidFill>
                <a:srgbClr val="1155CC"/>
              </a:solidFill>
            </a:endParaRPr>
          </a:p>
          <a:p>
            <a:pPr indent="-304800" lvl="0" marL="457200" rtl="0" algn="l">
              <a:lnSpc>
                <a:spcPct val="200000"/>
              </a:lnSpc>
              <a:spcBef>
                <a:spcPts val="0"/>
              </a:spcBef>
              <a:spcAft>
                <a:spcPts val="0"/>
              </a:spcAft>
              <a:buClr>
                <a:srgbClr val="1155CC"/>
              </a:buClr>
              <a:buSzPts val="1200"/>
              <a:buChar char="-"/>
            </a:pPr>
            <a:r>
              <a:rPr b="1" lang="vi" sz="1200">
                <a:solidFill>
                  <a:srgbClr val="1155CC"/>
                </a:solidFill>
              </a:rPr>
              <a:t>Thông báo quả chuông: </a:t>
            </a:r>
            <a:r>
              <a:rPr lang="vi" sz="1200">
                <a:solidFill>
                  <a:srgbClr val="1155CC"/>
                </a:solidFill>
              </a:rPr>
              <a:t>Chỉ còn 30 ngày hoặc chỉ còn 1 ngày</a:t>
            </a:r>
            <a:endParaRPr sz="1200">
              <a:solidFill>
                <a:srgbClr val="1155CC"/>
              </a:solidFill>
            </a:endParaRPr>
          </a:p>
          <a:p>
            <a:pPr indent="-304800" lvl="0" marL="457200" rtl="0" algn="l">
              <a:lnSpc>
                <a:spcPct val="200000"/>
              </a:lnSpc>
              <a:spcBef>
                <a:spcPts val="0"/>
              </a:spcBef>
              <a:spcAft>
                <a:spcPts val="0"/>
              </a:spcAft>
              <a:buClr>
                <a:srgbClr val="1155CC"/>
              </a:buClr>
              <a:buSzPts val="1200"/>
              <a:buChar char="-"/>
            </a:pPr>
            <a:r>
              <a:rPr b="1" lang="vi" sz="1200">
                <a:solidFill>
                  <a:srgbClr val="1155CC"/>
                </a:solidFill>
              </a:rPr>
              <a:t>Thông báo bằng Header: </a:t>
            </a:r>
            <a:r>
              <a:rPr lang="vi" sz="1200">
                <a:solidFill>
                  <a:srgbClr val="1155CC"/>
                </a:solidFill>
              </a:rPr>
              <a:t>Đếm ngược từ </a:t>
            </a:r>
            <a:r>
              <a:rPr lang="vi" sz="1200">
                <a:solidFill>
                  <a:srgbClr val="1155CC"/>
                </a:solidFill>
              </a:rPr>
              <a:t>30</a:t>
            </a:r>
            <a:r>
              <a:rPr lang="vi" sz="1200">
                <a:solidFill>
                  <a:srgbClr val="1155CC"/>
                </a:solidFill>
              </a:rPr>
              <a:t> ngày đến 1 ngày còn lại</a:t>
            </a:r>
            <a:endParaRPr sz="1200">
              <a:solidFill>
                <a:srgbClr val="1155CC"/>
              </a:solidFill>
            </a:endParaRPr>
          </a:p>
          <a:p>
            <a:pPr indent="-304800" lvl="0" marL="457200" rtl="0" algn="l">
              <a:lnSpc>
                <a:spcPct val="200000"/>
              </a:lnSpc>
              <a:spcBef>
                <a:spcPts val="0"/>
              </a:spcBef>
              <a:spcAft>
                <a:spcPts val="0"/>
              </a:spcAft>
              <a:buClr>
                <a:srgbClr val="1155CC"/>
              </a:buClr>
              <a:buSzPts val="1200"/>
              <a:buChar char="-"/>
            </a:pPr>
            <a:r>
              <a:rPr b="1" lang="vi" sz="1200">
                <a:solidFill>
                  <a:srgbClr val="1155CC"/>
                </a:solidFill>
              </a:rPr>
              <a:t>Thông báo bằng Trang thông báo: </a:t>
            </a:r>
            <a:r>
              <a:rPr lang="vi" sz="1200">
                <a:solidFill>
                  <a:srgbClr val="1155CC"/>
                </a:solidFill>
              </a:rPr>
              <a:t>Hết hạn (Áp dụng với các sản phẩm chặn truy cập)</a:t>
            </a:r>
            <a:endParaRPr sz="1200">
              <a:solidFill>
                <a:srgbClr val="1155CC"/>
              </a:solidFill>
            </a:endParaRPr>
          </a:p>
        </p:txBody>
      </p:sp>
      <p:pic>
        <p:nvPicPr>
          <p:cNvPr id="173" name="Google Shape;173;p28"/>
          <p:cNvPicPr preferRelativeResize="0"/>
          <p:nvPr/>
        </p:nvPicPr>
        <p:blipFill>
          <a:blip r:embed="rId3">
            <a:alphaModFix/>
          </a:blip>
          <a:stretch>
            <a:fillRect/>
          </a:stretch>
        </p:blipFill>
        <p:spPr>
          <a:xfrm>
            <a:off x="152400" y="916450"/>
            <a:ext cx="8839200" cy="17621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8219"/>
        </a:solidFill>
      </p:bgPr>
    </p:bg>
    <p:spTree>
      <p:nvGrpSpPr>
        <p:cNvPr id="177" name="Shape 177"/>
        <p:cNvGrpSpPr/>
        <p:nvPr/>
      </p:nvGrpSpPr>
      <p:grpSpPr>
        <a:xfrm>
          <a:off x="0" y="0"/>
          <a:ext cx="0" cy="0"/>
          <a:chOff x="0" y="0"/>
          <a:chExt cx="0" cy="0"/>
        </a:xfrm>
      </p:grpSpPr>
      <p:sp>
        <p:nvSpPr>
          <p:cNvPr id="178" name="Google Shape;178;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3.2 - Thời hạn sử dụng - Official License</a:t>
            </a:r>
            <a:endParaRPr/>
          </a:p>
        </p:txBody>
      </p:sp>
      <p:sp>
        <p:nvSpPr>
          <p:cNvPr id="179" name="Google Shape;179;p29"/>
          <p:cNvSpPr txBox="1"/>
          <p:nvPr>
            <p:ph idx="4294967295" type="subTitle"/>
          </p:nvPr>
        </p:nvSpPr>
        <p:spPr>
          <a:xfrm>
            <a:off x="292500" y="876325"/>
            <a:ext cx="8535000" cy="779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vi" sz="1100">
                <a:solidFill>
                  <a:srgbClr val="1155CC"/>
                </a:solidFill>
              </a:rPr>
              <a:t>Thông báo Header</a:t>
            </a:r>
            <a:r>
              <a:rPr lang="vi" sz="1100">
                <a:solidFill>
                  <a:srgbClr val="1155CC"/>
                </a:solidFill>
              </a:rPr>
              <a:t> sẽ mặc định đếm ngược từ lúc chỉ còn 30 ngày trước khi hết hạn</a:t>
            </a:r>
            <a:endParaRPr sz="1100">
              <a:solidFill>
                <a:srgbClr val="1155CC"/>
              </a:solidFill>
            </a:endParaRPr>
          </a:p>
          <a:p>
            <a:pPr indent="-298450" lvl="0" marL="457200" rtl="0" algn="l">
              <a:lnSpc>
                <a:spcPct val="200000"/>
              </a:lnSpc>
              <a:spcBef>
                <a:spcPts val="0"/>
              </a:spcBef>
              <a:spcAft>
                <a:spcPts val="0"/>
              </a:spcAft>
              <a:buClr>
                <a:srgbClr val="1155CC"/>
              </a:buClr>
              <a:buSzPts val="1100"/>
              <a:buChar char="-"/>
            </a:pPr>
            <a:r>
              <a:rPr lang="vi" sz="1100">
                <a:solidFill>
                  <a:srgbClr val="1155CC"/>
                </a:solidFill>
              </a:rPr>
              <a:t>Đếm ngược </a:t>
            </a:r>
            <a:r>
              <a:rPr lang="vi" sz="1100">
                <a:solidFill>
                  <a:srgbClr val="1155CC"/>
                </a:solidFill>
              </a:rPr>
              <a:t>30</a:t>
            </a:r>
            <a:r>
              <a:rPr lang="vi" sz="1100">
                <a:solidFill>
                  <a:srgbClr val="1155CC"/>
                </a:solidFill>
              </a:rPr>
              <a:t>- 1 ngày sử dụng </a:t>
            </a:r>
            <a:endParaRPr i="1" sz="1100">
              <a:solidFill>
                <a:srgbClr val="1155CC"/>
              </a:solidFill>
            </a:endParaRPr>
          </a:p>
        </p:txBody>
      </p:sp>
      <p:sp>
        <p:nvSpPr>
          <p:cNvPr id="180" name="Google Shape;180;p29"/>
          <p:cNvSpPr txBox="1"/>
          <p:nvPr/>
        </p:nvSpPr>
        <p:spPr>
          <a:xfrm>
            <a:off x="219225" y="2267850"/>
            <a:ext cx="8005500" cy="303900"/>
          </a:xfrm>
          <a:prstGeom prst="rect">
            <a:avLst/>
          </a:prstGeom>
          <a:noFill/>
          <a:ln>
            <a:noFill/>
          </a:ln>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1155CC"/>
              </a:buClr>
              <a:buSzPts val="1100"/>
              <a:buFont typeface="Roboto"/>
              <a:buChar char="-"/>
            </a:pPr>
            <a:r>
              <a:rPr lang="vi" sz="1100">
                <a:solidFill>
                  <a:srgbClr val="1155CC"/>
                </a:solidFill>
                <a:latin typeface="Roboto"/>
                <a:ea typeface="Roboto"/>
                <a:cs typeface="Roboto"/>
                <a:sym typeface="Roboto"/>
              </a:rPr>
              <a:t>Các sản phẩm hết hạn sử dụng nhưng </a:t>
            </a:r>
            <a:r>
              <a:rPr b="1" lang="vi" sz="1100">
                <a:solidFill>
                  <a:srgbClr val="1155CC"/>
                </a:solidFill>
                <a:latin typeface="Roboto"/>
                <a:ea typeface="Roboto"/>
                <a:cs typeface="Roboto"/>
                <a:sym typeface="Roboto"/>
              </a:rPr>
              <a:t>vẫn được phép truy cập sử dụng </a:t>
            </a:r>
            <a:endParaRPr b="1">
              <a:latin typeface="Roboto"/>
              <a:ea typeface="Roboto"/>
              <a:cs typeface="Roboto"/>
              <a:sym typeface="Roboto"/>
            </a:endParaRPr>
          </a:p>
        </p:txBody>
      </p:sp>
      <p:pic>
        <p:nvPicPr>
          <p:cNvPr id="181" name="Google Shape;181;p29"/>
          <p:cNvPicPr preferRelativeResize="0"/>
          <p:nvPr/>
        </p:nvPicPr>
        <p:blipFill>
          <a:blip r:embed="rId4">
            <a:alphaModFix/>
          </a:blip>
          <a:stretch>
            <a:fillRect/>
          </a:stretch>
        </p:blipFill>
        <p:spPr>
          <a:xfrm>
            <a:off x="140400" y="1543400"/>
            <a:ext cx="8839201" cy="542087"/>
          </a:xfrm>
          <a:prstGeom prst="rect">
            <a:avLst/>
          </a:prstGeom>
          <a:noFill/>
          <a:ln>
            <a:noFill/>
          </a:ln>
        </p:spPr>
      </p:pic>
      <p:pic>
        <p:nvPicPr>
          <p:cNvPr id="182" name="Google Shape;182;p29"/>
          <p:cNvPicPr preferRelativeResize="0"/>
          <p:nvPr/>
        </p:nvPicPr>
        <p:blipFill>
          <a:blip r:embed="rId5">
            <a:alphaModFix/>
          </a:blip>
          <a:stretch>
            <a:fillRect/>
          </a:stretch>
        </p:blipFill>
        <p:spPr>
          <a:xfrm>
            <a:off x="140400" y="2603175"/>
            <a:ext cx="8839201" cy="542075"/>
          </a:xfrm>
          <a:prstGeom prst="rect">
            <a:avLst/>
          </a:prstGeom>
          <a:noFill/>
          <a:ln>
            <a:noFill/>
          </a:ln>
        </p:spPr>
      </p:pic>
      <p:sp>
        <p:nvSpPr>
          <p:cNvPr id="183" name="Google Shape;183;p29"/>
          <p:cNvSpPr txBox="1"/>
          <p:nvPr/>
        </p:nvSpPr>
        <p:spPr>
          <a:xfrm>
            <a:off x="211650" y="3753425"/>
            <a:ext cx="8353500" cy="1035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vi" sz="1100">
                <a:solidFill>
                  <a:srgbClr val="1155CC"/>
                </a:solidFill>
                <a:latin typeface="Roboto"/>
                <a:ea typeface="Roboto"/>
                <a:cs typeface="Roboto"/>
                <a:sym typeface="Roboto"/>
              </a:rPr>
              <a:t>Đối với Admin/Chủ sở hữu SPSD: </a:t>
            </a:r>
            <a:r>
              <a:rPr lang="vi" sz="1100">
                <a:solidFill>
                  <a:srgbClr val="1155CC"/>
                </a:solidFill>
                <a:latin typeface="Roboto"/>
                <a:ea typeface="Roboto"/>
                <a:cs typeface="Roboto"/>
                <a:sym typeface="Roboto"/>
              </a:rPr>
              <a:t>Bấm “Nâng cấp ngay" =&gt; Màn hình check quyền =&gt; Vào thẳng Store để thực hiện mua bán.</a:t>
            </a:r>
            <a:endParaRPr sz="1100">
              <a:solidFill>
                <a:srgbClr val="1155CC"/>
              </a:solidFill>
              <a:latin typeface="Roboto"/>
              <a:ea typeface="Roboto"/>
              <a:cs typeface="Roboto"/>
              <a:sym typeface="Roboto"/>
            </a:endParaRPr>
          </a:p>
          <a:p>
            <a:pPr indent="0" lvl="0" marL="0" rtl="0" algn="l">
              <a:lnSpc>
                <a:spcPct val="200000"/>
              </a:lnSpc>
              <a:spcBef>
                <a:spcPts val="0"/>
              </a:spcBef>
              <a:spcAft>
                <a:spcPts val="0"/>
              </a:spcAft>
              <a:buNone/>
            </a:pPr>
            <a:r>
              <a:rPr b="1" lang="vi" sz="1100">
                <a:solidFill>
                  <a:srgbClr val="1155CC"/>
                </a:solidFill>
                <a:latin typeface="Roboto"/>
                <a:ea typeface="Roboto"/>
                <a:cs typeface="Roboto"/>
                <a:sym typeface="Roboto"/>
              </a:rPr>
              <a:t>Đối với người dùng thông thường: </a:t>
            </a:r>
            <a:r>
              <a:rPr lang="vi" sz="1100">
                <a:solidFill>
                  <a:srgbClr val="1155CC"/>
                </a:solidFill>
                <a:latin typeface="Roboto"/>
                <a:ea typeface="Roboto"/>
                <a:cs typeface="Roboto"/>
                <a:sym typeface="Roboto"/>
              </a:rPr>
              <a:t>Bấm “Nâng cấp ngay" =&gt; Màn hình check quyền =&gt; Yêu cầu liên hệ với quản trị viên để thực hiện mua bán.</a:t>
            </a:r>
            <a:endParaRPr sz="1100">
              <a:solidFill>
                <a:srgbClr val="1155CC"/>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8219"/>
        </a:solidFill>
      </p:bgPr>
    </p:bg>
    <p:spTree>
      <p:nvGrpSpPr>
        <p:cNvPr id="187" name="Shape 187"/>
        <p:cNvGrpSpPr/>
        <p:nvPr/>
      </p:nvGrpSpPr>
      <p:grpSpPr>
        <a:xfrm>
          <a:off x="0" y="0"/>
          <a:ext cx="0" cy="0"/>
          <a:chOff x="0" y="0"/>
          <a:chExt cx="0" cy="0"/>
        </a:xfrm>
      </p:grpSpPr>
      <p:sp>
        <p:nvSpPr>
          <p:cNvPr id="188" name="Google Shape;188;p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3</a:t>
            </a:r>
            <a:r>
              <a:rPr lang="vi"/>
              <a:t>.2 - Thời hạn sử dụng - Official License</a:t>
            </a:r>
            <a:endParaRPr/>
          </a:p>
        </p:txBody>
      </p:sp>
      <p:sp>
        <p:nvSpPr>
          <p:cNvPr id="189" name="Google Shape;189;p30"/>
          <p:cNvSpPr txBox="1"/>
          <p:nvPr>
            <p:ph idx="4294967295" type="subTitle"/>
          </p:nvPr>
        </p:nvSpPr>
        <p:spPr>
          <a:xfrm>
            <a:off x="292500" y="843125"/>
            <a:ext cx="3375000" cy="36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b="1" i="1" lang="vi" sz="1200">
                <a:solidFill>
                  <a:srgbClr val="1155CC"/>
                </a:solidFill>
              </a:rPr>
              <a:t>Trang thông báo</a:t>
            </a:r>
            <a:endParaRPr b="1" i="1" sz="1200">
              <a:solidFill>
                <a:srgbClr val="1155CC"/>
              </a:solidFill>
            </a:endParaRPr>
          </a:p>
        </p:txBody>
      </p:sp>
      <p:sp>
        <p:nvSpPr>
          <p:cNvPr id="190" name="Google Shape;190;p30"/>
          <p:cNvSpPr txBox="1"/>
          <p:nvPr>
            <p:ph idx="4294967295" type="subTitle"/>
          </p:nvPr>
        </p:nvSpPr>
        <p:spPr>
          <a:xfrm>
            <a:off x="292500" y="1207625"/>
            <a:ext cx="8535000" cy="705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vi" sz="1100">
                <a:solidFill>
                  <a:srgbClr val="1155CC"/>
                </a:solidFill>
              </a:rPr>
              <a:t>Các sản phẩm sau hết hạn</a:t>
            </a:r>
            <a:r>
              <a:rPr lang="vi" sz="1100">
                <a:solidFill>
                  <a:srgbClr val="1155CC"/>
                </a:solidFill>
              </a:rPr>
              <a:t> mà không được phép truy cập nữa được chuyển sang </a:t>
            </a:r>
            <a:r>
              <a:rPr b="1" lang="vi" sz="1100">
                <a:solidFill>
                  <a:srgbClr val="1155CC"/>
                </a:solidFill>
              </a:rPr>
              <a:t>Trang thông báo.</a:t>
            </a:r>
            <a:r>
              <a:rPr lang="vi" sz="1100">
                <a:solidFill>
                  <a:srgbClr val="1155CC"/>
                </a:solidFill>
              </a:rPr>
              <a:t> </a:t>
            </a:r>
            <a:endParaRPr sz="1100">
              <a:solidFill>
                <a:srgbClr val="1155CC"/>
              </a:solidFill>
            </a:endParaRPr>
          </a:p>
          <a:p>
            <a:pPr indent="0" lvl="0" marL="0" rtl="0" algn="l">
              <a:lnSpc>
                <a:spcPct val="200000"/>
              </a:lnSpc>
              <a:spcBef>
                <a:spcPts val="0"/>
              </a:spcBef>
              <a:spcAft>
                <a:spcPts val="0"/>
              </a:spcAft>
              <a:buNone/>
            </a:pPr>
            <a:r>
              <a:rPr lang="vi" sz="1100">
                <a:solidFill>
                  <a:srgbClr val="1155CC"/>
                </a:solidFill>
              </a:rPr>
              <a:t>Các phần mềm không có Launcher sẽ ẩn nút “Trở về trang chủ”.</a:t>
            </a:r>
            <a:endParaRPr sz="1020">
              <a:solidFill>
                <a:srgbClr val="000000"/>
              </a:solidFill>
            </a:endParaRPr>
          </a:p>
        </p:txBody>
      </p:sp>
      <p:pic>
        <p:nvPicPr>
          <p:cNvPr id="191" name="Google Shape;191;p30"/>
          <p:cNvPicPr preferRelativeResize="0"/>
          <p:nvPr/>
        </p:nvPicPr>
        <p:blipFill>
          <a:blip r:embed="rId3">
            <a:alphaModFix/>
          </a:blip>
          <a:stretch>
            <a:fillRect/>
          </a:stretch>
        </p:blipFill>
        <p:spPr>
          <a:xfrm>
            <a:off x="1298125" y="1912625"/>
            <a:ext cx="6042175" cy="2132550"/>
          </a:xfrm>
          <a:prstGeom prst="rect">
            <a:avLst/>
          </a:prstGeom>
          <a:noFill/>
          <a:ln>
            <a:noFill/>
          </a:ln>
        </p:spPr>
      </p:pic>
      <p:sp>
        <p:nvSpPr>
          <p:cNvPr id="192" name="Google Shape;192;p30"/>
          <p:cNvSpPr txBox="1"/>
          <p:nvPr/>
        </p:nvSpPr>
        <p:spPr>
          <a:xfrm>
            <a:off x="204075" y="4010450"/>
            <a:ext cx="8353500" cy="1035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vi" sz="1100">
                <a:solidFill>
                  <a:srgbClr val="1155CC"/>
                </a:solidFill>
                <a:latin typeface="Roboto"/>
                <a:ea typeface="Roboto"/>
                <a:cs typeface="Roboto"/>
                <a:sym typeface="Roboto"/>
              </a:rPr>
              <a:t>Đối với Admin/Chủ sở hữu SPSD: </a:t>
            </a:r>
            <a:r>
              <a:rPr lang="vi" sz="1100">
                <a:solidFill>
                  <a:srgbClr val="1155CC"/>
                </a:solidFill>
                <a:latin typeface="Roboto"/>
                <a:ea typeface="Roboto"/>
                <a:cs typeface="Roboto"/>
                <a:sym typeface="Roboto"/>
              </a:rPr>
              <a:t>Bấm “Nâng cấp ngay" =&gt; Màn hình check quyền =&gt; Vào thẳng Store để thực hiện mua bán.</a:t>
            </a:r>
            <a:endParaRPr sz="1100">
              <a:solidFill>
                <a:srgbClr val="1155CC"/>
              </a:solidFill>
              <a:latin typeface="Roboto"/>
              <a:ea typeface="Roboto"/>
              <a:cs typeface="Roboto"/>
              <a:sym typeface="Roboto"/>
            </a:endParaRPr>
          </a:p>
          <a:p>
            <a:pPr indent="0" lvl="0" marL="0" rtl="0" algn="l">
              <a:lnSpc>
                <a:spcPct val="200000"/>
              </a:lnSpc>
              <a:spcBef>
                <a:spcPts val="0"/>
              </a:spcBef>
              <a:spcAft>
                <a:spcPts val="0"/>
              </a:spcAft>
              <a:buNone/>
            </a:pPr>
            <a:r>
              <a:rPr b="1" lang="vi" sz="1100">
                <a:solidFill>
                  <a:srgbClr val="1155CC"/>
                </a:solidFill>
                <a:latin typeface="Roboto"/>
                <a:ea typeface="Roboto"/>
                <a:cs typeface="Roboto"/>
                <a:sym typeface="Roboto"/>
              </a:rPr>
              <a:t>Đối với người dùng thông thường: </a:t>
            </a:r>
            <a:r>
              <a:rPr lang="vi" sz="1100">
                <a:solidFill>
                  <a:srgbClr val="1155CC"/>
                </a:solidFill>
                <a:latin typeface="Roboto"/>
                <a:ea typeface="Roboto"/>
                <a:cs typeface="Roboto"/>
                <a:sym typeface="Roboto"/>
              </a:rPr>
              <a:t>Bấm “Nâng cấp ngay" =&gt; Màn hình check quyền =&gt; Yêu cầu liên hệ với quản trị viên để thực hiện mua bán.</a:t>
            </a:r>
            <a:endParaRPr sz="1100">
              <a:solidFill>
                <a:srgbClr val="1155CC"/>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8219"/>
        </a:solidFill>
      </p:bgPr>
    </p:bg>
    <p:spTree>
      <p:nvGrpSpPr>
        <p:cNvPr id="196" name="Shape 196"/>
        <p:cNvGrpSpPr/>
        <p:nvPr/>
      </p:nvGrpSpPr>
      <p:grpSpPr>
        <a:xfrm>
          <a:off x="0" y="0"/>
          <a:ext cx="0" cy="0"/>
          <a:chOff x="0" y="0"/>
          <a:chExt cx="0" cy="0"/>
        </a:xfrm>
      </p:grpSpPr>
      <p:sp>
        <p:nvSpPr>
          <p:cNvPr id="197" name="Google Shape;197;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3</a:t>
            </a:r>
            <a:r>
              <a:rPr lang="vi"/>
              <a:t>.2 - Thời hạn sử dụng - Official License</a:t>
            </a:r>
            <a:endParaRPr/>
          </a:p>
        </p:txBody>
      </p:sp>
      <p:sp>
        <p:nvSpPr>
          <p:cNvPr id="198" name="Google Shape;198;p31"/>
          <p:cNvSpPr txBox="1"/>
          <p:nvPr>
            <p:ph idx="4294967295" type="subTitle"/>
          </p:nvPr>
        </p:nvSpPr>
        <p:spPr>
          <a:xfrm>
            <a:off x="292500" y="843125"/>
            <a:ext cx="3375000" cy="36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b="1" i="1" lang="vi" sz="1200">
                <a:solidFill>
                  <a:srgbClr val="1155CC"/>
                </a:solidFill>
              </a:rPr>
              <a:t>Thông báo Quả chuông (Notification)</a:t>
            </a:r>
            <a:endParaRPr b="1" i="1" sz="1200">
              <a:solidFill>
                <a:srgbClr val="1155CC"/>
              </a:solidFill>
            </a:endParaRPr>
          </a:p>
        </p:txBody>
      </p:sp>
      <p:sp>
        <p:nvSpPr>
          <p:cNvPr id="199" name="Google Shape;199;p31"/>
          <p:cNvSpPr txBox="1"/>
          <p:nvPr>
            <p:ph idx="4294967295" type="subTitle"/>
          </p:nvPr>
        </p:nvSpPr>
        <p:spPr>
          <a:xfrm>
            <a:off x="292500" y="1091675"/>
            <a:ext cx="4409400" cy="354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020">
                <a:solidFill>
                  <a:srgbClr val="1155CC"/>
                </a:solidFill>
              </a:rPr>
              <a:t>Thời điểm thông báo:</a:t>
            </a:r>
            <a:endParaRPr sz="1020">
              <a:solidFill>
                <a:srgbClr val="1155CC"/>
              </a:solidFill>
            </a:endParaRPr>
          </a:p>
          <a:p>
            <a:pPr indent="-293370" lvl="0" marL="457200" rtl="0" algn="l">
              <a:lnSpc>
                <a:spcPct val="150000"/>
              </a:lnSpc>
              <a:spcBef>
                <a:spcPts val="1200"/>
              </a:spcBef>
              <a:spcAft>
                <a:spcPts val="0"/>
              </a:spcAft>
              <a:buClr>
                <a:srgbClr val="1155CC"/>
              </a:buClr>
              <a:buSzPts val="1020"/>
              <a:buChar char="-"/>
            </a:pPr>
            <a:r>
              <a:rPr lang="vi" sz="1020">
                <a:solidFill>
                  <a:srgbClr val="1155CC"/>
                </a:solidFill>
              </a:rPr>
              <a:t>30 ngày còn lại</a:t>
            </a:r>
            <a:endParaRPr sz="1020">
              <a:solidFill>
                <a:srgbClr val="1155CC"/>
              </a:solidFill>
            </a:endParaRPr>
          </a:p>
          <a:p>
            <a:pPr indent="-293370" lvl="0" marL="457200" rtl="0" algn="l">
              <a:lnSpc>
                <a:spcPct val="150000"/>
              </a:lnSpc>
              <a:spcBef>
                <a:spcPts val="0"/>
              </a:spcBef>
              <a:spcAft>
                <a:spcPts val="0"/>
              </a:spcAft>
              <a:buClr>
                <a:srgbClr val="1155CC"/>
              </a:buClr>
              <a:buSzPts val="1020"/>
              <a:buChar char="-"/>
            </a:pPr>
            <a:r>
              <a:rPr lang="vi" sz="1020">
                <a:solidFill>
                  <a:srgbClr val="1155CC"/>
                </a:solidFill>
              </a:rPr>
              <a:t>1 ngày còn lại</a:t>
            </a:r>
            <a:endParaRPr sz="1020">
              <a:solidFill>
                <a:srgbClr val="1155CC"/>
              </a:solidFill>
            </a:endParaRPr>
          </a:p>
          <a:p>
            <a:pPr indent="0" lvl="0" marL="0" rtl="0" algn="l">
              <a:lnSpc>
                <a:spcPct val="150000"/>
              </a:lnSpc>
              <a:spcBef>
                <a:spcPts val="1200"/>
              </a:spcBef>
              <a:spcAft>
                <a:spcPts val="0"/>
              </a:spcAft>
              <a:buNone/>
            </a:pPr>
            <a:r>
              <a:rPr b="1" lang="vi" sz="1020">
                <a:solidFill>
                  <a:srgbClr val="1155CC"/>
                </a:solidFill>
              </a:rPr>
              <a:t>Hành xử khi nhấn vào thông báo:</a:t>
            </a:r>
            <a:endParaRPr b="1" sz="1020">
              <a:solidFill>
                <a:srgbClr val="1155CC"/>
              </a:solidFill>
            </a:endParaRPr>
          </a:p>
          <a:p>
            <a:pPr indent="-298450" lvl="0" marL="457200" rtl="0" algn="l">
              <a:lnSpc>
                <a:spcPct val="200000"/>
              </a:lnSpc>
              <a:spcBef>
                <a:spcPts val="1200"/>
              </a:spcBef>
              <a:spcAft>
                <a:spcPts val="0"/>
              </a:spcAft>
              <a:buClr>
                <a:srgbClr val="1155CC"/>
              </a:buClr>
              <a:buSzPts val="1100"/>
              <a:buChar char="●"/>
            </a:pPr>
            <a:r>
              <a:rPr b="1" lang="vi" sz="1100">
                <a:solidFill>
                  <a:srgbClr val="1155CC"/>
                </a:solidFill>
              </a:rPr>
              <a:t>Đối với Admin/Chủ sở hữu SPSD: </a:t>
            </a:r>
            <a:r>
              <a:rPr lang="vi" sz="1100">
                <a:solidFill>
                  <a:srgbClr val="1155CC"/>
                </a:solidFill>
              </a:rPr>
              <a:t>Bấm “Nâng cấp ngay" =&gt; Màn hình check quyền =&gt; Vào thẳng Store để thực hiện mua bán.</a:t>
            </a:r>
            <a:endParaRPr sz="1100">
              <a:solidFill>
                <a:srgbClr val="1155CC"/>
              </a:solidFill>
            </a:endParaRPr>
          </a:p>
          <a:p>
            <a:pPr indent="-298450" lvl="0" marL="457200" rtl="0" algn="l">
              <a:lnSpc>
                <a:spcPct val="200000"/>
              </a:lnSpc>
              <a:spcBef>
                <a:spcPts val="0"/>
              </a:spcBef>
              <a:spcAft>
                <a:spcPts val="0"/>
              </a:spcAft>
              <a:buClr>
                <a:srgbClr val="1155CC"/>
              </a:buClr>
              <a:buSzPts val="1100"/>
              <a:buChar char="●"/>
            </a:pPr>
            <a:r>
              <a:rPr b="1" lang="vi" sz="1100">
                <a:solidFill>
                  <a:srgbClr val="1155CC"/>
                </a:solidFill>
              </a:rPr>
              <a:t>Đối với người dùng thông thường: </a:t>
            </a:r>
            <a:r>
              <a:rPr lang="vi" sz="1100">
                <a:solidFill>
                  <a:srgbClr val="1155CC"/>
                </a:solidFill>
              </a:rPr>
              <a:t>Bấm “Nâng cấp ngay" =&gt; Màn hình check quyền =&gt; Yêu cầu liên hệ với quản trị viên để thực hiện mua bán.</a:t>
            </a:r>
            <a:endParaRPr sz="1100">
              <a:solidFill>
                <a:srgbClr val="1155CC"/>
              </a:solidFill>
            </a:endParaRPr>
          </a:p>
          <a:p>
            <a:pPr indent="0" lvl="0" marL="0" rtl="0" algn="l">
              <a:lnSpc>
                <a:spcPct val="150000"/>
              </a:lnSpc>
              <a:spcBef>
                <a:spcPts val="0"/>
              </a:spcBef>
              <a:spcAft>
                <a:spcPts val="0"/>
              </a:spcAft>
              <a:buNone/>
            </a:pPr>
            <a:r>
              <a:t/>
            </a:r>
            <a:endParaRPr sz="1020">
              <a:solidFill>
                <a:srgbClr val="1155CC"/>
              </a:solidFill>
            </a:endParaRPr>
          </a:p>
          <a:p>
            <a:pPr indent="0" lvl="0" marL="0" rtl="0" algn="l">
              <a:lnSpc>
                <a:spcPct val="150000"/>
              </a:lnSpc>
              <a:spcBef>
                <a:spcPts val="1200"/>
              </a:spcBef>
              <a:spcAft>
                <a:spcPts val="0"/>
              </a:spcAft>
              <a:buNone/>
            </a:pPr>
            <a:r>
              <a:t/>
            </a:r>
            <a:endParaRPr sz="1020">
              <a:solidFill>
                <a:srgbClr val="1155CC"/>
              </a:solidFill>
            </a:endParaRPr>
          </a:p>
          <a:p>
            <a:pPr indent="0" lvl="0" marL="0" rtl="0" algn="l">
              <a:lnSpc>
                <a:spcPct val="150000"/>
              </a:lnSpc>
              <a:spcBef>
                <a:spcPts val="1200"/>
              </a:spcBef>
              <a:spcAft>
                <a:spcPts val="1200"/>
              </a:spcAft>
              <a:buNone/>
            </a:pPr>
            <a:r>
              <a:t/>
            </a:r>
            <a:endParaRPr sz="1020">
              <a:solidFill>
                <a:srgbClr val="1155CC"/>
              </a:solidFill>
            </a:endParaRPr>
          </a:p>
        </p:txBody>
      </p:sp>
      <p:pic>
        <p:nvPicPr>
          <p:cNvPr id="200" name="Google Shape;200;p31"/>
          <p:cNvPicPr preferRelativeResize="0"/>
          <p:nvPr/>
        </p:nvPicPr>
        <p:blipFill rotWithShape="1">
          <a:blip r:embed="rId3">
            <a:alphaModFix/>
          </a:blip>
          <a:srcRect b="6968" l="0" r="0" t="0"/>
          <a:stretch/>
        </p:blipFill>
        <p:spPr>
          <a:xfrm>
            <a:off x="4948975" y="843125"/>
            <a:ext cx="4124150" cy="158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26075" y="37650"/>
            <a:ext cx="2319300" cy="491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sz="5000"/>
              <a:t>Nội dung </a:t>
            </a:r>
            <a:endParaRPr b="1" sz="5000"/>
          </a:p>
        </p:txBody>
      </p:sp>
      <p:sp>
        <p:nvSpPr>
          <p:cNvPr id="73" name="Google Shape;73;p14"/>
          <p:cNvSpPr/>
          <p:nvPr/>
        </p:nvSpPr>
        <p:spPr>
          <a:xfrm>
            <a:off x="3607225" y="948875"/>
            <a:ext cx="5151300" cy="3848100"/>
          </a:xfrm>
          <a:prstGeom prst="roundRect">
            <a:avLst>
              <a:gd fmla="val 16667" name="adj"/>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rgbClr val="1155CC"/>
              </a:solidFill>
              <a:latin typeface="Roboto"/>
              <a:ea typeface="Roboto"/>
              <a:cs typeface="Roboto"/>
              <a:sym typeface="Roboto"/>
            </a:endParaRPr>
          </a:p>
          <a:p>
            <a:pPr indent="-304800" lvl="0" marL="457200" rtl="0" algn="l">
              <a:lnSpc>
                <a:spcPct val="150000"/>
              </a:lnSpc>
              <a:spcBef>
                <a:spcPts val="0"/>
              </a:spcBef>
              <a:spcAft>
                <a:spcPts val="0"/>
              </a:spcAft>
              <a:buClr>
                <a:srgbClr val="1155CC"/>
              </a:buClr>
              <a:buSzPts val="1200"/>
              <a:buFont typeface="Roboto"/>
              <a:buAutoNum type="arabicPeriod"/>
            </a:pPr>
            <a:r>
              <a:rPr b="1" lang="vi" sz="1200">
                <a:solidFill>
                  <a:srgbClr val="1155CC"/>
                </a:solidFill>
                <a:latin typeface="Roboto"/>
                <a:ea typeface="Roboto"/>
                <a:cs typeface="Roboto"/>
                <a:sym typeface="Roboto"/>
              </a:rPr>
              <a:t>Thông báo gia hạn, mua thêm, nâng cấp.</a:t>
            </a:r>
            <a:endParaRPr b="1" sz="1200">
              <a:solidFill>
                <a:srgbClr val="1155CC"/>
              </a:solidFill>
              <a:latin typeface="Roboto"/>
              <a:ea typeface="Roboto"/>
              <a:cs typeface="Roboto"/>
              <a:sym typeface="Roboto"/>
            </a:endParaRPr>
          </a:p>
          <a:p>
            <a:pPr indent="0" lvl="0" marL="0" rtl="0" algn="l">
              <a:lnSpc>
                <a:spcPct val="150000"/>
              </a:lnSpc>
              <a:spcBef>
                <a:spcPts val="0"/>
              </a:spcBef>
              <a:spcAft>
                <a:spcPts val="0"/>
              </a:spcAft>
              <a:buNone/>
            </a:pPr>
            <a:r>
              <a:rPr i="1" lang="vi" sz="1200">
                <a:solidFill>
                  <a:srgbClr val="1155CC"/>
                </a:solidFill>
                <a:latin typeface="Roboto"/>
                <a:ea typeface="Roboto"/>
                <a:cs typeface="Roboto"/>
                <a:sym typeface="Roboto"/>
              </a:rPr>
              <a:t> Thiết kế: </a:t>
            </a:r>
            <a:r>
              <a:rPr i="1" lang="vi" sz="1200" u="sng">
                <a:solidFill>
                  <a:srgbClr val="1155CC"/>
                </a:solidFill>
                <a:latin typeface="Roboto"/>
                <a:ea typeface="Roboto"/>
                <a:cs typeface="Roboto"/>
                <a:sym typeface="Roboto"/>
                <a:hlinkClick r:id="rId3">
                  <a:extLst>
                    <a:ext uri="{A12FA001-AC4F-418D-AE19-62706E023703}">
                      <ahyp:hlinkClr val="tx"/>
                    </a:ext>
                  </a:extLst>
                </a:hlinkClick>
              </a:rPr>
              <a:t>Xem tại đây</a:t>
            </a:r>
            <a:endParaRPr i="1" sz="1200">
              <a:solidFill>
                <a:srgbClr val="1155CC"/>
              </a:solidFill>
              <a:latin typeface="Roboto"/>
              <a:ea typeface="Roboto"/>
              <a:cs typeface="Roboto"/>
              <a:sym typeface="Roboto"/>
            </a:endParaRPr>
          </a:p>
          <a:p>
            <a:pPr indent="0" lvl="0" marL="0" rtl="0" algn="l">
              <a:lnSpc>
                <a:spcPct val="150000"/>
              </a:lnSpc>
              <a:spcBef>
                <a:spcPts val="0"/>
              </a:spcBef>
              <a:spcAft>
                <a:spcPts val="0"/>
              </a:spcAft>
              <a:buNone/>
            </a:pPr>
            <a:r>
              <a:rPr lang="vi" sz="1200">
                <a:solidFill>
                  <a:srgbClr val="1155CC"/>
                </a:solidFill>
                <a:latin typeface="Roboto"/>
                <a:ea typeface="Roboto"/>
                <a:cs typeface="Roboto"/>
                <a:sym typeface="Roboto"/>
              </a:rPr>
              <a:t>1.1 Mục tiêu quy chuẩn</a:t>
            </a:r>
            <a:endParaRPr sz="1200">
              <a:solidFill>
                <a:srgbClr val="1155CC"/>
              </a:solidFill>
              <a:latin typeface="Roboto"/>
              <a:ea typeface="Roboto"/>
              <a:cs typeface="Roboto"/>
              <a:sym typeface="Roboto"/>
            </a:endParaRPr>
          </a:p>
          <a:p>
            <a:pPr indent="0" lvl="0" marL="0" rtl="0" algn="l">
              <a:lnSpc>
                <a:spcPct val="150000"/>
              </a:lnSpc>
              <a:spcBef>
                <a:spcPts val="0"/>
              </a:spcBef>
              <a:spcAft>
                <a:spcPts val="0"/>
              </a:spcAft>
              <a:buNone/>
            </a:pPr>
            <a:r>
              <a:rPr lang="vi" sz="1200">
                <a:solidFill>
                  <a:srgbClr val="1155CC"/>
                </a:solidFill>
                <a:latin typeface="Roboto"/>
                <a:ea typeface="Roboto"/>
                <a:cs typeface="Roboto"/>
                <a:sym typeface="Roboto"/>
              </a:rPr>
              <a:t>1.2 Mô tả chung</a:t>
            </a:r>
            <a:endParaRPr sz="1200">
              <a:solidFill>
                <a:srgbClr val="1155CC"/>
              </a:solidFill>
              <a:latin typeface="Roboto"/>
              <a:ea typeface="Roboto"/>
              <a:cs typeface="Roboto"/>
              <a:sym typeface="Roboto"/>
            </a:endParaRPr>
          </a:p>
          <a:p>
            <a:pPr indent="0" lvl="0" marL="0" rtl="0" algn="l">
              <a:lnSpc>
                <a:spcPct val="150000"/>
              </a:lnSpc>
              <a:spcBef>
                <a:spcPts val="0"/>
              </a:spcBef>
              <a:spcAft>
                <a:spcPts val="0"/>
              </a:spcAft>
              <a:buNone/>
            </a:pPr>
            <a:r>
              <a:rPr lang="vi" sz="1200">
                <a:solidFill>
                  <a:srgbClr val="1155CC"/>
                </a:solidFill>
                <a:latin typeface="Roboto"/>
                <a:ea typeface="Roboto"/>
                <a:cs typeface="Roboto"/>
                <a:sym typeface="Roboto"/>
              </a:rPr>
              <a:t>1.3 Giải pháp</a:t>
            </a:r>
            <a:endParaRPr sz="1200">
              <a:solidFill>
                <a:srgbClr val="1155CC"/>
              </a:solidFill>
              <a:latin typeface="Roboto"/>
              <a:ea typeface="Roboto"/>
              <a:cs typeface="Roboto"/>
              <a:sym typeface="Roboto"/>
            </a:endParaRPr>
          </a:p>
          <a:p>
            <a:pPr indent="0" lvl="0" marL="0" rtl="0" algn="l">
              <a:lnSpc>
                <a:spcPct val="150000"/>
              </a:lnSpc>
              <a:spcBef>
                <a:spcPts val="0"/>
              </a:spcBef>
              <a:spcAft>
                <a:spcPts val="0"/>
              </a:spcAft>
              <a:buNone/>
            </a:pPr>
            <a:r>
              <a:rPr lang="vi" sz="1200">
                <a:solidFill>
                  <a:srgbClr val="1155CC"/>
                </a:solidFill>
                <a:latin typeface="Roboto"/>
                <a:ea typeface="Roboto"/>
                <a:cs typeface="Roboto"/>
                <a:sym typeface="Roboto"/>
              </a:rPr>
              <a:t>1.4 Câu hỏi thường gặp</a:t>
            </a:r>
            <a:endParaRPr sz="1200">
              <a:solidFill>
                <a:srgbClr val="1155CC"/>
              </a:solidFill>
              <a:latin typeface="Roboto"/>
              <a:ea typeface="Roboto"/>
              <a:cs typeface="Roboto"/>
              <a:sym typeface="Roboto"/>
            </a:endParaRPr>
          </a:p>
          <a:p>
            <a:pPr indent="-304800" lvl="0" marL="457200" rtl="0" algn="l">
              <a:lnSpc>
                <a:spcPct val="150000"/>
              </a:lnSpc>
              <a:spcBef>
                <a:spcPts val="0"/>
              </a:spcBef>
              <a:spcAft>
                <a:spcPts val="0"/>
              </a:spcAft>
              <a:buClr>
                <a:srgbClr val="1155CC"/>
              </a:buClr>
              <a:buSzPts val="1200"/>
              <a:buFont typeface="Roboto"/>
              <a:buAutoNum type="arabicPeriod"/>
            </a:pPr>
            <a:r>
              <a:rPr b="1" lang="vi" sz="1200">
                <a:solidFill>
                  <a:srgbClr val="1155CC"/>
                </a:solidFill>
                <a:latin typeface="Roboto"/>
                <a:ea typeface="Roboto"/>
                <a:cs typeface="Roboto"/>
                <a:sym typeface="Roboto"/>
              </a:rPr>
              <a:t>Hành xử với GPSD (License) </a:t>
            </a:r>
            <a:endParaRPr b="1" sz="1200">
              <a:solidFill>
                <a:srgbClr val="1155CC"/>
              </a:solidFill>
              <a:latin typeface="Roboto"/>
              <a:ea typeface="Roboto"/>
              <a:cs typeface="Roboto"/>
              <a:sym typeface="Roboto"/>
            </a:endParaRPr>
          </a:p>
          <a:p>
            <a:pPr indent="0" lvl="0" marL="0" rtl="0" algn="l">
              <a:lnSpc>
                <a:spcPct val="150000"/>
              </a:lnSpc>
              <a:spcBef>
                <a:spcPts val="0"/>
              </a:spcBef>
              <a:spcAft>
                <a:spcPts val="0"/>
              </a:spcAft>
              <a:buNone/>
            </a:pPr>
            <a:r>
              <a:rPr lang="vi" sz="1200">
                <a:solidFill>
                  <a:srgbClr val="1155CC"/>
                </a:solidFill>
                <a:latin typeface="Roboto"/>
                <a:ea typeface="Roboto"/>
                <a:cs typeface="Roboto"/>
                <a:sym typeface="Roboto"/>
              </a:rPr>
              <a:t>2.1 Đối với Khách hàng dùng free trial/ freemium</a:t>
            </a:r>
            <a:endParaRPr sz="1200">
              <a:solidFill>
                <a:srgbClr val="1155CC"/>
              </a:solidFill>
              <a:latin typeface="Roboto"/>
              <a:ea typeface="Roboto"/>
              <a:cs typeface="Roboto"/>
              <a:sym typeface="Roboto"/>
            </a:endParaRPr>
          </a:p>
          <a:p>
            <a:pPr indent="0" lvl="0" marL="0" rtl="0" algn="l">
              <a:lnSpc>
                <a:spcPct val="150000"/>
              </a:lnSpc>
              <a:spcBef>
                <a:spcPts val="0"/>
              </a:spcBef>
              <a:spcAft>
                <a:spcPts val="0"/>
              </a:spcAft>
              <a:buNone/>
            </a:pPr>
            <a:r>
              <a:rPr lang="vi" sz="1200">
                <a:solidFill>
                  <a:srgbClr val="1155CC"/>
                </a:solidFill>
                <a:latin typeface="Roboto"/>
                <a:ea typeface="Roboto"/>
                <a:cs typeface="Roboto"/>
                <a:sym typeface="Roboto"/>
              </a:rPr>
              <a:t>2.2 Đối với Khách hàng có 2 license trên cùng một phần mềm</a:t>
            </a:r>
            <a:endParaRPr sz="1200">
              <a:solidFill>
                <a:srgbClr val="1155CC"/>
              </a:solidFill>
              <a:latin typeface="Roboto"/>
              <a:ea typeface="Roboto"/>
              <a:cs typeface="Roboto"/>
              <a:sym typeface="Roboto"/>
            </a:endParaRPr>
          </a:p>
          <a:p>
            <a:pPr indent="-304800" lvl="0" marL="457200" rtl="0" algn="l">
              <a:lnSpc>
                <a:spcPct val="150000"/>
              </a:lnSpc>
              <a:spcBef>
                <a:spcPts val="0"/>
              </a:spcBef>
              <a:spcAft>
                <a:spcPts val="0"/>
              </a:spcAft>
              <a:buClr>
                <a:srgbClr val="1155CC"/>
              </a:buClr>
              <a:buSzPts val="1200"/>
              <a:buFont typeface="Roboto"/>
              <a:buAutoNum type="arabicPeriod"/>
            </a:pPr>
            <a:r>
              <a:rPr b="1" lang="vi" sz="1200">
                <a:solidFill>
                  <a:srgbClr val="1155CC"/>
                </a:solidFill>
                <a:latin typeface="Roboto"/>
                <a:ea typeface="Roboto"/>
                <a:cs typeface="Roboto"/>
                <a:sym typeface="Roboto"/>
              </a:rPr>
              <a:t>Kế hoạch công việc</a:t>
            </a:r>
            <a:endParaRPr b="1" sz="1200">
              <a:solidFill>
                <a:srgbClr val="1155CC"/>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04" name="Shape 204"/>
        <p:cNvGrpSpPr/>
        <p:nvPr/>
      </p:nvGrpSpPr>
      <p:grpSpPr>
        <a:xfrm>
          <a:off x="0" y="0"/>
          <a:ext cx="0" cy="0"/>
          <a:chOff x="0" y="0"/>
          <a:chExt cx="0" cy="0"/>
        </a:xfrm>
      </p:grpSpPr>
      <p:sp>
        <p:nvSpPr>
          <p:cNvPr id="205" name="Google Shape;205;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3.3 - </a:t>
            </a:r>
            <a:r>
              <a:rPr lang="vi"/>
              <a:t>Dung lượng (Usage)</a:t>
            </a:r>
            <a:endParaRPr/>
          </a:p>
        </p:txBody>
      </p:sp>
      <p:sp>
        <p:nvSpPr>
          <p:cNvPr id="206" name="Google Shape;206;p32"/>
          <p:cNvSpPr txBox="1"/>
          <p:nvPr>
            <p:ph idx="4294967295" type="subTitle"/>
          </p:nvPr>
        </p:nvSpPr>
        <p:spPr>
          <a:xfrm>
            <a:off x="292500" y="2314150"/>
            <a:ext cx="8535000" cy="296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sz="920">
                <a:solidFill>
                  <a:srgbClr val="1155CC"/>
                </a:solidFill>
              </a:rPr>
              <a:t>Các sản phẩm sử dụng </a:t>
            </a:r>
            <a:r>
              <a:rPr b="1" lang="vi" sz="920">
                <a:solidFill>
                  <a:srgbClr val="1155CC"/>
                </a:solidFill>
              </a:rPr>
              <a:t>tài nguyên là Dung lượng</a:t>
            </a:r>
            <a:r>
              <a:rPr b="1" lang="vi" sz="920">
                <a:solidFill>
                  <a:srgbClr val="1155CC"/>
                </a:solidFill>
              </a:rPr>
              <a:t> thông báo ở các thời điểm</a:t>
            </a:r>
            <a:endParaRPr b="1" sz="920">
              <a:solidFill>
                <a:srgbClr val="1155CC"/>
              </a:solidFill>
            </a:endParaRPr>
          </a:p>
          <a:p>
            <a:pPr indent="-287020" lvl="0" marL="457200" rtl="0" algn="l">
              <a:lnSpc>
                <a:spcPct val="150000"/>
              </a:lnSpc>
              <a:spcBef>
                <a:spcPts val="0"/>
              </a:spcBef>
              <a:spcAft>
                <a:spcPts val="0"/>
              </a:spcAft>
              <a:buClr>
                <a:srgbClr val="1155CC"/>
              </a:buClr>
              <a:buSzPts val="920"/>
              <a:buChar char="-"/>
            </a:pPr>
            <a:r>
              <a:rPr b="1" lang="vi" sz="920">
                <a:solidFill>
                  <a:srgbClr val="1155CC"/>
                </a:solidFill>
              </a:rPr>
              <a:t>Thông báo quả chuông:</a:t>
            </a:r>
            <a:r>
              <a:rPr lang="vi" sz="920">
                <a:solidFill>
                  <a:srgbClr val="1155CC"/>
                </a:solidFill>
              </a:rPr>
              <a:t> </a:t>
            </a:r>
            <a:r>
              <a:rPr lang="vi" sz="920">
                <a:solidFill>
                  <a:srgbClr val="1155CC"/>
                </a:solidFill>
              </a:rPr>
              <a:t>Khi </a:t>
            </a:r>
            <a:r>
              <a:rPr lang="vi" sz="920">
                <a:solidFill>
                  <a:srgbClr val="1155CC"/>
                </a:solidFill>
              </a:rPr>
              <a:t>dung lượng</a:t>
            </a:r>
            <a:r>
              <a:rPr lang="vi" sz="920">
                <a:solidFill>
                  <a:srgbClr val="1155CC"/>
                </a:solidFill>
              </a:rPr>
              <a:t> chỉ còn &lt;/= 10% (lần đầu tiên) và chạm mốc hết hết tài nguyên (lần đầu tiên).</a:t>
            </a:r>
            <a:endParaRPr sz="920">
              <a:solidFill>
                <a:srgbClr val="1155CC"/>
              </a:solidFill>
            </a:endParaRPr>
          </a:p>
          <a:p>
            <a:pPr indent="-287020" lvl="0" marL="457200" rtl="0" algn="l">
              <a:lnSpc>
                <a:spcPct val="150000"/>
              </a:lnSpc>
              <a:spcBef>
                <a:spcPts val="0"/>
              </a:spcBef>
              <a:spcAft>
                <a:spcPts val="0"/>
              </a:spcAft>
              <a:buClr>
                <a:srgbClr val="1155CC"/>
              </a:buClr>
              <a:buSzPts val="920"/>
              <a:buChar char="-"/>
            </a:pPr>
            <a:r>
              <a:rPr b="1" lang="vi" sz="920">
                <a:solidFill>
                  <a:srgbClr val="1155CC"/>
                </a:solidFill>
              </a:rPr>
              <a:t>Thông báo header: </a:t>
            </a:r>
            <a:r>
              <a:rPr lang="vi" sz="920">
                <a:solidFill>
                  <a:srgbClr val="1155CC"/>
                </a:solidFill>
              </a:rPr>
              <a:t>Hiển thị hằng ngày k</a:t>
            </a:r>
            <a:r>
              <a:rPr lang="vi" sz="920">
                <a:solidFill>
                  <a:srgbClr val="1155CC"/>
                </a:solidFill>
              </a:rPr>
              <a:t>hi </a:t>
            </a:r>
            <a:r>
              <a:rPr lang="vi" sz="920">
                <a:solidFill>
                  <a:srgbClr val="1155CC"/>
                </a:solidFill>
              </a:rPr>
              <a:t>dung lượng &lt;/=</a:t>
            </a:r>
            <a:r>
              <a:rPr lang="vi" sz="920">
                <a:solidFill>
                  <a:srgbClr val="1155CC"/>
                </a:solidFill>
              </a:rPr>
              <a:t>10% (đã nhận thông báo quả chuông 1 lần) đến khi </a:t>
            </a:r>
            <a:r>
              <a:rPr lang="vi" sz="920">
                <a:solidFill>
                  <a:srgbClr val="1155CC"/>
                </a:solidFill>
              </a:rPr>
              <a:t>đã hết</a:t>
            </a:r>
            <a:r>
              <a:rPr lang="vi" sz="920">
                <a:solidFill>
                  <a:srgbClr val="1155CC"/>
                </a:solidFill>
              </a:rPr>
              <a:t> </a:t>
            </a:r>
            <a:r>
              <a:rPr lang="vi" sz="920">
                <a:solidFill>
                  <a:srgbClr val="1155CC"/>
                </a:solidFill>
              </a:rPr>
              <a:t>dung lượng.</a:t>
            </a:r>
            <a:endParaRPr sz="920">
              <a:solidFill>
                <a:srgbClr val="1155CC"/>
              </a:solidFill>
            </a:endParaRPr>
          </a:p>
          <a:p>
            <a:pPr indent="0" lvl="0" marL="0" rtl="0" algn="l">
              <a:lnSpc>
                <a:spcPct val="150000"/>
              </a:lnSpc>
              <a:spcBef>
                <a:spcPts val="0"/>
              </a:spcBef>
              <a:spcAft>
                <a:spcPts val="0"/>
              </a:spcAft>
              <a:buNone/>
            </a:pPr>
            <a:r>
              <a:rPr b="1" lang="vi" sz="920">
                <a:solidFill>
                  <a:srgbClr val="1155CC"/>
                </a:solidFill>
              </a:rPr>
              <a:t>Các quy tắc cảnh báo hết dung lượng</a:t>
            </a:r>
            <a:endParaRPr b="1" sz="920">
              <a:solidFill>
                <a:srgbClr val="1155CC"/>
              </a:solidFill>
            </a:endParaRPr>
          </a:p>
          <a:p>
            <a:pPr indent="-287020" lvl="0" marL="457200" rtl="0" algn="l">
              <a:lnSpc>
                <a:spcPct val="150000"/>
              </a:lnSpc>
              <a:spcBef>
                <a:spcPts val="0"/>
              </a:spcBef>
              <a:spcAft>
                <a:spcPts val="0"/>
              </a:spcAft>
              <a:buClr>
                <a:srgbClr val="1155CC"/>
              </a:buClr>
              <a:buSzPts val="920"/>
              <a:buChar char="-"/>
            </a:pPr>
            <a:r>
              <a:rPr lang="vi" sz="920">
                <a:solidFill>
                  <a:srgbClr val="1155CC"/>
                </a:solidFill>
              </a:rPr>
              <a:t>Trường hợp dự án có nhiều loại tài nguyên (Trên 2), nếu gặp trường hợp 1 tài nguyên hết và 1 tài nguyên sắp hết. Ưu tiên hiển thị cho điều kiện quan trọng hơn là tài nguyên đã hết. VD: Hóa đơn sắp hết, Vé đã hết → Chỉ thông báo Header cho tài nguyên vé điện tử</a:t>
            </a:r>
            <a:endParaRPr sz="920">
              <a:solidFill>
                <a:srgbClr val="1155CC"/>
              </a:solidFill>
            </a:endParaRPr>
          </a:p>
          <a:p>
            <a:pPr indent="-287020" lvl="0" marL="457200" rtl="0" algn="l">
              <a:lnSpc>
                <a:spcPct val="150000"/>
              </a:lnSpc>
              <a:spcBef>
                <a:spcPts val="0"/>
              </a:spcBef>
              <a:spcAft>
                <a:spcPts val="0"/>
              </a:spcAft>
              <a:buClr>
                <a:srgbClr val="1155CC"/>
              </a:buClr>
              <a:buSzPts val="920"/>
              <a:buChar char="-"/>
            </a:pPr>
            <a:r>
              <a:rPr lang="vi" sz="920">
                <a:solidFill>
                  <a:srgbClr val="1155CC"/>
                </a:solidFill>
              </a:rPr>
              <a:t>Giữ nguyên các cảnh báo không đủ hoặc đã hết dung lượng như dự án đang làm. </a:t>
            </a:r>
            <a:endParaRPr sz="920">
              <a:solidFill>
                <a:srgbClr val="1155CC"/>
              </a:solidFill>
            </a:endParaRPr>
          </a:p>
          <a:p>
            <a:pPr indent="-287020" lvl="0" marL="457200" rtl="0" algn="l">
              <a:lnSpc>
                <a:spcPct val="150000"/>
              </a:lnSpc>
              <a:spcBef>
                <a:spcPts val="0"/>
              </a:spcBef>
              <a:spcAft>
                <a:spcPts val="0"/>
              </a:spcAft>
              <a:buClr>
                <a:srgbClr val="1155CC"/>
              </a:buClr>
              <a:buSzPts val="920"/>
              <a:buChar char="-"/>
            </a:pPr>
            <a:r>
              <a:rPr lang="vi" sz="920">
                <a:solidFill>
                  <a:srgbClr val="1155CC"/>
                </a:solidFill>
              </a:rPr>
              <a:t>Do nhiều dự án có quy tắc thông báo khác nhau nên chỉ khuyến khích các dự án lồng ghép thêm điều hướng để khách hàng thực hiện mua thêm (VD: Textlink, Button: Mua thêm,...)</a:t>
            </a:r>
            <a:endParaRPr sz="920">
              <a:solidFill>
                <a:srgbClr val="1155CC"/>
              </a:solidFill>
            </a:endParaRPr>
          </a:p>
          <a:p>
            <a:pPr indent="-287020" lvl="0" marL="457200" rtl="0" algn="l">
              <a:lnSpc>
                <a:spcPct val="150000"/>
              </a:lnSpc>
              <a:spcBef>
                <a:spcPts val="0"/>
              </a:spcBef>
              <a:spcAft>
                <a:spcPts val="0"/>
              </a:spcAft>
              <a:buClr>
                <a:srgbClr val="1155CC"/>
              </a:buClr>
              <a:buSzPts val="920"/>
              <a:buChar char="-"/>
            </a:pPr>
            <a:r>
              <a:rPr lang="vi" sz="920">
                <a:solidFill>
                  <a:srgbClr val="1155CC"/>
                </a:solidFill>
              </a:rPr>
              <a:t>Thông báo quả chuông đẩy vào thêm, độc lập</a:t>
            </a:r>
            <a:endParaRPr sz="920">
              <a:solidFill>
                <a:srgbClr val="1155CC"/>
              </a:solidFill>
            </a:endParaRPr>
          </a:p>
          <a:p>
            <a:pPr indent="-287020" lvl="0" marL="457200" rtl="0" algn="l">
              <a:lnSpc>
                <a:spcPct val="150000"/>
              </a:lnSpc>
              <a:spcBef>
                <a:spcPts val="0"/>
              </a:spcBef>
              <a:spcAft>
                <a:spcPts val="0"/>
              </a:spcAft>
              <a:buClr>
                <a:srgbClr val="1155CC"/>
              </a:buClr>
              <a:buSzPts val="920"/>
              <a:buChar char="-"/>
            </a:pPr>
            <a:r>
              <a:rPr lang="vi" sz="920">
                <a:solidFill>
                  <a:srgbClr val="1155CC"/>
                </a:solidFill>
              </a:rPr>
              <a:t>Quy tắc được/không được phép sử dụng dung lượng cũ vẫn đi theo từng dự án</a:t>
            </a:r>
            <a:endParaRPr sz="920">
              <a:solidFill>
                <a:srgbClr val="1155CC"/>
              </a:solidFill>
            </a:endParaRPr>
          </a:p>
          <a:p>
            <a:pPr indent="0" lvl="0" marL="0" rtl="0" algn="l">
              <a:lnSpc>
                <a:spcPct val="150000"/>
              </a:lnSpc>
              <a:spcBef>
                <a:spcPts val="0"/>
              </a:spcBef>
              <a:spcAft>
                <a:spcPts val="0"/>
              </a:spcAft>
              <a:buNone/>
            </a:pPr>
            <a:r>
              <a:rPr lang="vi" sz="920">
                <a:solidFill>
                  <a:srgbClr val="1155CC"/>
                </a:solidFill>
              </a:rPr>
              <a:t>VD: meInbot vẫn được tương các hóa đơn cũ - không kiểm tra hóa đơn mới, theo đặc thù nghiệp vụ của dự án.</a:t>
            </a:r>
            <a:endParaRPr sz="920">
              <a:solidFill>
                <a:srgbClr val="1155CC"/>
              </a:solidFill>
            </a:endParaRPr>
          </a:p>
          <a:p>
            <a:pPr indent="0" lvl="0" marL="0" rtl="0" algn="l">
              <a:lnSpc>
                <a:spcPct val="150000"/>
              </a:lnSpc>
              <a:spcBef>
                <a:spcPts val="0"/>
              </a:spcBef>
              <a:spcAft>
                <a:spcPts val="0"/>
              </a:spcAft>
              <a:buNone/>
            </a:pPr>
            <a:r>
              <a:t/>
            </a:r>
            <a:endParaRPr sz="920">
              <a:solidFill>
                <a:srgbClr val="1155CC"/>
              </a:solidFill>
            </a:endParaRPr>
          </a:p>
          <a:p>
            <a:pPr indent="0" lvl="0" marL="0" rtl="0" algn="l">
              <a:lnSpc>
                <a:spcPct val="150000"/>
              </a:lnSpc>
              <a:spcBef>
                <a:spcPts val="0"/>
              </a:spcBef>
              <a:spcAft>
                <a:spcPts val="0"/>
              </a:spcAft>
              <a:buNone/>
            </a:pPr>
            <a:r>
              <a:t/>
            </a:r>
            <a:endParaRPr sz="920">
              <a:solidFill>
                <a:srgbClr val="1155CC"/>
              </a:solidFill>
            </a:endParaRPr>
          </a:p>
        </p:txBody>
      </p:sp>
      <p:pic>
        <p:nvPicPr>
          <p:cNvPr id="207" name="Google Shape;207;p32"/>
          <p:cNvPicPr preferRelativeResize="0"/>
          <p:nvPr/>
        </p:nvPicPr>
        <p:blipFill>
          <a:blip r:embed="rId3">
            <a:alphaModFix/>
          </a:blip>
          <a:stretch>
            <a:fillRect/>
          </a:stretch>
        </p:blipFill>
        <p:spPr>
          <a:xfrm>
            <a:off x="965550" y="821338"/>
            <a:ext cx="7212899" cy="1382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11" name="Shape 211"/>
        <p:cNvGrpSpPr/>
        <p:nvPr/>
      </p:nvGrpSpPr>
      <p:grpSpPr>
        <a:xfrm>
          <a:off x="0" y="0"/>
          <a:ext cx="0" cy="0"/>
          <a:chOff x="0" y="0"/>
          <a:chExt cx="0" cy="0"/>
        </a:xfrm>
      </p:grpSpPr>
      <p:sp>
        <p:nvSpPr>
          <p:cNvPr id="212" name="Google Shape;212;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3.3 - Dung lượng (Usage)</a:t>
            </a:r>
            <a:endParaRPr>
              <a:solidFill>
                <a:schemeClr val="accent4"/>
              </a:solidFill>
            </a:endParaRPr>
          </a:p>
        </p:txBody>
      </p:sp>
      <p:sp>
        <p:nvSpPr>
          <p:cNvPr id="213" name="Google Shape;213;p33"/>
          <p:cNvSpPr txBox="1"/>
          <p:nvPr>
            <p:ph idx="4294967295" type="subTitle"/>
          </p:nvPr>
        </p:nvSpPr>
        <p:spPr>
          <a:xfrm>
            <a:off x="292500" y="861075"/>
            <a:ext cx="8535000" cy="2275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sz="1100">
                <a:solidFill>
                  <a:srgbClr val="1155CC"/>
                </a:solidFill>
              </a:rPr>
              <a:t>Header</a:t>
            </a:r>
            <a:endParaRPr b="1" sz="1100">
              <a:solidFill>
                <a:srgbClr val="1155CC"/>
              </a:solidFill>
            </a:endParaRPr>
          </a:p>
          <a:p>
            <a:pPr indent="0" lvl="0" marL="0" rtl="0" algn="l">
              <a:lnSpc>
                <a:spcPct val="150000"/>
              </a:lnSpc>
              <a:spcBef>
                <a:spcPts val="0"/>
              </a:spcBef>
              <a:spcAft>
                <a:spcPts val="0"/>
              </a:spcAft>
              <a:buNone/>
            </a:pPr>
            <a:r>
              <a:rPr lang="vi" sz="1100">
                <a:solidFill>
                  <a:srgbClr val="1155CC"/>
                </a:solidFill>
              </a:rPr>
              <a:t>Hiển thị khi tài nguyên </a:t>
            </a:r>
            <a:r>
              <a:rPr b="1" lang="vi" sz="1100">
                <a:solidFill>
                  <a:srgbClr val="1155CC"/>
                </a:solidFill>
              </a:rPr>
              <a:t>&lt;/= </a:t>
            </a:r>
            <a:r>
              <a:rPr b="1" lang="vi" sz="1100">
                <a:solidFill>
                  <a:srgbClr val="1155CC"/>
                </a:solidFill>
              </a:rPr>
              <a:t>10%</a:t>
            </a:r>
            <a:r>
              <a:rPr lang="vi" sz="1100">
                <a:solidFill>
                  <a:srgbClr val="1155CC"/>
                </a:solidFill>
              </a:rPr>
              <a:t> và </a:t>
            </a:r>
            <a:r>
              <a:rPr b="1" lang="vi" sz="1100">
                <a:solidFill>
                  <a:srgbClr val="1155CC"/>
                </a:solidFill>
              </a:rPr>
              <a:t>đã </a:t>
            </a:r>
            <a:r>
              <a:rPr b="1" lang="vi" sz="1100">
                <a:solidFill>
                  <a:srgbClr val="1155CC"/>
                </a:solidFill>
              </a:rPr>
              <a:t>hết </a:t>
            </a:r>
            <a:r>
              <a:rPr b="1" lang="vi" sz="1100">
                <a:solidFill>
                  <a:srgbClr val="1155CC"/>
                </a:solidFill>
              </a:rPr>
              <a:t>dung lượng</a:t>
            </a:r>
            <a:endParaRPr b="1" sz="1100">
              <a:solidFill>
                <a:srgbClr val="1155CC"/>
              </a:solidFill>
            </a:endParaRPr>
          </a:p>
          <a:p>
            <a:pPr indent="0" lvl="0" marL="0" rtl="0" algn="l">
              <a:lnSpc>
                <a:spcPct val="150000"/>
              </a:lnSpc>
              <a:spcBef>
                <a:spcPts val="0"/>
              </a:spcBef>
              <a:spcAft>
                <a:spcPts val="0"/>
              </a:spcAft>
              <a:buNone/>
            </a:pPr>
            <a:r>
              <a:rPr lang="vi" sz="1100">
                <a:solidFill>
                  <a:srgbClr val="1155CC"/>
                </a:solidFill>
              </a:rPr>
              <a:t>Quy tắc theo phiên đăng nhập đã được mô tả phần mô tả chung.</a:t>
            </a:r>
            <a:endParaRPr sz="1100">
              <a:solidFill>
                <a:srgbClr val="1155CC"/>
              </a:solidFill>
            </a:endParaRPr>
          </a:p>
          <a:p>
            <a:pPr indent="0" lvl="0" marL="0" rtl="0" algn="l">
              <a:lnSpc>
                <a:spcPct val="150000"/>
              </a:lnSpc>
              <a:spcBef>
                <a:spcPts val="0"/>
              </a:spcBef>
              <a:spcAft>
                <a:spcPts val="0"/>
              </a:spcAft>
              <a:buNone/>
            </a:pPr>
            <a:r>
              <a:rPr i="1" lang="vi" sz="1100">
                <a:solidFill>
                  <a:srgbClr val="1155CC"/>
                </a:solidFill>
              </a:rPr>
              <a:t>* 10% được tính bằng số tài nguyên </a:t>
            </a:r>
            <a:r>
              <a:rPr b="1" i="1" lang="vi" sz="1100">
                <a:solidFill>
                  <a:srgbClr val="1155CC"/>
                </a:solidFill>
              </a:rPr>
              <a:t>còn lại ngay sau thời điểm mua gần nhất.</a:t>
            </a:r>
            <a:endParaRPr b="1" i="1" sz="1100">
              <a:solidFill>
                <a:srgbClr val="1155CC"/>
              </a:solidFill>
            </a:endParaRPr>
          </a:p>
          <a:p>
            <a:pPr indent="0" lvl="0" marL="0" rtl="0" algn="l">
              <a:lnSpc>
                <a:spcPct val="150000"/>
              </a:lnSpc>
              <a:spcBef>
                <a:spcPts val="0"/>
              </a:spcBef>
              <a:spcAft>
                <a:spcPts val="0"/>
              </a:spcAft>
              <a:buNone/>
            </a:pPr>
            <a:r>
              <a:rPr i="1" lang="vi" sz="1100">
                <a:solidFill>
                  <a:srgbClr val="1155CC"/>
                </a:solidFill>
              </a:rPr>
              <a:t>* meInvoice có cơ chế chuyển đổi tài nguyên được mô tả cụ thể ở Take Note bên dưới</a:t>
            </a:r>
            <a:endParaRPr i="1" sz="1100">
              <a:solidFill>
                <a:srgbClr val="1155CC"/>
              </a:solidFill>
            </a:endParaRPr>
          </a:p>
          <a:p>
            <a:pPr indent="0" lvl="0" marL="0" rtl="0" algn="l">
              <a:lnSpc>
                <a:spcPct val="150000"/>
              </a:lnSpc>
              <a:spcBef>
                <a:spcPts val="0"/>
              </a:spcBef>
              <a:spcAft>
                <a:spcPts val="0"/>
              </a:spcAft>
              <a:buNone/>
            </a:pPr>
            <a:r>
              <a:t/>
            </a:r>
            <a:endParaRPr b="1" i="1" sz="1100">
              <a:solidFill>
                <a:srgbClr val="1155CC"/>
              </a:solidFill>
            </a:endParaRPr>
          </a:p>
          <a:p>
            <a:pPr indent="0" lvl="0" marL="0" rtl="0" algn="l">
              <a:lnSpc>
                <a:spcPct val="150000"/>
              </a:lnSpc>
              <a:spcBef>
                <a:spcPts val="0"/>
              </a:spcBef>
              <a:spcAft>
                <a:spcPts val="0"/>
              </a:spcAft>
              <a:buNone/>
            </a:pPr>
            <a:r>
              <a:rPr b="1" i="1" lang="vi" sz="1100">
                <a:solidFill>
                  <a:srgbClr val="1155CC"/>
                </a:solidFill>
              </a:rPr>
              <a:t>V</a:t>
            </a:r>
            <a:r>
              <a:rPr b="1" i="1" lang="vi" sz="1100">
                <a:solidFill>
                  <a:srgbClr val="1155CC"/>
                </a:solidFill>
              </a:rPr>
              <a:t>í dụ</a:t>
            </a:r>
            <a:r>
              <a:rPr b="1" i="1" lang="vi" sz="1100">
                <a:solidFill>
                  <a:srgbClr val="1155CC"/>
                </a:solidFill>
              </a:rPr>
              <a:t>:</a:t>
            </a:r>
            <a:r>
              <a:rPr i="1" lang="vi" sz="1100">
                <a:solidFill>
                  <a:srgbClr val="1155CC"/>
                </a:solidFill>
              </a:rPr>
              <a:t> </a:t>
            </a:r>
            <a:r>
              <a:rPr i="1" lang="vi" sz="1100">
                <a:solidFill>
                  <a:srgbClr val="1155CC"/>
                </a:solidFill>
              </a:rPr>
              <a:t>Đơn hàng gần nhất, khách hàng thực hiện mua 500 hóa đơn</a:t>
            </a:r>
            <a:endParaRPr i="1" sz="1100">
              <a:solidFill>
                <a:srgbClr val="1155CC"/>
              </a:solidFill>
            </a:endParaRPr>
          </a:p>
          <a:p>
            <a:pPr indent="0" lvl="0" marL="0" rtl="0" algn="l">
              <a:lnSpc>
                <a:spcPct val="150000"/>
              </a:lnSpc>
              <a:spcBef>
                <a:spcPts val="0"/>
              </a:spcBef>
              <a:spcAft>
                <a:spcPts val="0"/>
              </a:spcAft>
              <a:buNone/>
            </a:pPr>
            <a:r>
              <a:rPr i="1" lang="vi" sz="1100">
                <a:solidFill>
                  <a:srgbClr val="1155CC"/>
                </a:solidFill>
              </a:rPr>
              <a:t>Tại thời điểm khách hàng đạt: 10%*500 = 50 hóa đơn =&gt; bắt đầu thực hiện thông báo. </a:t>
            </a:r>
            <a:endParaRPr i="1" sz="1100">
              <a:solidFill>
                <a:srgbClr val="1155CC"/>
              </a:solidFill>
            </a:endParaRPr>
          </a:p>
        </p:txBody>
      </p:sp>
      <p:sp>
        <p:nvSpPr>
          <p:cNvPr id="214" name="Google Shape;214;p33"/>
          <p:cNvSpPr txBox="1"/>
          <p:nvPr/>
        </p:nvSpPr>
        <p:spPr>
          <a:xfrm>
            <a:off x="355300" y="3106950"/>
            <a:ext cx="38403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200">
                <a:solidFill>
                  <a:srgbClr val="1155CC"/>
                </a:solidFill>
                <a:latin typeface="Roboto"/>
                <a:ea typeface="Roboto"/>
                <a:cs typeface="Roboto"/>
                <a:sym typeface="Roboto"/>
              </a:rPr>
              <a:t>Thông báo tài nguyên sắp hết</a:t>
            </a:r>
            <a:endParaRPr b="1" sz="1200">
              <a:solidFill>
                <a:srgbClr val="1155CC"/>
              </a:solidFill>
              <a:latin typeface="Roboto"/>
              <a:ea typeface="Roboto"/>
              <a:cs typeface="Roboto"/>
              <a:sym typeface="Roboto"/>
            </a:endParaRPr>
          </a:p>
        </p:txBody>
      </p:sp>
      <p:sp>
        <p:nvSpPr>
          <p:cNvPr id="215" name="Google Shape;215;p33"/>
          <p:cNvSpPr txBox="1"/>
          <p:nvPr/>
        </p:nvSpPr>
        <p:spPr>
          <a:xfrm>
            <a:off x="394300" y="4043500"/>
            <a:ext cx="38403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200">
                <a:solidFill>
                  <a:srgbClr val="1155CC"/>
                </a:solidFill>
                <a:latin typeface="Roboto"/>
                <a:ea typeface="Roboto"/>
                <a:cs typeface="Roboto"/>
                <a:sym typeface="Roboto"/>
              </a:rPr>
              <a:t>Thông báo tài nguyên đã hết</a:t>
            </a:r>
            <a:endParaRPr b="1" sz="1200">
              <a:solidFill>
                <a:srgbClr val="1155CC"/>
              </a:solidFill>
              <a:latin typeface="Roboto"/>
              <a:ea typeface="Roboto"/>
              <a:cs typeface="Roboto"/>
              <a:sym typeface="Roboto"/>
            </a:endParaRPr>
          </a:p>
        </p:txBody>
      </p:sp>
      <p:pic>
        <p:nvPicPr>
          <p:cNvPr id="216" name="Google Shape;216;p33"/>
          <p:cNvPicPr preferRelativeResize="0"/>
          <p:nvPr/>
        </p:nvPicPr>
        <p:blipFill>
          <a:blip r:embed="rId3">
            <a:alphaModFix/>
          </a:blip>
          <a:stretch>
            <a:fillRect/>
          </a:stretch>
        </p:blipFill>
        <p:spPr>
          <a:xfrm>
            <a:off x="54125" y="4474550"/>
            <a:ext cx="8839024" cy="542075"/>
          </a:xfrm>
          <a:prstGeom prst="rect">
            <a:avLst/>
          </a:prstGeom>
          <a:noFill/>
          <a:ln>
            <a:noFill/>
          </a:ln>
        </p:spPr>
      </p:pic>
      <p:pic>
        <p:nvPicPr>
          <p:cNvPr id="217" name="Google Shape;217;p33"/>
          <p:cNvPicPr preferRelativeResize="0"/>
          <p:nvPr/>
        </p:nvPicPr>
        <p:blipFill>
          <a:blip r:embed="rId4">
            <a:alphaModFix/>
          </a:blip>
          <a:stretch>
            <a:fillRect/>
          </a:stretch>
        </p:blipFill>
        <p:spPr>
          <a:xfrm>
            <a:off x="0" y="3507740"/>
            <a:ext cx="8839025" cy="4422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21" name="Shape 221"/>
        <p:cNvGrpSpPr/>
        <p:nvPr/>
      </p:nvGrpSpPr>
      <p:grpSpPr>
        <a:xfrm>
          <a:off x="0" y="0"/>
          <a:ext cx="0" cy="0"/>
          <a:chOff x="0" y="0"/>
          <a:chExt cx="0" cy="0"/>
        </a:xfrm>
      </p:grpSpPr>
      <p:sp>
        <p:nvSpPr>
          <p:cNvPr id="222" name="Google Shape;222;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3.3 - Dung lượng (Usage)</a:t>
            </a:r>
            <a:endParaRPr/>
          </a:p>
        </p:txBody>
      </p:sp>
      <p:sp>
        <p:nvSpPr>
          <p:cNvPr id="223" name="Google Shape;223;p34"/>
          <p:cNvSpPr txBox="1"/>
          <p:nvPr>
            <p:ph idx="4294967295" type="subTitle"/>
          </p:nvPr>
        </p:nvSpPr>
        <p:spPr>
          <a:xfrm>
            <a:off x="292500" y="843125"/>
            <a:ext cx="3375000" cy="36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b="1" i="1" lang="vi" sz="1020">
                <a:solidFill>
                  <a:srgbClr val="1155CC"/>
                </a:solidFill>
              </a:rPr>
              <a:t>Thông báo quả chuông</a:t>
            </a:r>
            <a:endParaRPr b="1" i="1" sz="1020">
              <a:solidFill>
                <a:srgbClr val="1155CC"/>
              </a:solidFill>
            </a:endParaRPr>
          </a:p>
        </p:txBody>
      </p:sp>
      <p:sp>
        <p:nvSpPr>
          <p:cNvPr id="224" name="Google Shape;224;p34"/>
          <p:cNvSpPr txBox="1"/>
          <p:nvPr>
            <p:ph idx="4294967295" type="subTitle"/>
          </p:nvPr>
        </p:nvSpPr>
        <p:spPr>
          <a:xfrm>
            <a:off x="157225" y="1265525"/>
            <a:ext cx="4414800" cy="363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20">
                <a:solidFill>
                  <a:srgbClr val="1155CC"/>
                </a:solidFill>
              </a:rPr>
              <a:t>Khi thao tác thêm mới dung lượng chạm vào 02 ngưỡng:</a:t>
            </a:r>
            <a:endParaRPr sz="1020">
              <a:solidFill>
                <a:srgbClr val="1155CC"/>
              </a:solidFill>
            </a:endParaRPr>
          </a:p>
          <a:p>
            <a:pPr indent="-293370" lvl="0" marL="457200" rtl="0" algn="l">
              <a:lnSpc>
                <a:spcPct val="115000"/>
              </a:lnSpc>
              <a:spcBef>
                <a:spcPts val="1200"/>
              </a:spcBef>
              <a:spcAft>
                <a:spcPts val="0"/>
              </a:spcAft>
              <a:buClr>
                <a:srgbClr val="1155CC"/>
              </a:buClr>
              <a:buSzPts val="1020"/>
              <a:buChar char="-"/>
            </a:pPr>
            <a:r>
              <a:rPr lang="vi" sz="1020">
                <a:solidFill>
                  <a:srgbClr val="1155CC"/>
                </a:solidFill>
              </a:rPr>
              <a:t>Còn &lt;/= 10% sẽ gửi thông báo về cho tất cả người dùng.</a:t>
            </a:r>
            <a:endParaRPr sz="1020">
              <a:solidFill>
                <a:srgbClr val="1155CC"/>
              </a:solidFill>
            </a:endParaRPr>
          </a:p>
          <a:p>
            <a:pPr indent="-293370" lvl="0" marL="457200" rtl="0" algn="l">
              <a:lnSpc>
                <a:spcPct val="115000"/>
              </a:lnSpc>
              <a:spcBef>
                <a:spcPts val="0"/>
              </a:spcBef>
              <a:spcAft>
                <a:spcPts val="0"/>
              </a:spcAft>
              <a:buClr>
                <a:srgbClr val="1155CC"/>
              </a:buClr>
              <a:buSzPts val="1020"/>
              <a:buChar char="-"/>
            </a:pPr>
            <a:r>
              <a:rPr lang="vi" sz="1020">
                <a:solidFill>
                  <a:srgbClr val="1155CC"/>
                </a:solidFill>
              </a:rPr>
              <a:t>Khi đã hết tài nguyên cũng sẽ gửi nội dung thông báo tất cả người dùng.</a:t>
            </a:r>
            <a:endParaRPr sz="1020">
              <a:solidFill>
                <a:srgbClr val="1155CC"/>
              </a:solidFill>
            </a:endParaRPr>
          </a:p>
          <a:p>
            <a:pPr indent="0" lvl="0" marL="0" rtl="0" algn="l">
              <a:lnSpc>
                <a:spcPct val="150000"/>
              </a:lnSpc>
              <a:spcBef>
                <a:spcPts val="1200"/>
              </a:spcBef>
              <a:spcAft>
                <a:spcPts val="0"/>
              </a:spcAft>
              <a:buNone/>
            </a:pPr>
            <a:r>
              <a:rPr lang="vi" sz="1020">
                <a:solidFill>
                  <a:srgbClr val="1155CC"/>
                </a:solidFill>
              </a:rPr>
              <a:t>Hành xử khi nhấn vào </a:t>
            </a:r>
            <a:r>
              <a:rPr b="1" lang="vi" sz="1020">
                <a:solidFill>
                  <a:srgbClr val="1155CC"/>
                </a:solidFill>
              </a:rPr>
              <a:t>Thông báo và Header:</a:t>
            </a:r>
            <a:endParaRPr b="1" sz="1020">
              <a:solidFill>
                <a:srgbClr val="1155CC"/>
              </a:solidFill>
            </a:endParaRPr>
          </a:p>
          <a:p>
            <a:pPr indent="-298450" lvl="0" marL="457200" rtl="0" algn="l">
              <a:lnSpc>
                <a:spcPct val="200000"/>
              </a:lnSpc>
              <a:spcBef>
                <a:spcPts val="1200"/>
              </a:spcBef>
              <a:spcAft>
                <a:spcPts val="0"/>
              </a:spcAft>
              <a:buClr>
                <a:srgbClr val="1155CC"/>
              </a:buClr>
              <a:buSzPts val="1100"/>
              <a:buChar char="●"/>
            </a:pPr>
            <a:r>
              <a:rPr b="1" lang="vi" sz="1100">
                <a:solidFill>
                  <a:srgbClr val="1155CC"/>
                </a:solidFill>
              </a:rPr>
              <a:t>Đối với Admin/Chủ sở hữu SPSD: </a:t>
            </a:r>
            <a:r>
              <a:rPr lang="vi" sz="1100">
                <a:solidFill>
                  <a:srgbClr val="1155CC"/>
                </a:solidFill>
              </a:rPr>
              <a:t>Bấm “Nâng cấp ngay" =&gt; Màn hình check quyền =&gt; Vào thẳng Store để thực hiện mua bán.</a:t>
            </a:r>
            <a:endParaRPr sz="1100">
              <a:solidFill>
                <a:srgbClr val="1155CC"/>
              </a:solidFill>
            </a:endParaRPr>
          </a:p>
          <a:p>
            <a:pPr indent="-298450" lvl="0" marL="457200" rtl="0" algn="l">
              <a:lnSpc>
                <a:spcPct val="200000"/>
              </a:lnSpc>
              <a:spcBef>
                <a:spcPts val="0"/>
              </a:spcBef>
              <a:spcAft>
                <a:spcPts val="0"/>
              </a:spcAft>
              <a:buClr>
                <a:srgbClr val="1155CC"/>
              </a:buClr>
              <a:buSzPts val="1100"/>
              <a:buChar char="●"/>
            </a:pPr>
            <a:r>
              <a:rPr b="1" lang="vi" sz="1100">
                <a:solidFill>
                  <a:srgbClr val="1155CC"/>
                </a:solidFill>
              </a:rPr>
              <a:t>Đối với người dùng thông thường: </a:t>
            </a:r>
            <a:r>
              <a:rPr lang="vi" sz="1100">
                <a:solidFill>
                  <a:srgbClr val="1155CC"/>
                </a:solidFill>
              </a:rPr>
              <a:t>Bấm “Nâng cấp ngay" =&gt; Màn hình check quyền =&gt; Yêu cầu liên hệ với quản trị viên để thực hiện mua bán.</a:t>
            </a:r>
            <a:endParaRPr b="1" sz="1020">
              <a:solidFill>
                <a:srgbClr val="1155CC"/>
              </a:solidFill>
            </a:endParaRPr>
          </a:p>
        </p:txBody>
      </p:sp>
      <p:pic>
        <p:nvPicPr>
          <p:cNvPr id="225" name="Google Shape;225;p34"/>
          <p:cNvPicPr preferRelativeResize="0"/>
          <p:nvPr/>
        </p:nvPicPr>
        <p:blipFill>
          <a:blip r:embed="rId4">
            <a:alphaModFix/>
          </a:blip>
          <a:stretch>
            <a:fillRect/>
          </a:stretch>
        </p:blipFill>
        <p:spPr>
          <a:xfrm>
            <a:off x="4828475" y="843125"/>
            <a:ext cx="4173575" cy="1659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29" name="Shape 229"/>
        <p:cNvGrpSpPr/>
        <p:nvPr/>
      </p:nvGrpSpPr>
      <p:grpSpPr>
        <a:xfrm>
          <a:off x="0" y="0"/>
          <a:ext cx="0" cy="0"/>
          <a:chOff x="0" y="0"/>
          <a:chExt cx="0" cy="0"/>
        </a:xfrm>
      </p:grpSpPr>
      <p:sp>
        <p:nvSpPr>
          <p:cNvPr id="230" name="Google Shape;230;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3.4</a:t>
            </a:r>
            <a:r>
              <a:rPr lang="vi"/>
              <a:t> - Thời gian + </a:t>
            </a:r>
            <a:r>
              <a:rPr lang="vi"/>
              <a:t>Dung lượng</a:t>
            </a:r>
            <a:endParaRPr/>
          </a:p>
        </p:txBody>
      </p:sp>
      <p:pic>
        <p:nvPicPr>
          <p:cNvPr id="231" name="Google Shape;231;p35"/>
          <p:cNvPicPr preferRelativeResize="0"/>
          <p:nvPr/>
        </p:nvPicPr>
        <p:blipFill>
          <a:blip r:embed="rId3">
            <a:alphaModFix/>
          </a:blip>
          <a:stretch>
            <a:fillRect/>
          </a:stretch>
        </p:blipFill>
        <p:spPr>
          <a:xfrm>
            <a:off x="4748402" y="1910850"/>
            <a:ext cx="4425550" cy="1621975"/>
          </a:xfrm>
          <a:prstGeom prst="rect">
            <a:avLst/>
          </a:prstGeom>
          <a:noFill/>
          <a:ln>
            <a:noFill/>
          </a:ln>
        </p:spPr>
      </p:pic>
      <p:sp>
        <p:nvSpPr>
          <p:cNvPr id="232" name="Google Shape;232;p35"/>
          <p:cNvSpPr txBox="1"/>
          <p:nvPr>
            <p:ph idx="4294967295" type="subTitle"/>
          </p:nvPr>
        </p:nvSpPr>
        <p:spPr>
          <a:xfrm>
            <a:off x="89150" y="848950"/>
            <a:ext cx="4425600" cy="4332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100">
                <a:solidFill>
                  <a:srgbClr val="1155CC"/>
                </a:solidFill>
              </a:rPr>
              <a:t>Các sản phẩm </a:t>
            </a:r>
            <a:r>
              <a:rPr lang="vi" sz="1100">
                <a:solidFill>
                  <a:srgbClr val="1155CC"/>
                </a:solidFill>
              </a:rPr>
              <a:t>được đếm tài nguyên là cả </a:t>
            </a:r>
            <a:r>
              <a:rPr b="1" lang="vi" sz="1100">
                <a:solidFill>
                  <a:srgbClr val="1155CC"/>
                </a:solidFill>
              </a:rPr>
              <a:t>dung lượng </a:t>
            </a:r>
            <a:r>
              <a:rPr b="1" lang="vi" sz="1100">
                <a:solidFill>
                  <a:srgbClr val="1155CC"/>
                </a:solidFill>
              </a:rPr>
              <a:t>và thời gian </a:t>
            </a:r>
            <a:r>
              <a:rPr lang="vi" sz="1100">
                <a:solidFill>
                  <a:srgbClr val="1155CC"/>
                </a:solidFill>
              </a:rPr>
              <a:t>thông báo ở các thời điểm:</a:t>
            </a:r>
            <a:endParaRPr sz="1100">
              <a:solidFill>
                <a:srgbClr val="1155CC"/>
              </a:solidFill>
            </a:endParaRPr>
          </a:p>
          <a:p>
            <a:pPr indent="-298450" lvl="0" marL="457200" rtl="0" algn="l">
              <a:lnSpc>
                <a:spcPct val="150000"/>
              </a:lnSpc>
              <a:spcBef>
                <a:spcPts val="0"/>
              </a:spcBef>
              <a:spcAft>
                <a:spcPts val="0"/>
              </a:spcAft>
              <a:buClr>
                <a:srgbClr val="1155CC"/>
              </a:buClr>
              <a:buSzPts val="1100"/>
              <a:buChar char="-"/>
            </a:pPr>
            <a:r>
              <a:rPr lang="vi" sz="1100">
                <a:solidFill>
                  <a:srgbClr val="1155CC"/>
                </a:solidFill>
              </a:rPr>
              <a:t>Các mốc báo của thời gian tương tự quy tắc cho các License chính thức s</a:t>
            </a:r>
            <a:r>
              <a:rPr lang="vi" sz="1100">
                <a:solidFill>
                  <a:srgbClr val="1155CC"/>
                </a:solidFill>
              </a:rPr>
              <a:t>ắp</a:t>
            </a:r>
            <a:r>
              <a:rPr lang="vi" sz="1100">
                <a:solidFill>
                  <a:srgbClr val="1155CC"/>
                </a:solidFill>
              </a:rPr>
              <a:t> hết hạn.</a:t>
            </a:r>
            <a:endParaRPr sz="1100">
              <a:solidFill>
                <a:srgbClr val="1155CC"/>
              </a:solidFill>
            </a:endParaRPr>
          </a:p>
          <a:p>
            <a:pPr indent="-298450" lvl="0" marL="457200" rtl="0" algn="l">
              <a:lnSpc>
                <a:spcPct val="150000"/>
              </a:lnSpc>
              <a:spcBef>
                <a:spcPts val="0"/>
              </a:spcBef>
              <a:spcAft>
                <a:spcPts val="0"/>
              </a:spcAft>
              <a:buClr>
                <a:srgbClr val="1155CC"/>
              </a:buClr>
              <a:buSzPts val="1100"/>
              <a:buChar char="-"/>
            </a:pPr>
            <a:r>
              <a:rPr lang="vi" sz="1100">
                <a:solidFill>
                  <a:srgbClr val="1155CC"/>
                </a:solidFill>
              </a:rPr>
              <a:t>Các mốc báo </a:t>
            </a:r>
            <a:r>
              <a:rPr lang="vi" sz="1100">
                <a:solidFill>
                  <a:srgbClr val="1155CC"/>
                </a:solidFill>
              </a:rPr>
              <a:t>Dung lượng</a:t>
            </a:r>
            <a:r>
              <a:rPr lang="vi" sz="1100">
                <a:solidFill>
                  <a:srgbClr val="1155CC"/>
                </a:solidFill>
              </a:rPr>
              <a:t> tương tự sản phẩm sử dụng tài nguyên.</a:t>
            </a:r>
            <a:endParaRPr sz="1100">
              <a:solidFill>
                <a:srgbClr val="1155CC"/>
              </a:solidFill>
            </a:endParaRPr>
          </a:p>
          <a:p>
            <a:pPr indent="-298450" lvl="0" marL="457200" rtl="0" algn="l">
              <a:lnSpc>
                <a:spcPct val="150000"/>
              </a:lnSpc>
              <a:spcBef>
                <a:spcPts val="0"/>
              </a:spcBef>
              <a:spcAft>
                <a:spcPts val="0"/>
              </a:spcAft>
              <a:buClr>
                <a:srgbClr val="1155CC"/>
              </a:buClr>
              <a:buSzPts val="1100"/>
              <a:buChar char="-"/>
            </a:pPr>
            <a:r>
              <a:rPr lang="vi" sz="1100">
                <a:solidFill>
                  <a:srgbClr val="1155CC"/>
                </a:solidFill>
              </a:rPr>
              <a:t>Trường hợp cả 2 quy tắc trùng vào cùng thời điểm: </a:t>
            </a:r>
            <a:endParaRPr sz="1100">
              <a:solidFill>
                <a:srgbClr val="1155CC"/>
              </a:solidFill>
            </a:endParaRPr>
          </a:p>
          <a:p>
            <a:pPr indent="-298450" lvl="0" marL="457200" rtl="0" algn="l">
              <a:lnSpc>
                <a:spcPct val="150000"/>
              </a:lnSpc>
              <a:spcBef>
                <a:spcPts val="0"/>
              </a:spcBef>
              <a:spcAft>
                <a:spcPts val="0"/>
              </a:spcAft>
              <a:buClr>
                <a:srgbClr val="1155CC"/>
              </a:buClr>
              <a:buSzPts val="1100"/>
              <a:buChar char="+"/>
            </a:pPr>
            <a:r>
              <a:rPr b="1" lang="vi" sz="1100">
                <a:solidFill>
                  <a:srgbClr val="1155CC"/>
                </a:solidFill>
              </a:rPr>
              <a:t>Sắp hết hạn + Sắp hết</a:t>
            </a:r>
            <a:r>
              <a:rPr b="1" lang="vi" sz="1100">
                <a:solidFill>
                  <a:srgbClr val="1155CC"/>
                </a:solidFill>
              </a:rPr>
              <a:t> </a:t>
            </a:r>
            <a:r>
              <a:rPr b="1" lang="vi" sz="1100">
                <a:solidFill>
                  <a:srgbClr val="1155CC"/>
                </a:solidFill>
              </a:rPr>
              <a:t>Dung lượng </a:t>
            </a:r>
            <a:r>
              <a:rPr b="1" lang="vi" sz="1100">
                <a:solidFill>
                  <a:srgbClr val="1155CC"/>
                </a:solidFill>
              </a:rPr>
              <a:t>(Chỉ có trường hợp này) </a:t>
            </a:r>
            <a:endParaRPr b="1" sz="1100">
              <a:solidFill>
                <a:srgbClr val="1155CC"/>
              </a:solidFill>
            </a:endParaRPr>
          </a:p>
          <a:p>
            <a:pPr indent="0" lvl="0" marL="0" rtl="0" algn="l">
              <a:lnSpc>
                <a:spcPct val="150000"/>
              </a:lnSpc>
              <a:spcBef>
                <a:spcPts val="0"/>
              </a:spcBef>
              <a:spcAft>
                <a:spcPts val="0"/>
              </a:spcAft>
              <a:buNone/>
            </a:pPr>
            <a:r>
              <a:rPr i="1" lang="vi" sz="1100">
                <a:solidFill>
                  <a:srgbClr val="1155CC"/>
                </a:solidFill>
              </a:rPr>
              <a:t>→ Sử dụng Header thông báo chung cả 2</a:t>
            </a:r>
            <a:endParaRPr i="1" sz="1100">
              <a:solidFill>
                <a:srgbClr val="1155CC"/>
              </a:solidFill>
            </a:endParaRPr>
          </a:p>
          <a:p>
            <a:pPr indent="0" lvl="0" marL="0" rtl="0" algn="l">
              <a:lnSpc>
                <a:spcPct val="150000"/>
              </a:lnSpc>
              <a:spcBef>
                <a:spcPts val="0"/>
              </a:spcBef>
              <a:spcAft>
                <a:spcPts val="0"/>
              </a:spcAft>
              <a:buNone/>
            </a:pPr>
            <a:r>
              <a:rPr i="1" lang="vi" sz="1100">
                <a:solidFill>
                  <a:srgbClr val="1155CC"/>
                </a:solidFill>
              </a:rPr>
              <a:t>→ Quả chuông thông báo độc lập 2 thông tin</a:t>
            </a:r>
            <a:endParaRPr i="1" sz="1100">
              <a:solidFill>
                <a:srgbClr val="1155CC"/>
              </a:solidFill>
            </a:endParaRPr>
          </a:p>
          <a:p>
            <a:pPr indent="-298450" lvl="0" marL="457200" rtl="0" algn="l">
              <a:lnSpc>
                <a:spcPct val="150000"/>
              </a:lnSpc>
              <a:spcBef>
                <a:spcPts val="0"/>
              </a:spcBef>
              <a:spcAft>
                <a:spcPts val="0"/>
              </a:spcAft>
              <a:buClr>
                <a:srgbClr val="1155CC"/>
              </a:buClr>
              <a:buSzPts val="1100"/>
              <a:buChar char="+"/>
            </a:pPr>
            <a:r>
              <a:rPr b="1" lang="vi" sz="1100">
                <a:solidFill>
                  <a:srgbClr val="1155CC"/>
                </a:solidFill>
              </a:rPr>
              <a:t>Sắp hết hạn - </a:t>
            </a:r>
            <a:r>
              <a:rPr b="1" lang="vi" sz="1100">
                <a:solidFill>
                  <a:srgbClr val="1155CC"/>
                </a:solidFill>
              </a:rPr>
              <a:t>Dung lượng </a:t>
            </a:r>
            <a:r>
              <a:rPr b="1" lang="vi" sz="1100">
                <a:solidFill>
                  <a:srgbClr val="1155CC"/>
                </a:solidFill>
              </a:rPr>
              <a:t>đã hết</a:t>
            </a:r>
            <a:endParaRPr b="1" sz="1100">
              <a:solidFill>
                <a:srgbClr val="1155CC"/>
              </a:solidFill>
            </a:endParaRPr>
          </a:p>
          <a:p>
            <a:pPr indent="0" lvl="0" marL="0" rtl="0" algn="l">
              <a:lnSpc>
                <a:spcPct val="150000"/>
              </a:lnSpc>
              <a:spcBef>
                <a:spcPts val="0"/>
              </a:spcBef>
              <a:spcAft>
                <a:spcPts val="0"/>
              </a:spcAft>
              <a:buNone/>
            </a:pPr>
            <a:r>
              <a:rPr i="1" lang="vi" sz="1100">
                <a:solidFill>
                  <a:srgbClr val="1155CC"/>
                </a:solidFill>
              </a:rPr>
              <a:t>→ Chỉ thông báo </a:t>
            </a:r>
            <a:r>
              <a:rPr i="1" lang="vi" sz="1100">
                <a:solidFill>
                  <a:srgbClr val="1155CC"/>
                </a:solidFill>
              </a:rPr>
              <a:t>dung lượng </a:t>
            </a:r>
            <a:r>
              <a:rPr i="1" lang="vi" sz="1100">
                <a:solidFill>
                  <a:srgbClr val="1155CC"/>
                </a:solidFill>
              </a:rPr>
              <a:t>đã hết (Ưu tiên điều kiện quan trọng hơn)</a:t>
            </a:r>
            <a:endParaRPr i="1" sz="1100">
              <a:solidFill>
                <a:srgbClr val="1155CC"/>
              </a:solidFill>
            </a:endParaRPr>
          </a:p>
          <a:p>
            <a:pPr indent="-298450" lvl="0" marL="457200" rtl="0" algn="l">
              <a:lnSpc>
                <a:spcPct val="150000"/>
              </a:lnSpc>
              <a:spcBef>
                <a:spcPts val="0"/>
              </a:spcBef>
              <a:spcAft>
                <a:spcPts val="0"/>
              </a:spcAft>
              <a:buClr>
                <a:srgbClr val="1155CC"/>
              </a:buClr>
              <a:buSzPts val="1100"/>
              <a:buChar char="+"/>
            </a:pPr>
            <a:r>
              <a:rPr b="1" lang="vi" sz="1100">
                <a:solidFill>
                  <a:srgbClr val="1155CC"/>
                </a:solidFill>
              </a:rPr>
              <a:t>Đã hết hạn - Sắp hết </a:t>
            </a:r>
            <a:r>
              <a:rPr b="1" lang="vi" sz="1100">
                <a:solidFill>
                  <a:srgbClr val="1155CC"/>
                </a:solidFill>
              </a:rPr>
              <a:t>dung lượng/Đã hết dung lượng</a:t>
            </a:r>
            <a:r>
              <a:rPr b="1" lang="vi" sz="1100">
                <a:solidFill>
                  <a:srgbClr val="1155CC"/>
                </a:solidFill>
              </a:rPr>
              <a:t> </a:t>
            </a:r>
            <a:endParaRPr b="1" sz="1100">
              <a:solidFill>
                <a:srgbClr val="1155CC"/>
              </a:solidFill>
            </a:endParaRPr>
          </a:p>
          <a:p>
            <a:pPr indent="0" lvl="0" marL="0" rtl="0" algn="l">
              <a:lnSpc>
                <a:spcPct val="150000"/>
              </a:lnSpc>
              <a:spcBef>
                <a:spcPts val="0"/>
              </a:spcBef>
              <a:spcAft>
                <a:spcPts val="0"/>
              </a:spcAft>
              <a:buNone/>
            </a:pPr>
            <a:r>
              <a:rPr i="1" lang="vi" sz="1100">
                <a:solidFill>
                  <a:srgbClr val="1155CC"/>
                </a:solidFill>
              </a:rPr>
              <a:t>→ Chỉ thông báo hết hạn (Ưu tiên điều kiện quan trọng hơn)</a:t>
            </a:r>
            <a:endParaRPr i="1" sz="1100">
              <a:solidFill>
                <a:srgbClr val="1155C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6" name="Shape 236"/>
        <p:cNvGrpSpPr/>
        <p:nvPr/>
      </p:nvGrpSpPr>
      <p:grpSpPr>
        <a:xfrm>
          <a:off x="0" y="0"/>
          <a:ext cx="0" cy="0"/>
          <a:chOff x="0" y="0"/>
          <a:chExt cx="0" cy="0"/>
        </a:xfrm>
      </p:grpSpPr>
      <p:sp>
        <p:nvSpPr>
          <p:cNvPr id="237" name="Google Shape;237;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3.4 - Thời gian + </a:t>
            </a:r>
            <a:r>
              <a:rPr lang="vi"/>
              <a:t>Dung lượng</a:t>
            </a:r>
            <a:endParaRPr/>
          </a:p>
        </p:txBody>
      </p:sp>
      <p:sp>
        <p:nvSpPr>
          <p:cNvPr id="238" name="Google Shape;238;p36"/>
          <p:cNvSpPr txBox="1"/>
          <p:nvPr>
            <p:ph idx="4294967295" type="subTitle"/>
          </p:nvPr>
        </p:nvSpPr>
        <p:spPr>
          <a:xfrm>
            <a:off x="298950" y="843125"/>
            <a:ext cx="8625900" cy="10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vi" sz="1200">
                <a:solidFill>
                  <a:srgbClr val="1155CC"/>
                </a:solidFill>
              </a:rPr>
              <a:t>Header</a:t>
            </a:r>
            <a:endParaRPr b="1" sz="1200">
              <a:solidFill>
                <a:srgbClr val="1155CC"/>
              </a:solidFill>
            </a:endParaRPr>
          </a:p>
          <a:p>
            <a:pPr indent="-304800" lvl="0" marL="457200" rtl="0" algn="l">
              <a:lnSpc>
                <a:spcPct val="150000"/>
              </a:lnSpc>
              <a:spcBef>
                <a:spcPts val="0"/>
              </a:spcBef>
              <a:spcAft>
                <a:spcPts val="0"/>
              </a:spcAft>
              <a:buClr>
                <a:srgbClr val="1155CC"/>
              </a:buClr>
              <a:buSzPts val="1200"/>
              <a:buChar char="●"/>
            </a:pPr>
            <a:r>
              <a:rPr lang="vi" sz="1200">
                <a:solidFill>
                  <a:srgbClr val="1155CC"/>
                </a:solidFill>
              </a:rPr>
              <a:t>Các sản phẩm có cả thời hạn và </a:t>
            </a:r>
            <a:r>
              <a:rPr lang="vi" sz="1200">
                <a:solidFill>
                  <a:srgbClr val="1155CC"/>
                </a:solidFill>
              </a:rPr>
              <a:t>dung lượng</a:t>
            </a:r>
            <a:r>
              <a:rPr lang="vi" sz="1200">
                <a:solidFill>
                  <a:srgbClr val="1155CC"/>
                </a:solidFill>
              </a:rPr>
              <a:t> chạm ngưỡng nhận thông báo Header sẽ nhận nội dung thông báo này.</a:t>
            </a:r>
            <a:endParaRPr sz="1200">
              <a:solidFill>
                <a:srgbClr val="1155CC"/>
              </a:solidFill>
            </a:endParaRPr>
          </a:p>
          <a:p>
            <a:pPr indent="-304800" lvl="0" marL="457200" rtl="0" algn="l">
              <a:lnSpc>
                <a:spcPct val="150000"/>
              </a:lnSpc>
              <a:spcBef>
                <a:spcPts val="0"/>
              </a:spcBef>
              <a:spcAft>
                <a:spcPts val="0"/>
              </a:spcAft>
              <a:buClr>
                <a:srgbClr val="1155CC"/>
              </a:buClr>
              <a:buSzPts val="1200"/>
              <a:buChar char="●"/>
            </a:pPr>
            <a:r>
              <a:rPr lang="vi" sz="1200">
                <a:solidFill>
                  <a:srgbClr val="1155CC"/>
                </a:solidFill>
              </a:rPr>
              <a:t>Thời điểm thông báo </a:t>
            </a:r>
            <a:r>
              <a:rPr lang="vi" sz="1200">
                <a:solidFill>
                  <a:srgbClr val="1155CC"/>
                </a:solidFill>
              </a:rPr>
              <a:t>theo </a:t>
            </a:r>
            <a:r>
              <a:rPr lang="vi" sz="1200">
                <a:solidFill>
                  <a:srgbClr val="1155CC"/>
                </a:solidFill>
              </a:rPr>
              <a:t>quy tắc mô tả tại</a:t>
            </a:r>
            <a:r>
              <a:rPr b="1" lang="vi" sz="1200">
                <a:solidFill>
                  <a:srgbClr val="1155CC"/>
                </a:solidFill>
              </a:rPr>
              <a:t> Mô tả chung.</a:t>
            </a:r>
            <a:endParaRPr b="1" sz="1200">
              <a:solidFill>
                <a:srgbClr val="1155CC"/>
              </a:solidFill>
            </a:endParaRPr>
          </a:p>
        </p:txBody>
      </p:sp>
      <p:pic>
        <p:nvPicPr>
          <p:cNvPr id="239" name="Google Shape;239;p36"/>
          <p:cNvPicPr preferRelativeResize="0"/>
          <p:nvPr/>
        </p:nvPicPr>
        <p:blipFill>
          <a:blip r:embed="rId3">
            <a:alphaModFix/>
          </a:blip>
          <a:stretch>
            <a:fillRect/>
          </a:stretch>
        </p:blipFill>
        <p:spPr>
          <a:xfrm>
            <a:off x="152400" y="1792700"/>
            <a:ext cx="8839201" cy="542087"/>
          </a:xfrm>
          <a:prstGeom prst="rect">
            <a:avLst/>
          </a:prstGeom>
          <a:noFill/>
          <a:ln>
            <a:noFill/>
          </a:ln>
        </p:spPr>
      </p:pic>
      <p:sp>
        <p:nvSpPr>
          <p:cNvPr id="240" name="Google Shape;240;p36"/>
          <p:cNvSpPr txBox="1"/>
          <p:nvPr/>
        </p:nvSpPr>
        <p:spPr>
          <a:xfrm>
            <a:off x="152400" y="2517325"/>
            <a:ext cx="8772300" cy="1031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vi" sz="1100">
                <a:solidFill>
                  <a:srgbClr val="1155CC"/>
                </a:solidFill>
                <a:latin typeface="Roboto"/>
                <a:ea typeface="Roboto"/>
                <a:cs typeface="Roboto"/>
                <a:sym typeface="Roboto"/>
              </a:rPr>
              <a:t>Đối với Admin/Chủ sở hữu SPSD: </a:t>
            </a:r>
            <a:r>
              <a:rPr lang="vi" sz="1100">
                <a:solidFill>
                  <a:srgbClr val="1155CC"/>
                </a:solidFill>
                <a:latin typeface="Roboto"/>
                <a:ea typeface="Roboto"/>
                <a:cs typeface="Roboto"/>
                <a:sym typeface="Roboto"/>
              </a:rPr>
              <a:t>Bấm “Nâng cấp ngay" =&gt; Màn hình check quyền =&gt; Vào thẳng Store để thực hiện mua bán.</a:t>
            </a:r>
            <a:endParaRPr sz="1100">
              <a:solidFill>
                <a:srgbClr val="1155CC"/>
              </a:solidFill>
              <a:latin typeface="Roboto"/>
              <a:ea typeface="Roboto"/>
              <a:cs typeface="Roboto"/>
              <a:sym typeface="Roboto"/>
            </a:endParaRPr>
          </a:p>
          <a:p>
            <a:pPr indent="0" lvl="0" marL="0" rtl="0" algn="l">
              <a:lnSpc>
                <a:spcPct val="200000"/>
              </a:lnSpc>
              <a:spcBef>
                <a:spcPts val="0"/>
              </a:spcBef>
              <a:spcAft>
                <a:spcPts val="0"/>
              </a:spcAft>
              <a:buNone/>
            </a:pPr>
            <a:r>
              <a:rPr b="1" lang="vi" sz="1100">
                <a:solidFill>
                  <a:srgbClr val="1155CC"/>
                </a:solidFill>
                <a:latin typeface="Roboto"/>
                <a:ea typeface="Roboto"/>
                <a:cs typeface="Roboto"/>
                <a:sym typeface="Roboto"/>
              </a:rPr>
              <a:t>Đối với người dùng thông thường: </a:t>
            </a:r>
            <a:r>
              <a:rPr lang="vi" sz="1100">
                <a:solidFill>
                  <a:srgbClr val="1155CC"/>
                </a:solidFill>
                <a:latin typeface="Roboto"/>
                <a:ea typeface="Roboto"/>
                <a:cs typeface="Roboto"/>
                <a:sym typeface="Roboto"/>
              </a:rPr>
              <a:t>Bấm “Nâng cấp ngay" =&gt; Màn hình check quyền =&gt; Yêu cầu liên hệ với quản trị viên để thực hiện mua bán.</a:t>
            </a:r>
            <a:endParaRPr sz="1100">
              <a:solidFill>
                <a:srgbClr val="1155CC"/>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4" name="Shape 244"/>
        <p:cNvGrpSpPr/>
        <p:nvPr/>
      </p:nvGrpSpPr>
      <p:grpSpPr>
        <a:xfrm>
          <a:off x="0" y="0"/>
          <a:ext cx="0" cy="0"/>
          <a:chOff x="0" y="0"/>
          <a:chExt cx="0" cy="0"/>
        </a:xfrm>
      </p:grpSpPr>
      <p:sp>
        <p:nvSpPr>
          <p:cNvPr id="245" name="Google Shape;245;p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3.4</a:t>
            </a:r>
            <a:r>
              <a:rPr lang="vi"/>
              <a:t> - Thời gian + </a:t>
            </a:r>
            <a:r>
              <a:rPr lang="vi"/>
              <a:t>Dung lượng</a:t>
            </a:r>
            <a:endParaRPr/>
          </a:p>
        </p:txBody>
      </p:sp>
      <p:sp>
        <p:nvSpPr>
          <p:cNvPr id="246" name="Google Shape;246;p37"/>
          <p:cNvSpPr txBox="1"/>
          <p:nvPr>
            <p:ph idx="4294967295" type="subTitle"/>
          </p:nvPr>
        </p:nvSpPr>
        <p:spPr>
          <a:xfrm>
            <a:off x="298950" y="843125"/>
            <a:ext cx="4673400" cy="4023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vi" sz="1100">
                <a:solidFill>
                  <a:srgbClr val="1155CC"/>
                </a:solidFill>
              </a:rPr>
              <a:t>Quả chuông</a:t>
            </a:r>
            <a:endParaRPr b="1" sz="1100">
              <a:solidFill>
                <a:srgbClr val="1155CC"/>
              </a:solidFill>
            </a:endParaRPr>
          </a:p>
          <a:p>
            <a:pPr indent="-298450" lvl="0" marL="457200" rtl="0" algn="l">
              <a:lnSpc>
                <a:spcPct val="150000"/>
              </a:lnSpc>
              <a:spcBef>
                <a:spcPts val="1200"/>
              </a:spcBef>
              <a:spcAft>
                <a:spcPts val="0"/>
              </a:spcAft>
              <a:buClr>
                <a:srgbClr val="1155CC"/>
              </a:buClr>
              <a:buSzPts val="1100"/>
              <a:buChar char="●"/>
            </a:pPr>
            <a:r>
              <a:rPr lang="vi" sz="1100">
                <a:solidFill>
                  <a:srgbClr val="1155CC"/>
                </a:solidFill>
              </a:rPr>
              <a:t>Sự kiện nào đến trước sẽ nhận thông báo trước</a:t>
            </a:r>
            <a:endParaRPr sz="1100">
              <a:solidFill>
                <a:srgbClr val="1155CC"/>
              </a:solidFill>
            </a:endParaRPr>
          </a:p>
          <a:p>
            <a:pPr indent="-298450" lvl="0" marL="457200" rtl="0" algn="l">
              <a:lnSpc>
                <a:spcPct val="150000"/>
              </a:lnSpc>
              <a:spcBef>
                <a:spcPts val="0"/>
              </a:spcBef>
              <a:spcAft>
                <a:spcPts val="0"/>
              </a:spcAft>
              <a:buClr>
                <a:srgbClr val="1155CC"/>
              </a:buClr>
              <a:buSzPts val="1100"/>
              <a:buChar char="●"/>
            </a:pPr>
            <a:r>
              <a:rPr lang="vi" sz="1100">
                <a:solidFill>
                  <a:srgbClr val="1155CC"/>
                </a:solidFill>
              </a:rPr>
              <a:t>Các ngưỡng Thời gian, Dung lượng đi theo quy ước đã nêu trong mô tả chung.</a:t>
            </a:r>
            <a:endParaRPr sz="1100">
              <a:solidFill>
                <a:srgbClr val="1155CC"/>
              </a:solidFill>
            </a:endParaRPr>
          </a:p>
          <a:p>
            <a:pPr indent="0" lvl="0" marL="0" rtl="0" algn="l">
              <a:lnSpc>
                <a:spcPct val="150000"/>
              </a:lnSpc>
              <a:spcBef>
                <a:spcPts val="1200"/>
              </a:spcBef>
              <a:spcAft>
                <a:spcPts val="0"/>
              </a:spcAft>
              <a:buNone/>
            </a:pPr>
            <a:r>
              <a:rPr lang="vi" sz="1100">
                <a:solidFill>
                  <a:srgbClr val="1155CC"/>
                </a:solidFill>
              </a:rPr>
              <a:t>Hành xử khi nhấn vào Thông báo:</a:t>
            </a:r>
            <a:endParaRPr sz="1100">
              <a:solidFill>
                <a:srgbClr val="1155CC"/>
              </a:solidFill>
            </a:endParaRPr>
          </a:p>
          <a:p>
            <a:pPr indent="-298450" lvl="0" marL="457200" rtl="0" algn="l">
              <a:lnSpc>
                <a:spcPct val="200000"/>
              </a:lnSpc>
              <a:spcBef>
                <a:spcPts val="1200"/>
              </a:spcBef>
              <a:spcAft>
                <a:spcPts val="0"/>
              </a:spcAft>
              <a:buClr>
                <a:srgbClr val="1155CC"/>
              </a:buClr>
              <a:buSzPts val="1100"/>
              <a:buChar char="●"/>
            </a:pPr>
            <a:r>
              <a:rPr b="1" lang="vi" sz="1100">
                <a:solidFill>
                  <a:srgbClr val="1155CC"/>
                </a:solidFill>
              </a:rPr>
              <a:t>Đối với Admin/Chủ sở hữu SPSD: </a:t>
            </a:r>
            <a:r>
              <a:rPr lang="vi" sz="1100">
                <a:solidFill>
                  <a:srgbClr val="1155CC"/>
                </a:solidFill>
              </a:rPr>
              <a:t>Bấm “Nâng cấp ngay" =&gt; Màn hình check quyền =&gt; Vào thẳng Store để thực hiện mua bán.</a:t>
            </a:r>
            <a:endParaRPr sz="1100">
              <a:solidFill>
                <a:srgbClr val="1155CC"/>
              </a:solidFill>
            </a:endParaRPr>
          </a:p>
          <a:p>
            <a:pPr indent="-298450" lvl="0" marL="457200" rtl="0" algn="l">
              <a:lnSpc>
                <a:spcPct val="200000"/>
              </a:lnSpc>
              <a:spcBef>
                <a:spcPts val="0"/>
              </a:spcBef>
              <a:spcAft>
                <a:spcPts val="0"/>
              </a:spcAft>
              <a:buClr>
                <a:srgbClr val="1155CC"/>
              </a:buClr>
              <a:buSzPts val="1100"/>
              <a:buChar char="●"/>
            </a:pPr>
            <a:r>
              <a:rPr b="1" lang="vi" sz="1100">
                <a:solidFill>
                  <a:srgbClr val="1155CC"/>
                </a:solidFill>
              </a:rPr>
              <a:t>Đối với người dùng thông thường: </a:t>
            </a:r>
            <a:r>
              <a:rPr lang="vi" sz="1100">
                <a:solidFill>
                  <a:srgbClr val="1155CC"/>
                </a:solidFill>
              </a:rPr>
              <a:t>Bấm “Nâng cấp ngay" =&gt; Màn hình check quyền =&gt; Yêu cầu liên hệ với quản trị viên để thực hiện mua bán.</a:t>
            </a:r>
            <a:endParaRPr b="1" sz="1100">
              <a:solidFill>
                <a:srgbClr val="1155CC"/>
              </a:solidFill>
            </a:endParaRPr>
          </a:p>
        </p:txBody>
      </p:sp>
      <p:pic>
        <p:nvPicPr>
          <p:cNvPr id="247" name="Google Shape;247;p37"/>
          <p:cNvPicPr preferRelativeResize="0"/>
          <p:nvPr/>
        </p:nvPicPr>
        <p:blipFill>
          <a:blip r:embed="rId3">
            <a:alphaModFix/>
          </a:blip>
          <a:stretch>
            <a:fillRect/>
          </a:stretch>
        </p:blipFill>
        <p:spPr>
          <a:xfrm>
            <a:off x="5097700" y="778704"/>
            <a:ext cx="3827149" cy="213869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51" name="Shape 251"/>
        <p:cNvGrpSpPr/>
        <p:nvPr/>
      </p:nvGrpSpPr>
      <p:grpSpPr>
        <a:xfrm>
          <a:off x="0" y="0"/>
          <a:ext cx="0" cy="0"/>
          <a:chOff x="0" y="0"/>
          <a:chExt cx="0" cy="0"/>
        </a:xfrm>
      </p:grpSpPr>
      <p:sp>
        <p:nvSpPr>
          <p:cNvPr id="252" name="Google Shape;252;p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3.5 - Thông báo liên phần mềm</a:t>
            </a:r>
            <a:endParaRPr/>
          </a:p>
        </p:txBody>
      </p:sp>
      <p:sp>
        <p:nvSpPr>
          <p:cNvPr id="253" name="Google Shape;253;p38"/>
          <p:cNvSpPr txBox="1"/>
          <p:nvPr>
            <p:ph idx="4294967295" type="subTitle"/>
          </p:nvPr>
        </p:nvSpPr>
        <p:spPr>
          <a:xfrm>
            <a:off x="98250" y="843125"/>
            <a:ext cx="4898700" cy="43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100">
                <a:solidFill>
                  <a:srgbClr val="1155CC"/>
                </a:solidFill>
              </a:rPr>
              <a:t>Sử dụng </a:t>
            </a:r>
            <a:r>
              <a:rPr b="1" lang="vi" sz="1100">
                <a:solidFill>
                  <a:srgbClr val="1155CC"/>
                </a:solidFill>
              </a:rPr>
              <a:t>1 loại thông báo</a:t>
            </a:r>
            <a:r>
              <a:rPr lang="vi" sz="1100">
                <a:solidFill>
                  <a:srgbClr val="1155CC"/>
                </a:solidFill>
              </a:rPr>
              <a:t> duy nhất là </a:t>
            </a:r>
            <a:r>
              <a:rPr b="1" lang="vi" sz="1100">
                <a:solidFill>
                  <a:srgbClr val="1155CC"/>
                </a:solidFill>
              </a:rPr>
              <a:t>Thông báo quả chuông</a:t>
            </a:r>
            <a:endParaRPr b="1" sz="1100">
              <a:solidFill>
                <a:srgbClr val="1155CC"/>
              </a:solidFill>
            </a:endParaRPr>
          </a:p>
          <a:p>
            <a:pPr indent="0" lvl="0" marL="0" rtl="0" algn="l">
              <a:lnSpc>
                <a:spcPct val="200000"/>
              </a:lnSpc>
              <a:spcBef>
                <a:spcPts val="1200"/>
              </a:spcBef>
              <a:spcAft>
                <a:spcPts val="0"/>
              </a:spcAft>
              <a:buNone/>
            </a:pPr>
            <a:r>
              <a:rPr lang="vi" sz="1100">
                <a:solidFill>
                  <a:srgbClr val="1155CC"/>
                </a:solidFill>
              </a:rPr>
              <a:t>Người dùng đang sử dụng nhiều phần mềm của MISA, ở tại 1 phần mềm cũng có thể nhận được thông báo quả chuông (Notification) về tình trạng hết hạn, cần mua thêm tài nguyên của các phần mềm khác đang sử dụng.</a:t>
            </a:r>
            <a:endParaRPr b="1" sz="1100">
              <a:solidFill>
                <a:srgbClr val="1155CC"/>
              </a:solidFill>
            </a:endParaRPr>
          </a:p>
          <a:p>
            <a:pPr indent="0" lvl="0" marL="0" rtl="0" algn="l">
              <a:spcBef>
                <a:spcPts val="0"/>
              </a:spcBef>
              <a:spcAft>
                <a:spcPts val="0"/>
              </a:spcAft>
              <a:buNone/>
            </a:pPr>
            <a:r>
              <a:rPr lang="vi" sz="1100">
                <a:solidFill>
                  <a:srgbClr val="1155CC"/>
                </a:solidFill>
              </a:rPr>
              <a:t>Mốc thời gian gửi thông báo: Tuân theo quy chuẩn thông báo như trên. </a:t>
            </a:r>
            <a:endParaRPr sz="1100">
              <a:solidFill>
                <a:srgbClr val="1155CC"/>
              </a:solidFill>
            </a:endParaRPr>
          </a:p>
          <a:p>
            <a:pPr indent="0" lvl="0" marL="0" rtl="0" algn="l">
              <a:lnSpc>
                <a:spcPct val="150000"/>
              </a:lnSpc>
              <a:spcBef>
                <a:spcPts val="1200"/>
              </a:spcBef>
              <a:spcAft>
                <a:spcPts val="0"/>
              </a:spcAft>
              <a:buNone/>
            </a:pPr>
            <a:r>
              <a:rPr lang="vi" sz="1100">
                <a:solidFill>
                  <a:srgbClr val="1155CC"/>
                </a:solidFill>
              </a:rPr>
              <a:t>Hành xử khi nhấn vào Thông báo:</a:t>
            </a:r>
            <a:endParaRPr sz="1100">
              <a:solidFill>
                <a:srgbClr val="1155CC"/>
              </a:solidFill>
            </a:endParaRPr>
          </a:p>
          <a:p>
            <a:pPr indent="-298450" lvl="0" marL="457200" rtl="0" algn="l">
              <a:lnSpc>
                <a:spcPct val="200000"/>
              </a:lnSpc>
              <a:spcBef>
                <a:spcPts val="1200"/>
              </a:spcBef>
              <a:spcAft>
                <a:spcPts val="0"/>
              </a:spcAft>
              <a:buClr>
                <a:srgbClr val="1155CC"/>
              </a:buClr>
              <a:buSzPts val="1100"/>
              <a:buChar char="●"/>
            </a:pPr>
            <a:r>
              <a:rPr b="1" lang="vi" sz="1100">
                <a:solidFill>
                  <a:srgbClr val="1155CC"/>
                </a:solidFill>
              </a:rPr>
              <a:t>Đối với Admin/Chủ sở hữu SPSD: </a:t>
            </a:r>
            <a:r>
              <a:rPr lang="vi" sz="1100">
                <a:solidFill>
                  <a:srgbClr val="1155CC"/>
                </a:solidFill>
              </a:rPr>
              <a:t>Bấm “Nâng cấp ngay" =&gt; Màn hình check quyền =&gt; Vào thẳng Store để thực hiện mua bán.</a:t>
            </a:r>
            <a:endParaRPr sz="1100">
              <a:solidFill>
                <a:srgbClr val="1155CC"/>
              </a:solidFill>
            </a:endParaRPr>
          </a:p>
          <a:p>
            <a:pPr indent="-298450" lvl="0" marL="457200" rtl="0" algn="l">
              <a:lnSpc>
                <a:spcPct val="200000"/>
              </a:lnSpc>
              <a:spcBef>
                <a:spcPts val="0"/>
              </a:spcBef>
              <a:spcAft>
                <a:spcPts val="0"/>
              </a:spcAft>
              <a:buClr>
                <a:srgbClr val="1155CC"/>
              </a:buClr>
              <a:buSzPts val="1100"/>
              <a:buChar char="●"/>
            </a:pPr>
            <a:r>
              <a:rPr b="1" lang="vi" sz="1100">
                <a:solidFill>
                  <a:srgbClr val="1155CC"/>
                </a:solidFill>
              </a:rPr>
              <a:t>Đối với người dùng thông thường: </a:t>
            </a:r>
            <a:r>
              <a:rPr lang="vi" sz="1100">
                <a:solidFill>
                  <a:srgbClr val="1155CC"/>
                </a:solidFill>
              </a:rPr>
              <a:t>Bấm “Nâng cấp ngay" =&gt; Màn hình check quyền =&gt; Yêu cầu liên hệ với quản trị viên để thực hiện mua bán.</a:t>
            </a:r>
            <a:endParaRPr sz="1100">
              <a:solidFill>
                <a:srgbClr val="1155CC"/>
              </a:solidFill>
            </a:endParaRPr>
          </a:p>
          <a:p>
            <a:pPr indent="0" lvl="0" marL="0" rtl="0" algn="l">
              <a:lnSpc>
                <a:spcPct val="150000"/>
              </a:lnSpc>
              <a:spcBef>
                <a:spcPts val="0"/>
              </a:spcBef>
              <a:spcAft>
                <a:spcPts val="0"/>
              </a:spcAft>
              <a:buNone/>
            </a:pPr>
            <a:r>
              <a:t/>
            </a:r>
            <a:endParaRPr b="1" sz="1100">
              <a:solidFill>
                <a:srgbClr val="1155CC"/>
              </a:solidFill>
            </a:endParaRPr>
          </a:p>
          <a:p>
            <a:pPr indent="0" lvl="0" marL="0" rtl="0" algn="l">
              <a:spcBef>
                <a:spcPts val="1200"/>
              </a:spcBef>
              <a:spcAft>
                <a:spcPts val="1200"/>
              </a:spcAft>
              <a:buNone/>
            </a:pPr>
            <a:r>
              <a:t/>
            </a:r>
            <a:endParaRPr sz="1100">
              <a:solidFill>
                <a:srgbClr val="1155CC"/>
              </a:solidFill>
            </a:endParaRPr>
          </a:p>
        </p:txBody>
      </p:sp>
      <p:pic>
        <p:nvPicPr>
          <p:cNvPr id="254" name="Google Shape;254;p38"/>
          <p:cNvPicPr preferRelativeResize="0"/>
          <p:nvPr/>
        </p:nvPicPr>
        <p:blipFill rotWithShape="1">
          <a:blip r:embed="rId3">
            <a:alphaModFix/>
          </a:blip>
          <a:srcRect b="0" l="50219" r="0" t="0"/>
          <a:stretch/>
        </p:blipFill>
        <p:spPr>
          <a:xfrm>
            <a:off x="5321899" y="771450"/>
            <a:ext cx="3669701" cy="4238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1137150" y="1770750"/>
            <a:ext cx="7033800" cy="16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sz="4000">
                <a:latin typeface="Roboto Light"/>
                <a:ea typeface="Roboto Light"/>
                <a:cs typeface="Roboto Light"/>
                <a:sym typeface="Roboto Light"/>
              </a:rPr>
              <a:t>2. Hành xử đối với GPSD (License)</a:t>
            </a:r>
            <a:endParaRPr sz="4000">
              <a:latin typeface="Roboto Light"/>
              <a:ea typeface="Roboto Light"/>
              <a:cs typeface="Roboto Light"/>
              <a:sym typeface="Robot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2.1 </a:t>
            </a:r>
            <a:r>
              <a:rPr b="1" lang="vi"/>
              <a:t> </a:t>
            </a:r>
            <a:r>
              <a:rPr b="1" lang="vi"/>
              <a:t>Đối với khách hàng dùng free-trial /freemium.</a:t>
            </a:r>
            <a:endParaRPr b="1"/>
          </a:p>
        </p:txBody>
      </p:sp>
      <p:sp>
        <p:nvSpPr>
          <p:cNvPr id="265" name="Google Shape;265;p40"/>
          <p:cNvSpPr txBox="1"/>
          <p:nvPr>
            <p:ph idx="4294967295" type="subTitle"/>
          </p:nvPr>
        </p:nvSpPr>
        <p:spPr>
          <a:xfrm>
            <a:off x="341975" y="831625"/>
            <a:ext cx="8535000" cy="4244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100">
                <a:solidFill>
                  <a:srgbClr val="1155CC"/>
                </a:solidFill>
              </a:rPr>
              <a:t>Khách hàng đăng ký sử dụng gói Free trial/ freemium của các phần mềm, sẽ được sinh License cho lần dùng thử đó.</a:t>
            </a:r>
            <a:endParaRPr sz="1100">
              <a:solidFill>
                <a:srgbClr val="1155CC"/>
              </a:solidFill>
            </a:endParaRPr>
          </a:p>
          <a:p>
            <a:pPr indent="0" lvl="0" marL="0" rtl="0" algn="l">
              <a:lnSpc>
                <a:spcPct val="150000"/>
              </a:lnSpc>
              <a:spcBef>
                <a:spcPts val="1200"/>
              </a:spcBef>
              <a:spcAft>
                <a:spcPts val="0"/>
              </a:spcAft>
              <a:buNone/>
            </a:pPr>
            <a:r>
              <a:rPr lang="vi" sz="1100">
                <a:solidFill>
                  <a:srgbClr val="1155CC"/>
                </a:solidFill>
              </a:rPr>
              <a:t>Hành động trả tiền lần đầu cho MISA sau khi sử dụng Free-trial / freemium được hiểu là “Nâng cấp" (Upgrade) lên bản trả phí</a:t>
            </a:r>
            <a:endParaRPr sz="1100">
              <a:solidFill>
                <a:srgbClr val="1155CC"/>
              </a:solidFill>
            </a:endParaRPr>
          </a:p>
          <a:p>
            <a:pPr indent="0" lvl="0" marL="0" rtl="0" algn="l">
              <a:lnSpc>
                <a:spcPct val="150000"/>
              </a:lnSpc>
              <a:spcBef>
                <a:spcPts val="1200"/>
              </a:spcBef>
              <a:spcAft>
                <a:spcPts val="0"/>
              </a:spcAft>
              <a:buNone/>
            </a:pPr>
            <a:r>
              <a:rPr lang="vi" sz="1100">
                <a:solidFill>
                  <a:srgbClr val="1155CC"/>
                </a:solidFill>
              </a:rPr>
              <a:t>Giải thích: </a:t>
            </a:r>
            <a:endParaRPr sz="1100">
              <a:solidFill>
                <a:srgbClr val="1155CC"/>
              </a:solidFill>
            </a:endParaRPr>
          </a:p>
          <a:p>
            <a:pPr indent="0" lvl="0" marL="0" rtl="0" algn="l">
              <a:lnSpc>
                <a:spcPct val="150000"/>
              </a:lnSpc>
              <a:spcBef>
                <a:spcPts val="1200"/>
              </a:spcBef>
              <a:spcAft>
                <a:spcPts val="0"/>
              </a:spcAft>
              <a:buNone/>
            </a:pPr>
            <a:r>
              <a:rPr lang="vi" sz="1100">
                <a:solidFill>
                  <a:srgbClr val="1155CC"/>
                </a:solidFill>
              </a:rPr>
              <a:t>Mục tiêu của gói Freemium, Free-trial: Gia tăng số lượng khách hàng tham gia vào phần mềm nhanh nhất có thể trong khoảng thời gian ngắn nhất =&gt; Khách hàng dùng Freemium, Free-trial phải có license.</a:t>
            </a:r>
            <a:endParaRPr sz="1100">
              <a:solidFill>
                <a:srgbClr val="1155CC"/>
              </a:solidFill>
            </a:endParaRPr>
          </a:p>
          <a:p>
            <a:pPr indent="0" lvl="0" marL="0" rtl="0" algn="l">
              <a:lnSpc>
                <a:spcPct val="150000"/>
              </a:lnSpc>
              <a:spcBef>
                <a:spcPts val="1200"/>
              </a:spcBef>
              <a:spcAft>
                <a:spcPts val="0"/>
              </a:spcAft>
              <a:buNone/>
            </a:pPr>
            <a:r>
              <a:rPr lang="vi" sz="1100">
                <a:solidFill>
                  <a:srgbClr val="1155CC"/>
                </a:solidFill>
              </a:rPr>
              <a:t>Tại sao là “Nâng cấp" cho lần mua chính thức: Bản chất, dịch vụ phần mềm mà MISA cung cấp cho khách hàng luôn có phí, chỉ là đối  với gói Free trial hay freemium, MISA chịu phần phí đó và cung cấp cho khách hàng dịch vụ phần mềm với giá 0 đồng để khách hàng dùng thử =&gt; Sau đó khách hàng “Nâng cấp" lên bản trả phí chứ phần mềm MISA không có giá 0 Đồng.</a:t>
            </a:r>
            <a:endParaRPr sz="1100">
              <a:solidFill>
                <a:srgbClr val="1155CC"/>
              </a:solidFill>
            </a:endParaRPr>
          </a:p>
          <a:p>
            <a:pPr indent="0" lvl="0" marL="0" rtl="0" algn="l">
              <a:lnSpc>
                <a:spcPct val="115000"/>
              </a:lnSpc>
              <a:spcBef>
                <a:spcPts val="1200"/>
              </a:spcBef>
              <a:spcAft>
                <a:spcPts val="0"/>
              </a:spcAft>
              <a:buNone/>
            </a:pPr>
            <a:r>
              <a:rPr b="1" lang="vi" sz="1100">
                <a:solidFill>
                  <a:srgbClr val="1155CC"/>
                </a:solidFill>
              </a:rPr>
              <a:t>Ví dụ: Dùng thử 100 hóa đơn meInvoice</a:t>
            </a:r>
            <a:endParaRPr b="1" sz="1100">
              <a:solidFill>
                <a:srgbClr val="1155CC"/>
              </a:solidFill>
            </a:endParaRPr>
          </a:p>
          <a:p>
            <a:pPr indent="0" lvl="0" marL="0" rtl="0" algn="l">
              <a:lnSpc>
                <a:spcPct val="115000"/>
              </a:lnSpc>
              <a:spcBef>
                <a:spcPts val="1200"/>
              </a:spcBef>
              <a:spcAft>
                <a:spcPts val="0"/>
              </a:spcAft>
              <a:buNone/>
            </a:pPr>
            <a:r>
              <a:rPr lang="vi" sz="1100">
                <a:solidFill>
                  <a:srgbClr val="1155CC"/>
                </a:solidFill>
              </a:rPr>
              <a:t>Giá gốc gói 100 hóa đơn: 250.000 VNĐ</a:t>
            </a:r>
            <a:endParaRPr sz="1100">
              <a:solidFill>
                <a:srgbClr val="1155CC"/>
              </a:solidFill>
            </a:endParaRPr>
          </a:p>
          <a:p>
            <a:pPr indent="0" lvl="0" marL="0" rtl="0" algn="l">
              <a:lnSpc>
                <a:spcPct val="115000"/>
              </a:lnSpc>
              <a:spcBef>
                <a:spcPts val="1200"/>
              </a:spcBef>
              <a:spcAft>
                <a:spcPts val="0"/>
              </a:spcAft>
              <a:buNone/>
            </a:pPr>
            <a:r>
              <a:rPr lang="vi" sz="1100">
                <a:solidFill>
                  <a:srgbClr val="1155CC"/>
                </a:solidFill>
              </a:rPr>
              <a:t>Khách hàng trả: 0 VNĐ</a:t>
            </a:r>
            <a:endParaRPr sz="1100">
              <a:solidFill>
                <a:srgbClr val="1155CC"/>
              </a:solidFill>
            </a:endParaRPr>
          </a:p>
          <a:p>
            <a:pPr indent="0" lvl="0" marL="0" rtl="0" algn="l">
              <a:lnSpc>
                <a:spcPct val="115000"/>
              </a:lnSpc>
              <a:spcBef>
                <a:spcPts val="1200"/>
              </a:spcBef>
              <a:spcAft>
                <a:spcPts val="1200"/>
              </a:spcAft>
              <a:buNone/>
            </a:pPr>
            <a:r>
              <a:rPr lang="vi" sz="1100">
                <a:solidFill>
                  <a:srgbClr val="1155CC"/>
                </a:solidFill>
              </a:rPr>
              <a:t>MISA: Tặng KH 250.000 VNĐ =  Phí Marketing, kinh doanh để KH sử dụng phần mềm.</a:t>
            </a:r>
            <a:endParaRPr sz="1100">
              <a:solidFill>
                <a:srgbClr val="1155CC"/>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2.2 </a:t>
            </a:r>
            <a:r>
              <a:rPr lang="vi"/>
              <a:t>Khách hàng có 2 GPSD cùng lúc đối với 1 sản phẩm</a:t>
            </a:r>
            <a:endParaRPr/>
          </a:p>
        </p:txBody>
      </p:sp>
      <p:sp>
        <p:nvSpPr>
          <p:cNvPr id="271" name="Google Shape;271;p41"/>
          <p:cNvSpPr txBox="1"/>
          <p:nvPr/>
        </p:nvSpPr>
        <p:spPr>
          <a:xfrm>
            <a:off x="136150" y="995675"/>
            <a:ext cx="8631000" cy="660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200">
                <a:solidFill>
                  <a:srgbClr val="0E65F0"/>
                </a:solidFill>
                <a:latin typeface="Roboto"/>
                <a:ea typeface="Roboto"/>
                <a:cs typeface="Roboto"/>
                <a:sym typeface="Roboto"/>
              </a:rPr>
              <a:t>Khách hàng mua một lúc </a:t>
            </a:r>
            <a:r>
              <a:rPr b="1" lang="vi" sz="1200">
                <a:solidFill>
                  <a:srgbClr val="0E65F0"/>
                </a:solidFill>
                <a:latin typeface="Roboto"/>
                <a:ea typeface="Roboto"/>
                <a:cs typeface="Roboto"/>
                <a:sym typeface="Roboto"/>
              </a:rPr>
              <a:t>nhiều Giấy phép sử dụng</a:t>
            </a:r>
            <a:r>
              <a:rPr lang="vi" sz="1200">
                <a:solidFill>
                  <a:srgbClr val="0E65F0"/>
                </a:solidFill>
                <a:latin typeface="Roboto"/>
                <a:ea typeface="Roboto"/>
                <a:cs typeface="Roboto"/>
                <a:sym typeface="Roboto"/>
              </a:rPr>
              <a:t> khác nhau của một sản phẩm tại cùng một thời điểm sẽ được </a:t>
            </a:r>
            <a:r>
              <a:rPr b="1" lang="vi" sz="1200">
                <a:solidFill>
                  <a:srgbClr val="0E65F0"/>
                </a:solidFill>
                <a:latin typeface="Roboto"/>
                <a:ea typeface="Roboto"/>
                <a:cs typeface="Roboto"/>
                <a:sym typeface="Roboto"/>
              </a:rPr>
              <a:t>lựa chọn Giấy phép sử dụng có phù hợp với nhu cầu hơn để dùng</a:t>
            </a:r>
            <a:r>
              <a:rPr lang="vi" sz="1200">
                <a:solidFill>
                  <a:srgbClr val="0E65F0"/>
                </a:solidFill>
                <a:latin typeface="Roboto"/>
                <a:ea typeface="Roboto"/>
                <a:cs typeface="Roboto"/>
                <a:sym typeface="Roboto"/>
              </a:rPr>
              <a:t>, Giấy phép sử dụng còn lại sẽ được tạm ngưng.</a:t>
            </a:r>
            <a:endParaRPr sz="1200">
              <a:solidFill>
                <a:srgbClr val="0E65F0"/>
              </a:solidFill>
              <a:latin typeface="Roboto"/>
              <a:ea typeface="Roboto"/>
              <a:cs typeface="Roboto"/>
              <a:sym typeface="Roboto"/>
            </a:endParaRPr>
          </a:p>
        </p:txBody>
      </p:sp>
      <p:grpSp>
        <p:nvGrpSpPr>
          <p:cNvPr id="272" name="Google Shape;272;p41"/>
          <p:cNvGrpSpPr/>
          <p:nvPr/>
        </p:nvGrpSpPr>
        <p:grpSpPr>
          <a:xfrm>
            <a:off x="98251" y="2659562"/>
            <a:ext cx="6435552" cy="660357"/>
            <a:chOff x="136151" y="2696262"/>
            <a:chExt cx="6435552" cy="660357"/>
          </a:xfrm>
        </p:grpSpPr>
        <p:cxnSp>
          <p:nvCxnSpPr>
            <p:cNvPr id="273" name="Google Shape;273;p41"/>
            <p:cNvCxnSpPr/>
            <p:nvPr/>
          </p:nvCxnSpPr>
          <p:spPr>
            <a:xfrm flipH="1" rot="10800000">
              <a:off x="1180836" y="3052130"/>
              <a:ext cx="5057700" cy="15900"/>
            </a:xfrm>
            <a:prstGeom prst="straightConnector1">
              <a:avLst/>
            </a:prstGeom>
            <a:noFill/>
            <a:ln cap="flat" cmpd="sng" w="19050">
              <a:solidFill>
                <a:srgbClr val="0E65F0"/>
              </a:solidFill>
              <a:prstDash val="solid"/>
              <a:round/>
              <a:headEnd len="med" w="med" type="oval"/>
              <a:tailEnd len="med" w="med" type="oval"/>
            </a:ln>
          </p:spPr>
        </p:cxnSp>
        <p:sp>
          <p:nvSpPr>
            <p:cNvPr id="274" name="Google Shape;274;p41"/>
            <p:cNvSpPr txBox="1"/>
            <p:nvPr/>
          </p:nvSpPr>
          <p:spPr>
            <a:xfrm>
              <a:off x="847625" y="3084819"/>
              <a:ext cx="7515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0E65F0"/>
                  </a:solidFill>
                  <a:latin typeface="Roboto"/>
                  <a:ea typeface="Roboto"/>
                  <a:cs typeface="Roboto"/>
                  <a:sym typeface="Roboto"/>
                </a:rPr>
                <a:t>8/2023</a:t>
              </a:r>
              <a:endParaRPr sz="1200">
                <a:solidFill>
                  <a:srgbClr val="0E65F0"/>
                </a:solidFill>
                <a:latin typeface="Roboto"/>
                <a:ea typeface="Roboto"/>
                <a:cs typeface="Roboto"/>
                <a:sym typeface="Roboto"/>
              </a:endParaRPr>
            </a:p>
          </p:txBody>
        </p:sp>
        <p:sp>
          <p:nvSpPr>
            <p:cNvPr id="275" name="Google Shape;275;p41"/>
            <p:cNvSpPr txBox="1"/>
            <p:nvPr/>
          </p:nvSpPr>
          <p:spPr>
            <a:xfrm>
              <a:off x="5820204" y="3084819"/>
              <a:ext cx="7515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0E65F0"/>
                  </a:solidFill>
                  <a:latin typeface="Roboto"/>
                  <a:ea typeface="Roboto"/>
                  <a:cs typeface="Roboto"/>
                  <a:sym typeface="Roboto"/>
                </a:rPr>
                <a:t>8/2025</a:t>
              </a:r>
              <a:endParaRPr sz="1200">
                <a:solidFill>
                  <a:srgbClr val="0E65F0"/>
                </a:solidFill>
                <a:latin typeface="Roboto"/>
                <a:ea typeface="Roboto"/>
                <a:cs typeface="Roboto"/>
                <a:sym typeface="Roboto"/>
              </a:endParaRPr>
            </a:p>
          </p:txBody>
        </p:sp>
        <p:sp>
          <p:nvSpPr>
            <p:cNvPr id="276" name="Google Shape;276;p41"/>
            <p:cNvSpPr txBox="1"/>
            <p:nvPr/>
          </p:nvSpPr>
          <p:spPr>
            <a:xfrm>
              <a:off x="136151" y="2830675"/>
              <a:ext cx="11424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200">
                  <a:solidFill>
                    <a:srgbClr val="0E65F0"/>
                  </a:solidFill>
                  <a:latin typeface="Roboto"/>
                  <a:ea typeface="Roboto"/>
                  <a:cs typeface="Roboto"/>
                  <a:sym typeface="Roboto"/>
                </a:rPr>
                <a:t>GPSD 1:</a:t>
              </a:r>
              <a:endParaRPr b="1" sz="1200">
                <a:solidFill>
                  <a:srgbClr val="0E65F0"/>
                </a:solidFill>
                <a:latin typeface="Roboto"/>
                <a:ea typeface="Roboto"/>
                <a:cs typeface="Roboto"/>
                <a:sym typeface="Roboto"/>
              </a:endParaRPr>
            </a:p>
          </p:txBody>
        </p:sp>
        <p:sp>
          <p:nvSpPr>
            <p:cNvPr id="277" name="Google Shape;277;p41"/>
            <p:cNvSpPr txBox="1"/>
            <p:nvPr/>
          </p:nvSpPr>
          <p:spPr>
            <a:xfrm>
              <a:off x="2416991" y="2696262"/>
              <a:ext cx="2565300" cy="2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a:solidFill>
                    <a:srgbClr val="0E65F0"/>
                  </a:solidFill>
                  <a:latin typeface="Roboto"/>
                  <a:ea typeface="Roboto"/>
                  <a:cs typeface="Roboto"/>
                  <a:sym typeface="Roboto"/>
                </a:rPr>
                <a:t> </a:t>
              </a:r>
              <a:r>
                <a:rPr lang="vi" sz="1200">
                  <a:solidFill>
                    <a:srgbClr val="0E65F0"/>
                  </a:solidFill>
                  <a:latin typeface="Roboto"/>
                  <a:ea typeface="Roboto"/>
                  <a:cs typeface="Roboto"/>
                  <a:sym typeface="Roboto"/>
                </a:rPr>
                <a:t>AMIS Mạng xã hội: 60 users</a:t>
              </a:r>
              <a:endParaRPr sz="1200">
                <a:solidFill>
                  <a:srgbClr val="0E65F0"/>
                </a:solidFill>
                <a:latin typeface="Roboto"/>
                <a:ea typeface="Roboto"/>
                <a:cs typeface="Roboto"/>
                <a:sym typeface="Roboto"/>
              </a:endParaRPr>
            </a:p>
          </p:txBody>
        </p:sp>
      </p:grpSp>
      <p:grpSp>
        <p:nvGrpSpPr>
          <p:cNvPr id="278" name="Google Shape;278;p41"/>
          <p:cNvGrpSpPr/>
          <p:nvPr/>
        </p:nvGrpSpPr>
        <p:grpSpPr>
          <a:xfrm>
            <a:off x="98251" y="3319913"/>
            <a:ext cx="5343117" cy="615929"/>
            <a:chOff x="136151" y="3411700"/>
            <a:chExt cx="5343117" cy="615929"/>
          </a:xfrm>
        </p:grpSpPr>
        <p:cxnSp>
          <p:nvCxnSpPr>
            <p:cNvPr id="279" name="Google Shape;279;p41"/>
            <p:cNvCxnSpPr/>
            <p:nvPr/>
          </p:nvCxnSpPr>
          <p:spPr>
            <a:xfrm flipH="1" rot="10800000">
              <a:off x="2390734" y="3750129"/>
              <a:ext cx="2565300" cy="5700"/>
            </a:xfrm>
            <a:prstGeom prst="straightConnector1">
              <a:avLst/>
            </a:prstGeom>
            <a:noFill/>
            <a:ln cap="flat" cmpd="sng" w="19050">
              <a:solidFill>
                <a:srgbClr val="0E65F0"/>
              </a:solidFill>
              <a:prstDash val="solid"/>
              <a:round/>
              <a:headEnd len="med" w="med" type="oval"/>
              <a:tailEnd len="med" w="med" type="oval"/>
            </a:ln>
          </p:spPr>
        </p:cxnSp>
        <p:sp>
          <p:nvSpPr>
            <p:cNvPr id="280" name="Google Shape;280;p41"/>
            <p:cNvSpPr txBox="1"/>
            <p:nvPr/>
          </p:nvSpPr>
          <p:spPr>
            <a:xfrm>
              <a:off x="2072563" y="3755829"/>
              <a:ext cx="8817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0E65F0"/>
                  </a:solidFill>
                  <a:latin typeface="Roboto"/>
                  <a:ea typeface="Roboto"/>
                  <a:cs typeface="Roboto"/>
                  <a:sym typeface="Roboto"/>
                </a:rPr>
                <a:t>01/2024</a:t>
              </a:r>
              <a:endParaRPr sz="1200">
                <a:solidFill>
                  <a:srgbClr val="0E65F0"/>
                </a:solidFill>
                <a:latin typeface="Roboto"/>
                <a:ea typeface="Roboto"/>
                <a:cs typeface="Roboto"/>
                <a:sym typeface="Roboto"/>
              </a:endParaRPr>
            </a:p>
          </p:txBody>
        </p:sp>
        <p:sp>
          <p:nvSpPr>
            <p:cNvPr id="281" name="Google Shape;281;p41"/>
            <p:cNvSpPr txBox="1"/>
            <p:nvPr/>
          </p:nvSpPr>
          <p:spPr>
            <a:xfrm>
              <a:off x="4550169" y="3755829"/>
              <a:ext cx="9291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0E65F0"/>
                  </a:solidFill>
                  <a:latin typeface="Roboto"/>
                  <a:ea typeface="Roboto"/>
                  <a:cs typeface="Roboto"/>
                  <a:sym typeface="Roboto"/>
                </a:rPr>
                <a:t>01/2025</a:t>
              </a:r>
              <a:endParaRPr sz="1200">
                <a:solidFill>
                  <a:srgbClr val="0E65F0"/>
                </a:solidFill>
                <a:latin typeface="Roboto"/>
                <a:ea typeface="Roboto"/>
                <a:cs typeface="Roboto"/>
                <a:sym typeface="Roboto"/>
              </a:endParaRPr>
            </a:p>
          </p:txBody>
        </p:sp>
        <p:sp>
          <p:nvSpPr>
            <p:cNvPr id="282" name="Google Shape;282;p41"/>
            <p:cNvSpPr txBox="1"/>
            <p:nvPr/>
          </p:nvSpPr>
          <p:spPr>
            <a:xfrm>
              <a:off x="136151" y="3540043"/>
              <a:ext cx="11424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200">
                  <a:solidFill>
                    <a:srgbClr val="0E65F0"/>
                  </a:solidFill>
                  <a:latin typeface="Roboto"/>
                  <a:ea typeface="Roboto"/>
                  <a:cs typeface="Roboto"/>
                  <a:sym typeface="Roboto"/>
                </a:rPr>
                <a:t>GPSD 2:</a:t>
              </a:r>
              <a:endParaRPr b="1" sz="1200">
                <a:solidFill>
                  <a:srgbClr val="0E65F0"/>
                </a:solidFill>
                <a:latin typeface="Roboto"/>
                <a:ea typeface="Roboto"/>
                <a:cs typeface="Roboto"/>
                <a:sym typeface="Roboto"/>
              </a:endParaRPr>
            </a:p>
          </p:txBody>
        </p:sp>
        <p:sp>
          <p:nvSpPr>
            <p:cNvPr id="283" name="Google Shape;283;p41"/>
            <p:cNvSpPr txBox="1"/>
            <p:nvPr/>
          </p:nvSpPr>
          <p:spPr>
            <a:xfrm>
              <a:off x="2276025" y="3411700"/>
              <a:ext cx="29874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0E65F0"/>
                  </a:solidFill>
                  <a:latin typeface="Roboto"/>
                  <a:ea typeface="Roboto"/>
                  <a:cs typeface="Roboto"/>
                  <a:sym typeface="Roboto"/>
                </a:rPr>
                <a:t>AMIS Mạng xã hội </a:t>
              </a:r>
              <a:r>
                <a:rPr b="1" lang="vi" sz="1200">
                  <a:solidFill>
                    <a:srgbClr val="0E65F0"/>
                  </a:solidFill>
                  <a:latin typeface="Roboto"/>
                  <a:ea typeface="Roboto"/>
                  <a:cs typeface="Roboto"/>
                  <a:sym typeface="Roboto"/>
                </a:rPr>
                <a:t>thuộc</a:t>
              </a:r>
              <a:r>
                <a:rPr lang="vi" sz="1200">
                  <a:solidFill>
                    <a:srgbClr val="0E65F0"/>
                  </a:solidFill>
                  <a:latin typeface="Roboto"/>
                  <a:ea typeface="Roboto"/>
                  <a:cs typeface="Roboto"/>
                  <a:sym typeface="Roboto"/>
                </a:rPr>
                <a:t> VPS: 30 users</a:t>
              </a:r>
              <a:endParaRPr sz="1200">
                <a:solidFill>
                  <a:srgbClr val="0E65F0"/>
                </a:solidFill>
                <a:latin typeface="Roboto"/>
                <a:ea typeface="Roboto"/>
                <a:cs typeface="Roboto"/>
                <a:sym typeface="Roboto"/>
              </a:endParaRPr>
            </a:p>
          </p:txBody>
        </p:sp>
      </p:grpSp>
      <p:sp>
        <p:nvSpPr>
          <p:cNvPr id="284" name="Google Shape;284;p41"/>
          <p:cNvSpPr txBox="1"/>
          <p:nvPr/>
        </p:nvSpPr>
        <p:spPr>
          <a:xfrm>
            <a:off x="98250" y="2098500"/>
            <a:ext cx="81294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200">
                <a:solidFill>
                  <a:srgbClr val="0E65F0"/>
                </a:solidFill>
                <a:latin typeface="Roboto"/>
                <a:ea typeface="Roboto"/>
                <a:cs typeface="Roboto"/>
                <a:sym typeface="Roboto"/>
              </a:rPr>
              <a:t>VÍ DỤ: </a:t>
            </a:r>
            <a:r>
              <a:rPr lang="vi" sz="1200">
                <a:solidFill>
                  <a:srgbClr val="0E65F0"/>
                </a:solidFill>
                <a:latin typeface="Roboto"/>
                <a:ea typeface="Roboto"/>
                <a:cs typeface="Roboto"/>
                <a:sym typeface="Roboto"/>
              </a:rPr>
              <a:t>Khách hàng đang dùng AMIS Mạng xã hội, phát sinh nhu cầu mua Giải pháp Văn phòng số.</a:t>
            </a:r>
            <a:endParaRPr sz="1200">
              <a:solidFill>
                <a:srgbClr val="0E65F0"/>
              </a:solidFill>
              <a:latin typeface="Roboto"/>
              <a:ea typeface="Roboto"/>
              <a:cs typeface="Roboto"/>
              <a:sym typeface="Roboto"/>
            </a:endParaRPr>
          </a:p>
        </p:txBody>
      </p:sp>
      <p:sp>
        <p:nvSpPr>
          <p:cNvPr id="285" name="Google Shape;285;p41"/>
          <p:cNvSpPr txBox="1"/>
          <p:nvPr/>
        </p:nvSpPr>
        <p:spPr>
          <a:xfrm>
            <a:off x="98250" y="4073275"/>
            <a:ext cx="8476500" cy="5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0E65F0"/>
                </a:solidFill>
                <a:latin typeface="Roboto"/>
                <a:ea typeface="Roboto"/>
                <a:cs typeface="Roboto"/>
                <a:sym typeface="Roboto"/>
              </a:rPr>
              <a:t>Như vậy, khách hàng lựa chọn sử dụng GPSD 1 </a:t>
            </a:r>
            <a:r>
              <a:rPr b="1" lang="vi" sz="1200">
                <a:solidFill>
                  <a:srgbClr val="0E65F0"/>
                </a:solidFill>
                <a:latin typeface="Roboto"/>
                <a:ea typeface="Roboto"/>
                <a:cs typeface="Roboto"/>
                <a:sym typeface="Roboto"/>
              </a:rPr>
              <a:t>hoặc </a:t>
            </a:r>
            <a:r>
              <a:rPr lang="vi" sz="1200">
                <a:solidFill>
                  <a:srgbClr val="0E65F0"/>
                </a:solidFill>
                <a:latin typeface="Roboto"/>
                <a:ea typeface="Roboto"/>
                <a:cs typeface="Roboto"/>
                <a:sym typeface="Roboto"/>
              </a:rPr>
              <a:t>GPSD 2 để sử dụng và gia hạn. Khi đó, </a:t>
            </a:r>
            <a:r>
              <a:rPr b="1" lang="vi" sz="1200">
                <a:solidFill>
                  <a:srgbClr val="0E65F0"/>
                </a:solidFill>
                <a:latin typeface="Roboto"/>
                <a:ea typeface="Roboto"/>
                <a:cs typeface="Roboto"/>
                <a:sym typeface="Roboto"/>
              </a:rPr>
              <a:t>GPSD không được chọn sẽ được tạm ngưng. </a:t>
            </a:r>
            <a:endParaRPr b="1" sz="1200">
              <a:solidFill>
                <a:srgbClr val="0E65F0"/>
              </a:solidFill>
              <a:latin typeface="Roboto"/>
              <a:ea typeface="Roboto"/>
              <a:cs typeface="Roboto"/>
              <a:sym typeface="Roboto"/>
            </a:endParaRPr>
          </a:p>
        </p:txBody>
      </p:sp>
      <p:sp>
        <p:nvSpPr>
          <p:cNvPr id="286" name="Google Shape;286;p41"/>
          <p:cNvSpPr/>
          <p:nvPr/>
        </p:nvSpPr>
        <p:spPr>
          <a:xfrm>
            <a:off x="1115200" y="3371225"/>
            <a:ext cx="449100" cy="513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1137150" y="1770750"/>
            <a:ext cx="7033800" cy="16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sz="4000">
                <a:latin typeface="Roboto Light"/>
                <a:ea typeface="Roboto Light"/>
                <a:cs typeface="Roboto Light"/>
                <a:sym typeface="Roboto Light"/>
              </a:rPr>
              <a:t>1</a:t>
            </a:r>
            <a:r>
              <a:rPr lang="vi" sz="4000">
                <a:latin typeface="Roboto Light"/>
                <a:ea typeface="Roboto Light"/>
                <a:cs typeface="Roboto Light"/>
                <a:sym typeface="Roboto Light"/>
              </a:rPr>
              <a:t>. </a:t>
            </a:r>
            <a:r>
              <a:rPr lang="vi" sz="4000">
                <a:latin typeface="Roboto Light"/>
                <a:ea typeface="Roboto Light"/>
                <a:cs typeface="Roboto Light"/>
                <a:sym typeface="Roboto Light"/>
              </a:rPr>
              <a:t>Thông báo gia hạn, mua thêm, nâng cấp.</a:t>
            </a:r>
            <a:endParaRPr sz="4000">
              <a:latin typeface="Roboto Light"/>
              <a:ea typeface="Roboto Light"/>
              <a:cs typeface="Roboto Light"/>
              <a:sym typeface="Roboto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nvSpPr>
        <p:spPr>
          <a:xfrm>
            <a:off x="136150" y="182075"/>
            <a:ext cx="6855600" cy="63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sz="1500">
                <a:solidFill>
                  <a:srgbClr val="0E65F0"/>
                </a:solidFill>
                <a:latin typeface="Roboto"/>
                <a:ea typeface="Roboto"/>
                <a:cs typeface="Roboto"/>
                <a:sym typeface="Roboto"/>
              </a:rPr>
              <a:t>V.  Nguyên tắc mua thêm tài nguyên, gia hạn, chuyển gói (nâng gói, hạ gói)</a:t>
            </a:r>
            <a:endParaRPr b="1" sz="1500">
              <a:solidFill>
                <a:srgbClr val="0E65F0"/>
              </a:solidFill>
              <a:latin typeface="Roboto"/>
              <a:ea typeface="Roboto"/>
              <a:cs typeface="Roboto"/>
              <a:sym typeface="Roboto"/>
            </a:endParaRPr>
          </a:p>
        </p:txBody>
      </p:sp>
      <p:sp>
        <p:nvSpPr>
          <p:cNvPr id="292" name="Google Shape;292;p42"/>
          <p:cNvSpPr txBox="1"/>
          <p:nvPr/>
        </p:nvSpPr>
        <p:spPr>
          <a:xfrm>
            <a:off x="187500" y="747100"/>
            <a:ext cx="8362200" cy="14379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E65F0"/>
              </a:buClr>
              <a:buSzPts val="1200"/>
              <a:buFont typeface="Roboto"/>
              <a:buAutoNum type="arabicPeriod"/>
            </a:pPr>
            <a:r>
              <a:rPr lang="vi" sz="1200">
                <a:solidFill>
                  <a:srgbClr val="0E65F0"/>
                </a:solidFill>
                <a:latin typeface="Roboto"/>
                <a:ea typeface="Roboto"/>
                <a:cs typeface="Roboto"/>
                <a:sym typeface="Roboto"/>
              </a:rPr>
              <a:t>Thuật ngữ Mua thêm tài nguyên: Chỉ sử dụng đối với các SP có loại tài nguyên là dung lượng ( hóa đơn, tài liệu,,...)</a:t>
            </a:r>
            <a:endParaRPr sz="1200">
              <a:solidFill>
                <a:srgbClr val="0E65F0"/>
              </a:solidFill>
              <a:latin typeface="Roboto"/>
              <a:ea typeface="Roboto"/>
              <a:cs typeface="Roboto"/>
              <a:sym typeface="Roboto"/>
            </a:endParaRPr>
          </a:p>
          <a:p>
            <a:pPr indent="-304800" lvl="0" marL="457200" rtl="0" algn="l">
              <a:lnSpc>
                <a:spcPct val="150000"/>
              </a:lnSpc>
              <a:spcBef>
                <a:spcPts val="0"/>
              </a:spcBef>
              <a:spcAft>
                <a:spcPts val="0"/>
              </a:spcAft>
              <a:buClr>
                <a:srgbClr val="0E65F0"/>
              </a:buClr>
              <a:buSzPts val="1200"/>
              <a:buFont typeface="Roboto"/>
              <a:buAutoNum type="arabicPeriod"/>
            </a:pPr>
            <a:r>
              <a:rPr lang="vi" sz="1200">
                <a:solidFill>
                  <a:srgbClr val="0E65F0"/>
                </a:solidFill>
                <a:latin typeface="Roboto"/>
                <a:ea typeface="Roboto"/>
                <a:cs typeface="Roboto"/>
                <a:sym typeface="Roboto"/>
              </a:rPr>
              <a:t>Thuật ngữ Gia hạn: Chỉ sử dụng đối với các SP có loại tài nguyên là thời gian</a:t>
            </a:r>
            <a:endParaRPr sz="1200">
              <a:solidFill>
                <a:srgbClr val="0E65F0"/>
              </a:solidFill>
              <a:latin typeface="Roboto"/>
              <a:ea typeface="Roboto"/>
              <a:cs typeface="Roboto"/>
              <a:sym typeface="Roboto"/>
            </a:endParaRPr>
          </a:p>
          <a:p>
            <a:pPr indent="-304800" lvl="0" marL="457200" rtl="0" algn="l">
              <a:lnSpc>
                <a:spcPct val="150000"/>
              </a:lnSpc>
              <a:spcBef>
                <a:spcPts val="0"/>
              </a:spcBef>
              <a:spcAft>
                <a:spcPts val="0"/>
              </a:spcAft>
              <a:buClr>
                <a:srgbClr val="0E65F0"/>
              </a:buClr>
              <a:buSzPts val="1200"/>
              <a:buFont typeface="Roboto"/>
              <a:buAutoNum type="arabicPeriod"/>
            </a:pPr>
            <a:r>
              <a:rPr lang="vi" sz="1200">
                <a:solidFill>
                  <a:srgbClr val="0E65F0"/>
                </a:solidFill>
                <a:latin typeface="Roboto"/>
                <a:ea typeface="Roboto"/>
                <a:cs typeface="Roboto"/>
                <a:sym typeface="Roboto"/>
              </a:rPr>
              <a:t>Khách hàng đã lựa chọn kích hoạt Giấy phép sử dụng nào của một sản phẩm thì tiếp tục thực hiện các nghiệp vụ mua thêm tài nguyên, gia hạn, chuyển gói trên đúng Giấy phép sử dụng đã kích hoạt của sản phẩm đó</a:t>
            </a:r>
            <a:endParaRPr sz="1200">
              <a:solidFill>
                <a:srgbClr val="0E65F0"/>
              </a:solidFill>
              <a:latin typeface="Roboto"/>
              <a:ea typeface="Roboto"/>
              <a:cs typeface="Roboto"/>
              <a:sym typeface="Roboto"/>
            </a:endParaRPr>
          </a:p>
          <a:p>
            <a:pPr indent="0" lvl="0" marL="0" rtl="0" algn="l">
              <a:lnSpc>
                <a:spcPct val="150000"/>
              </a:lnSpc>
              <a:spcBef>
                <a:spcPts val="0"/>
              </a:spcBef>
              <a:spcAft>
                <a:spcPts val="0"/>
              </a:spcAft>
              <a:buNone/>
            </a:pPr>
            <a:r>
              <a:t/>
            </a:r>
            <a:endParaRPr sz="1200">
              <a:solidFill>
                <a:srgbClr val="0E65F0"/>
              </a:solidFill>
              <a:latin typeface="Roboto"/>
              <a:ea typeface="Roboto"/>
              <a:cs typeface="Roboto"/>
              <a:sym typeface="Roboto"/>
            </a:endParaRPr>
          </a:p>
          <a:p>
            <a:pPr indent="0" lvl="0" marL="0" rtl="0" algn="l">
              <a:lnSpc>
                <a:spcPct val="150000"/>
              </a:lnSpc>
              <a:spcBef>
                <a:spcPts val="0"/>
              </a:spcBef>
              <a:spcAft>
                <a:spcPts val="0"/>
              </a:spcAft>
              <a:buNone/>
            </a:pPr>
            <a:r>
              <a:rPr b="1" i="1" lang="vi" sz="1100">
                <a:solidFill>
                  <a:srgbClr val="0E65F0"/>
                </a:solidFill>
                <a:latin typeface="Roboto"/>
                <a:ea typeface="Roboto"/>
                <a:cs typeface="Roboto"/>
                <a:sym typeface="Roboto"/>
              </a:rPr>
              <a:t>Ví dụ :</a:t>
            </a:r>
            <a:endParaRPr b="1" i="1" sz="1100">
              <a:solidFill>
                <a:srgbClr val="0E65F0"/>
              </a:solidFill>
              <a:latin typeface="Roboto"/>
              <a:ea typeface="Roboto"/>
              <a:cs typeface="Roboto"/>
              <a:sym typeface="Roboto"/>
            </a:endParaRPr>
          </a:p>
          <a:p>
            <a:pPr indent="-298450" lvl="0" marL="457200" rtl="0" algn="just">
              <a:lnSpc>
                <a:spcPct val="150000"/>
              </a:lnSpc>
              <a:spcBef>
                <a:spcPts val="0"/>
              </a:spcBef>
              <a:spcAft>
                <a:spcPts val="0"/>
              </a:spcAft>
              <a:buClr>
                <a:srgbClr val="0E65F0"/>
              </a:buClr>
              <a:buSzPts val="1100"/>
              <a:buFont typeface="Roboto"/>
              <a:buChar char="-"/>
            </a:pPr>
            <a:r>
              <a:rPr lang="vi" sz="1100">
                <a:solidFill>
                  <a:srgbClr val="0E65F0"/>
                </a:solidFill>
                <a:latin typeface="Roboto"/>
                <a:ea typeface="Roboto"/>
                <a:cs typeface="Roboto"/>
                <a:sym typeface="Roboto"/>
              </a:rPr>
              <a:t>Khách hàng </a:t>
            </a:r>
            <a:r>
              <a:rPr b="1" lang="vi" sz="1100">
                <a:solidFill>
                  <a:srgbClr val="0E65F0"/>
                </a:solidFill>
                <a:latin typeface="Roboto"/>
                <a:ea typeface="Roboto"/>
                <a:cs typeface="Roboto"/>
                <a:sym typeface="Roboto"/>
              </a:rPr>
              <a:t>đang sử dụng Hóa đơn điện tử</a:t>
            </a:r>
            <a:r>
              <a:rPr lang="vi" sz="1100">
                <a:solidFill>
                  <a:srgbClr val="0E65F0"/>
                </a:solidFill>
                <a:latin typeface="Roboto"/>
                <a:ea typeface="Roboto"/>
                <a:cs typeface="Roboto"/>
                <a:sym typeface="Roboto"/>
              </a:rPr>
              <a:t> ( có GPSD 500 Hóa đơn đầu ra), sau đó mua thêm bộ Giải pháp Kế toán DN (AMIS Kế toán gói Pro, 300 Hóa đơn đầu ra, 300 hóa đơn đầu vào, 1 chữ ký số tổ chức). Lúc này, KH có GPSD 300 Hóa đơn đầu ra, KH lựa chọn sử dụng 1 trong 2 GPSD Hóa đơn đầu ra đang có.</a:t>
            </a:r>
            <a:endParaRPr sz="1100">
              <a:solidFill>
                <a:srgbClr val="0E65F0"/>
              </a:solidFill>
              <a:latin typeface="Roboto"/>
              <a:ea typeface="Roboto"/>
              <a:cs typeface="Roboto"/>
              <a:sym typeface="Roboto"/>
            </a:endParaRPr>
          </a:p>
          <a:p>
            <a:pPr indent="-298450" lvl="0" marL="457200" rtl="0" algn="just">
              <a:lnSpc>
                <a:spcPct val="150000"/>
              </a:lnSpc>
              <a:spcBef>
                <a:spcPts val="0"/>
              </a:spcBef>
              <a:spcAft>
                <a:spcPts val="0"/>
              </a:spcAft>
              <a:buClr>
                <a:srgbClr val="0E65F0"/>
              </a:buClr>
              <a:buSzPts val="1100"/>
              <a:buFont typeface="Roboto"/>
              <a:buChar char="-"/>
            </a:pPr>
            <a:r>
              <a:rPr lang="vi" sz="1100">
                <a:solidFill>
                  <a:srgbClr val="0E65F0"/>
                </a:solidFill>
                <a:latin typeface="Roboto"/>
                <a:ea typeface="Roboto"/>
                <a:cs typeface="Roboto"/>
                <a:sym typeface="Roboto"/>
              </a:rPr>
              <a:t>Khách hàng </a:t>
            </a:r>
            <a:r>
              <a:rPr b="1" lang="vi" sz="1100">
                <a:solidFill>
                  <a:srgbClr val="0E65F0"/>
                </a:solidFill>
                <a:latin typeface="Roboto"/>
                <a:ea typeface="Roboto"/>
                <a:cs typeface="Roboto"/>
                <a:sym typeface="Roboto"/>
              </a:rPr>
              <a:t>mua lần đầu bộ Giải pháp Kế toán DN</a:t>
            </a:r>
            <a:r>
              <a:rPr lang="vi" sz="1100">
                <a:solidFill>
                  <a:srgbClr val="0E65F0"/>
                </a:solidFill>
                <a:latin typeface="Roboto"/>
                <a:ea typeface="Roboto"/>
                <a:cs typeface="Roboto"/>
                <a:sym typeface="Roboto"/>
              </a:rPr>
              <a:t> (AMIS Kế toán gói Pro, 300 Hóa đơn đầu ra, 300 hóa đơn đầu vào, 1 chữ ký số tổ chức) và mua thêm gói 700 hóa đơn đầu ra (được hiểu là tài nguyên mua thêm).</a:t>
            </a:r>
            <a:endParaRPr sz="1100">
              <a:solidFill>
                <a:srgbClr val="0E65F0"/>
              </a:solidFill>
              <a:latin typeface="Roboto"/>
              <a:ea typeface="Roboto"/>
              <a:cs typeface="Roboto"/>
              <a:sym typeface="Roboto"/>
            </a:endParaRPr>
          </a:p>
          <a:p>
            <a:pPr indent="0" lvl="0" marL="0" rtl="0" algn="just">
              <a:lnSpc>
                <a:spcPct val="150000"/>
              </a:lnSpc>
              <a:spcBef>
                <a:spcPts val="0"/>
              </a:spcBef>
              <a:spcAft>
                <a:spcPts val="0"/>
              </a:spcAft>
              <a:buNone/>
            </a:pPr>
            <a:r>
              <a:rPr lang="vi" sz="1100">
                <a:solidFill>
                  <a:srgbClr val="0E65F0"/>
                </a:solidFill>
                <a:latin typeface="Roboto"/>
                <a:ea typeface="Roboto"/>
                <a:cs typeface="Roboto"/>
                <a:sym typeface="Roboto"/>
              </a:rPr>
              <a:t>⇒ KH được sử dụng bộ Giải pháp Kế toán DN và tài nguyên hóa đơn là 1000 hóa đơn đầu ra.</a:t>
            </a:r>
            <a:endParaRPr sz="1100">
              <a:solidFill>
                <a:srgbClr val="0E65F0"/>
              </a:solidFill>
              <a:latin typeface="Roboto"/>
              <a:ea typeface="Roboto"/>
              <a:cs typeface="Roboto"/>
              <a:sym typeface="Roboto"/>
            </a:endParaRPr>
          </a:p>
          <a:p>
            <a:pPr indent="-298450" lvl="0" marL="457200" rtl="0" algn="just">
              <a:lnSpc>
                <a:spcPct val="150000"/>
              </a:lnSpc>
              <a:spcBef>
                <a:spcPts val="0"/>
              </a:spcBef>
              <a:spcAft>
                <a:spcPts val="0"/>
              </a:spcAft>
              <a:buClr>
                <a:srgbClr val="0E65F0"/>
              </a:buClr>
              <a:buSzPts val="1100"/>
              <a:buFont typeface="Roboto"/>
              <a:buChar char="-"/>
            </a:pPr>
            <a:r>
              <a:rPr lang="vi" sz="1100">
                <a:solidFill>
                  <a:srgbClr val="0E65F0"/>
                </a:solidFill>
                <a:latin typeface="Roboto"/>
                <a:ea typeface="Roboto"/>
                <a:cs typeface="Roboto"/>
                <a:sym typeface="Roboto"/>
              </a:rPr>
              <a:t>Khách hàng </a:t>
            </a:r>
            <a:r>
              <a:rPr b="1" lang="vi" sz="1100">
                <a:solidFill>
                  <a:srgbClr val="0E65F0"/>
                </a:solidFill>
                <a:latin typeface="Roboto"/>
                <a:ea typeface="Roboto"/>
                <a:cs typeface="Roboto"/>
                <a:sym typeface="Roboto"/>
              </a:rPr>
              <a:t>mua lần đầu bộ Giải pháp Kế toán DN</a:t>
            </a:r>
            <a:r>
              <a:rPr lang="vi" sz="1100">
                <a:solidFill>
                  <a:srgbClr val="0E65F0"/>
                </a:solidFill>
                <a:latin typeface="Roboto"/>
                <a:ea typeface="Roboto"/>
                <a:cs typeface="Roboto"/>
                <a:sym typeface="Roboto"/>
              </a:rPr>
              <a:t> </a:t>
            </a:r>
            <a:r>
              <a:rPr b="1" lang="vi" sz="1100">
                <a:solidFill>
                  <a:srgbClr val="0E65F0"/>
                </a:solidFill>
                <a:latin typeface="Roboto"/>
                <a:ea typeface="Roboto"/>
                <a:cs typeface="Roboto"/>
                <a:sym typeface="Roboto"/>
              </a:rPr>
              <a:t>3 năm </a:t>
            </a:r>
            <a:r>
              <a:rPr lang="vi" sz="1100">
                <a:solidFill>
                  <a:srgbClr val="0E65F0"/>
                </a:solidFill>
                <a:latin typeface="Roboto"/>
                <a:ea typeface="Roboto"/>
                <a:cs typeface="Roboto"/>
                <a:sym typeface="Roboto"/>
              </a:rPr>
              <a:t>(AMIS Kế toán gói Pro, 300 Hóa đơn đầu ra, 300 hóa đơn đầu vào, 1 chữ ký số tổ chức). Lúc này, KH được sử dụng AMIS Kế toán gói Pro 3 năm, 900 hóa đơn đầu ra, 900 hóa đơn đầu vào trong vòng 3 năm, 1 CKS tổ chức 3 năm ( 2 năm sử dụng AMIS Kế toán Pro và 1 CKS tổ chức được hiểu là gia hạn, 600 hóa đơn được hiểu là tài nguyên mua thêm)</a:t>
            </a:r>
            <a:endParaRPr sz="1100">
              <a:solidFill>
                <a:srgbClr val="0E65F0"/>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1137150" y="1770750"/>
            <a:ext cx="7033800" cy="16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sz="4000">
                <a:latin typeface="Roboto Light"/>
                <a:ea typeface="Roboto Light"/>
                <a:cs typeface="Roboto Light"/>
                <a:sym typeface="Roboto Light"/>
              </a:rPr>
              <a:t>3. Kế hoạch công việc</a:t>
            </a:r>
            <a:endParaRPr sz="4000">
              <a:latin typeface="Roboto Light"/>
              <a:ea typeface="Roboto Light"/>
              <a:cs typeface="Roboto Light"/>
              <a:sym typeface="Roboto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50375" y="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3</a:t>
            </a:r>
            <a:r>
              <a:rPr b="1" lang="vi"/>
              <a:t>.1  </a:t>
            </a:r>
            <a:r>
              <a:rPr b="1" lang="vi"/>
              <a:t>Ban CNTT</a:t>
            </a:r>
            <a:endParaRPr b="1"/>
          </a:p>
        </p:txBody>
      </p:sp>
      <p:sp>
        <p:nvSpPr>
          <p:cNvPr id="303" name="Google Shape;303;p44"/>
          <p:cNvSpPr txBox="1"/>
          <p:nvPr>
            <p:ph idx="4294967295" type="subTitle"/>
          </p:nvPr>
        </p:nvSpPr>
        <p:spPr>
          <a:xfrm>
            <a:off x="341975" y="831625"/>
            <a:ext cx="8535000" cy="42444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rgbClr val="1155CC"/>
              </a:buClr>
              <a:buSzPts val="1500"/>
              <a:buChar char="-"/>
            </a:pPr>
            <a:r>
              <a:rPr lang="vi" sz="1500">
                <a:solidFill>
                  <a:srgbClr val="1155CC"/>
                </a:solidFill>
              </a:rPr>
              <a:t>Cung cấp lại API rule các nguyên tắc về thời điểm gia hạn (D30, D1, 10%)</a:t>
            </a:r>
            <a:endParaRPr sz="1500">
              <a:solidFill>
                <a:srgbClr val="1155CC"/>
              </a:solidFill>
            </a:endParaRPr>
          </a:p>
          <a:p>
            <a:pPr indent="-323850" lvl="0" marL="457200" rtl="0" algn="l">
              <a:lnSpc>
                <a:spcPct val="200000"/>
              </a:lnSpc>
              <a:spcBef>
                <a:spcPts val="0"/>
              </a:spcBef>
              <a:spcAft>
                <a:spcPts val="0"/>
              </a:spcAft>
              <a:buClr>
                <a:srgbClr val="1155CC"/>
              </a:buClr>
              <a:buSzPts val="1500"/>
              <a:buChar char="-"/>
            </a:pPr>
            <a:r>
              <a:rPr lang="vi" sz="1500">
                <a:solidFill>
                  <a:srgbClr val="1155CC"/>
                </a:solidFill>
              </a:rPr>
              <a:t>Cung cấp </a:t>
            </a:r>
            <a:r>
              <a:rPr b="1" lang="vi" sz="1500">
                <a:solidFill>
                  <a:srgbClr val="1155CC"/>
                </a:solidFill>
              </a:rPr>
              <a:t>Trang check quyền để lựa chọn hành xử theo vai trò </a:t>
            </a:r>
            <a:r>
              <a:rPr lang="vi" sz="1500">
                <a:solidFill>
                  <a:srgbClr val="1155CC"/>
                </a:solidFill>
              </a:rPr>
              <a:t>khi thực hiện các hành động gia hạn/kích hoạt qua Header và Notification.</a:t>
            </a:r>
            <a:endParaRPr sz="1500">
              <a:solidFill>
                <a:srgbClr val="1155CC"/>
              </a:solidFill>
            </a:endParaRPr>
          </a:p>
          <a:p>
            <a:pPr indent="-323850" lvl="0" marL="457200" rtl="0" algn="l">
              <a:lnSpc>
                <a:spcPct val="200000"/>
              </a:lnSpc>
              <a:spcBef>
                <a:spcPts val="0"/>
              </a:spcBef>
              <a:spcAft>
                <a:spcPts val="0"/>
              </a:spcAft>
              <a:buClr>
                <a:srgbClr val="1155CC"/>
              </a:buClr>
              <a:buSzPts val="1500"/>
              <a:buChar char="-"/>
            </a:pPr>
            <a:r>
              <a:rPr lang="vi" sz="1500">
                <a:solidFill>
                  <a:srgbClr val="1155CC"/>
                </a:solidFill>
              </a:rPr>
              <a:t>Gửi mail thông báo gia hạn cho khách hàng theo vai trò</a:t>
            </a:r>
            <a:endParaRPr sz="1500">
              <a:solidFill>
                <a:srgbClr val="1155CC"/>
              </a:solidFill>
            </a:endParaRPr>
          </a:p>
          <a:p>
            <a:pPr indent="0" lvl="0" marL="457200" rtl="0" algn="l">
              <a:lnSpc>
                <a:spcPct val="200000"/>
              </a:lnSpc>
              <a:spcBef>
                <a:spcPts val="1200"/>
              </a:spcBef>
              <a:spcAft>
                <a:spcPts val="0"/>
              </a:spcAft>
              <a:buNone/>
            </a:pPr>
            <a:r>
              <a:t/>
            </a:r>
            <a:endParaRPr sz="1500">
              <a:solidFill>
                <a:srgbClr val="1155CC"/>
              </a:solidFill>
            </a:endParaRPr>
          </a:p>
          <a:p>
            <a:pPr indent="0" lvl="0" marL="457200" rtl="0" algn="l">
              <a:lnSpc>
                <a:spcPct val="200000"/>
              </a:lnSpc>
              <a:spcBef>
                <a:spcPts val="1200"/>
              </a:spcBef>
              <a:spcAft>
                <a:spcPts val="0"/>
              </a:spcAft>
              <a:buNone/>
            </a:pPr>
            <a:r>
              <a:t/>
            </a:r>
            <a:endParaRPr sz="1500">
              <a:solidFill>
                <a:srgbClr val="1155CC"/>
              </a:solidFill>
            </a:endParaRPr>
          </a:p>
          <a:p>
            <a:pPr indent="0" lvl="0" marL="0" rtl="0" algn="l">
              <a:lnSpc>
                <a:spcPct val="200000"/>
              </a:lnSpc>
              <a:spcBef>
                <a:spcPts val="1200"/>
              </a:spcBef>
              <a:spcAft>
                <a:spcPts val="1200"/>
              </a:spcAft>
              <a:buNone/>
            </a:pPr>
            <a:r>
              <a:t/>
            </a:r>
            <a:endParaRPr sz="1500">
              <a:solidFill>
                <a:srgbClr val="1155CC"/>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50375" y="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3.1  </a:t>
            </a:r>
            <a:r>
              <a:rPr b="1" lang="vi"/>
              <a:t>Các dự án</a:t>
            </a:r>
            <a:endParaRPr b="1"/>
          </a:p>
        </p:txBody>
      </p:sp>
      <p:sp>
        <p:nvSpPr>
          <p:cNvPr id="309" name="Google Shape;309;p45"/>
          <p:cNvSpPr txBox="1"/>
          <p:nvPr>
            <p:ph idx="4294967295" type="subTitle"/>
          </p:nvPr>
        </p:nvSpPr>
        <p:spPr>
          <a:xfrm>
            <a:off x="341975" y="831625"/>
            <a:ext cx="8535000" cy="42444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rgbClr val="1155CC"/>
              </a:buClr>
              <a:buSzPts val="1500"/>
              <a:buChar char="-"/>
            </a:pPr>
            <a:r>
              <a:rPr lang="vi" sz="1500">
                <a:solidFill>
                  <a:srgbClr val="1155CC"/>
                </a:solidFill>
              </a:rPr>
              <a:t>Thi công UI Header + Notification theo đúng quy chuẩn.</a:t>
            </a:r>
            <a:endParaRPr sz="1500">
              <a:solidFill>
                <a:srgbClr val="1155CC"/>
              </a:solidFill>
            </a:endParaRPr>
          </a:p>
          <a:p>
            <a:pPr indent="-323850" lvl="0" marL="457200" rtl="0" algn="l">
              <a:lnSpc>
                <a:spcPct val="200000"/>
              </a:lnSpc>
              <a:spcBef>
                <a:spcPts val="0"/>
              </a:spcBef>
              <a:spcAft>
                <a:spcPts val="0"/>
              </a:spcAft>
              <a:buClr>
                <a:srgbClr val="1155CC"/>
              </a:buClr>
              <a:buSzPts val="1500"/>
              <a:buChar char="-"/>
            </a:pPr>
            <a:r>
              <a:rPr lang="vi" sz="1500">
                <a:solidFill>
                  <a:srgbClr val="1155CC"/>
                </a:solidFill>
              </a:rPr>
              <a:t>Khi khách hàng click vào Header + Notification, gửi thông tin User kèm quyền sang </a:t>
            </a:r>
            <a:r>
              <a:rPr b="1" lang="vi" sz="1500">
                <a:solidFill>
                  <a:srgbClr val="1155CC"/>
                </a:solidFill>
              </a:rPr>
              <a:t>Trang check quyền</a:t>
            </a:r>
            <a:r>
              <a:rPr lang="vi" sz="1500">
                <a:solidFill>
                  <a:srgbClr val="1155CC"/>
                </a:solidFill>
              </a:rPr>
              <a:t> để Store xử lý phân quyền mua bán. </a:t>
            </a:r>
            <a:endParaRPr sz="1500">
              <a:solidFill>
                <a:srgbClr val="1155CC"/>
              </a:solidFill>
            </a:endParaRPr>
          </a:p>
          <a:p>
            <a:pPr indent="-323850" lvl="0" marL="457200" rtl="0" algn="l">
              <a:lnSpc>
                <a:spcPct val="200000"/>
              </a:lnSpc>
              <a:spcBef>
                <a:spcPts val="0"/>
              </a:spcBef>
              <a:spcAft>
                <a:spcPts val="0"/>
              </a:spcAft>
              <a:buClr>
                <a:srgbClr val="1155CC"/>
              </a:buClr>
              <a:buSzPts val="1500"/>
              <a:buChar char="-"/>
            </a:pPr>
            <a:r>
              <a:rPr lang="vi" sz="1500">
                <a:solidFill>
                  <a:srgbClr val="1155CC"/>
                </a:solidFill>
              </a:rPr>
              <a:t>Khi bắt đầu gửi  Notification vào D30, D1, 10% thì gửi lại thông tin admin phần mềm để Store bắn mail nhắc nhở theo vai trò. </a:t>
            </a:r>
            <a:endParaRPr sz="1500">
              <a:solidFill>
                <a:srgbClr val="1155CC"/>
              </a:solidFill>
            </a:endParaRPr>
          </a:p>
          <a:p>
            <a:pPr indent="-323850" lvl="0" marL="457200" rtl="0" algn="l">
              <a:lnSpc>
                <a:spcPct val="200000"/>
              </a:lnSpc>
              <a:spcBef>
                <a:spcPts val="0"/>
              </a:spcBef>
              <a:spcAft>
                <a:spcPts val="0"/>
              </a:spcAft>
              <a:buClr>
                <a:srgbClr val="1155CC"/>
              </a:buClr>
              <a:buSzPts val="1500"/>
              <a:buChar char="-"/>
            </a:pPr>
            <a:r>
              <a:rPr lang="vi" sz="1500">
                <a:solidFill>
                  <a:srgbClr val="1155CC"/>
                </a:solidFill>
              </a:rPr>
              <a:t>Cho phép Store gọi sang lấy danh sách user admin khi kích hoạt. </a:t>
            </a:r>
            <a:endParaRPr sz="1500">
              <a:solidFill>
                <a:srgbClr val="1155CC"/>
              </a:solidFill>
            </a:endParaRPr>
          </a:p>
          <a:p>
            <a:pPr indent="-323850" lvl="0" marL="457200" rtl="0" algn="l">
              <a:lnSpc>
                <a:spcPct val="200000"/>
              </a:lnSpc>
              <a:spcBef>
                <a:spcPts val="0"/>
              </a:spcBef>
              <a:spcAft>
                <a:spcPts val="0"/>
              </a:spcAft>
              <a:buClr>
                <a:srgbClr val="1155CC"/>
              </a:buClr>
              <a:buSzPts val="1500"/>
              <a:buChar char="-"/>
            </a:pPr>
            <a:r>
              <a:rPr lang="vi" sz="1500">
                <a:solidFill>
                  <a:srgbClr val="1155CC"/>
                </a:solidFill>
              </a:rPr>
              <a:t>Tích hợp quy chuẩn notification của AMIS Platform. </a:t>
            </a:r>
            <a:endParaRPr sz="1500">
              <a:solidFill>
                <a:srgbClr val="1155CC"/>
              </a:solidFill>
            </a:endParaRPr>
          </a:p>
          <a:p>
            <a:pPr indent="-323850" lvl="0" marL="457200" rtl="0" algn="l">
              <a:lnSpc>
                <a:spcPct val="200000"/>
              </a:lnSpc>
              <a:spcBef>
                <a:spcPts val="0"/>
              </a:spcBef>
              <a:spcAft>
                <a:spcPts val="0"/>
              </a:spcAft>
              <a:buClr>
                <a:srgbClr val="1155CC"/>
              </a:buClr>
              <a:buSzPts val="1500"/>
              <a:buChar char="-"/>
            </a:pPr>
            <a:r>
              <a:rPr lang="vi" sz="1500">
                <a:solidFill>
                  <a:srgbClr val="1155CC"/>
                </a:solidFill>
              </a:rPr>
              <a:t>Trả về dung lượng còn lại khi KH kích hoạt để lựa chọn GPSD.</a:t>
            </a:r>
            <a:endParaRPr sz="1500">
              <a:solidFill>
                <a:srgbClr val="1155CC"/>
              </a:solidFill>
            </a:endParaRPr>
          </a:p>
          <a:p>
            <a:pPr indent="0" lvl="0" marL="457200" rtl="0" algn="l">
              <a:lnSpc>
                <a:spcPct val="200000"/>
              </a:lnSpc>
              <a:spcBef>
                <a:spcPts val="1200"/>
              </a:spcBef>
              <a:spcAft>
                <a:spcPts val="1200"/>
              </a:spcAft>
              <a:buNone/>
            </a:pPr>
            <a:r>
              <a:t/>
            </a:r>
            <a:endParaRPr sz="1500">
              <a:solidFill>
                <a:srgbClr val="1155CC"/>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460950" y="1727950"/>
            <a:ext cx="8222100" cy="10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a:t>XIN CHÂN THÀNH CẢM ƠN</a:t>
            </a:r>
            <a:endParaRPr/>
          </a:p>
        </p:txBody>
      </p:sp>
      <p:sp>
        <p:nvSpPr>
          <p:cNvPr id="315" name="Google Shape;315;p46"/>
          <p:cNvSpPr txBox="1"/>
          <p:nvPr>
            <p:ph type="title"/>
          </p:nvPr>
        </p:nvSpPr>
        <p:spPr>
          <a:xfrm>
            <a:off x="605850" y="2571750"/>
            <a:ext cx="8222100" cy="10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vi" sz="1600"/>
              <a:t>C</a:t>
            </a:r>
            <a:r>
              <a:rPr i="1" lang="vi" sz="1600"/>
              <a:t>ác phần sau không thuộc phạm vi bàn giao các dự án</a:t>
            </a:r>
            <a:endParaRPr i="1"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idx="4294967295" type="subTitle"/>
          </p:nvPr>
        </p:nvSpPr>
        <p:spPr>
          <a:xfrm>
            <a:off x="352050" y="327925"/>
            <a:ext cx="8439900" cy="4337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sz="1000">
                <a:solidFill>
                  <a:srgbClr val="434343"/>
                </a:solidFill>
              </a:rPr>
              <a:t>Thống nhất phạm vi quy chuẩn cần xử lí</a:t>
            </a:r>
            <a:endParaRPr b="1" sz="1000">
              <a:solidFill>
                <a:srgbClr val="434343"/>
              </a:solidFill>
            </a:endParaRPr>
          </a:p>
          <a:p>
            <a:pPr indent="-292100" lvl="0" marL="457200" rtl="0" algn="l">
              <a:lnSpc>
                <a:spcPct val="150000"/>
              </a:lnSpc>
              <a:spcBef>
                <a:spcPts val="0"/>
              </a:spcBef>
              <a:spcAft>
                <a:spcPts val="0"/>
              </a:spcAft>
              <a:buClr>
                <a:srgbClr val="434343"/>
              </a:buClr>
              <a:buSzPts val="1000"/>
              <a:buAutoNum type="arabicPeriod"/>
            </a:pPr>
            <a:r>
              <a:rPr b="1" lang="vi" sz="1000">
                <a:solidFill>
                  <a:srgbClr val="434343"/>
                </a:solidFill>
              </a:rPr>
              <a:t>Thiết lập mốc thông báo Thời hạn</a:t>
            </a:r>
            <a:endParaRPr b="1" sz="1000">
              <a:solidFill>
                <a:srgbClr val="434343"/>
              </a:solidFill>
            </a:endParaRPr>
          </a:p>
          <a:p>
            <a:pPr indent="-292100" lvl="1" marL="914400" rtl="0" algn="l">
              <a:lnSpc>
                <a:spcPct val="150000"/>
              </a:lnSpc>
              <a:spcBef>
                <a:spcPts val="0"/>
              </a:spcBef>
              <a:spcAft>
                <a:spcPts val="0"/>
              </a:spcAft>
              <a:buClr>
                <a:srgbClr val="434343"/>
              </a:buClr>
              <a:buSzPts val="1000"/>
              <a:buAutoNum type="arabicPeriod"/>
            </a:pPr>
            <a:r>
              <a:rPr lang="vi" sz="1000">
                <a:solidFill>
                  <a:srgbClr val="434343"/>
                </a:solidFill>
              </a:rPr>
              <a:t>Tại các phần mềm sẽ có ngưỡng thông báo gia hạn. Ví dụ 30 ngày trước khi hết hạn, 1 ngày trước khi hết hạn</a:t>
            </a:r>
            <a:endParaRPr sz="1000">
              <a:solidFill>
                <a:srgbClr val="434343"/>
              </a:solidFill>
            </a:endParaRPr>
          </a:p>
          <a:p>
            <a:pPr indent="-292100" lvl="1" marL="914400" rtl="0" algn="l">
              <a:lnSpc>
                <a:spcPct val="150000"/>
              </a:lnSpc>
              <a:spcBef>
                <a:spcPts val="0"/>
              </a:spcBef>
              <a:spcAft>
                <a:spcPts val="0"/>
              </a:spcAft>
              <a:buClr>
                <a:srgbClr val="434343"/>
              </a:buClr>
              <a:buSzPts val="1000"/>
              <a:buAutoNum type="arabicPeriod"/>
            </a:pPr>
            <a:r>
              <a:rPr lang="vi" sz="1000">
                <a:solidFill>
                  <a:srgbClr val="434343"/>
                </a:solidFill>
              </a:rPr>
              <a:t>Dự án sẽ không phải tự thiết lập thời điểm mà sẽ trỏ về 1 nơi thiết lập chung để nhảy cảnh báo theo quy tắc của MISA yêu cầu, khi thay đổi quy tắc thì sẽ tự ăn theo để hiện thông báo về phần mềm</a:t>
            </a:r>
            <a:endParaRPr sz="1000">
              <a:solidFill>
                <a:srgbClr val="434343"/>
              </a:solidFill>
            </a:endParaRPr>
          </a:p>
          <a:p>
            <a:pPr indent="-292100" lvl="0" marL="457200" rtl="0" algn="l">
              <a:lnSpc>
                <a:spcPct val="150000"/>
              </a:lnSpc>
              <a:spcBef>
                <a:spcPts val="0"/>
              </a:spcBef>
              <a:spcAft>
                <a:spcPts val="0"/>
              </a:spcAft>
              <a:buClr>
                <a:srgbClr val="434343"/>
              </a:buClr>
              <a:buSzPts val="1000"/>
              <a:buAutoNum type="arabicPeriod"/>
            </a:pPr>
            <a:r>
              <a:rPr b="1" lang="vi" sz="1000">
                <a:solidFill>
                  <a:srgbClr val="434343"/>
                </a:solidFill>
              </a:rPr>
              <a:t>Thiết lập mốc thông báo Dung lượng (</a:t>
            </a:r>
            <a:r>
              <a:rPr lang="vi" sz="1000">
                <a:solidFill>
                  <a:srgbClr val="434343"/>
                </a:solidFill>
              </a:rPr>
              <a:t>Tương tự bên trên nhưng thay vào đó là các ngưỡng 10% 5% hay 3% số tài nguyên còn lại</a:t>
            </a:r>
            <a:r>
              <a:rPr b="1" lang="vi" sz="1000">
                <a:solidFill>
                  <a:srgbClr val="434343"/>
                </a:solidFill>
              </a:rPr>
              <a:t>)</a:t>
            </a:r>
            <a:endParaRPr b="1" sz="1000">
              <a:solidFill>
                <a:srgbClr val="434343"/>
              </a:solidFill>
            </a:endParaRPr>
          </a:p>
          <a:p>
            <a:pPr indent="-292100" lvl="0" marL="457200" rtl="0" algn="l">
              <a:lnSpc>
                <a:spcPct val="150000"/>
              </a:lnSpc>
              <a:spcBef>
                <a:spcPts val="0"/>
              </a:spcBef>
              <a:spcAft>
                <a:spcPts val="0"/>
              </a:spcAft>
              <a:buClr>
                <a:srgbClr val="434343"/>
              </a:buClr>
              <a:buSzPts val="1000"/>
              <a:buAutoNum type="arabicPeriod"/>
            </a:pPr>
            <a:r>
              <a:rPr b="1" lang="vi" sz="1000">
                <a:solidFill>
                  <a:srgbClr val="434343"/>
                </a:solidFill>
              </a:rPr>
              <a:t>Vai trò</a:t>
            </a:r>
            <a:endParaRPr b="1" sz="1000">
              <a:solidFill>
                <a:srgbClr val="434343"/>
              </a:solidFill>
            </a:endParaRPr>
          </a:p>
          <a:p>
            <a:pPr indent="-292100" lvl="1" marL="914400" rtl="0" algn="l">
              <a:lnSpc>
                <a:spcPct val="150000"/>
              </a:lnSpc>
              <a:spcBef>
                <a:spcPts val="0"/>
              </a:spcBef>
              <a:spcAft>
                <a:spcPts val="0"/>
              </a:spcAft>
              <a:buClr>
                <a:srgbClr val="434343"/>
              </a:buClr>
              <a:buSzPts val="1000"/>
              <a:buAutoNum type="arabicPeriod"/>
            </a:pPr>
            <a:r>
              <a:rPr lang="vi" sz="1000">
                <a:solidFill>
                  <a:srgbClr val="434343"/>
                </a:solidFill>
              </a:rPr>
              <a:t>Các yêu cầu gia hạn, nâng cấp, mua thêm được bắn về phần mềm sẽ đi theo vai trò</a:t>
            </a:r>
            <a:endParaRPr sz="1000">
              <a:solidFill>
                <a:srgbClr val="434343"/>
              </a:solidFill>
            </a:endParaRPr>
          </a:p>
          <a:p>
            <a:pPr indent="-292100" lvl="1" marL="914400" rtl="0" algn="l">
              <a:lnSpc>
                <a:spcPct val="150000"/>
              </a:lnSpc>
              <a:spcBef>
                <a:spcPts val="0"/>
              </a:spcBef>
              <a:spcAft>
                <a:spcPts val="0"/>
              </a:spcAft>
              <a:buClr>
                <a:srgbClr val="434343"/>
              </a:buClr>
              <a:buSzPts val="1000"/>
              <a:buAutoNum type="arabicPeriod"/>
            </a:pPr>
            <a:r>
              <a:rPr lang="vi" sz="1000">
                <a:solidFill>
                  <a:srgbClr val="434343"/>
                </a:solidFill>
              </a:rPr>
              <a:t>Là User sẽ chỉ xem thông báo, Admin sẽ có điều hướng để thực hiện mua hàng. Admin bao gồm: Quản trị viên phần mềm (Admin phần mềm), Người sở hữu GPSD (Người mua hàng, Lãnh đạo đơn vị).</a:t>
            </a:r>
            <a:endParaRPr sz="1000">
              <a:solidFill>
                <a:srgbClr val="434343"/>
              </a:solidFill>
            </a:endParaRPr>
          </a:p>
          <a:p>
            <a:pPr indent="-292100" lvl="1" marL="914400" rtl="0" algn="l">
              <a:lnSpc>
                <a:spcPct val="150000"/>
              </a:lnSpc>
              <a:spcBef>
                <a:spcPts val="0"/>
              </a:spcBef>
              <a:spcAft>
                <a:spcPts val="0"/>
              </a:spcAft>
              <a:buClr>
                <a:srgbClr val="434343"/>
              </a:buClr>
              <a:buSzPts val="1000"/>
              <a:buAutoNum type="arabicPeriod"/>
            </a:pPr>
            <a:r>
              <a:rPr lang="vi" sz="1000">
                <a:solidFill>
                  <a:srgbClr val="434343"/>
                </a:solidFill>
              </a:rPr>
              <a:t>Dự án sẽ cần một CSDL để lấy được thông tin vai trò này để tùy chỉnh thông báo theo vai trò đó</a:t>
            </a:r>
            <a:endParaRPr sz="1000">
              <a:solidFill>
                <a:srgbClr val="434343"/>
              </a:solidFill>
            </a:endParaRPr>
          </a:p>
          <a:p>
            <a:pPr indent="-292100" lvl="0" marL="457200" rtl="0" algn="l">
              <a:lnSpc>
                <a:spcPct val="150000"/>
              </a:lnSpc>
              <a:spcBef>
                <a:spcPts val="0"/>
              </a:spcBef>
              <a:spcAft>
                <a:spcPts val="0"/>
              </a:spcAft>
              <a:buClr>
                <a:srgbClr val="434343"/>
              </a:buClr>
              <a:buSzPts val="1000"/>
              <a:buAutoNum type="arabicPeriod"/>
            </a:pPr>
            <a:r>
              <a:rPr b="1" lang="vi" sz="1000">
                <a:solidFill>
                  <a:srgbClr val="434343"/>
                </a:solidFill>
              </a:rPr>
              <a:t>Thông tin GPSD tất cả phần mềm</a:t>
            </a:r>
            <a:endParaRPr b="1" sz="1000">
              <a:solidFill>
                <a:srgbClr val="434343"/>
              </a:solidFill>
            </a:endParaRPr>
          </a:p>
          <a:p>
            <a:pPr indent="-292100" lvl="1" marL="914400" rtl="0" algn="l">
              <a:lnSpc>
                <a:spcPct val="150000"/>
              </a:lnSpc>
              <a:spcBef>
                <a:spcPts val="0"/>
              </a:spcBef>
              <a:spcAft>
                <a:spcPts val="0"/>
              </a:spcAft>
              <a:buClr>
                <a:srgbClr val="434343"/>
              </a:buClr>
              <a:buSzPts val="1000"/>
              <a:buAutoNum type="arabicPeriod"/>
            </a:pPr>
            <a:r>
              <a:rPr lang="vi" sz="1000">
                <a:solidFill>
                  <a:srgbClr val="434343"/>
                </a:solidFill>
              </a:rPr>
              <a:t>Tại phần mềm người dùng đang hoạt động, khi hết hạn, KH sẽ nhận được thông báo hết hạn về các sản phẩm mình đang được phân quyền sử dụng. VD: Dùng AMIS Kế toán, AMIS Công việc và meInvoice sắp hết hóa đơn. AMIS Công việc sắp hết hạn, meInvoice sắp hết hóa đơn người dùng đứng ở AMIS Kế toán sẽ được nhận thông báo sắp hết hạn và sắp hết hóa đơn của AMIS CV và meInvoice</a:t>
            </a:r>
            <a:endParaRPr sz="1000">
              <a:solidFill>
                <a:srgbClr val="434343"/>
              </a:solidFill>
            </a:endParaRPr>
          </a:p>
          <a:p>
            <a:pPr indent="-292100" lvl="1" marL="914400" rtl="0" algn="l">
              <a:lnSpc>
                <a:spcPct val="150000"/>
              </a:lnSpc>
              <a:spcBef>
                <a:spcPts val="0"/>
              </a:spcBef>
              <a:spcAft>
                <a:spcPts val="0"/>
              </a:spcAft>
              <a:buClr>
                <a:srgbClr val="434343"/>
              </a:buClr>
              <a:buSzPts val="1000"/>
              <a:buAutoNum type="arabicPeriod"/>
            </a:pPr>
            <a:r>
              <a:rPr lang="vi" sz="1000">
                <a:solidFill>
                  <a:srgbClr val="434343"/>
                </a:solidFill>
              </a:rPr>
              <a:t>Dự án sẽ cần một CSDL để lấy được thông tin về thời hạn, dung lượng của các phần mềm mà một người dùng đang có quyền sử dụng. Người dùng này cũng được phân loại theo vai trò để modify thông báo riêng.</a:t>
            </a:r>
            <a:endParaRPr sz="10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757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1.1 </a:t>
            </a:r>
            <a:r>
              <a:rPr b="1" lang="vi"/>
              <a:t>Mục tiêu quy chuẩn</a:t>
            </a:r>
            <a:endParaRPr b="1"/>
          </a:p>
        </p:txBody>
      </p:sp>
      <p:pic>
        <p:nvPicPr>
          <p:cNvPr descr="Icon&#10;&#10;Description automatically generated" id="84" name="Google Shape;84;p16"/>
          <p:cNvPicPr preferRelativeResize="0"/>
          <p:nvPr/>
        </p:nvPicPr>
        <p:blipFill rotWithShape="1">
          <a:blip r:embed="rId3">
            <a:alphaModFix/>
          </a:blip>
          <a:srcRect b="0" l="0" r="0" t="0"/>
          <a:stretch/>
        </p:blipFill>
        <p:spPr>
          <a:xfrm>
            <a:off x="520795" y="1167104"/>
            <a:ext cx="355775" cy="355775"/>
          </a:xfrm>
          <a:prstGeom prst="rect">
            <a:avLst/>
          </a:prstGeom>
          <a:noFill/>
          <a:ln>
            <a:noFill/>
          </a:ln>
        </p:spPr>
      </p:pic>
      <p:pic>
        <p:nvPicPr>
          <p:cNvPr descr="Icon&#10;&#10;Description automatically generated" id="85" name="Google Shape;85;p16"/>
          <p:cNvPicPr preferRelativeResize="0"/>
          <p:nvPr/>
        </p:nvPicPr>
        <p:blipFill rotWithShape="1">
          <a:blip r:embed="rId3">
            <a:alphaModFix/>
          </a:blip>
          <a:srcRect b="0" l="0" r="0" t="0"/>
          <a:stretch/>
        </p:blipFill>
        <p:spPr>
          <a:xfrm>
            <a:off x="520795" y="2333842"/>
            <a:ext cx="355775" cy="355775"/>
          </a:xfrm>
          <a:prstGeom prst="rect">
            <a:avLst/>
          </a:prstGeom>
          <a:noFill/>
          <a:ln>
            <a:noFill/>
          </a:ln>
        </p:spPr>
      </p:pic>
      <p:sp>
        <p:nvSpPr>
          <p:cNvPr id="86" name="Google Shape;86;p16"/>
          <p:cNvSpPr txBox="1"/>
          <p:nvPr/>
        </p:nvSpPr>
        <p:spPr>
          <a:xfrm>
            <a:off x="940050" y="1157875"/>
            <a:ext cx="6861300" cy="34899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300"/>
              </a:spcBef>
              <a:spcAft>
                <a:spcPts val="0"/>
              </a:spcAft>
              <a:buNone/>
            </a:pPr>
            <a:r>
              <a:rPr lang="vi" sz="1600">
                <a:solidFill>
                  <a:schemeClr val="dk1"/>
                </a:solidFill>
              </a:rPr>
              <a:t>Đồng bộ hệ thống thông báo &amp; hình thức thông báo gia hạn/mua thêm tài nguyên trên toàn hệ thống MISA.</a:t>
            </a:r>
            <a:endParaRPr sz="1600">
              <a:solidFill>
                <a:schemeClr val="dk1"/>
              </a:solidFill>
            </a:endParaRPr>
          </a:p>
          <a:p>
            <a:pPr indent="0" lvl="0" marL="0" rtl="0" algn="just">
              <a:lnSpc>
                <a:spcPct val="150000"/>
              </a:lnSpc>
              <a:spcBef>
                <a:spcPts val="300"/>
              </a:spcBef>
              <a:spcAft>
                <a:spcPts val="0"/>
              </a:spcAft>
              <a:buNone/>
            </a:pPr>
            <a:r>
              <a:t/>
            </a:r>
            <a:endParaRPr sz="1600">
              <a:solidFill>
                <a:schemeClr val="dk1"/>
              </a:solidFill>
            </a:endParaRPr>
          </a:p>
          <a:p>
            <a:pPr indent="0" lvl="0" marL="0" rtl="0" algn="just">
              <a:lnSpc>
                <a:spcPct val="150000"/>
              </a:lnSpc>
              <a:spcBef>
                <a:spcPts val="300"/>
              </a:spcBef>
              <a:spcAft>
                <a:spcPts val="0"/>
              </a:spcAft>
              <a:buNone/>
            </a:pPr>
            <a:r>
              <a:rPr lang="vi" sz="1600">
                <a:solidFill>
                  <a:schemeClr val="dk1"/>
                </a:solidFill>
              </a:rPr>
              <a:t>Khuyến khích khách hàng tự gia hạn/mua thêm dễ dàng, qua nhiều kênh thông báo.</a:t>
            </a:r>
            <a:endParaRPr sz="1600">
              <a:solidFill>
                <a:schemeClr val="dk1"/>
              </a:solidFill>
            </a:endParaRPr>
          </a:p>
          <a:p>
            <a:pPr indent="0" lvl="0" marL="0" rtl="0" algn="just">
              <a:lnSpc>
                <a:spcPct val="150000"/>
              </a:lnSpc>
              <a:spcBef>
                <a:spcPts val="300"/>
              </a:spcBef>
              <a:spcAft>
                <a:spcPts val="0"/>
              </a:spcAft>
              <a:buNone/>
            </a:pPr>
            <a:r>
              <a:t/>
            </a:r>
            <a:endParaRPr sz="1600">
              <a:solidFill>
                <a:schemeClr val="dk1"/>
              </a:solidFill>
            </a:endParaRPr>
          </a:p>
          <a:p>
            <a:pPr indent="0" lvl="0" marL="0" rtl="0" algn="just">
              <a:lnSpc>
                <a:spcPct val="150000"/>
              </a:lnSpc>
              <a:spcBef>
                <a:spcPts val="300"/>
              </a:spcBef>
              <a:spcAft>
                <a:spcPts val="0"/>
              </a:spcAft>
              <a:buNone/>
            </a:pPr>
            <a:r>
              <a:rPr lang="vi" sz="1600">
                <a:solidFill>
                  <a:schemeClr val="dk1"/>
                </a:solidFill>
              </a:rPr>
              <a:t>Đồng bộ &amp; gia tăng trải nghiệm khách hàng về gia hạn, mua thêm tài nguyên trên hệ thống MISA.</a:t>
            </a:r>
            <a:endParaRPr sz="1600">
              <a:solidFill>
                <a:schemeClr val="dk1"/>
              </a:solidFill>
            </a:endParaRPr>
          </a:p>
          <a:p>
            <a:pPr indent="0" lvl="0" marL="0" rtl="0" algn="just">
              <a:lnSpc>
                <a:spcPct val="120000"/>
              </a:lnSpc>
              <a:spcBef>
                <a:spcPts val="300"/>
              </a:spcBef>
              <a:spcAft>
                <a:spcPts val="0"/>
              </a:spcAft>
              <a:buNone/>
            </a:pPr>
            <a:r>
              <a:t/>
            </a:r>
            <a:endParaRPr i="1">
              <a:solidFill>
                <a:srgbClr val="666666"/>
              </a:solidFill>
            </a:endParaRPr>
          </a:p>
        </p:txBody>
      </p:sp>
      <p:pic>
        <p:nvPicPr>
          <p:cNvPr descr="Icon&#10;&#10;Description automatically generated" id="87" name="Google Shape;87;p16"/>
          <p:cNvPicPr preferRelativeResize="0"/>
          <p:nvPr/>
        </p:nvPicPr>
        <p:blipFill rotWithShape="1">
          <a:blip r:embed="rId3">
            <a:alphaModFix/>
          </a:blip>
          <a:srcRect b="0" l="0" r="0" t="0"/>
          <a:stretch/>
        </p:blipFill>
        <p:spPr>
          <a:xfrm>
            <a:off x="520795" y="3500592"/>
            <a:ext cx="355775" cy="35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1</a:t>
            </a:r>
            <a:r>
              <a:rPr b="1" lang="vi"/>
              <a:t>.2 MÔ TẢ CHUNG</a:t>
            </a:r>
            <a:endParaRPr b="1"/>
          </a:p>
        </p:txBody>
      </p:sp>
      <p:sp>
        <p:nvSpPr>
          <p:cNvPr id="93" name="Google Shape;93;p17"/>
          <p:cNvSpPr txBox="1"/>
          <p:nvPr>
            <p:ph idx="4294967295" type="subTitle"/>
          </p:nvPr>
        </p:nvSpPr>
        <p:spPr>
          <a:xfrm>
            <a:off x="292500" y="843125"/>
            <a:ext cx="8597700" cy="3942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935"/>
              <a:buNone/>
            </a:pPr>
            <a:r>
              <a:rPr lang="vi" sz="1300">
                <a:solidFill>
                  <a:srgbClr val="1155CC"/>
                </a:solidFill>
              </a:rPr>
              <a:t>Các nhóm thông báo gia hạn/mua thêm trên phần mềm hiện nay gồm:</a:t>
            </a:r>
            <a:endParaRPr sz="1300">
              <a:solidFill>
                <a:srgbClr val="1155CC"/>
              </a:solidFill>
            </a:endParaRPr>
          </a:p>
          <a:p>
            <a:pPr indent="-311150" lvl="0" marL="457200" rtl="0" algn="l">
              <a:lnSpc>
                <a:spcPct val="200000"/>
              </a:lnSpc>
              <a:spcBef>
                <a:spcPts val="0"/>
              </a:spcBef>
              <a:spcAft>
                <a:spcPts val="0"/>
              </a:spcAft>
              <a:buClr>
                <a:srgbClr val="1155CC"/>
              </a:buClr>
              <a:buSzPts val="1300"/>
              <a:buChar char="-"/>
            </a:pPr>
            <a:r>
              <a:rPr lang="vi" sz="1300">
                <a:solidFill>
                  <a:srgbClr val="1155CC"/>
                </a:solidFill>
              </a:rPr>
              <a:t>Thông báo sắp hết/đã hết: </a:t>
            </a:r>
            <a:r>
              <a:rPr b="1" lang="vi" sz="1300">
                <a:solidFill>
                  <a:srgbClr val="1155CC"/>
                </a:solidFill>
              </a:rPr>
              <a:t>Thời hạn sử dụng, </a:t>
            </a:r>
            <a:r>
              <a:rPr b="1" lang="vi" sz="1300">
                <a:solidFill>
                  <a:srgbClr val="1155CC"/>
                </a:solidFill>
              </a:rPr>
              <a:t>yêu cầu gia hạn</a:t>
            </a:r>
            <a:r>
              <a:rPr lang="vi" sz="1300">
                <a:solidFill>
                  <a:srgbClr val="1155CC"/>
                </a:solidFill>
              </a:rPr>
              <a:t> (Đối với các sản phẩm đếm theo thời gian)</a:t>
            </a:r>
            <a:endParaRPr sz="1300">
              <a:solidFill>
                <a:srgbClr val="1155CC"/>
              </a:solidFill>
            </a:endParaRPr>
          </a:p>
          <a:p>
            <a:pPr indent="0" lvl="0" marL="0" rtl="0" algn="l">
              <a:lnSpc>
                <a:spcPct val="200000"/>
              </a:lnSpc>
              <a:spcBef>
                <a:spcPts val="0"/>
              </a:spcBef>
              <a:spcAft>
                <a:spcPts val="0"/>
              </a:spcAft>
              <a:buNone/>
            </a:pPr>
            <a:r>
              <a:rPr lang="vi" sz="1300">
                <a:solidFill>
                  <a:srgbClr val="1155CC"/>
                </a:solidFill>
              </a:rPr>
              <a:t> </a:t>
            </a:r>
            <a:r>
              <a:rPr i="1" lang="vi" sz="1300">
                <a:solidFill>
                  <a:srgbClr val="1155CC"/>
                </a:solidFill>
              </a:rPr>
              <a:t>Ví dụ: AMIS Kế toán</a:t>
            </a:r>
            <a:endParaRPr i="1" sz="1300">
              <a:solidFill>
                <a:srgbClr val="1155CC"/>
              </a:solidFill>
            </a:endParaRPr>
          </a:p>
          <a:p>
            <a:pPr indent="-311150" lvl="0" marL="457200" rtl="0" algn="l">
              <a:lnSpc>
                <a:spcPct val="200000"/>
              </a:lnSpc>
              <a:spcBef>
                <a:spcPts val="0"/>
              </a:spcBef>
              <a:spcAft>
                <a:spcPts val="0"/>
              </a:spcAft>
              <a:buClr>
                <a:srgbClr val="1155CC"/>
              </a:buClr>
              <a:buSzPts val="1300"/>
              <a:buChar char="-"/>
            </a:pPr>
            <a:r>
              <a:rPr lang="vi" sz="1300">
                <a:solidFill>
                  <a:srgbClr val="1155CC"/>
                </a:solidFill>
              </a:rPr>
              <a:t>Thông báo sắp hết/đã hết: </a:t>
            </a:r>
            <a:r>
              <a:rPr b="1" lang="vi" sz="1300">
                <a:solidFill>
                  <a:srgbClr val="1155CC"/>
                </a:solidFill>
              </a:rPr>
              <a:t>Dung lượng, yêu cầu mua thêm</a:t>
            </a:r>
            <a:r>
              <a:rPr lang="vi" sz="1300">
                <a:solidFill>
                  <a:srgbClr val="1155CC"/>
                </a:solidFill>
              </a:rPr>
              <a:t>. (</a:t>
            </a:r>
            <a:r>
              <a:rPr lang="vi" sz="1300">
                <a:solidFill>
                  <a:srgbClr val="1155CC"/>
                </a:solidFill>
              </a:rPr>
              <a:t>Đối với các sản phẩm đếm theo Dung lượng)</a:t>
            </a:r>
            <a:endParaRPr sz="1300">
              <a:solidFill>
                <a:srgbClr val="1155CC"/>
              </a:solidFill>
            </a:endParaRPr>
          </a:p>
          <a:p>
            <a:pPr indent="0" lvl="0" marL="0" rtl="0" algn="l">
              <a:lnSpc>
                <a:spcPct val="200000"/>
              </a:lnSpc>
              <a:spcBef>
                <a:spcPts val="0"/>
              </a:spcBef>
              <a:spcAft>
                <a:spcPts val="0"/>
              </a:spcAft>
              <a:buNone/>
            </a:pPr>
            <a:r>
              <a:rPr lang="vi" sz="1300">
                <a:solidFill>
                  <a:srgbClr val="1155CC"/>
                </a:solidFill>
              </a:rPr>
              <a:t> </a:t>
            </a:r>
            <a:r>
              <a:rPr i="1" lang="vi" sz="1300">
                <a:solidFill>
                  <a:srgbClr val="1155CC"/>
                </a:solidFill>
              </a:rPr>
              <a:t>Ví dụ: Hóa đơn điện tử của MISA meInvoice.</a:t>
            </a:r>
            <a:endParaRPr i="1" sz="1300">
              <a:solidFill>
                <a:srgbClr val="1155CC"/>
              </a:solidFill>
            </a:endParaRPr>
          </a:p>
          <a:p>
            <a:pPr indent="-311150" lvl="0" marL="457200" rtl="0" algn="l">
              <a:lnSpc>
                <a:spcPct val="200000"/>
              </a:lnSpc>
              <a:spcBef>
                <a:spcPts val="0"/>
              </a:spcBef>
              <a:spcAft>
                <a:spcPts val="0"/>
              </a:spcAft>
              <a:buClr>
                <a:srgbClr val="1155CC"/>
              </a:buClr>
              <a:buSzPts val="1300"/>
              <a:buChar char="-"/>
            </a:pPr>
            <a:r>
              <a:rPr lang="vi" sz="1300">
                <a:solidFill>
                  <a:srgbClr val="1155CC"/>
                </a:solidFill>
              </a:rPr>
              <a:t>Thông báo sắp hết/đã hết cả </a:t>
            </a:r>
            <a:r>
              <a:rPr b="1" lang="vi" sz="1300">
                <a:solidFill>
                  <a:srgbClr val="1155CC"/>
                </a:solidFill>
              </a:rPr>
              <a:t>Thời hạn sử dụng và Tài nguyên, </a:t>
            </a:r>
            <a:r>
              <a:rPr b="1" lang="vi" sz="1300">
                <a:solidFill>
                  <a:srgbClr val="1155CC"/>
                </a:solidFill>
              </a:rPr>
              <a:t>yêu cầu gia hạn</a:t>
            </a:r>
            <a:r>
              <a:rPr lang="vi" sz="1300">
                <a:solidFill>
                  <a:srgbClr val="1155CC"/>
                </a:solidFill>
              </a:rPr>
              <a:t>. (Đối với các sản phẩm đếm theo thời gian và dung lượng)</a:t>
            </a:r>
            <a:endParaRPr sz="1300">
              <a:solidFill>
                <a:srgbClr val="1155CC"/>
              </a:solidFill>
            </a:endParaRPr>
          </a:p>
          <a:p>
            <a:pPr indent="0" lvl="0" marL="0" rtl="0" algn="l">
              <a:lnSpc>
                <a:spcPct val="200000"/>
              </a:lnSpc>
              <a:spcBef>
                <a:spcPts val="0"/>
              </a:spcBef>
              <a:spcAft>
                <a:spcPts val="0"/>
              </a:spcAft>
              <a:buNone/>
            </a:pPr>
            <a:r>
              <a:rPr i="1" lang="vi" sz="1300">
                <a:solidFill>
                  <a:srgbClr val="1155CC"/>
                </a:solidFill>
              </a:rPr>
              <a:t>Ví dụ: MISA meInbot.</a:t>
            </a:r>
            <a:endParaRPr i="1" sz="1300">
              <a:solidFill>
                <a:srgbClr val="1155CC"/>
              </a:solidFill>
            </a:endParaRPr>
          </a:p>
          <a:p>
            <a:pPr indent="0" lvl="0" marL="0" rtl="0" algn="l">
              <a:lnSpc>
                <a:spcPct val="200000"/>
              </a:lnSpc>
              <a:spcBef>
                <a:spcPts val="0"/>
              </a:spcBef>
              <a:spcAft>
                <a:spcPts val="0"/>
              </a:spcAft>
              <a:buNone/>
            </a:pPr>
            <a:r>
              <a:t/>
            </a:r>
            <a:endParaRPr i="1" sz="1300">
              <a:solidFill>
                <a:srgbClr val="1155CC"/>
              </a:solidFill>
            </a:endParaRPr>
          </a:p>
          <a:p>
            <a:pPr indent="0" lvl="0" marL="457200" rtl="0" algn="l">
              <a:lnSpc>
                <a:spcPct val="200000"/>
              </a:lnSpc>
              <a:spcBef>
                <a:spcPts val="0"/>
              </a:spcBef>
              <a:spcAft>
                <a:spcPts val="0"/>
              </a:spcAft>
              <a:buNone/>
            </a:pPr>
            <a:r>
              <a:t/>
            </a:r>
            <a:endParaRPr sz="1300">
              <a:solidFill>
                <a:srgbClr val="1155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DANH MỤC CÁC NHÓM TÀI NGUYÊN</a:t>
            </a:r>
            <a:endParaRPr b="1"/>
          </a:p>
        </p:txBody>
      </p:sp>
      <p:graphicFrame>
        <p:nvGraphicFramePr>
          <p:cNvPr id="99" name="Google Shape;99;p18"/>
          <p:cNvGraphicFramePr/>
          <p:nvPr/>
        </p:nvGraphicFramePr>
        <p:xfrm>
          <a:off x="321400" y="857550"/>
          <a:ext cx="3000000" cy="3000000"/>
        </p:xfrm>
        <a:graphic>
          <a:graphicData uri="http://schemas.openxmlformats.org/drawingml/2006/table">
            <a:tbl>
              <a:tblPr>
                <a:noFill/>
                <a:tableStyleId>{0130F381-79E3-491B-8168-6FC6F95B2746}</a:tableStyleId>
              </a:tblPr>
              <a:tblGrid>
                <a:gridCol w="4232500"/>
                <a:gridCol w="4232500"/>
              </a:tblGrid>
              <a:tr h="540775">
                <a:tc>
                  <a:txBody>
                    <a:bodyPr/>
                    <a:lstStyle/>
                    <a:p>
                      <a:pPr indent="0" lvl="0" marL="0" rtl="0" algn="ctr">
                        <a:spcBef>
                          <a:spcPts val="0"/>
                        </a:spcBef>
                        <a:spcAft>
                          <a:spcPts val="0"/>
                        </a:spcAft>
                        <a:buNone/>
                      </a:pPr>
                      <a:r>
                        <a:rPr b="1" lang="vi">
                          <a:solidFill>
                            <a:srgbClr val="1155CC"/>
                          </a:solidFill>
                        </a:rPr>
                        <a:t>Nhóm tài nguyên</a:t>
                      </a:r>
                      <a:endParaRPr b="1">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ctr">
                        <a:spcBef>
                          <a:spcPts val="0"/>
                        </a:spcBef>
                        <a:spcAft>
                          <a:spcPts val="0"/>
                        </a:spcAft>
                        <a:buNone/>
                      </a:pPr>
                      <a:r>
                        <a:rPr b="1" lang="vi">
                          <a:solidFill>
                            <a:srgbClr val="1155CC"/>
                          </a:solidFill>
                        </a:rPr>
                        <a:t>Tài nguyên</a:t>
                      </a:r>
                      <a:endParaRPr b="1">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r h="540775">
                <a:tc>
                  <a:txBody>
                    <a:bodyPr/>
                    <a:lstStyle/>
                    <a:p>
                      <a:pPr indent="0" lvl="0" marL="0" rtl="0" algn="l">
                        <a:spcBef>
                          <a:spcPts val="0"/>
                        </a:spcBef>
                        <a:spcAft>
                          <a:spcPts val="0"/>
                        </a:spcAft>
                        <a:buNone/>
                      </a:pPr>
                      <a:r>
                        <a:rPr b="1" lang="vi">
                          <a:solidFill>
                            <a:srgbClr val="1155CC"/>
                          </a:solidFill>
                        </a:rPr>
                        <a:t>Tenant</a:t>
                      </a:r>
                      <a:endParaRPr b="1">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l">
                        <a:spcBef>
                          <a:spcPts val="0"/>
                        </a:spcBef>
                        <a:spcAft>
                          <a:spcPts val="0"/>
                        </a:spcAft>
                        <a:buNone/>
                      </a:pPr>
                      <a:r>
                        <a:rPr lang="vi">
                          <a:solidFill>
                            <a:srgbClr val="1155CC"/>
                          </a:solidFill>
                        </a:rPr>
                        <a:t>Chi nhánh, chữ ký số</a:t>
                      </a:r>
                      <a:endParaRPr>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r h="520025">
                <a:tc>
                  <a:txBody>
                    <a:bodyPr/>
                    <a:lstStyle/>
                    <a:p>
                      <a:pPr indent="0" lvl="0" marL="0" rtl="0" algn="l">
                        <a:spcBef>
                          <a:spcPts val="0"/>
                        </a:spcBef>
                        <a:spcAft>
                          <a:spcPts val="0"/>
                        </a:spcAft>
                        <a:buNone/>
                      </a:pPr>
                      <a:r>
                        <a:rPr b="1" lang="vi">
                          <a:solidFill>
                            <a:srgbClr val="1155CC"/>
                          </a:solidFill>
                        </a:rPr>
                        <a:t>Thời gian </a:t>
                      </a:r>
                      <a:endParaRPr b="1">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l">
                        <a:spcBef>
                          <a:spcPts val="0"/>
                        </a:spcBef>
                        <a:spcAft>
                          <a:spcPts val="0"/>
                        </a:spcAft>
                        <a:buNone/>
                      </a:pPr>
                      <a:r>
                        <a:rPr lang="vi">
                          <a:solidFill>
                            <a:srgbClr val="1155CC"/>
                          </a:solidFill>
                        </a:rPr>
                        <a:t>Tháng, năm</a:t>
                      </a:r>
                      <a:endParaRPr>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r h="540775">
                <a:tc>
                  <a:txBody>
                    <a:bodyPr/>
                    <a:lstStyle/>
                    <a:p>
                      <a:pPr indent="0" lvl="0" marL="0" rtl="0" algn="l">
                        <a:spcBef>
                          <a:spcPts val="0"/>
                        </a:spcBef>
                        <a:spcAft>
                          <a:spcPts val="0"/>
                        </a:spcAft>
                        <a:buNone/>
                      </a:pPr>
                      <a:r>
                        <a:rPr b="1" lang="vi">
                          <a:solidFill>
                            <a:srgbClr val="1155CC"/>
                          </a:solidFill>
                        </a:rPr>
                        <a:t>Dung lượng (</a:t>
                      </a:r>
                      <a:r>
                        <a:rPr b="1" lang="vi">
                          <a:solidFill>
                            <a:srgbClr val="1155CC"/>
                          </a:solidFill>
                        </a:rPr>
                        <a:t>Usage)</a:t>
                      </a:r>
                      <a:endParaRPr b="1">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l">
                        <a:spcBef>
                          <a:spcPts val="0"/>
                        </a:spcBef>
                        <a:spcAft>
                          <a:spcPts val="0"/>
                        </a:spcAft>
                        <a:buNone/>
                      </a:pPr>
                      <a:r>
                        <a:rPr lang="vi">
                          <a:solidFill>
                            <a:srgbClr val="1155CC"/>
                          </a:solidFill>
                        </a:rPr>
                        <a:t>Hóa đơn điện tử, Vé điện tử, Hóa đơn từ máy tính tiền, Lượt xử lý hóa đơn, Lượt ký, Tài liệu ký, Lượt gửi email, Hồ sơ, Tin nhắn SMS, CTA, Landing pages, Email, Liên hệ, Form, Dung lượng</a:t>
                      </a:r>
                      <a:endParaRPr>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r h="540775">
                <a:tc>
                  <a:txBody>
                    <a:bodyPr/>
                    <a:lstStyle/>
                    <a:p>
                      <a:pPr indent="0" lvl="0" marL="0" rtl="0" algn="l">
                        <a:spcBef>
                          <a:spcPts val="0"/>
                        </a:spcBef>
                        <a:spcAft>
                          <a:spcPts val="0"/>
                        </a:spcAft>
                        <a:buNone/>
                      </a:pPr>
                      <a:r>
                        <a:rPr b="1" lang="vi">
                          <a:solidFill>
                            <a:srgbClr val="1155CC"/>
                          </a:solidFill>
                        </a:rPr>
                        <a:t>Người dùng (User)</a:t>
                      </a:r>
                      <a:endParaRPr b="1">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l">
                        <a:spcBef>
                          <a:spcPts val="0"/>
                        </a:spcBef>
                        <a:spcAft>
                          <a:spcPts val="0"/>
                        </a:spcAft>
                        <a:buNone/>
                      </a:pPr>
                      <a:r>
                        <a:rPr lang="vi">
                          <a:solidFill>
                            <a:srgbClr val="1155CC"/>
                          </a:solidFill>
                        </a:rPr>
                        <a:t>Người dùng, phòng họp, Quy trình, nhân viên</a:t>
                      </a:r>
                      <a:endParaRPr>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r h="540775">
                <a:tc>
                  <a:txBody>
                    <a:bodyPr/>
                    <a:lstStyle/>
                    <a:p>
                      <a:pPr indent="0" lvl="0" marL="0" rtl="0" algn="l">
                        <a:spcBef>
                          <a:spcPts val="0"/>
                        </a:spcBef>
                        <a:spcAft>
                          <a:spcPts val="0"/>
                        </a:spcAft>
                        <a:buNone/>
                      </a:pPr>
                      <a:r>
                        <a:rPr b="1" lang="vi">
                          <a:solidFill>
                            <a:srgbClr val="1155CC"/>
                          </a:solidFill>
                        </a:rPr>
                        <a:t>Tính năng (Feature)</a:t>
                      </a:r>
                      <a:endParaRPr b="1">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1155CC"/>
                        </a:solidFill>
                      </a:endParaRPr>
                    </a:p>
                  </a:txBody>
                  <a:tcPr marT="91425" marB="91425" marR="91425" marL="91425">
                    <a:lnL cap="flat" cmpd="sng" w="9525">
                      <a:solidFill>
                        <a:srgbClr val="1155CC"/>
                      </a:solidFill>
                      <a:prstDash val="solid"/>
                      <a:round/>
                      <a:headEnd len="sm" w="sm" type="none"/>
                      <a:tailEnd len="sm" w="sm" type="none"/>
                    </a:lnL>
                    <a:lnR cap="flat" cmpd="sng" w="9525">
                      <a:solidFill>
                        <a:srgbClr val="1155CC"/>
                      </a:solidFill>
                      <a:prstDash val="solid"/>
                      <a:round/>
                      <a:headEnd len="sm" w="sm" type="none"/>
                      <a:tailEnd len="sm" w="sm" type="none"/>
                    </a:lnR>
                    <a:lnT cap="flat" cmpd="sng" w="9525">
                      <a:solidFill>
                        <a:srgbClr val="1155CC"/>
                      </a:solidFill>
                      <a:prstDash val="solid"/>
                      <a:round/>
                      <a:headEnd len="sm" w="sm" type="none"/>
                      <a:tailEnd len="sm" w="sm" type="none"/>
                    </a:lnT>
                    <a:lnB cap="flat" cmpd="sng" w="9525">
                      <a:solidFill>
                        <a:srgbClr val="1155CC"/>
                      </a:solidFill>
                      <a:prstDash val="solid"/>
                      <a:round/>
                      <a:headEnd len="sm" w="sm" type="none"/>
                      <a:tailEnd len="sm" w="sm" type="none"/>
                    </a:lnB>
                  </a:tcPr>
                </a:tc>
              </a:tr>
            </a:tbl>
          </a:graphicData>
        </a:graphic>
      </p:graphicFrame>
      <p:sp>
        <p:nvSpPr>
          <p:cNvPr id="100" name="Google Shape;100;p18"/>
          <p:cNvSpPr txBox="1"/>
          <p:nvPr/>
        </p:nvSpPr>
        <p:spPr>
          <a:xfrm>
            <a:off x="321350" y="4694275"/>
            <a:ext cx="8465100" cy="2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vi" sz="1200">
                <a:solidFill>
                  <a:srgbClr val="FF0000"/>
                </a:solidFill>
                <a:latin typeface="Roboto"/>
                <a:ea typeface="Roboto"/>
                <a:cs typeface="Roboto"/>
                <a:sym typeface="Roboto"/>
              </a:rPr>
              <a:t>Các nguyên tắc quy chuẩn chỉ áp dụng với Tài nguyên thuộc loại là Thời gian và Dung lượng hoặc cả thời gian và dung lượng.</a:t>
            </a:r>
            <a:endParaRPr i="1" sz="1200">
              <a:solidFill>
                <a:srgbClr val="FF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CÁC ĐỐI TƯỢNG TRÊN PHẦN MỀM</a:t>
            </a:r>
            <a:endParaRPr b="1"/>
          </a:p>
        </p:txBody>
      </p:sp>
      <p:sp>
        <p:nvSpPr>
          <p:cNvPr id="106" name="Google Shape;106;p19"/>
          <p:cNvSpPr txBox="1"/>
          <p:nvPr/>
        </p:nvSpPr>
        <p:spPr>
          <a:xfrm>
            <a:off x="299450" y="1167950"/>
            <a:ext cx="8168100" cy="17445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1155CC"/>
              </a:buClr>
              <a:buSzPts val="1400"/>
              <a:buFont typeface="Roboto"/>
              <a:buAutoNum type="arabicPeriod"/>
            </a:pPr>
            <a:r>
              <a:rPr lang="vi">
                <a:solidFill>
                  <a:srgbClr val="1155CC"/>
                </a:solidFill>
                <a:latin typeface="Roboto"/>
                <a:ea typeface="Roboto"/>
                <a:cs typeface="Roboto"/>
                <a:sym typeface="Roboto"/>
              </a:rPr>
              <a:t>Quản trị viên: Là quản trị viên trên ứng dụng (Không phải quản trị viên của MISA Store) (Admin ứng dụng)</a:t>
            </a:r>
            <a:endParaRPr>
              <a:solidFill>
                <a:srgbClr val="1155CC"/>
              </a:solidFill>
              <a:latin typeface="Roboto"/>
              <a:ea typeface="Roboto"/>
              <a:cs typeface="Roboto"/>
              <a:sym typeface="Roboto"/>
            </a:endParaRPr>
          </a:p>
          <a:p>
            <a:pPr indent="-317500" lvl="0" marL="457200" rtl="0" algn="l">
              <a:lnSpc>
                <a:spcPct val="200000"/>
              </a:lnSpc>
              <a:spcBef>
                <a:spcPts val="0"/>
              </a:spcBef>
              <a:spcAft>
                <a:spcPts val="0"/>
              </a:spcAft>
              <a:buClr>
                <a:srgbClr val="1155CC"/>
              </a:buClr>
              <a:buSzPts val="1400"/>
              <a:buFont typeface="Roboto"/>
              <a:buAutoNum type="arabicPeriod"/>
            </a:pPr>
            <a:r>
              <a:rPr lang="vi">
                <a:solidFill>
                  <a:srgbClr val="1155CC"/>
                </a:solidFill>
                <a:latin typeface="Roboto"/>
                <a:ea typeface="Roboto"/>
                <a:cs typeface="Roboto"/>
                <a:sym typeface="Roboto"/>
              </a:rPr>
              <a:t>Chủ sở hữu GPSD: người mua GPSD ban đầu + lãnh đạo đơn vị.</a:t>
            </a:r>
            <a:r>
              <a:rPr lang="vi">
                <a:solidFill>
                  <a:srgbClr val="1155CC"/>
                </a:solidFill>
                <a:latin typeface="Roboto"/>
                <a:ea typeface="Roboto"/>
                <a:cs typeface="Roboto"/>
                <a:sym typeface="Roboto"/>
              </a:rPr>
              <a:t> (License owner)</a:t>
            </a:r>
            <a:endParaRPr>
              <a:solidFill>
                <a:srgbClr val="1155CC"/>
              </a:solidFill>
              <a:latin typeface="Roboto"/>
              <a:ea typeface="Roboto"/>
              <a:cs typeface="Roboto"/>
              <a:sym typeface="Roboto"/>
            </a:endParaRPr>
          </a:p>
          <a:p>
            <a:pPr indent="-317500" lvl="0" marL="457200" rtl="0" algn="l">
              <a:lnSpc>
                <a:spcPct val="200000"/>
              </a:lnSpc>
              <a:spcBef>
                <a:spcPts val="0"/>
              </a:spcBef>
              <a:spcAft>
                <a:spcPts val="0"/>
              </a:spcAft>
              <a:buClr>
                <a:srgbClr val="1155CC"/>
              </a:buClr>
              <a:buSzPts val="1400"/>
              <a:buFont typeface="Roboto"/>
              <a:buAutoNum type="arabicPeriod"/>
            </a:pPr>
            <a:r>
              <a:rPr lang="vi">
                <a:solidFill>
                  <a:srgbClr val="1155CC"/>
                </a:solidFill>
                <a:latin typeface="Roboto"/>
                <a:ea typeface="Roboto"/>
                <a:cs typeface="Roboto"/>
                <a:sym typeface="Roboto"/>
              </a:rPr>
              <a:t>Người dùng thông thường (User)</a:t>
            </a:r>
            <a:endParaRPr>
              <a:solidFill>
                <a:srgbClr val="1155CC"/>
              </a:solidFill>
              <a:latin typeface="Roboto"/>
              <a:ea typeface="Roboto"/>
              <a:cs typeface="Roboto"/>
              <a:sym typeface="Roboto"/>
            </a:endParaRPr>
          </a:p>
          <a:p>
            <a:pPr indent="0" lvl="0" marL="457200" rtl="0" algn="l">
              <a:lnSpc>
                <a:spcPct val="200000"/>
              </a:lnSpc>
              <a:spcBef>
                <a:spcPts val="0"/>
              </a:spcBef>
              <a:spcAft>
                <a:spcPts val="0"/>
              </a:spcAft>
              <a:buNone/>
            </a:pPr>
            <a:r>
              <a:t/>
            </a:r>
            <a:endParaRPr>
              <a:solidFill>
                <a:srgbClr val="1155CC"/>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1.</a:t>
            </a:r>
            <a:r>
              <a:rPr b="1" lang="vi"/>
              <a:t>2 MÔ TẢ CHUNG</a:t>
            </a:r>
            <a:endParaRPr b="1"/>
          </a:p>
        </p:txBody>
      </p:sp>
      <p:sp>
        <p:nvSpPr>
          <p:cNvPr id="112" name="Google Shape;112;p20"/>
          <p:cNvSpPr txBox="1"/>
          <p:nvPr>
            <p:ph idx="4294967295" type="subTitle"/>
          </p:nvPr>
        </p:nvSpPr>
        <p:spPr>
          <a:xfrm>
            <a:off x="0" y="694675"/>
            <a:ext cx="9355800" cy="4520700"/>
          </a:xfrm>
          <a:prstGeom prst="rect">
            <a:avLst/>
          </a:prstGeom>
        </p:spPr>
        <p:txBody>
          <a:bodyPr anchorCtr="0" anchor="t" bIns="91425" lIns="91425" spcFirstLastPara="1" rIns="91425" wrap="square" tIns="91425">
            <a:noAutofit/>
          </a:bodyPr>
          <a:lstStyle/>
          <a:p>
            <a:pPr indent="-299720" lvl="0" marL="457200" rtl="0" algn="l">
              <a:lnSpc>
                <a:spcPct val="150000"/>
              </a:lnSpc>
              <a:spcBef>
                <a:spcPts val="0"/>
              </a:spcBef>
              <a:spcAft>
                <a:spcPts val="0"/>
              </a:spcAft>
              <a:buClr>
                <a:srgbClr val="1155CC"/>
              </a:buClr>
              <a:buSzPts val="1120"/>
              <a:buAutoNum type="arabicPeriod"/>
            </a:pPr>
            <a:r>
              <a:rPr b="1" lang="vi" sz="1120">
                <a:solidFill>
                  <a:srgbClr val="1155CC"/>
                </a:solidFill>
              </a:rPr>
              <a:t>Đồng bộ về hình thức hiển thị thông báo:</a:t>
            </a:r>
            <a:endParaRPr b="1" sz="1120">
              <a:solidFill>
                <a:srgbClr val="1155CC"/>
              </a:solidFill>
            </a:endParaRPr>
          </a:p>
          <a:p>
            <a:pPr indent="-299719" lvl="1" marL="914400" rtl="0" algn="l">
              <a:lnSpc>
                <a:spcPct val="150000"/>
              </a:lnSpc>
              <a:spcBef>
                <a:spcPts val="0"/>
              </a:spcBef>
              <a:spcAft>
                <a:spcPts val="0"/>
              </a:spcAft>
              <a:buClr>
                <a:srgbClr val="1155CC"/>
              </a:buClr>
              <a:buSzPts val="1120"/>
              <a:buAutoNum type="arabicPeriod"/>
            </a:pPr>
            <a:r>
              <a:rPr lang="vi" sz="1120">
                <a:solidFill>
                  <a:srgbClr val="1155CC"/>
                </a:solidFill>
              </a:rPr>
              <a:t>Vị trí (chỉ còn lại 3 hình thức sau): </a:t>
            </a:r>
            <a:endParaRPr sz="1120">
              <a:solidFill>
                <a:srgbClr val="1155CC"/>
              </a:solidFill>
            </a:endParaRPr>
          </a:p>
          <a:p>
            <a:pPr indent="-251119" lvl="2" marL="1529999" rtl="0" algn="l">
              <a:lnSpc>
                <a:spcPct val="150000"/>
              </a:lnSpc>
              <a:spcBef>
                <a:spcPts val="0"/>
              </a:spcBef>
              <a:spcAft>
                <a:spcPts val="0"/>
              </a:spcAft>
              <a:buClr>
                <a:srgbClr val="1155CC"/>
              </a:buClr>
              <a:buSzPts val="1120"/>
              <a:buAutoNum type="arabicPeriod"/>
            </a:pPr>
            <a:r>
              <a:rPr lang="vi" sz="1120">
                <a:solidFill>
                  <a:srgbClr val="1155CC"/>
                </a:solidFill>
              </a:rPr>
              <a:t>Header </a:t>
            </a:r>
            <a:r>
              <a:rPr lang="vi" sz="1120">
                <a:solidFill>
                  <a:srgbClr val="FF0000"/>
                </a:solidFill>
              </a:rPr>
              <a:t>(Customize với từng đối tượng) =&gt; Bỏ customize, ai cũng có thể gia hạn/nâng cấp/mua thêm, Ban CNTT sẽ tự sửa qua trang check quyền, các dự án ko cần quan tâm)</a:t>
            </a:r>
            <a:endParaRPr sz="1120">
              <a:solidFill>
                <a:srgbClr val="FF0000"/>
              </a:solidFill>
            </a:endParaRPr>
          </a:p>
          <a:p>
            <a:pPr indent="-251119" lvl="2" marL="1529999" rtl="0" algn="l">
              <a:lnSpc>
                <a:spcPct val="150000"/>
              </a:lnSpc>
              <a:spcBef>
                <a:spcPts val="0"/>
              </a:spcBef>
              <a:spcAft>
                <a:spcPts val="0"/>
              </a:spcAft>
              <a:buClr>
                <a:srgbClr val="1155CC"/>
              </a:buClr>
              <a:buSzPts val="1120"/>
              <a:buAutoNum type="arabicPeriod"/>
            </a:pPr>
            <a:r>
              <a:rPr lang="vi" sz="1120">
                <a:solidFill>
                  <a:srgbClr val="1155CC"/>
                </a:solidFill>
              </a:rPr>
              <a:t>Notification </a:t>
            </a:r>
            <a:r>
              <a:rPr lang="vi" sz="1120">
                <a:solidFill>
                  <a:srgbClr val="FF0000"/>
                </a:solidFill>
              </a:rPr>
              <a:t>(Customize với từng đối tượng)Bỏ customize, ai cũng có thể gia hạn/nâng cấp/mua thêm, Ban CNTT sẽ tự sửa qua trang check quyền, các dự án ko cần quan tâm)</a:t>
            </a:r>
            <a:endParaRPr sz="1120">
              <a:solidFill>
                <a:srgbClr val="FF0000"/>
              </a:solidFill>
            </a:endParaRPr>
          </a:p>
          <a:p>
            <a:pPr indent="-251119" lvl="2" marL="1529999" rtl="0" algn="l">
              <a:lnSpc>
                <a:spcPct val="150000"/>
              </a:lnSpc>
              <a:spcBef>
                <a:spcPts val="0"/>
              </a:spcBef>
              <a:spcAft>
                <a:spcPts val="0"/>
              </a:spcAft>
              <a:buClr>
                <a:srgbClr val="1155CC"/>
              </a:buClr>
              <a:buSzPts val="1120"/>
              <a:buAutoNum type="arabicPeriod"/>
            </a:pPr>
            <a:r>
              <a:rPr lang="vi" sz="1120">
                <a:solidFill>
                  <a:srgbClr val="1155CC"/>
                </a:solidFill>
              </a:rPr>
              <a:t>Trang thông báo (</a:t>
            </a:r>
            <a:r>
              <a:rPr lang="vi" sz="1120">
                <a:solidFill>
                  <a:srgbClr val="1155CC"/>
                </a:solidFill>
              </a:rPr>
              <a:t>Không đi đến đâu) </a:t>
            </a:r>
            <a:endParaRPr sz="1120">
              <a:solidFill>
                <a:srgbClr val="1155CC"/>
              </a:solidFill>
            </a:endParaRPr>
          </a:p>
          <a:p>
            <a:pPr indent="-299719" lvl="1" marL="914400" rtl="0" algn="l">
              <a:lnSpc>
                <a:spcPct val="150000"/>
              </a:lnSpc>
              <a:spcBef>
                <a:spcPts val="0"/>
              </a:spcBef>
              <a:spcAft>
                <a:spcPts val="0"/>
              </a:spcAft>
              <a:buClr>
                <a:srgbClr val="1155CC"/>
              </a:buClr>
              <a:buSzPts val="1120"/>
              <a:buAutoNum type="arabicPeriod"/>
            </a:pPr>
            <a:r>
              <a:rPr lang="vi" sz="1120">
                <a:solidFill>
                  <a:srgbClr val="1155CC"/>
                </a:solidFill>
              </a:rPr>
              <a:t>Nội dung thông báo - </a:t>
            </a:r>
            <a:r>
              <a:rPr lang="vi" sz="1120">
                <a:solidFill>
                  <a:srgbClr val="1155CC"/>
                </a:solidFill>
              </a:rPr>
              <a:t>Chi tiết theo thiết kế</a:t>
            </a:r>
            <a:endParaRPr sz="1120">
              <a:solidFill>
                <a:srgbClr val="1155CC"/>
              </a:solidFill>
            </a:endParaRPr>
          </a:p>
          <a:p>
            <a:pPr indent="-299720" lvl="0" marL="457200" rtl="0" algn="l">
              <a:lnSpc>
                <a:spcPct val="150000"/>
              </a:lnSpc>
              <a:spcBef>
                <a:spcPts val="0"/>
              </a:spcBef>
              <a:spcAft>
                <a:spcPts val="0"/>
              </a:spcAft>
              <a:buClr>
                <a:srgbClr val="1155CC"/>
              </a:buClr>
              <a:buSzPts val="1120"/>
              <a:buAutoNum type="arabicPeriod"/>
            </a:pPr>
            <a:r>
              <a:rPr b="1" lang="vi" sz="1120">
                <a:solidFill>
                  <a:srgbClr val="1155CC"/>
                </a:solidFill>
              </a:rPr>
              <a:t>Đồng bộ </a:t>
            </a:r>
            <a:r>
              <a:rPr b="1" lang="vi" sz="1120">
                <a:solidFill>
                  <a:srgbClr val="1155CC"/>
                </a:solidFill>
              </a:rPr>
              <a:t>thời điểm h</a:t>
            </a:r>
            <a:r>
              <a:rPr b="1" lang="vi" sz="1120">
                <a:solidFill>
                  <a:srgbClr val="1155CC"/>
                </a:solidFill>
              </a:rPr>
              <a:t>iển thị thông báo:</a:t>
            </a:r>
            <a:endParaRPr b="1" sz="1120">
              <a:solidFill>
                <a:srgbClr val="1155CC"/>
              </a:solidFill>
            </a:endParaRPr>
          </a:p>
          <a:p>
            <a:pPr indent="-299719" lvl="1" marL="914400" rtl="0" algn="l">
              <a:lnSpc>
                <a:spcPct val="150000"/>
              </a:lnSpc>
              <a:spcBef>
                <a:spcPts val="0"/>
              </a:spcBef>
              <a:spcAft>
                <a:spcPts val="0"/>
              </a:spcAft>
              <a:buClr>
                <a:srgbClr val="1155CC"/>
              </a:buClr>
              <a:buSzPts val="1120"/>
              <a:buAutoNum type="arabicPeriod"/>
            </a:pPr>
            <a:r>
              <a:rPr lang="vi" sz="1120">
                <a:solidFill>
                  <a:srgbClr val="1155CC"/>
                </a:solidFill>
              </a:rPr>
              <a:t>Thông báo sắp hết/đã hết: </a:t>
            </a:r>
            <a:r>
              <a:rPr b="1" lang="vi" sz="1120">
                <a:solidFill>
                  <a:srgbClr val="1155CC"/>
                </a:solidFill>
              </a:rPr>
              <a:t>Thời hạn sử dụng</a:t>
            </a:r>
            <a:r>
              <a:rPr lang="vi" sz="1120">
                <a:solidFill>
                  <a:srgbClr val="1155CC"/>
                </a:solidFill>
              </a:rPr>
              <a:t>. (Cả Trial và Official License) Có các mốc hiển thị thông báo:</a:t>
            </a:r>
            <a:endParaRPr sz="1120">
              <a:solidFill>
                <a:srgbClr val="1155CC"/>
              </a:solidFill>
            </a:endParaRPr>
          </a:p>
          <a:p>
            <a:pPr indent="-251119" lvl="2" marL="1529999" marR="0" rtl="0" algn="l">
              <a:lnSpc>
                <a:spcPct val="150000"/>
              </a:lnSpc>
              <a:spcBef>
                <a:spcPts val="0"/>
              </a:spcBef>
              <a:spcAft>
                <a:spcPts val="0"/>
              </a:spcAft>
              <a:buClr>
                <a:srgbClr val="1155CC"/>
              </a:buClr>
              <a:buSzPts val="1120"/>
              <a:buAutoNum type="arabicPeriod"/>
            </a:pPr>
            <a:r>
              <a:rPr lang="vi" sz="1120">
                <a:solidFill>
                  <a:srgbClr val="1155CC"/>
                </a:solidFill>
              </a:rPr>
              <a:t>30 ngày trước khi hết hạn (D30)</a:t>
            </a:r>
            <a:endParaRPr sz="1120">
              <a:solidFill>
                <a:srgbClr val="1155CC"/>
              </a:solidFill>
            </a:endParaRPr>
          </a:p>
          <a:p>
            <a:pPr indent="-251119" lvl="2" marL="1529999" marR="0" rtl="0" algn="l">
              <a:lnSpc>
                <a:spcPct val="150000"/>
              </a:lnSpc>
              <a:spcBef>
                <a:spcPts val="0"/>
              </a:spcBef>
              <a:spcAft>
                <a:spcPts val="0"/>
              </a:spcAft>
              <a:buClr>
                <a:srgbClr val="1155CC"/>
              </a:buClr>
              <a:buSzPts val="1120"/>
              <a:buAutoNum type="arabicPeriod"/>
            </a:pPr>
            <a:r>
              <a:rPr lang="vi" sz="1120">
                <a:solidFill>
                  <a:srgbClr val="1155CC"/>
                </a:solidFill>
              </a:rPr>
              <a:t>Trong khoảng 30 ngày trước khi hết hạn đến còn 01 ngày trước khi hết hạn</a:t>
            </a:r>
            <a:endParaRPr sz="1120">
              <a:solidFill>
                <a:srgbClr val="1155CC"/>
              </a:solidFill>
            </a:endParaRPr>
          </a:p>
          <a:p>
            <a:pPr indent="-251119" lvl="2" marL="1529999" marR="0" rtl="0" algn="l">
              <a:lnSpc>
                <a:spcPct val="150000"/>
              </a:lnSpc>
              <a:spcBef>
                <a:spcPts val="0"/>
              </a:spcBef>
              <a:spcAft>
                <a:spcPts val="0"/>
              </a:spcAft>
              <a:buClr>
                <a:srgbClr val="1155CC"/>
              </a:buClr>
              <a:buSzPts val="1120"/>
              <a:buAutoNum type="arabicPeriod"/>
            </a:pPr>
            <a:r>
              <a:rPr lang="vi" sz="1120">
                <a:solidFill>
                  <a:srgbClr val="1155CC"/>
                </a:solidFill>
              </a:rPr>
              <a:t>1 ngày trước khi hết hạn</a:t>
            </a:r>
            <a:r>
              <a:rPr lang="vi" sz="1120">
                <a:solidFill>
                  <a:srgbClr val="1155CC"/>
                </a:solidFill>
              </a:rPr>
              <a:t> (D1)</a:t>
            </a:r>
            <a:endParaRPr sz="1120">
              <a:solidFill>
                <a:srgbClr val="1155CC"/>
              </a:solidFill>
            </a:endParaRPr>
          </a:p>
          <a:p>
            <a:pPr indent="-251119" lvl="2" marL="1529999" marR="0" rtl="0" algn="l">
              <a:lnSpc>
                <a:spcPct val="150000"/>
              </a:lnSpc>
              <a:spcBef>
                <a:spcPts val="0"/>
              </a:spcBef>
              <a:spcAft>
                <a:spcPts val="0"/>
              </a:spcAft>
              <a:buClr>
                <a:srgbClr val="1155CC"/>
              </a:buClr>
              <a:buSzPts val="1120"/>
              <a:buAutoNum type="arabicPeriod"/>
            </a:pPr>
            <a:r>
              <a:rPr lang="vi" sz="1120">
                <a:solidFill>
                  <a:srgbClr val="1155CC"/>
                </a:solidFill>
              </a:rPr>
              <a:t>Đã hết hạn</a:t>
            </a:r>
            <a:endParaRPr sz="1120">
              <a:solidFill>
                <a:srgbClr val="1155CC"/>
              </a:solidFill>
            </a:endParaRPr>
          </a:p>
          <a:p>
            <a:pPr indent="-299719" lvl="1" marL="914400" rtl="0" algn="l">
              <a:lnSpc>
                <a:spcPct val="150000"/>
              </a:lnSpc>
              <a:spcBef>
                <a:spcPts val="0"/>
              </a:spcBef>
              <a:spcAft>
                <a:spcPts val="0"/>
              </a:spcAft>
              <a:buClr>
                <a:srgbClr val="1155CC"/>
              </a:buClr>
              <a:buSzPts val="1120"/>
              <a:buAutoNum type="arabicPeriod"/>
            </a:pPr>
            <a:r>
              <a:rPr lang="vi" sz="1120">
                <a:solidFill>
                  <a:srgbClr val="1155CC"/>
                </a:solidFill>
              </a:rPr>
              <a:t>Thông báo sắp hết/đã hết: </a:t>
            </a:r>
            <a:r>
              <a:rPr b="1" lang="vi" sz="1120">
                <a:solidFill>
                  <a:srgbClr val="1155CC"/>
                </a:solidFill>
              </a:rPr>
              <a:t>Dung lượng</a:t>
            </a:r>
            <a:r>
              <a:rPr lang="vi" sz="1120">
                <a:solidFill>
                  <a:srgbClr val="1155CC"/>
                </a:solidFill>
              </a:rPr>
              <a:t> (Usage).</a:t>
            </a:r>
            <a:r>
              <a:rPr lang="vi" sz="1120">
                <a:solidFill>
                  <a:srgbClr val="1155CC"/>
                </a:solidFill>
              </a:rPr>
              <a:t> Có các mốc hiển thị thông báo:</a:t>
            </a:r>
            <a:endParaRPr sz="1120">
              <a:solidFill>
                <a:srgbClr val="1155CC"/>
              </a:solidFill>
            </a:endParaRPr>
          </a:p>
          <a:p>
            <a:pPr indent="-90169" lvl="2" marL="1529999" rtl="0" algn="l">
              <a:lnSpc>
                <a:spcPct val="150000"/>
              </a:lnSpc>
              <a:spcBef>
                <a:spcPts val="0"/>
              </a:spcBef>
              <a:spcAft>
                <a:spcPts val="0"/>
              </a:spcAft>
              <a:buClr>
                <a:srgbClr val="1155CC"/>
              </a:buClr>
              <a:buSzPts val="1120"/>
              <a:buAutoNum type="arabicPeriod"/>
            </a:pPr>
            <a:r>
              <a:rPr lang="vi" sz="1120">
                <a:solidFill>
                  <a:srgbClr val="1155CC"/>
                </a:solidFill>
              </a:rPr>
              <a:t>Còn &lt;/= 10% tài nguyên</a:t>
            </a:r>
            <a:endParaRPr sz="1120">
              <a:solidFill>
                <a:srgbClr val="1155CC"/>
              </a:solidFill>
            </a:endParaRPr>
          </a:p>
          <a:p>
            <a:pPr indent="-90169" lvl="2" marL="1529999" rtl="0" algn="l">
              <a:lnSpc>
                <a:spcPct val="150000"/>
              </a:lnSpc>
              <a:spcBef>
                <a:spcPts val="0"/>
              </a:spcBef>
              <a:spcAft>
                <a:spcPts val="0"/>
              </a:spcAft>
              <a:buClr>
                <a:srgbClr val="1155CC"/>
              </a:buClr>
              <a:buSzPts val="1120"/>
              <a:buAutoNum type="arabicPeriod"/>
            </a:pPr>
            <a:r>
              <a:rPr lang="vi" sz="1120">
                <a:solidFill>
                  <a:srgbClr val="1155CC"/>
                </a:solidFill>
              </a:rPr>
              <a:t>Hết tài nguyên</a:t>
            </a:r>
            <a:endParaRPr sz="1120">
              <a:solidFill>
                <a:srgbClr val="1155CC"/>
              </a:solidFill>
            </a:endParaRPr>
          </a:p>
          <a:p>
            <a:pPr indent="0" lvl="0" marL="457200" rtl="0" algn="l">
              <a:lnSpc>
                <a:spcPct val="150000"/>
              </a:lnSpc>
              <a:spcBef>
                <a:spcPts val="0"/>
              </a:spcBef>
              <a:spcAft>
                <a:spcPts val="0"/>
              </a:spcAft>
              <a:buNone/>
            </a:pPr>
            <a:r>
              <a:t/>
            </a:r>
            <a:endParaRPr sz="1120">
              <a:solidFill>
                <a:srgbClr val="1155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vi"/>
              <a:t>1.</a:t>
            </a:r>
            <a:r>
              <a:rPr b="1" lang="vi"/>
              <a:t>2 MÔ TẢ CHUNG</a:t>
            </a:r>
            <a:endParaRPr b="1"/>
          </a:p>
        </p:txBody>
      </p:sp>
      <p:sp>
        <p:nvSpPr>
          <p:cNvPr id="118" name="Google Shape;118;p21"/>
          <p:cNvSpPr txBox="1"/>
          <p:nvPr>
            <p:ph idx="4294967295" type="subTitle"/>
          </p:nvPr>
        </p:nvSpPr>
        <p:spPr>
          <a:xfrm>
            <a:off x="273150" y="854275"/>
            <a:ext cx="8262000" cy="4361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vi" sz="1200">
                <a:solidFill>
                  <a:srgbClr val="1155CC"/>
                </a:solidFill>
              </a:rPr>
              <a:t>3. Đồng </a:t>
            </a:r>
            <a:r>
              <a:rPr b="1" lang="vi" sz="1200">
                <a:solidFill>
                  <a:srgbClr val="1155CC"/>
                </a:solidFill>
              </a:rPr>
              <a:t>bộ về cách thức thông báo</a:t>
            </a:r>
            <a:endParaRPr b="1" sz="1200">
              <a:solidFill>
                <a:srgbClr val="1155CC"/>
              </a:solidFill>
            </a:endParaRPr>
          </a:p>
          <a:p>
            <a:pPr indent="-304800" lvl="0" marL="457200" rtl="0" algn="l">
              <a:lnSpc>
                <a:spcPct val="200000"/>
              </a:lnSpc>
              <a:spcBef>
                <a:spcPts val="0"/>
              </a:spcBef>
              <a:spcAft>
                <a:spcPts val="0"/>
              </a:spcAft>
              <a:buClr>
                <a:srgbClr val="1155CC"/>
              </a:buClr>
              <a:buSzPts val="1200"/>
              <a:buChar char="●"/>
            </a:pPr>
            <a:r>
              <a:rPr lang="vi" sz="1200">
                <a:solidFill>
                  <a:srgbClr val="1155CC"/>
                </a:solidFill>
              </a:rPr>
              <a:t>Các thông báo về gia hạn/mua thêm tài nguyên, hết hạn sẽ là thông báo từ MISA</a:t>
            </a:r>
            <a:r>
              <a:rPr b="1" lang="vi" sz="1200">
                <a:solidFill>
                  <a:srgbClr val="1155CC"/>
                </a:solidFill>
              </a:rPr>
              <a:t> (Không cho phép không nhận thông báo).</a:t>
            </a:r>
            <a:endParaRPr b="1" sz="1200">
              <a:solidFill>
                <a:srgbClr val="1155CC"/>
              </a:solidFill>
            </a:endParaRPr>
          </a:p>
          <a:p>
            <a:pPr indent="-304800" lvl="0" marL="457200" rtl="0" algn="l">
              <a:lnSpc>
                <a:spcPct val="200000"/>
              </a:lnSpc>
              <a:spcBef>
                <a:spcPts val="0"/>
              </a:spcBef>
              <a:spcAft>
                <a:spcPts val="0"/>
              </a:spcAft>
              <a:buClr>
                <a:srgbClr val="1155CC"/>
              </a:buClr>
              <a:buSzPts val="1200"/>
              <a:buChar char="●"/>
            </a:pPr>
            <a:r>
              <a:rPr lang="vi" sz="1200">
                <a:solidFill>
                  <a:srgbClr val="1155CC"/>
                </a:solidFill>
              </a:rPr>
              <a:t>Người dùng đang sử dụng nhiều phần mềm của MISA, ở tại 1 phần mềm cũng có thể nhận được thông báo quả chuông (Notification) về tình trạng hết hạn, cần mua thêm tài nguyên của các phần mềm khác đang sử dụng </a:t>
            </a:r>
            <a:r>
              <a:rPr b="1" lang="vi" sz="1200">
                <a:solidFill>
                  <a:srgbClr val="1155CC"/>
                </a:solidFill>
              </a:rPr>
              <a:t>(Thông báo liên phần mềm với tất cả các ứng dụng) </a:t>
            </a:r>
            <a:r>
              <a:rPr b="1" lang="vi" sz="1200">
                <a:solidFill>
                  <a:srgbClr val="FF0000"/>
                </a:solidFill>
              </a:rPr>
              <a:t>=</a:t>
            </a:r>
            <a:r>
              <a:rPr b="1" lang="vi" sz="1300">
                <a:solidFill>
                  <a:srgbClr val="FF0000"/>
                </a:solidFill>
              </a:rPr>
              <a:t>&gt; Thực hiện sau.</a:t>
            </a:r>
            <a:endParaRPr b="1" sz="1300">
              <a:solidFill>
                <a:srgbClr val="FF0000"/>
              </a:solidFill>
            </a:endParaRPr>
          </a:p>
          <a:p>
            <a:pPr indent="-304800" lvl="0" marL="457200" rtl="0" algn="l">
              <a:lnSpc>
                <a:spcPct val="200000"/>
              </a:lnSpc>
              <a:spcBef>
                <a:spcPts val="0"/>
              </a:spcBef>
              <a:spcAft>
                <a:spcPts val="0"/>
              </a:spcAft>
              <a:buClr>
                <a:srgbClr val="1155CC"/>
              </a:buClr>
              <a:buSzPts val="1200"/>
              <a:buChar char="●"/>
            </a:pPr>
            <a:r>
              <a:rPr lang="vi" sz="1200">
                <a:solidFill>
                  <a:srgbClr val="1155CC"/>
                </a:solidFill>
              </a:rPr>
              <a:t>Người dùng được phần quyền (Sở hữu, quản trị phần mềm) mới có quyền thực hiện gia hạn, các người dùng khác, chỉ nhận thông báo</a:t>
            </a:r>
            <a:r>
              <a:rPr b="1" lang="vi" sz="1200">
                <a:solidFill>
                  <a:srgbClr val="1155CC"/>
                </a:solidFill>
              </a:rPr>
              <a:t> </a:t>
            </a:r>
            <a:r>
              <a:rPr b="1" lang="vi" sz="1200">
                <a:solidFill>
                  <a:srgbClr val="FF0000"/>
                </a:solidFill>
              </a:rPr>
              <a:t>=</a:t>
            </a:r>
            <a:r>
              <a:rPr b="1" lang="vi" sz="1300">
                <a:solidFill>
                  <a:srgbClr val="FF0000"/>
                </a:solidFill>
              </a:rPr>
              <a:t>&gt; Các đự án không cần customize. Dự án bỏ yêu cầu này và tự thực hiện trên trang check quyền. </a:t>
            </a:r>
            <a:endParaRPr b="1" sz="112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