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58" r:id="rId6"/>
    <p:sldId id="262" r:id="rId7"/>
    <p:sldId id="261" r:id="rId8"/>
    <p:sldId id="289" r:id="rId9"/>
    <p:sldId id="288" r:id="rId10"/>
    <p:sldId id="291" r:id="rId11"/>
    <p:sldId id="29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872"/>
    <a:srgbClr val="0C75AC"/>
    <a:srgbClr val="299CAB"/>
    <a:srgbClr val="63B7C6"/>
    <a:srgbClr val="103350"/>
    <a:srgbClr val="0C4360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B363D-EF18-90E2-2045-EA8EB01D2F28}" v="777" dt="2024-09-15T20:28:3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3" y="12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65AA5-436C-4D1E-8978-E980E1E13903}"/>
              </a:ext>
            </a:extLst>
          </p:cNvPr>
          <p:cNvSpPr/>
          <p:nvPr/>
        </p:nvSpPr>
        <p:spPr>
          <a:xfrm>
            <a:off x="-57601" y="-116"/>
            <a:ext cx="12251724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3B5D4-4FF7-409D-8F68-B22E5F95BFDF}"/>
              </a:ext>
            </a:extLst>
          </p:cNvPr>
          <p:cNvSpPr txBox="1"/>
          <p:nvPr/>
        </p:nvSpPr>
        <p:spPr>
          <a:xfrm>
            <a:off x="3665834" y="5689074"/>
            <a:ext cx="309536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mk-MK" dirty="0">
                <a:solidFill>
                  <a:srgbClr val="1B6872"/>
                </a:solidFill>
                <a:latin typeface="Bahnschrift SemiCondensed"/>
              </a:rPr>
              <a:t>Изработиле</a:t>
            </a:r>
            <a:r>
              <a:rPr lang="en-US" dirty="0">
                <a:solidFill>
                  <a:srgbClr val="1B6872"/>
                </a:solidFill>
                <a:latin typeface="Bahnschrift SemiCondensed"/>
              </a:rPr>
              <a:t>:</a:t>
            </a:r>
          </a:p>
          <a:p>
            <a:pPr algn="ctr"/>
            <a:r>
              <a:rPr lang="mk-MK" dirty="0">
                <a:solidFill>
                  <a:srgbClr val="1B6872"/>
                </a:solidFill>
                <a:latin typeface="Bahnschrift SemiCondensed"/>
              </a:rPr>
              <a:t>Михајло Тодоровски 225020</a:t>
            </a:r>
            <a:endParaRPr lang="mk-MK" dirty="0">
              <a:solidFill>
                <a:srgbClr val="1B6872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mk-MK" dirty="0">
                <a:solidFill>
                  <a:srgbClr val="1B6872"/>
                </a:solidFill>
                <a:latin typeface="Bahnschrift SemiCondensed"/>
              </a:rPr>
              <a:t>Филип </a:t>
            </a:r>
            <a:r>
              <a:rPr lang="mk-MK" dirty="0" err="1">
                <a:solidFill>
                  <a:srgbClr val="1B6872"/>
                </a:solidFill>
                <a:latin typeface="Bahnschrift SemiCondensed"/>
              </a:rPr>
              <a:t>Срезоски</a:t>
            </a:r>
            <a:r>
              <a:rPr lang="mk-MK" dirty="0">
                <a:solidFill>
                  <a:srgbClr val="1B6872"/>
                </a:solidFill>
                <a:latin typeface="Bahnschrift SemiCondensed"/>
              </a:rPr>
              <a:t> 213106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F076C-1631-41C5-A881-3E2C4E1E7C7F}"/>
              </a:ext>
            </a:extLst>
          </p:cNvPr>
          <p:cNvSpPr txBox="1"/>
          <p:nvPr/>
        </p:nvSpPr>
        <p:spPr>
          <a:xfrm>
            <a:off x="9014710" y="5685932"/>
            <a:ext cx="30953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mk-MK" dirty="0">
                <a:solidFill>
                  <a:srgbClr val="1B6872"/>
                </a:solidFill>
                <a:latin typeface="Bahnschrift SemiCondensed"/>
              </a:rPr>
              <a:t>Ментор</a:t>
            </a:r>
            <a:r>
              <a:rPr lang="en-US" dirty="0">
                <a:solidFill>
                  <a:srgbClr val="1B6872"/>
                </a:solidFill>
                <a:latin typeface="Bahnschrift SemiCondensed"/>
              </a:rPr>
              <a:t>:</a:t>
            </a:r>
          </a:p>
          <a:p>
            <a:pPr algn="ctr"/>
            <a:r>
              <a:rPr lang="en-US" err="1">
                <a:solidFill>
                  <a:srgbClr val="1B6872"/>
                </a:solidFill>
                <a:latin typeface="Bahnschrift SemiCondensed"/>
              </a:rPr>
              <a:t>Проф</a:t>
            </a:r>
            <a:r>
              <a:rPr lang="en-US" dirty="0">
                <a:solidFill>
                  <a:srgbClr val="1B6872"/>
                </a:solidFill>
                <a:latin typeface="Bahnschrift SemiCondensed"/>
              </a:rPr>
              <a:t>. д-р </a:t>
            </a:r>
            <a:r>
              <a:rPr lang="en-US" err="1">
                <a:solidFill>
                  <a:srgbClr val="1B6872"/>
                </a:solidFill>
                <a:latin typeface="Bahnschrift SemiCondensed"/>
                <a:cs typeface="Times New Roman"/>
              </a:rPr>
              <a:t>Ивица</a:t>
            </a:r>
            <a:r>
              <a:rPr lang="en-US" dirty="0">
                <a:solidFill>
                  <a:srgbClr val="1B6872"/>
                </a:solidFill>
                <a:latin typeface="Bahnschrift SemiCondensed"/>
                <a:cs typeface="Times New Roman"/>
              </a:rPr>
              <a:t> </a:t>
            </a:r>
            <a:r>
              <a:rPr lang="en-US" err="1">
                <a:solidFill>
                  <a:srgbClr val="1B6872"/>
                </a:solidFill>
                <a:latin typeface="Bahnschrift SemiCondensed"/>
                <a:cs typeface="Times New Roman"/>
              </a:rPr>
              <a:t>Димитровски</a:t>
            </a:r>
            <a:endParaRPr lang="en-US">
              <a:solidFill>
                <a:srgbClr val="1B6872"/>
              </a:solidFill>
              <a:latin typeface="Bahnschrift SemiCondensed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2A8E3-55D4-4096-A19A-263A110485B4}"/>
              </a:ext>
            </a:extLst>
          </p:cNvPr>
          <p:cNvSpPr txBox="1"/>
          <p:nvPr/>
        </p:nvSpPr>
        <p:spPr>
          <a:xfrm>
            <a:off x="4822221" y="3140787"/>
            <a:ext cx="672413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mk-MK" sz="2800" dirty="0">
                <a:solidFill>
                  <a:srgbClr val="1B6872"/>
                </a:solidFill>
                <a:latin typeface="Bahnschrift SemiCondensed"/>
                <a:cs typeface="Times New Roman"/>
              </a:rPr>
              <a:t>Детекција и броење на возила</a:t>
            </a:r>
            <a:endParaRPr lang="en-US" sz="2800">
              <a:solidFill>
                <a:srgbClr val="1B6872"/>
              </a:solidFill>
              <a:latin typeface="Bahnschrift Semi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6E78-3689-453D-9F19-B67C61469F50}"/>
              </a:ext>
            </a:extLst>
          </p:cNvPr>
          <p:cNvSpPr txBox="1"/>
          <p:nvPr/>
        </p:nvSpPr>
        <p:spPr>
          <a:xfrm>
            <a:off x="4822221" y="733163"/>
            <a:ext cx="672413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mk-MK" sz="2800" dirty="0">
                <a:solidFill>
                  <a:srgbClr val="1B6872"/>
                </a:solidFill>
                <a:latin typeface="Bahnschrift SemiCondensed"/>
              </a:rPr>
              <a:t>Дигитално процесирање на слика</a:t>
            </a:r>
            <a:endParaRPr lang="en-US">
              <a:solidFill>
                <a:srgbClr val="1B6872"/>
              </a:solidFill>
              <a:cs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8610F6-8274-449E-9D46-3EB55989CABD}"/>
              </a:ext>
            </a:extLst>
          </p:cNvPr>
          <p:cNvCxnSpPr/>
          <p:nvPr/>
        </p:nvCxnSpPr>
        <p:spPr>
          <a:xfrm>
            <a:off x="6874473" y="1266799"/>
            <a:ext cx="261963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3CC6D4-45AD-4872-AE75-6810F13386DD}"/>
              </a:ext>
            </a:extLst>
          </p:cNvPr>
          <p:cNvCxnSpPr>
            <a:cxnSpLocks/>
          </p:cNvCxnSpPr>
          <p:nvPr/>
        </p:nvCxnSpPr>
        <p:spPr>
          <a:xfrm>
            <a:off x="5373127" y="3721386"/>
            <a:ext cx="562232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CF7F03-3FFA-469B-9554-20AE39A87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" y="259492"/>
            <a:ext cx="1348708" cy="1348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DE37F-C8C9-4BB5-86E9-30D0AB4C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8907">
            <a:off x="969218" y="2041419"/>
            <a:ext cx="1348708" cy="1348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6EBD28-9042-40F7-A7FD-71CD49C0B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33097">
            <a:off x="202972" y="3681135"/>
            <a:ext cx="2007475" cy="2007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BD576E-9954-4C24-8DF4-CF1236EF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1273">
            <a:off x="2329296" y="240009"/>
            <a:ext cx="1984639" cy="1984639"/>
          </a:xfrm>
          <a:prstGeom prst="rect">
            <a:avLst/>
          </a:prstGeom>
        </p:spPr>
      </p:pic>
      <p:pic>
        <p:nvPicPr>
          <p:cNvPr id="11" name="Picture 10" descr="A black and white text&#10;&#10;Description automatically generated">
            <a:extLst>
              <a:ext uri="{FF2B5EF4-FFF2-40B4-BE49-F238E27FC236}">
                <a16:creationId xmlns:a16="http://schemas.microsoft.com/office/drawing/2014/main" id="{A05A0DFC-8F90-131D-BA7C-3ABB71E0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81" y="165886"/>
            <a:ext cx="3175001" cy="5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>
                <a:latin typeface="Bahnschrift SemiCondensed"/>
                <a:ea typeface="Tahoma"/>
                <a:cs typeface="Tahoma"/>
              </a:rPr>
              <a:t>ПРАШАЊА ?</a:t>
            </a:r>
            <a:endParaRPr lang="mk-MK">
              <a:latin typeface="Bahnschrift Semi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latin typeface="Bahnschrift SemiCondensed"/>
              </a:rPr>
              <a:t>Вовед</a:t>
            </a:r>
            <a:endParaRPr lang="en-US" dirty="0">
              <a:latin typeface="Bahnschrift SemiCondensed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184" y="1461410"/>
            <a:ext cx="10653692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mk-MK" sz="1800" b="1" dirty="0">
                <a:latin typeface="Bahnschrift SemiCondensed"/>
                <a:ea typeface="+mn-lt"/>
                <a:cs typeface="+mn-lt"/>
              </a:rPr>
              <a:t>     Цел на проектот</a:t>
            </a:r>
            <a:br>
              <a:rPr lang="mk-MK" sz="1800" b="1" dirty="0">
                <a:latin typeface="Bahnschrift SemiCondensed"/>
                <a:ea typeface="+mn-lt"/>
                <a:cs typeface="+mn-lt"/>
              </a:rPr>
            </a:br>
            <a:r>
              <a:rPr lang="mk-MK" sz="1400" dirty="0">
                <a:latin typeface="Bahnschrift SemiCondensed"/>
                <a:ea typeface="+mn-lt"/>
                <a:cs typeface="+mn-lt"/>
              </a:rPr>
              <a:t>Развој на систем за детекција и броење на возила користејќи компјутерска визија.</a:t>
            </a: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endParaRPr lang="mk-MK" sz="1400">
              <a:latin typeface="Bahnschrift SemiCondensed"/>
            </a:endParaRPr>
          </a:p>
          <a:p>
            <a:pPr>
              <a:buNone/>
            </a:pPr>
            <a:r>
              <a:rPr lang="mk-MK" sz="1800" b="1" dirty="0">
                <a:latin typeface="Bahnschrift SemiCondensed"/>
                <a:ea typeface="+mn-lt"/>
                <a:cs typeface="+mn-lt"/>
              </a:rPr>
              <a:t>     Значење на проблемот</a:t>
            </a:r>
            <a:endParaRPr lang="mk-MK" sz="1400">
              <a:latin typeface="Bahnschrift SemiCondensed"/>
              <a:ea typeface="+mn-lt"/>
            </a:endParaRPr>
          </a:p>
          <a:p>
            <a:pPr>
              <a:buNone/>
            </a:pPr>
            <a:r>
              <a:rPr lang="mk-MK" sz="1400" dirty="0">
                <a:latin typeface="Bahnschrift SemiCondensed"/>
                <a:ea typeface="+mn-lt"/>
                <a:cs typeface="+mn-lt"/>
              </a:rPr>
              <a:t>Управување со сообраќајот е клучно за намалување на застојот и зголемување на безбедноста.</a:t>
            </a: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br>
              <a:rPr lang="mk-MK" sz="1400" dirty="0">
                <a:latin typeface="Bahnschrift SemiCondensed"/>
              </a:rPr>
            </a:br>
            <a:br>
              <a:rPr lang="mk-MK" sz="1400" dirty="0">
                <a:latin typeface="Bahnschrift SemiCondensed"/>
              </a:rPr>
            </a:br>
            <a:endParaRPr lang="mk-MK" sz="1400">
              <a:latin typeface="Bahnschrift SemiCondensed"/>
            </a:endParaRPr>
          </a:p>
          <a:p>
            <a:pPr marL="0" indent="0">
              <a:buNone/>
            </a:pPr>
            <a:r>
              <a:rPr lang="mk-MK" sz="1800" b="1" dirty="0">
                <a:latin typeface="Bahnschrift SemiCondensed"/>
                <a:ea typeface="+mn-lt"/>
                <a:cs typeface="+mn-lt"/>
              </a:rPr>
              <a:t>     Технологии и алатки</a:t>
            </a:r>
            <a:br>
              <a:rPr lang="mk-MK" sz="1800" b="1" dirty="0">
                <a:latin typeface="Bahnschrift SemiCondensed"/>
                <a:ea typeface="+mn-lt"/>
                <a:cs typeface="+mn-lt"/>
              </a:rPr>
            </a:br>
            <a:r>
              <a:rPr lang="mk-MK" sz="1400" dirty="0">
                <a:latin typeface="Bahnschrift SemiCondensed"/>
                <a:ea typeface="+mn-lt"/>
                <a:cs typeface="+mn-lt"/>
              </a:rPr>
              <a:t>Користени се </a:t>
            </a:r>
            <a:r>
              <a:rPr lang="mk-MK" sz="1400" err="1">
                <a:latin typeface="Bahnschrift SemiCondensed"/>
                <a:ea typeface="+mn-lt"/>
                <a:cs typeface="+mn-lt"/>
              </a:rPr>
              <a:t>Python</a:t>
            </a:r>
            <a:r>
              <a:rPr lang="mk-MK" sz="1400" dirty="0">
                <a:latin typeface="Bahnschrift SemiCondensed"/>
                <a:ea typeface="+mn-lt"/>
                <a:cs typeface="+mn-lt"/>
              </a:rPr>
              <a:t>, </a:t>
            </a:r>
            <a:r>
              <a:rPr lang="mk-MK" sz="1400" err="1">
                <a:latin typeface="Bahnschrift SemiCondensed"/>
                <a:ea typeface="+mn-lt"/>
                <a:cs typeface="+mn-lt"/>
              </a:rPr>
              <a:t>OpenCV</a:t>
            </a:r>
            <a:r>
              <a:rPr lang="mk-MK" sz="1400" dirty="0">
                <a:latin typeface="Bahnschrift SemiCondensed"/>
                <a:ea typeface="+mn-lt"/>
                <a:cs typeface="+mn-lt"/>
              </a:rPr>
              <a:t> и </a:t>
            </a:r>
            <a:r>
              <a:rPr lang="mk-MK" sz="1400" err="1">
                <a:latin typeface="Bahnschrift SemiCondensed"/>
                <a:ea typeface="+mn-lt"/>
                <a:cs typeface="+mn-lt"/>
              </a:rPr>
              <a:t>NumPy</a:t>
            </a:r>
            <a:r>
              <a:rPr lang="mk-MK" sz="1400" dirty="0">
                <a:latin typeface="Bahnschrift SemiCondensed"/>
                <a:ea typeface="+mn-lt"/>
                <a:cs typeface="+mn-lt"/>
              </a:rPr>
              <a:t> за обработка на видео податоци во реално време.</a:t>
            </a: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r>
              <a:rPr lang="mk-MK" sz="1400" dirty="0">
                <a:latin typeface="Bahnschrift SemiCondensed"/>
                <a:ea typeface="+mn-lt"/>
                <a:cs typeface="+mn-lt"/>
              </a:rPr>
              <a:t> </a:t>
            </a:r>
            <a:br>
              <a:rPr lang="mk-MK" sz="1400" dirty="0">
                <a:latin typeface="Bahnschrift SemiCondensed"/>
                <a:ea typeface="+mn-lt"/>
                <a:cs typeface="+mn-lt"/>
              </a:rPr>
            </a:br>
            <a:endParaRPr lang="mk-MK" sz="1400" dirty="0">
              <a:latin typeface="Bahnschrift SemiCondensed"/>
              <a:ea typeface="+mn-lt"/>
              <a:cs typeface="+mn-lt"/>
            </a:endParaRPr>
          </a:p>
          <a:p>
            <a:pPr marL="0" indent="0">
              <a:buNone/>
            </a:pPr>
            <a:r>
              <a:rPr lang="mk-MK" sz="1800" b="1" dirty="0">
                <a:latin typeface="Bahnschrift SemiCondensed"/>
                <a:ea typeface="+mn-lt"/>
                <a:cs typeface="+mn-lt"/>
              </a:rPr>
              <a:t>     Методологија на пристап</a:t>
            </a:r>
            <a:br>
              <a:rPr lang="mk-MK" sz="1800" b="1" dirty="0">
                <a:latin typeface="Bahnschrift SemiCondensed"/>
                <a:ea typeface="+mn-lt"/>
                <a:cs typeface="+mn-lt"/>
              </a:rPr>
            </a:br>
            <a:r>
              <a:rPr lang="mk-MK" sz="1400" dirty="0">
                <a:latin typeface="Bahnschrift SemiCondensed"/>
                <a:ea typeface="+mn-lt"/>
                <a:cs typeface="+mn-lt"/>
              </a:rPr>
              <a:t>Алгоритми за одземање на позадина, морфолошка обработка и детекција на контури за идентификација на возилата.</a:t>
            </a:r>
            <a:endParaRPr lang="mk-MK" sz="1400" dirty="0">
              <a:latin typeface="Bahnschrift SemiCondense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E5D83-9618-6B20-5B5F-8F1656E8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9" y="1083423"/>
            <a:ext cx="699894" cy="719686"/>
          </a:xfrm>
          <a:prstGeom prst="rect">
            <a:avLst/>
          </a:prstGeom>
        </p:spPr>
      </p:pic>
      <p:pic>
        <p:nvPicPr>
          <p:cNvPr id="5" name="Picture 4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EBA45FA5-43DC-EEC9-5F67-9D7E135C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1" y="2303244"/>
            <a:ext cx="1167742" cy="788391"/>
          </a:xfrm>
          <a:prstGeom prst="rect">
            <a:avLst/>
          </a:prstGeom>
        </p:spPr>
      </p:pic>
      <p:pic>
        <p:nvPicPr>
          <p:cNvPr id="11" name="Picture 10" descr="A computer with tools on it&#10;&#10;Description automatically generated">
            <a:extLst>
              <a:ext uri="{FF2B5EF4-FFF2-40B4-BE49-F238E27FC236}">
                <a16:creationId xmlns:a16="http://schemas.microsoft.com/office/drawing/2014/main" id="{62EADEE5-824C-954B-FF6C-C052A23A0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94" y="3663297"/>
            <a:ext cx="855297" cy="730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BA936-2130-76B3-2E5D-52EA6307C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24" y="4819891"/>
            <a:ext cx="864244" cy="9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>
                <a:latin typeface="Bahnschrift SemiCondensed"/>
              </a:rPr>
              <a:t>OpenCV</a:t>
            </a:r>
            <a:endParaRPr lang="en-US">
              <a:latin typeface="Bahnschrift SemiCondensed"/>
            </a:endParaRP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err="1">
                <a:latin typeface="Bahnschrift SemiCondensed"/>
                <a:ea typeface="+mn-lt"/>
                <a:cs typeface="+mn-lt"/>
              </a:rPr>
              <a:t>Што</a:t>
            </a:r>
            <a:r>
              <a:rPr lang="en-US" sz="1800" dirty="0">
                <a:latin typeface="Bahnschrift SemiCondensed"/>
                <a:ea typeface="+mn-lt"/>
                <a:cs typeface="+mn-lt"/>
              </a:rPr>
              <a:t> е?</a:t>
            </a:r>
            <a:endParaRPr lang="en-US" sz="1800" dirty="0">
              <a:latin typeface="Bahnschrift SemiCondensed"/>
            </a:endParaRP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err="1">
                <a:latin typeface="Bahnschrift SemiCondensed"/>
                <a:ea typeface="+mn-lt"/>
                <a:cs typeface="+mn-lt"/>
              </a:rPr>
              <a:t>Јазици</a:t>
            </a:r>
            <a:endParaRPr lang="en-US" sz="1800">
              <a:latin typeface="Bahnschrift SemiCondensed"/>
            </a:endParaRP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dirty="0" err="1">
                <a:latin typeface="Bahnschrift SemiCondensed"/>
                <a:ea typeface="+mn-lt"/>
                <a:cs typeface="+mn-lt"/>
              </a:rPr>
              <a:t>Функции</a:t>
            </a:r>
            <a:endParaRPr lang="en-US" sz="1800" dirty="0">
              <a:latin typeface="Bahnschrift SemiCondensed"/>
            </a:endParaRP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err="1">
                <a:latin typeface="Bahnschrift SemiCondensed"/>
                <a:ea typeface="+mn-lt"/>
                <a:cs typeface="+mn-lt"/>
              </a:rPr>
              <a:t>Предности</a:t>
            </a:r>
            <a:endParaRPr lang="en-US" sz="1800" err="1">
              <a:latin typeface="Bahnschrift SemiCondensed"/>
            </a:endParaRP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dirty="0" err="1">
                <a:latin typeface="Bahnschrift SemiCondensed"/>
                <a:ea typeface="+mn-lt"/>
                <a:cs typeface="+mn-lt"/>
              </a:rPr>
              <a:t>Примена</a:t>
            </a:r>
            <a:endParaRPr lang="en-US" sz="1800" dirty="0">
              <a:latin typeface="Bahnschrift SemiCondense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>
                <a:latin typeface="Bahnschrift SemiCondensed"/>
              </a:rPr>
              <a:t>Процесирање на видео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4A5C7-DC8B-4FA9-8B30-C4558702AB07}"/>
              </a:ext>
            </a:extLst>
          </p:cNvPr>
          <p:cNvSpPr txBox="1"/>
          <p:nvPr/>
        </p:nvSpPr>
        <p:spPr>
          <a:xfrm>
            <a:off x="667265" y="2045043"/>
            <a:ext cx="580767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4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Претпроцесирање</a:t>
            </a:r>
            <a:endParaRPr lang="en-US" sz="240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400" b="1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4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Одземање позадина</a:t>
            </a:r>
            <a:endParaRPr lang="mk-MK" sz="240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400" b="1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Контури</a:t>
            </a:r>
            <a:endParaRPr lang="mk-MK" sz="2400" b="1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400" b="1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Морфологија</a:t>
            </a:r>
            <a:endParaRPr lang="en-US" sz="2400">
              <a:solidFill>
                <a:schemeClr val="bg1"/>
              </a:solidFill>
              <a:latin typeface="Bahnschrift SemiCondensed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4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Броење</a:t>
            </a:r>
            <a:endParaRPr lang="mk-MK" sz="2400" dirty="0">
              <a:solidFill>
                <a:schemeClr val="bg1"/>
              </a:solidFill>
              <a:latin typeface="Bahnschrift SemiCondense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57E748-6F90-45A9-A78A-7071C545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24" y="1974452"/>
            <a:ext cx="5279596" cy="30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BEE-8EDD-4F7D-9AE3-C44600EB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>
                <a:latin typeface="Bahnschrift SemiCondensed"/>
                <a:ea typeface="+mj-lt"/>
                <a:cs typeface="+mj-lt"/>
              </a:rPr>
              <a:t>OpenCV и неговата улога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latin typeface="Bahnschrift SemiCondense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916B-7863-4F9E-B406-44CB854C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25481-C69F-433C-807D-8F7282926705}"/>
              </a:ext>
            </a:extLst>
          </p:cNvPr>
          <p:cNvSpPr txBox="1"/>
          <p:nvPr/>
        </p:nvSpPr>
        <p:spPr>
          <a:xfrm>
            <a:off x="688203" y="1716325"/>
            <a:ext cx="917489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Праговање</a:t>
            </a:r>
            <a:endParaRPr lang="en-US" sz="220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Морфолошки операции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Детекција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контури</a:t>
            </a:r>
            <a:endParaRPr lang="en-US" sz="220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Филтрирање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контури</a:t>
            </a:r>
            <a:endParaRPr lang="mk-MK" sz="2200" err="1">
              <a:solidFill>
                <a:schemeClr val="bg1"/>
              </a:solidFill>
              <a:latin typeface="Bahnschrift SemiCondense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3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BEE-8EDD-4F7D-9AE3-C44600EB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latin typeface="Bahnschrift SemiCondensed"/>
                <a:ea typeface="+mj-lt"/>
                <a:cs typeface="+mj-lt"/>
              </a:rPr>
              <a:t>Вовед</a:t>
            </a:r>
            <a:r>
              <a:rPr lang="en-US" b="0">
                <a:latin typeface="Bahnschrift SemiCondensed"/>
                <a:ea typeface="+mj-lt"/>
                <a:cs typeface="+mj-lt"/>
              </a:rPr>
              <a:t> </a:t>
            </a:r>
            <a:r>
              <a:rPr lang="en-US" b="0" err="1">
                <a:latin typeface="Bahnschrift SemiCondensed"/>
                <a:ea typeface="+mj-lt"/>
                <a:cs typeface="+mj-lt"/>
              </a:rPr>
              <a:t>во</a:t>
            </a:r>
            <a:r>
              <a:rPr lang="en-US" b="0">
                <a:latin typeface="Bahnschrift SemiCondensed"/>
                <a:ea typeface="+mj-lt"/>
                <a:cs typeface="+mj-lt"/>
              </a:rPr>
              <a:t> </a:t>
            </a:r>
            <a:r>
              <a:rPr lang="en-US" b="0" err="1">
                <a:latin typeface="Bahnschrift SemiCondensed"/>
                <a:ea typeface="+mj-lt"/>
                <a:cs typeface="+mj-lt"/>
              </a:rPr>
              <a:t>проектот</a:t>
            </a:r>
            <a:endParaRPr lang="en-US" err="1">
              <a:latin typeface="Bahnschrift SemiCondense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916B-7863-4F9E-B406-44CB854C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25481-C69F-433C-807D-8F7282926705}"/>
              </a:ext>
            </a:extLst>
          </p:cNvPr>
          <p:cNvSpPr txBox="1"/>
          <p:nvPr/>
        </p:nvSpPr>
        <p:spPr>
          <a:xfrm>
            <a:off x="688203" y="1716325"/>
            <a:ext cx="917489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Читање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видео</a:t>
            </a: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Одземање позадина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Дефинирање линии</a:t>
            </a: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Иницијализација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бројач</a:t>
            </a:r>
            <a:endParaRPr lang="mk-MK" dirty="0" err="1">
              <a:solidFill>
                <a:schemeClr val="bg1"/>
              </a:solidFill>
              <a:latin typeface="Bahnschrift SemiCondensed"/>
            </a:endParaRP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021D1A13-10B3-9488-8941-1B8764F2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5" y="4456480"/>
            <a:ext cx="3352801" cy="152815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C53E0C-10DF-99DA-F0E0-2476A31B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82" y="4459071"/>
            <a:ext cx="3623734" cy="1531868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F07BC9E-FFD2-C898-EC72-05768AA1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72" y="4456167"/>
            <a:ext cx="4021668" cy="15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BEE-8EDD-4F7D-9AE3-C44600EB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 err="1">
                <a:latin typeface="Bahnschrift SemiCondensed"/>
                <a:ea typeface="+mj-lt"/>
                <a:cs typeface="+mj-lt"/>
              </a:rPr>
              <a:t>Дигитално</a:t>
            </a:r>
            <a:r>
              <a:rPr lang="en-US" dirty="0">
                <a:latin typeface="Bahnschrift SemiCondensed"/>
                <a:ea typeface="+mj-lt"/>
                <a:cs typeface="+mj-lt"/>
              </a:rPr>
              <a:t> </a:t>
            </a:r>
            <a:r>
              <a:rPr lang="en-US" err="1">
                <a:latin typeface="Bahnschrift SemiCondensed"/>
                <a:ea typeface="+mj-lt"/>
                <a:cs typeface="+mj-lt"/>
              </a:rPr>
              <a:t>процесирање</a:t>
            </a:r>
            <a:r>
              <a:rPr lang="en-US" dirty="0">
                <a:latin typeface="Bahnschrift SemiCondensed"/>
                <a:ea typeface="+mj-lt"/>
                <a:cs typeface="+mj-lt"/>
              </a:rPr>
              <a:t> </a:t>
            </a:r>
            <a:r>
              <a:rPr lang="en-US" err="1">
                <a:latin typeface="Bahnschrift SemiCondensed"/>
                <a:ea typeface="+mj-lt"/>
                <a:cs typeface="+mj-lt"/>
              </a:rPr>
              <a:t>на</a:t>
            </a:r>
            <a:r>
              <a:rPr lang="en-US" dirty="0">
                <a:latin typeface="Bahnschrift SemiCondensed"/>
                <a:ea typeface="+mj-lt"/>
                <a:cs typeface="+mj-lt"/>
              </a:rPr>
              <a:t> </a:t>
            </a:r>
            <a:r>
              <a:rPr lang="en-US" err="1">
                <a:latin typeface="Bahnschrift SemiCondensed"/>
                <a:ea typeface="+mj-lt"/>
                <a:cs typeface="+mj-lt"/>
              </a:rPr>
              <a:t>слика</a:t>
            </a:r>
            <a:endParaRPr lang="en-US">
              <a:latin typeface="Bahnschrift SemiCondensed"/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latin typeface="Bahnschrift SemiCondense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916B-7863-4F9E-B406-44CB854C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25481-C69F-433C-807D-8F7282926705}"/>
              </a:ext>
            </a:extLst>
          </p:cNvPr>
          <p:cNvSpPr txBox="1"/>
          <p:nvPr/>
        </p:nvSpPr>
        <p:spPr>
          <a:xfrm>
            <a:off x="688203" y="1716325"/>
            <a:ext cx="917489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Цртање правоаголници</a:t>
            </a:r>
            <a:endParaRPr lang="en-US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Пресметка на центар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Броење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возила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Отстранување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дупли</a:t>
            </a:r>
            <a:endParaRPr lang="mk-MK" err="1">
              <a:solidFill>
                <a:schemeClr val="bg1"/>
              </a:solidFill>
              <a:latin typeface="Bahnschrift SemiCondensed"/>
              <a:cs typeface="Arial"/>
            </a:endParaRP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C17779C-CFCD-CE7C-5304-99CEEB49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5" y="4411924"/>
            <a:ext cx="4842077" cy="1564431"/>
          </a:xfrm>
          <a:prstGeom prst="rect">
            <a:avLst/>
          </a:prstGeom>
        </p:spPr>
      </p:pic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6C71C6D-49BE-057A-2ED8-5F0319BD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94" y="4412501"/>
            <a:ext cx="6096000" cy="15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BEE-8EDD-4F7D-9AE3-C44600EB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421928"/>
          </a:xfrm>
        </p:spPr>
        <p:txBody>
          <a:bodyPr/>
          <a:lstStyle/>
          <a:p>
            <a:r>
              <a:rPr lang="en-US" err="1">
                <a:latin typeface="Bahnschrift SemiCondensed"/>
                <a:ea typeface="+mj-lt"/>
                <a:cs typeface="+mj-lt"/>
              </a:rPr>
              <a:t>Преглед</a:t>
            </a:r>
            <a:r>
              <a:rPr lang="en-US">
                <a:latin typeface="Bahnschrift SemiCondensed"/>
                <a:ea typeface="+mj-lt"/>
                <a:cs typeface="+mj-lt"/>
              </a:rPr>
              <a:t> </a:t>
            </a:r>
            <a:r>
              <a:rPr lang="en-US" err="1">
                <a:latin typeface="Bahnschrift SemiCondensed"/>
                <a:ea typeface="+mj-lt"/>
                <a:cs typeface="+mj-lt"/>
              </a:rPr>
              <a:t>на</a:t>
            </a:r>
            <a:r>
              <a:rPr lang="en-US">
                <a:latin typeface="Bahnschrift SemiCondensed"/>
                <a:ea typeface="+mj-lt"/>
                <a:cs typeface="+mj-lt"/>
              </a:rPr>
              <a:t> </a:t>
            </a:r>
            <a:r>
              <a:rPr lang="en-US" err="1">
                <a:latin typeface="Bahnschrift SemiCondensed"/>
                <a:ea typeface="+mj-lt"/>
                <a:cs typeface="+mj-lt"/>
              </a:rPr>
              <a:t>кодираната</a:t>
            </a:r>
            <a:r>
              <a:rPr lang="en-US">
                <a:latin typeface="Bahnschrift SemiCondensed"/>
                <a:ea typeface="+mj-lt"/>
                <a:cs typeface="+mj-lt"/>
              </a:rPr>
              <a:t> имплементација</a:t>
            </a:r>
            <a:endParaRPr lang="en-US">
              <a:latin typeface="Bahnschrift SemiCondensed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latin typeface="Bahnschrift SemiCondense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916B-7863-4F9E-B406-44CB854C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25481-C69F-433C-807D-8F7282926705}"/>
              </a:ext>
            </a:extLst>
          </p:cNvPr>
          <p:cNvSpPr txBox="1"/>
          <p:nvPr/>
        </p:nvSpPr>
        <p:spPr>
          <a:xfrm>
            <a:off x="688203" y="1716325"/>
            <a:ext cx="917489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Приказ на резултати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Приказ на видео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sz="2200" dirty="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Контрола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на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прекин</a:t>
            </a:r>
            <a:endParaRPr lang="en-US" sz="220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Bahnschrift SemiCondensed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Ослободување</a:t>
            </a:r>
            <a:r>
              <a:rPr lang="en-US" sz="2200" dirty="0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latin typeface="Bahnschrift SemiCondensed"/>
                <a:ea typeface="+mn-lt"/>
                <a:cs typeface="+mn-lt"/>
              </a:rPr>
              <a:t>ресурси</a:t>
            </a:r>
            <a:endParaRPr lang="mk-MK" sz="22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4FFE6A-1676-0263-805F-E95D6262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1" y="4485190"/>
            <a:ext cx="3257550" cy="152400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01445C-9DE6-86A7-87B6-0C323959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21" y="4438468"/>
            <a:ext cx="1924050" cy="160779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F69ECF-1E73-F49A-7792-361F7C0C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176" y="4436775"/>
            <a:ext cx="3945039" cy="1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mk-MK" dirty="0">
                <a:latin typeface="Bahnschrift SemiCondensed"/>
                <a:ea typeface="Tahoma"/>
                <a:cs typeface="Tahoma"/>
              </a:rPr>
              <a:t>Благодарам на вниманието</a:t>
            </a:r>
            <a:endParaRPr lang="en-GB" dirty="0">
              <a:latin typeface="Bahnschrift SemiCondensed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193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Вовед</vt:lpstr>
      <vt:lpstr>OpenCV</vt:lpstr>
      <vt:lpstr>Процесирање на видео</vt:lpstr>
      <vt:lpstr>OpenCV и неговата улога  </vt:lpstr>
      <vt:lpstr>Вовед во проектот</vt:lpstr>
      <vt:lpstr>Дигитално процесирање на слика  </vt:lpstr>
      <vt:lpstr>Преглед на кодираната имплементација  </vt:lpstr>
      <vt:lpstr>Благодарам на вниманието</vt:lpstr>
      <vt:lpstr>ПРАШАЊА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216</cp:revision>
  <dcterms:created xsi:type="dcterms:W3CDTF">2022-04-06T19:47:18Z</dcterms:created>
  <dcterms:modified xsi:type="dcterms:W3CDTF">2024-09-15T20:30:05Z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