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256" r:id="rId2"/>
    <p:sldId id="334" r:id="rId3"/>
    <p:sldId id="258" r:id="rId4"/>
    <p:sldId id="260" r:id="rId5"/>
    <p:sldId id="304" r:id="rId6"/>
    <p:sldId id="305" r:id="rId7"/>
    <p:sldId id="263" r:id="rId8"/>
    <p:sldId id="264" r:id="rId9"/>
    <p:sldId id="303" r:id="rId10"/>
    <p:sldId id="306" r:id="rId11"/>
    <p:sldId id="336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500" autoAdjust="0"/>
  </p:normalViewPr>
  <p:slideViewPr>
    <p:cSldViewPr>
      <p:cViewPr varScale="1">
        <p:scale>
          <a:sx n="57" d="100"/>
          <a:sy n="57" d="100"/>
        </p:scale>
        <p:origin x="154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20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customXml" Target="../customXml/item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D4DA8AF8-5F3D-30E7-DC94-F229B1749C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8D0E6FCD-570D-9C28-B24C-B58A9B09EFC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E4B63E5-89F4-85F5-155C-45736A55B0D1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8C29E1D9-B644-1E1A-6D0E-382D9B3D5EF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113670" name="Rectangle 6">
            <a:extLst>
              <a:ext uri="{FF2B5EF4-FFF2-40B4-BE49-F238E27FC236}">
                <a16:creationId xmlns:a16="http://schemas.microsoft.com/office/drawing/2014/main" id="{B9DE7556-1FBE-1F50-0A7E-A6D924B15CC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3671" name="Rectangle 7">
            <a:extLst>
              <a:ext uri="{FF2B5EF4-FFF2-40B4-BE49-F238E27FC236}">
                <a16:creationId xmlns:a16="http://schemas.microsoft.com/office/drawing/2014/main" id="{1B1BF505-41F4-C6C2-0FC9-AB5AB90208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34A2D61-8F83-4BDB-B916-1045A4CBF77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14F20BF-3F47-8EA3-83A9-81E7A29A43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12ACB16-960C-A69A-B55A-89CC33854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53B3AE7-D666-43A9-3512-CBC54B22DD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224D53B-1E10-4B9E-BB9E-00229E3042FC}" type="slidenum">
              <a:rPr lang="en-GB" altLang="en-US" smtClean="0"/>
              <a:pPr>
                <a:spcBef>
                  <a:spcPct val="0"/>
                </a:spcBef>
              </a:pPr>
              <a:t>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0E4B7EA1-4EB8-59B3-86EF-87E9DAB99D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46960673-C457-1840-DC55-B057FAFD7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DC941396-44F3-E4BE-095C-2C38D31FC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7AF7176-1DED-482E-BB73-6C619419F278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D27B0A12-E2B5-5221-5A7F-FFA2FF6EDAD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F9F763AC-FB00-3ABC-49F3-B8B9425A1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5EB16770-0353-293A-ECCA-B002DB7E3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DDDDC0-D2FF-49A0-B470-986177B2D69D}" type="slidenum">
              <a:rPr lang="en-GB" altLang="en-US" smtClean="0"/>
              <a:pPr>
                <a:spcBef>
                  <a:spcPct val="0"/>
                </a:spcBef>
              </a:pPr>
              <a:t>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>
            <a:extLst>
              <a:ext uri="{FF2B5EF4-FFF2-40B4-BE49-F238E27FC236}">
                <a16:creationId xmlns:a16="http://schemas.microsoft.com/office/drawing/2014/main" id="{6608D7FB-8AED-2938-0AAD-C08E46B56B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3CF33980-BF04-8B4C-2371-3A16B2AD5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65CF339A-D5F8-8A4E-3EFF-3329CE01E1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B3AA16C-7767-46C2-81F5-957C5AE45A0D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EFA19937-50E7-A3B8-95D5-322050585F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8C0176A8-8767-8810-BA04-0BDC423D6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E839A7D-6E45-4B9D-C3C1-01F8939072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F4108F-CD84-4017-A556-AF2952C6E4DC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>
            <a:extLst>
              <a:ext uri="{FF2B5EF4-FFF2-40B4-BE49-F238E27FC236}">
                <a16:creationId xmlns:a16="http://schemas.microsoft.com/office/drawing/2014/main" id="{7084A0BA-4C0D-0D62-B6D8-7DF7055F881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>
            <a:extLst>
              <a:ext uri="{FF2B5EF4-FFF2-40B4-BE49-F238E27FC236}">
                <a16:creationId xmlns:a16="http://schemas.microsoft.com/office/drawing/2014/main" id="{6E4F51E2-6F92-8851-9455-E6E66B6B5B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5364" name="Slide Number Placeholder 3">
            <a:extLst>
              <a:ext uri="{FF2B5EF4-FFF2-40B4-BE49-F238E27FC236}">
                <a16:creationId xmlns:a16="http://schemas.microsoft.com/office/drawing/2014/main" id="{AC90AFFB-13DC-CA60-FCAC-529B3AD7E5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F664903-0285-421D-A54E-560A1A633294}" type="slidenum">
              <a:rPr lang="en-GB" altLang="en-US" smtClean="0"/>
              <a:pPr>
                <a:spcBef>
                  <a:spcPct val="0"/>
                </a:spcBef>
              </a:pPr>
              <a:t>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F7AF9068-6D20-3E37-A22B-3F310C61629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AD05DB7C-F49C-58F9-E350-3298FD01F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0D2A695D-6607-B41C-5936-EE8269A2F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C422A9-64C8-452B-836D-2DC6AD408E0D}" type="slidenum">
              <a:rPr lang="en-GB" altLang="en-US" smtClean="0"/>
              <a:pPr>
                <a:spcBef>
                  <a:spcPct val="0"/>
                </a:spcBef>
              </a:pPr>
              <a:t>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58ED7DB3-B747-484C-48F6-BDC7859700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A3D1EEC8-5CB3-5EDB-C2B6-B520F8E49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09A9A262-E8E4-8A9F-36B3-DB114B96A7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8E3073-4689-4CE3-B083-12AF9C954DCE}" type="slidenum">
              <a:rPr lang="en-US" altLang="en-US" smtClean="0"/>
              <a:pPr>
                <a:spcBef>
                  <a:spcPct val="0"/>
                </a:spcBef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694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56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3810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3810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518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9144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254399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9144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630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42736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4943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44958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4332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7843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3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963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46213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007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8">
            <a:extLst>
              <a:ext uri="{FF2B5EF4-FFF2-40B4-BE49-F238E27FC236}">
                <a16:creationId xmlns:a16="http://schemas.microsoft.com/office/drawing/2014/main" id="{135F49BB-0D2C-CC1E-118B-CCB5DB49AAC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05563"/>
            <a:ext cx="4651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7">
            <a:extLst>
              <a:ext uri="{FF2B5EF4-FFF2-40B4-BE49-F238E27FC236}">
                <a16:creationId xmlns:a16="http://schemas.microsoft.com/office/drawing/2014/main" id="{9673BEAF-5B5C-792B-495B-9203675FC7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381000"/>
            <a:ext cx="9144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8">
            <a:extLst>
              <a:ext uri="{FF2B5EF4-FFF2-40B4-BE49-F238E27FC236}">
                <a16:creationId xmlns:a16="http://schemas.microsoft.com/office/drawing/2014/main" id="{4184A0DA-14E7-4AA3-1BE7-368EE3FC29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95400"/>
            <a:ext cx="9144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Text Box 9">
            <a:extLst>
              <a:ext uri="{FF2B5EF4-FFF2-40B4-BE49-F238E27FC236}">
                <a16:creationId xmlns:a16="http://schemas.microsoft.com/office/drawing/2014/main" id="{E0298B87-03DE-35FA-22A7-219933C9393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52500" y="6477000"/>
            <a:ext cx="7239000" cy="307975"/>
          </a:xfrm>
          <a:prstGeom prst="rect">
            <a:avLst/>
          </a:prstGeom>
          <a:solidFill>
            <a:schemeClr val="accent1">
              <a:lumMod val="10000"/>
            </a:schemeClr>
          </a:solidFill>
          <a:ln w="9525">
            <a:solidFill>
              <a:schemeClr val="accent1">
                <a:lumMod val="2500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sz="1400" b="1" dirty="0">
                <a:solidFill>
                  <a:schemeClr val="bg1"/>
                </a:solidFill>
              </a:rPr>
              <a:t>Ghulam Ishaq Khan Institute of Engineering Sciences and Technology, Topi</a:t>
            </a:r>
          </a:p>
        </p:txBody>
      </p:sp>
      <p:sp>
        <p:nvSpPr>
          <p:cNvPr id="1030" name="Text Box 10">
            <a:extLst>
              <a:ext uri="{FF2B5EF4-FFF2-40B4-BE49-F238E27FC236}">
                <a16:creationId xmlns:a16="http://schemas.microsoft.com/office/drawing/2014/main" id="{C20E37BB-7CD4-CEC1-36F8-B37610F9067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0"/>
            <a:ext cx="9144000" cy="376238"/>
          </a:xfrm>
          <a:prstGeom prst="rect">
            <a:avLst/>
          </a:prstGeom>
          <a:solidFill>
            <a:schemeClr val="accent1">
              <a:lumMod val="2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>
                <a:solidFill>
                  <a:schemeClr val="bg1"/>
                </a:solidFill>
              </a:rPr>
              <a:t>Lecture 01: Introduction</a:t>
            </a:r>
          </a:p>
        </p:txBody>
      </p:sp>
      <p:sp>
        <p:nvSpPr>
          <p:cNvPr id="1031" name="Text Box 11">
            <a:extLst>
              <a:ext uri="{FF2B5EF4-FFF2-40B4-BE49-F238E27FC236}">
                <a16:creationId xmlns:a16="http://schemas.microsoft.com/office/drawing/2014/main" id="{3270025B-45D6-9445-D7FF-DFFF334F634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0"/>
            <a:ext cx="5867400" cy="3698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b="1" dirty="0"/>
              <a:t>	</a:t>
            </a:r>
            <a:r>
              <a:rPr lang="en-US" b="1" dirty="0">
                <a:solidFill>
                  <a:schemeClr val="bg1"/>
                </a:solidFill>
              </a:rPr>
              <a:t>SE211: Software Requirement Engineering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33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uzaifa.shah@giki.edu.p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hamza.asad@giki.edu.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452A8A32-B9AF-9C59-F405-ADB4323B52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b="1"/>
              <a:t>Software Requirement Engineering</a:t>
            </a:r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Software Engineering Department</a:t>
            </a:r>
            <a:br>
              <a:rPr lang="en-US" altLang="en-US" b="1"/>
            </a:br>
            <a:r>
              <a:rPr lang="en-US" altLang="en-US" b="1"/>
              <a:t>Spring 2025</a:t>
            </a:r>
            <a:br>
              <a:rPr lang="en-US" altLang="en-US" b="1"/>
            </a:br>
            <a:endParaRPr lang="en-US" altLang="en-US" b="1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47CA0FF-1C8D-4EC6-CBAC-891A730A435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790700" y="46482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 b="1">
                <a:solidFill>
                  <a:srgbClr val="3333FF"/>
                </a:solidFill>
              </a:rPr>
              <a:t>Muhammad Huzaifa Shah</a:t>
            </a:r>
            <a:endParaRPr lang="en-US" altLang="en-US" sz="1800"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EF85DA67-63CA-BBE6-793B-6ACCAE9D4D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b="1"/>
              <a:t>Motivation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A98EA61E-7DDD-870E-3C8D-EE32C4DE0C61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" y="1219200"/>
            <a:ext cx="6705600" cy="5105400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GB" altLang="en-US" sz="3200" b="1" dirty="0">
                <a:solidFill>
                  <a:srgbClr val="FF0000"/>
                </a:solidFill>
              </a:rPr>
              <a:t>1. Why did you choose to do        Software Engineering?</a:t>
            </a:r>
          </a:p>
          <a:p>
            <a:pPr>
              <a:defRPr/>
            </a:pPr>
            <a:endParaRPr lang="en-GB" altLang="en-US" sz="3200" dirty="0"/>
          </a:p>
          <a:p>
            <a:pPr marL="0" indent="0">
              <a:buFontTx/>
              <a:buNone/>
              <a:defRPr/>
            </a:pPr>
            <a:r>
              <a:rPr lang="en-GB" altLang="en-US" sz="3200" b="1" dirty="0">
                <a:solidFill>
                  <a:schemeClr val="accent2">
                    <a:lumMod val="75000"/>
                  </a:schemeClr>
                </a:solidFill>
              </a:rPr>
              <a:t>2. What is Software Engineering?</a:t>
            </a:r>
          </a:p>
          <a:p>
            <a:pPr>
              <a:defRPr/>
            </a:pPr>
            <a:endParaRPr lang="en-GB" altLang="en-US" sz="3200" dirty="0"/>
          </a:p>
          <a:p>
            <a:pPr marL="0" indent="0">
              <a:buFontTx/>
              <a:buNone/>
              <a:defRPr/>
            </a:pPr>
            <a:r>
              <a:rPr lang="en-GB" altLang="en-US" sz="3200" b="1" dirty="0">
                <a:solidFill>
                  <a:schemeClr val="accent1">
                    <a:lumMod val="50000"/>
                  </a:schemeClr>
                </a:solidFill>
              </a:rPr>
              <a:t>3. What is Software Requirement Engineering?</a:t>
            </a:r>
            <a:endParaRPr lang="en-GB" alt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20484" name="Object 2">
            <a:extLst>
              <a:ext uri="{FF2B5EF4-FFF2-40B4-BE49-F238E27FC236}">
                <a16:creationId xmlns:a16="http://schemas.microsoft.com/office/drawing/2014/main" id="{22FEA230-6D74-F4F1-9853-B7C3093071F2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6248400" y="1411288"/>
          <a:ext cx="2895600" cy="403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9202435" imgH="6687483" progId="MSPhotoEd.3">
                  <p:embed/>
                </p:oleObj>
              </mc:Choice>
              <mc:Fallback>
                <p:oleObj name="Photo Editor Photo" r:id="rId2" imgW="9202435" imgH="6687483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411288"/>
                        <a:ext cx="2895600" cy="4035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085198B-44E6-C518-B958-580A2B7336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009900"/>
            <a:ext cx="9144000" cy="838200"/>
          </a:xfrm>
        </p:spPr>
        <p:txBody>
          <a:bodyPr/>
          <a:lstStyle/>
          <a:p>
            <a:r>
              <a:rPr lang="en-US" altLang="en-US"/>
              <a:t>See you on Wednesday </a:t>
            </a:r>
            <a:r>
              <a:rPr lang="en-US" altLang="en-US">
                <a:sym typeface="Wingdings" panose="05000000000000000000" pitchFamily="2" charset="2"/>
              </a:rPr>
              <a:t>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0895ADF6-D8CA-38A8-D74F-43C711477A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COURSE INFORMATION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BDF3F27-5B2B-72C0-AA28-404967D9D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305800" cy="5257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/>
              <a:t>Instructor: Muhammad Huzaifa Shah</a:t>
            </a:r>
          </a:p>
          <a:p>
            <a:pPr lvl="1" eaLnBrk="1" hangingPunct="1"/>
            <a:r>
              <a:rPr lang="en-US" altLang="en-US"/>
              <a:t>Faculty of Computer Science and Engineering </a:t>
            </a:r>
          </a:p>
          <a:p>
            <a:pPr lvl="1" eaLnBrk="1" hangingPunct="1"/>
            <a:r>
              <a:rPr lang="en-US" altLang="en-US"/>
              <a:t>Email: </a:t>
            </a:r>
            <a:r>
              <a:rPr lang="en-US" altLang="en-US">
                <a:hlinkClick r:id="rId3"/>
              </a:rPr>
              <a:t>huzaifa.shah@giki.edu.pk</a:t>
            </a:r>
            <a:endParaRPr lang="en-US" altLang="en-US"/>
          </a:p>
          <a:p>
            <a:pPr lvl="1" eaLnBrk="1" hangingPunct="1"/>
            <a:r>
              <a:rPr lang="en-US" altLang="en-US"/>
              <a:t>Office: CS-19, 3</a:t>
            </a:r>
            <a:r>
              <a:rPr lang="en-US" altLang="en-US" baseline="30000"/>
              <a:t>rd</a:t>
            </a:r>
            <a:r>
              <a:rPr lang="en-US" altLang="en-US"/>
              <a:t> floor, AcB</a:t>
            </a:r>
          </a:p>
          <a:p>
            <a:pPr lvl="1" eaLnBrk="1" hangingPunct="1"/>
            <a:r>
              <a:rPr lang="en-US" altLang="en-US"/>
              <a:t>Office Hours: </a:t>
            </a:r>
            <a:r>
              <a:rPr lang="en-US" altLang="en-US" b="1"/>
              <a:t>Monday- Friday 9:00 AM - 5:00 PM</a:t>
            </a:r>
          </a:p>
          <a:p>
            <a:pPr lvl="1" eaLnBrk="1" hangingPunct="1">
              <a:buFontTx/>
              <a:buNone/>
            </a:pPr>
            <a:endParaRPr lang="en-US" altLang="en-US" sz="1200" b="1"/>
          </a:p>
          <a:p>
            <a:r>
              <a:rPr lang="en-US" altLang="en-US" b="1"/>
              <a:t>Schedule</a:t>
            </a:r>
          </a:p>
          <a:p>
            <a:pPr lvl="1"/>
            <a:r>
              <a:rPr lang="en-US" altLang="en-US"/>
              <a:t>Monday:     	10:30 AM – 11:20 AM  |  AcB LH4</a:t>
            </a:r>
          </a:p>
          <a:p>
            <a:pPr lvl="1"/>
            <a:r>
              <a:rPr lang="en-US" altLang="en-US"/>
              <a:t>Wednesday:    	09:00 AM – 09:50 AM  |  AcB LH4</a:t>
            </a:r>
          </a:p>
          <a:p>
            <a:pPr lvl="1"/>
            <a:endParaRPr lang="en-US" altLang="en-US"/>
          </a:p>
          <a:p>
            <a:pPr eaLnBrk="1" hangingPunct="1"/>
            <a:r>
              <a:rPr lang="en-US" altLang="en-US" b="1"/>
              <a:t>Prerequisite:</a:t>
            </a:r>
            <a:r>
              <a:rPr lang="en-US" altLang="en-US"/>
              <a:t> </a:t>
            </a:r>
            <a:r>
              <a:rPr lang="en-US" altLang="en-US" sz="2000"/>
              <a:t>---- </a:t>
            </a:r>
            <a:endParaRPr lang="en-US" altLang="en-US"/>
          </a:p>
          <a:p>
            <a:pPr eaLnBrk="1" hangingPunct="1"/>
            <a:r>
              <a:rPr lang="en-US" altLang="en-US" b="1"/>
              <a:t>Course material</a:t>
            </a:r>
            <a:r>
              <a:rPr lang="en-US" altLang="en-US"/>
              <a:t>: MS Teams/LMS</a:t>
            </a:r>
            <a:endParaRPr lang="en-US" altLang="en-US" b="1">
              <a:solidFill>
                <a:srgbClr val="FF0000"/>
              </a:solidFill>
            </a:endParaRPr>
          </a:p>
          <a:p>
            <a:endParaRPr lang="en-US" altLang="en-US"/>
          </a:p>
          <a:p>
            <a:pPr lvl="1" eaLnBrk="1" hangingPunct="1">
              <a:buFontTx/>
              <a:buNone/>
            </a:pPr>
            <a:endParaRPr lang="en-US" altLang="en-US" sz="1200" b="1"/>
          </a:p>
          <a:p>
            <a:pPr eaLnBrk="1" hangingPunct="1">
              <a:buFontTx/>
              <a:buNone/>
            </a:pPr>
            <a:endParaRPr lang="en-US" altLang="en-US" sz="1400"/>
          </a:p>
          <a:p>
            <a:pPr eaLnBrk="1" hangingPunct="1">
              <a:buFontTx/>
              <a:buNone/>
            </a:pPr>
            <a:endParaRPr lang="en-US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46F02905-8B3F-B61C-EC94-1DCA28699A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TA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B31D511-9800-45F4-21CE-D910918DBB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Engr. Hamza Asad (</a:t>
            </a:r>
            <a:r>
              <a:rPr lang="en-US" altLang="en-US">
                <a:hlinkClick r:id="rId3"/>
              </a:rPr>
              <a:t>hamza.asad@giki.edu.pk</a:t>
            </a:r>
            <a:r>
              <a:rPr lang="en-US" altLang="en-US"/>
              <a:t>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Never hesitate to contact </a:t>
            </a:r>
            <a:r>
              <a:rPr lang="en-GB" altLang="en-US"/>
              <a:t>TA </a:t>
            </a:r>
            <a:r>
              <a:rPr lang="en-US" altLang="en-US"/>
              <a:t>or me whenever you have some problem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028D889-9BA5-193F-18D8-34BFB2C1CC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Books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F9346DDD-0E18-EF89-3C83-D28248A9E8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/>
              <a:t>Textbooks: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A4A647C2-C022-1EBE-FA6A-39A938FC27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Dishonesty, Plagiarism in Quizzes, Assignments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77DA70B0-3B7B-FD5D-49D8-4E781F5CFB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All individuals involved in any kind of cheating in any exam, quiz, assignment or project will get </a:t>
            </a:r>
            <a:r>
              <a:rPr lang="en-US" altLang="en-US" sz="6000">
                <a:solidFill>
                  <a:srgbClr val="FF0000"/>
                </a:solidFill>
              </a:rPr>
              <a:t>-</a:t>
            </a:r>
            <a:r>
              <a:rPr lang="en-US" altLang="en-US" sz="5400" b="1">
                <a:solidFill>
                  <a:srgbClr val="FF0000"/>
                </a:solidFill>
              </a:rPr>
              <a:t>50%</a:t>
            </a:r>
            <a:r>
              <a:rPr lang="en-US" altLang="en-US"/>
              <a:t> score.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8E685A5-694A-C4C0-2F46-1E7E0AD9D4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Attendance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B1824FB8-C36C-2DFD-6E40-0F6DB3C49F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1295400"/>
            <a:ext cx="8763000" cy="5105400"/>
          </a:xfrm>
        </p:spPr>
        <p:txBody>
          <a:bodyPr/>
          <a:lstStyle/>
          <a:p>
            <a:pPr algn="just"/>
            <a:r>
              <a:rPr lang="en-US" altLang="en-US"/>
              <a:t>Students are required to attend 100% classes of courses registered and </a:t>
            </a:r>
            <a:r>
              <a:rPr lang="en-US" altLang="en-US" b="1"/>
              <a:t>can not abstain from even a single class</a:t>
            </a:r>
            <a:r>
              <a:rPr lang="en-US" altLang="en-US"/>
              <a:t>.</a:t>
            </a:r>
          </a:p>
          <a:p>
            <a:pPr algn="just"/>
            <a:endParaRPr lang="en-US" altLang="en-US"/>
          </a:p>
          <a:p>
            <a:pPr algn="just">
              <a:buFontTx/>
              <a:buNone/>
            </a:pPr>
            <a:r>
              <a:rPr lang="en-US" altLang="en-US"/>
              <a:t> </a:t>
            </a:r>
          </a:p>
          <a:p>
            <a:pPr algn="just"/>
            <a:r>
              <a:rPr lang="en-US" altLang="en-US"/>
              <a:t>For circumstances beyond their control, students must apply for leave on prescribed Leave Application form.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FD233DD-DA4F-7279-5AB1-E49A23A66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Tentative</a:t>
            </a:r>
            <a:r>
              <a:rPr lang="en-US" altLang="en-US"/>
              <a:t> Evaluation Breakdown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A978757A-AD3A-1311-AD16-8581FCF17662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2133600" y="1905000"/>
          <a:ext cx="4572000" cy="323850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5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97249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u="none" strike="noStrike" dirty="0"/>
                        <a:t>Assignments, Quizzes, Project and or, Class Participation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400" u="none" strike="noStrike" dirty="0"/>
                        <a:t>30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918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ct val="100000"/>
                        </a:lnSpc>
                      </a:pPr>
                      <a:r>
                        <a:rPr lang="en-US" sz="2400" b="1" u="none" strike="noStrike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Midterm Exam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400" b="1" u="none" strike="noStrike" dirty="0"/>
                        <a:t>30</a:t>
                      </a:r>
                      <a:endParaRPr lang="en-US" sz="2400" b="1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771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400" b="1" u="none" strike="noStrike" dirty="0"/>
                        <a:t>Final Exam</a:t>
                      </a:r>
                      <a:endParaRPr lang="en-US" sz="2400" b="1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2400" b="1" u="none" strike="noStrike" dirty="0"/>
                        <a:t>40</a:t>
                      </a:r>
                      <a:endParaRPr lang="en-US" sz="2400" b="1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62">
                <a:tc>
                  <a:txBody>
                    <a:bodyPr/>
                    <a:lstStyle/>
                    <a:p>
                      <a:pPr algn="ctr" fontAlgn="b">
                        <a:lnSpc>
                          <a:spcPct val="100000"/>
                        </a:lnSpc>
                      </a:pPr>
                      <a:r>
                        <a:rPr lang="en-US" sz="2400" u="none" strike="noStrike" dirty="0"/>
                        <a:t>Total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lnSpc>
                          <a:spcPct val="100000"/>
                        </a:lnSpc>
                      </a:pPr>
                      <a:r>
                        <a:rPr lang="en-US" sz="2400" b="1" u="none" strike="noStrike" dirty="0"/>
                        <a:t>100</a:t>
                      </a:r>
                      <a:endParaRPr lang="en-US" sz="2400" b="1" i="0" u="none" strike="noStrike" dirty="0">
                        <a:latin typeface="Book Antiqua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66C59E4-7791-C06C-43F8-DC2E363ED8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Execution 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C9A3997-E23B-261C-2B70-371F8363AD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en-US" dirty="0"/>
              <a:t>3 lectures of 50 minutes every week</a:t>
            </a:r>
          </a:p>
          <a:p>
            <a:pPr eaLnBrk="1" hangingPunct="1">
              <a:defRPr/>
            </a:pPr>
            <a:r>
              <a:rPr lang="en-US" altLang="en-US" dirty="0"/>
              <a:t>No lab</a:t>
            </a:r>
          </a:p>
          <a:p>
            <a:pPr eaLnBrk="1" hangingPunct="1">
              <a:defRPr/>
            </a:pPr>
            <a:r>
              <a:rPr lang="en-US" altLang="en-US" dirty="0"/>
              <a:t>Course contents will be available at MS Teams</a:t>
            </a:r>
          </a:p>
          <a:p>
            <a:pPr marL="0" indent="0" eaLnBrk="1" hangingPunct="1">
              <a:buFontTx/>
              <a:buNone/>
              <a:defRPr/>
            </a:pPr>
            <a:endParaRPr lang="en-US" altLang="en-US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55C4125-4FE2-4D81-0388-CF581338B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Rules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BCCCA9-4633-07BA-E966-BF4A594941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There is only one rule that will make the rest of the rules</a:t>
            </a:r>
          </a:p>
          <a:p>
            <a:pPr lvl="1" eaLnBrk="1" hangingPunct="1"/>
            <a:r>
              <a:rPr lang="en-US" altLang="en-US"/>
              <a:t>Raise  your hand before asking any question and then WAIT for the permission</a:t>
            </a:r>
          </a:p>
          <a:p>
            <a:pPr lvl="1" eaLnBrk="1" hangingPunct="1"/>
            <a:r>
              <a:rPr lang="en-US" altLang="en-US" sz="2800" b="1">
                <a:solidFill>
                  <a:srgbClr val="FF3300"/>
                </a:solidFill>
              </a:rPr>
              <a:t>Never ever miss a class</a:t>
            </a:r>
          </a:p>
          <a:p>
            <a:pPr lvl="1" eaLnBrk="1" hangingPunct="1"/>
            <a:r>
              <a:rPr lang="en-US" altLang="en-US" sz="2800" b="1">
                <a:solidFill>
                  <a:srgbClr val="FF3300"/>
                </a:solidFill>
              </a:rPr>
              <a:t>Never ever “sleep” in the class</a:t>
            </a:r>
          </a:p>
          <a:p>
            <a:pPr lvl="1" eaLnBrk="1" hangingPunct="1"/>
            <a:r>
              <a:rPr lang="en-US" altLang="en-US"/>
              <a:t>DO NOT use cell phones in the class</a:t>
            </a:r>
          </a:p>
          <a:p>
            <a:pPr lvl="1" eaLnBrk="1" hangingPunct="1"/>
            <a:r>
              <a:rPr lang="en-US" altLang="en-US"/>
              <a:t>Always communicate in the official communication language (i.e., Urdu/English)</a:t>
            </a:r>
          </a:p>
          <a:p>
            <a:pPr lvl="1" eaLnBrk="1" hangingPunct="1"/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7111ABDF560664895224C3F2CBADE3D" ma:contentTypeVersion="0" ma:contentTypeDescription="Create a new document." ma:contentTypeScope="" ma:versionID="c1a2f38f157518425f200c974802ee1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FA2910-088E-47DA-BB23-5BCE90876A3E}"/>
</file>

<file path=customXml/itemProps2.xml><?xml version="1.0" encoding="utf-8"?>
<ds:datastoreItem xmlns:ds="http://schemas.openxmlformats.org/officeDocument/2006/customXml" ds:itemID="{E56C436A-42B4-4BAD-974D-37BC42625C39}"/>
</file>

<file path=customXml/itemProps3.xml><?xml version="1.0" encoding="utf-8"?>
<ds:datastoreItem xmlns:ds="http://schemas.openxmlformats.org/officeDocument/2006/customXml" ds:itemID="{7F929FEC-91A8-4A7F-A5B1-A14C8EE878ED}"/>
</file>

<file path=docProps/app.xml><?xml version="1.0" encoding="utf-8"?>
<Properties xmlns="http://schemas.openxmlformats.org/officeDocument/2006/extended-properties" xmlns:vt="http://schemas.openxmlformats.org/officeDocument/2006/docPropsVTypes">
  <TotalTime>1469</TotalTime>
  <Words>339</Words>
  <Application>Microsoft Office PowerPoint</Application>
  <PresentationFormat>On-screen Show (4:3)</PresentationFormat>
  <Paragraphs>65</Paragraphs>
  <Slides>11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Book Antiqua</vt:lpstr>
      <vt:lpstr>Wingdings</vt:lpstr>
      <vt:lpstr>Default Design</vt:lpstr>
      <vt:lpstr>Microsoft Photo Editor 3.0 Photo</vt:lpstr>
      <vt:lpstr>Software Requirement Engineering  Software Engineering Department Spring 2025 </vt:lpstr>
      <vt:lpstr>COURSE INFORMATION</vt:lpstr>
      <vt:lpstr>Course TA</vt:lpstr>
      <vt:lpstr>Books</vt:lpstr>
      <vt:lpstr>Dishonesty, Plagiarism in Quizzes, Assignments</vt:lpstr>
      <vt:lpstr>Attendance</vt:lpstr>
      <vt:lpstr>Tentative Evaluation Breakdown</vt:lpstr>
      <vt:lpstr>Course Execution </vt:lpstr>
      <vt:lpstr>Some Rules</vt:lpstr>
      <vt:lpstr>Motivation</vt:lpstr>
      <vt:lpstr>See you on Wednesday </vt:lpstr>
    </vt:vector>
  </TitlesOfParts>
  <Company>National University, FAST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Zahid Halim</dc:creator>
  <cp:lastModifiedBy>Huzaifa Shah Lecturer FCSE</cp:lastModifiedBy>
  <cp:revision>263</cp:revision>
  <dcterms:created xsi:type="dcterms:W3CDTF">2005-01-31T08:28:19Z</dcterms:created>
  <dcterms:modified xsi:type="dcterms:W3CDTF">2025-01-27T13:31:17Z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0x01010087111ABDF560664895224C3F2CBADE3D</vt:lpwstr>
  </property>
</Properties>
</file>