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334" r:id="rId3"/>
    <p:sldId id="394" r:id="rId4"/>
    <p:sldId id="395" r:id="rId5"/>
    <p:sldId id="431" r:id="rId6"/>
    <p:sldId id="432" r:id="rId7"/>
    <p:sldId id="434" r:id="rId8"/>
    <p:sldId id="433" r:id="rId9"/>
    <p:sldId id="396" r:id="rId10"/>
    <p:sldId id="337" r:id="rId11"/>
    <p:sldId id="403" r:id="rId12"/>
    <p:sldId id="404" r:id="rId13"/>
    <p:sldId id="405" r:id="rId14"/>
    <p:sldId id="406" r:id="rId15"/>
    <p:sldId id="407" r:id="rId16"/>
    <p:sldId id="408" r:id="rId17"/>
    <p:sldId id="418" r:id="rId18"/>
    <p:sldId id="338" r:id="rId19"/>
    <p:sldId id="419" r:id="rId20"/>
    <p:sldId id="429" r:id="rId21"/>
    <p:sldId id="430" r:id="rId22"/>
    <p:sldId id="410" r:id="rId23"/>
    <p:sldId id="423" r:id="rId24"/>
    <p:sldId id="424" r:id="rId25"/>
    <p:sldId id="425" r:id="rId26"/>
    <p:sldId id="426" r:id="rId27"/>
    <p:sldId id="427" r:id="rId28"/>
    <p:sldId id="428" r:id="rId29"/>
    <p:sldId id="435" r:id="rId30"/>
    <p:sldId id="413" r:id="rId31"/>
    <p:sldId id="397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515" autoAdjust="0"/>
  </p:normalViewPr>
  <p:slideViewPr>
    <p:cSldViewPr>
      <p:cViewPr varScale="1">
        <p:scale>
          <a:sx n="57" d="100"/>
          <a:sy n="57" d="100"/>
        </p:scale>
        <p:origin x="15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750DB30F-43CF-7D16-FA40-9A549F8B588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40B09DAF-0791-B341-EBAC-FA86DF071DE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5B1CD48-C771-DE42-9CB9-9EF9062ED7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366C8F25-2ED5-55A1-62D8-1B96A4D9DA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2E834B08-8FD8-2499-6F3C-0D1545ECC6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1CFE376B-2540-BD1A-3E73-E7448C5F5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9DAE66-50D8-4F70-A33D-4BB77694417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CFA684EA-1686-4063-8224-76CB52994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611B63E-7A86-0E69-3BF2-27BF97C25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012BB90B-FF40-CBEA-5646-89F95D928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7AD255-A75E-4AF7-9A86-64F8FF665309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9CE69D2-9229-5993-24B3-709857920A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9C92D14-0A9D-D263-F204-66B3B7447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6EDBDE9-EA90-16A4-D03A-91FD7853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924F72-CE66-4B19-AD24-ED8931FD1B82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452456AB-1BE3-7C3D-7C39-2F11B86812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A5EF4479-0D6A-AB8D-749A-576B4A228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5E3C745-C258-F6F0-14B7-EA4B7A4E1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2D8134-DEAF-4FFF-B602-D5C38EFC6A50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424176D3-73E2-3591-1A78-E4EBB59D1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9F9B380B-44B8-4318-02A9-E83BBD05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63B16CE-D607-2648-FEC7-C18AD10C9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B50B05-7B06-4433-A12A-FA9657D7EB6F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E4C4BEB-183F-CD34-C2D3-5747C7FDF4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2BB06BE6-22A5-BFCD-96AF-7F36000A6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C4B6509-44E5-B7C5-1BB5-9F5913AEE6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F8D56C-FEDD-4DE9-BBA4-862ED9637729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22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A5E9EC4-8545-E762-28EB-2141B791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ED789523-107B-1EAC-AAA9-4BE7F1926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AF262EE-6DB9-02D9-52F7-48D0E5F42A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B67473-CC03-4FD9-8615-FDF1DB120590}" type="slidenum">
              <a:rPr lang="en-US" altLang="en-US" smtClean="0">
                <a:latin typeface="Times New Roman" panose="02020603050405020304" pitchFamily="18" charset="0"/>
                <a:ea typeface="MS PGothic" panose="020B0600070205080204" pitchFamily="34" charset="-128"/>
              </a:rPr>
              <a:pPr/>
              <a:t>26</a:t>
            </a:fld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BC9BABAD-A747-704C-6A86-8C5D7388B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C1FA7EA-D749-69B8-8537-BE8A8C4C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F8569680-A1C7-E4AA-802D-01C471C45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4425D4-59AD-4EC8-8A7D-67B5A037AB60}" type="slidenum">
              <a:rPr lang="en-GB" altLang="en-US" smtClean="0"/>
              <a:pPr>
                <a:spcBef>
                  <a:spcPct val="0"/>
                </a:spcBef>
              </a:pPr>
              <a:t>29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6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9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90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796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44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4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3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0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09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13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457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62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C2FA8D2B-5971-1836-5FE6-7E03A5D228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5978CB94-0C96-0425-FC3B-93F388DD7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5355A03E-1724-0E70-F57E-E80002B54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9BE2B96B-3C0A-A461-1BB8-CFF4E0C8CF5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4398EDEA-E545-5F50-AB33-42320D86FC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02: Introduction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E8E3A1BD-A833-F98D-6DEE-1E9378516DD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23BB735-F43E-45D4-5759-D683850572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929CE9C-4107-33E9-8F0A-BAD5EE1219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2F79769-20A2-2DB9-F064-305013CD4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1. Introduction to Software requirement engineering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DD9BF0E-59FC-2CA0-B13C-109F26A71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Software Requirements Engineering is a critical phase in the software development process that focuses on defining, documenting, and managing the needs and expectations of stakeholders for a software system. </a:t>
            </a:r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It's a systematic and iterative approach to understanding </a:t>
            </a:r>
            <a:r>
              <a:rPr lang="en-US" altLang="en-US" sz="2800" b="1">
                <a:solidFill>
                  <a:srgbClr val="C00000"/>
                </a:solidFill>
              </a:rPr>
              <a:t>what the software should do,</a:t>
            </a:r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00B050"/>
                </a:solidFill>
              </a:rPr>
              <a:t>how it should behave,</a:t>
            </a:r>
            <a:r>
              <a:rPr lang="en-US" altLang="en-US" sz="2800"/>
              <a:t> and</a:t>
            </a:r>
            <a:r>
              <a:rPr lang="en-US" altLang="en-US" sz="2800" b="1"/>
              <a:t> </a:t>
            </a:r>
            <a:r>
              <a:rPr lang="en-US" altLang="en-US" sz="2800" b="1">
                <a:solidFill>
                  <a:srgbClr val="FFC000"/>
                </a:solidFill>
              </a:rPr>
              <a:t>what constraints it must operate within.</a:t>
            </a:r>
            <a:r>
              <a:rPr lang="en-US" altLang="en-US" sz="2800" b="1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22E08EC-A39B-919E-A966-1B55F73CF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Requirement: Definition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F9ADF922-442E-A20D-AB60-85DF0028BA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b="1">
                <a:cs typeface="Times New Roman" panose="02020603050405020304" pitchFamily="18" charset="0"/>
              </a:rPr>
              <a:t>IEEE Standard Glossary of Software Engineering Terminology (1990):</a:t>
            </a:r>
          </a:p>
          <a:p>
            <a:pPr marL="0" indent="0">
              <a:buFontTx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A condition or capability needed by a user to solve a problem or achieve an objective.</a:t>
            </a:r>
          </a:p>
          <a:p>
            <a:pPr marL="0" indent="0">
              <a:buFontTx/>
              <a:buAutoNum type="arabicPeriod"/>
            </a:pP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Tx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A condition or capability that must be met or possessed by a system component to satisfy a contract, standard, specification, or other formally imposed document.</a:t>
            </a:r>
          </a:p>
          <a:p>
            <a:pPr marL="0" indent="0">
              <a:buFontTx/>
              <a:buAutoNum type="arabicPeriod"/>
            </a:pPr>
            <a:endParaRPr lang="en-US" altLang="en-US">
              <a:cs typeface="Times New Roman" panose="02020603050405020304" pitchFamily="18" charset="0"/>
            </a:endParaRPr>
          </a:p>
          <a:p>
            <a:pPr marL="0" indent="0">
              <a:buFontTx/>
              <a:buAutoNum type="arabicPeriod"/>
            </a:pPr>
            <a:r>
              <a:rPr lang="en-US" altLang="en-US">
                <a:cs typeface="Times New Roman" panose="02020603050405020304" pitchFamily="18" charset="0"/>
              </a:rPr>
              <a:t>A documented representation of a condition or capability as in 1 or 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E31805-E077-CCC5-4784-7EA8ECAC86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Requirement: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5FEA-E391-6BC7-3495-80A5800DD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Sommerville and Sawyer, 1997:</a:t>
            </a: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Requirements are…a specification of 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what should 	be implemented.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They are descriptions of how 	the system should behave, or of a system property 	or attribute. They may be a constraint on the 	development process of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DB858D1-DF1E-F663-CADA-FF0FA8037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Requirements Engineering: Definition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50F8A8C8-8AAF-3E0C-C506-85027CEF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800" b="1" dirty="0" err="1">
                <a:latin typeface="+mj-lt"/>
                <a:cs typeface="Times New Roman" panose="02020603050405020304" pitchFamily="18" charset="0"/>
              </a:rPr>
              <a:t>Zave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, 1997:</a:t>
            </a:r>
          </a:p>
          <a:p>
            <a:pPr marL="0" indent="0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Requirements engineering is the branch of 	software engineering concerned with the real-	world </a:t>
            </a:r>
            <a:r>
              <a:rPr lang="en-US" altLang="en-US" sz="28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goals for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functions of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and</a:t>
            </a:r>
            <a:r>
              <a:rPr lang="en-US" alt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 constraints on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	software systems.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</a:t>
            </a:r>
          </a:p>
          <a:p>
            <a:pPr marL="0" indent="0">
              <a:buFontTx/>
              <a:buNone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	It is also concerned with the relationship of these 	factors to precise  specifications of software 	behavior, and to their evolution over time and 	across software families.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37FBB8F-830F-F44E-3CF5-E917C6551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>
                <a:cs typeface="Times New Roman" panose="02020603050405020304" pitchFamily="18" charset="0"/>
              </a:rPr>
              <a:t>By Proper Requirements Engineering We Can…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3755C945-B800-BBD7-5F87-B6710ECA8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know what the system is supposed to do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keep track of the status of requirements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determine the impact of a requirements change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318B803-F2E2-A2CB-1964-EE890F523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Importance of RE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854F0C73-FD03-12BD-728F-235F741CC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9144000" cy="5105400"/>
          </a:xfrm>
        </p:spPr>
        <p:txBody>
          <a:bodyPr/>
          <a:lstStyle/>
          <a:p>
            <a:pPr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The hardest single part of building a software system is deciding </a:t>
            </a: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what to build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.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other part of the conceptual work is so difficult as establishing the detailed technical requirements, including all the interfaces to people, to machines, and to other software systems. 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other part of the work so cripples the resulting system if done wrong. </a:t>
            </a:r>
          </a:p>
          <a:p>
            <a:pPr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No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other part is more difficult to rectify later.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DC8F75F-642B-DC6A-3BDD-A9AF0138F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Importance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5D50-7FCC-7383-FA7A-0F9EFE03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Tx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Done well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requirements engineering presents an opportunity to reduce costs and increase the quality of software systems.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Done poorly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it could lead to a software project failure.”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			Software Engineering Institute (SEI)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0DD005E-5FF5-E051-8F35-D6EDBC72F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Significance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B5E395F-79A1-F7FB-21E4-3C23CE582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46188"/>
            <a:ext cx="8305800" cy="4545012"/>
          </a:xfrm>
        </p:spPr>
        <p:txBody>
          <a:bodyPr/>
          <a:lstStyle/>
          <a:p>
            <a:pPr algn="just"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Software requirements serve as the foundation for a successful software project. </a:t>
            </a:r>
          </a:p>
          <a:p>
            <a:pPr algn="just">
              <a:defRPr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They play a pivotal role in ensuring that the end-product meets the needs and expectations of its users and stakeholders.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BB4D1CA-42AC-56AC-7EAE-7970CAF8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2. Role of requirements in Software Engineering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22FC682-A6E2-FCBC-375F-8D3BC2D15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/>
              <a:t>Requirement in a Software Engineering Process has following major aspects:</a:t>
            </a:r>
          </a:p>
          <a:p>
            <a:pPr lvl="1" eaLnBrk="1" hangingPunct="1"/>
            <a:r>
              <a:rPr lang="en-US" altLang="en-US" sz="2400" b="1"/>
              <a:t>Communication</a:t>
            </a:r>
          </a:p>
          <a:p>
            <a:pPr lvl="1" eaLnBrk="1" hangingPunct="1"/>
            <a:endParaRPr lang="en-US" altLang="en-US" sz="2400" b="1"/>
          </a:p>
          <a:p>
            <a:pPr lvl="1" eaLnBrk="1" hangingPunct="1"/>
            <a:r>
              <a:rPr lang="en-US" altLang="en-US" sz="2400" b="1"/>
              <a:t>Guidance for Development</a:t>
            </a:r>
          </a:p>
          <a:p>
            <a:pPr lvl="1" eaLnBrk="1" hangingPunct="1"/>
            <a:endParaRPr lang="en-US" altLang="en-US" sz="2400" b="1"/>
          </a:p>
          <a:p>
            <a:pPr lvl="1" eaLnBrk="1" hangingPunct="1"/>
            <a:r>
              <a:rPr lang="en-US" altLang="en-US" sz="2400" b="1">
                <a:cs typeface="Times New Roman" panose="02020603050405020304" pitchFamily="18" charset="0"/>
              </a:rPr>
              <a:t>Scope Definition</a:t>
            </a:r>
          </a:p>
          <a:p>
            <a:pPr lvl="1" eaLnBrk="1" hangingPunct="1"/>
            <a:endParaRPr lang="en-US" altLang="en-US" sz="2400" b="1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>
                <a:cs typeface="Times New Roman" panose="02020603050405020304" pitchFamily="18" charset="0"/>
              </a:rPr>
              <a:t>Project Planning</a:t>
            </a:r>
          </a:p>
          <a:p>
            <a:pPr lvl="1" eaLnBrk="1" hangingPunct="1"/>
            <a:endParaRPr lang="en-US" altLang="en-US" sz="2400" b="1"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sz="2400" b="1">
                <a:cs typeface="Times New Roman" panose="02020603050405020304" pitchFamily="18" charset="0"/>
              </a:rPr>
              <a:t>Quality Assurance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DBED8BAA-7624-0BB3-DD1C-FC26363AAA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715000"/>
          </a:xfrm>
        </p:spPr>
        <p:txBody>
          <a:bodyPr/>
          <a:lstStyle/>
          <a:p>
            <a:pPr algn="just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Communication: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Requirements act as a common language 	between stakeholders, including customers, 	end-users, project managers, and developers. 	They help in clarifying and formalizing 	expectations.</a:t>
            </a:r>
          </a:p>
          <a:p>
            <a:pPr algn="just">
              <a:defRPr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Guidance for Development:</a:t>
            </a: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Developers rely on requirements to design, 	code, and test the software. Well-defined 	requirements serve as a blueprint for building 	the system correctly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9C59E0-8AD0-7808-6AA1-512979313A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669D432-AA24-E72D-7B91-B7F13EFC1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US" altLang="en-US" sz="2800"/>
              <a:t>Introduction to Software Requirement Engineering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280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800"/>
              <a:t>Role of requirements in Software Engineering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280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800"/>
              <a:t>The main risks of Requirements Engineering</a:t>
            </a:r>
          </a:p>
          <a:p>
            <a:pPr marL="514350" indent="-514350" eaLnBrk="1" hangingPunct="1">
              <a:buFontTx/>
              <a:buAutoNum type="arabicPeriod"/>
            </a:pPr>
            <a:endParaRPr lang="en-US" altLang="en-US" sz="2800"/>
          </a:p>
          <a:p>
            <a:pPr marL="514350" indent="-514350" eaLnBrk="1" hangingPunct="1">
              <a:buFontTx/>
              <a:buAutoNum type="arabicPeriod"/>
            </a:pPr>
            <a:r>
              <a:rPr lang="en-US" altLang="en-US" sz="2800"/>
              <a:t>Phases of the Requirements Engineering Process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67B2982-F7A4-C725-7FFF-4DCC8688F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715000"/>
          </a:xfrm>
        </p:spPr>
        <p:txBody>
          <a:bodyPr/>
          <a:lstStyle/>
          <a:p>
            <a:pPr algn="just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Scope Definition: 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Requirements help in defining the scope of the 	project. They specify what features and functionalities 	will be included and what will be excluded from the 	final product.</a:t>
            </a:r>
          </a:p>
          <a:p>
            <a:pPr marL="0" indent="0" algn="just">
              <a:buFontTx/>
              <a:buNone/>
              <a:defRPr/>
            </a:pPr>
            <a:endParaRPr lang="en-US" altLang="en-US" dirty="0">
              <a:latin typeface="+mj-lt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Project Planning: 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Requirements are crucial for project planning, 	resource allocation, and cost estimation. They 	inform project managers about the complexity 	and scale of the work.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899308B-726B-8672-5252-C76B30674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458200" cy="5715000"/>
          </a:xfrm>
        </p:spPr>
        <p:txBody>
          <a:bodyPr/>
          <a:lstStyle/>
          <a:p>
            <a:pPr algn="just"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Quality Assurance: </a:t>
            </a:r>
          </a:p>
          <a:p>
            <a:pPr marL="0" indent="0" algn="just">
              <a:buFontTx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Requirements are used to create test cases 	and validation criteria to ensure that the 	software meets its intended functionality and 	quality standards.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76B3304-7513-AF1A-06D0-B331DCF26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/>
              <a:t>3. The main risks of Requirements Engineering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F7B7139-EA99-4659-F8AE-516C9059D3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Insufficient user involvement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Creeping user requirements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Ambiguous requirements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Gold plating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Inaccurate planning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>
                <a:cs typeface="Times New Roman" panose="02020603050405020304" pitchFamily="18" charset="0"/>
              </a:rPr>
              <a:t>Overlooked user classes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D591281-179F-77B2-5CAD-0071783C0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1.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Insufficient User Involvement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3B0C5AB1-05A7-0059-5D7B-B5089E345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371600"/>
            <a:ext cx="9144000" cy="4530725"/>
          </a:xfrm>
        </p:spPr>
        <p:txBody>
          <a:bodyPr/>
          <a:lstStyle/>
          <a:p>
            <a:pPr marL="457200" lvl="1" indent="0">
              <a:buFont typeface="Monotype Sorts" pitchFamily="-84" charset="2"/>
              <a:buNone/>
              <a:defRPr/>
            </a:pPr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Example: </a:t>
            </a:r>
          </a:p>
          <a:p>
            <a:pPr marL="457200" lvl="1" indent="0">
              <a:buFont typeface="Monotype Sorts" pitchFamily="-84" charset="2"/>
              <a:buNone/>
              <a:defRPr/>
            </a:pP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A software development team is building a new e-commerce website </a:t>
            </a:r>
            <a:r>
              <a:rPr lang="en-US" alt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without consulting actual users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or conducting usability tests. As a result, the final product lacks essential features that customers expect, leading to poor user satisfaction and limited sales.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259FAF5-93C4-F57F-0470-B9DEAFCAC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2.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Creeping User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9683-79FD-8DBD-CA5F-3ACF6EA3D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	Example: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A project to develop a mobile app for a fitness 	tracker initially had well-defined requirements. 	However, as the project progressed, 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stakeholders 	continuously added new features and 	modifications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, causing scope creep and delays.</a:t>
            </a:r>
          </a:p>
          <a:p>
            <a:pPr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B5D5D42-D263-BA7D-43B6-7AAFB09DC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3.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Ambiguous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77D0-153F-AC91-816B-3334C97B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	Example: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In a software project for a financial institution, the 	requirement states, "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The system should handle 	large transactions efficiently.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" Without a clear 	definition of what "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large transactions?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" mean, the 	development team faces difficulties in designing an 	appropriate solution, leading to	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misunderstandings and potential performance	issues.</a:t>
            </a:r>
          </a:p>
          <a:p>
            <a:pPr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EBC9EC75-0321-8AA7-2B10-A7B2BA87A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4.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Gold 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D182-E1E5-4FDF-70CE-DCE3325FD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+mj-lt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A developer decides to add numerous 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fancy 	animations, complex graphics, and extra 	features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to a simple note-taking app, even though 	these additions were not requested by users or 	stakeholders.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This unnecessary "gold plating" results in 	</a:t>
            </a:r>
            <a:r>
              <a:rPr 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increased development time and resources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 	without adding significant value to the 	application.</a:t>
            </a:r>
          </a:p>
          <a:p>
            <a:pPr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AEDDBAB4-BF3B-DF8E-3F9A-EA9E9C7192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5.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Inaccurate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229F-671A-ABC7-727F-B0807BB5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	Example: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A project manager 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underestimates the time and 	resources required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to complete a software 	project. 	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The team ends up </a:t>
            </a:r>
            <a:r>
              <a:rPr 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missing deadlines, making 	rushed decisions, and producing a subpar product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 	due to inadequate planning and resource 	allocation.</a:t>
            </a:r>
          </a:p>
          <a:p>
            <a:pPr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5F36A3B-2CE4-284F-1F5D-569855F65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  <a:cs typeface="Times New Roman" panose="02020603050405020304" pitchFamily="18" charset="0"/>
              </a:rPr>
              <a:t>6.</a:t>
            </a:r>
            <a:r>
              <a:rPr lang="en-US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 Overlooked User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6E5E-7A9B-F3F6-D046-F3915F0B4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2800" b="1" dirty="0">
                <a:latin typeface="+mj-lt"/>
                <a:cs typeface="Times New Roman" panose="02020603050405020304" pitchFamily="18" charset="0"/>
              </a:rPr>
              <a:t>	Example: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In the development of an online learning platform, 	the team focuses primarily on the needs of 	students but </a:t>
            </a:r>
            <a:r>
              <a:rPr lang="en-US" sz="2800" b="1" dirty="0">
                <a:solidFill>
                  <a:srgbClr val="FFC000"/>
                </a:solidFill>
                <a:latin typeface="+mj-lt"/>
                <a:cs typeface="Times New Roman" panose="02020603050405020304" pitchFamily="18" charset="0"/>
              </a:rPr>
              <a:t>neglects to consider the 	requirements of teachers or administrators 	who will use the system to manage courses 	and assignments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This oversight leads to </a:t>
            </a:r>
            <a:r>
              <a:rPr lang="en-US" sz="2800" i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usability issues</a:t>
            </a:r>
            <a:r>
              <a:rPr lang="en-US" sz="2800" i="1" dirty="0">
                <a:latin typeface="+mj-lt"/>
                <a:cs typeface="Times New Roman" panose="02020603050405020304" pitchFamily="18" charset="0"/>
              </a:rPr>
              <a:t> and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2800" i="1" dirty="0">
                <a:latin typeface="+mj-lt"/>
                <a:cs typeface="Times New Roman" panose="02020603050405020304" pitchFamily="18" charset="0"/>
              </a:rPr>
              <a:t>	dissatisfaction among educators.</a:t>
            </a:r>
          </a:p>
          <a:p>
            <a:pPr>
              <a:defRPr/>
            </a:pPr>
            <a:endParaRPr 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2442A23-9761-202D-6C8D-29DC0CD5B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4. Phases of the Requirements Engineering Process</a:t>
            </a:r>
          </a:p>
        </p:txBody>
      </p:sp>
      <p:pic>
        <p:nvPicPr>
          <p:cNvPr id="37891" name="Content Placeholder 4">
            <a:extLst>
              <a:ext uri="{FF2B5EF4-FFF2-40B4-BE49-F238E27FC236}">
                <a16:creationId xmlns:a16="http://schemas.microsoft.com/office/drawing/2014/main" id="{944528DE-2336-CAC4-9C4B-32F588332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125" y="1219200"/>
            <a:ext cx="7904163" cy="52482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8314FCE-1771-A75D-3DEE-D7384448D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>
                <a:cs typeface="Times New Roman" panose="02020603050405020304" pitchFamily="18" charset="0"/>
              </a:rPr>
              <a:t>Software Engineering: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9A847-E5C6-1D0C-EF54-E572349A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4F82BE"/>
                </a:solidFill>
                <a:latin typeface="+mj-lt"/>
                <a:cs typeface="Times New Roman" panose="02020603050405020304" pitchFamily="18" charset="0"/>
              </a:rPr>
              <a:t>GOAL</a:t>
            </a: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: to develop quality software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on time and on budget</a:t>
            </a: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that meets customers' real needs</a:t>
            </a:r>
          </a:p>
          <a:p>
            <a:pPr marL="0" indent="0" algn="ctr">
              <a:buFont typeface="Monotype Sorts" pitchFamily="-84" charset="2"/>
              <a:buNone/>
              <a:defRPr/>
            </a:pPr>
            <a:endParaRPr lang="en-US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A SOFTWARE IS </a:t>
            </a:r>
            <a:r>
              <a:rPr lang="en-US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GOOD</a:t>
            </a:r>
            <a:r>
              <a:rPr lang="en-US" b="1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 ONLY IF IT MEETS STAKEHOLDER’S EXPECTATIONS:</a:t>
            </a:r>
            <a:endParaRPr lang="en-US" b="1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it is (at least) correct, reliable, maintainable, user-friendly …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total cost it incurs over all phases of its life cycle is minimal and within the budget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However, stakeholders are varied!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C58421A-44E6-31DC-2FC1-186A5277B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Requirements Development Process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EA039CF-4DD3-21DC-46D9-91DF87DAD5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Elicitation: </a:t>
            </a:r>
            <a:r>
              <a:rPr lang="en-US" altLang="en-US" sz="2800" dirty="0">
                <a:cs typeface="Times New Roman" panose="02020603050405020304" pitchFamily="18" charset="0"/>
              </a:rPr>
              <a:t>work with the customer on gathering requirements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Analysis: </a:t>
            </a:r>
            <a:r>
              <a:rPr lang="en-US" altLang="en-US" sz="2800" dirty="0">
                <a:cs typeface="Times New Roman" panose="02020603050405020304" pitchFamily="18" charset="0"/>
              </a:rPr>
              <a:t>process this information to understand it, classify in various categories, and relate the customer needs to possible software requirements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Specification: </a:t>
            </a:r>
            <a:r>
              <a:rPr lang="en-US" altLang="en-US" sz="2800" dirty="0">
                <a:cs typeface="Times New Roman" panose="02020603050405020304" pitchFamily="18" charset="0"/>
              </a:rPr>
              <a:t>Structure the customer input and derived requirements as written documents and diagrams</a:t>
            </a:r>
          </a:p>
          <a:p>
            <a:pPr marL="514350" indent="-514350">
              <a:buFontTx/>
              <a:buAutoNum type="arabicPeriod"/>
            </a:pPr>
            <a:r>
              <a:rPr lang="en-US" altLang="en-US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Validation: </a:t>
            </a:r>
            <a:r>
              <a:rPr lang="en-US" altLang="en-US" sz="2800" dirty="0">
                <a:cs typeface="Times New Roman" panose="02020603050405020304" pitchFamily="18" charset="0"/>
              </a:rPr>
              <a:t>you’ll ask your customer to confirm that what you’ve written is accurate and complete and to correct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9581FEF-138D-A7D9-FC2F-27EDA2EE2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Requirements are Important?</a:t>
            </a:r>
          </a:p>
        </p:txBody>
      </p:sp>
      <p:pic>
        <p:nvPicPr>
          <p:cNvPr id="40963" name="Content Placeholder 4">
            <a:extLst>
              <a:ext uri="{FF2B5EF4-FFF2-40B4-BE49-F238E27FC236}">
                <a16:creationId xmlns:a16="http://schemas.microsoft.com/office/drawing/2014/main" id="{8479ACBA-4232-0B0B-7444-D88710C28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382713"/>
            <a:ext cx="7620000" cy="437197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42020C8-D9AE-9F73-7429-7FB114687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Context: Stakeholders Environment</a:t>
            </a:r>
          </a:p>
        </p:txBody>
      </p:sp>
      <p:pic>
        <p:nvPicPr>
          <p:cNvPr id="8195" name="Content Placeholder 8">
            <a:extLst>
              <a:ext uri="{FF2B5EF4-FFF2-40B4-BE49-F238E27FC236}">
                <a16:creationId xmlns:a16="http://schemas.microsoft.com/office/drawing/2014/main" id="{971ED181-CFFE-96CA-3F55-3FAD38E805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950" y="1073150"/>
            <a:ext cx="6994525" cy="47117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80A5FB0-2BDB-321E-7101-EDBC9C859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SDLC Seven Phases (1/3)</a:t>
            </a:r>
          </a:p>
        </p:txBody>
      </p:sp>
      <p:pic>
        <p:nvPicPr>
          <p:cNvPr id="22530" name="Picture 2" descr="SDLC - Software Development Life Cycle - javatpoint">
            <a:extLst>
              <a:ext uri="{FF2B5EF4-FFF2-40B4-BE49-F238E27FC236}">
                <a16:creationId xmlns:a16="http://schemas.microsoft.com/office/drawing/2014/main" id="{F9172326-05B8-1CE9-61CF-A20C84AA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17613"/>
            <a:ext cx="6229350" cy="515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15FB50F-9BF7-316E-1479-55099382D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SDLC Seven Phases (1/3)</a:t>
            </a:r>
          </a:p>
        </p:txBody>
      </p:sp>
      <p:pic>
        <p:nvPicPr>
          <p:cNvPr id="59394" name="Picture 2" descr="Definition of software development life cycle|Phases of SDLC">
            <a:extLst>
              <a:ext uri="{FF2B5EF4-FFF2-40B4-BE49-F238E27FC236}">
                <a16:creationId xmlns:a16="http://schemas.microsoft.com/office/drawing/2014/main" id="{2AB8783C-5E04-622B-218F-BAFDCCFB2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19200"/>
            <a:ext cx="78486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5761BF6-4EC5-9840-A871-42141AD4F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SDLC Six Phases (2/3)</a:t>
            </a:r>
          </a:p>
        </p:txBody>
      </p:sp>
      <p:pic>
        <p:nvPicPr>
          <p:cNvPr id="11267" name="Picture 2" descr="What SDLC Stands For &amp; Why It's Important">
            <a:extLst>
              <a:ext uri="{FF2B5EF4-FFF2-40B4-BE49-F238E27FC236}">
                <a16:creationId xmlns:a16="http://schemas.microsoft.com/office/drawing/2014/main" id="{7C2E91F4-1D41-180F-26B8-B0DBBB45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1119188"/>
            <a:ext cx="5495925" cy="535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338B3C2-6606-B348-BD26-3C4AFB0D63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SDLC Five Phases (3/3)</a:t>
            </a:r>
          </a:p>
        </p:txBody>
      </p:sp>
      <p:pic>
        <p:nvPicPr>
          <p:cNvPr id="12291" name="Picture 2" descr="SDLC - Software Development Life Cycle - ESDS">
            <a:extLst>
              <a:ext uri="{FF2B5EF4-FFF2-40B4-BE49-F238E27FC236}">
                <a16:creationId xmlns:a16="http://schemas.microsoft.com/office/drawing/2014/main" id="{89258D6E-7261-0757-BB15-7CD765D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371600"/>
            <a:ext cx="4343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AB06087-557C-8D60-913F-1B74403F3D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39812"/>
          </a:xfrm>
        </p:spPr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Requirements in the Software Lifecycle</a:t>
            </a:r>
          </a:p>
        </p:txBody>
      </p:sp>
      <p:pic>
        <p:nvPicPr>
          <p:cNvPr id="13315" name="Content Placeholder 4">
            <a:extLst>
              <a:ext uri="{FF2B5EF4-FFF2-40B4-BE49-F238E27FC236}">
                <a16:creationId xmlns:a16="http://schemas.microsoft.com/office/drawing/2014/main" id="{10888821-188B-6303-F50A-2BCBA20B5C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7300" y="1066800"/>
            <a:ext cx="6629400" cy="534352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0" ma:contentTypeDescription="Create a new document." ma:contentTypeScope="" ma:versionID="c1a2f38f157518425f200c974802ee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CB7CC-173C-4CF0-B983-9D2902E89BC0}"/>
</file>

<file path=customXml/itemProps2.xml><?xml version="1.0" encoding="utf-8"?>
<ds:datastoreItem xmlns:ds="http://schemas.openxmlformats.org/officeDocument/2006/customXml" ds:itemID="{0B69D003-068E-4611-9288-D5F732476EEE}"/>
</file>

<file path=customXml/itemProps3.xml><?xml version="1.0" encoding="utf-8"?>
<ds:datastoreItem xmlns:ds="http://schemas.openxmlformats.org/officeDocument/2006/customXml" ds:itemID="{8D03CF3C-1E0B-47B7-9630-8BAF5B7F9161}"/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1257</Words>
  <Application>Microsoft Office PowerPoint</Application>
  <PresentationFormat>On-screen Show (4:3)</PresentationFormat>
  <Paragraphs>133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Monotype Sorts</vt:lpstr>
      <vt:lpstr>Times New Roman</vt:lpstr>
      <vt:lpstr>Wingdings</vt:lpstr>
      <vt:lpstr>Default Design</vt:lpstr>
      <vt:lpstr>Software Requirement Engineering  Software Engineering Department Spring 2025 </vt:lpstr>
      <vt:lpstr>Agenda</vt:lpstr>
      <vt:lpstr>Software Engineering: Goal</vt:lpstr>
      <vt:lpstr>Context: Stakeholders Environment</vt:lpstr>
      <vt:lpstr>SDLC Seven Phases (1/3)</vt:lpstr>
      <vt:lpstr>SDLC Seven Phases (1/3)</vt:lpstr>
      <vt:lpstr>SDLC Six Phases (2/3)</vt:lpstr>
      <vt:lpstr>SDLC Five Phases (3/3)</vt:lpstr>
      <vt:lpstr>Requirements in the Software Lifecycle</vt:lpstr>
      <vt:lpstr>1. Introduction to Software requirement engineering</vt:lpstr>
      <vt:lpstr>Requirement: Definition</vt:lpstr>
      <vt:lpstr>Requirement: Definition</vt:lpstr>
      <vt:lpstr>Requirements Engineering: Definition</vt:lpstr>
      <vt:lpstr>By Proper Requirements Engineering We Can…</vt:lpstr>
      <vt:lpstr>Importance of RE</vt:lpstr>
      <vt:lpstr>Importance of RE</vt:lpstr>
      <vt:lpstr>Significance </vt:lpstr>
      <vt:lpstr>2. Role of requirements in Software Engineering</vt:lpstr>
      <vt:lpstr>PowerPoint Presentation</vt:lpstr>
      <vt:lpstr>PowerPoint Presentation</vt:lpstr>
      <vt:lpstr>PowerPoint Presentation</vt:lpstr>
      <vt:lpstr>3. The main risks of Requirements Engineering</vt:lpstr>
      <vt:lpstr>1. Insufficient User Involvement</vt:lpstr>
      <vt:lpstr>2. Creeping User Requirements</vt:lpstr>
      <vt:lpstr>3. Ambiguous Requirements</vt:lpstr>
      <vt:lpstr>4. Gold Plating</vt:lpstr>
      <vt:lpstr>5. Inaccurate Planning</vt:lpstr>
      <vt:lpstr>6. Overlooked User Classes</vt:lpstr>
      <vt:lpstr>4. Phases of the Requirements Engineering Process</vt:lpstr>
      <vt:lpstr>Requirements Development Process</vt:lpstr>
      <vt:lpstr>Why Requirements are Important?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371</cp:revision>
  <dcterms:created xsi:type="dcterms:W3CDTF">2005-01-31T08:28:19Z</dcterms:created>
  <dcterms:modified xsi:type="dcterms:W3CDTF">2025-01-28T05:16:10Z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