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334" r:id="rId3"/>
    <p:sldId id="340" r:id="rId4"/>
    <p:sldId id="336" r:id="rId5"/>
    <p:sldId id="342" r:id="rId6"/>
    <p:sldId id="338" r:id="rId7"/>
    <p:sldId id="343" r:id="rId8"/>
    <p:sldId id="344" r:id="rId9"/>
    <p:sldId id="345" r:id="rId10"/>
    <p:sldId id="339" r:id="rId11"/>
    <p:sldId id="337" r:id="rId12"/>
    <p:sldId id="347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48" r:id="rId23"/>
    <p:sldId id="473" r:id="rId24"/>
    <p:sldId id="474" r:id="rId25"/>
    <p:sldId id="472" r:id="rId26"/>
    <p:sldId id="464" r:id="rId27"/>
    <p:sldId id="465" r:id="rId28"/>
    <p:sldId id="466" r:id="rId29"/>
    <p:sldId id="467" r:id="rId30"/>
    <p:sldId id="468" r:id="rId31"/>
    <p:sldId id="335" r:id="rId32"/>
    <p:sldId id="469" r:id="rId33"/>
    <p:sldId id="470" r:id="rId34"/>
    <p:sldId id="471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515" autoAdjust="0"/>
  </p:normalViewPr>
  <p:slideViewPr>
    <p:cSldViewPr>
      <p:cViewPr varScale="1">
        <p:scale>
          <a:sx n="57" d="100"/>
          <a:sy n="57" d="100"/>
        </p:scale>
        <p:origin x="155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498939B-F9A5-F0F8-AAE9-4A0BBB36CF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888E192-3577-A2DF-EA98-B0820F43FB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8BDAF9-7FE6-0CFD-019A-6112F9679C9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446EA85C-9850-B71A-C497-8B8EE78422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08C4E9CE-2FCA-31EC-A803-A6C8827521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B732F91C-35D2-4FDD-2B98-9693181C2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DB94FB-FFA5-4AF6-B6C9-03677D5363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E75C6074-D8A3-83E4-97DB-DD74859685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E3D5036C-CC66-C6C2-BDE9-04EDD6268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7FEF8608-2CDC-474E-B072-6B6388C33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A65E05-7F8C-437A-BC06-EF0555083E66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7EC54-6D64-468B-F1DD-CC86CB60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0FD9BB6-7026-8A22-BE96-71246415F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C0897C7-F780-3590-CAE9-665C376A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3124966-9191-4C11-32AA-60DEEC390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9340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DF30-9A33-4DB8-0CFC-55F131CD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F1F0767-3D61-7982-8882-D431C6DC2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9D9C758-1CE3-F38F-F0CE-5A490E0C9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63696A5-2F46-0F66-2559-7EC0FA046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744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E82D9-DB49-C7E2-A2D2-B1B4C9AD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A7E0F36-22A0-C70A-E264-6280B5EDA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477A934-29C0-9E0D-D386-CF7A35221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6E86E47-D4DA-7CFD-9BB6-A27FAED3B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1310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13E65-A229-5F48-F7E8-433103CC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F75DB96-BE0D-5E43-1606-DBF8CB9A8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88AC0B4-E8B1-96A9-1233-38B3E5C75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DA88086-93C8-1375-AB47-5A89DD44D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985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07F15-0868-BA38-0911-7A21D7F52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50DB2B4-E9ED-97A0-3C84-7A3172B58D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9AD136-0369-ED8F-37EA-8D0B66D6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62B20011-A86B-8E5E-5700-73FCF79FC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47843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6364B-6BEA-00D7-416B-AE8C00F0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461F4E9-1F6D-5621-0C07-0922770621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C3A34EB-ABC8-8DAF-964D-F154DCC8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0341B31-2963-1FB3-E646-9DD81C223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00553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F4EC-3330-7D38-4A81-EE69B6CB5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890CEC0-ECC0-5EE7-C6BF-A9F55B83D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0170DD0-C99A-9499-164A-7C75B639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AA00B45-2A11-E64B-43FD-0D5DA693B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586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5DB7-A35F-88BA-4005-B65E6498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3A0A074-9325-5B23-A6D9-091526A65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01DA4CD-C3A0-CF1C-78A3-6885BD3A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54ADE385-29D8-088E-ED69-050A9613D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1161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95E0-E7CF-181B-3794-904F186B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ADB4D8DE-787E-25BC-9920-C11956F3A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B4741C3-E2BE-54A5-17A3-D93D717C1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481378C-E99C-E417-EDC7-F3A9D8706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7108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1313A-7DC9-14B8-6ADF-05713CD6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5A7BDCD-1911-A424-BFFB-AC57A303C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73D75DB7-D266-1833-2A7F-B04D9636A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5F63EEA-4104-EF4E-32CE-BED251EEF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6781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DF7CB4D8-FB2E-9EA9-D942-9BAA4839F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A88ADC9-C1DF-6574-9A94-BC73241B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EA819EB3-1201-D380-C213-4B59CBEC6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14C3E-32EC-2109-DB83-057E0900D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15BDCD33-434F-3364-AFD1-A015E91C0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5D90C140-6DBC-738F-FCA5-0237FB71B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0686734-F8BB-0117-D177-282FFF5D5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3729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732E-61E3-D966-2CE6-C5D425BD4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D87FE68-BB71-1B96-D429-8FF6239AF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3C48C995-D23F-D549-C4F4-08FBB808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83DECCC-E269-8E9D-A67D-1310A7F9D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2009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A599-0C52-94B1-35DF-6E4D311D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A489714-DF46-BA2B-4FEF-A42D01C0BE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AE8CC2B1-E853-2C42-600F-D2AEEA07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2768123D-16C7-1213-C51D-DC01700C8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3904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5758-C176-587F-C50C-C4A476B5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58D5AB9A-8CE8-9A00-7ECC-5A79D0F184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E7E4403-5A3C-F5E6-DCA0-46D86483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8DCAF55-C800-9517-D1B8-D37CF576A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0147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0E51-7758-876E-FF49-4868025E2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4114D0D-DCB2-BF66-DB5E-5503189B72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D08A1E0-862A-B281-ED6A-67245CE2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7127BC0-C994-600E-40D9-0D67B9E56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7275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0F4D7-34AB-EEA8-FD0D-A4AEE6302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BDCE5AE-FA89-1632-2938-F42EEE3A0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230962E9-04CC-35E7-D85F-9B45B8B87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9648AAE-98F2-A02F-FDDA-6ED68429C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6751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22E1-5BDB-BC52-8F98-774E949FF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E013B00-36C8-59F9-865F-B0045660D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4244948-8264-6C24-0512-39A8F984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04813483-920F-0107-EA85-E30428FF0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110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71A9-6879-15B0-0F8E-050D38BD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91EDC9C-0DD5-1139-D791-7CDB9FE0ED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1DBB996C-83AE-A80B-22CF-E92D9D39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950D3448-663D-701B-5AC7-60912EC65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470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B5FD2-6885-90F8-8A69-010E1CB7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272EB46F-DEF7-4265-C793-10E1EBBCE2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462E96A-5289-565F-2D98-6F127D008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EED582B-8CA4-9508-D7AB-F42BFB352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373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02786-4F26-DFED-9F30-C3FD52889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9AF13785-A0EC-0131-3DB0-2DE26922F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BB459D6-BFB6-F151-4576-6F5CDBBF1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C3CA416-E4C8-493D-7C08-E54633857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4083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FD1E-A860-30E3-7938-B79708EC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E34A0FF7-BCB0-EF56-06DF-030C0E4041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270D4DC-C744-DEAC-B82F-04EC1301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5B8A0D1-3F61-E604-2816-4DA5667D5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638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7E69-D7B6-3092-B634-B2E0CC03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F8A3EEE8-B468-EDC9-B8CD-DF85870EC7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B3CED8B-7313-FFEC-2907-4D5FA874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53E5655-D26C-1FC2-5795-DEA883901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4211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1B17-1512-3849-52BF-3325FF8E4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8EB3C4F4-6B37-02E9-240C-BA96138138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3B18472-F05E-8278-65A7-E839C0C4D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65D6507-9D51-6A6B-3C7E-2FDD0AE16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8959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3D82B-0533-5B36-F2E1-54852848A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7E1870A0-8FE1-5D8B-F09B-8EB8DB6C32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AD4F249-7B1D-75FA-D6B3-452377C30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309D2ACD-5C5B-3652-4A29-90EC5A293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060AF6-3FB1-48F0-A8A5-E8013F37A444}" type="slidenum">
              <a:rPr lang="en-GB" altLang="en-US" smtClean="0"/>
              <a:pPr>
                <a:spcBef>
                  <a:spcPct val="0"/>
                </a:spcBef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0971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9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2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59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6875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97A8-1E9D-D13C-C4D6-2B9E43CA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731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77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56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5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31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80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94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69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3850EDDD-C9B9-9960-B747-0B034A164E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EC58791A-2FCA-8E91-92A8-0B6A04493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6E799FF3-1EE5-764D-9918-A78D0F415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8F801829-0F96-87EF-C7B3-2C88B78844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680470F4-D97B-BAE6-4449-3AC11D05637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chemeClr val="bg1"/>
                </a:solidFill>
              </a:rPr>
              <a:t>Lecture 03: Intro to SRE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79915A32-4CA4-E727-E822-B388E5F5831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5C62FA5-F003-5209-70A5-8A96EEF3C6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5AF745-E90F-7185-2A07-80CA4714C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1798D-E03B-7DEB-3036-04413DB00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1C75EAF-A755-EA12-F7A7-EF5D36760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1A55C2-02E5-F344-F30E-AE0FB5F105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strike="sngStrike" dirty="0"/>
              <a:t>Introduction to Software Requirements Engineering (RE): Essential Software Requirement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Good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Characteristics and Benefits of Requirement Engineering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Motivation, Professional s/w development</a:t>
            </a:r>
          </a:p>
        </p:txBody>
      </p:sp>
    </p:spTree>
    <p:extLst>
      <p:ext uri="{BB962C8B-B14F-4D97-AF65-F5344CB8AC3E}">
        <p14:creationId xmlns:p14="http://schemas.microsoft.com/office/powerpoint/2010/main" val="305530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B77EA-824C-E017-6E69-800ACDF72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0F2A0BC-60F4-8DE1-2BC5-F93BECAE8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AA90F16-265F-6A68-1456-A1818858A8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sz="2800" b="1" dirty="0"/>
              <a:t>Good requirements</a:t>
            </a:r>
            <a:r>
              <a:rPr lang="en-US" sz="2800" dirty="0"/>
              <a:t> refer to software requirements that are </a:t>
            </a:r>
            <a:r>
              <a:rPr lang="en-US" sz="2800" u="sng" dirty="0">
                <a:solidFill>
                  <a:srgbClr val="FF0000"/>
                </a:solidFill>
              </a:rPr>
              <a:t>well-defined</a:t>
            </a:r>
            <a:r>
              <a:rPr lang="en-US" sz="2800" dirty="0"/>
              <a:t>, </a:t>
            </a:r>
            <a:r>
              <a:rPr lang="en-US" sz="2800" u="sng" dirty="0">
                <a:solidFill>
                  <a:srgbClr val="FF0000"/>
                </a:solidFill>
              </a:rPr>
              <a:t>clearly articulated</a:t>
            </a:r>
            <a:r>
              <a:rPr lang="en-US" sz="2800" dirty="0"/>
              <a:t>, and </a:t>
            </a:r>
            <a:r>
              <a:rPr lang="en-US" sz="2800" u="sng" dirty="0">
                <a:solidFill>
                  <a:srgbClr val="FF0000"/>
                </a:solidFill>
              </a:rPr>
              <a:t>meet specific criteria</a:t>
            </a:r>
            <a:r>
              <a:rPr lang="en-US" sz="2800" dirty="0"/>
              <a:t> to ensure they can guide the software development process effectively. 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i="1" dirty="0"/>
              <a:t>They </a:t>
            </a:r>
            <a:r>
              <a:rPr lang="en-US" sz="2800" i="1" dirty="0">
                <a:solidFill>
                  <a:srgbClr val="FF0000"/>
                </a:solidFill>
              </a:rPr>
              <a:t>minimize ambiguity and miscommunication</a:t>
            </a:r>
            <a:r>
              <a:rPr lang="en-US" sz="2800" i="1" dirty="0"/>
              <a:t>, leading to successful project outcomes.</a:t>
            </a:r>
            <a:endParaRPr lang="en-US" alt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68384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0EAE-E2FD-9E84-A435-2D253F21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6B7EA6B-5334-47C7-6D9A-D3486063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AC351F-B89F-343B-2F25-88472FA4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800" b="1" dirty="0"/>
              <a:t>Clear and Unambiguous</a:t>
            </a:r>
            <a:endParaRPr lang="en-US" altLang="en-US" sz="2800" b="1" dirty="0"/>
          </a:p>
          <a:p>
            <a:pPr marL="514350" indent="-514350" eaLnBrk="1" hangingPunct="1">
              <a:buAutoNum type="arabicPeriod"/>
            </a:pPr>
            <a:r>
              <a:rPr lang="en-US" altLang="en-US" sz="2800" b="1" dirty="0"/>
              <a:t>Complete</a:t>
            </a:r>
          </a:p>
          <a:p>
            <a:pPr marL="514350" indent="-514350" eaLnBrk="1" hangingPunct="1">
              <a:buAutoNum type="arabicPeriod"/>
            </a:pPr>
            <a:r>
              <a:rPr lang="en-US" altLang="en-US" sz="2800" b="1" dirty="0"/>
              <a:t>Consistent</a:t>
            </a:r>
          </a:p>
          <a:p>
            <a:pPr marL="514350" indent="-514350" eaLnBrk="1" hangingPunct="1">
              <a:buAutoNum type="arabicPeriod"/>
            </a:pPr>
            <a:r>
              <a:rPr lang="en-US" altLang="en-US" sz="2800" b="1" dirty="0"/>
              <a:t>Feasible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Testable (Verifiable)</a:t>
            </a:r>
            <a:endParaRPr lang="en-US" sz="2800" dirty="0"/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Prioritized</a:t>
            </a:r>
            <a:endParaRPr lang="en-US" sz="2800" dirty="0"/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Traceable</a:t>
            </a:r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Modifiable</a:t>
            </a:r>
            <a:endParaRPr lang="en-US" sz="2800" dirty="0"/>
          </a:p>
          <a:p>
            <a:pPr marL="514350" indent="-514350" eaLnBrk="1" hangingPunct="1">
              <a:buAutoNum type="arabicPeriod"/>
            </a:pPr>
            <a:r>
              <a:rPr lang="en-US" sz="2800" b="1" dirty="0"/>
              <a:t>Measurable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161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F2EE-B34F-1B9D-F22E-1CE30486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DE700A-D3DF-CF38-FED0-B897F30BE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A90DA5-2D7D-1740-8D00-F9F094385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514350" indent="-514350" eaLnBrk="1" hangingPunct="1">
              <a:buAutoNum type="arabicPeriod"/>
            </a:pPr>
            <a:r>
              <a:rPr lang="en-US" sz="2800" b="1" dirty="0"/>
              <a:t>Clear and Unambiguous: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should be written in simple and precise language to avoid multiple interpretations.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Instead of "</a:t>
            </a:r>
            <a:r>
              <a:rPr lang="en-US" altLang="en-US" sz="2800" i="1" dirty="0">
                <a:solidFill>
                  <a:srgbClr val="FF0000"/>
                </a:solidFill>
              </a:rPr>
              <a:t>The system should be fast</a:t>
            </a:r>
            <a:r>
              <a:rPr lang="en-US" altLang="en-US" sz="2800" i="1" dirty="0"/>
              <a:t>," say, "</a:t>
            </a:r>
            <a:r>
              <a:rPr lang="en-US" altLang="en-US" sz="2800" b="1" i="1" dirty="0">
                <a:solidFill>
                  <a:srgbClr val="00B050"/>
                </a:solidFill>
              </a:rPr>
              <a:t>The system must respond to user inputs within 2 seconds under normal conditions.</a:t>
            </a:r>
            <a:r>
              <a:rPr lang="en-US" altLang="en-US" sz="2800" i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7371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84A7-E6E0-82E8-06F2-989B7C36D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7A2D4E9-3259-D93C-9167-75CA65F06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DBDCEE1-8FE2-F67A-0F28-CDD24B1FA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2. Complete: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provide all necessary details, including the context, constraints, and expected behavior.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must allow users to reset their passwords using a verification email sent within 5 minutes of the request."</a:t>
            </a:r>
          </a:p>
        </p:txBody>
      </p:sp>
    </p:spTree>
    <p:extLst>
      <p:ext uri="{BB962C8B-B14F-4D97-AF65-F5344CB8AC3E}">
        <p14:creationId xmlns:p14="http://schemas.microsoft.com/office/powerpoint/2010/main" val="19875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4F0D-7AF5-6500-6813-6C5A945C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D54787-8C89-77E1-7FB8-1D05C69F1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BCA75A0-EDD6-AE19-94CB-F4EF265FF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3. Consistent: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not conflict with other requirements or existing constraints.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A requirement specifying "</a:t>
            </a:r>
            <a:r>
              <a:rPr lang="en-US" altLang="en-US" sz="2800" b="1" i="1" dirty="0">
                <a:solidFill>
                  <a:srgbClr val="00B050"/>
                </a:solidFill>
              </a:rPr>
              <a:t>Users must log in before accessing the application</a:t>
            </a:r>
            <a:r>
              <a:rPr lang="en-US" altLang="en-US" sz="2800" i="1" dirty="0"/>
              <a:t>" should not conflict with another saying, "</a:t>
            </a:r>
            <a:r>
              <a:rPr lang="en-US" altLang="en-US" sz="2800" b="1" i="1" dirty="0">
                <a:solidFill>
                  <a:srgbClr val="00B050"/>
                </a:solidFill>
              </a:rPr>
              <a:t>Users can browse as guests</a:t>
            </a:r>
            <a:r>
              <a:rPr lang="en-US" altLang="en-US" sz="2800" i="1" dirty="0"/>
              <a:t>."</a:t>
            </a:r>
          </a:p>
        </p:txBody>
      </p:sp>
    </p:spTree>
    <p:extLst>
      <p:ext uri="{BB962C8B-B14F-4D97-AF65-F5344CB8AC3E}">
        <p14:creationId xmlns:p14="http://schemas.microsoft.com/office/powerpoint/2010/main" val="18633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CF315-5300-6F35-AFDE-862D32AFA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532B896-BF62-D00E-C81B-EDF71251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1D1C879-E800-C6B2-710F-54E455D83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4. Feasible: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be realistic and achievable within the project's </a:t>
            </a:r>
            <a:r>
              <a:rPr lang="en-US" altLang="en-US" sz="2800" b="1" dirty="0"/>
              <a:t>technical, financial, and time constraints.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Specifying that the system should handle 10,000 concurrent users is feasible only if the infrastructure supports it.</a:t>
            </a:r>
          </a:p>
        </p:txBody>
      </p:sp>
    </p:spTree>
    <p:extLst>
      <p:ext uri="{BB962C8B-B14F-4D97-AF65-F5344CB8AC3E}">
        <p14:creationId xmlns:p14="http://schemas.microsoft.com/office/powerpoint/2010/main" val="14940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718F8-B26E-9B74-0453-2A2C2446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CAB4E78-50DF-ABF8-743C-44483DEC7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CCBBAF2-F8C1-BE04-58B5-1CCB01284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5. Testable (Verifiable)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It must be possible to validate the requirement through </a:t>
            </a:r>
            <a:r>
              <a:rPr lang="en-US" altLang="en-US" sz="2800" b="1" dirty="0"/>
              <a:t>testing, inspection, or analysis</a:t>
            </a:r>
            <a:r>
              <a:rPr lang="en-US" altLang="en-US" sz="2800" dirty="0"/>
              <a:t>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shall support 100 simultaneous user logins without errors" is testable.</a:t>
            </a:r>
          </a:p>
        </p:txBody>
      </p:sp>
    </p:spTree>
    <p:extLst>
      <p:ext uri="{BB962C8B-B14F-4D97-AF65-F5344CB8AC3E}">
        <p14:creationId xmlns:p14="http://schemas.microsoft.com/office/powerpoint/2010/main" val="36710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0A17-4E5C-7EE6-0BD1-3B6B96DA0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8ABE75-C506-0C48-AFD9-656CAC30A3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D679D32-8957-D98E-D441-66650B57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6. Prioritized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Good requirements should be ranked based on their importance or urgency (e.g., high, medium, low priority).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Critical security features should be implemented before </a:t>
            </a:r>
            <a:r>
              <a:rPr lang="en-US" altLang="en-US" sz="2800" i="1" dirty="0">
                <a:solidFill>
                  <a:srgbClr val="FF0000"/>
                </a:solidFill>
              </a:rPr>
              <a:t>optional design enhancements.</a:t>
            </a:r>
          </a:p>
        </p:txBody>
      </p:sp>
    </p:spTree>
    <p:extLst>
      <p:ext uri="{BB962C8B-B14F-4D97-AF65-F5344CB8AC3E}">
        <p14:creationId xmlns:p14="http://schemas.microsoft.com/office/powerpoint/2010/main" val="5338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B8264-C3B4-06AD-05C3-2410951F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AAB999-5C4E-E2C7-3B96-D130058B0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2354BA5-5CA3-6186-2830-C9283927D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7. Traceable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should be linked to its source (e.g., stakeholder need, business objective) and be trackable throughout the development lifecycle.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A requirement tied to a regulatory standard like GDPR </a:t>
            </a:r>
            <a:r>
              <a:rPr lang="en-US" altLang="en-US" sz="1800" i="1" dirty="0"/>
              <a:t>(General Data Protection Regulation)</a:t>
            </a:r>
            <a:r>
              <a:rPr lang="en-US" altLang="en-US" sz="2800" i="1" dirty="0"/>
              <a:t> should include references to the specific clauses it addresses.</a:t>
            </a:r>
          </a:p>
        </p:txBody>
      </p:sp>
    </p:spTree>
    <p:extLst>
      <p:ext uri="{BB962C8B-B14F-4D97-AF65-F5344CB8AC3E}">
        <p14:creationId xmlns:p14="http://schemas.microsoft.com/office/powerpoint/2010/main" val="20433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06891A2-E42C-5F5D-3BF2-6C587B5B3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B31ACE3-F84E-BD06-8A17-582275245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Introduction to Software Requirements Engineering (RE): Essential Software Requirement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Good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Characteristics and Benefits of Requirement Engineering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Motivation, Professional s/w development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B7CE-98E5-F60F-188B-2BBF7DF6E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1F01BDE-4B5E-7EFF-30D0-7313376C9A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ACD72B6-9A18-AF37-FB8D-66C89C82E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8. Modifiable</a:t>
            </a:r>
            <a:r>
              <a:rPr lang="en-US" sz="2800" dirty="0"/>
              <a:t>:</a:t>
            </a:r>
            <a:endParaRPr lang="en-US" sz="2800" b="1" dirty="0"/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It should be easy to update the requirement if changes are needed, without affecting its clarity or traceability.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Updating a requirement to include support for a new payment method should not invalidate the original intent.</a:t>
            </a:r>
          </a:p>
        </p:txBody>
      </p:sp>
    </p:spTree>
    <p:extLst>
      <p:ext uri="{BB962C8B-B14F-4D97-AF65-F5344CB8AC3E}">
        <p14:creationId xmlns:p14="http://schemas.microsoft.com/office/powerpoint/2010/main" val="320120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7F0B-2C10-4A02-95DB-B8AFDFAC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ABBA676-2D85-13A7-49D7-1FBF602FB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Characteristics of Good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B464305-E2F3-74A6-1268-CBC3B7239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b="1" dirty="0"/>
              <a:t>9. Measurable: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dirty="0"/>
              <a:t>The requirement must define measurable outcomes to assess whether it has been successfully implemented.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i="1" u="sng" dirty="0">
                <a:solidFill>
                  <a:srgbClr val="FF0000"/>
                </a:solidFill>
              </a:rPr>
              <a:t>Example:</a:t>
            </a:r>
            <a:r>
              <a:rPr lang="en-US" altLang="en-US" sz="2800" i="1" dirty="0"/>
              <a:t> "The system shall process 500 transactions per second under peak load conditions."</a:t>
            </a:r>
          </a:p>
        </p:txBody>
      </p:sp>
    </p:spTree>
    <p:extLst>
      <p:ext uri="{BB962C8B-B14F-4D97-AF65-F5344CB8AC3E}">
        <p14:creationId xmlns:p14="http://schemas.microsoft.com/office/powerpoint/2010/main" val="276783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3E26-BD0E-E6DA-3630-F0A3A558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7BFC9B3-563A-8806-689F-BD759A07C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F57FD2B-37B2-9B11-F6F0-AE89D2D2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strike="sngStrike" dirty="0"/>
              <a:t>Introduction to Software Requirements Engineering (RE): Essential Software Requirement</a:t>
            </a:r>
          </a:p>
          <a:p>
            <a:pPr marL="0" indent="0" eaLnBrk="1" hangingPunct="1">
              <a:buNone/>
            </a:pPr>
            <a:endParaRPr lang="en-US" altLang="en-US" sz="2800" strike="sngStrike" dirty="0"/>
          </a:p>
          <a:p>
            <a:pPr eaLnBrk="1" hangingPunct="1"/>
            <a:r>
              <a:rPr lang="en-US" altLang="en-US" sz="2800" strike="sngStrike" dirty="0"/>
              <a:t>Good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Characteristics and Benefits of Requirement Engineering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Motivation, Professional s/w development</a:t>
            </a:r>
          </a:p>
        </p:txBody>
      </p:sp>
    </p:spTree>
    <p:extLst>
      <p:ext uri="{BB962C8B-B14F-4D97-AF65-F5344CB8AC3E}">
        <p14:creationId xmlns:p14="http://schemas.microsoft.com/office/powerpoint/2010/main" val="2368363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7486F-F6CE-189E-2020-ED9447BA9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973E0D3-1B52-3721-7068-AAAE16FE1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AE0119-F59E-46F0-651F-BFB8BD380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Reduced Ambiguity</a:t>
            </a:r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Improved Communication</a:t>
            </a:r>
          </a:p>
          <a:p>
            <a:r>
              <a:rPr lang="en-US" sz="2800" b="1" dirty="0"/>
              <a:t>Accurate Cost Estimations</a:t>
            </a:r>
            <a:endParaRPr lang="en-US" sz="3200" b="1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Enhanced Scope Management</a:t>
            </a:r>
          </a:p>
          <a:p>
            <a:r>
              <a:rPr lang="en-US" sz="2800" b="1" dirty="0"/>
              <a:t>Higher Quality Deliverables</a:t>
            </a:r>
            <a:endParaRPr lang="en-US" sz="3200" b="1" dirty="0"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Faster Development Cycles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Improved Testing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Easier Change Management</a:t>
            </a:r>
          </a:p>
        </p:txBody>
      </p:sp>
    </p:spTree>
    <p:extLst>
      <p:ext uri="{BB962C8B-B14F-4D97-AF65-F5344CB8AC3E}">
        <p14:creationId xmlns:p14="http://schemas.microsoft.com/office/powerpoint/2010/main" val="199474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0916-A559-2A72-0B44-3E655079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06D3E18-5FE6-1417-741A-05A25CC06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90C435E0-888A-18DB-3C18-9FB166BCD5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Enhanced Risk Management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Customer Satisfaction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Regulatory Compliance</a:t>
            </a:r>
          </a:p>
          <a:p>
            <a:r>
              <a:rPr lang="en-US" altLang="en-US" sz="2800" b="1" dirty="0">
                <a:cs typeface="Times New Roman" panose="02020603050405020304" pitchFamily="18" charset="0"/>
              </a:rPr>
              <a:t>Knowledge Preservation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418DD-6F05-F322-5DB2-C33B7E44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4F7D05A-6AAA-CD44-AA5E-6EC5CA26BF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8DF1DA8-9FA8-B3F1-ADD7-59BA94236E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5243512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Reduced Ambiguity: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High-quality requirements are clear and precise, leaving </a:t>
            </a:r>
            <a:r>
              <a:rPr lang="en-US" altLang="en-US" sz="2800" u="sng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no room for interpretation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This clarity reduces misunderstandings among project stakeholders and minimizes the risk of building the wrong solution.</a:t>
            </a: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Improved Communication: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Well-defined requirements serve as a common language for project teams, including developers, testers, and business analysts.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 This fosters effective communication and collaboration, making it easier for team members to understand and work towards a shared goal.</a:t>
            </a:r>
          </a:p>
        </p:txBody>
      </p:sp>
    </p:spTree>
    <p:extLst>
      <p:ext uri="{BB962C8B-B14F-4D97-AF65-F5344CB8AC3E}">
        <p14:creationId xmlns:p14="http://schemas.microsoft.com/office/powerpoint/2010/main" val="4343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5658508-19E7-C49D-F3FC-FA1DE8D91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cs typeface="Times New Roman" panose="02020603050405020304" pitchFamily="18" charset="0"/>
              </a:rPr>
              <a:t>High-quality requirements- Benefits (cont.)</a:t>
            </a:r>
            <a:endParaRPr lang="en-US" altLang="en-US" b="1" dirty="0">
              <a:solidFill>
                <a:srgbClr val="0070C0"/>
              </a:solidFill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898BDE4-B376-09E9-C6DE-4AD1989AF2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4530725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Accurate Cost Estimations: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requirements enable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accurate cost estimations and resource planning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When project stakeholders have a clear understanding of what's required, they can make more informed decisions about budget and resource allocation.</a:t>
            </a: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Enhanced Scope Management: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High-quality requirements make it easier to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define and manage the project's scope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This reduces the risk of scope creep (uncontrolled changes to project scope) and helps maintain focus on the project's objectives.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03CB471-D3B0-0415-6131-C746DFC43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High-quality requirements- Benefits (cont.)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C09E6ED8-7714-0CC0-4F20-62BD4485BC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233488"/>
            <a:ext cx="8915400" cy="4530725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Higher Quality Deliverables: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When requirements are well-documented and comprehensive, development teams can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build solutions that meet or exceed stakeholder expectations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This leads to higher-quality software or products.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Faster Development Cycles: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Clear and complete requirements streamline the development process.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Developers spend less time seeking clarification or making assumptions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, resulting in shorter development cycles and quicker time-to-market.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93D9B6F-5D99-260D-2E29-3A2E8159F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High-quality requirements- Benefits (cont.)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A01F52B-0D7B-807F-09F9-2BE789790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33488"/>
            <a:ext cx="8839200" cy="4530725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Improved Testing: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High-quality requirements serve as a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base for effective testing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Testers can design test cases that align with the requirements, ensuring comprehensive test coverage and early detection of defects.</a:t>
            </a: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Easier Change Management: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When changes are requested, well-documented requirements make it easier to assess the impact on the project.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Project managers can evaluate changes against the original requirements and make informed decisions about whether to proceed.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5D62007-C71F-D33B-3ADA-089DA300A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High-quality requirements- Benefits (cont.)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4FA7EDC-9593-A5F1-20EC-3D89A4136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9067800" cy="4530725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Enhanced Risk Management: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Quality requirements facilitate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risk identification and mitigation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By having a clear understanding of what's expected, project teams can anticipate potential challenges and plan accordingly.</a:t>
            </a:r>
          </a:p>
          <a:p>
            <a:endParaRPr lang="en-US" altLang="en-U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Customer Satisfaction: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High-quality requirements contribute to customer satisfaction by ensuring that the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final product aligns with the customer's needs and expectations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This can lead to positive feedback, repeat business, and referrals.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CE794-6F83-32AC-5C51-0D1448457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5C74BB5-8C77-B370-0F9D-C482181333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AE1D801-E50F-FDF4-FDC7-1BC606608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Introduction to Software Requirements Engineering (RE): Essential Software Requirement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Good Requirements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Characteristics and Benefits of Requirement Engineering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Motivation, Professional s/w development</a:t>
            </a:r>
          </a:p>
        </p:txBody>
      </p:sp>
    </p:spTree>
    <p:extLst>
      <p:ext uri="{BB962C8B-B14F-4D97-AF65-F5344CB8AC3E}">
        <p14:creationId xmlns:p14="http://schemas.microsoft.com/office/powerpoint/2010/main" val="1709107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858344D-EF54-4E6B-E154-67E620B11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cs typeface="Times New Roman" panose="02020603050405020304" pitchFamily="18" charset="0"/>
              </a:rPr>
              <a:t>High-quality requirements- Benefits (cont.)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9916020-D14F-A39D-0164-690A18876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33488"/>
            <a:ext cx="8991600" cy="4530725"/>
          </a:xfrm>
        </p:spPr>
        <p:txBody>
          <a:bodyPr/>
          <a:lstStyle/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Regulatory Compliance: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In industries with strict regulatory requirements, high-quality requirements are essential for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demonstrating compliance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Clear documentation helps auditors and regulatory bodies understand how the product meets industry standards.</a:t>
            </a:r>
          </a:p>
          <a:p>
            <a:r>
              <a:rPr lang="en-US" altLang="en-US" sz="2800" b="1" dirty="0">
                <a:latin typeface="+mj-lt"/>
                <a:cs typeface="Times New Roman" panose="02020603050405020304" pitchFamily="18" charset="0"/>
              </a:rPr>
              <a:t>Knowledge Preservation: 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Well-documented requirements serve as a </a:t>
            </a:r>
            <a:r>
              <a:rPr lang="en-US" altLang="en-US" sz="2800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valuable source of institutional knowledge</a:t>
            </a:r>
            <a:r>
              <a:rPr lang="en-US" altLang="en-US" sz="2800" dirty="0">
                <a:latin typeface="+mj-lt"/>
                <a:cs typeface="Times New Roman" panose="02020603050405020304" pitchFamily="18" charset="0"/>
              </a:rPr>
              <a:t>. They can be referenced in future projects or serve as a reference point for maintaining and upgrading existing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295B-8B05-1B9F-6EF7-62B18BFE1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584538-DE3F-01D8-6D9B-62C8F8509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 wrap="square" anchor="ctr">
            <a:normAutofit/>
          </a:bodyPr>
          <a:lstStyle/>
          <a:p>
            <a:pPr eaLnBrk="1" hangingPunct="1"/>
            <a:r>
              <a:rPr lang="en-US" altLang="en-US" b="1" dirty="0"/>
              <a:t>A Comparison!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11FD06-8311-C36E-4674-8C93C2AFF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781430"/>
              </p:ext>
            </p:extLst>
          </p:nvPr>
        </p:nvGraphicFramePr>
        <p:xfrm>
          <a:off x="-1" y="1676400"/>
          <a:ext cx="9144001" cy="4394420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4561110">
                  <a:extLst>
                    <a:ext uri="{9D8B030D-6E8A-4147-A177-3AD203B41FA5}">
                      <a16:colId xmlns:a16="http://schemas.microsoft.com/office/drawing/2014/main" val="2337852905"/>
                    </a:ext>
                  </a:extLst>
                </a:gridCol>
                <a:gridCol w="4582891">
                  <a:extLst>
                    <a:ext uri="{9D8B030D-6E8A-4147-A177-3AD203B41FA5}">
                      <a16:colId xmlns:a16="http://schemas.microsoft.com/office/drawing/2014/main" val="506443953"/>
                    </a:ext>
                  </a:extLst>
                </a:gridCol>
              </a:tblGrid>
              <a:tr h="6926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</a:rPr>
                        <a:t>Bad Requirement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b="1" cap="none" spc="0" dirty="0">
                          <a:solidFill>
                            <a:schemeClr val="tx1"/>
                          </a:solidFill>
                          <a:effectLst/>
                        </a:rPr>
                        <a:t>Good Requirement</a:t>
                      </a:r>
                      <a:endParaRPr lang="en-US" sz="24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255158"/>
                  </a:ext>
                </a:extLst>
              </a:tr>
              <a:tr h="1233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should be user-friendly."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interface must allow a new user to complete a registration in under 3 minutes."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685331"/>
                  </a:ext>
                </a:extLst>
              </a:tr>
              <a:tr h="1233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must be secure."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must encrypt all user data using AES-256 encryption during transmission and storage."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495986"/>
                  </a:ext>
                </a:extLst>
              </a:tr>
              <a:tr h="1233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should handle many users."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"The system must support 1,000 concurrent users with a response time of less than 2 seconds."</a:t>
                      </a:r>
                      <a:endParaRPr lang="en-US" sz="18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576" marR="104546" marT="27879" marB="20909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03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56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4BAEC-E59C-E8DB-2D7F-2C532D98B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FF3CA2-F974-C93E-87D4-669B3CC73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Week Agenda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909E868-EACE-02C7-686A-9D46B8E565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strike="sngStrike" dirty="0"/>
              <a:t>Introduction to Software Requirements Engineering (RE): Essential Software Requirement</a:t>
            </a:r>
          </a:p>
          <a:p>
            <a:pPr marL="0" indent="0" eaLnBrk="1" hangingPunct="1">
              <a:buNone/>
            </a:pPr>
            <a:endParaRPr lang="en-US" altLang="en-US" sz="2800" strike="sngStrike" dirty="0"/>
          </a:p>
          <a:p>
            <a:pPr eaLnBrk="1" hangingPunct="1"/>
            <a:r>
              <a:rPr lang="en-US" altLang="en-US" sz="2800" strike="sngStrike" dirty="0"/>
              <a:t>Good Requirements</a:t>
            </a:r>
          </a:p>
          <a:p>
            <a:pPr marL="0" indent="0" eaLnBrk="1" hangingPunct="1">
              <a:buNone/>
            </a:pPr>
            <a:endParaRPr lang="en-US" altLang="en-US" sz="2800" strike="sngStrike" dirty="0"/>
          </a:p>
          <a:p>
            <a:pPr eaLnBrk="1" hangingPunct="1"/>
            <a:r>
              <a:rPr lang="en-US" altLang="en-US" sz="2800" strike="sngStrike" dirty="0"/>
              <a:t>Characteristics and Benefits of Requirement Engineering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>
                <a:solidFill>
                  <a:srgbClr val="FF0000"/>
                </a:solidFill>
              </a:rPr>
              <a:t>Motivation, Professional s/w development</a:t>
            </a:r>
          </a:p>
        </p:txBody>
      </p:sp>
    </p:spTree>
    <p:extLst>
      <p:ext uri="{BB962C8B-B14F-4D97-AF65-F5344CB8AC3E}">
        <p14:creationId xmlns:p14="http://schemas.microsoft.com/office/powerpoint/2010/main" val="1104569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3856-8A73-D1FD-16A2-714185AC5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22E3D4D-D4DA-C3BA-4E88-85D0559E5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Motivation for Requirement Engineering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D52434-EE0F-8C60-35A3-2FC8FEC5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Understanding and documenting requirements properly:</a:t>
            </a:r>
          </a:p>
          <a:p>
            <a:pPr lvl="1" eaLnBrk="1" hangingPunct="1"/>
            <a:r>
              <a:rPr lang="en-US" altLang="en-US" sz="2400" dirty="0"/>
              <a:t>Prevents cost overruns caused by late changes.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Ensures the system meets user needs and is fit for purpose.</a:t>
            </a:r>
          </a:p>
          <a:p>
            <a:pPr lvl="1" eaLnBrk="1" hangingPunct="1"/>
            <a:endParaRPr lang="en-US" altLang="en-US" sz="2400" dirty="0"/>
          </a:p>
          <a:p>
            <a:pPr lvl="1" eaLnBrk="1" hangingPunct="1"/>
            <a:r>
              <a:rPr lang="en-US" altLang="en-US" sz="2400" dirty="0"/>
              <a:t>Avoids failure of projects due to unclear or incomplete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0127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3C15D-06B3-9B14-CAD7-A99209527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419F708-8BAF-6A9B-32A5-A7375577B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Professional Software Development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F743E32-1763-FBCA-751D-F456AA2EA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pPr eaLnBrk="1" hangingPunct="1"/>
            <a:r>
              <a:rPr lang="en-US" b="1" dirty="0"/>
              <a:t>Difference from Hobbyist or Casual Development</a:t>
            </a:r>
            <a:r>
              <a:rPr lang="en-US" dirty="0"/>
              <a:t>: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b="1" dirty="0"/>
              <a:t>Professional software development emphasizes:</a:t>
            </a:r>
          </a:p>
          <a:p>
            <a:pPr lvl="1" eaLnBrk="1" hangingPunct="1"/>
            <a:r>
              <a:rPr lang="en-US" altLang="en-US" dirty="0"/>
              <a:t>Collaboration with stakeholders.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Use of structured processes (e.g., Agile, Waterfall).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Compliance with standards and legal requirements.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Maintaining documentation for future maintenance and scaling.</a:t>
            </a:r>
          </a:p>
          <a:p>
            <a:pPr marL="457200" lvl="1" indent="0" eaLnBrk="1" hangingPunct="1">
              <a:buNone/>
            </a:pPr>
            <a:endParaRPr lang="en-US" alt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It ensures that the end product aligns with business goals.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Helps in setting clear milestones and deliverables.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5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2FB0-001F-F6F4-9DFB-656AAE33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5CEDB6C-017E-8851-6072-E11F48771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Introduction to Software Requirements Engineering (RE)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95BCDD2-AD22-7698-72E3-816ED6BD9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Software requirements are the conditions or tasks that a system must meet or perform to fulfill </a:t>
            </a:r>
            <a:r>
              <a:rPr lang="en-US" altLang="en-US" sz="2800" b="1" u="sng" dirty="0"/>
              <a:t>user needs and objectives.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sz="2800" dirty="0"/>
              <a:t>Software requirements are the </a:t>
            </a:r>
            <a:r>
              <a:rPr lang="en-US" sz="2800" b="1" u="sng" dirty="0">
                <a:solidFill>
                  <a:srgbClr val="FF0000"/>
                </a:solidFill>
              </a:rPr>
              <a:t>specific conditions or functionalities</a:t>
            </a:r>
            <a:r>
              <a:rPr lang="en-US" sz="2800" dirty="0"/>
              <a:t> that a software system must fulfill to meet the expectations of its users and stakeholders. </a:t>
            </a:r>
            <a:r>
              <a:rPr lang="en-US" sz="2800" i="1" dirty="0">
                <a:solidFill>
                  <a:schemeClr val="accent2">
                    <a:lumMod val="75000"/>
                  </a:schemeClr>
                </a:solidFill>
              </a:rPr>
              <a:t>These requirements serve as a foundation for designing, developing, and testing the system.</a:t>
            </a:r>
            <a:endParaRPr lang="en-US" altLang="en-US" sz="2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EAF44-E00E-5627-9CE6-DBF1BE0B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82831D-4CA9-56C2-6D6E-40D2F2B4D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b="1" dirty="0"/>
              <a:t>Introduction to Software Requirements Engineering (RE)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3617FEE-65BA-8707-26F6-CF834A267C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0" indent="0" algn="ctr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Types:</a:t>
            </a:r>
          </a:p>
          <a:p>
            <a:pPr eaLnBrk="1" hangingPunct="1"/>
            <a:r>
              <a:rPr lang="en-US" altLang="en-US" sz="2800" dirty="0"/>
              <a:t>Functional Requirements</a:t>
            </a:r>
          </a:p>
          <a:p>
            <a:pPr eaLnBrk="1" hangingPunct="1"/>
            <a:r>
              <a:rPr lang="en-US" altLang="en-US" sz="2800" dirty="0"/>
              <a:t>Non-Functional Requirements</a:t>
            </a:r>
          </a:p>
          <a:p>
            <a:pPr eaLnBrk="1" hangingPunct="1"/>
            <a:r>
              <a:rPr lang="en-US" altLang="en-US" sz="2800" dirty="0"/>
              <a:t>Domain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974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EDBE8-FDF6-B931-BB75-A1AA712C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9E64847-1A0E-5135-6C41-6DC8B06CC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Types of Software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D588BE6-9208-E4C8-2729-30D69523D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5344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Functional Requirements:</a:t>
            </a:r>
            <a:r>
              <a:rPr lang="en-US" altLang="en-US" sz="2800" dirty="0"/>
              <a:t> Define </a:t>
            </a:r>
            <a:r>
              <a:rPr lang="en-US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the system should do</a:t>
            </a:r>
            <a:r>
              <a:rPr lang="en-US" altLang="en-US" sz="2800" dirty="0"/>
              <a:t> (e.g., features, functionalities).</a:t>
            </a:r>
          </a:p>
          <a:p>
            <a:pPr marL="0" indent="0" eaLnBrk="1" hangingPunct="1">
              <a:buNone/>
            </a:pPr>
            <a:r>
              <a:rPr lang="en-US" sz="2800" b="1" u="sng" dirty="0">
                <a:solidFill>
                  <a:srgbClr val="FF0000"/>
                </a:solidFill>
              </a:rPr>
              <a:t>OR:</a:t>
            </a:r>
            <a:r>
              <a:rPr lang="en-US" sz="2800" dirty="0"/>
              <a:t> It describes specific behaviors or functions the system must perform</a:t>
            </a:r>
            <a:endParaRPr lang="en-US" altLang="en-US" sz="2800" dirty="0"/>
          </a:p>
          <a:p>
            <a:pPr marL="0" indent="0" eaLnBrk="1" hangingPunct="1">
              <a:buNone/>
            </a:pPr>
            <a:endParaRPr lang="en-US" altLang="en-US" sz="2800" b="1" dirty="0"/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Example:</a:t>
            </a:r>
          </a:p>
          <a:p>
            <a:pPr eaLnBrk="1" hangingPunct="1"/>
            <a:r>
              <a:rPr lang="en-US" altLang="en-US" sz="2800" dirty="0"/>
              <a:t>A login system with username/password validation.</a:t>
            </a:r>
          </a:p>
          <a:p>
            <a:pPr eaLnBrk="1" hangingPunct="1"/>
            <a:r>
              <a:rPr lang="en-US" altLang="en-US" sz="2800" dirty="0"/>
              <a:t>Generating monthly financial reports.</a:t>
            </a:r>
          </a:p>
          <a:p>
            <a:pPr eaLnBrk="1" hangingPunct="1"/>
            <a:r>
              <a:rPr lang="en-US" altLang="en-US" sz="2800" dirty="0"/>
              <a:t>Sending email notifications when an event occurs.</a:t>
            </a:r>
          </a:p>
        </p:txBody>
      </p:sp>
    </p:spTree>
    <p:extLst>
      <p:ext uri="{BB962C8B-B14F-4D97-AF65-F5344CB8AC3E}">
        <p14:creationId xmlns:p14="http://schemas.microsoft.com/office/powerpoint/2010/main" val="169359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4641A-9E24-A1B6-0338-CA222B07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4EDFC1-8148-5C11-1140-732B7299E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Types of Software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4C249-45E2-0B40-D715-BB7260BAE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Non-Functional Requirements:</a:t>
            </a:r>
            <a:r>
              <a:rPr lang="en-US" altLang="en-US" sz="2800" dirty="0"/>
              <a:t> Define system qualities (e.g., performance, reliability, usability).</a:t>
            </a:r>
          </a:p>
          <a:p>
            <a:pPr marL="0" indent="0" eaLnBrk="1" hangingPunct="1">
              <a:buNone/>
            </a:pPr>
            <a:r>
              <a:rPr lang="en-US" altLang="en-US" sz="2800" b="1" u="sng" dirty="0">
                <a:solidFill>
                  <a:srgbClr val="FF0000"/>
                </a:solidFill>
              </a:rPr>
              <a:t>OR:</a:t>
            </a:r>
            <a:r>
              <a:rPr lang="en-US" altLang="en-US" sz="2800" dirty="0"/>
              <a:t> It focuses on </a:t>
            </a:r>
            <a:r>
              <a:rPr lang="en-US" alt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the system performs rather than what it does.</a:t>
            </a:r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Example: </a:t>
            </a:r>
          </a:p>
          <a:p>
            <a:pPr marL="0" indent="0" eaLnBrk="1" hangingPunct="1">
              <a:buNone/>
            </a:pPr>
            <a:r>
              <a:rPr lang="en-US" altLang="en-US" sz="2800" b="1" dirty="0"/>
              <a:t>Performance:</a:t>
            </a:r>
            <a:r>
              <a:rPr lang="en-US" altLang="en-US" sz="2800" dirty="0"/>
              <a:t> “The system should handle 10,000 transactions per minute.”</a:t>
            </a:r>
          </a:p>
          <a:p>
            <a:pPr marL="0" indent="0" eaLnBrk="1" hangingPunct="1">
              <a:buNone/>
            </a:pPr>
            <a:r>
              <a:rPr lang="en-US" altLang="en-US" sz="2800" b="1" dirty="0"/>
              <a:t>Security:</a:t>
            </a:r>
            <a:r>
              <a:rPr lang="en-US" altLang="en-US" sz="2800" dirty="0"/>
              <a:t> “All data must be encrypted during transmission.”</a:t>
            </a:r>
          </a:p>
          <a:p>
            <a:pPr marL="0" indent="0" eaLnBrk="1" hangingPunct="1">
              <a:buNone/>
            </a:pPr>
            <a:r>
              <a:rPr lang="en-US" altLang="en-US" sz="2800" b="1" dirty="0"/>
              <a:t>Usability:</a:t>
            </a:r>
            <a:r>
              <a:rPr lang="en-US" altLang="en-US" sz="2800" dirty="0"/>
              <a:t> “The interface should be intuitive for users with basic computer skills.”</a:t>
            </a:r>
          </a:p>
        </p:txBody>
      </p:sp>
    </p:spTree>
    <p:extLst>
      <p:ext uri="{BB962C8B-B14F-4D97-AF65-F5344CB8AC3E}">
        <p14:creationId xmlns:p14="http://schemas.microsoft.com/office/powerpoint/2010/main" val="16438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8730-93FB-3137-CD15-AB3F1C43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6B49C40-40D8-2492-0587-0CC9871E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Types of Software Requirements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794B876-F854-1454-AAFE-51D5AF86F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b="1" dirty="0"/>
              <a:t>Domain Requirements:</a:t>
            </a:r>
            <a:r>
              <a:rPr lang="en-US" altLang="en-US" sz="2800" dirty="0"/>
              <a:t> Specific to the context or industry.</a:t>
            </a:r>
          </a:p>
          <a:p>
            <a:pPr marL="0" indent="0" eaLnBrk="1" hangingPunct="1">
              <a:buNone/>
            </a:pPr>
            <a:r>
              <a:rPr lang="en-US" altLang="en-US" sz="2800" b="1" u="sng" dirty="0">
                <a:solidFill>
                  <a:srgbClr val="FF0000"/>
                </a:solidFill>
              </a:rPr>
              <a:t>OR:</a:t>
            </a:r>
            <a:r>
              <a:rPr lang="en-US" altLang="en-US" sz="2800" dirty="0"/>
              <a:t> </a:t>
            </a:r>
            <a:r>
              <a:rPr lang="en-US" sz="2800" dirty="0"/>
              <a:t>Specific to the application’s domain or environment.</a:t>
            </a:r>
          </a:p>
          <a:p>
            <a:pPr marL="0" indent="0" eaLnBrk="1" hangingPunct="1">
              <a:buNone/>
            </a:pPr>
            <a:endParaRPr lang="en-US" altLang="en-US" sz="2800" dirty="0"/>
          </a:p>
          <a:p>
            <a:pPr marL="0" indent="0" eaLnBrk="1" hangingPunct="1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Example:</a:t>
            </a:r>
          </a:p>
          <a:p>
            <a:pPr eaLnBrk="1" hangingPunct="1"/>
            <a:r>
              <a:rPr lang="en-US" altLang="en-US" sz="2800" dirty="0"/>
              <a:t>For a banking system: "Users can transfer funds only between accounts in the same bank."</a:t>
            </a:r>
          </a:p>
          <a:p>
            <a:pPr eaLnBrk="1" hangingPunct="1"/>
            <a:r>
              <a:rPr lang="en-US" altLang="en-US" sz="2800" dirty="0"/>
              <a:t>For healthcare: "Patient records must comply with HIPAA </a:t>
            </a:r>
            <a:r>
              <a:rPr lang="en-US" altLang="en-US" sz="1800" dirty="0"/>
              <a:t>(</a:t>
            </a:r>
            <a:r>
              <a:rPr lang="en-US" sz="1600" dirty="0"/>
              <a:t>Health Insurance Portability and Accountability Act)</a:t>
            </a:r>
            <a:r>
              <a:rPr lang="en-US" altLang="en-US" sz="2800" dirty="0"/>
              <a:t> standards."</a:t>
            </a:r>
          </a:p>
        </p:txBody>
      </p:sp>
    </p:spTree>
    <p:extLst>
      <p:ext uri="{BB962C8B-B14F-4D97-AF65-F5344CB8AC3E}">
        <p14:creationId xmlns:p14="http://schemas.microsoft.com/office/powerpoint/2010/main" val="314873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9B61-2ABF-3B65-38E8-1D6B282F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D9E46B-B1AB-8BE2-200F-C4E59FB79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Why Are Software Requirements Important?</a:t>
            </a:r>
            <a:endParaRPr lang="en-US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361688F-FA3F-C300-09AD-F719E24D6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Act as a </a:t>
            </a:r>
            <a:r>
              <a:rPr lang="en-US" altLang="en-US" sz="2800" b="1" dirty="0"/>
              <a:t>bridge between stakeholders and developers.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Ensure all parties have a </a:t>
            </a:r>
            <a:r>
              <a:rPr lang="en-US" altLang="en-US" sz="2800" b="1" dirty="0"/>
              <a:t>clear understanding</a:t>
            </a:r>
            <a:r>
              <a:rPr lang="en-US" altLang="en-US" sz="2800" dirty="0"/>
              <a:t> of what the system should achieve.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Provide </a:t>
            </a:r>
            <a:r>
              <a:rPr lang="en-US" altLang="en-US" sz="2800" b="1" dirty="0"/>
              <a:t>measurable criteria to evaluate</a:t>
            </a:r>
            <a:r>
              <a:rPr lang="en-US" altLang="en-US" sz="2800" dirty="0"/>
              <a:t> the system's success.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b="1" dirty="0"/>
              <a:t>Reduce misunderstandings</a:t>
            </a:r>
            <a:r>
              <a:rPr lang="en-US" altLang="en-US" sz="2800" dirty="0"/>
              <a:t> and scope creep by defining what will and won't be delivered.</a:t>
            </a:r>
          </a:p>
        </p:txBody>
      </p:sp>
    </p:spTree>
    <p:extLst>
      <p:ext uri="{BB962C8B-B14F-4D97-AF65-F5344CB8AC3E}">
        <p14:creationId xmlns:p14="http://schemas.microsoft.com/office/powerpoint/2010/main" val="8592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0" ma:contentTypeDescription="Create a new document." ma:contentTypeScope="" ma:versionID="c1a2f38f157518425f200c974802ee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D31F78-55D1-46C9-9DE1-57A2D3FD23E9}"/>
</file>

<file path=customXml/itemProps2.xml><?xml version="1.0" encoding="utf-8"?>
<ds:datastoreItem xmlns:ds="http://schemas.openxmlformats.org/officeDocument/2006/customXml" ds:itemID="{A14D1BC7-A791-44FC-A75E-233DA15F4B99}"/>
</file>

<file path=customXml/itemProps3.xml><?xml version="1.0" encoding="utf-8"?>
<ds:datastoreItem xmlns:ds="http://schemas.openxmlformats.org/officeDocument/2006/customXml" ds:itemID="{3E227787-F26F-4D83-8AF3-21E0024DFE3F}"/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1691</Words>
  <Application>Microsoft Office PowerPoint</Application>
  <PresentationFormat>On-screen Show (4:3)</PresentationFormat>
  <Paragraphs>241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Default Design</vt:lpstr>
      <vt:lpstr>Software Requirement Engineering  Software Engineering Department Spring 2025 </vt:lpstr>
      <vt:lpstr>Week Agenda</vt:lpstr>
      <vt:lpstr>Week Agenda</vt:lpstr>
      <vt:lpstr>Introduction to Software Requirements Engineering (RE)</vt:lpstr>
      <vt:lpstr>Introduction to Software Requirements Engineering (RE)</vt:lpstr>
      <vt:lpstr>Types of Software Requirements</vt:lpstr>
      <vt:lpstr>Types of Software Requirements</vt:lpstr>
      <vt:lpstr>Types of Software Requirements</vt:lpstr>
      <vt:lpstr>Why Are Software Requirements Important?</vt:lpstr>
      <vt:lpstr>Week Agenda</vt:lpstr>
      <vt:lpstr>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Characteristics of Good Requirements</vt:lpstr>
      <vt:lpstr>Week Agenda</vt:lpstr>
      <vt:lpstr>High-quality requirements- Benefits</vt:lpstr>
      <vt:lpstr>High-quality requirements- Benefits</vt:lpstr>
      <vt:lpstr>High-quality requirements- Benefits</vt:lpstr>
      <vt:lpstr>High-quality requirements- Benefits (cont.)</vt:lpstr>
      <vt:lpstr>High-quality requirements- Benefits (cont.)</vt:lpstr>
      <vt:lpstr>High-quality requirements- Benefits (cont.)</vt:lpstr>
      <vt:lpstr>High-quality requirements- Benefits (cont.)</vt:lpstr>
      <vt:lpstr>High-quality requirements- Benefits (cont.)</vt:lpstr>
      <vt:lpstr>A Comparison!</vt:lpstr>
      <vt:lpstr>Week Agenda</vt:lpstr>
      <vt:lpstr>Motivation for Requirement Engineering</vt:lpstr>
      <vt:lpstr>Professional Software Development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553</cp:revision>
  <dcterms:created xsi:type="dcterms:W3CDTF">2005-01-31T08:28:19Z</dcterms:created>
  <dcterms:modified xsi:type="dcterms:W3CDTF">2025-01-29T04:00:36Z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