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334" r:id="rId3"/>
    <p:sldId id="335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36" r:id="rId17"/>
    <p:sldId id="325" r:id="rId18"/>
    <p:sldId id="483" r:id="rId19"/>
    <p:sldId id="326" r:id="rId20"/>
    <p:sldId id="474" r:id="rId21"/>
    <p:sldId id="475" r:id="rId22"/>
    <p:sldId id="476" r:id="rId23"/>
    <p:sldId id="477" r:id="rId24"/>
    <p:sldId id="478" r:id="rId25"/>
    <p:sldId id="479" r:id="rId26"/>
    <p:sldId id="480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955" autoAdjust="0"/>
  </p:normalViewPr>
  <p:slideViewPr>
    <p:cSldViewPr>
      <p:cViewPr varScale="1">
        <p:scale>
          <a:sx n="56" d="100"/>
          <a:sy n="56" d="100"/>
        </p:scale>
        <p:origin x="159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3498939B-F9A5-F0F8-AAE9-4A0BBB36CF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F888E192-3577-A2DF-EA98-B0820F43FB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8BDAF9-7FE6-0CFD-019A-6112F9679C9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446EA85C-9850-B71A-C497-8B8EE78422A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08C4E9CE-2FCA-31EC-A803-A6C8827521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71" name="Rectangle 7">
            <a:extLst>
              <a:ext uri="{FF2B5EF4-FFF2-40B4-BE49-F238E27FC236}">
                <a16:creationId xmlns:a16="http://schemas.microsoft.com/office/drawing/2014/main" id="{B732F91C-35D2-4FDD-2B98-9693181C2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DB94FB-FFA5-4AF6-B6C9-03677D5363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E75C6074-D8A3-83E4-97DB-DD74859685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E3D5036C-CC66-C6C2-BDE9-04EDD626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7FEF8608-2CDC-474E-B072-6B6388C33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A65E05-7F8C-437A-BC06-EF0555083E66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CFB54-B0D5-284A-9B72-6D985E6D1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BC0F7009-F3A3-9FE8-4616-836B1FC133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770437CB-BBD1-BB37-EF15-EB89E1C3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4424AC5-2FF7-4120-06A9-0A3A54EB7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61223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58931-3FB0-87ED-648A-8BBE05884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DA886D57-8C50-65E2-4874-7B780332F6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A01052FF-15B6-92EB-FA4C-30F013FD5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C18F752-6BCC-6BCE-5CB8-D617F209FF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33075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8407F-A5CC-3378-39B9-DD6585CD5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61A1B0E-B4A2-B256-1519-491A569ED6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A94D3CF8-218E-DAFB-C047-0FAB16D5F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01E72C2D-093C-3D2B-7629-B8BBD9681F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6667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B13A7-8C46-5423-BBEA-9A43EFFF9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10CDAAF7-8EED-BC42-C5DE-67C9DCD060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0A9F2030-F8AA-E9B8-AB87-7E750E07B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632226C4-6A71-4724-2AD9-7EA7F19FC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68910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9C1FA-7A3E-B191-82DD-70D35534F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1E3638E8-6530-2739-D046-9FDA83966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074BAD4-446A-4158-40B5-FD7A52712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9A779BC1-643D-7E04-ECF8-B67977FCA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9123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A6AEC-CBF8-9604-38E7-5C4550896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FFA139BA-59E8-C7C2-73D0-A985A3CB39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608C68C-0F00-5A9E-F9F5-D2A4A0303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474B28B-17EA-3E46-C78A-41EF33DD9E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51125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3CB68-2A5C-A3E1-2C38-2F51266C6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1E6CE9D-A1F0-DE5B-1222-0CE5389A7C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CE8B702C-B084-4DDA-0D15-786BBDD7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6D5E011-D3EC-FFB4-F005-F1EB025FB1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4116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DF7CB4D8-FB2E-9EA9-D942-9BAA4839F2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8A88ADC9-C1DF-6574-9A94-BC73241B6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EA819EB3-1201-D380-C213-4B59CBEC6D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FF77E-3B8C-BB19-8F66-6BF037C52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88BA9722-C56E-3E17-1B19-2A2BD5FF9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472A2A39-8BEB-12C3-D852-DD6ED2A69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EEAED9B-68EE-3FC6-BA60-113168B0CA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05756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02D47-95B1-80AF-E196-913FF37A4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ACF5AD17-9318-86CA-CEBF-42FFC5A2B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B117FBB-46F0-80C1-C1E2-F60A49FD1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AEF673D-501D-2B1A-BC88-E777B06D2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90726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15F69-7011-23E9-B4A2-C365B1B3D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794210-3952-0362-2C82-426F0F523A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4C9DEAA7-AA05-E7B2-A0C7-7CF216FF2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2CF4C69-7E22-0934-E2AF-2F9585B7C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64588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30368-FEF5-43F8-C1C1-CB5B39EBF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02B993CE-25E5-8D58-183B-2B4E14CAE5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0D84A7C-2427-3754-4A77-E22EBE7DE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D29D207D-C97D-906E-D1AC-EA5887C4C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9606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4AE64-11CE-E340-A0FD-8F9E75A5A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F32CB4BC-5B99-3DAF-59C5-E4AA6C2208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ED286854-8346-E9F7-FA2A-60CD5DA08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6194F1CB-131D-917F-BA1E-D09A85F06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78916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0FD03-1CA8-A5F7-08CA-8BF802A41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947A0C1C-8DFD-AD0C-B501-80D44BA45A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80DA22E2-4B4E-CD6F-1340-375BE6931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0521CB50-88FB-51D1-7B00-BF3B9080F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62620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B0097-A74F-7EC3-D476-47D7676D0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6C21C434-FBF5-A8DE-6DC3-DC6BADCDBC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B452CC47-9AB3-471A-5816-1AE1E27EB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3A8F602-C57C-709B-030E-D04B99827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8112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9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02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810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559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1295400"/>
            <a:ext cx="9144000" cy="5105400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68759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97A8-1E9D-D13C-C4D6-2B9E43CA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731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77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56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53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4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31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80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947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69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3850EDDD-C9B9-9960-B747-0B034A164E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5563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>
            <a:extLst>
              <a:ext uri="{FF2B5EF4-FFF2-40B4-BE49-F238E27FC236}">
                <a16:creationId xmlns:a16="http://schemas.microsoft.com/office/drawing/2014/main" id="{EC58791A-2FCA-8E91-92A8-0B6A04493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6E799FF3-1EE5-764D-9918-A78D0F415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Text Box 9">
            <a:extLst>
              <a:ext uri="{FF2B5EF4-FFF2-40B4-BE49-F238E27FC236}">
                <a16:creationId xmlns:a16="http://schemas.microsoft.com/office/drawing/2014/main" id="{8F801829-0F96-87EF-C7B3-2C88B7884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52500" y="6477000"/>
            <a:ext cx="7239000" cy="307975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400" b="1" dirty="0">
                <a:solidFill>
                  <a:schemeClr val="bg1"/>
                </a:solidFill>
              </a:rPr>
              <a:t>Ghulam Ishaq Khan Institute of Engineering Sciences and Technology, Topi</a:t>
            </a:r>
          </a:p>
        </p:txBody>
      </p:sp>
      <p:sp>
        <p:nvSpPr>
          <p:cNvPr id="1030" name="Text Box 10">
            <a:extLst>
              <a:ext uri="{FF2B5EF4-FFF2-40B4-BE49-F238E27FC236}">
                <a16:creationId xmlns:a16="http://schemas.microsoft.com/office/drawing/2014/main" id="{680470F4-D97B-BAE6-4449-3AC11D0563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376238"/>
          </a:xfrm>
          <a:prstGeom prst="rect">
            <a:avLst/>
          </a:prstGeom>
          <a:solidFill>
            <a:schemeClr val="accent1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chemeClr val="bg1"/>
                </a:solidFill>
              </a:rPr>
              <a:t>Lecture 04: Kinds of SRs</a:t>
            </a:r>
          </a:p>
        </p:txBody>
      </p:sp>
      <p:sp>
        <p:nvSpPr>
          <p:cNvPr id="1031" name="Text Box 11">
            <a:extLst>
              <a:ext uri="{FF2B5EF4-FFF2-40B4-BE49-F238E27FC236}">
                <a16:creationId xmlns:a16="http://schemas.microsoft.com/office/drawing/2014/main" id="{79915A32-4CA4-E727-E822-B388E5F583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0"/>
            <a:ext cx="586740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 dirty="0"/>
              <a:t>	</a:t>
            </a:r>
            <a:r>
              <a:rPr lang="en-US" b="1" dirty="0">
                <a:solidFill>
                  <a:schemeClr val="bg1"/>
                </a:solidFill>
              </a:rPr>
              <a:t>SE211: Software Requirement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5C62FA5-F003-5209-70A5-8A96EEF3C6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/>
              <a:t>Software Requirement Engineering</a:t>
            </a:r>
            <a:br>
              <a:rPr lang="en-US" altLang="en-US" b="1"/>
            </a:br>
            <a:br>
              <a:rPr lang="en-US" altLang="en-US" b="1"/>
            </a:br>
            <a:r>
              <a:rPr lang="en-US" altLang="en-US" b="1"/>
              <a:t>Software Engineering Department</a:t>
            </a:r>
            <a:br>
              <a:rPr lang="en-US" altLang="en-US" b="1"/>
            </a:br>
            <a:r>
              <a:rPr lang="en-US" altLang="en-US" b="1"/>
              <a:t>Spring 2025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55AF745-E90F-7185-2A07-80CA4714CB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0700" y="4648200"/>
            <a:ext cx="5562600" cy="1295400"/>
          </a:xfrm>
        </p:spPr>
        <p:txBody>
          <a:bodyPr/>
          <a:lstStyle/>
          <a:p>
            <a:pPr eaLnBrk="1" hangingPunct="1"/>
            <a:r>
              <a:rPr lang="en-US" altLang="en-US" sz="1800" b="1">
                <a:solidFill>
                  <a:srgbClr val="3333FF"/>
                </a:solidFill>
              </a:rPr>
              <a:t>Muhammad Huzaifa Shah</a:t>
            </a:r>
            <a:endParaRPr lang="en-US" altLang="en-US" sz="1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63401-C1BD-3A27-5285-7D02B346D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F5E9B04-368A-0F74-2BD6-2F73E6BED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ACM/IEEE Code of Ethics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4176FE2-1844-6745-BF1B-2282114D2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pPr marL="514350" indent="-514350" eaLnBrk="1" hangingPunct="1">
              <a:buAutoNum type="arabicPeriod"/>
            </a:pPr>
            <a:r>
              <a:rPr lang="en-US" altLang="en-US" sz="2800" b="1" dirty="0">
                <a:solidFill>
                  <a:srgbClr val="00B050"/>
                </a:solidFill>
              </a:rPr>
              <a:t>Public Interest &amp; Welfare</a:t>
            </a:r>
          </a:p>
          <a:p>
            <a:pPr marL="514350" indent="-514350" eaLnBrk="1" hangingPunct="1">
              <a:buAutoNum type="arabicPeriod"/>
            </a:pPr>
            <a:endParaRPr lang="en-US" altLang="en-US" sz="2800" b="1" dirty="0">
              <a:solidFill>
                <a:srgbClr val="00B050"/>
              </a:solidFill>
            </a:endParaRPr>
          </a:p>
          <a:p>
            <a:pPr marL="514350" indent="-514350" eaLnBrk="1" hangingPunct="1">
              <a:buAutoNum type="arabicPeriod"/>
            </a:pPr>
            <a:r>
              <a:rPr lang="en-US" altLang="en-US" sz="2800" b="1" dirty="0">
                <a:solidFill>
                  <a:srgbClr val="00B050"/>
                </a:solidFill>
              </a:rPr>
              <a:t>Privacy &amp; Data Protection</a:t>
            </a:r>
          </a:p>
          <a:p>
            <a:pPr marL="514350" indent="-514350" eaLnBrk="1" hangingPunct="1">
              <a:buAutoNum type="arabicPeriod"/>
            </a:pPr>
            <a:endParaRPr lang="en-US" altLang="en-US" sz="2800" b="1" dirty="0">
              <a:solidFill>
                <a:srgbClr val="00B050"/>
              </a:solidFill>
            </a:endParaRPr>
          </a:p>
          <a:p>
            <a:pPr marL="514350" indent="-514350" eaLnBrk="1" hangingPunct="1">
              <a:buAutoNum type="arabicPeriod"/>
            </a:pPr>
            <a:r>
              <a:rPr lang="en-US" altLang="en-US" sz="2800" b="1" dirty="0">
                <a:solidFill>
                  <a:srgbClr val="00B050"/>
                </a:solidFill>
              </a:rPr>
              <a:t>Transparency &amp; Accountability</a:t>
            </a:r>
          </a:p>
          <a:p>
            <a:pPr marL="514350" indent="-514350" eaLnBrk="1" hangingPunct="1">
              <a:buAutoNum type="arabicPeriod"/>
            </a:pPr>
            <a:endParaRPr lang="en-US" altLang="en-US" sz="2800" b="1" dirty="0">
              <a:solidFill>
                <a:srgbClr val="00B050"/>
              </a:solidFill>
            </a:endParaRPr>
          </a:p>
          <a:p>
            <a:pPr marL="514350" indent="-514350" eaLnBrk="1" hangingPunct="1">
              <a:buAutoNum type="arabicPeriod"/>
            </a:pPr>
            <a:r>
              <a:rPr lang="en-US" altLang="en-US" sz="2800" b="1" dirty="0">
                <a:solidFill>
                  <a:srgbClr val="00B050"/>
                </a:solidFill>
              </a:rPr>
              <a:t>Professional Competence</a:t>
            </a:r>
          </a:p>
          <a:p>
            <a:pPr marL="514350" indent="-514350" eaLnBrk="1" hangingPunct="1">
              <a:buAutoNum type="arabicPeriod"/>
            </a:pPr>
            <a:endParaRPr lang="en-US" altLang="en-US" sz="2800" b="1" dirty="0">
              <a:solidFill>
                <a:srgbClr val="00B050"/>
              </a:solidFill>
            </a:endParaRPr>
          </a:p>
          <a:p>
            <a:pPr marL="514350" indent="-514350" eaLnBrk="1" hangingPunct="1">
              <a:buAutoNum type="arabicPeriod"/>
            </a:pPr>
            <a:r>
              <a:rPr lang="en-US" altLang="en-US" sz="2800" b="1" dirty="0">
                <a:solidFill>
                  <a:srgbClr val="00B050"/>
                </a:solidFill>
              </a:rPr>
              <a:t>Avoiding Harm and Conflicts of Interest</a:t>
            </a:r>
          </a:p>
        </p:txBody>
      </p:sp>
    </p:spTree>
    <p:extLst>
      <p:ext uri="{BB962C8B-B14F-4D97-AF65-F5344CB8AC3E}">
        <p14:creationId xmlns:p14="http://schemas.microsoft.com/office/powerpoint/2010/main" val="411479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52FD4-3551-A526-6820-0A0E582DF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3FB2064-1C97-0DC7-AAE6-D16673E98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ACM/IEEE Code of Ethics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C7B83E7-6599-09DB-A517-2D518E12F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pPr marL="514350" indent="-514350" eaLnBrk="1" hangingPunct="1">
              <a:buAutoNum type="arabicPeriod"/>
            </a:pPr>
            <a:r>
              <a:rPr lang="en-US" altLang="en-US" sz="2800" b="1" dirty="0">
                <a:solidFill>
                  <a:srgbClr val="00B050"/>
                </a:solidFill>
              </a:rPr>
              <a:t>Public Interest &amp; Welfare</a:t>
            </a:r>
          </a:p>
          <a:p>
            <a:pPr marL="514350" indent="-514350" eaLnBrk="1" hangingPunct="1">
              <a:buAutoNum type="arabicPeriod"/>
            </a:pPr>
            <a:endParaRPr lang="en-US" altLang="en-US" sz="2800" dirty="0"/>
          </a:p>
          <a:p>
            <a:pPr eaLnBrk="1" hangingPunct="1"/>
            <a:r>
              <a:rPr lang="en-US" altLang="en-US" sz="2800" dirty="0"/>
              <a:t>Always prioritize societal well-being over personal or corporate gains.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b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dirty="0"/>
              <a:t> Ensuring software solutions improve public safety, like emergency alert systems.</a:t>
            </a:r>
          </a:p>
        </p:txBody>
      </p:sp>
    </p:spTree>
    <p:extLst>
      <p:ext uri="{BB962C8B-B14F-4D97-AF65-F5344CB8AC3E}">
        <p14:creationId xmlns:p14="http://schemas.microsoft.com/office/powerpoint/2010/main" val="131798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F7CDF-1FA7-FEB8-C081-56B6C033E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388C3CF-90DA-E093-3FB5-4A5AED77D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ACM/IEEE Code of Ethics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1188041-7142-8C40-2527-5E4753395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00B050"/>
                </a:solidFill>
              </a:rPr>
              <a:t>2. Privacy &amp; Data Protection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dirty="0"/>
              <a:t>Commit to safeguarding user data and complying with regulations like GDPR.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b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dirty="0"/>
              <a:t> Do not share or sell user data without explicit consent.</a:t>
            </a:r>
          </a:p>
        </p:txBody>
      </p:sp>
    </p:spTree>
    <p:extLst>
      <p:ext uri="{BB962C8B-B14F-4D97-AF65-F5344CB8AC3E}">
        <p14:creationId xmlns:p14="http://schemas.microsoft.com/office/powerpoint/2010/main" val="38194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D8DA6-F8FB-0E03-39CF-1496A3E37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466317F-EDDB-8861-060C-8B9661C6A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ACM/IEEE Code of Ethics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26EDBFB-36C0-3B36-60A0-50DEAE2A5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00B050"/>
                </a:solidFill>
              </a:rPr>
              <a:t>3. Transparency &amp; Accountability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dirty="0"/>
              <a:t>Be honest about software capabilities, limitations, and potential risks.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b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dirty="0"/>
              <a:t> Clearly informing users of the limitations of AI-driven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388475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F0D2E-9F27-487D-EE9B-DD9465624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D7C9D1A-ABDF-7C26-64EC-6984D7096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ACM/IEEE Code of Ethics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2A4067F-EB2F-D559-F4F1-416D67013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00B050"/>
                </a:solidFill>
              </a:rPr>
              <a:t>4. Professional Competence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dirty="0"/>
              <a:t>Continuously improve skills to ensure high-quality, ethical software solutions.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b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dirty="0"/>
              <a:t> Regular training in secure coding practices.</a:t>
            </a:r>
          </a:p>
        </p:txBody>
      </p:sp>
    </p:spTree>
    <p:extLst>
      <p:ext uri="{BB962C8B-B14F-4D97-AF65-F5344CB8AC3E}">
        <p14:creationId xmlns:p14="http://schemas.microsoft.com/office/powerpoint/2010/main" val="209908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7BC1F-A619-3977-8BB0-66BAF55EB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AB1E203-D8AF-2F4F-4C31-A9A4372D0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ACM/IEEE Code of Ethics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5BCC934-374B-62E6-C28D-AF609754F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00B050"/>
                </a:solidFill>
              </a:rPr>
              <a:t>5. Avoiding Harm and Conflicts of Interest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dirty="0"/>
              <a:t>Minimize the risk of harm and avoid situations where personal interests conflict with professional responsibilities.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b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dirty="0"/>
              <a:t> Refraining from introducing vulnerabilities to benefit competing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209509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E1A33-A612-2EEE-3AEA-A7C1A00D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DE0F111-E7CC-B878-017B-03FA9ACE2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Week Agenda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9CF06D7-691D-8B51-1DB1-55ED3B8C0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eaLnBrk="1" hangingPunct="1"/>
            <a:r>
              <a:rPr lang="en-US" altLang="en-US" sz="2800" strike="sngStrike" dirty="0"/>
              <a:t>Software Ethics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</a:rPr>
              <a:t>Kinds of Software Requirements (Functional &amp; Non-Functional)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</a:rPr>
              <a:t>Additional Types of Software Requirements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User &amp; Customer Perspectives on Requirements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Common Requirement Issues</a:t>
            </a:r>
          </a:p>
        </p:txBody>
      </p:sp>
    </p:spTree>
    <p:extLst>
      <p:ext uri="{BB962C8B-B14F-4D97-AF65-F5344CB8AC3E}">
        <p14:creationId xmlns:p14="http://schemas.microsoft.com/office/powerpoint/2010/main" val="3414099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063866F-9330-DA31-7935-42BA4C1BE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Types of Software Requirements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A65E5F1-85C0-3EF6-7B76-F377D8C38B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Functional requirements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Non-functional requirements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Domain requirements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Inverse requirements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Design and implementation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68E96-F619-AABC-F8CF-68FFD0CD7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D95986B-9C94-B812-68D4-930229372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Types of Software Requirements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2D90400-127A-DABF-1D10-FE2DFC532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Functional requirements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Non-functional requirements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Domain requirements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Inverse requirements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Design and implementation constraints</a:t>
            </a:r>
          </a:p>
        </p:txBody>
      </p:sp>
    </p:spTree>
    <p:extLst>
      <p:ext uri="{BB962C8B-B14F-4D97-AF65-F5344CB8AC3E}">
        <p14:creationId xmlns:p14="http://schemas.microsoft.com/office/powerpoint/2010/main" val="1207850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>
            <a:extLst>
              <a:ext uri="{FF2B5EF4-FFF2-40B4-BE49-F238E27FC236}">
                <a16:creationId xmlns:a16="http://schemas.microsoft.com/office/drawing/2014/main" id="{7CA12C61-39B9-3821-4267-81455F2C7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Functional Requirements - 1</a:t>
            </a:r>
          </a:p>
        </p:txBody>
      </p:sp>
      <p:sp>
        <p:nvSpPr>
          <p:cNvPr id="26627" name="Rectangle 1027">
            <a:extLst>
              <a:ext uri="{FF2B5EF4-FFF2-40B4-BE49-F238E27FC236}">
                <a16:creationId xmlns:a16="http://schemas.microsoft.com/office/drawing/2014/main" id="{E659F3E7-39C7-FBE9-89DC-F318A2FDE0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38943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latin typeface="+mj-lt"/>
                <a:cs typeface="Times New Roman" panose="02020603050405020304" pitchFamily="18" charset="0"/>
              </a:rPr>
              <a:t>Statements describing what the system does</a:t>
            </a:r>
          </a:p>
          <a:p>
            <a:pPr eaLnBrk="1" hangingPunct="1">
              <a:defRPr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Functionality of the system</a:t>
            </a:r>
          </a:p>
          <a:p>
            <a:pPr eaLnBrk="1" hangingPunct="1">
              <a:defRPr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Statements of services the system should provide:</a:t>
            </a:r>
          </a:p>
          <a:p>
            <a:pPr lvl="1" eaLnBrk="1" hangingPunct="1">
              <a:defRPr/>
            </a:pPr>
            <a:r>
              <a:rPr lang="en-US" sz="2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Reaction to particular inputs</a:t>
            </a:r>
          </a:p>
          <a:p>
            <a:pPr lvl="1" eaLnBrk="1" hangingPunct="1">
              <a:defRPr/>
            </a:pPr>
            <a:r>
              <a:rPr lang="en-US" sz="2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Behavior in particular situations</a:t>
            </a:r>
          </a:p>
          <a:p>
            <a:pPr marL="0" lvl="1" indent="0" eaLnBrk="1" hangingPunct="1">
              <a:buClr>
                <a:srgbClr val="0BD0D9"/>
              </a:buClr>
              <a:buSzPct val="95000"/>
              <a:buNone/>
              <a:defRPr/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 marL="0" lvl="1" indent="0" eaLnBrk="1" hangingPunct="1">
              <a:buClr>
                <a:srgbClr val="0BD0D9"/>
              </a:buClr>
              <a:buSzPct val="95000"/>
              <a:buNone/>
              <a:defRPr/>
            </a:pPr>
            <a:r>
              <a:rPr lang="en-US" sz="2800" i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Abnormal behavior is also documented as functional requirements in the form of exception handling</a:t>
            </a:r>
          </a:p>
          <a:p>
            <a:pPr eaLnBrk="1" hangingPunct="1">
              <a:buFontTx/>
              <a:buNone/>
              <a:defRPr/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06891A2-E42C-5F5D-3BF2-6C587B5B3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Week Agenda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B31ACE3-F84E-BD06-8A17-582275245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Software Ethics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Kinds of Software Requirements (Functional &amp; Non-Functional)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Additional Types of Software Requirements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User &amp; Customer Perspectives on Requirements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Common Requirement Issues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>
            <a:extLst>
              <a:ext uri="{FF2B5EF4-FFF2-40B4-BE49-F238E27FC236}">
                <a16:creationId xmlns:a16="http://schemas.microsoft.com/office/drawing/2014/main" id="{E1BB1AA8-284A-B649-C582-1FDA72796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Functional Requirements - 2</a:t>
            </a:r>
          </a:p>
        </p:txBody>
      </p:sp>
      <p:sp>
        <p:nvSpPr>
          <p:cNvPr id="31747" name="Rectangle 1027">
            <a:extLst>
              <a:ext uri="{FF2B5EF4-FFF2-40B4-BE49-F238E27FC236}">
                <a16:creationId xmlns:a16="http://schemas.microsoft.com/office/drawing/2014/main" id="{C180E314-298B-0C7E-0677-0BD5C52D27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Functional requirements should be complete and consistent </a:t>
            </a:r>
          </a:p>
          <a:p>
            <a:pPr eaLnBrk="1" hangingPunct="1"/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Customers and developers usually focus all their attention on functional requirements</a:t>
            </a:r>
          </a:p>
          <a:p>
            <a:pPr eaLnBrk="1" hangingPunct="1"/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C59086C-8BD5-E515-E7F6-357D686ED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Functional Requirements Example #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027">
                <a:extLst>
                  <a:ext uri="{FF2B5EF4-FFF2-40B4-BE49-F238E27FC236}">
                    <a16:creationId xmlns:a16="http://schemas.microsoft.com/office/drawing/2014/main" id="{8B11A72A-C191-E07D-2D0F-9BE134D3C7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371600"/>
                <a:ext cx="91440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en-US" sz="2800" kern="0" dirty="0">
                    <a:latin typeface="+mj-lt"/>
                    <a:cs typeface="Times New Roman" panose="02020603050405020304" pitchFamily="18" charset="0"/>
                  </a:rPr>
                  <a:t>The system shall solve a quadratic equation using the following formula</a:t>
                </a: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 kern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en-US" sz="2800" i="1" kern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800" i="1" kern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sz="2800" i="1" kern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en-US" sz="2800" i="1" kern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en-US" sz="2800" i="1" kern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en-US" sz="2800" i="1" kern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en-US" sz="2800" i="1" kern="0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800" i="1" kern="0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en-US" sz="2800" i="1" kern="0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en-US" sz="2800" i="1" kern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  <m:r>
                                <a:rPr lang="en-US" altLang="en-US" sz="2800" i="1" kern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altLang="en-US" sz="2800" i="1" kern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en-US" sz="2800" i="1" kern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en-US" sz="2800" kern="0" dirty="0">
                  <a:latin typeface="+mj-lt"/>
                  <a:cs typeface="Times New Roman" panose="02020603050405020304" pitchFamily="18" charset="0"/>
                </a:endParaRPr>
              </a:p>
              <a:p>
                <a:pPr lvl="1" eaLnBrk="1" hangingPunct="1"/>
                <a:endParaRPr lang="en-US" altLang="en-US" sz="2800" kern="0" dirty="0">
                  <a:latin typeface="+mj-lt"/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800" b="1" kern="0" dirty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</a:rPr>
                  <a:t>Comments:</a:t>
                </a:r>
              </a:p>
              <a:p>
                <a:pPr lvl="1" eaLnBrk="1" hangingPunct="1"/>
                <a:r>
                  <a:rPr lang="en-US" altLang="en-US" sz="2800" kern="0" dirty="0">
                    <a:latin typeface="+mj-lt"/>
                    <a:cs typeface="Times New Roman" panose="02020603050405020304" pitchFamily="18" charset="0"/>
                  </a:rPr>
                  <a:t>Notice the ambiguity in the requirement for solving the quadratic equation.</a:t>
                </a:r>
              </a:p>
              <a:p>
                <a:pPr lvl="1" eaLnBrk="1" hangingPunct="1"/>
                <a:r>
                  <a:rPr lang="en-US" altLang="en-US" sz="2800" i="1" kern="0" dirty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</a:rPr>
                  <a:t>The requirement does not speak about the possibility when the value of ‘a’ is zero</a:t>
                </a:r>
              </a:p>
              <a:p>
                <a:pPr eaLnBrk="1" hangingPunct="1"/>
                <a:endParaRPr lang="en-US" altLang="en-US" sz="2800" kern="0" dirty="0">
                  <a:latin typeface="+mj-lt"/>
                  <a:cs typeface="Times New Roman" panose="02020603050405020304" pitchFamily="18" charset="0"/>
                </a:endParaRPr>
              </a:p>
              <a:p>
                <a:pPr lvl="1" algn="ctr" eaLnBrk="1" hangingPunct="1">
                  <a:buFontTx/>
                  <a:buNone/>
                </a:pPr>
                <a:endParaRPr lang="en-US" altLang="en-US" sz="2800" kern="0" dirty="0">
                  <a:latin typeface="+mj-lt"/>
                  <a:cs typeface="Times New Roman" panose="02020603050405020304" pitchFamily="18" charset="0"/>
                </a:endParaRPr>
              </a:p>
              <a:p>
                <a:pPr lvl="1" eaLnBrk="1" hangingPunct="1">
                  <a:buFontTx/>
                  <a:buNone/>
                </a:pPr>
                <a:endParaRPr lang="en-US" altLang="en-US" sz="2800" kern="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1027">
                <a:extLst>
                  <a:ext uri="{FF2B5EF4-FFF2-40B4-BE49-F238E27FC236}">
                    <a16:creationId xmlns:a16="http://schemas.microsoft.com/office/drawing/2014/main" id="{8B11A72A-C191-E07D-2D0F-9BE134D3C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371600"/>
                <a:ext cx="9144000" cy="5105400"/>
              </a:xfrm>
              <a:prstGeom prst="rect">
                <a:avLst/>
              </a:prstGeom>
              <a:blipFill>
                <a:blip r:embed="rId2"/>
                <a:stretch>
                  <a:fillRect l="-1200" t="-1193" r="-8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51C9241-68C7-E124-400F-042100850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Functional Requirements Example # 2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784DCC8-232E-35D8-FFD6-1C6CBB2B8D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The system shall provide </a:t>
            </a:r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appropriate viewers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for the user to read documents in the document store</a:t>
            </a:r>
          </a:p>
          <a:p>
            <a:pPr eaLnBrk="1" hangingPunct="1"/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Comments: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Notice the ambiguity in the requirement, which uses the term ‘appropriate viewers’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i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This requirement does not mention the </a:t>
            </a:r>
            <a:r>
              <a:rPr lang="en-US" altLang="en-US" sz="2800" b="1" i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formats of documents</a:t>
            </a:r>
            <a:r>
              <a:rPr lang="en-US" altLang="en-US" sz="2800" i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and </a:t>
            </a:r>
            <a:r>
              <a:rPr lang="en-US" altLang="en-US" sz="2800" b="1" i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types of viewers</a:t>
            </a:r>
            <a:r>
              <a:rPr lang="en-US" altLang="en-US" sz="2800" i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, which can be used</a:t>
            </a:r>
          </a:p>
          <a:p>
            <a:pPr lvl="1" eaLnBrk="1" hangingPunct="1"/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4FB067B-E187-8C7E-2C74-76E3C099C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Functional Requirements Example # 3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04ED375-934B-F3C9-2C0C-B2FE41756F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Every order shall be allocated a unique identifier (ORDER_ID) which the user shall use to access that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>
            <a:extLst>
              <a:ext uri="{FF2B5EF4-FFF2-40B4-BE49-F238E27FC236}">
                <a16:creationId xmlns:a16="http://schemas.microsoft.com/office/drawing/2014/main" id="{D9CBFF95-8B39-7B5B-A6AF-649B393BD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Functional Requirements Example # 4</a:t>
            </a:r>
          </a:p>
        </p:txBody>
      </p:sp>
      <p:sp>
        <p:nvSpPr>
          <p:cNvPr id="36867" name="Rectangle 1027">
            <a:extLst>
              <a:ext uri="{FF2B5EF4-FFF2-40B4-BE49-F238E27FC236}">
                <a16:creationId xmlns:a16="http://schemas.microsoft.com/office/drawing/2014/main" id="{A50FA311-359B-0E5E-E4DD-D556D0B98E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33488"/>
            <a:ext cx="8686800" cy="4530725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The system shall allow customers to return non-perishable items within fifteen days of the purchase.  </a:t>
            </a:r>
          </a:p>
          <a:p>
            <a:pPr eaLnBrk="1" hangingPunct="1"/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 customer must present the original sale receipt to return an item.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0A5B9FC-1AB8-C3FA-3DD4-4B93FB5B3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Comments on Examples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76AAA02-94A9-29E2-1CCA-6D13C034DA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Incomplete and ambiguous requirements are open to multiple interpretations and assumptions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This can lead to the development of poor quality, or faulty, software products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026">
            <a:extLst>
              <a:ext uri="{FF2B5EF4-FFF2-40B4-BE49-F238E27FC236}">
                <a16:creationId xmlns:a16="http://schemas.microsoft.com/office/drawing/2014/main" id="{846F742C-D6DD-87A5-5143-5CD353B9D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Types of Software Requirements</a:t>
            </a:r>
          </a:p>
        </p:txBody>
      </p:sp>
      <p:sp>
        <p:nvSpPr>
          <p:cNvPr id="38916" name="Rectangle 1027">
            <a:extLst>
              <a:ext uri="{FF2B5EF4-FFF2-40B4-BE49-F238E27FC236}">
                <a16:creationId xmlns:a16="http://schemas.microsoft.com/office/drawing/2014/main" id="{B22B2E75-FEC1-AA2E-68BE-AEC37D9EC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Functional requirements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Non-functional requirements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Domain requirements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Inverse requirements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Design and implementation constraints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49EA7-2F99-4BDE-FC46-F06479E40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FEB4D2-5584-15F0-2837-35751D1FB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Week Agenda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4BB3B9A-1DFC-84AA-73D2-CF0CE22D0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</a:rPr>
              <a:t>Software Ethics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Kinds of Software Requirements (Functional &amp; Non-Functional)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Additional Types of Software Requirements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User &amp; Customer Perspectives on Requirements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Common Requirement Issues</a:t>
            </a:r>
          </a:p>
        </p:txBody>
      </p:sp>
    </p:spTree>
    <p:extLst>
      <p:ext uri="{BB962C8B-B14F-4D97-AF65-F5344CB8AC3E}">
        <p14:creationId xmlns:p14="http://schemas.microsoft.com/office/powerpoint/2010/main" val="370260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85161-5A98-C4FA-AE50-59E2D5A73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6BF0D9B-7D0E-D34D-2068-F7E5279DA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Software Ethics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1B1CD75-54DE-1028-7747-A68F88B6D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Software ethics involves the moral and professional </a:t>
            </a:r>
            <a:r>
              <a:rPr lang="en-US" altLang="en-US" sz="2800" dirty="0">
                <a:solidFill>
                  <a:srgbClr val="00B050"/>
                </a:solidFill>
              </a:rPr>
              <a:t>responsibilities of software engineers to ensure their work benefits society while minimizing harm.</a:t>
            </a:r>
            <a:r>
              <a:rPr lang="en-US" altLang="en-US" sz="2800" dirty="0"/>
              <a:t> </a:t>
            </a:r>
          </a:p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Key ethical concerns include:</a:t>
            </a:r>
          </a:p>
          <a:p>
            <a:pPr eaLnBrk="1" hangingPunct="1"/>
            <a:r>
              <a:rPr lang="en-US" altLang="en-US" sz="2800" b="1" dirty="0"/>
              <a:t>Privacy &amp; Data Protection</a:t>
            </a:r>
            <a:r>
              <a:rPr lang="en-US" altLang="en-US" sz="2800" dirty="0"/>
              <a:t> (e.g., handling user data responsibly)</a:t>
            </a:r>
          </a:p>
          <a:p>
            <a:pPr eaLnBrk="1" hangingPunct="1"/>
            <a:r>
              <a:rPr lang="en-US" altLang="en-US" sz="2800" b="1" dirty="0"/>
              <a:t>Security</a:t>
            </a:r>
            <a:r>
              <a:rPr lang="en-US" altLang="en-US" sz="2800" dirty="0"/>
              <a:t> (e.g., preventing software vulnerabilities)</a:t>
            </a:r>
          </a:p>
          <a:p>
            <a:pPr eaLnBrk="1" hangingPunct="1"/>
            <a:r>
              <a:rPr lang="en-US" altLang="en-US" sz="2800" b="1" dirty="0"/>
              <a:t>Fairness &amp; Bias</a:t>
            </a:r>
            <a:r>
              <a:rPr lang="en-US" altLang="en-US" sz="2800" dirty="0"/>
              <a:t> (e.g., avoiding discriminatory algorithms)</a:t>
            </a:r>
          </a:p>
          <a:p>
            <a:pPr eaLnBrk="1" hangingPunct="1"/>
            <a:r>
              <a:rPr lang="en-US" altLang="en-US" sz="2800" b="1" dirty="0"/>
              <a:t>Accountability &amp; Responsibility</a:t>
            </a:r>
            <a:r>
              <a:rPr lang="en-US" altLang="en-US" sz="2800" dirty="0"/>
              <a:t> (e.g., ensuring software does not cause harm)</a:t>
            </a:r>
          </a:p>
        </p:txBody>
      </p:sp>
    </p:spTree>
    <p:extLst>
      <p:ext uri="{BB962C8B-B14F-4D97-AF65-F5344CB8AC3E}">
        <p14:creationId xmlns:p14="http://schemas.microsoft.com/office/powerpoint/2010/main" val="20239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75B01-5C67-94D3-9012-668CDA105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C6B8B20-3616-85E8-B332-E07F9617F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Importance of Software Ethics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3C9740F-8675-DCF4-B171-B13CCB9BB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b="1" dirty="0"/>
              <a:t>Ensures Responsible Software Development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altLang="en-US" sz="2800" b="1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b="1" dirty="0"/>
              <a:t>Protects Users' Rights and Privacy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altLang="en-US" sz="2800" b="1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b="1" dirty="0"/>
              <a:t>Reduces Harm from Unethical Software Use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altLang="en-US" sz="2800" b="1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b="1" dirty="0"/>
              <a:t>Builds Trust with Stakeholders</a:t>
            </a:r>
          </a:p>
        </p:txBody>
      </p:sp>
    </p:spTree>
    <p:extLst>
      <p:ext uri="{BB962C8B-B14F-4D97-AF65-F5344CB8AC3E}">
        <p14:creationId xmlns:p14="http://schemas.microsoft.com/office/powerpoint/2010/main" val="92996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F546D-CF10-B494-FC48-4D3E397B7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A42E206-EF38-8B6B-72B6-94F48149B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Importance of Software Ethics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F161EE9-FF41-4FA7-4D57-48D20994B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b="1" dirty="0"/>
              <a:t>Ensures Responsible Software Development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dirty="0"/>
              <a:t>Promotes </a:t>
            </a:r>
            <a:r>
              <a:rPr lang="en-US" altLang="en-US" sz="2800" dirty="0">
                <a:solidFill>
                  <a:srgbClr val="00B050"/>
                </a:solidFill>
              </a:rPr>
              <a:t>accountability in software creation</a:t>
            </a:r>
            <a:r>
              <a:rPr lang="en-US" altLang="en-US" sz="2800" dirty="0"/>
              <a:t>, ensuring developers consider the societal and ethical implications of their work.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b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dirty="0"/>
              <a:t> Building systems that are inclusive and do not discriminate against specific user groups.</a:t>
            </a:r>
          </a:p>
        </p:txBody>
      </p:sp>
    </p:spTree>
    <p:extLst>
      <p:ext uri="{BB962C8B-B14F-4D97-AF65-F5344CB8AC3E}">
        <p14:creationId xmlns:p14="http://schemas.microsoft.com/office/powerpoint/2010/main" val="250202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F16B0-D45A-C51B-743A-547E67350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F783CD4-21FF-6A12-8550-DB294CF9E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Importance of Software Ethics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FE8B64A-9CC7-ADE4-D3D3-C9CAD7F45A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/>
              <a:t>2. Protects Users' Rights and Privacy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dirty="0"/>
              <a:t>Safeguards user data from misuse or unauthorized access.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b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dirty="0"/>
              <a:t> Implementing encryption to secure sensitive user information like financial or medical records.</a:t>
            </a:r>
          </a:p>
        </p:txBody>
      </p:sp>
    </p:spTree>
    <p:extLst>
      <p:ext uri="{BB962C8B-B14F-4D97-AF65-F5344CB8AC3E}">
        <p14:creationId xmlns:p14="http://schemas.microsoft.com/office/powerpoint/2010/main" val="28146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66BE8-39AA-6DF8-17D3-DEC43450D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08D505D-B581-8B5D-C9D0-EA13D8E24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Importance of Software Ethics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A7E4890-BADC-2E80-4862-112FE2969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/>
              <a:t>3. Reduces Harm from Unethical Software Use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dirty="0"/>
              <a:t>Prevents negative consequences of poorly designed or unethical software, such as unsafe autonomous vehicles or biased AI systems.</a:t>
            </a:r>
          </a:p>
        </p:txBody>
      </p:sp>
    </p:spTree>
    <p:extLst>
      <p:ext uri="{BB962C8B-B14F-4D97-AF65-F5344CB8AC3E}">
        <p14:creationId xmlns:p14="http://schemas.microsoft.com/office/powerpoint/2010/main" val="283900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F0A5D-567D-9782-A18F-FDFB1366B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F4F9747-6B3D-82EE-B50B-F5AF3092E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Importance of Software Ethics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F6C00EB-E6CD-066A-3592-860A226C3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/>
              <a:t>4. Builds Trust with Stakeholders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dirty="0"/>
              <a:t>Transparent and ethical practices strengthen relationships with users, clients, and regulatory bodies.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b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dirty="0"/>
              <a:t> Ethical handling of customer feedback and privacy concerns fosters loyalty and trust.</a:t>
            </a:r>
          </a:p>
        </p:txBody>
      </p:sp>
    </p:spTree>
    <p:extLst>
      <p:ext uri="{BB962C8B-B14F-4D97-AF65-F5344CB8AC3E}">
        <p14:creationId xmlns:p14="http://schemas.microsoft.com/office/powerpoint/2010/main" val="28962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111ABDF560664895224C3F2CBADE3D" ma:contentTypeVersion="4" ma:contentTypeDescription="Create a new document." ma:contentTypeScope="" ma:versionID="26d7c6791dbf59750744ee0d8c8e0841">
  <xsd:schema xmlns:xsd="http://www.w3.org/2001/XMLSchema" xmlns:xs="http://www.w3.org/2001/XMLSchema" xmlns:p="http://schemas.microsoft.com/office/2006/metadata/properties" xmlns:ns2="cbda8e34-631f-4b89-b720-232248b976f0" targetNamespace="http://schemas.microsoft.com/office/2006/metadata/properties" ma:root="true" ma:fieldsID="23618d30fcd76e22113356a9a38453b1" ns2:_="">
    <xsd:import namespace="cbda8e34-631f-4b89-b720-232248b976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a8e34-631f-4b89-b720-232248b976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222F8A-E884-4EA4-8F40-B99068F1E56D}"/>
</file>

<file path=customXml/itemProps2.xml><?xml version="1.0" encoding="utf-8"?>
<ds:datastoreItem xmlns:ds="http://schemas.openxmlformats.org/officeDocument/2006/customXml" ds:itemID="{4DE92D50-5434-4A7B-B848-D258704C7B09}"/>
</file>

<file path=customXml/itemProps3.xml><?xml version="1.0" encoding="utf-8"?>
<ds:datastoreItem xmlns:ds="http://schemas.openxmlformats.org/officeDocument/2006/customXml" ds:itemID="{24590979-5133-4DEF-A581-1FC34CC511B1}"/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878</Words>
  <Application>Microsoft Office PowerPoint</Application>
  <PresentationFormat>On-screen Show (4:3)</PresentationFormat>
  <Paragraphs>180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Cambria Math</vt:lpstr>
      <vt:lpstr>Times New Roman</vt:lpstr>
      <vt:lpstr>Default Design</vt:lpstr>
      <vt:lpstr>Software Requirement Engineering  Software Engineering Department Spring 2025 </vt:lpstr>
      <vt:lpstr>Week Agenda</vt:lpstr>
      <vt:lpstr>Week Agenda</vt:lpstr>
      <vt:lpstr>Software Ethics</vt:lpstr>
      <vt:lpstr>Importance of Software Ethics</vt:lpstr>
      <vt:lpstr>Importance of Software Ethics</vt:lpstr>
      <vt:lpstr>Importance of Software Ethics</vt:lpstr>
      <vt:lpstr>Importance of Software Ethics</vt:lpstr>
      <vt:lpstr>Importance of Software Ethics</vt:lpstr>
      <vt:lpstr>ACM/IEEE Code of Ethics</vt:lpstr>
      <vt:lpstr>ACM/IEEE Code of Ethics</vt:lpstr>
      <vt:lpstr>ACM/IEEE Code of Ethics</vt:lpstr>
      <vt:lpstr>ACM/IEEE Code of Ethics</vt:lpstr>
      <vt:lpstr>ACM/IEEE Code of Ethics</vt:lpstr>
      <vt:lpstr>ACM/IEEE Code of Ethics</vt:lpstr>
      <vt:lpstr>Week Agenda</vt:lpstr>
      <vt:lpstr>Types of Software Requirements</vt:lpstr>
      <vt:lpstr>Types of Software Requirements</vt:lpstr>
      <vt:lpstr>Functional Requirements - 1</vt:lpstr>
      <vt:lpstr>Functional Requirements - 2</vt:lpstr>
      <vt:lpstr>Functional Requirements Example # 1</vt:lpstr>
      <vt:lpstr>Functional Requirements Example # 2</vt:lpstr>
      <vt:lpstr>Functional Requirements Example # 3</vt:lpstr>
      <vt:lpstr>Functional Requirements Example # 4</vt:lpstr>
      <vt:lpstr>Comments on Examples</vt:lpstr>
      <vt:lpstr>Types of Software Requirements</vt:lpstr>
    </vt:vector>
  </TitlesOfParts>
  <Company>National University, 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Zahid Halim</dc:creator>
  <cp:lastModifiedBy>Huzaifa Shah Lecturer FCSE</cp:lastModifiedBy>
  <cp:revision>866</cp:revision>
  <dcterms:created xsi:type="dcterms:W3CDTF">2005-01-31T08:28:19Z</dcterms:created>
  <dcterms:modified xsi:type="dcterms:W3CDTF">2025-02-04T13:42:05Z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0x01010087111ABDF560664895224C3F2CBADE3D</vt:lpwstr>
  </property>
</Properties>
</file>