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56" r:id="rId2"/>
    <p:sldId id="480" r:id="rId3"/>
    <p:sldId id="481" r:id="rId4"/>
    <p:sldId id="482" r:id="rId5"/>
    <p:sldId id="409" r:id="rId6"/>
    <p:sldId id="457" r:id="rId7"/>
    <p:sldId id="458" r:id="rId8"/>
    <p:sldId id="498" r:id="rId9"/>
    <p:sldId id="355" r:id="rId10"/>
    <p:sldId id="499" r:id="rId11"/>
    <p:sldId id="500" r:id="rId12"/>
    <p:sldId id="356" r:id="rId13"/>
    <p:sldId id="353" r:id="rId14"/>
    <p:sldId id="357" r:id="rId15"/>
    <p:sldId id="358" r:id="rId16"/>
    <p:sldId id="361" r:id="rId17"/>
    <p:sldId id="446" r:id="rId18"/>
    <p:sldId id="443" r:id="rId19"/>
    <p:sldId id="455" r:id="rId20"/>
    <p:sldId id="456" r:id="rId21"/>
    <p:sldId id="447" r:id="rId22"/>
    <p:sldId id="448" r:id="rId23"/>
    <p:sldId id="449" r:id="rId24"/>
    <p:sldId id="450" r:id="rId25"/>
    <p:sldId id="451" r:id="rId26"/>
    <p:sldId id="452" r:id="rId27"/>
    <p:sldId id="453" r:id="rId28"/>
    <p:sldId id="454" r:id="rId29"/>
    <p:sldId id="337" r:id="rId30"/>
    <p:sldId id="485" r:id="rId31"/>
    <p:sldId id="489" r:id="rId32"/>
    <p:sldId id="490" r:id="rId33"/>
    <p:sldId id="491" r:id="rId34"/>
    <p:sldId id="492" r:id="rId35"/>
    <p:sldId id="486" r:id="rId36"/>
    <p:sldId id="493" r:id="rId37"/>
    <p:sldId id="496" r:id="rId38"/>
    <p:sldId id="488" r:id="rId39"/>
    <p:sldId id="495" r:id="rId40"/>
    <p:sldId id="497" r:id="rId41"/>
    <p:sldId id="501" r:id="rId42"/>
    <p:sldId id="502" r:id="rId43"/>
    <p:sldId id="338" r:id="rId44"/>
    <p:sldId id="504" r:id="rId45"/>
    <p:sldId id="505" r:id="rId46"/>
    <p:sldId id="506" r:id="rId47"/>
    <p:sldId id="507" r:id="rId48"/>
    <p:sldId id="339" r:id="rId49"/>
    <p:sldId id="503" r:id="rId50"/>
    <p:sldId id="410" r:id="rId51"/>
    <p:sldId id="508" r:id="rId52"/>
    <p:sldId id="509" r:id="rId53"/>
    <p:sldId id="397"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7955" autoAdjust="0"/>
  </p:normalViewPr>
  <p:slideViewPr>
    <p:cSldViewPr>
      <p:cViewPr varScale="1">
        <p:scale>
          <a:sx n="56" d="100"/>
          <a:sy n="56" d="100"/>
        </p:scale>
        <p:origin x="15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498939B-F9A5-F0F8-AAE9-4A0BBB36CF9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113667" name="Rectangle 3">
            <a:extLst>
              <a:ext uri="{FF2B5EF4-FFF2-40B4-BE49-F238E27FC236}">
                <a16:creationId xmlns:a16="http://schemas.microsoft.com/office/drawing/2014/main" id="{F888E192-3577-A2DF-EA98-B0820F43FB6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a:extLst>
              <a:ext uri="{FF2B5EF4-FFF2-40B4-BE49-F238E27FC236}">
                <a16:creationId xmlns:a16="http://schemas.microsoft.com/office/drawing/2014/main" id="{B08BDAF9-7FE6-0CFD-019A-6112F9679C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a:extLst>
              <a:ext uri="{FF2B5EF4-FFF2-40B4-BE49-F238E27FC236}">
                <a16:creationId xmlns:a16="http://schemas.microsoft.com/office/drawing/2014/main" id="{446EA85C-9850-B71A-C497-8B8EE78422A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3670" name="Rectangle 6">
            <a:extLst>
              <a:ext uri="{FF2B5EF4-FFF2-40B4-BE49-F238E27FC236}">
                <a16:creationId xmlns:a16="http://schemas.microsoft.com/office/drawing/2014/main" id="{08C4E9CE-2FCA-31EC-A803-A6C8827521B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113671" name="Rectangle 7">
            <a:extLst>
              <a:ext uri="{FF2B5EF4-FFF2-40B4-BE49-F238E27FC236}">
                <a16:creationId xmlns:a16="http://schemas.microsoft.com/office/drawing/2014/main" id="{B732F91C-35D2-4FDD-2B98-9693181C277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1DB94FB-FFA5-4AF6-B6C9-03677D53636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E75C6074-D8A3-83E4-97DB-DD748596858D}"/>
              </a:ext>
            </a:extLst>
          </p:cNvPr>
          <p:cNvSpPr>
            <a:spLocks noGrp="1" noRot="1" noChangeAspect="1" noChangeArrowheads="1" noTextEdit="1"/>
          </p:cNvSpPr>
          <p:nvPr>
            <p:ph type="sldImg"/>
          </p:nvPr>
        </p:nvSpPr>
        <p:spPr>
          <a:ln/>
        </p:spPr>
      </p:sp>
      <p:sp>
        <p:nvSpPr>
          <p:cNvPr id="4099" name="Notes Placeholder 2">
            <a:extLst>
              <a:ext uri="{FF2B5EF4-FFF2-40B4-BE49-F238E27FC236}">
                <a16:creationId xmlns:a16="http://schemas.microsoft.com/office/drawing/2014/main" id="{E3D5036C-CC66-C6C2-BDE9-04EDD62684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00" name="Slide Number Placeholder 3">
            <a:extLst>
              <a:ext uri="{FF2B5EF4-FFF2-40B4-BE49-F238E27FC236}">
                <a16:creationId xmlns:a16="http://schemas.microsoft.com/office/drawing/2014/main" id="{7FEF8608-2CDC-474E-B072-6B6388C33C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A65E05-7F8C-437A-BC06-EF0555083E66}" type="slidenum">
              <a:rPr lang="en-GB" altLang="en-US" smtClean="0"/>
              <a:pPr>
                <a:spcBef>
                  <a:spcPct val="0"/>
                </a:spcBef>
              </a:pPr>
              <a:t>1</a:t>
            </a:fld>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2207C-4A66-5448-1DDF-B4A70F612DA3}"/>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E8B4771-956B-084E-AFEB-0BB71D980843}"/>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926214C8-C883-4B37-6E35-605F075F45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F6B5ED63-E2F3-62F5-D076-336D52BBA8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49</a:t>
            </a:fld>
            <a:endParaRPr lang="en-GB" altLang="en-US"/>
          </a:p>
        </p:txBody>
      </p:sp>
    </p:spTree>
    <p:extLst>
      <p:ext uri="{BB962C8B-B14F-4D97-AF65-F5344CB8AC3E}">
        <p14:creationId xmlns:p14="http://schemas.microsoft.com/office/powerpoint/2010/main" val="109399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E4C4BEB-183F-CD34-C2D3-5747C7FDF4C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2BB06BE6-22A5-BFCD-96AF-7F36000A6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700" name="Slide Number Placeholder 3">
            <a:extLst>
              <a:ext uri="{FF2B5EF4-FFF2-40B4-BE49-F238E27FC236}">
                <a16:creationId xmlns:a16="http://schemas.microsoft.com/office/drawing/2014/main" id="{9C4B6509-44E5-B7C5-1BB5-9F5913AEE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6F8D56C-FEDD-4DE9-BBA4-862ED9637729}" type="slidenum">
              <a:rPr lang="en-US" altLang="en-US" smtClean="0">
                <a:latin typeface="Times New Roman" panose="02020603050405020304" pitchFamily="18" charset="0"/>
                <a:ea typeface="MS PGothic" panose="020B0600070205080204" pitchFamily="34" charset="-128"/>
              </a:rPr>
              <a:pPr/>
              <a:t>50</a:t>
            </a:fld>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0DA37-2AB4-ED02-3BCB-4B1C301E131C}"/>
            </a:ext>
          </a:extLst>
        </p:cNvPr>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D579064-F52A-763C-2307-89AD6CE92862}"/>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40C367C1-3CD0-F229-13E7-54C07BF44F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700" name="Slide Number Placeholder 3">
            <a:extLst>
              <a:ext uri="{FF2B5EF4-FFF2-40B4-BE49-F238E27FC236}">
                <a16:creationId xmlns:a16="http://schemas.microsoft.com/office/drawing/2014/main" id="{07AB90BF-C89A-25BF-529B-C2EBA213F0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6F8D56C-FEDD-4DE9-BBA4-862ED9637729}" type="slidenum">
              <a:rPr lang="en-US" altLang="en-US" smtClean="0">
                <a:latin typeface="Times New Roman" panose="02020603050405020304" pitchFamily="18" charset="0"/>
                <a:ea typeface="MS PGothic" panose="020B0600070205080204" pitchFamily="34" charset="-128"/>
              </a:rPr>
              <a:pPr/>
              <a:t>51</a:t>
            </a:fld>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725692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65DC5-B7CC-DB65-CB2A-A6C6CE5DAD4C}"/>
            </a:ext>
          </a:extLst>
        </p:cNvPr>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498B37CD-1D64-6015-9BB2-AC0EDCEE8C3B}"/>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25125A84-6EA1-C8B5-F2AE-E2E88212D8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700" name="Slide Number Placeholder 3">
            <a:extLst>
              <a:ext uri="{FF2B5EF4-FFF2-40B4-BE49-F238E27FC236}">
                <a16:creationId xmlns:a16="http://schemas.microsoft.com/office/drawing/2014/main" id="{72E1405F-1EDE-558B-5774-4EFBB57C43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6F8D56C-FEDD-4DE9-BBA4-862ED9637729}" type="slidenum">
              <a:rPr lang="en-US" altLang="en-US" smtClean="0">
                <a:latin typeface="Times New Roman" panose="02020603050405020304" pitchFamily="18" charset="0"/>
                <a:ea typeface="MS PGothic" panose="020B0600070205080204" pitchFamily="34" charset="-128"/>
              </a:rPr>
              <a:pPr/>
              <a:t>52</a:t>
            </a:fld>
            <a:endParaRPr lang="en-US" altLang="en-US">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83644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9BE1A407-8A81-975B-7E1F-CC08AB9C71DA}"/>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841AB7C7-E08E-5F4A-B9A4-8E363E7042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E8E8E8"/>
                </a:solidFill>
                <a:latin typeface="Google Sans"/>
              </a:rPr>
              <a:t>ISO 9000 is defined as a set of international standards on quality management and quality assurance developed to help companies effectively document the quality system elements needed to maintain an efficient quality system. They are not specific to any one industry and can be applied to organizations of any size.</a:t>
            </a:r>
            <a:endParaRPr lang="en-US" altLang="en-US"/>
          </a:p>
        </p:txBody>
      </p:sp>
      <p:sp>
        <p:nvSpPr>
          <p:cNvPr id="4" name="Slide Number Placeholder 3">
            <a:extLst>
              <a:ext uri="{FF2B5EF4-FFF2-40B4-BE49-F238E27FC236}">
                <a16:creationId xmlns:a16="http://schemas.microsoft.com/office/drawing/2014/main" id="{F3E76B53-AD72-01D8-1B88-144ED86031CD}"/>
              </a:ext>
            </a:extLst>
          </p:cNvPr>
          <p:cNvSpPr>
            <a:spLocks noGrp="1"/>
          </p:cNvSpPr>
          <p:nvPr>
            <p:ph type="sldNum" sz="quarter" idx="5"/>
          </p:nvPr>
        </p:nvSpPr>
        <p:spPr/>
        <p:txBody>
          <a:bodyPr/>
          <a:lstStyle/>
          <a:p>
            <a:pPr>
              <a:defRPr/>
            </a:pPr>
            <a:fld id="{D3274E2A-A9D8-4435-A1C0-257A2BA0A5CE}" type="slidenum">
              <a:rPr lang="en-US" altLang="en-US" smtClean="0"/>
              <a:pPr>
                <a:defRPr/>
              </a:pPr>
              <a:t>12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19048-E554-7587-F5BB-1B28BC377A7D}"/>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40E86A32-33BE-750F-2DB6-B0F1750E18EF}"/>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28B01F7F-ADC6-111B-2FFE-AC568BDB85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1A0D0F3B-9527-8752-985D-19CF28D37B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29</a:t>
            </a:fld>
            <a:endParaRPr lang="en-GB" altLang="en-US"/>
          </a:p>
        </p:txBody>
      </p:sp>
    </p:spTree>
    <p:extLst>
      <p:ext uri="{BB962C8B-B14F-4D97-AF65-F5344CB8AC3E}">
        <p14:creationId xmlns:p14="http://schemas.microsoft.com/office/powerpoint/2010/main" val="109113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0C7B3-9F43-BDF3-063F-DC4692DFA00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320D2A4F-98C9-34E3-CAAD-4B089F14A88E}"/>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C91C8BEF-27BE-5F62-BE7E-ECED215D44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92BBD0F6-EA27-AAB5-BF4D-1FD4C03983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43</a:t>
            </a:fld>
            <a:endParaRPr lang="en-GB" altLang="en-US"/>
          </a:p>
        </p:txBody>
      </p:sp>
    </p:spTree>
    <p:extLst>
      <p:ext uri="{BB962C8B-B14F-4D97-AF65-F5344CB8AC3E}">
        <p14:creationId xmlns:p14="http://schemas.microsoft.com/office/powerpoint/2010/main" val="398071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C8FA-92E4-6E8F-6BD1-7C94715E354C}"/>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CD23852-D8B1-7B7D-001F-3E4C766E1825}"/>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3914AD1D-0B24-9EA0-D851-E9B7F656C2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6A9712BA-3BCB-08C8-37C5-E3FE44599C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44</a:t>
            </a:fld>
            <a:endParaRPr lang="en-GB" altLang="en-US"/>
          </a:p>
        </p:txBody>
      </p:sp>
    </p:spTree>
    <p:extLst>
      <p:ext uri="{BB962C8B-B14F-4D97-AF65-F5344CB8AC3E}">
        <p14:creationId xmlns:p14="http://schemas.microsoft.com/office/powerpoint/2010/main" val="2389958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B365E-4D59-131F-F3BE-A9E79DA780D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1B59E8C6-F25E-6A4D-72FD-9ED8FDD73D6D}"/>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19752C5D-4FF8-A9A0-117A-7F6C97D5D1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6AEACAA2-60F5-276A-64F4-BCF7CF4914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45</a:t>
            </a:fld>
            <a:endParaRPr lang="en-GB" altLang="en-US"/>
          </a:p>
        </p:txBody>
      </p:sp>
    </p:spTree>
    <p:extLst>
      <p:ext uri="{BB962C8B-B14F-4D97-AF65-F5344CB8AC3E}">
        <p14:creationId xmlns:p14="http://schemas.microsoft.com/office/powerpoint/2010/main" val="271364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C81E7-767E-6DF9-B3A1-84FC6501304E}"/>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1235AE42-1F10-6D77-6C6D-BAA442639491}"/>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4092B1EE-92BA-9ACD-56BB-6406ECD242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E613AA79-7D0E-F073-1CAD-F83820DA50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46</a:t>
            </a:fld>
            <a:endParaRPr lang="en-GB" altLang="en-US"/>
          </a:p>
        </p:txBody>
      </p:sp>
    </p:spTree>
    <p:extLst>
      <p:ext uri="{BB962C8B-B14F-4D97-AF65-F5344CB8AC3E}">
        <p14:creationId xmlns:p14="http://schemas.microsoft.com/office/powerpoint/2010/main" val="2530162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C31D1-4B8F-BD66-0C9F-36719FBFAFC3}"/>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F49AB34-DBEA-B9A5-C2B7-DBC31B06ABB8}"/>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DE9816B3-A9F7-62E7-3299-FE8CCF4459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1B3FABE6-D81D-6B13-BBD9-B7082A4F73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47</a:t>
            </a:fld>
            <a:endParaRPr lang="en-GB" altLang="en-US"/>
          </a:p>
        </p:txBody>
      </p:sp>
    </p:spTree>
    <p:extLst>
      <p:ext uri="{BB962C8B-B14F-4D97-AF65-F5344CB8AC3E}">
        <p14:creationId xmlns:p14="http://schemas.microsoft.com/office/powerpoint/2010/main" val="302178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01749-280F-F4E9-9193-E256C363FD0C}"/>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68D3EC4-8BA2-E554-061C-4A8637394442}"/>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08EB7C95-A947-660F-2BA5-05159D0E0A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148" name="Slide Number Placeholder 3">
            <a:extLst>
              <a:ext uri="{FF2B5EF4-FFF2-40B4-BE49-F238E27FC236}">
                <a16:creationId xmlns:a16="http://schemas.microsoft.com/office/drawing/2014/main" id="{9DE4973C-E969-CAF9-FC71-9E9C73DB6C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060AF6-3FB1-48F0-A8A5-E8013F37A444}" type="slidenum">
              <a:rPr lang="en-GB" altLang="en-US" smtClean="0"/>
              <a:pPr>
                <a:spcBef>
                  <a:spcPct val="0"/>
                </a:spcBef>
              </a:pPr>
              <a:t>48</a:t>
            </a:fld>
            <a:endParaRPr lang="en-GB" altLang="en-US"/>
          </a:p>
        </p:txBody>
      </p:sp>
    </p:spTree>
    <p:extLst>
      <p:ext uri="{BB962C8B-B14F-4D97-AF65-F5344CB8AC3E}">
        <p14:creationId xmlns:p14="http://schemas.microsoft.com/office/powerpoint/2010/main" val="132729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7670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370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381000"/>
            <a:ext cx="2286000" cy="6019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381000"/>
            <a:ext cx="67056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42559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838200"/>
          </a:xfrm>
        </p:spPr>
        <p:txBody>
          <a:bodyPr/>
          <a:lstStyle/>
          <a:p>
            <a:r>
              <a:rPr lang="en-US"/>
              <a:t>Click to edit Master title style</a:t>
            </a:r>
            <a:endParaRPr lang="en-GB"/>
          </a:p>
        </p:txBody>
      </p:sp>
      <p:sp>
        <p:nvSpPr>
          <p:cNvPr id="3" name="Table Placeholder 2"/>
          <p:cNvSpPr>
            <a:spLocks noGrp="1"/>
          </p:cNvSpPr>
          <p:nvPr>
            <p:ph type="tbl" idx="1"/>
          </p:nvPr>
        </p:nvSpPr>
        <p:spPr>
          <a:xfrm>
            <a:off x="0" y="1295400"/>
            <a:ext cx="9144000" cy="5105400"/>
          </a:xfrm>
        </p:spPr>
        <p:txBody>
          <a:bodyPr/>
          <a:lstStyle/>
          <a:p>
            <a:pPr lvl="0"/>
            <a:endParaRPr lang="en-GB" noProof="0"/>
          </a:p>
        </p:txBody>
      </p:sp>
    </p:spTree>
    <p:extLst>
      <p:ext uri="{BB962C8B-B14F-4D97-AF65-F5344CB8AC3E}">
        <p14:creationId xmlns:p14="http://schemas.microsoft.com/office/powerpoint/2010/main" val="256875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97A8-1E9D-D13C-C4D6-2B9E43CA3F8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731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77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456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0" y="12954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954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2753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084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0631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80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9947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369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a:extLst>
              <a:ext uri="{FF2B5EF4-FFF2-40B4-BE49-F238E27FC236}">
                <a16:creationId xmlns:a16="http://schemas.microsoft.com/office/drawing/2014/main" id="{3850EDDD-C9B9-9960-B747-0B034A164EC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6405563"/>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1027" name="Rectangle 7">
            <a:extLst>
              <a:ext uri="{FF2B5EF4-FFF2-40B4-BE49-F238E27FC236}">
                <a16:creationId xmlns:a16="http://schemas.microsoft.com/office/drawing/2014/main" id="{EC58791A-2FCA-8E91-92A8-0B6A04493528}"/>
              </a:ext>
            </a:extLst>
          </p:cNvPr>
          <p:cNvSpPr>
            <a:spLocks noGrp="1" noChangeArrowheads="1"/>
          </p:cNvSpPr>
          <p:nvPr>
            <p:ph type="title"/>
          </p:nvPr>
        </p:nvSpPr>
        <p:spPr bwMode="auto">
          <a:xfrm>
            <a:off x="0" y="381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8">
            <a:extLst>
              <a:ext uri="{FF2B5EF4-FFF2-40B4-BE49-F238E27FC236}">
                <a16:creationId xmlns:a16="http://schemas.microsoft.com/office/drawing/2014/main" id="{6E799FF3-1EE5-764D-9918-A78D0F41596D}"/>
              </a:ext>
            </a:extLst>
          </p:cNvPr>
          <p:cNvSpPr>
            <a:spLocks noGrp="1" noChangeArrowheads="1"/>
          </p:cNvSpPr>
          <p:nvPr>
            <p:ph type="body" idx="1"/>
          </p:nvPr>
        </p:nvSpPr>
        <p:spPr bwMode="auto">
          <a:xfrm>
            <a:off x="0" y="129540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Text Box 9">
            <a:extLst>
              <a:ext uri="{FF2B5EF4-FFF2-40B4-BE49-F238E27FC236}">
                <a16:creationId xmlns:a16="http://schemas.microsoft.com/office/drawing/2014/main" id="{8F801829-0F96-87EF-C7B3-2C88B78844BC}"/>
              </a:ext>
            </a:extLst>
          </p:cNvPr>
          <p:cNvSpPr txBox="1">
            <a:spLocks noChangeArrowheads="1"/>
          </p:cNvSpPr>
          <p:nvPr userDrawn="1"/>
        </p:nvSpPr>
        <p:spPr bwMode="auto">
          <a:xfrm>
            <a:off x="952500" y="6477000"/>
            <a:ext cx="7239000" cy="307975"/>
          </a:xfrm>
          <a:prstGeom prst="rect">
            <a:avLst/>
          </a:prstGeom>
          <a:solidFill>
            <a:schemeClr val="accent1">
              <a:lumMod val="10000"/>
            </a:schemeClr>
          </a:solidFill>
          <a:ln w="9525">
            <a:solidFill>
              <a:schemeClr val="accent1">
                <a:lumMod val="25000"/>
              </a:schemeClr>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400" b="1" dirty="0">
                <a:solidFill>
                  <a:schemeClr val="bg1"/>
                </a:solidFill>
              </a:rPr>
              <a:t>Ghulam Ishaq Khan Institute of Engineering Sciences and Technology, Topi</a:t>
            </a:r>
          </a:p>
        </p:txBody>
      </p:sp>
      <p:sp>
        <p:nvSpPr>
          <p:cNvPr id="1030" name="Text Box 10">
            <a:extLst>
              <a:ext uri="{FF2B5EF4-FFF2-40B4-BE49-F238E27FC236}">
                <a16:creationId xmlns:a16="http://schemas.microsoft.com/office/drawing/2014/main" id="{680470F4-D97B-BAE6-4449-3AC11D05637C}"/>
              </a:ext>
            </a:extLst>
          </p:cNvPr>
          <p:cNvSpPr txBox="1">
            <a:spLocks noChangeArrowheads="1"/>
          </p:cNvSpPr>
          <p:nvPr userDrawn="1"/>
        </p:nvSpPr>
        <p:spPr bwMode="auto">
          <a:xfrm>
            <a:off x="0" y="0"/>
            <a:ext cx="9144000" cy="376238"/>
          </a:xfrm>
          <a:prstGeom prst="rect">
            <a:avLst/>
          </a:prstGeom>
          <a:solidFill>
            <a:schemeClr val="accent1">
              <a:lumMod val="25000"/>
            </a:schemeClr>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b="1" dirty="0">
                <a:solidFill>
                  <a:schemeClr val="bg1"/>
                </a:solidFill>
              </a:rPr>
              <a:t>Lecture 05: Kinds of SRs</a:t>
            </a:r>
          </a:p>
        </p:txBody>
      </p:sp>
      <p:sp>
        <p:nvSpPr>
          <p:cNvPr id="1031" name="Text Box 11">
            <a:extLst>
              <a:ext uri="{FF2B5EF4-FFF2-40B4-BE49-F238E27FC236}">
                <a16:creationId xmlns:a16="http://schemas.microsoft.com/office/drawing/2014/main" id="{79915A32-4CA4-E727-E822-B388E5F5831F}"/>
              </a:ext>
            </a:extLst>
          </p:cNvPr>
          <p:cNvSpPr txBox="1">
            <a:spLocks noChangeArrowheads="1"/>
          </p:cNvSpPr>
          <p:nvPr userDrawn="1"/>
        </p:nvSpPr>
        <p:spPr bwMode="auto">
          <a:xfrm>
            <a:off x="3276600" y="0"/>
            <a:ext cx="5867400" cy="369888"/>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b="1" dirty="0"/>
              <a:t>	</a:t>
            </a:r>
            <a:r>
              <a:rPr lang="en-US" b="1" dirty="0">
                <a:solidFill>
                  <a:schemeClr val="bg1"/>
                </a:solidFill>
              </a:rPr>
              <a:t>SE211: Software Requirement Engineering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3200">
          <a:solidFill>
            <a:srgbClr val="FF3300"/>
          </a:solidFill>
          <a:latin typeface="+mj-lt"/>
          <a:ea typeface="+mj-ea"/>
          <a:cs typeface="+mj-cs"/>
        </a:defRPr>
      </a:lvl1pPr>
      <a:lvl2pPr algn="ctr" rtl="0" eaLnBrk="0" fontAlgn="base" hangingPunct="0">
        <a:spcBef>
          <a:spcPct val="0"/>
        </a:spcBef>
        <a:spcAft>
          <a:spcPct val="0"/>
        </a:spcAft>
        <a:defRPr sz="3200">
          <a:solidFill>
            <a:srgbClr val="FF3300"/>
          </a:solidFill>
          <a:latin typeface="Arial" charset="0"/>
        </a:defRPr>
      </a:lvl2pPr>
      <a:lvl3pPr algn="ctr" rtl="0" eaLnBrk="0" fontAlgn="base" hangingPunct="0">
        <a:spcBef>
          <a:spcPct val="0"/>
        </a:spcBef>
        <a:spcAft>
          <a:spcPct val="0"/>
        </a:spcAft>
        <a:defRPr sz="3200">
          <a:solidFill>
            <a:srgbClr val="FF3300"/>
          </a:solidFill>
          <a:latin typeface="Arial" charset="0"/>
        </a:defRPr>
      </a:lvl3pPr>
      <a:lvl4pPr algn="ctr" rtl="0" eaLnBrk="0" fontAlgn="base" hangingPunct="0">
        <a:spcBef>
          <a:spcPct val="0"/>
        </a:spcBef>
        <a:spcAft>
          <a:spcPct val="0"/>
        </a:spcAft>
        <a:defRPr sz="3200">
          <a:solidFill>
            <a:srgbClr val="FF3300"/>
          </a:solidFill>
          <a:latin typeface="Arial" charset="0"/>
        </a:defRPr>
      </a:lvl4pPr>
      <a:lvl5pPr algn="ctr" rtl="0" eaLnBrk="0" fontAlgn="base" hangingPunct="0">
        <a:spcBef>
          <a:spcPct val="0"/>
        </a:spcBef>
        <a:spcAft>
          <a:spcPct val="0"/>
        </a:spcAft>
        <a:defRPr sz="3200">
          <a:solidFill>
            <a:srgbClr val="FF3300"/>
          </a:solidFill>
          <a:latin typeface="Arial" charset="0"/>
        </a:defRPr>
      </a:lvl5pPr>
      <a:lvl6pPr marL="457200" algn="ctr" rtl="0" fontAlgn="base">
        <a:spcBef>
          <a:spcPct val="0"/>
        </a:spcBef>
        <a:spcAft>
          <a:spcPct val="0"/>
        </a:spcAft>
        <a:defRPr sz="3200">
          <a:solidFill>
            <a:srgbClr val="FF3300"/>
          </a:solidFill>
          <a:latin typeface="Arial" charset="0"/>
        </a:defRPr>
      </a:lvl6pPr>
      <a:lvl7pPr marL="914400" algn="ctr" rtl="0" fontAlgn="base">
        <a:spcBef>
          <a:spcPct val="0"/>
        </a:spcBef>
        <a:spcAft>
          <a:spcPct val="0"/>
        </a:spcAft>
        <a:defRPr sz="3200">
          <a:solidFill>
            <a:srgbClr val="FF3300"/>
          </a:solidFill>
          <a:latin typeface="Arial" charset="0"/>
        </a:defRPr>
      </a:lvl7pPr>
      <a:lvl8pPr marL="1371600" algn="ctr" rtl="0" fontAlgn="base">
        <a:spcBef>
          <a:spcPct val="0"/>
        </a:spcBef>
        <a:spcAft>
          <a:spcPct val="0"/>
        </a:spcAft>
        <a:defRPr sz="3200">
          <a:solidFill>
            <a:srgbClr val="FF3300"/>
          </a:solidFill>
          <a:latin typeface="Arial" charset="0"/>
        </a:defRPr>
      </a:lvl8pPr>
      <a:lvl9pPr marL="1828800" algn="ctr" rtl="0" fontAlgn="base">
        <a:spcBef>
          <a:spcPct val="0"/>
        </a:spcBef>
        <a:spcAft>
          <a:spcPct val="0"/>
        </a:spcAft>
        <a:defRPr sz="3200">
          <a:solidFill>
            <a:srgbClr val="FF33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iso.org/hom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C62FA5-F003-5209-70A5-8A96EEF3C6E2}"/>
              </a:ext>
            </a:extLst>
          </p:cNvPr>
          <p:cNvSpPr>
            <a:spLocks noGrp="1" noChangeArrowheads="1"/>
          </p:cNvSpPr>
          <p:nvPr>
            <p:ph type="ctrTitle"/>
          </p:nvPr>
        </p:nvSpPr>
        <p:spPr>
          <a:xfrm>
            <a:off x="685800" y="2590800"/>
            <a:ext cx="7772400" cy="1470025"/>
          </a:xfrm>
        </p:spPr>
        <p:txBody>
          <a:bodyPr/>
          <a:lstStyle/>
          <a:p>
            <a:pPr eaLnBrk="1" hangingPunct="1"/>
            <a:r>
              <a:rPr lang="en-US" altLang="en-US" b="1"/>
              <a:t>Software Requirement Engineering</a:t>
            </a:r>
            <a:br>
              <a:rPr lang="en-US" altLang="en-US" b="1"/>
            </a:br>
            <a:br>
              <a:rPr lang="en-US" altLang="en-US" b="1"/>
            </a:br>
            <a:r>
              <a:rPr lang="en-US" altLang="en-US" b="1"/>
              <a:t>Software Engineering Department</a:t>
            </a:r>
            <a:br>
              <a:rPr lang="en-US" altLang="en-US" b="1"/>
            </a:br>
            <a:r>
              <a:rPr lang="en-US" altLang="en-US" b="1"/>
              <a:t>Spring 2025</a:t>
            </a:r>
            <a:br>
              <a:rPr lang="en-US" altLang="en-US" b="1"/>
            </a:br>
            <a:endParaRPr lang="en-US" altLang="en-US" b="1"/>
          </a:p>
        </p:txBody>
      </p:sp>
      <p:sp>
        <p:nvSpPr>
          <p:cNvPr id="3075" name="Rectangle 3">
            <a:extLst>
              <a:ext uri="{FF2B5EF4-FFF2-40B4-BE49-F238E27FC236}">
                <a16:creationId xmlns:a16="http://schemas.microsoft.com/office/drawing/2014/main" id="{255AF745-E90F-7185-2A07-80CA4714CB43}"/>
              </a:ext>
            </a:extLst>
          </p:cNvPr>
          <p:cNvSpPr>
            <a:spLocks noGrp="1" noChangeArrowheads="1"/>
          </p:cNvSpPr>
          <p:nvPr>
            <p:ph type="subTitle" idx="1"/>
          </p:nvPr>
        </p:nvSpPr>
        <p:spPr>
          <a:xfrm>
            <a:off x="1790700" y="4648200"/>
            <a:ext cx="5562600" cy="1295400"/>
          </a:xfrm>
        </p:spPr>
        <p:txBody>
          <a:bodyPr/>
          <a:lstStyle/>
          <a:p>
            <a:pPr eaLnBrk="1" hangingPunct="1"/>
            <a:r>
              <a:rPr lang="en-US" altLang="en-US" sz="1800" b="1">
                <a:solidFill>
                  <a:srgbClr val="3333FF"/>
                </a:solidFill>
              </a:rPr>
              <a:t>Muhammad Huzaifa Shah</a:t>
            </a:r>
            <a:endParaRPr lang="en-US" altLang="en-US"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AutoShape 16">
            <a:extLst>
              <a:ext uri="{FF2B5EF4-FFF2-40B4-BE49-F238E27FC236}">
                <a16:creationId xmlns:a16="http://schemas.microsoft.com/office/drawing/2014/main" id="{6EE24677-5E4F-F9A9-DF09-F99B7EC3A653}"/>
              </a:ext>
            </a:extLst>
          </p:cNvPr>
          <p:cNvSpPr>
            <a:spLocks noChangeArrowheads="1"/>
          </p:cNvSpPr>
          <p:nvPr/>
        </p:nvSpPr>
        <p:spPr bwMode="auto">
          <a:xfrm>
            <a:off x="4800600" y="3608388"/>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80FC648B-E71D-75D1-F511-92888F22883A}"/>
              </a:ext>
            </a:extLst>
          </p:cNvPr>
          <p:cNvSpPr>
            <a:spLocks noGrp="1" noChangeArrowheads="1"/>
          </p:cNvSpPr>
          <p:nvPr>
            <p:ph type="title"/>
          </p:nvPr>
        </p:nvSpPr>
        <p:spPr>
          <a:xfrm>
            <a:off x="628650" y="338138"/>
            <a:ext cx="7886700" cy="1028689"/>
          </a:xfrm>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1. Product Requirements</a:t>
            </a:r>
          </a:p>
        </p:txBody>
      </p:sp>
      <p:sp>
        <p:nvSpPr>
          <p:cNvPr id="14340" name="AutoShape 3">
            <a:extLst>
              <a:ext uri="{FF2B5EF4-FFF2-40B4-BE49-F238E27FC236}">
                <a16:creationId xmlns:a16="http://schemas.microsoft.com/office/drawing/2014/main" id="{BB73BAF7-CD87-72EB-91DB-0121CA284079}"/>
              </a:ext>
            </a:extLst>
          </p:cNvPr>
          <p:cNvSpPr>
            <a:spLocks noChangeArrowheads="1"/>
          </p:cNvSpPr>
          <p:nvPr/>
        </p:nvSpPr>
        <p:spPr bwMode="auto">
          <a:xfrm>
            <a:off x="3505200" y="19050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41" name="AutoShape 4">
            <a:extLst>
              <a:ext uri="{FF2B5EF4-FFF2-40B4-BE49-F238E27FC236}">
                <a16:creationId xmlns:a16="http://schemas.microsoft.com/office/drawing/2014/main" id="{48093D59-6202-1B45-478E-068E89829F2D}"/>
              </a:ext>
            </a:extLst>
          </p:cNvPr>
          <p:cNvSpPr>
            <a:spLocks noChangeArrowheads="1"/>
          </p:cNvSpPr>
          <p:nvPr/>
        </p:nvSpPr>
        <p:spPr bwMode="auto">
          <a:xfrm>
            <a:off x="2514600" y="35814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42" name="AutoShape 5">
            <a:extLst>
              <a:ext uri="{FF2B5EF4-FFF2-40B4-BE49-F238E27FC236}">
                <a16:creationId xmlns:a16="http://schemas.microsoft.com/office/drawing/2014/main" id="{50AADD5E-1829-7EA8-2BB7-3008034AEAFE}"/>
              </a:ext>
            </a:extLst>
          </p:cNvPr>
          <p:cNvSpPr>
            <a:spLocks noChangeArrowheads="1"/>
          </p:cNvSpPr>
          <p:nvPr/>
        </p:nvSpPr>
        <p:spPr bwMode="auto">
          <a:xfrm>
            <a:off x="7086600" y="35814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43" name="AutoShape 6">
            <a:extLst>
              <a:ext uri="{FF2B5EF4-FFF2-40B4-BE49-F238E27FC236}">
                <a16:creationId xmlns:a16="http://schemas.microsoft.com/office/drawing/2014/main" id="{F258DEEA-9DBA-5364-2BA2-2370BC99EE48}"/>
              </a:ext>
            </a:extLst>
          </p:cNvPr>
          <p:cNvSpPr>
            <a:spLocks noChangeArrowheads="1"/>
          </p:cNvSpPr>
          <p:nvPr/>
        </p:nvSpPr>
        <p:spPr bwMode="auto">
          <a:xfrm>
            <a:off x="228600" y="35814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44" name="Line 10">
            <a:extLst>
              <a:ext uri="{FF2B5EF4-FFF2-40B4-BE49-F238E27FC236}">
                <a16:creationId xmlns:a16="http://schemas.microsoft.com/office/drawing/2014/main" id="{938E4FE7-8BA4-6F87-FD46-52200454347E}"/>
              </a:ext>
            </a:extLst>
          </p:cNvPr>
          <p:cNvSpPr>
            <a:spLocks noChangeShapeType="1"/>
          </p:cNvSpPr>
          <p:nvPr/>
        </p:nvSpPr>
        <p:spPr bwMode="auto">
          <a:xfrm>
            <a:off x="1066800" y="3200400"/>
            <a:ext cx="6858000" cy="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45" name="Text Box 12">
            <a:extLst>
              <a:ext uri="{FF2B5EF4-FFF2-40B4-BE49-F238E27FC236}">
                <a16:creationId xmlns:a16="http://schemas.microsoft.com/office/drawing/2014/main" id="{A2429450-1692-9013-A020-60BD6C711A9C}"/>
              </a:ext>
            </a:extLst>
          </p:cNvPr>
          <p:cNvSpPr txBox="1">
            <a:spLocks noChangeArrowheads="1"/>
          </p:cNvSpPr>
          <p:nvPr/>
        </p:nvSpPr>
        <p:spPr bwMode="auto">
          <a:xfrm>
            <a:off x="3563829" y="205740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Product</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46" name="Text Box 13">
            <a:extLst>
              <a:ext uri="{FF2B5EF4-FFF2-40B4-BE49-F238E27FC236}">
                <a16:creationId xmlns:a16="http://schemas.microsoft.com/office/drawing/2014/main" id="{EB821CB0-234D-F3D3-773B-76F3866F58E3}"/>
              </a:ext>
            </a:extLst>
          </p:cNvPr>
          <p:cNvSpPr txBox="1">
            <a:spLocks noChangeArrowheads="1"/>
          </p:cNvSpPr>
          <p:nvPr/>
        </p:nvSpPr>
        <p:spPr bwMode="auto">
          <a:xfrm>
            <a:off x="2643079" y="370205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Efficiency</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47" name="Text Box 14">
            <a:extLst>
              <a:ext uri="{FF2B5EF4-FFF2-40B4-BE49-F238E27FC236}">
                <a16:creationId xmlns:a16="http://schemas.microsoft.com/office/drawing/2014/main" id="{53793942-747B-BC01-5A30-3671CD2E8949}"/>
              </a:ext>
            </a:extLst>
          </p:cNvPr>
          <p:cNvSpPr txBox="1">
            <a:spLocks noChangeArrowheads="1"/>
          </p:cNvSpPr>
          <p:nvPr/>
        </p:nvSpPr>
        <p:spPr bwMode="auto">
          <a:xfrm>
            <a:off x="4935429" y="373380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Reliability</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49" name="Text Box 18">
            <a:extLst>
              <a:ext uri="{FF2B5EF4-FFF2-40B4-BE49-F238E27FC236}">
                <a16:creationId xmlns:a16="http://schemas.microsoft.com/office/drawing/2014/main" id="{9C41B896-6D96-CACD-5CB8-E959086722BC}"/>
              </a:ext>
            </a:extLst>
          </p:cNvPr>
          <p:cNvSpPr txBox="1">
            <a:spLocks noChangeArrowheads="1"/>
          </p:cNvSpPr>
          <p:nvPr/>
        </p:nvSpPr>
        <p:spPr bwMode="auto">
          <a:xfrm>
            <a:off x="7215079" y="373380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Portability</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50" name="Text Box 19">
            <a:extLst>
              <a:ext uri="{FF2B5EF4-FFF2-40B4-BE49-F238E27FC236}">
                <a16:creationId xmlns:a16="http://schemas.microsoft.com/office/drawing/2014/main" id="{851566BE-B3D0-A1A5-DFC0-8B1362A9D07C}"/>
              </a:ext>
            </a:extLst>
          </p:cNvPr>
          <p:cNvSpPr txBox="1">
            <a:spLocks noChangeArrowheads="1"/>
          </p:cNvSpPr>
          <p:nvPr/>
        </p:nvSpPr>
        <p:spPr bwMode="auto">
          <a:xfrm>
            <a:off x="287229" y="373380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Usability</a:t>
            </a:r>
          </a:p>
          <a:p>
            <a:pPr algn="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51" name="Line 20">
            <a:extLst>
              <a:ext uri="{FF2B5EF4-FFF2-40B4-BE49-F238E27FC236}">
                <a16:creationId xmlns:a16="http://schemas.microsoft.com/office/drawing/2014/main" id="{E0F5322D-F07B-F082-1AD9-8540B449E27A}"/>
              </a:ext>
            </a:extLst>
          </p:cNvPr>
          <p:cNvSpPr>
            <a:spLocks noChangeShapeType="1"/>
          </p:cNvSpPr>
          <p:nvPr/>
        </p:nvSpPr>
        <p:spPr bwMode="auto">
          <a:xfrm>
            <a:off x="4419600" y="28194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52" name="Line 21">
            <a:extLst>
              <a:ext uri="{FF2B5EF4-FFF2-40B4-BE49-F238E27FC236}">
                <a16:creationId xmlns:a16="http://schemas.microsoft.com/office/drawing/2014/main" id="{15600896-FC7D-B2EB-A43D-D8367AC22E46}"/>
              </a:ext>
            </a:extLst>
          </p:cNvPr>
          <p:cNvSpPr>
            <a:spLocks noChangeShapeType="1"/>
          </p:cNvSpPr>
          <p:nvPr/>
        </p:nvSpPr>
        <p:spPr bwMode="auto">
          <a:xfrm>
            <a:off x="3352800" y="44958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53" name="AutoShape 22">
            <a:extLst>
              <a:ext uri="{FF2B5EF4-FFF2-40B4-BE49-F238E27FC236}">
                <a16:creationId xmlns:a16="http://schemas.microsoft.com/office/drawing/2014/main" id="{92944917-9A52-F4C2-A616-9C197AE01F6D}"/>
              </a:ext>
            </a:extLst>
          </p:cNvPr>
          <p:cNvSpPr>
            <a:spLocks noChangeArrowheads="1"/>
          </p:cNvSpPr>
          <p:nvPr/>
        </p:nvSpPr>
        <p:spPr bwMode="auto">
          <a:xfrm>
            <a:off x="3581400" y="52578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54" name="AutoShape 23">
            <a:extLst>
              <a:ext uri="{FF2B5EF4-FFF2-40B4-BE49-F238E27FC236}">
                <a16:creationId xmlns:a16="http://schemas.microsoft.com/office/drawing/2014/main" id="{FC3B2D68-7FE2-AFD3-B855-F344A266FF31}"/>
              </a:ext>
            </a:extLst>
          </p:cNvPr>
          <p:cNvSpPr>
            <a:spLocks noChangeArrowheads="1"/>
          </p:cNvSpPr>
          <p:nvPr/>
        </p:nvSpPr>
        <p:spPr bwMode="auto">
          <a:xfrm>
            <a:off x="1295400" y="52578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endParaRPr>
          </a:p>
        </p:txBody>
      </p:sp>
      <p:sp>
        <p:nvSpPr>
          <p:cNvPr id="14355" name="Line 24">
            <a:extLst>
              <a:ext uri="{FF2B5EF4-FFF2-40B4-BE49-F238E27FC236}">
                <a16:creationId xmlns:a16="http://schemas.microsoft.com/office/drawing/2014/main" id="{4DD986FE-0D18-9339-DAEE-EF609F27B8B3}"/>
              </a:ext>
            </a:extLst>
          </p:cNvPr>
          <p:cNvSpPr>
            <a:spLocks noChangeShapeType="1"/>
          </p:cNvSpPr>
          <p:nvPr/>
        </p:nvSpPr>
        <p:spPr bwMode="auto">
          <a:xfrm>
            <a:off x="3352800" y="3200400"/>
            <a:ext cx="0" cy="381000"/>
          </a:xfrm>
          <a:prstGeom prst="line">
            <a:avLst/>
          </a:prstGeom>
          <a:noFill/>
          <a:ln w="9525">
            <a:solidFill>
              <a:schemeClr val="tx2">
                <a:lumMod val="50000"/>
              </a:schemeClr>
            </a:solidFill>
            <a:round/>
            <a:headEnd/>
            <a:tailEnd/>
          </a:ln>
        </p:spPr>
        <p:txBody>
          <a:bodyPr/>
          <a:lstStyle/>
          <a:p>
            <a:pPr>
              <a:defRPr/>
            </a:pPr>
            <a:endParaRPr lang="en-US" b="1" dirty="0">
              <a:solidFill>
                <a:schemeClr val="tx1">
                  <a:lumMod val="95000"/>
                  <a:lumOff val="5000"/>
                </a:schemeClr>
              </a:solidFill>
            </a:endParaRPr>
          </a:p>
        </p:txBody>
      </p:sp>
      <p:sp>
        <p:nvSpPr>
          <p:cNvPr id="14356" name="Line 25">
            <a:extLst>
              <a:ext uri="{FF2B5EF4-FFF2-40B4-BE49-F238E27FC236}">
                <a16:creationId xmlns:a16="http://schemas.microsoft.com/office/drawing/2014/main" id="{7CCF20B7-648B-E201-3058-E8455665CFD2}"/>
              </a:ext>
            </a:extLst>
          </p:cNvPr>
          <p:cNvSpPr>
            <a:spLocks noChangeShapeType="1"/>
          </p:cNvSpPr>
          <p:nvPr/>
        </p:nvSpPr>
        <p:spPr bwMode="auto">
          <a:xfrm>
            <a:off x="1066800" y="32004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57" name="Line 26">
            <a:extLst>
              <a:ext uri="{FF2B5EF4-FFF2-40B4-BE49-F238E27FC236}">
                <a16:creationId xmlns:a16="http://schemas.microsoft.com/office/drawing/2014/main" id="{B29642AD-4742-57C7-B5A5-CCBA6479CD18}"/>
              </a:ext>
            </a:extLst>
          </p:cNvPr>
          <p:cNvSpPr>
            <a:spLocks noChangeShapeType="1"/>
          </p:cNvSpPr>
          <p:nvPr/>
        </p:nvSpPr>
        <p:spPr bwMode="auto">
          <a:xfrm>
            <a:off x="7924800" y="32004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58" name="Line 27">
            <a:extLst>
              <a:ext uri="{FF2B5EF4-FFF2-40B4-BE49-F238E27FC236}">
                <a16:creationId xmlns:a16="http://schemas.microsoft.com/office/drawing/2014/main" id="{B8F3AE90-D844-54BD-E691-045009363934}"/>
              </a:ext>
            </a:extLst>
          </p:cNvPr>
          <p:cNvSpPr>
            <a:spLocks noChangeShapeType="1"/>
          </p:cNvSpPr>
          <p:nvPr/>
        </p:nvSpPr>
        <p:spPr bwMode="auto">
          <a:xfrm>
            <a:off x="5638800" y="32004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59" name="Line 28">
            <a:extLst>
              <a:ext uri="{FF2B5EF4-FFF2-40B4-BE49-F238E27FC236}">
                <a16:creationId xmlns:a16="http://schemas.microsoft.com/office/drawing/2014/main" id="{9F7E2A7B-C3D0-DC4B-F6BC-75070643D5FC}"/>
              </a:ext>
            </a:extLst>
          </p:cNvPr>
          <p:cNvSpPr>
            <a:spLocks noChangeShapeType="1"/>
          </p:cNvSpPr>
          <p:nvPr/>
        </p:nvSpPr>
        <p:spPr bwMode="auto">
          <a:xfrm>
            <a:off x="2209800" y="48768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60" name="Line 29">
            <a:extLst>
              <a:ext uri="{FF2B5EF4-FFF2-40B4-BE49-F238E27FC236}">
                <a16:creationId xmlns:a16="http://schemas.microsoft.com/office/drawing/2014/main" id="{EF68063F-7C33-092B-A1A8-5A423BC98F2A}"/>
              </a:ext>
            </a:extLst>
          </p:cNvPr>
          <p:cNvSpPr>
            <a:spLocks noChangeShapeType="1"/>
          </p:cNvSpPr>
          <p:nvPr/>
        </p:nvSpPr>
        <p:spPr bwMode="auto">
          <a:xfrm>
            <a:off x="4419600" y="4876800"/>
            <a:ext cx="0" cy="38100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61" name="Line 30">
            <a:extLst>
              <a:ext uri="{FF2B5EF4-FFF2-40B4-BE49-F238E27FC236}">
                <a16:creationId xmlns:a16="http://schemas.microsoft.com/office/drawing/2014/main" id="{B8BD8917-4C62-09AC-F27E-EB9CFA6D9427}"/>
              </a:ext>
            </a:extLst>
          </p:cNvPr>
          <p:cNvSpPr>
            <a:spLocks noChangeShapeType="1"/>
          </p:cNvSpPr>
          <p:nvPr/>
        </p:nvSpPr>
        <p:spPr bwMode="auto">
          <a:xfrm>
            <a:off x="2209800" y="4876800"/>
            <a:ext cx="2209800" cy="0"/>
          </a:xfrm>
          <a:prstGeom prst="line">
            <a:avLst/>
          </a:prstGeom>
          <a:noFill/>
          <a:ln w="9525">
            <a:solidFill>
              <a:schemeClr val="tx2">
                <a:lumMod val="50000"/>
              </a:schemeClr>
            </a:solidFill>
            <a:round/>
            <a:headEnd/>
            <a:tailEnd/>
          </a:ln>
        </p:spPr>
        <p:txBody>
          <a:bodyPr/>
          <a:lstStyle/>
          <a:p>
            <a:pPr>
              <a:defRPr/>
            </a:pPr>
            <a:endParaRPr lang="en-US" b="1">
              <a:solidFill>
                <a:schemeClr val="tx1">
                  <a:lumMod val="95000"/>
                  <a:lumOff val="5000"/>
                </a:schemeClr>
              </a:solidFill>
            </a:endParaRPr>
          </a:p>
        </p:txBody>
      </p:sp>
      <p:sp>
        <p:nvSpPr>
          <p:cNvPr id="14362" name="Text Box 31">
            <a:extLst>
              <a:ext uri="{FF2B5EF4-FFF2-40B4-BE49-F238E27FC236}">
                <a16:creationId xmlns:a16="http://schemas.microsoft.com/office/drawing/2014/main" id="{BDC081F7-7A66-0A6A-7F18-109E9725C4D4}"/>
              </a:ext>
            </a:extLst>
          </p:cNvPr>
          <p:cNvSpPr txBox="1">
            <a:spLocks noChangeArrowheads="1"/>
          </p:cNvSpPr>
          <p:nvPr/>
        </p:nvSpPr>
        <p:spPr bwMode="auto">
          <a:xfrm>
            <a:off x="1354029" y="537845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Performance</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
        <p:nvSpPr>
          <p:cNvPr id="14363" name="Text Box 32">
            <a:extLst>
              <a:ext uri="{FF2B5EF4-FFF2-40B4-BE49-F238E27FC236}">
                <a16:creationId xmlns:a16="http://schemas.microsoft.com/office/drawing/2014/main" id="{0D16DDF4-A834-3341-BD71-947DA4432C32}"/>
              </a:ext>
            </a:extLst>
          </p:cNvPr>
          <p:cNvSpPr txBox="1">
            <a:spLocks noChangeArrowheads="1"/>
          </p:cNvSpPr>
          <p:nvPr/>
        </p:nvSpPr>
        <p:spPr bwMode="auto">
          <a:xfrm>
            <a:off x="3640029" y="5378450"/>
            <a:ext cx="1565493" cy="646331"/>
          </a:xfrm>
          <a:prstGeom prst="rect">
            <a:avLst/>
          </a:prstGeom>
          <a:solidFill>
            <a:schemeClr val="accent1">
              <a:lumMod val="40000"/>
              <a:lumOff val="60000"/>
            </a:schemeClr>
          </a:solidFill>
          <a:ln w="9525">
            <a:no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rPr>
              <a:t>Space</a:t>
            </a:r>
          </a:p>
          <a:p>
            <a:pPr algn="ctr" eaLnBrk="1" hangingPunct="1">
              <a:defRPr/>
            </a:pPr>
            <a:r>
              <a:rPr lang="en-US" altLang="en-US" b="1" dirty="0">
                <a:solidFill>
                  <a:schemeClr val="tx1">
                    <a:lumMod val="95000"/>
                    <a:lumOff val="5000"/>
                  </a:schemeClr>
                </a:solidFill>
                <a:latin typeface="Times New Roman" panose="02020603050405020304" pitchFamily="18" charset="0"/>
              </a:rPr>
              <a:t>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fade">
                                      <p:cBhvr>
                                        <p:cTn id="7" dur="1000"/>
                                        <p:tgtEl>
                                          <p:spTgt spid="14344"/>
                                        </p:tgtEl>
                                      </p:cBhvr>
                                    </p:animEffect>
                                    <p:anim calcmode="lin" valueType="num">
                                      <p:cBhvr>
                                        <p:cTn id="8" dur="1000" fill="hold"/>
                                        <p:tgtEl>
                                          <p:spTgt spid="14344"/>
                                        </p:tgtEl>
                                        <p:attrNameLst>
                                          <p:attrName>ppt_x</p:attrName>
                                        </p:attrNameLst>
                                      </p:cBhvr>
                                      <p:tavLst>
                                        <p:tav tm="0">
                                          <p:val>
                                            <p:strVal val="#ppt_x"/>
                                          </p:val>
                                        </p:tav>
                                        <p:tav tm="100000">
                                          <p:val>
                                            <p:strVal val="#ppt_x"/>
                                          </p:val>
                                        </p:tav>
                                      </p:tavLst>
                                    </p:anim>
                                    <p:anim calcmode="lin" valueType="num">
                                      <p:cBhvr>
                                        <p:cTn id="9" dur="1000" fill="hold"/>
                                        <p:tgtEl>
                                          <p:spTgt spid="143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fade">
                                      <p:cBhvr>
                                        <p:cTn id="12" dur="1000"/>
                                        <p:tgtEl>
                                          <p:spTgt spid="14351"/>
                                        </p:tgtEl>
                                      </p:cBhvr>
                                    </p:animEffect>
                                    <p:anim calcmode="lin" valueType="num">
                                      <p:cBhvr>
                                        <p:cTn id="13" dur="1000" fill="hold"/>
                                        <p:tgtEl>
                                          <p:spTgt spid="14351"/>
                                        </p:tgtEl>
                                        <p:attrNameLst>
                                          <p:attrName>ppt_x</p:attrName>
                                        </p:attrNameLst>
                                      </p:cBhvr>
                                      <p:tavLst>
                                        <p:tav tm="0">
                                          <p:val>
                                            <p:strVal val="#ppt_x"/>
                                          </p:val>
                                        </p:tav>
                                        <p:tav tm="100000">
                                          <p:val>
                                            <p:strVal val="#ppt_x"/>
                                          </p:val>
                                        </p:tav>
                                      </p:tavLst>
                                    </p:anim>
                                    <p:anim calcmode="lin" valueType="num">
                                      <p:cBhvr>
                                        <p:cTn id="14" dur="1000" fill="hold"/>
                                        <p:tgtEl>
                                          <p:spTgt spid="143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356"/>
                                        </p:tgtEl>
                                        <p:attrNameLst>
                                          <p:attrName>style.visibility</p:attrName>
                                        </p:attrNameLst>
                                      </p:cBhvr>
                                      <p:to>
                                        <p:strVal val="visible"/>
                                      </p:to>
                                    </p:set>
                                    <p:animEffect transition="in" filter="fade">
                                      <p:cBhvr>
                                        <p:cTn id="17" dur="1000"/>
                                        <p:tgtEl>
                                          <p:spTgt spid="14356"/>
                                        </p:tgtEl>
                                      </p:cBhvr>
                                    </p:animEffect>
                                    <p:anim calcmode="lin" valueType="num">
                                      <p:cBhvr>
                                        <p:cTn id="18" dur="1000" fill="hold"/>
                                        <p:tgtEl>
                                          <p:spTgt spid="14356"/>
                                        </p:tgtEl>
                                        <p:attrNameLst>
                                          <p:attrName>ppt_x</p:attrName>
                                        </p:attrNameLst>
                                      </p:cBhvr>
                                      <p:tavLst>
                                        <p:tav tm="0">
                                          <p:val>
                                            <p:strVal val="#ppt_x"/>
                                          </p:val>
                                        </p:tav>
                                        <p:tav tm="100000">
                                          <p:val>
                                            <p:strVal val="#ppt_x"/>
                                          </p:val>
                                        </p:tav>
                                      </p:tavLst>
                                    </p:anim>
                                    <p:anim calcmode="lin" valueType="num">
                                      <p:cBhvr>
                                        <p:cTn id="19" dur="1000" fill="hold"/>
                                        <p:tgtEl>
                                          <p:spTgt spid="1435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355"/>
                                        </p:tgtEl>
                                        <p:attrNameLst>
                                          <p:attrName>style.visibility</p:attrName>
                                        </p:attrNameLst>
                                      </p:cBhvr>
                                      <p:to>
                                        <p:strVal val="visible"/>
                                      </p:to>
                                    </p:set>
                                    <p:animEffect transition="in" filter="fade">
                                      <p:cBhvr>
                                        <p:cTn id="22" dur="1000"/>
                                        <p:tgtEl>
                                          <p:spTgt spid="14355"/>
                                        </p:tgtEl>
                                      </p:cBhvr>
                                    </p:animEffect>
                                    <p:anim calcmode="lin" valueType="num">
                                      <p:cBhvr>
                                        <p:cTn id="23" dur="1000" fill="hold"/>
                                        <p:tgtEl>
                                          <p:spTgt spid="14355"/>
                                        </p:tgtEl>
                                        <p:attrNameLst>
                                          <p:attrName>ppt_x</p:attrName>
                                        </p:attrNameLst>
                                      </p:cBhvr>
                                      <p:tavLst>
                                        <p:tav tm="0">
                                          <p:val>
                                            <p:strVal val="#ppt_x"/>
                                          </p:val>
                                        </p:tav>
                                        <p:tav tm="100000">
                                          <p:val>
                                            <p:strVal val="#ppt_x"/>
                                          </p:val>
                                        </p:tav>
                                      </p:tavLst>
                                    </p:anim>
                                    <p:anim calcmode="lin" valueType="num">
                                      <p:cBhvr>
                                        <p:cTn id="24" dur="1000" fill="hold"/>
                                        <p:tgtEl>
                                          <p:spTgt spid="1435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358"/>
                                        </p:tgtEl>
                                        <p:attrNameLst>
                                          <p:attrName>style.visibility</p:attrName>
                                        </p:attrNameLst>
                                      </p:cBhvr>
                                      <p:to>
                                        <p:strVal val="visible"/>
                                      </p:to>
                                    </p:set>
                                    <p:animEffect transition="in" filter="fade">
                                      <p:cBhvr>
                                        <p:cTn id="27" dur="1000"/>
                                        <p:tgtEl>
                                          <p:spTgt spid="14358"/>
                                        </p:tgtEl>
                                      </p:cBhvr>
                                    </p:animEffect>
                                    <p:anim calcmode="lin" valueType="num">
                                      <p:cBhvr>
                                        <p:cTn id="28" dur="1000" fill="hold"/>
                                        <p:tgtEl>
                                          <p:spTgt spid="14358"/>
                                        </p:tgtEl>
                                        <p:attrNameLst>
                                          <p:attrName>ppt_x</p:attrName>
                                        </p:attrNameLst>
                                      </p:cBhvr>
                                      <p:tavLst>
                                        <p:tav tm="0">
                                          <p:val>
                                            <p:strVal val="#ppt_x"/>
                                          </p:val>
                                        </p:tav>
                                        <p:tav tm="100000">
                                          <p:val>
                                            <p:strVal val="#ppt_x"/>
                                          </p:val>
                                        </p:tav>
                                      </p:tavLst>
                                    </p:anim>
                                    <p:anim calcmode="lin" valueType="num">
                                      <p:cBhvr>
                                        <p:cTn id="29" dur="1000" fill="hold"/>
                                        <p:tgtEl>
                                          <p:spTgt spid="1435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fade">
                                      <p:cBhvr>
                                        <p:cTn id="32" dur="1000"/>
                                        <p:tgtEl>
                                          <p:spTgt spid="14357"/>
                                        </p:tgtEl>
                                      </p:cBhvr>
                                    </p:animEffect>
                                    <p:anim calcmode="lin" valueType="num">
                                      <p:cBhvr>
                                        <p:cTn id="33" dur="1000" fill="hold"/>
                                        <p:tgtEl>
                                          <p:spTgt spid="14357"/>
                                        </p:tgtEl>
                                        <p:attrNameLst>
                                          <p:attrName>ppt_x</p:attrName>
                                        </p:attrNameLst>
                                      </p:cBhvr>
                                      <p:tavLst>
                                        <p:tav tm="0">
                                          <p:val>
                                            <p:strVal val="#ppt_x"/>
                                          </p:val>
                                        </p:tav>
                                        <p:tav tm="100000">
                                          <p:val>
                                            <p:strVal val="#ppt_x"/>
                                          </p:val>
                                        </p:tav>
                                      </p:tavLst>
                                    </p:anim>
                                    <p:anim calcmode="lin" valueType="num">
                                      <p:cBhvr>
                                        <p:cTn id="34" dur="1000" fill="hold"/>
                                        <p:tgtEl>
                                          <p:spTgt spid="1435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348"/>
                                        </p:tgtEl>
                                        <p:attrNameLst>
                                          <p:attrName>style.visibility</p:attrName>
                                        </p:attrNameLst>
                                      </p:cBhvr>
                                      <p:to>
                                        <p:strVal val="visible"/>
                                      </p:to>
                                    </p:set>
                                    <p:animEffect transition="in" filter="fade">
                                      <p:cBhvr>
                                        <p:cTn id="39" dur="1000"/>
                                        <p:tgtEl>
                                          <p:spTgt spid="14348"/>
                                        </p:tgtEl>
                                      </p:cBhvr>
                                    </p:animEffect>
                                    <p:anim calcmode="lin" valueType="num">
                                      <p:cBhvr>
                                        <p:cTn id="40" dur="1000" fill="hold"/>
                                        <p:tgtEl>
                                          <p:spTgt spid="14348"/>
                                        </p:tgtEl>
                                        <p:attrNameLst>
                                          <p:attrName>ppt_x</p:attrName>
                                        </p:attrNameLst>
                                      </p:cBhvr>
                                      <p:tavLst>
                                        <p:tav tm="0">
                                          <p:val>
                                            <p:strVal val="#ppt_x"/>
                                          </p:val>
                                        </p:tav>
                                        <p:tav tm="100000">
                                          <p:val>
                                            <p:strVal val="#ppt_x"/>
                                          </p:val>
                                        </p:tav>
                                      </p:tavLst>
                                    </p:anim>
                                    <p:anim calcmode="lin" valueType="num">
                                      <p:cBhvr>
                                        <p:cTn id="41" dur="1000" fill="hold"/>
                                        <p:tgtEl>
                                          <p:spTgt spid="1434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fade">
                                      <p:cBhvr>
                                        <p:cTn id="44" dur="1000"/>
                                        <p:tgtEl>
                                          <p:spTgt spid="14341"/>
                                        </p:tgtEl>
                                      </p:cBhvr>
                                    </p:animEffect>
                                    <p:anim calcmode="lin" valueType="num">
                                      <p:cBhvr>
                                        <p:cTn id="45" dur="1000" fill="hold"/>
                                        <p:tgtEl>
                                          <p:spTgt spid="14341"/>
                                        </p:tgtEl>
                                        <p:attrNameLst>
                                          <p:attrName>ppt_x</p:attrName>
                                        </p:attrNameLst>
                                      </p:cBhvr>
                                      <p:tavLst>
                                        <p:tav tm="0">
                                          <p:val>
                                            <p:strVal val="#ppt_x"/>
                                          </p:val>
                                        </p:tav>
                                        <p:tav tm="100000">
                                          <p:val>
                                            <p:strVal val="#ppt_x"/>
                                          </p:val>
                                        </p:tav>
                                      </p:tavLst>
                                    </p:anim>
                                    <p:anim calcmode="lin" valueType="num">
                                      <p:cBhvr>
                                        <p:cTn id="46" dur="1000" fill="hold"/>
                                        <p:tgtEl>
                                          <p:spTgt spid="1434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342"/>
                                        </p:tgtEl>
                                        <p:attrNameLst>
                                          <p:attrName>style.visibility</p:attrName>
                                        </p:attrNameLst>
                                      </p:cBhvr>
                                      <p:to>
                                        <p:strVal val="visible"/>
                                      </p:to>
                                    </p:set>
                                    <p:animEffect transition="in" filter="fade">
                                      <p:cBhvr>
                                        <p:cTn id="49" dur="1000"/>
                                        <p:tgtEl>
                                          <p:spTgt spid="14342"/>
                                        </p:tgtEl>
                                      </p:cBhvr>
                                    </p:animEffect>
                                    <p:anim calcmode="lin" valueType="num">
                                      <p:cBhvr>
                                        <p:cTn id="50" dur="1000" fill="hold"/>
                                        <p:tgtEl>
                                          <p:spTgt spid="14342"/>
                                        </p:tgtEl>
                                        <p:attrNameLst>
                                          <p:attrName>ppt_x</p:attrName>
                                        </p:attrNameLst>
                                      </p:cBhvr>
                                      <p:tavLst>
                                        <p:tav tm="0">
                                          <p:val>
                                            <p:strVal val="#ppt_x"/>
                                          </p:val>
                                        </p:tav>
                                        <p:tav tm="100000">
                                          <p:val>
                                            <p:strVal val="#ppt_x"/>
                                          </p:val>
                                        </p:tav>
                                      </p:tavLst>
                                    </p:anim>
                                    <p:anim calcmode="lin" valueType="num">
                                      <p:cBhvr>
                                        <p:cTn id="51" dur="1000" fill="hold"/>
                                        <p:tgtEl>
                                          <p:spTgt spid="1434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343"/>
                                        </p:tgtEl>
                                        <p:attrNameLst>
                                          <p:attrName>style.visibility</p:attrName>
                                        </p:attrNameLst>
                                      </p:cBhvr>
                                      <p:to>
                                        <p:strVal val="visible"/>
                                      </p:to>
                                    </p:set>
                                    <p:animEffect transition="in" filter="fade">
                                      <p:cBhvr>
                                        <p:cTn id="54" dur="1000"/>
                                        <p:tgtEl>
                                          <p:spTgt spid="14343"/>
                                        </p:tgtEl>
                                      </p:cBhvr>
                                    </p:animEffect>
                                    <p:anim calcmode="lin" valueType="num">
                                      <p:cBhvr>
                                        <p:cTn id="55" dur="1000" fill="hold"/>
                                        <p:tgtEl>
                                          <p:spTgt spid="14343"/>
                                        </p:tgtEl>
                                        <p:attrNameLst>
                                          <p:attrName>ppt_x</p:attrName>
                                        </p:attrNameLst>
                                      </p:cBhvr>
                                      <p:tavLst>
                                        <p:tav tm="0">
                                          <p:val>
                                            <p:strVal val="#ppt_x"/>
                                          </p:val>
                                        </p:tav>
                                        <p:tav tm="100000">
                                          <p:val>
                                            <p:strVal val="#ppt_x"/>
                                          </p:val>
                                        </p:tav>
                                      </p:tavLst>
                                    </p:anim>
                                    <p:anim calcmode="lin" valueType="num">
                                      <p:cBhvr>
                                        <p:cTn id="56" dur="1000" fill="hold"/>
                                        <p:tgtEl>
                                          <p:spTgt spid="143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346"/>
                                        </p:tgtEl>
                                        <p:attrNameLst>
                                          <p:attrName>style.visibility</p:attrName>
                                        </p:attrNameLst>
                                      </p:cBhvr>
                                      <p:to>
                                        <p:strVal val="visible"/>
                                      </p:to>
                                    </p:set>
                                    <p:animEffect transition="in" filter="fade">
                                      <p:cBhvr>
                                        <p:cTn id="59" dur="1000"/>
                                        <p:tgtEl>
                                          <p:spTgt spid="14346"/>
                                        </p:tgtEl>
                                      </p:cBhvr>
                                    </p:animEffect>
                                    <p:anim calcmode="lin" valueType="num">
                                      <p:cBhvr>
                                        <p:cTn id="60" dur="1000" fill="hold"/>
                                        <p:tgtEl>
                                          <p:spTgt spid="14346"/>
                                        </p:tgtEl>
                                        <p:attrNameLst>
                                          <p:attrName>ppt_x</p:attrName>
                                        </p:attrNameLst>
                                      </p:cBhvr>
                                      <p:tavLst>
                                        <p:tav tm="0">
                                          <p:val>
                                            <p:strVal val="#ppt_x"/>
                                          </p:val>
                                        </p:tav>
                                        <p:tav tm="100000">
                                          <p:val>
                                            <p:strVal val="#ppt_x"/>
                                          </p:val>
                                        </p:tav>
                                      </p:tavLst>
                                    </p:anim>
                                    <p:anim calcmode="lin" valueType="num">
                                      <p:cBhvr>
                                        <p:cTn id="61" dur="1000" fill="hold"/>
                                        <p:tgtEl>
                                          <p:spTgt spid="1434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347"/>
                                        </p:tgtEl>
                                        <p:attrNameLst>
                                          <p:attrName>style.visibility</p:attrName>
                                        </p:attrNameLst>
                                      </p:cBhvr>
                                      <p:to>
                                        <p:strVal val="visible"/>
                                      </p:to>
                                    </p:set>
                                    <p:animEffect transition="in" filter="fade">
                                      <p:cBhvr>
                                        <p:cTn id="64" dur="1000"/>
                                        <p:tgtEl>
                                          <p:spTgt spid="14347"/>
                                        </p:tgtEl>
                                      </p:cBhvr>
                                    </p:animEffect>
                                    <p:anim calcmode="lin" valueType="num">
                                      <p:cBhvr>
                                        <p:cTn id="65" dur="1000" fill="hold"/>
                                        <p:tgtEl>
                                          <p:spTgt spid="14347"/>
                                        </p:tgtEl>
                                        <p:attrNameLst>
                                          <p:attrName>ppt_x</p:attrName>
                                        </p:attrNameLst>
                                      </p:cBhvr>
                                      <p:tavLst>
                                        <p:tav tm="0">
                                          <p:val>
                                            <p:strVal val="#ppt_x"/>
                                          </p:val>
                                        </p:tav>
                                        <p:tav tm="100000">
                                          <p:val>
                                            <p:strVal val="#ppt_x"/>
                                          </p:val>
                                        </p:tav>
                                      </p:tavLst>
                                    </p:anim>
                                    <p:anim calcmode="lin" valueType="num">
                                      <p:cBhvr>
                                        <p:cTn id="66" dur="1000" fill="hold"/>
                                        <p:tgtEl>
                                          <p:spTgt spid="1434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349"/>
                                        </p:tgtEl>
                                        <p:attrNameLst>
                                          <p:attrName>style.visibility</p:attrName>
                                        </p:attrNameLst>
                                      </p:cBhvr>
                                      <p:to>
                                        <p:strVal val="visible"/>
                                      </p:to>
                                    </p:set>
                                    <p:animEffect transition="in" filter="fade">
                                      <p:cBhvr>
                                        <p:cTn id="69" dur="1000"/>
                                        <p:tgtEl>
                                          <p:spTgt spid="14349"/>
                                        </p:tgtEl>
                                      </p:cBhvr>
                                    </p:animEffect>
                                    <p:anim calcmode="lin" valueType="num">
                                      <p:cBhvr>
                                        <p:cTn id="70" dur="1000" fill="hold"/>
                                        <p:tgtEl>
                                          <p:spTgt spid="14349"/>
                                        </p:tgtEl>
                                        <p:attrNameLst>
                                          <p:attrName>ppt_x</p:attrName>
                                        </p:attrNameLst>
                                      </p:cBhvr>
                                      <p:tavLst>
                                        <p:tav tm="0">
                                          <p:val>
                                            <p:strVal val="#ppt_x"/>
                                          </p:val>
                                        </p:tav>
                                        <p:tav tm="100000">
                                          <p:val>
                                            <p:strVal val="#ppt_x"/>
                                          </p:val>
                                        </p:tav>
                                      </p:tavLst>
                                    </p:anim>
                                    <p:anim calcmode="lin" valueType="num">
                                      <p:cBhvr>
                                        <p:cTn id="71" dur="1000" fill="hold"/>
                                        <p:tgtEl>
                                          <p:spTgt spid="1434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350"/>
                                        </p:tgtEl>
                                        <p:attrNameLst>
                                          <p:attrName>style.visibility</p:attrName>
                                        </p:attrNameLst>
                                      </p:cBhvr>
                                      <p:to>
                                        <p:strVal val="visible"/>
                                      </p:to>
                                    </p:set>
                                    <p:animEffect transition="in" filter="fade">
                                      <p:cBhvr>
                                        <p:cTn id="74" dur="1000"/>
                                        <p:tgtEl>
                                          <p:spTgt spid="14350"/>
                                        </p:tgtEl>
                                      </p:cBhvr>
                                    </p:animEffect>
                                    <p:anim calcmode="lin" valueType="num">
                                      <p:cBhvr>
                                        <p:cTn id="75" dur="1000" fill="hold"/>
                                        <p:tgtEl>
                                          <p:spTgt spid="14350"/>
                                        </p:tgtEl>
                                        <p:attrNameLst>
                                          <p:attrName>ppt_x</p:attrName>
                                        </p:attrNameLst>
                                      </p:cBhvr>
                                      <p:tavLst>
                                        <p:tav tm="0">
                                          <p:val>
                                            <p:strVal val="#ppt_x"/>
                                          </p:val>
                                        </p:tav>
                                        <p:tav tm="100000">
                                          <p:val>
                                            <p:strVal val="#ppt_x"/>
                                          </p:val>
                                        </p:tav>
                                      </p:tavLst>
                                    </p:anim>
                                    <p:anim calcmode="lin" valueType="num">
                                      <p:cBhvr>
                                        <p:cTn id="76" dur="1000" fill="hold"/>
                                        <p:tgtEl>
                                          <p:spTgt spid="1435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4353"/>
                                        </p:tgtEl>
                                        <p:attrNameLst>
                                          <p:attrName>style.visibility</p:attrName>
                                        </p:attrNameLst>
                                      </p:cBhvr>
                                      <p:to>
                                        <p:strVal val="visible"/>
                                      </p:to>
                                    </p:set>
                                    <p:animEffect transition="in" filter="fade">
                                      <p:cBhvr>
                                        <p:cTn id="81" dur="1000"/>
                                        <p:tgtEl>
                                          <p:spTgt spid="14353"/>
                                        </p:tgtEl>
                                      </p:cBhvr>
                                    </p:animEffect>
                                    <p:anim calcmode="lin" valueType="num">
                                      <p:cBhvr>
                                        <p:cTn id="82" dur="1000" fill="hold"/>
                                        <p:tgtEl>
                                          <p:spTgt spid="14353"/>
                                        </p:tgtEl>
                                        <p:attrNameLst>
                                          <p:attrName>ppt_x</p:attrName>
                                        </p:attrNameLst>
                                      </p:cBhvr>
                                      <p:tavLst>
                                        <p:tav tm="0">
                                          <p:val>
                                            <p:strVal val="#ppt_x"/>
                                          </p:val>
                                        </p:tav>
                                        <p:tav tm="100000">
                                          <p:val>
                                            <p:strVal val="#ppt_x"/>
                                          </p:val>
                                        </p:tav>
                                      </p:tavLst>
                                    </p:anim>
                                    <p:anim calcmode="lin" valueType="num">
                                      <p:cBhvr>
                                        <p:cTn id="83" dur="1000" fill="hold"/>
                                        <p:tgtEl>
                                          <p:spTgt spid="1435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359"/>
                                        </p:tgtEl>
                                        <p:attrNameLst>
                                          <p:attrName>style.visibility</p:attrName>
                                        </p:attrNameLst>
                                      </p:cBhvr>
                                      <p:to>
                                        <p:strVal val="visible"/>
                                      </p:to>
                                    </p:set>
                                    <p:animEffect transition="in" filter="fade">
                                      <p:cBhvr>
                                        <p:cTn id="86" dur="1000"/>
                                        <p:tgtEl>
                                          <p:spTgt spid="14359"/>
                                        </p:tgtEl>
                                      </p:cBhvr>
                                    </p:animEffect>
                                    <p:anim calcmode="lin" valueType="num">
                                      <p:cBhvr>
                                        <p:cTn id="87" dur="1000" fill="hold"/>
                                        <p:tgtEl>
                                          <p:spTgt spid="14359"/>
                                        </p:tgtEl>
                                        <p:attrNameLst>
                                          <p:attrName>ppt_x</p:attrName>
                                        </p:attrNameLst>
                                      </p:cBhvr>
                                      <p:tavLst>
                                        <p:tav tm="0">
                                          <p:val>
                                            <p:strVal val="#ppt_x"/>
                                          </p:val>
                                        </p:tav>
                                        <p:tav tm="100000">
                                          <p:val>
                                            <p:strVal val="#ppt_x"/>
                                          </p:val>
                                        </p:tav>
                                      </p:tavLst>
                                    </p:anim>
                                    <p:anim calcmode="lin" valueType="num">
                                      <p:cBhvr>
                                        <p:cTn id="88" dur="1000" fill="hold"/>
                                        <p:tgtEl>
                                          <p:spTgt spid="1435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360"/>
                                        </p:tgtEl>
                                        <p:attrNameLst>
                                          <p:attrName>style.visibility</p:attrName>
                                        </p:attrNameLst>
                                      </p:cBhvr>
                                      <p:to>
                                        <p:strVal val="visible"/>
                                      </p:to>
                                    </p:set>
                                    <p:animEffect transition="in" filter="fade">
                                      <p:cBhvr>
                                        <p:cTn id="91" dur="1000"/>
                                        <p:tgtEl>
                                          <p:spTgt spid="14360"/>
                                        </p:tgtEl>
                                      </p:cBhvr>
                                    </p:animEffect>
                                    <p:anim calcmode="lin" valueType="num">
                                      <p:cBhvr>
                                        <p:cTn id="92" dur="1000" fill="hold"/>
                                        <p:tgtEl>
                                          <p:spTgt spid="14360"/>
                                        </p:tgtEl>
                                        <p:attrNameLst>
                                          <p:attrName>ppt_x</p:attrName>
                                        </p:attrNameLst>
                                      </p:cBhvr>
                                      <p:tavLst>
                                        <p:tav tm="0">
                                          <p:val>
                                            <p:strVal val="#ppt_x"/>
                                          </p:val>
                                        </p:tav>
                                        <p:tav tm="100000">
                                          <p:val>
                                            <p:strVal val="#ppt_x"/>
                                          </p:val>
                                        </p:tav>
                                      </p:tavLst>
                                    </p:anim>
                                    <p:anim calcmode="lin" valueType="num">
                                      <p:cBhvr>
                                        <p:cTn id="93" dur="1000" fill="hold"/>
                                        <p:tgtEl>
                                          <p:spTgt spid="1436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4361"/>
                                        </p:tgtEl>
                                        <p:attrNameLst>
                                          <p:attrName>style.visibility</p:attrName>
                                        </p:attrNameLst>
                                      </p:cBhvr>
                                      <p:to>
                                        <p:strVal val="visible"/>
                                      </p:to>
                                    </p:set>
                                    <p:animEffect transition="in" filter="fade">
                                      <p:cBhvr>
                                        <p:cTn id="96" dur="1000"/>
                                        <p:tgtEl>
                                          <p:spTgt spid="14361"/>
                                        </p:tgtEl>
                                      </p:cBhvr>
                                    </p:animEffect>
                                    <p:anim calcmode="lin" valueType="num">
                                      <p:cBhvr>
                                        <p:cTn id="97" dur="1000" fill="hold"/>
                                        <p:tgtEl>
                                          <p:spTgt spid="14361"/>
                                        </p:tgtEl>
                                        <p:attrNameLst>
                                          <p:attrName>ppt_x</p:attrName>
                                        </p:attrNameLst>
                                      </p:cBhvr>
                                      <p:tavLst>
                                        <p:tav tm="0">
                                          <p:val>
                                            <p:strVal val="#ppt_x"/>
                                          </p:val>
                                        </p:tav>
                                        <p:tav tm="100000">
                                          <p:val>
                                            <p:strVal val="#ppt_x"/>
                                          </p:val>
                                        </p:tav>
                                      </p:tavLst>
                                    </p:anim>
                                    <p:anim calcmode="lin" valueType="num">
                                      <p:cBhvr>
                                        <p:cTn id="98" dur="1000" fill="hold"/>
                                        <p:tgtEl>
                                          <p:spTgt spid="1436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4363"/>
                                        </p:tgtEl>
                                        <p:attrNameLst>
                                          <p:attrName>style.visibility</p:attrName>
                                        </p:attrNameLst>
                                      </p:cBhvr>
                                      <p:to>
                                        <p:strVal val="visible"/>
                                      </p:to>
                                    </p:set>
                                    <p:animEffect transition="in" filter="fade">
                                      <p:cBhvr>
                                        <p:cTn id="101" dur="1000"/>
                                        <p:tgtEl>
                                          <p:spTgt spid="14363"/>
                                        </p:tgtEl>
                                      </p:cBhvr>
                                    </p:animEffect>
                                    <p:anim calcmode="lin" valueType="num">
                                      <p:cBhvr>
                                        <p:cTn id="102" dur="1000" fill="hold"/>
                                        <p:tgtEl>
                                          <p:spTgt spid="14363"/>
                                        </p:tgtEl>
                                        <p:attrNameLst>
                                          <p:attrName>ppt_x</p:attrName>
                                        </p:attrNameLst>
                                      </p:cBhvr>
                                      <p:tavLst>
                                        <p:tav tm="0">
                                          <p:val>
                                            <p:strVal val="#ppt_x"/>
                                          </p:val>
                                        </p:tav>
                                        <p:tav tm="100000">
                                          <p:val>
                                            <p:strVal val="#ppt_x"/>
                                          </p:val>
                                        </p:tav>
                                      </p:tavLst>
                                    </p:anim>
                                    <p:anim calcmode="lin" valueType="num">
                                      <p:cBhvr>
                                        <p:cTn id="103" dur="1000" fill="hold"/>
                                        <p:tgtEl>
                                          <p:spTgt spid="1436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4352"/>
                                        </p:tgtEl>
                                        <p:attrNameLst>
                                          <p:attrName>style.visibility</p:attrName>
                                        </p:attrNameLst>
                                      </p:cBhvr>
                                      <p:to>
                                        <p:strVal val="visible"/>
                                      </p:to>
                                    </p:set>
                                    <p:animEffect transition="in" filter="fade">
                                      <p:cBhvr>
                                        <p:cTn id="106" dur="1000"/>
                                        <p:tgtEl>
                                          <p:spTgt spid="14352"/>
                                        </p:tgtEl>
                                      </p:cBhvr>
                                    </p:animEffect>
                                    <p:anim calcmode="lin" valueType="num">
                                      <p:cBhvr>
                                        <p:cTn id="107" dur="1000" fill="hold"/>
                                        <p:tgtEl>
                                          <p:spTgt spid="14352"/>
                                        </p:tgtEl>
                                        <p:attrNameLst>
                                          <p:attrName>ppt_x</p:attrName>
                                        </p:attrNameLst>
                                      </p:cBhvr>
                                      <p:tavLst>
                                        <p:tav tm="0">
                                          <p:val>
                                            <p:strVal val="#ppt_x"/>
                                          </p:val>
                                        </p:tav>
                                        <p:tav tm="100000">
                                          <p:val>
                                            <p:strVal val="#ppt_x"/>
                                          </p:val>
                                        </p:tav>
                                      </p:tavLst>
                                    </p:anim>
                                    <p:anim calcmode="lin" valueType="num">
                                      <p:cBhvr>
                                        <p:cTn id="108" dur="1000" fill="hold"/>
                                        <p:tgtEl>
                                          <p:spTgt spid="14352"/>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4362"/>
                                        </p:tgtEl>
                                        <p:attrNameLst>
                                          <p:attrName>style.visibility</p:attrName>
                                        </p:attrNameLst>
                                      </p:cBhvr>
                                      <p:to>
                                        <p:strVal val="visible"/>
                                      </p:to>
                                    </p:set>
                                    <p:animEffect transition="in" filter="fade">
                                      <p:cBhvr>
                                        <p:cTn id="111" dur="1000"/>
                                        <p:tgtEl>
                                          <p:spTgt spid="14362"/>
                                        </p:tgtEl>
                                      </p:cBhvr>
                                    </p:animEffect>
                                    <p:anim calcmode="lin" valueType="num">
                                      <p:cBhvr>
                                        <p:cTn id="112" dur="1000" fill="hold"/>
                                        <p:tgtEl>
                                          <p:spTgt spid="14362"/>
                                        </p:tgtEl>
                                        <p:attrNameLst>
                                          <p:attrName>ppt_x</p:attrName>
                                        </p:attrNameLst>
                                      </p:cBhvr>
                                      <p:tavLst>
                                        <p:tav tm="0">
                                          <p:val>
                                            <p:strVal val="#ppt_x"/>
                                          </p:val>
                                        </p:tav>
                                        <p:tav tm="100000">
                                          <p:val>
                                            <p:strVal val="#ppt_x"/>
                                          </p:val>
                                        </p:tav>
                                      </p:tavLst>
                                    </p:anim>
                                    <p:anim calcmode="lin" valueType="num">
                                      <p:cBhvr>
                                        <p:cTn id="113" dur="1000" fill="hold"/>
                                        <p:tgtEl>
                                          <p:spTgt spid="14362"/>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4354"/>
                                        </p:tgtEl>
                                        <p:attrNameLst>
                                          <p:attrName>style.visibility</p:attrName>
                                        </p:attrNameLst>
                                      </p:cBhvr>
                                      <p:to>
                                        <p:strVal val="visible"/>
                                      </p:to>
                                    </p:set>
                                    <p:animEffect transition="in" filter="fade">
                                      <p:cBhvr>
                                        <p:cTn id="116" dur="1000"/>
                                        <p:tgtEl>
                                          <p:spTgt spid="14354"/>
                                        </p:tgtEl>
                                      </p:cBhvr>
                                    </p:animEffect>
                                    <p:anim calcmode="lin" valueType="num">
                                      <p:cBhvr>
                                        <p:cTn id="117" dur="1000" fill="hold"/>
                                        <p:tgtEl>
                                          <p:spTgt spid="14354"/>
                                        </p:tgtEl>
                                        <p:attrNameLst>
                                          <p:attrName>ppt_x</p:attrName>
                                        </p:attrNameLst>
                                      </p:cBhvr>
                                      <p:tavLst>
                                        <p:tav tm="0">
                                          <p:val>
                                            <p:strVal val="#ppt_x"/>
                                          </p:val>
                                        </p:tav>
                                        <p:tav tm="100000">
                                          <p:val>
                                            <p:strVal val="#ppt_x"/>
                                          </p:val>
                                        </p:tav>
                                      </p:tavLst>
                                    </p:anim>
                                    <p:anim calcmode="lin" valueType="num">
                                      <p:cBhvr>
                                        <p:cTn id="118" dur="1000" fill="hold"/>
                                        <p:tgtEl>
                                          <p:spTgt spid="143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animBg="1"/>
      <p:bldP spid="14341" grpId="0" animBg="1"/>
      <p:bldP spid="14342" grpId="0" animBg="1"/>
      <p:bldP spid="14343" grpId="0" animBg="1"/>
      <p:bldP spid="14344" grpId="0" animBg="1"/>
      <p:bldP spid="14346" grpId="0" animBg="1"/>
      <p:bldP spid="14347" grpId="0" animBg="1"/>
      <p:bldP spid="14349" grpId="0" animBg="1"/>
      <p:bldP spid="14350" grpId="0" animBg="1"/>
      <p:bldP spid="14351" grpId="0" animBg="1"/>
      <p:bldP spid="14352" grpId="0" animBg="1"/>
      <p:bldP spid="14353" grpId="0" animBg="1"/>
      <p:bldP spid="14354" grpId="0" animBg="1"/>
      <p:bldP spid="14355" grpId="0" animBg="1"/>
      <p:bldP spid="14356" grpId="0" animBg="1"/>
      <p:bldP spid="14357" grpId="0" animBg="1"/>
      <p:bldP spid="14358" grpId="0" animBg="1"/>
      <p:bldP spid="14359" grpId="0" animBg="1"/>
      <p:bldP spid="14360" grpId="0" animBg="1"/>
      <p:bldP spid="14361" grpId="0" animBg="1"/>
      <p:bldP spid="14362" grpId="0" animBg="1"/>
      <p:bldP spid="143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AB08FB9-67EC-9713-4881-4B95601CECC9}"/>
              </a:ext>
            </a:extLst>
          </p:cNvPr>
          <p:cNvSpPr>
            <a:spLocks noGrp="1" noChangeArrowheads="1"/>
          </p:cNvSpPr>
          <p:nvPr>
            <p:ph type="title"/>
          </p:nvPr>
        </p:nvSpPr>
        <p:spPr>
          <a:xfrm>
            <a:off x="547688" y="527050"/>
            <a:ext cx="8048625" cy="1001713"/>
          </a:xfrm>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2. Organizational Requirements</a:t>
            </a:r>
          </a:p>
        </p:txBody>
      </p:sp>
      <p:sp>
        <p:nvSpPr>
          <p:cNvPr id="16392" name="Line 7">
            <a:extLst>
              <a:ext uri="{FF2B5EF4-FFF2-40B4-BE49-F238E27FC236}">
                <a16:creationId xmlns:a16="http://schemas.microsoft.com/office/drawing/2014/main" id="{E0E51A04-F5E1-3D3B-2836-AABBB5D9A83A}"/>
              </a:ext>
            </a:extLst>
          </p:cNvPr>
          <p:cNvSpPr>
            <a:spLocks noChangeShapeType="1"/>
          </p:cNvSpPr>
          <p:nvPr/>
        </p:nvSpPr>
        <p:spPr bwMode="auto">
          <a:xfrm>
            <a:off x="4495800" y="3224213"/>
            <a:ext cx="0" cy="1095375"/>
          </a:xfrm>
          <a:prstGeom prst="line">
            <a:avLst/>
          </a:prstGeom>
          <a:noFill/>
          <a:ln w="9525">
            <a:solidFill>
              <a:schemeClr val="bg2">
                <a:lumMod val="10000"/>
              </a:schemeClr>
            </a:solidFill>
            <a:round/>
            <a:headEnd/>
            <a:tailEnd/>
          </a:ln>
        </p:spPr>
        <p:txBody>
          <a:bodyPr/>
          <a:lstStyle/>
          <a:p>
            <a:pPr>
              <a:defRPr/>
            </a:pPr>
            <a:endParaRPr lang="en-US" b="1"/>
          </a:p>
        </p:txBody>
      </p:sp>
      <p:sp>
        <p:nvSpPr>
          <p:cNvPr id="16393" name="Line 8">
            <a:extLst>
              <a:ext uri="{FF2B5EF4-FFF2-40B4-BE49-F238E27FC236}">
                <a16:creationId xmlns:a16="http://schemas.microsoft.com/office/drawing/2014/main" id="{9B3525C0-CE60-F280-BA46-0604CF7A56E6}"/>
              </a:ext>
            </a:extLst>
          </p:cNvPr>
          <p:cNvSpPr>
            <a:spLocks noChangeShapeType="1"/>
          </p:cNvSpPr>
          <p:nvPr/>
        </p:nvSpPr>
        <p:spPr bwMode="auto">
          <a:xfrm flipV="1">
            <a:off x="1782763" y="3810000"/>
            <a:ext cx="0" cy="519113"/>
          </a:xfrm>
          <a:prstGeom prst="line">
            <a:avLst/>
          </a:prstGeom>
          <a:noFill/>
          <a:ln w="9525">
            <a:solidFill>
              <a:schemeClr val="bg2">
                <a:lumMod val="10000"/>
              </a:schemeClr>
            </a:solidFill>
            <a:round/>
            <a:headEnd/>
            <a:tailEnd/>
          </a:ln>
        </p:spPr>
        <p:txBody>
          <a:bodyPr/>
          <a:lstStyle/>
          <a:p>
            <a:pPr>
              <a:defRPr/>
            </a:pPr>
            <a:endParaRPr lang="en-US" b="1"/>
          </a:p>
        </p:txBody>
      </p:sp>
      <p:sp>
        <p:nvSpPr>
          <p:cNvPr id="16394" name="Line 9">
            <a:extLst>
              <a:ext uri="{FF2B5EF4-FFF2-40B4-BE49-F238E27FC236}">
                <a16:creationId xmlns:a16="http://schemas.microsoft.com/office/drawing/2014/main" id="{FBA41532-5FED-F452-7B20-2F13BDEAD0D1}"/>
              </a:ext>
            </a:extLst>
          </p:cNvPr>
          <p:cNvSpPr>
            <a:spLocks noChangeShapeType="1"/>
          </p:cNvSpPr>
          <p:nvPr/>
        </p:nvSpPr>
        <p:spPr bwMode="auto">
          <a:xfrm flipV="1">
            <a:off x="7219950" y="3800475"/>
            <a:ext cx="0" cy="519113"/>
          </a:xfrm>
          <a:prstGeom prst="line">
            <a:avLst/>
          </a:prstGeom>
          <a:noFill/>
          <a:ln w="9525">
            <a:solidFill>
              <a:schemeClr val="bg2">
                <a:lumMod val="10000"/>
              </a:schemeClr>
            </a:solidFill>
            <a:round/>
            <a:headEnd/>
            <a:tailEnd/>
          </a:ln>
        </p:spPr>
        <p:txBody>
          <a:bodyPr/>
          <a:lstStyle/>
          <a:p>
            <a:pPr>
              <a:defRPr/>
            </a:pPr>
            <a:endParaRPr lang="en-US" b="1"/>
          </a:p>
        </p:txBody>
      </p:sp>
      <p:sp>
        <p:nvSpPr>
          <p:cNvPr id="16395" name="Line 10">
            <a:extLst>
              <a:ext uri="{FF2B5EF4-FFF2-40B4-BE49-F238E27FC236}">
                <a16:creationId xmlns:a16="http://schemas.microsoft.com/office/drawing/2014/main" id="{BBA29574-9BD8-15A9-0A1C-27534CA91A8C}"/>
              </a:ext>
            </a:extLst>
          </p:cNvPr>
          <p:cNvSpPr>
            <a:spLocks noChangeShapeType="1"/>
          </p:cNvSpPr>
          <p:nvPr/>
        </p:nvSpPr>
        <p:spPr bwMode="auto">
          <a:xfrm>
            <a:off x="1773238" y="3810000"/>
            <a:ext cx="5445125" cy="0"/>
          </a:xfrm>
          <a:prstGeom prst="line">
            <a:avLst/>
          </a:prstGeom>
          <a:noFill/>
          <a:ln w="9525">
            <a:solidFill>
              <a:schemeClr val="bg2">
                <a:lumMod val="10000"/>
              </a:schemeClr>
            </a:solidFill>
            <a:round/>
            <a:headEnd/>
            <a:tailEnd/>
          </a:ln>
        </p:spPr>
        <p:txBody>
          <a:bodyPr/>
          <a:lstStyle/>
          <a:p>
            <a:pPr>
              <a:defRPr/>
            </a:pPr>
            <a:endParaRPr lang="en-US" b="1"/>
          </a:p>
        </p:txBody>
      </p:sp>
      <p:sp>
        <p:nvSpPr>
          <p:cNvPr id="16396" name="Text Box 11">
            <a:extLst>
              <a:ext uri="{FF2B5EF4-FFF2-40B4-BE49-F238E27FC236}">
                <a16:creationId xmlns:a16="http://schemas.microsoft.com/office/drawing/2014/main" id="{841B63FC-0097-F1AD-A2A7-220ACD12642A}"/>
              </a:ext>
            </a:extLst>
          </p:cNvPr>
          <p:cNvSpPr txBox="1">
            <a:spLocks noChangeArrowheads="1"/>
          </p:cNvSpPr>
          <p:nvPr/>
        </p:nvSpPr>
        <p:spPr bwMode="auto">
          <a:xfrm>
            <a:off x="3698877" y="4319588"/>
            <a:ext cx="1863718" cy="646331"/>
          </a:xfrm>
          <a:prstGeom prst="rect">
            <a:avLst/>
          </a:prstGeom>
          <a:solidFill>
            <a:schemeClr val="accent1">
              <a:lumMod val="60000"/>
              <a:lumOff val="40000"/>
            </a:schemeClr>
          </a:solidFill>
          <a:ln w="9525">
            <a:solidFill>
              <a:srgbClr val="000000"/>
            </a:solidFill>
            <a:miter lim="800000"/>
            <a:headEnd/>
            <a:tailEnd/>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Implementation</a:t>
            </a:r>
          </a:p>
          <a:p>
            <a:pPr algn="ctr" eaLnBrk="1" hangingPunct="1">
              <a:defRPr/>
            </a:pPr>
            <a:r>
              <a:rPr lang="en-US" altLang="en-US" b="1" dirty="0">
                <a:latin typeface="Times New Roman" panose="02020603050405020304" pitchFamily="18" charset="0"/>
              </a:rPr>
              <a:t>Requirements</a:t>
            </a:r>
          </a:p>
        </p:txBody>
      </p:sp>
      <p:sp>
        <p:nvSpPr>
          <p:cNvPr id="16397" name="Text Box 12">
            <a:extLst>
              <a:ext uri="{FF2B5EF4-FFF2-40B4-BE49-F238E27FC236}">
                <a16:creationId xmlns:a16="http://schemas.microsoft.com/office/drawing/2014/main" id="{B92AF3CF-7301-0326-A952-301CB7F2CBF5}"/>
              </a:ext>
            </a:extLst>
          </p:cNvPr>
          <p:cNvSpPr txBox="1">
            <a:spLocks noChangeArrowheads="1"/>
          </p:cNvSpPr>
          <p:nvPr/>
        </p:nvSpPr>
        <p:spPr bwMode="auto">
          <a:xfrm>
            <a:off x="974729" y="4324350"/>
            <a:ext cx="1560510" cy="646331"/>
          </a:xfrm>
          <a:prstGeom prst="rect">
            <a:avLst/>
          </a:prstGeom>
          <a:solidFill>
            <a:schemeClr val="accent1">
              <a:lumMod val="60000"/>
              <a:lumOff val="40000"/>
            </a:schemeClr>
          </a:solidFill>
          <a:ln w="9525">
            <a:solidFill>
              <a:srgbClr val="000000"/>
            </a:solidFill>
            <a:miter lim="800000"/>
            <a:headEnd/>
            <a:tailEnd/>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Standards</a:t>
            </a:r>
          </a:p>
          <a:p>
            <a:pPr algn="ctr" eaLnBrk="1" hangingPunct="1">
              <a:defRPr/>
            </a:pPr>
            <a:r>
              <a:rPr lang="en-US" altLang="en-US" b="1" dirty="0">
                <a:latin typeface="Times New Roman" panose="02020603050405020304" pitchFamily="18" charset="0"/>
              </a:rPr>
              <a:t>Requirements</a:t>
            </a:r>
          </a:p>
        </p:txBody>
      </p:sp>
      <p:sp>
        <p:nvSpPr>
          <p:cNvPr id="16398" name="Text Box 13">
            <a:extLst>
              <a:ext uri="{FF2B5EF4-FFF2-40B4-BE49-F238E27FC236}">
                <a16:creationId xmlns:a16="http://schemas.microsoft.com/office/drawing/2014/main" id="{8F64ED25-B205-9B2A-4A21-4F1BB57417B8}"/>
              </a:ext>
            </a:extLst>
          </p:cNvPr>
          <p:cNvSpPr txBox="1">
            <a:spLocks noChangeArrowheads="1"/>
          </p:cNvSpPr>
          <p:nvPr/>
        </p:nvSpPr>
        <p:spPr bwMode="auto">
          <a:xfrm>
            <a:off x="3505200" y="2532063"/>
            <a:ext cx="2057399" cy="646331"/>
          </a:xfrm>
          <a:prstGeom prst="rect">
            <a:avLst/>
          </a:prstGeom>
          <a:solidFill>
            <a:schemeClr val="accent1">
              <a:lumMod val="60000"/>
              <a:lumOff val="40000"/>
            </a:schemeClr>
          </a:solidFill>
          <a:ln w="9525">
            <a:solidFill>
              <a:srgbClr val="000000"/>
            </a:solidFill>
            <a:miter lim="800000"/>
            <a:headEnd/>
            <a:tailEnd/>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Organizational</a:t>
            </a:r>
          </a:p>
          <a:p>
            <a:pPr algn="ctr" eaLnBrk="1" hangingPunct="1">
              <a:defRPr/>
            </a:pPr>
            <a:r>
              <a:rPr lang="en-US" altLang="en-US" b="1" dirty="0">
                <a:latin typeface="Times New Roman" panose="02020603050405020304" pitchFamily="18" charset="0"/>
              </a:rPr>
              <a:t>Requirements</a:t>
            </a:r>
          </a:p>
        </p:txBody>
      </p:sp>
      <p:sp>
        <p:nvSpPr>
          <p:cNvPr id="16399" name="Text Box 14">
            <a:extLst>
              <a:ext uri="{FF2B5EF4-FFF2-40B4-BE49-F238E27FC236}">
                <a16:creationId xmlns:a16="http://schemas.microsoft.com/office/drawing/2014/main" id="{64EBC09D-47F0-E261-DC42-5BF895F2560B}"/>
              </a:ext>
            </a:extLst>
          </p:cNvPr>
          <p:cNvSpPr txBox="1">
            <a:spLocks noChangeArrowheads="1"/>
          </p:cNvSpPr>
          <p:nvPr/>
        </p:nvSpPr>
        <p:spPr bwMode="auto">
          <a:xfrm>
            <a:off x="6437313" y="4319588"/>
            <a:ext cx="1560509" cy="646331"/>
          </a:xfrm>
          <a:prstGeom prst="rect">
            <a:avLst/>
          </a:prstGeom>
          <a:solidFill>
            <a:schemeClr val="accent1">
              <a:lumMod val="60000"/>
              <a:lumOff val="40000"/>
            </a:schemeClr>
          </a:solidFill>
          <a:ln w="9525">
            <a:solidFill>
              <a:srgbClr val="000000"/>
            </a:solidFill>
            <a:miter lim="800000"/>
            <a:headEnd/>
            <a:tailEnd/>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Delivery</a:t>
            </a:r>
          </a:p>
          <a:p>
            <a:pPr algn="ctr" eaLnBrk="1" hangingPunct="1">
              <a:defRPr/>
            </a:pPr>
            <a:r>
              <a:rPr lang="en-US" altLang="en-US" b="1" dirty="0">
                <a:latin typeface="Times New Roman" panose="02020603050405020304" pitchFamily="18" charset="0"/>
              </a:rPr>
              <a:t>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fade">
                                      <p:cBhvr>
                                        <p:cTn id="7" dur="1000"/>
                                        <p:tgtEl>
                                          <p:spTgt spid="16392"/>
                                        </p:tgtEl>
                                      </p:cBhvr>
                                    </p:animEffect>
                                    <p:anim calcmode="lin" valueType="num">
                                      <p:cBhvr>
                                        <p:cTn id="8" dur="1000" fill="hold"/>
                                        <p:tgtEl>
                                          <p:spTgt spid="16392"/>
                                        </p:tgtEl>
                                        <p:attrNameLst>
                                          <p:attrName>ppt_x</p:attrName>
                                        </p:attrNameLst>
                                      </p:cBhvr>
                                      <p:tavLst>
                                        <p:tav tm="0">
                                          <p:val>
                                            <p:strVal val="#ppt_x"/>
                                          </p:val>
                                        </p:tav>
                                        <p:tav tm="100000">
                                          <p:val>
                                            <p:strVal val="#ppt_x"/>
                                          </p:val>
                                        </p:tav>
                                      </p:tavLst>
                                    </p:anim>
                                    <p:anim calcmode="lin" valueType="num">
                                      <p:cBhvr>
                                        <p:cTn id="9" dur="1000" fill="hold"/>
                                        <p:tgtEl>
                                          <p:spTgt spid="1639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fade">
                                      <p:cBhvr>
                                        <p:cTn id="12" dur="1000"/>
                                        <p:tgtEl>
                                          <p:spTgt spid="16395"/>
                                        </p:tgtEl>
                                      </p:cBhvr>
                                    </p:animEffect>
                                    <p:anim calcmode="lin" valueType="num">
                                      <p:cBhvr>
                                        <p:cTn id="13" dur="1000" fill="hold"/>
                                        <p:tgtEl>
                                          <p:spTgt spid="16395"/>
                                        </p:tgtEl>
                                        <p:attrNameLst>
                                          <p:attrName>ppt_x</p:attrName>
                                        </p:attrNameLst>
                                      </p:cBhvr>
                                      <p:tavLst>
                                        <p:tav tm="0">
                                          <p:val>
                                            <p:strVal val="#ppt_x"/>
                                          </p:val>
                                        </p:tav>
                                        <p:tav tm="100000">
                                          <p:val>
                                            <p:strVal val="#ppt_x"/>
                                          </p:val>
                                        </p:tav>
                                      </p:tavLst>
                                    </p:anim>
                                    <p:anim calcmode="lin" valueType="num">
                                      <p:cBhvr>
                                        <p:cTn id="14" dur="1000" fill="hold"/>
                                        <p:tgtEl>
                                          <p:spTgt spid="1639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fade">
                                      <p:cBhvr>
                                        <p:cTn id="17" dur="1000"/>
                                        <p:tgtEl>
                                          <p:spTgt spid="16393"/>
                                        </p:tgtEl>
                                      </p:cBhvr>
                                    </p:animEffect>
                                    <p:anim calcmode="lin" valueType="num">
                                      <p:cBhvr>
                                        <p:cTn id="18" dur="1000" fill="hold"/>
                                        <p:tgtEl>
                                          <p:spTgt spid="16393"/>
                                        </p:tgtEl>
                                        <p:attrNameLst>
                                          <p:attrName>ppt_x</p:attrName>
                                        </p:attrNameLst>
                                      </p:cBhvr>
                                      <p:tavLst>
                                        <p:tav tm="0">
                                          <p:val>
                                            <p:strVal val="#ppt_x"/>
                                          </p:val>
                                        </p:tav>
                                        <p:tav tm="100000">
                                          <p:val>
                                            <p:strVal val="#ppt_x"/>
                                          </p:val>
                                        </p:tav>
                                      </p:tavLst>
                                    </p:anim>
                                    <p:anim calcmode="lin" valueType="num">
                                      <p:cBhvr>
                                        <p:cTn id="19" dur="1000" fill="hold"/>
                                        <p:tgtEl>
                                          <p:spTgt spid="163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394"/>
                                        </p:tgtEl>
                                        <p:attrNameLst>
                                          <p:attrName>style.visibility</p:attrName>
                                        </p:attrNameLst>
                                      </p:cBhvr>
                                      <p:to>
                                        <p:strVal val="visible"/>
                                      </p:to>
                                    </p:set>
                                    <p:animEffect transition="in" filter="fade">
                                      <p:cBhvr>
                                        <p:cTn id="22" dur="1000"/>
                                        <p:tgtEl>
                                          <p:spTgt spid="16394"/>
                                        </p:tgtEl>
                                      </p:cBhvr>
                                    </p:animEffect>
                                    <p:anim calcmode="lin" valueType="num">
                                      <p:cBhvr>
                                        <p:cTn id="23" dur="1000" fill="hold"/>
                                        <p:tgtEl>
                                          <p:spTgt spid="16394"/>
                                        </p:tgtEl>
                                        <p:attrNameLst>
                                          <p:attrName>ppt_x</p:attrName>
                                        </p:attrNameLst>
                                      </p:cBhvr>
                                      <p:tavLst>
                                        <p:tav tm="0">
                                          <p:val>
                                            <p:strVal val="#ppt_x"/>
                                          </p:val>
                                        </p:tav>
                                        <p:tav tm="100000">
                                          <p:val>
                                            <p:strVal val="#ppt_x"/>
                                          </p:val>
                                        </p:tav>
                                      </p:tavLst>
                                    </p:anim>
                                    <p:anim calcmode="lin" valueType="num">
                                      <p:cBhvr>
                                        <p:cTn id="24" dur="1000" fill="hold"/>
                                        <p:tgtEl>
                                          <p:spTgt spid="1639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397"/>
                                        </p:tgtEl>
                                        <p:attrNameLst>
                                          <p:attrName>style.visibility</p:attrName>
                                        </p:attrNameLst>
                                      </p:cBhvr>
                                      <p:to>
                                        <p:strVal val="visible"/>
                                      </p:to>
                                    </p:set>
                                    <p:animEffect transition="in" filter="fade">
                                      <p:cBhvr>
                                        <p:cTn id="29" dur="1000"/>
                                        <p:tgtEl>
                                          <p:spTgt spid="16397"/>
                                        </p:tgtEl>
                                      </p:cBhvr>
                                    </p:animEffect>
                                    <p:anim calcmode="lin" valueType="num">
                                      <p:cBhvr>
                                        <p:cTn id="30" dur="1000" fill="hold"/>
                                        <p:tgtEl>
                                          <p:spTgt spid="16397"/>
                                        </p:tgtEl>
                                        <p:attrNameLst>
                                          <p:attrName>ppt_x</p:attrName>
                                        </p:attrNameLst>
                                      </p:cBhvr>
                                      <p:tavLst>
                                        <p:tav tm="0">
                                          <p:val>
                                            <p:strVal val="#ppt_x"/>
                                          </p:val>
                                        </p:tav>
                                        <p:tav tm="100000">
                                          <p:val>
                                            <p:strVal val="#ppt_x"/>
                                          </p:val>
                                        </p:tav>
                                      </p:tavLst>
                                    </p:anim>
                                    <p:anim calcmode="lin" valueType="num">
                                      <p:cBhvr>
                                        <p:cTn id="31" dur="1000" fill="hold"/>
                                        <p:tgtEl>
                                          <p:spTgt spid="1639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6396"/>
                                        </p:tgtEl>
                                        <p:attrNameLst>
                                          <p:attrName>style.visibility</p:attrName>
                                        </p:attrNameLst>
                                      </p:cBhvr>
                                      <p:to>
                                        <p:strVal val="visible"/>
                                      </p:to>
                                    </p:set>
                                    <p:animEffect transition="in" filter="fade">
                                      <p:cBhvr>
                                        <p:cTn id="36" dur="1000"/>
                                        <p:tgtEl>
                                          <p:spTgt spid="16396"/>
                                        </p:tgtEl>
                                      </p:cBhvr>
                                    </p:animEffect>
                                    <p:anim calcmode="lin" valueType="num">
                                      <p:cBhvr>
                                        <p:cTn id="37" dur="1000" fill="hold"/>
                                        <p:tgtEl>
                                          <p:spTgt spid="16396"/>
                                        </p:tgtEl>
                                        <p:attrNameLst>
                                          <p:attrName>ppt_x</p:attrName>
                                        </p:attrNameLst>
                                      </p:cBhvr>
                                      <p:tavLst>
                                        <p:tav tm="0">
                                          <p:val>
                                            <p:strVal val="#ppt_x"/>
                                          </p:val>
                                        </p:tav>
                                        <p:tav tm="100000">
                                          <p:val>
                                            <p:strVal val="#ppt_x"/>
                                          </p:val>
                                        </p:tav>
                                      </p:tavLst>
                                    </p:anim>
                                    <p:anim calcmode="lin" valueType="num">
                                      <p:cBhvr>
                                        <p:cTn id="38" dur="1000" fill="hold"/>
                                        <p:tgtEl>
                                          <p:spTgt spid="1639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399"/>
                                        </p:tgtEl>
                                        <p:attrNameLst>
                                          <p:attrName>style.visibility</p:attrName>
                                        </p:attrNameLst>
                                      </p:cBhvr>
                                      <p:to>
                                        <p:strVal val="visible"/>
                                      </p:to>
                                    </p:set>
                                    <p:animEffect transition="in" filter="fade">
                                      <p:cBhvr>
                                        <p:cTn id="43" dur="1000"/>
                                        <p:tgtEl>
                                          <p:spTgt spid="16399"/>
                                        </p:tgtEl>
                                      </p:cBhvr>
                                    </p:animEffect>
                                    <p:anim calcmode="lin" valueType="num">
                                      <p:cBhvr>
                                        <p:cTn id="44" dur="1000" fill="hold"/>
                                        <p:tgtEl>
                                          <p:spTgt spid="16399"/>
                                        </p:tgtEl>
                                        <p:attrNameLst>
                                          <p:attrName>ppt_x</p:attrName>
                                        </p:attrNameLst>
                                      </p:cBhvr>
                                      <p:tavLst>
                                        <p:tav tm="0">
                                          <p:val>
                                            <p:strVal val="#ppt_x"/>
                                          </p:val>
                                        </p:tav>
                                        <p:tav tm="100000">
                                          <p:val>
                                            <p:strVal val="#ppt_x"/>
                                          </p:val>
                                        </p:tav>
                                      </p:tavLst>
                                    </p:anim>
                                    <p:anim calcmode="lin" valueType="num">
                                      <p:cBhvr>
                                        <p:cTn id="45" dur="1000" fill="hold"/>
                                        <p:tgtEl>
                                          <p:spTgt spid="163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animBg="1"/>
      <p:bldP spid="16394" grpId="0" animBg="1"/>
      <p:bldP spid="16395" grpId="0" animBg="1"/>
      <p:bldP spid="16396" grpId="0" animBg="1"/>
      <p:bldP spid="16397" grpId="0" animBg="1"/>
      <p:bldP spid="163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A747700F-88AB-6A4E-CA9F-810F2D92B70F}"/>
              </a:ext>
            </a:extLst>
          </p:cNvPr>
          <p:cNvSpPr>
            <a:spLocks noGrp="1" noChangeArrowheads="1"/>
          </p:cNvSpPr>
          <p:nvPr>
            <p:ph type="title"/>
          </p:nvPr>
        </p:nvSpPr>
        <p:spPr>
          <a:xfrm>
            <a:off x="0" y="390293"/>
            <a:ext cx="8991600" cy="905107"/>
          </a:xfrm>
        </p:spPr>
        <p:txBody>
          <a:bodyPr rtlCol="0">
            <a:normAutofit fontScale="90000"/>
          </a:bodyPr>
          <a:lstStyle/>
          <a:p>
            <a:pPr eaLnBrk="1" fontAlgn="auto" hangingPunct="1">
              <a:spcAft>
                <a:spcPts val="0"/>
              </a:spcAft>
              <a:defRPr/>
            </a:pPr>
            <a:r>
              <a:rPr lang="en-US" sz="4000" b="1" dirty="0">
                <a:solidFill>
                  <a:srgbClr val="FF0000"/>
                </a:solidFill>
                <a:cs typeface="Times New Roman" panose="02020603050405020304" pitchFamily="18" charset="0"/>
              </a:rPr>
              <a:t>2. Organizational Requirements Examples</a:t>
            </a:r>
          </a:p>
        </p:txBody>
      </p:sp>
      <p:sp>
        <p:nvSpPr>
          <p:cNvPr id="14340" name="Rectangle 3">
            <a:extLst>
              <a:ext uri="{FF2B5EF4-FFF2-40B4-BE49-F238E27FC236}">
                <a16:creationId xmlns:a16="http://schemas.microsoft.com/office/drawing/2014/main" id="{91261761-ECDB-A45F-23B1-71AB7C03E468}"/>
              </a:ext>
            </a:extLst>
          </p:cNvPr>
          <p:cNvSpPr>
            <a:spLocks noGrp="1" noChangeArrowheads="1"/>
          </p:cNvSpPr>
          <p:nvPr>
            <p:ph idx="1"/>
          </p:nvPr>
        </p:nvSpPr>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The system development process and deliverable documents shall conform to the ISO </a:t>
            </a:r>
            <a:r>
              <a:rPr lang="en-US" sz="2800" dirty="0">
                <a:cs typeface="Times New Roman" panose="02020603050405020304" pitchFamily="18" charset="0"/>
              </a:rPr>
              <a:t>9000</a:t>
            </a:r>
          </a:p>
          <a:p>
            <a:pPr marL="0" indent="0" eaLnBrk="1" fontAlgn="auto" hangingPunct="1">
              <a:spcAft>
                <a:spcPts val="0"/>
              </a:spcAft>
              <a:buNone/>
              <a:defRPr/>
            </a:pPr>
            <a:r>
              <a:rPr lang="en-US" sz="2800" dirty="0">
                <a:latin typeface="+mj-lt"/>
                <a:cs typeface="Times New Roman" panose="02020603050405020304" pitchFamily="18" charset="0"/>
              </a:rPr>
              <a:t>	(</a:t>
            </a:r>
            <a:r>
              <a:rPr lang="en-US" u="sng" dirty="0">
                <a:hlinkClick r:id="rId3"/>
              </a:rPr>
              <a:t>International Organization for Standardization</a:t>
            </a:r>
            <a:r>
              <a:rPr lang="en-US" u="sng" dirty="0"/>
              <a:t>)</a:t>
            </a:r>
            <a:endParaRPr lang="en-US" sz="2800" dirty="0">
              <a:latin typeface="+mj-lt"/>
              <a:cs typeface="Times New Roman" panose="02020603050405020304" pitchFamily="18" charset="0"/>
            </a:endParaRP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Any development work sub-contracted by the development organization shall be carried out in  accordance with Capability Maturity Model </a:t>
            </a:r>
            <a:r>
              <a:rPr lang="en-US" sz="2000" b="1" i="1" dirty="0">
                <a:solidFill>
                  <a:srgbClr val="00B050"/>
                </a:solidFill>
                <a:latin typeface="+mj-lt"/>
                <a:cs typeface="Times New Roman" panose="02020603050405020304" pitchFamily="18" charset="0"/>
              </a:rPr>
              <a:t>(</a:t>
            </a:r>
            <a:r>
              <a:rPr lang="en-US" sz="1800" b="1" i="1" dirty="0">
                <a:solidFill>
                  <a:srgbClr val="00B050"/>
                </a:solidFill>
              </a:rPr>
              <a:t>CMM a framework that helps organizations improve their processes and performance over time)</a:t>
            </a:r>
            <a:endParaRPr lang="en-US" sz="2800" b="1" i="1" dirty="0">
              <a:solidFill>
                <a:srgbClr val="00B050"/>
              </a:solidFill>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1000"/>
                                        <p:tgtEl>
                                          <p:spTgt spid="14340">
                                            <p:txEl>
                                              <p:pRg st="0" end="0"/>
                                            </p:txEl>
                                          </p:spTgt>
                                        </p:tgtEl>
                                      </p:cBhvr>
                                    </p:animEffect>
                                    <p:anim calcmode="lin" valueType="num">
                                      <p:cBhvr>
                                        <p:cTn id="8" dur="10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4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fade">
                                      <p:cBhvr>
                                        <p:cTn id="12" dur="1000"/>
                                        <p:tgtEl>
                                          <p:spTgt spid="14340">
                                            <p:txEl>
                                              <p:pRg st="1" end="1"/>
                                            </p:txEl>
                                          </p:spTgt>
                                        </p:tgtEl>
                                      </p:cBhvr>
                                    </p:animEffect>
                                    <p:anim calcmode="lin" valueType="num">
                                      <p:cBhvr>
                                        <p:cTn id="13" dur="10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animEffect transition="in" filter="fade">
                                      <p:cBhvr>
                                        <p:cTn id="19" dur="1000"/>
                                        <p:tgtEl>
                                          <p:spTgt spid="14340">
                                            <p:txEl>
                                              <p:pRg st="3" end="3"/>
                                            </p:txEl>
                                          </p:spTgt>
                                        </p:tgtEl>
                                      </p:cBhvr>
                                    </p:animEffect>
                                    <p:anim calcmode="lin" valueType="num">
                                      <p:cBhvr>
                                        <p:cTn id="20" dur="10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43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1A0231E-88DA-CDA8-D010-33D7D921449E}"/>
              </a:ext>
            </a:extLst>
          </p:cNvPr>
          <p:cNvSpPr>
            <a:spLocks noGrp="1" noChangeArrowheads="1"/>
          </p:cNvSpPr>
          <p:nvPr>
            <p:ph type="title"/>
          </p:nvPr>
        </p:nvSpPr>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3. External Requirements</a:t>
            </a:r>
          </a:p>
        </p:txBody>
      </p:sp>
      <p:sp>
        <p:nvSpPr>
          <p:cNvPr id="18436" name="AutoShape 3">
            <a:extLst>
              <a:ext uri="{FF2B5EF4-FFF2-40B4-BE49-F238E27FC236}">
                <a16:creationId xmlns:a16="http://schemas.microsoft.com/office/drawing/2014/main" id="{BD160CE4-7312-B86F-0D0F-685E3AC8EFFD}"/>
              </a:ext>
            </a:extLst>
          </p:cNvPr>
          <p:cNvSpPr>
            <a:spLocks noChangeArrowheads="1"/>
          </p:cNvSpPr>
          <p:nvPr/>
        </p:nvSpPr>
        <p:spPr bwMode="auto">
          <a:xfrm>
            <a:off x="3657600" y="1828800"/>
            <a:ext cx="1752600"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37" name="AutoShape 4">
            <a:extLst>
              <a:ext uri="{FF2B5EF4-FFF2-40B4-BE49-F238E27FC236}">
                <a16:creationId xmlns:a16="http://schemas.microsoft.com/office/drawing/2014/main" id="{B660FACF-571F-1AC0-B276-436D6D00C7C1}"/>
              </a:ext>
            </a:extLst>
          </p:cNvPr>
          <p:cNvSpPr>
            <a:spLocks noChangeArrowheads="1"/>
          </p:cNvSpPr>
          <p:nvPr/>
        </p:nvSpPr>
        <p:spPr bwMode="auto">
          <a:xfrm>
            <a:off x="3657600" y="3657600"/>
            <a:ext cx="1752600"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38" name="AutoShape 5">
            <a:extLst>
              <a:ext uri="{FF2B5EF4-FFF2-40B4-BE49-F238E27FC236}">
                <a16:creationId xmlns:a16="http://schemas.microsoft.com/office/drawing/2014/main" id="{FF70E27C-CD60-A9AA-9C91-93B900E5EA1E}"/>
              </a:ext>
            </a:extLst>
          </p:cNvPr>
          <p:cNvSpPr>
            <a:spLocks noChangeArrowheads="1"/>
          </p:cNvSpPr>
          <p:nvPr/>
        </p:nvSpPr>
        <p:spPr bwMode="auto">
          <a:xfrm>
            <a:off x="6324600" y="3657600"/>
            <a:ext cx="1752600"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39" name="AutoShape 6">
            <a:extLst>
              <a:ext uri="{FF2B5EF4-FFF2-40B4-BE49-F238E27FC236}">
                <a16:creationId xmlns:a16="http://schemas.microsoft.com/office/drawing/2014/main" id="{BB9333DE-00A4-163C-FC84-537CB7AF34D4}"/>
              </a:ext>
            </a:extLst>
          </p:cNvPr>
          <p:cNvSpPr>
            <a:spLocks noChangeArrowheads="1"/>
          </p:cNvSpPr>
          <p:nvPr/>
        </p:nvSpPr>
        <p:spPr bwMode="auto">
          <a:xfrm>
            <a:off x="838201" y="3657600"/>
            <a:ext cx="1904999"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40" name="Line 10">
            <a:extLst>
              <a:ext uri="{FF2B5EF4-FFF2-40B4-BE49-F238E27FC236}">
                <a16:creationId xmlns:a16="http://schemas.microsoft.com/office/drawing/2014/main" id="{655BF2C1-C4F4-F689-12C7-EA47BF134AC5}"/>
              </a:ext>
            </a:extLst>
          </p:cNvPr>
          <p:cNvSpPr>
            <a:spLocks noChangeShapeType="1"/>
          </p:cNvSpPr>
          <p:nvPr/>
        </p:nvSpPr>
        <p:spPr bwMode="auto">
          <a:xfrm>
            <a:off x="1828800" y="3200400"/>
            <a:ext cx="5334000" cy="0"/>
          </a:xfrm>
          <a:prstGeom prst="line">
            <a:avLst/>
          </a:prstGeom>
          <a:noFill/>
          <a:ln w="9525">
            <a:solidFill>
              <a:schemeClr val="bg2">
                <a:lumMod val="10000"/>
              </a:schemeClr>
            </a:solidFill>
            <a:round/>
            <a:headEnd/>
            <a:tailEnd/>
          </a:ln>
        </p:spPr>
        <p:txBody>
          <a:bodyPr/>
          <a:lstStyle/>
          <a:p>
            <a:pPr>
              <a:defRPr/>
            </a:pPr>
            <a:endParaRPr lang="en-US" b="1"/>
          </a:p>
        </p:txBody>
      </p:sp>
      <p:sp>
        <p:nvSpPr>
          <p:cNvPr id="18441" name="Text Box 11">
            <a:extLst>
              <a:ext uri="{FF2B5EF4-FFF2-40B4-BE49-F238E27FC236}">
                <a16:creationId xmlns:a16="http://schemas.microsoft.com/office/drawing/2014/main" id="{0FEA164D-6F72-2288-1F00-75915E45681D}"/>
              </a:ext>
            </a:extLst>
          </p:cNvPr>
          <p:cNvSpPr txBox="1">
            <a:spLocks noChangeArrowheads="1"/>
          </p:cNvSpPr>
          <p:nvPr/>
        </p:nvSpPr>
        <p:spPr bwMode="auto">
          <a:xfrm>
            <a:off x="3735279" y="3778250"/>
            <a:ext cx="1565493"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Ethical</a:t>
            </a:r>
          </a:p>
          <a:p>
            <a:pPr algn="ctr" eaLnBrk="1" hangingPunct="1">
              <a:defRPr/>
            </a:pPr>
            <a:r>
              <a:rPr lang="en-US" altLang="en-US" b="1" dirty="0">
                <a:latin typeface="Times New Roman" panose="02020603050405020304" pitchFamily="18" charset="0"/>
              </a:rPr>
              <a:t>Requirements</a:t>
            </a:r>
          </a:p>
        </p:txBody>
      </p:sp>
      <p:sp>
        <p:nvSpPr>
          <p:cNvPr id="18442" name="Text Box 12">
            <a:extLst>
              <a:ext uri="{FF2B5EF4-FFF2-40B4-BE49-F238E27FC236}">
                <a16:creationId xmlns:a16="http://schemas.microsoft.com/office/drawing/2014/main" id="{8A62B229-A396-BF09-F658-2A7F72AD483A}"/>
              </a:ext>
            </a:extLst>
          </p:cNvPr>
          <p:cNvSpPr txBox="1">
            <a:spLocks noChangeArrowheads="1"/>
          </p:cNvSpPr>
          <p:nvPr/>
        </p:nvSpPr>
        <p:spPr bwMode="auto">
          <a:xfrm>
            <a:off x="953048" y="3778250"/>
            <a:ext cx="1757854"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Interoperability</a:t>
            </a:r>
          </a:p>
          <a:p>
            <a:pPr algn="ctr" eaLnBrk="1" hangingPunct="1">
              <a:defRPr/>
            </a:pPr>
            <a:r>
              <a:rPr lang="en-US" altLang="en-US" b="1" dirty="0">
                <a:latin typeface="Times New Roman" panose="02020603050405020304" pitchFamily="18" charset="0"/>
              </a:rPr>
              <a:t>Requirements</a:t>
            </a:r>
          </a:p>
        </p:txBody>
      </p:sp>
      <p:sp>
        <p:nvSpPr>
          <p:cNvPr id="18443" name="Text Box 13">
            <a:extLst>
              <a:ext uri="{FF2B5EF4-FFF2-40B4-BE49-F238E27FC236}">
                <a16:creationId xmlns:a16="http://schemas.microsoft.com/office/drawing/2014/main" id="{A46E2A93-8313-5B37-FF99-9C1EB583FC47}"/>
              </a:ext>
            </a:extLst>
          </p:cNvPr>
          <p:cNvSpPr txBox="1">
            <a:spLocks noChangeArrowheads="1"/>
          </p:cNvSpPr>
          <p:nvPr/>
        </p:nvSpPr>
        <p:spPr bwMode="auto">
          <a:xfrm>
            <a:off x="3722579" y="1949450"/>
            <a:ext cx="1565493"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External</a:t>
            </a:r>
          </a:p>
          <a:p>
            <a:pPr algn="ctr" eaLnBrk="1" hangingPunct="1">
              <a:defRPr/>
            </a:pPr>
            <a:r>
              <a:rPr lang="en-US" altLang="en-US" b="1" dirty="0">
                <a:latin typeface="Times New Roman" panose="02020603050405020304" pitchFamily="18" charset="0"/>
              </a:rPr>
              <a:t>Requirements</a:t>
            </a:r>
          </a:p>
        </p:txBody>
      </p:sp>
      <p:sp>
        <p:nvSpPr>
          <p:cNvPr id="18444" name="Text Box 14">
            <a:extLst>
              <a:ext uri="{FF2B5EF4-FFF2-40B4-BE49-F238E27FC236}">
                <a16:creationId xmlns:a16="http://schemas.microsoft.com/office/drawing/2014/main" id="{B3102C58-8FAD-A7F3-64CD-B24FA0E15814}"/>
              </a:ext>
            </a:extLst>
          </p:cNvPr>
          <p:cNvSpPr txBox="1">
            <a:spLocks noChangeArrowheads="1"/>
          </p:cNvSpPr>
          <p:nvPr/>
        </p:nvSpPr>
        <p:spPr bwMode="auto">
          <a:xfrm>
            <a:off x="6383229" y="3810000"/>
            <a:ext cx="1565493"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Legislative</a:t>
            </a:r>
          </a:p>
          <a:p>
            <a:pPr algn="ctr" eaLnBrk="1" hangingPunct="1">
              <a:defRPr/>
            </a:pPr>
            <a:r>
              <a:rPr lang="en-US" altLang="en-US" b="1" dirty="0">
                <a:latin typeface="Times New Roman" panose="02020603050405020304" pitchFamily="18" charset="0"/>
              </a:rPr>
              <a:t>Requirements</a:t>
            </a:r>
          </a:p>
        </p:txBody>
      </p:sp>
      <p:sp>
        <p:nvSpPr>
          <p:cNvPr id="18445" name="Line 15">
            <a:extLst>
              <a:ext uri="{FF2B5EF4-FFF2-40B4-BE49-F238E27FC236}">
                <a16:creationId xmlns:a16="http://schemas.microsoft.com/office/drawing/2014/main" id="{6BCCB9DA-CB6B-A58B-A8E7-DA84518ED61D}"/>
              </a:ext>
            </a:extLst>
          </p:cNvPr>
          <p:cNvSpPr>
            <a:spLocks noChangeShapeType="1"/>
          </p:cNvSpPr>
          <p:nvPr/>
        </p:nvSpPr>
        <p:spPr bwMode="auto">
          <a:xfrm flipV="1">
            <a:off x="4495800" y="2743200"/>
            <a:ext cx="0" cy="457200"/>
          </a:xfrm>
          <a:prstGeom prst="line">
            <a:avLst/>
          </a:prstGeom>
          <a:noFill/>
          <a:ln w="9525">
            <a:solidFill>
              <a:schemeClr val="bg2">
                <a:lumMod val="10000"/>
              </a:schemeClr>
            </a:solidFill>
            <a:round/>
            <a:headEnd/>
            <a:tailEnd/>
          </a:ln>
        </p:spPr>
        <p:txBody>
          <a:bodyPr/>
          <a:lstStyle/>
          <a:p>
            <a:pPr>
              <a:defRPr/>
            </a:pPr>
            <a:endParaRPr lang="en-US" b="1"/>
          </a:p>
        </p:txBody>
      </p:sp>
      <p:sp>
        <p:nvSpPr>
          <p:cNvPr id="18446" name="Line 16">
            <a:extLst>
              <a:ext uri="{FF2B5EF4-FFF2-40B4-BE49-F238E27FC236}">
                <a16:creationId xmlns:a16="http://schemas.microsoft.com/office/drawing/2014/main" id="{E950C91B-739F-1F11-3D38-B0DC6BA14BB9}"/>
              </a:ext>
            </a:extLst>
          </p:cNvPr>
          <p:cNvSpPr>
            <a:spLocks noChangeShapeType="1"/>
          </p:cNvSpPr>
          <p:nvPr/>
        </p:nvSpPr>
        <p:spPr bwMode="auto">
          <a:xfrm flipV="1">
            <a:off x="4495800" y="3200400"/>
            <a:ext cx="0" cy="457200"/>
          </a:xfrm>
          <a:prstGeom prst="line">
            <a:avLst/>
          </a:prstGeom>
          <a:noFill/>
          <a:ln w="9525">
            <a:solidFill>
              <a:schemeClr val="bg2">
                <a:lumMod val="10000"/>
              </a:schemeClr>
            </a:solidFill>
            <a:round/>
            <a:headEnd/>
            <a:tailEnd/>
          </a:ln>
        </p:spPr>
        <p:txBody>
          <a:bodyPr/>
          <a:lstStyle/>
          <a:p>
            <a:pPr>
              <a:defRPr/>
            </a:pPr>
            <a:endParaRPr lang="en-US" b="1"/>
          </a:p>
        </p:txBody>
      </p:sp>
      <p:sp>
        <p:nvSpPr>
          <p:cNvPr id="18447" name="Line 17">
            <a:extLst>
              <a:ext uri="{FF2B5EF4-FFF2-40B4-BE49-F238E27FC236}">
                <a16:creationId xmlns:a16="http://schemas.microsoft.com/office/drawing/2014/main" id="{27C74D49-2C7C-FE98-0206-68C9ED76534D}"/>
              </a:ext>
            </a:extLst>
          </p:cNvPr>
          <p:cNvSpPr>
            <a:spLocks noChangeShapeType="1"/>
          </p:cNvSpPr>
          <p:nvPr/>
        </p:nvSpPr>
        <p:spPr bwMode="auto">
          <a:xfrm flipV="1">
            <a:off x="1828800" y="3200400"/>
            <a:ext cx="0" cy="457200"/>
          </a:xfrm>
          <a:prstGeom prst="line">
            <a:avLst/>
          </a:prstGeom>
          <a:noFill/>
          <a:ln w="9525">
            <a:solidFill>
              <a:schemeClr val="bg2">
                <a:lumMod val="10000"/>
              </a:schemeClr>
            </a:solidFill>
            <a:round/>
            <a:headEnd/>
            <a:tailEnd/>
          </a:ln>
        </p:spPr>
        <p:txBody>
          <a:bodyPr/>
          <a:lstStyle/>
          <a:p>
            <a:pPr>
              <a:defRPr/>
            </a:pPr>
            <a:endParaRPr lang="en-US" b="1"/>
          </a:p>
        </p:txBody>
      </p:sp>
      <p:sp>
        <p:nvSpPr>
          <p:cNvPr id="18448" name="Line 18">
            <a:extLst>
              <a:ext uri="{FF2B5EF4-FFF2-40B4-BE49-F238E27FC236}">
                <a16:creationId xmlns:a16="http://schemas.microsoft.com/office/drawing/2014/main" id="{3BD78597-60D2-4E1E-A7C6-C82D6BF672F1}"/>
              </a:ext>
            </a:extLst>
          </p:cNvPr>
          <p:cNvSpPr>
            <a:spLocks noChangeShapeType="1"/>
          </p:cNvSpPr>
          <p:nvPr/>
        </p:nvSpPr>
        <p:spPr bwMode="auto">
          <a:xfrm flipV="1">
            <a:off x="7162800" y="3200400"/>
            <a:ext cx="0" cy="457200"/>
          </a:xfrm>
          <a:prstGeom prst="line">
            <a:avLst/>
          </a:prstGeom>
          <a:noFill/>
          <a:ln w="9525">
            <a:solidFill>
              <a:schemeClr val="bg2">
                <a:lumMod val="10000"/>
              </a:schemeClr>
            </a:solidFill>
            <a:round/>
            <a:headEnd/>
            <a:tailEnd/>
          </a:ln>
        </p:spPr>
        <p:txBody>
          <a:bodyPr/>
          <a:lstStyle/>
          <a:p>
            <a:pPr>
              <a:defRPr/>
            </a:pPr>
            <a:endParaRPr lang="en-US" b="1"/>
          </a:p>
        </p:txBody>
      </p:sp>
      <p:sp>
        <p:nvSpPr>
          <p:cNvPr id="18449" name="AutoShape 19">
            <a:extLst>
              <a:ext uri="{FF2B5EF4-FFF2-40B4-BE49-F238E27FC236}">
                <a16:creationId xmlns:a16="http://schemas.microsoft.com/office/drawing/2014/main" id="{2770F17F-70C1-C1E6-29A6-DFEFB8FF9904}"/>
              </a:ext>
            </a:extLst>
          </p:cNvPr>
          <p:cNvSpPr>
            <a:spLocks noChangeArrowheads="1"/>
          </p:cNvSpPr>
          <p:nvPr/>
        </p:nvSpPr>
        <p:spPr bwMode="auto">
          <a:xfrm>
            <a:off x="6324600" y="5334000"/>
            <a:ext cx="1752600"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50" name="AutoShape 20">
            <a:extLst>
              <a:ext uri="{FF2B5EF4-FFF2-40B4-BE49-F238E27FC236}">
                <a16:creationId xmlns:a16="http://schemas.microsoft.com/office/drawing/2014/main" id="{85694938-9921-FB4E-FE94-176AE725C858}"/>
              </a:ext>
            </a:extLst>
          </p:cNvPr>
          <p:cNvSpPr>
            <a:spLocks noChangeArrowheads="1"/>
          </p:cNvSpPr>
          <p:nvPr/>
        </p:nvSpPr>
        <p:spPr bwMode="auto">
          <a:xfrm>
            <a:off x="4038600" y="5334000"/>
            <a:ext cx="1752600" cy="914400"/>
          </a:xfrm>
          <a:prstGeom prst="roundRect">
            <a:avLst>
              <a:gd name="adj" fmla="val 16667"/>
            </a:avLst>
          </a:prstGeom>
          <a:solidFill>
            <a:schemeClr val="accent1">
              <a:lumMod val="60000"/>
              <a:lumOff val="4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latin typeface="Times New Roman" panose="02020603050405020304" pitchFamily="18" charset="0"/>
            </a:endParaRPr>
          </a:p>
        </p:txBody>
      </p:sp>
      <p:sp>
        <p:nvSpPr>
          <p:cNvPr id="18451" name="Line 21">
            <a:extLst>
              <a:ext uri="{FF2B5EF4-FFF2-40B4-BE49-F238E27FC236}">
                <a16:creationId xmlns:a16="http://schemas.microsoft.com/office/drawing/2014/main" id="{10078EBB-1227-40F8-3E16-63F8D4E7AA58}"/>
              </a:ext>
            </a:extLst>
          </p:cNvPr>
          <p:cNvSpPr>
            <a:spLocks noChangeShapeType="1"/>
          </p:cNvSpPr>
          <p:nvPr/>
        </p:nvSpPr>
        <p:spPr bwMode="auto">
          <a:xfrm>
            <a:off x="4953000" y="4953000"/>
            <a:ext cx="0" cy="381000"/>
          </a:xfrm>
          <a:prstGeom prst="line">
            <a:avLst/>
          </a:prstGeom>
          <a:noFill/>
          <a:ln w="9525">
            <a:solidFill>
              <a:schemeClr val="bg2">
                <a:lumMod val="10000"/>
              </a:schemeClr>
            </a:solidFill>
            <a:round/>
            <a:headEnd/>
            <a:tailEnd/>
          </a:ln>
        </p:spPr>
        <p:txBody>
          <a:bodyPr/>
          <a:lstStyle/>
          <a:p>
            <a:pPr>
              <a:defRPr/>
            </a:pPr>
            <a:endParaRPr lang="en-US" b="1"/>
          </a:p>
        </p:txBody>
      </p:sp>
      <p:sp>
        <p:nvSpPr>
          <p:cNvPr id="18452" name="Line 22">
            <a:extLst>
              <a:ext uri="{FF2B5EF4-FFF2-40B4-BE49-F238E27FC236}">
                <a16:creationId xmlns:a16="http://schemas.microsoft.com/office/drawing/2014/main" id="{230448C3-0F39-8D2E-1571-29F6912B16F7}"/>
              </a:ext>
            </a:extLst>
          </p:cNvPr>
          <p:cNvSpPr>
            <a:spLocks noChangeShapeType="1"/>
          </p:cNvSpPr>
          <p:nvPr/>
        </p:nvSpPr>
        <p:spPr bwMode="auto">
          <a:xfrm>
            <a:off x="7162800" y="4953000"/>
            <a:ext cx="0" cy="381000"/>
          </a:xfrm>
          <a:prstGeom prst="line">
            <a:avLst/>
          </a:prstGeom>
          <a:noFill/>
          <a:ln w="9525">
            <a:solidFill>
              <a:schemeClr val="bg2">
                <a:lumMod val="10000"/>
              </a:schemeClr>
            </a:solidFill>
            <a:round/>
            <a:headEnd/>
            <a:tailEnd/>
          </a:ln>
        </p:spPr>
        <p:txBody>
          <a:bodyPr/>
          <a:lstStyle/>
          <a:p>
            <a:pPr>
              <a:defRPr/>
            </a:pPr>
            <a:endParaRPr lang="en-US" b="1"/>
          </a:p>
        </p:txBody>
      </p:sp>
      <p:sp>
        <p:nvSpPr>
          <p:cNvPr id="18453" name="Line 23">
            <a:extLst>
              <a:ext uri="{FF2B5EF4-FFF2-40B4-BE49-F238E27FC236}">
                <a16:creationId xmlns:a16="http://schemas.microsoft.com/office/drawing/2014/main" id="{C7D2FE72-9E43-10EC-CBAC-F57CE034EB19}"/>
              </a:ext>
            </a:extLst>
          </p:cNvPr>
          <p:cNvSpPr>
            <a:spLocks noChangeShapeType="1"/>
          </p:cNvSpPr>
          <p:nvPr/>
        </p:nvSpPr>
        <p:spPr bwMode="auto">
          <a:xfrm>
            <a:off x="4953000" y="4953000"/>
            <a:ext cx="2209800" cy="0"/>
          </a:xfrm>
          <a:prstGeom prst="line">
            <a:avLst/>
          </a:prstGeom>
          <a:noFill/>
          <a:ln w="9525">
            <a:solidFill>
              <a:schemeClr val="bg2">
                <a:lumMod val="10000"/>
              </a:schemeClr>
            </a:solidFill>
            <a:round/>
            <a:headEnd/>
            <a:tailEnd/>
          </a:ln>
        </p:spPr>
        <p:txBody>
          <a:bodyPr/>
          <a:lstStyle/>
          <a:p>
            <a:pPr>
              <a:defRPr/>
            </a:pPr>
            <a:endParaRPr lang="en-US" b="1"/>
          </a:p>
        </p:txBody>
      </p:sp>
      <p:sp>
        <p:nvSpPr>
          <p:cNvPr id="18454" name="Text Box 24">
            <a:extLst>
              <a:ext uri="{FF2B5EF4-FFF2-40B4-BE49-F238E27FC236}">
                <a16:creationId xmlns:a16="http://schemas.microsoft.com/office/drawing/2014/main" id="{D8E29183-A0B1-0523-B0F1-F3CFB1C319D2}"/>
              </a:ext>
            </a:extLst>
          </p:cNvPr>
          <p:cNvSpPr txBox="1">
            <a:spLocks noChangeArrowheads="1"/>
          </p:cNvSpPr>
          <p:nvPr/>
        </p:nvSpPr>
        <p:spPr bwMode="auto">
          <a:xfrm>
            <a:off x="4097229" y="5454650"/>
            <a:ext cx="1565493"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Privacy</a:t>
            </a:r>
          </a:p>
          <a:p>
            <a:pPr algn="ctr" eaLnBrk="1" hangingPunct="1">
              <a:defRPr/>
            </a:pPr>
            <a:r>
              <a:rPr lang="en-US" altLang="en-US" b="1" dirty="0">
                <a:latin typeface="Times New Roman" panose="02020603050405020304" pitchFamily="18" charset="0"/>
              </a:rPr>
              <a:t>Requirements</a:t>
            </a:r>
          </a:p>
        </p:txBody>
      </p:sp>
      <p:sp>
        <p:nvSpPr>
          <p:cNvPr id="18455" name="Text Box 25">
            <a:extLst>
              <a:ext uri="{FF2B5EF4-FFF2-40B4-BE49-F238E27FC236}">
                <a16:creationId xmlns:a16="http://schemas.microsoft.com/office/drawing/2014/main" id="{9F6E66B2-AAFA-6B7A-F6EA-1017ACCD6ADA}"/>
              </a:ext>
            </a:extLst>
          </p:cNvPr>
          <p:cNvSpPr txBox="1">
            <a:spLocks noChangeArrowheads="1"/>
          </p:cNvSpPr>
          <p:nvPr/>
        </p:nvSpPr>
        <p:spPr bwMode="auto">
          <a:xfrm>
            <a:off x="6383229" y="5454650"/>
            <a:ext cx="1565493" cy="646331"/>
          </a:xfrm>
          <a:prstGeom prst="rect">
            <a:avLst/>
          </a:prstGeom>
          <a:solidFill>
            <a:schemeClr val="accent1">
              <a:lumMod val="60000"/>
              <a:lumOff val="4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latin typeface="Times New Roman" panose="02020603050405020304" pitchFamily="18" charset="0"/>
              </a:rPr>
              <a:t>Safety</a:t>
            </a:r>
          </a:p>
          <a:p>
            <a:pPr algn="ctr" eaLnBrk="1" hangingPunct="1">
              <a:defRPr/>
            </a:pPr>
            <a:r>
              <a:rPr lang="en-US" altLang="en-US" b="1" dirty="0">
                <a:latin typeface="Times New Roman" panose="02020603050405020304" pitchFamily="18" charset="0"/>
              </a:rPr>
              <a:t>Requirements</a:t>
            </a:r>
          </a:p>
        </p:txBody>
      </p:sp>
      <p:sp>
        <p:nvSpPr>
          <p:cNvPr id="18456" name="Line 27">
            <a:extLst>
              <a:ext uri="{FF2B5EF4-FFF2-40B4-BE49-F238E27FC236}">
                <a16:creationId xmlns:a16="http://schemas.microsoft.com/office/drawing/2014/main" id="{0D373DFB-1E3C-E863-8970-22DE8B27589B}"/>
              </a:ext>
            </a:extLst>
          </p:cNvPr>
          <p:cNvSpPr>
            <a:spLocks noChangeShapeType="1"/>
          </p:cNvSpPr>
          <p:nvPr/>
        </p:nvSpPr>
        <p:spPr bwMode="auto">
          <a:xfrm>
            <a:off x="7162800" y="4572000"/>
            <a:ext cx="0" cy="381000"/>
          </a:xfrm>
          <a:prstGeom prst="line">
            <a:avLst/>
          </a:prstGeom>
          <a:noFill/>
          <a:ln w="9525">
            <a:solidFill>
              <a:schemeClr val="bg2">
                <a:lumMod val="10000"/>
              </a:schemeClr>
            </a:solidFill>
            <a:round/>
            <a:headEnd/>
            <a:tailEnd/>
          </a:ln>
        </p:spPr>
        <p:txBody>
          <a:bodyPr/>
          <a:lstStyle/>
          <a:p>
            <a:pPr>
              <a:defRPr/>
            </a:pP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fade">
                                      <p:cBhvr>
                                        <p:cTn id="7" dur="1000"/>
                                        <p:tgtEl>
                                          <p:spTgt spid="18440"/>
                                        </p:tgtEl>
                                      </p:cBhvr>
                                    </p:animEffect>
                                    <p:anim calcmode="lin" valueType="num">
                                      <p:cBhvr>
                                        <p:cTn id="8" dur="1000" fill="hold"/>
                                        <p:tgtEl>
                                          <p:spTgt spid="18440"/>
                                        </p:tgtEl>
                                        <p:attrNameLst>
                                          <p:attrName>ppt_x</p:attrName>
                                        </p:attrNameLst>
                                      </p:cBhvr>
                                      <p:tavLst>
                                        <p:tav tm="0">
                                          <p:val>
                                            <p:strVal val="#ppt_x"/>
                                          </p:val>
                                        </p:tav>
                                        <p:tav tm="100000">
                                          <p:val>
                                            <p:strVal val="#ppt_x"/>
                                          </p:val>
                                        </p:tav>
                                      </p:tavLst>
                                    </p:anim>
                                    <p:anim calcmode="lin" valueType="num">
                                      <p:cBhvr>
                                        <p:cTn id="9" dur="1000" fill="hold"/>
                                        <p:tgtEl>
                                          <p:spTgt spid="184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46"/>
                                        </p:tgtEl>
                                        <p:attrNameLst>
                                          <p:attrName>style.visibility</p:attrName>
                                        </p:attrNameLst>
                                      </p:cBhvr>
                                      <p:to>
                                        <p:strVal val="visible"/>
                                      </p:to>
                                    </p:set>
                                    <p:animEffect transition="in" filter="fade">
                                      <p:cBhvr>
                                        <p:cTn id="12" dur="1000"/>
                                        <p:tgtEl>
                                          <p:spTgt spid="18446"/>
                                        </p:tgtEl>
                                      </p:cBhvr>
                                    </p:animEffect>
                                    <p:anim calcmode="lin" valueType="num">
                                      <p:cBhvr>
                                        <p:cTn id="13" dur="1000" fill="hold"/>
                                        <p:tgtEl>
                                          <p:spTgt spid="18446"/>
                                        </p:tgtEl>
                                        <p:attrNameLst>
                                          <p:attrName>ppt_x</p:attrName>
                                        </p:attrNameLst>
                                      </p:cBhvr>
                                      <p:tavLst>
                                        <p:tav tm="0">
                                          <p:val>
                                            <p:strVal val="#ppt_x"/>
                                          </p:val>
                                        </p:tav>
                                        <p:tav tm="100000">
                                          <p:val>
                                            <p:strVal val="#ppt_x"/>
                                          </p:val>
                                        </p:tav>
                                      </p:tavLst>
                                    </p:anim>
                                    <p:anim calcmode="lin" valueType="num">
                                      <p:cBhvr>
                                        <p:cTn id="14" dur="1000" fill="hold"/>
                                        <p:tgtEl>
                                          <p:spTgt spid="184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47"/>
                                        </p:tgtEl>
                                        <p:attrNameLst>
                                          <p:attrName>style.visibility</p:attrName>
                                        </p:attrNameLst>
                                      </p:cBhvr>
                                      <p:to>
                                        <p:strVal val="visible"/>
                                      </p:to>
                                    </p:set>
                                    <p:animEffect transition="in" filter="fade">
                                      <p:cBhvr>
                                        <p:cTn id="17" dur="1000"/>
                                        <p:tgtEl>
                                          <p:spTgt spid="18447"/>
                                        </p:tgtEl>
                                      </p:cBhvr>
                                    </p:animEffect>
                                    <p:anim calcmode="lin" valueType="num">
                                      <p:cBhvr>
                                        <p:cTn id="18" dur="1000" fill="hold"/>
                                        <p:tgtEl>
                                          <p:spTgt spid="18447"/>
                                        </p:tgtEl>
                                        <p:attrNameLst>
                                          <p:attrName>ppt_x</p:attrName>
                                        </p:attrNameLst>
                                      </p:cBhvr>
                                      <p:tavLst>
                                        <p:tav tm="0">
                                          <p:val>
                                            <p:strVal val="#ppt_x"/>
                                          </p:val>
                                        </p:tav>
                                        <p:tav tm="100000">
                                          <p:val>
                                            <p:strVal val="#ppt_x"/>
                                          </p:val>
                                        </p:tav>
                                      </p:tavLst>
                                    </p:anim>
                                    <p:anim calcmode="lin" valueType="num">
                                      <p:cBhvr>
                                        <p:cTn id="19" dur="1000" fill="hold"/>
                                        <p:tgtEl>
                                          <p:spTgt spid="1844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448"/>
                                        </p:tgtEl>
                                        <p:attrNameLst>
                                          <p:attrName>style.visibility</p:attrName>
                                        </p:attrNameLst>
                                      </p:cBhvr>
                                      <p:to>
                                        <p:strVal val="visible"/>
                                      </p:to>
                                    </p:set>
                                    <p:animEffect transition="in" filter="fade">
                                      <p:cBhvr>
                                        <p:cTn id="22" dur="1000"/>
                                        <p:tgtEl>
                                          <p:spTgt spid="18448"/>
                                        </p:tgtEl>
                                      </p:cBhvr>
                                    </p:animEffect>
                                    <p:anim calcmode="lin" valueType="num">
                                      <p:cBhvr>
                                        <p:cTn id="23" dur="1000" fill="hold"/>
                                        <p:tgtEl>
                                          <p:spTgt spid="18448"/>
                                        </p:tgtEl>
                                        <p:attrNameLst>
                                          <p:attrName>ppt_x</p:attrName>
                                        </p:attrNameLst>
                                      </p:cBhvr>
                                      <p:tavLst>
                                        <p:tav tm="0">
                                          <p:val>
                                            <p:strVal val="#ppt_x"/>
                                          </p:val>
                                        </p:tav>
                                        <p:tav tm="100000">
                                          <p:val>
                                            <p:strVal val="#ppt_x"/>
                                          </p:val>
                                        </p:tav>
                                      </p:tavLst>
                                    </p:anim>
                                    <p:anim calcmode="lin" valueType="num">
                                      <p:cBhvr>
                                        <p:cTn id="24" dur="1000" fill="hold"/>
                                        <p:tgtEl>
                                          <p:spTgt spid="1844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fade">
                                      <p:cBhvr>
                                        <p:cTn id="27" dur="1000"/>
                                        <p:tgtEl>
                                          <p:spTgt spid="18445"/>
                                        </p:tgtEl>
                                      </p:cBhvr>
                                    </p:animEffect>
                                    <p:anim calcmode="lin" valueType="num">
                                      <p:cBhvr>
                                        <p:cTn id="28" dur="1000" fill="hold"/>
                                        <p:tgtEl>
                                          <p:spTgt spid="18445"/>
                                        </p:tgtEl>
                                        <p:attrNameLst>
                                          <p:attrName>ppt_x</p:attrName>
                                        </p:attrNameLst>
                                      </p:cBhvr>
                                      <p:tavLst>
                                        <p:tav tm="0">
                                          <p:val>
                                            <p:strVal val="#ppt_x"/>
                                          </p:val>
                                        </p:tav>
                                        <p:tav tm="100000">
                                          <p:val>
                                            <p:strVal val="#ppt_x"/>
                                          </p:val>
                                        </p:tav>
                                      </p:tavLst>
                                    </p:anim>
                                    <p:anim calcmode="lin" valueType="num">
                                      <p:cBhvr>
                                        <p:cTn id="29" dur="1000" fill="hold"/>
                                        <p:tgtEl>
                                          <p:spTgt spid="1844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437"/>
                                        </p:tgtEl>
                                        <p:attrNameLst>
                                          <p:attrName>style.visibility</p:attrName>
                                        </p:attrNameLst>
                                      </p:cBhvr>
                                      <p:to>
                                        <p:strVal val="visible"/>
                                      </p:to>
                                    </p:set>
                                    <p:animEffect transition="in" filter="fade">
                                      <p:cBhvr>
                                        <p:cTn id="34" dur="1000"/>
                                        <p:tgtEl>
                                          <p:spTgt spid="18437"/>
                                        </p:tgtEl>
                                      </p:cBhvr>
                                    </p:animEffect>
                                    <p:anim calcmode="lin" valueType="num">
                                      <p:cBhvr>
                                        <p:cTn id="35" dur="1000" fill="hold"/>
                                        <p:tgtEl>
                                          <p:spTgt spid="18437"/>
                                        </p:tgtEl>
                                        <p:attrNameLst>
                                          <p:attrName>ppt_x</p:attrName>
                                        </p:attrNameLst>
                                      </p:cBhvr>
                                      <p:tavLst>
                                        <p:tav tm="0">
                                          <p:val>
                                            <p:strVal val="#ppt_x"/>
                                          </p:val>
                                        </p:tav>
                                        <p:tav tm="100000">
                                          <p:val>
                                            <p:strVal val="#ppt_x"/>
                                          </p:val>
                                        </p:tav>
                                      </p:tavLst>
                                    </p:anim>
                                    <p:anim calcmode="lin" valueType="num">
                                      <p:cBhvr>
                                        <p:cTn id="36" dur="1000" fill="hold"/>
                                        <p:tgtEl>
                                          <p:spTgt spid="1843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438"/>
                                        </p:tgtEl>
                                        <p:attrNameLst>
                                          <p:attrName>style.visibility</p:attrName>
                                        </p:attrNameLst>
                                      </p:cBhvr>
                                      <p:to>
                                        <p:strVal val="visible"/>
                                      </p:to>
                                    </p:set>
                                    <p:animEffect transition="in" filter="fade">
                                      <p:cBhvr>
                                        <p:cTn id="39" dur="1000"/>
                                        <p:tgtEl>
                                          <p:spTgt spid="18438"/>
                                        </p:tgtEl>
                                      </p:cBhvr>
                                    </p:animEffect>
                                    <p:anim calcmode="lin" valueType="num">
                                      <p:cBhvr>
                                        <p:cTn id="40" dur="1000" fill="hold"/>
                                        <p:tgtEl>
                                          <p:spTgt spid="18438"/>
                                        </p:tgtEl>
                                        <p:attrNameLst>
                                          <p:attrName>ppt_x</p:attrName>
                                        </p:attrNameLst>
                                      </p:cBhvr>
                                      <p:tavLst>
                                        <p:tav tm="0">
                                          <p:val>
                                            <p:strVal val="#ppt_x"/>
                                          </p:val>
                                        </p:tav>
                                        <p:tav tm="100000">
                                          <p:val>
                                            <p:strVal val="#ppt_x"/>
                                          </p:val>
                                        </p:tav>
                                      </p:tavLst>
                                    </p:anim>
                                    <p:anim calcmode="lin" valueType="num">
                                      <p:cBhvr>
                                        <p:cTn id="41" dur="1000" fill="hold"/>
                                        <p:tgtEl>
                                          <p:spTgt spid="1843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8439"/>
                                        </p:tgtEl>
                                        <p:attrNameLst>
                                          <p:attrName>style.visibility</p:attrName>
                                        </p:attrNameLst>
                                      </p:cBhvr>
                                      <p:to>
                                        <p:strVal val="visible"/>
                                      </p:to>
                                    </p:set>
                                    <p:animEffect transition="in" filter="fade">
                                      <p:cBhvr>
                                        <p:cTn id="44" dur="1000"/>
                                        <p:tgtEl>
                                          <p:spTgt spid="18439"/>
                                        </p:tgtEl>
                                      </p:cBhvr>
                                    </p:animEffect>
                                    <p:anim calcmode="lin" valueType="num">
                                      <p:cBhvr>
                                        <p:cTn id="45" dur="1000" fill="hold"/>
                                        <p:tgtEl>
                                          <p:spTgt spid="18439"/>
                                        </p:tgtEl>
                                        <p:attrNameLst>
                                          <p:attrName>ppt_x</p:attrName>
                                        </p:attrNameLst>
                                      </p:cBhvr>
                                      <p:tavLst>
                                        <p:tav tm="0">
                                          <p:val>
                                            <p:strVal val="#ppt_x"/>
                                          </p:val>
                                        </p:tav>
                                        <p:tav tm="100000">
                                          <p:val>
                                            <p:strVal val="#ppt_x"/>
                                          </p:val>
                                        </p:tav>
                                      </p:tavLst>
                                    </p:anim>
                                    <p:anim calcmode="lin" valueType="num">
                                      <p:cBhvr>
                                        <p:cTn id="46" dur="1000" fill="hold"/>
                                        <p:tgtEl>
                                          <p:spTgt spid="184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fade">
                                      <p:cBhvr>
                                        <p:cTn id="49" dur="1000"/>
                                        <p:tgtEl>
                                          <p:spTgt spid="18441"/>
                                        </p:tgtEl>
                                      </p:cBhvr>
                                    </p:animEffect>
                                    <p:anim calcmode="lin" valueType="num">
                                      <p:cBhvr>
                                        <p:cTn id="50" dur="1000" fill="hold"/>
                                        <p:tgtEl>
                                          <p:spTgt spid="18441"/>
                                        </p:tgtEl>
                                        <p:attrNameLst>
                                          <p:attrName>ppt_x</p:attrName>
                                        </p:attrNameLst>
                                      </p:cBhvr>
                                      <p:tavLst>
                                        <p:tav tm="0">
                                          <p:val>
                                            <p:strVal val="#ppt_x"/>
                                          </p:val>
                                        </p:tav>
                                        <p:tav tm="100000">
                                          <p:val>
                                            <p:strVal val="#ppt_x"/>
                                          </p:val>
                                        </p:tav>
                                      </p:tavLst>
                                    </p:anim>
                                    <p:anim calcmode="lin" valueType="num">
                                      <p:cBhvr>
                                        <p:cTn id="51" dur="1000" fill="hold"/>
                                        <p:tgtEl>
                                          <p:spTgt spid="184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8442"/>
                                        </p:tgtEl>
                                        <p:attrNameLst>
                                          <p:attrName>style.visibility</p:attrName>
                                        </p:attrNameLst>
                                      </p:cBhvr>
                                      <p:to>
                                        <p:strVal val="visible"/>
                                      </p:to>
                                    </p:set>
                                    <p:animEffect transition="in" filter="fade">
                                      <p:cBhvr>
                                        <p:cTn id="54" dur="1000"/>
                                        <p:tgtEl>
                                          <p:spTgt spid="18442"/>
                                        </p:tgtEl>
                                      </p:cBhvr>
                                    </p:animEffect>
                                    <p:anim calcmode="lin" valueType="num">
                                      <p:cBhvr>
                                        <p:cTn id="55" dur="1000" fill="hold"/>
                                        <p:tgtEl>
                                          <p:spTgt spid="18442"/>
                                        </p:tgtEl>
                                        <p:attrNameLst>
                                          <p:attrName>ppt_x</p:attrName>
                                        </p:attrNameLst>
                                      </p:cBhvr>
                                      <p:tavLst>
                                        <p:tav tm="0">
                                          <p:val>
                                            <p:strVal val="#ppt_x"/>
                                          </p:val>
                                        </p:tav>
                                        <p:tav tm="100000">
                                          <p:val>
                                            <p:strVal val="#ppt_x"/>
                                          </p:val>
                                        </p:tav>
                                      </p:tavLst>
                                    </p:anim>
                                    <p:anim calcmode="lin" valueType="num">
                                      <p:cBhvr>
                                        <p:cTn id="56" dur="1000" fill="hold"/>
                                        <p:tgtEl>
                                          <p:spTgt spid="1844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8444"/>
                                        </p:tgtEl>
                                        <p:attrNameLst>
                                          <p:attrName>style.visibility</p:attrName>
                                        </p:attrNameLst>
                                      </p:cBhvr>
                                      <p:to>
                                        <p:strVal val="visible"/>
                                      </p:to>
                                    </p:set>
                                    <p:animEffect transition="in" filter="fade">
                                      <p:cBhvr>
                                        <p:cTn id="59" dur="1000"/>
                                        <p:tgtEl>
                                          <p:spTgt spid="18444"/>
                                        </p:tgtEl>
                                      </p:cBhvr>
                                    </p:animEffect>
                                    <p:anim calcmode="lin" valueType="num">
                                      <p:cBhvr>
                                        <p:cTn id="60" dur="1000" fill="hold"/>
                                        <p:tgtEl>
                                          <p:spTgt spid="18444"/>
                                        </p:tgtEl>
                                        <p:attrNameLst>
                                          <p:attrName>ppt_x</p:attrName>
                                        </p:attrNameLst>
                                      </p:cBhvr>
                                      <p:tavLst>
                                        <p:tav tm="0">
                                          <p:val>
                                            <p:strVal val="#ppt_x"/>
                                          </p:val>
                                        </p:tav>
                                        <p:tav tm="100000">
                                          <p:val>
                                            <p:strVal val="#ppt_x"/>
                                          </p:val>
                                        </p:tav>
                                      </p:tavLst>
                                    </p:anim>
                                    <p:anim calcmode="lin" valueType="num">
                                      <p:cBhvr>
                                        <p:cTn id="61" dur="1000" fill="hold"/>
                                        <p:tgtEl>
                                          <p:spTgt spid="1844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8453"/>
                                        </p:tgtEl>
                                        <p:attrNameLst>
                                          <p:attrName>style.visibility</p:attrName>
                                        </p:attrNameLst>
                                      </p:cBhvr>
                                      <p:to>
                                        <p:strVal val="visible"/>
                                      </p:to>
                                    </p:set>
                                    <p:animEffect transition="in" filter="fade">
                                      <p:cBhvr>
                                        <p:cTn id="66" dur="1000"/>
                                        <p:tgtEl>
                                          <p:spTgt spid="18453"/>
                                        </p:tgtEl>
                                      </p:cBhvr>
                                    </p:animEffect>
                                    <p:anim calcmode="lin" valueType="num">
                                      <p:cBhvr>
                                        <p:cTn id="67" dur="1000" fill="hold"/>
                                        <p:tgtEl>
                                          <p:spTgt spid="18453"/>
                                        </p:tgtEl>
                                        <p:attrNameLst>
                                          <p:attrName>ppt_x</p:attrName>
                                        </p:attrNameLst>
                                      </p:cBhvr>
                                      <p:tavLst>
                                        <p:tav tm="0">
                                          <p:val>
                                            <p:strVal val="#ppt_x"/>
                                          </p:val>
                                        </p:tav>
                                        <p:tav tm="100000">
                                          <p:val>
                                            <p:strVal val="#ppt_x"/>
                                          </p:val>
                                        </p:tav>
                                      </p:tavLst>
                                    </p:anim>
                                    <p:anim calcmode="lin" valueType="num">
                                      <p:cBhvr>
                                        <p:cTn id="68" dur="1000" fill="hold"/>
                                        <p:tgtEl>
                                          <p:spTgt spid="1845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8456"/>
                                        </p:tgtEl>
                                        <p:attrNameLst>
                                          <p:attrName>style.visibility</p:attrName>
                                        </p:attrNameLst>
                                      </p:cBhvr>
                                      <p:to>
                                        <p:strVal val="visible"/>
                                      </p:to>
                                    </p:set>
                                    <p:animEffect transition="in" filter="fade">
                                      <p:cBhvr>
                                        <p:cTn id="71" dur="1000"/>
                                        <p:tgtEl>
                                          <p:spTgt spid="18456"/>
                                        </p:tgtEl>
                                      </p:cBhvr>
                                    </p:animEffect>
                                    <p:anim calcmode="lin" valueType="num">
                                      <p:cBhvr>
                                        <p:cTn id="72" dur="1000" fill="hold"/>
                                        <p:tgtEl>
                                          <p:spTgt spid="18456"/>
                                        </p:tgtEl>
                                        <p:attrNameLst>
                                          <p:attrName>ppt_x</p:attrName>
                                        </p:attrNameLst>
                                      </p:cBhvr>
                                      <p:tavLst>
                                        <p:tav tm="0">
                                          <p:val>
                                            <p:strVal val="#ppt_x"/>
                                          </p:val>
                                        </p:tav>
                                        <p:tav tm="100000">
                                          <p:val>
                                            <p:strVal val="#ppt_x"/>
                                          </p:val>
                                        </p:tav>
                                      </p:tavLst>
                                    </p:anim>
                                    <p:anim calcmode="lin" valueType="num">
                                      <p:cBhvr>
                                        <p:cTn id="73" dur="1000" fill="hold"/>
                                        <p:tgtEl>
                                          <p:spTgt spid="1845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452"/>
                                        </p:tgtEl>
                                        <p:attrNameLst>
                                          <p:attrName>style.visibility</p:attrName>
                                        </p:attrNameLst>
                                      </p:cBhvr>
                                      <p:to>
                                        <p:strVal val="visible"/>
                                      </p:to>
                                    </p:set>
                                    <p:animEffect transition="in" filter="fade">
                                      <p:cBhvr>
                                        <p:cTn id="76" dur="1000"/>
                                        <p:tgtEl>
                                          <p:spTgt spid="18452"/>
                                        </p:tgtEl>
                                      </p:cBhvr>
                                    </p:animEffect>
                                    <p:anim calcmode="lin" valueType="num">
                                      <p:cBhvr>
                                        <p:cTn id="77" dur="1000" fill="hold"/>
                                        <p:tgtEl>
                                          <p:spTgt spid="18452"/>
                                        </p:tgtEl>
                                        <p:attrNameLst>
                                          <p:attrName>ppt_x</p:attrName>
                                        </p:attrNameLst>
                                      </p:cBhvr>
                                      <p:tavLst>
                                        <p:tav tm="0">
                                          <p:val>
                                            <p:strVal val="#ppt_x"/>
                                          </p:val>
                                        </p:tav>
                                        <p:tav tm="100000">
                                          <p:val>
                                            <p:strVal val="#ppt_x"/>
                                          </p:val>
                                        </p:tav>
                                      </p:tavLst>
                                    </p:anim>
                                    <p:anim calcmode="lin" valueType="num">
                                      <p:cBhvr>
                                        <p:cTn id="78" dur="1000" fill="hold"/>
                                        <p:tgtEl>
                                          <p:spTgt spid="1845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451"/>
                                        </p:tgtEl>
                                        <p:attrNameLst>
                                          <p:attrName>style.visibility</p:attrName>
                                        </p:attrNameLst>
                                      </p:cBhvr>
                                      <p:to>
                                        <p:strVal val="visible"/>
                                      </p:to>
                                    </p:set>
                                    <p:animEffect transition="in" filter="fade">
                                      <p:cBhvr>
                                        <p:cTn id="81" dur="1000"/>
                                        <p:tgtEl>
                                          <p:spTgt spid="18451"/>
                                        </p:tgtEl>
                                      </p:cBhvr>
                                    </p:animEffect>
                                    <p:anim calcmode="lin" valueType="num">
                                      <p:cBhvr>
                                        <p:cTn id="82" dur="1000" fill="hold"/>
                                        <p:tgtEl>
                                          <p:spTgt spid="18451"/>
                                        </p:tgtEl>
                                        <p:attrNameLst>
                                          <p:attrName>ppt_x</p:attrName>
                                        </p:attrNameLst>
                                      </p:cBhvr>
                                      <p:tavLst>
                                        <p:tav tm="0">
                                          <p:val>
                                            <p:strVal val="#ppt_x"/>
                                          </p:val>
                                        </p:tav>
                                        <p:tav tm="100000">
                                          <p:val>
                                            <p:strVal val="#ppt_x"/>
                                          </p:val>
                                        </p:tav>
                                      </p:tavLst>
                                    </p:anim>
                                    <p:anim calcmode="lin" valueType="num">
                                      <p:cBhvr>
                                        <p:cTn id="83" dur="1000" fill="hold"/>
                                        <p:tgtEl>
                                          <p:spTgt spid="1845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8454"/>
                                        </p:tgtEl>
                                        <p:attrNameLst>
                                          <p:attrName>style.visibility</p:attrName>
                                        </p:attrNameLst>
                                      </p:cBhvr>
                                      <p:to>
                                        <p:strVal val="visible"/>
                                      </p:to>
                                    </p:set>
                                    <p:animEffect transition="in" filter="fade">
                                      <p:cBhvr>
                                        <p:cTn id="86" dur="1000"/>
                                        <p:tgtEl>
                                          <p:spTgt spid="18454"/>
                                        </p:tgtEl>
                                      </p:cBhvr>
                                    </p:animEffect>
                                    <p:anim calcmode="lin" valueType="num">
                                      <p:cBhvr>
                                        <p:cTn id="87" dur="1000" fill="hold"/>
                                        <p:tgtEl>
                                          <p:spTgt spid="18454"/>
                                        </p:tgtEl>
                                        <p:attrNameLst>
                                          <p:attrName>ppt_x</p:attrName>
                                        </p:attrNameLst>
                                      </p:cBhvr>
                                      <p:tavLst>
                                        <p:tav tm="0">
                                          <p:val>
                                            <p:strVal val="#ppt_x"/>
                                          </p:val>
                                        </p:tav>
                                        <p:tav tm="100000">
                                          <p:val>
                                            <p:strVal val="#ppt_x"/>
                                          </p:val>
                                        </p:tav>
                                      </p:tavLst>
                                    </p:anim>
                                    <p:anim calcmode="lin" valueType="num">
                                      <p:cBhvr>
                                        <p:cTn id="88" dur="1000" fill="hold"/>
                                        <p:tgtEl>
                                          <p:spTgt spid="1845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8450"/>
                                        </p:tgtEl>
                                        <p:attrNameLst>
                                          <p:attrName>style.visibility</p:attrName>
                                        </p:attrNameLst>
                                      </p:cBhvr>
                                      <p:to>
                                        <p:strVal val="visible"/>
                                      </p:to>
                                    </p:set>
                                    <p:animEffect transition="in" filter="fade">
                                      <p:cBhvr>
                                        <p:cTn id="91" dur="1000"/>
                                        <p:tgtEl>
                                          <p:spTgt spid="18450"/>
                                        </p:tgtEl>
                                      </p:cBhvr>
                                    </p:animEffect>
                                    <p:anim calcmode="lin" valueType="num">
                                      <p:cBhvr>
                                        <p:cTn id="92" dur="1000" fill="hold"/>
                                        <p:tgtEl>
                                          <p:spTgt spid="18450"/>
                                        </p:tgtEl>
                                        <p:attrNameLst>
                                          <p:attrName>ppt_x</p:attrName>
                                        </p:attrNameLst>
                                      </p:cBhvr>
                                      <p:tavLst>
                                        <p:tav tm="0">
                                          <p:val>
                                            <p:strVal val="#ppt_x"/>
                                          </p:val>
                                        </p:tav>
                                        <p:tav tm="100000">
                                          <p:val>
                                            <p:strVal val="#ppt_x"/>
                                          </p:val>
                                        </p:tav>
                                      </p:tavLst>
                                    </p:anim>
                                    <p:anim calcmode="lin" valueType="num">
                                      <p:cBhvr>
                                        <p:cTn id="93" dur="1000" fill="hold"/>
                                        <p:tgtEl>
                                          <p:spTgt spid="1845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8449"/>
                                        </p:tgtEl>
                                        <p:attrNameLst>
                                          <p:attrName>style.visibility</p:attrName>
                                        </p:attrNameLst>
                                      </p:cBhvr>
                                      <p:to>
                                        <p:strVal val="visible"/>
                                      </p:to>
                                    </p:set>
                                    <p:animEffect transition="in" filter="fade">
                                      <p:cBhvr>
                                        <p:cTn id="96" dur="1000"/>
                                        <p:tgtEl>
                                          <p:spTgt spid="18449"/>
                                        </p:tgtEl>
                                      </p:cBhvr>
                                    </p:animEffect>
                                    <p:anim calcmode="lin" valueType="num">
                                      <p:cBhvr>
                                        <p:cTn id="97" dur="1000" fill="hold"/>
                                        <p:tgtEl>
                                          <p:spTgt spid="18449"/>
                                        </p:tgtEl>
                                        <p:attrNameLst>
                                          <p:attrName>ppt_x</p:attrName>
                                        </p:attrNameLst>
                                      </p:cBhvr>
                                      <p:tavLst>
                                        <p:tav tm="0">
                                          <p:val>
                                            <p:strVal val="#ppt_x"/>
                                          </p:val>
                                        </p:tav>
                                        <p:tav tm="100000">
                                          <p:val>
                                            <p:strVal val="#ppt_x"/>
                                          </p:val>
                                        </p:tav>
                                      </p:tavLst>
                                    </p:anim>
                                    <p:anim calcmode="lin" valueType="num">
                                      <p:cBhvr>
                                        <p:cTn id="98" dur="1000" fill="hold"/>
                                        <p:tgtEl>
                                          <p:spTgt spid="1844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8455"/>
                                        </p:tgtEl>
                                        <p:attrNameLst>
                                          <p:attrName>style.visibility</p:attrName>
                                        </p:attrNameLst>
                                      </p:cBhvr>
                                      <p:to>
                                        <p:strVal val="visible"/>
                                      </p:to>
                                    </p:set>
                                    <p:animEffect transition="in" filter="fade">
                                      <p:cBhvr>
                                        <p:cTn id="101" dur="1000"/>
                                        <p:tgtEl>
                                          <p:spTgt spid="18455"/>
                                        </p:tgtEl>
                                      </p:cBhvr>
                                    </p:animEffect>
                                    <p:anim calcmode="lin" valueType="num">
                                      <p:cBhvr>
                                        <p:cTn id="102" dur="1000" fill="hold"/>
                                        <p:tgtEl>
                                          <p:spTgt spid="18455"/>
                                        </p:tgtEl>
                                        <p:attrNameLst>
                                          <p:attrName>ppt_x</p:attrName>
                                        </p:attrNameLst>
                                      </p:cBhvr>
                                      <p:tavLst>
                                        <p:tav tm="0">
                                          <p:val>
                                            <p:strVal val="#ppt_x"/>
                                          </p:val>
                                        </p:tav>
                                        <p:tav tm="100000">
                                          <p:val>
                                            <p:strVal val="#ppt_x"/>
                                          </p:val>
                                        </p:tav>
                                      </p:tavLst>
                                    </p:anim>
                                    <p:anim calcmode="lin" valueType="num">
                                      <p:cBhvr>
                                        <p:cTn id="103" dur="1000" fill="hold"/>
                                        <p:tgtEl>
                                          <p:spTgt spid="184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nimBg="1"/>
      <p:bldP spid="18439" grpId="0" animBg="1"/>
      <p:bldP spid="18440" grpId="0" animBg="1"/>
      <p:bldP spid="18441" grpId="0" animBg="1"/>
      <p:bldP spid="18442"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1D3DB16B-D30A-E340-70B5-F247CF59B615}"/>
              </a:ext>
            </a:extLst>
          </p:cNvPr>
          <p:cNvSpPr>
            <a:spLocks noGrp="1" noChangeArrowheads="1"/>
          </p:cNvSpPr>
          <p:nvPr>
            <p:ph type="title"/>
          </p:nvPr>
        </p:nvSpPr>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3. External Requirements Examples</a:t>
            </a:r>
          </a:p>
        </p:txBody>
      </p:sp>
      <p:sp>
        <p:nvSpPr>
          <p:cNvPr id="16388" name="Rectangle 3">
            <a:extLst>
              <a:ext uri="{FF2B5EF4-FFF2-40B4-BE49-F238E27FC236}">
                <a16:creationId xmlns:a16="http://schemas.microsoft.com/office/drawing/2014/main" id="{489A487B-0C0D-3606-73CD-A642344AA869}"/>
              </a:ext>
            </a:extLst>
          </p:cNvPr>
          <p:cNvSpPr>
            <a:spLocks noGrp="1" noChangeArrowheads="1"/>
          </p:cNvSpPr>
          <p:nvPr>
            <p:ph idx="1"/>
          </p:nvPr>
        </p:nvSpPr>
        <p:spPr>
          <a:xfrm>
            <a:off x="0" y="1295400"/>
            <a:ext cx="8991600" cy="5105400"/>
          </a:xfrm>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The </a:t>
            </a:r>
            <a:r>
              <a:rPr lang="en-US" sz="2800" b="1" dirty="0">
                <a:solidFill>
                  <a:srgbClr val="00B050"/>
                </a:solidFill>
                <a:latin typeface="+mj-lt"/>
                <a:cs typeface="Times New Roman" panose="02020603050405020304" pitchFamily="18" charset="0"/>
              </a:rPr>
              <a:t>system shall not disclose any personal information about members</a:t>
            </a:r>
            <a:r>
              <a:rPr lang="en-US" sz="2800" dirty="0">
                <a:latin typeface="+mj-lt"/>
                <a:cs typeface="Times New Roman" panose="02020603050405020304" pitchFamily="18" charset="0"/>
              </a:rPr>
              <a:t> of the library system to other members except system administrators</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The </a:t>
            </a:r>
            <a:r>
              <a:rPr lang="en-US" sz="2800" b="1" dirty="0">
                <a:solidFill>
                  <a:srgbClr val="00B050"/>
                </a:solidFill>
                <a:latin typeface="+mj-lt"/>
                <a:cs typeface="Times New Roman" panose="02020603050405020304" pitchFamily="18" charset="0"/>
              </a:rPr>
              <a:t>system shall comply with the local and national laws</a:t>
            </a:r>
            <a:r>
              <a:rPr lang="en-US" sz="2800" b="1" dirty="0">
                <a:latin typeface="+mj-lt"/>
                <a:cs typeface="Times New Roman" panose="02020603050405020304" pitchFamily="18" charset="0"/>
              </a:rPr>
              <a:t> </a:t>
            </a:r>
            <a:r>
              <a:rPr lang="en-US" sz="2800" dirty="0">
                <a:latin typeface="+mj-lt"/>
                <a:cs typeface="Times New Roman" panose="02020603050405020304" pitchFamily="18" charset="0"/>
              </a:rPr>
              <a:t>regarding the use of software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fade">
                                      <p:cBhvr>
                                        <p:cTn id="7" dur="1000"/>
                                        <p:tgtEl>
                                          <p:spTgt spid="16388">
                                            <p:txEl>
                                              <p:pRg st="0" end="0"/>
                                            </p:txEl>
                                          </p:spTgt>
                                        </p:tgtEl>
                                      </p:cBhvr>
                                    </p:animEffect>
                                    <p:anim calcmode="lin" valueType="num">
                                      <p:cBhvr>
                                        <p:cTn id="8" dur="10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8">
                                            <p:txEl>
                                              <p:pRg st="2" end="2"/>
                                            </p:txEl>
                                          </p:spTgt>
                                        </p:tgtEl>
                                        <p:attrNameLst>
                                          <p:attrName>style.visibility</p:attrName>
                                        </p:attrNameLst>
                                      </p:cBhvr>
                                      <p:to>
                                        <p:strVal val="visible"/>
                                      </p:to>
                                    </p:set>
                                    <p:animEffect transition="in" filter="fade">
                                      <p:cBhvr>
                                        <p:cTn id="14" dur="1000"/>
                                        <p:tgtEl>
                                          <p:spTgt spid="16388">
                                            <p:txEl>
                                              <p:pRg st="2" end="2"/>
                                            </p:txEl>
                                          </p:spTgt>
                                        </p:tgtEl>
                                      </p:cBhvr>
                                    </p:animEffect>
                                    <p:anim calcmode="lin" valueType="num">
                                      <p:cBhvr>
                                        <p:cTn id="15" dur="10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38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569A8BD2-9454-38DB-162B-62BE9457F78E}"/>
              </a:ext>
            </a:extLst>
          </p:cNvPr>
          <p:cNvSpPr>
            <a:spLocks noGrp="1" noChangeArrowheads="1"/>
          </p:cNvSpPr>
          <p:nvPr>
            <p:ph type="title"/>
          </p:nvPr>
        </p:nvSpPr>
        <p:spPr/>
        <p:txBody>
          <a:bodyPr rtlCol="0">
            <a:noAutofit/>
          </a:bodyPr>
          <a:lstStyle/>
          <a:p>
            <a:pPr eaLnBrk="1" fontAlgn="auto" hangingPunct="1">
              <a:spcAft>
                <a:spcPts val="0"/>
              </a:spcAft>
              <a:defRPr/>
            </a:pPr>
            <a:r>
              <a:rPr lang="en-US" sz="3600" b="1" dirty="0">
                <a:solidFill>
                  <a:srgbClr val="FF0000"/>
                </a:solidFill>
                <a:cs typeface="Times New Roman" panose="02020603050405020304" pitchFamily="18" charset="0"/>
              </a:rPr>
              <a:t>Observations on Non-Functional Requirements (1/4)</a:t>
            </a:r>
          </a:p>
        </p:txBody>
      </p:sp>
      <p:sp>
        <p:nvSpPr>
          <p:cNvPr id="17412" name="Rectangle 3">
            <a:extLst>
              <a:ext uri="{FF2B5EF4-FFF2-40B4-BE49-F238E27FC236}">
                <a16:creationId xmlns:a16="http://schemas.microsoft.com/office/drawing/2014/main" id="{EA3668B5-CC2E-D5D1-1976-892833F93DD1}"/>
              </a:ext>
            </a:extLst>
          </p:cNvPr>
          <p:cNvSpPr>
            <a:spLocks noGrp="1" noChangeArrowheads="1"/>
          </p:cNvSpPr>
          <p:nvPr>
            <p:ph idx="1"/>
          </p:nvPr>
        </p:nvSpPr>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Non-functional requirements can be written to reflect general goals for the system. </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Examples include:</a:t>
            </a:r>
          </a:p>
          <a:p>
            <a:pPr lvl="1" eaLnBrk="1" fontAlgn="auto" hangingPunct="1">
              <a:spcAft>
                <a:spcPts val="0"/>
              </a:spcAft>
              <a:defRPr/>
            </a:pPr>
            <a:r>
              <a:rPr lang="en-US" sz="2800" b="1" dirty="0">
                <a:latin typeface="+mj-lt"/>
                <a:cs typeface="Times New Roman" panose="02020603050405020304" pitchFamily="18" charset="0"/>
              </a:rPr>
              <a:t>Ease of use</a:t>
            </a:r>
          </a:p>
          <a:p>
            <a:pPr lvl="1" eaLnBrk="1" fontAlgn="auto" hangingPunct="1">
              <a:spcAft>
                <a:spcPts val="0"/>
              </a:spcAft>
              <a:defRPr/>
            </a:pPr>
            <a:r>
              <a:rPr lang="en-US" sz="2800" b="1" dirty="0">
                <a:latin typeface="+mj-lt"/>
                <a:cs typeface="Times New Roman" panose="02020603050405020304" pitchFamily="18" charset="0"/>
              </a:rPr>
              <a:t>Recovery from failure</a:t>
            </a:r>
          </a:p>
          <a:p>
            <a:pPr lvl="1" eaLnBrk="1" fontAlgn="auto" hangingPunct="1">
              <a:spcAft>
                <a:spcPts val="0"/>
              </a:spcAft>
              <a:defRPr/>
            </a:pPr>
            <a:r>
              <a:rPr lang="en-US" sz="2800" b="1" dirty="0">
                <a:latin typeface="+mj-lt"/>
                <a:cs typeface="Times New Roman" panose="02020603050405020304" pitchFamily="18" charset="0"/>
              </a:rPr>
              <a:t>Rapid user 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animEffect transition="in" filter="fade">
                                      <p:cBhvr>
                                        <p:cTn id="7" dur="1000"/>
                                        <p:tgtEl>
                                          <p:spTgt spid="17412">
                                            <p:txEl>
                                              <p:pRg st="2" end="2"/>
                                            </p:txEl>
                                          </p:spTgt>
                                        </p:tgtEl>
                                      </p:cBhvr>
                                    </p:animEffect>
                                    <p:anim calcmode="lin" valueType="num">
                                      <p:cBhvr>
                                        <p:cTn id="8" dur="10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741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412">
                                            <p:txEl>
                                              <p:pRg st="3" end="3"/>
                                            </p:txEl>
                                          </p:spTgt>
                                        </p:tgtEl>
                                        <p:attrNameLst>
                                          <p:attrName>style.visibility</p:attrName>
                                        </p:attrNameLst>
                                      </p:cBhvr>
                                      <p:to>
                                        <p:strVal val="visible"/>
                                      </p:to>
                                    </p:set>
                                    <p:animEffect transition="in" filter="fade">
                                      <p:cBhvr>
                                        <p:cTn id="12" dur="1000"/>
                                        <p:tgtEl>
                                          <p:spTgt spid="17412">
                                            <p:txEl>
                                              <p:pRg st="3" end="3"/>
                                            </p:txEl>
                                          </p:spTgt>
                                        </p:tgtEl>
                                      </p:cBhvr>
                                    </p:animEffect>
                                    <p:anim calcmode="lin" valueType="num">
                                      <p:cBhvr>
                                        <p:cTn id="13" dur="10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741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412">
                                            <p:txEl>
                                              <p:pRg st="4" end="4"/>
                                            </p:txEl>
                                          </p:spTgt>
                                        </p:tgtEl>
                                        <p:attrNameLst>
                                          <p:attrName>style.visibility</p:attrName>
                                        </p:attrNameLst>
                                      </p:cBhvr>
                                      <p:to>
                                        <p:strVal val="visible"/>
                                      </p:to>
                                    </p:set>
                                    <p:animEffect transition="in" filter="fade">
                                      <p:cBhvr>
                                        <p:cTn id="17" dur="1000"/>
                                        <p:tgtEl>
                                          <p:spTgt spid="17412">
                                            <p:txEl>
                                              <p:pRg st="4" end="4"/>
                                            </p:txEl>
                                          </p:spTgt>
                                        </p:tgtEl>
                                      </p:cBhvr>
                                    </p:animEffect>
                                    <p:anim calcmode="lin" valueType="num">
                                      <p:cBhvr>
                                        <p:cTn id="18" dur="10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741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412">
                                            <p:txEl>
                                              <p:pRg st="5" end="5"/>
                                            </p:txEl>
                                          </p:spTgt>
                                        </p:tgtEl>
                                        <p:attrNameLst>
                                          <p:attrName>style.visibility</p:attrName>
                                        </p:attrNameLst>
                                      </p:cBhvr>
                                      <p:to>
                                        <p:strVal val="visible"/>
                                      </p:to>
                                    </p:set>
                                    <p:animEffect transition="in" filter="fade">
                                      <p:cBhvr>
                                        <p:cTn id="22" dur="1000"/>
                                        <p:tgtEl>
                                          <p:spTgt spid="17412">
                                            <p:txEl>
                                              <p:pRg st="5" end="5"/>
                                            </p:txEl>
                                          </p:spTgt>
                                        </p:tgtEl>
                                      </p:cBhvr>
                                    </p:animEffect>
                                    <p:anim calcmode="lin" valueType="num">
                                      <p:cBhvr>
                                        <p:cTn id="23" dur="10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74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FB4DB844-BDD9-82F5-2E88-100B184FE7D2}"/>
              </a:ext>
            </a:extLst>
          </p:cNvPr>
          <p:cNvSpPr>
            <a:spLocks noGrp="1" noChangeArrowheads="1"/>
          </p:cNvSpPr>
          <p:nvPr>
            <p:ph type="title"/>
          </p:nvPr>
        </p:nvSpPr>
        <p:spPr/>
        <p:txBody>
          <a:bodyPr rtlCol="0">
            <a:noAutofit/>
          </a:bodyPr>
          <a:lstStyle/>
          <a:p>
            <a:pPr eaLnBrk="1" fontAlgn="auto" hangingPunct="1">
              <a:spcAft>
                <a:spcPts val="0"/>
              </a:spcAft>
              <a:defRPr/>
            </a:pPr>
            <a:r>
              <a:rPr lang="en-US" sz="3600" b="1" dirty="0">
                <a:solidFill>
                  <a:srgbClr val="FF0000"/>
                </a:solidFill>
                <a:cs typeface="Times New Roman" panose="02020603050405020304" pitchFamily="18" charset="0"/>
              </a:rPr>
              <a:t>Observations on Non-Functional Requirements (2/4)</a:t>
            </a:r>
            <a:endParaRPr lang="en-US" sz="3600" b="1" dirty="0">
              <a:solidFill>
                <a:srgbClr val="FF0000"/>
              </a:solidFill>
            </a:endParaRPr>
          </a:p>
        </p:txBody>
      </p:sp>
      <p:sp>
        <p:nvSpPr>
          <p:cNvPr id="18436" name="Rectangle 3">
            <a:extLst>
              <a:ext uri="{FF2B5EF4-FFF2-40B4-BE49-F238E27FC236}">
                <a16:creationId xmlns:a16="http://schemas.microsoft.com/office/drawing/2014/main" id="{4E407A60-3523-F353-7EF1-A57E2ADEBC42}"/>
              </a:ext>
            </a:extLst>
          </p:cNvPr>
          <p:cNvSpPr>
            <a:spLocks noGrp="1" noChangeArrowheads="1"/>
          </p:cNvSpPr>
          <p:nvPr>
            <p:ph idx="1"/>
          </p:nvPr>
        </p:nvSpPr>
        <p:spPr/>
        <p:txBody>
          <a:bodyPr rtlCol="0">
            <a:normAutofit lnSpcReduction="10000"/>
          </a:bodyPr>
          <a:lstStyle/>
          <a:p>
            <a:pPr eaLnBrk="1" fontAlgn="auto" hangingPunct="1">
              <a:spcAft>
                <a:spcPts val="0"/>
              </a:spcAft>
              <a:defRPr/>
            </a:pPr>
            <a:r>
              <a:rPr lang="en-US" sz="2800" dirty="0">
                <a:latin typeface="+mj-lt"/>
                <a:cs typeface="Times New Roman" panose="02020603050405020304" pitchFamily="18" charset="0"/>
              </a:rPr>
              <a:t>Goals are open to misinterpretation</a:t>
            </a:r>
          </a:p>
          <a:p>
            <a:pPr eaLnBrk="1" fontAlgn="auto" hangingPunct="1">
              <a:spcAft>
                <a:spcPts val="0"/>
              </a:spcAft>
              <a:defRPr/>
            </a:pPr>
            <a:r>
              <a:rPr lang="en-US" sz="2800" dirty="0">
                <a:latin typeface="+mj-lt"/>
                <a:cs typeface="Times New Roman" panose="02020603050405020304" pitchFamily="18" charset="0"/>
              </a:rPr>
              <a:t>Objective verification is difficult</a:t>
            </a:r>
          </a:p>
          <a:p>
            <a:pPr eaLnBrk="1" fontAlgn="auto" hangingPunct="1">
              <a:spcAft>
                <a:spcPts val="0"/>
              </a:spcAft>
              <a:defRPr/>
            </a:pPr>
            <a:r>
              <a:rPr lang="en-US" sz="2800" i="1" dirty="0">
                <a:solidFill>
                  <a:srgbClr val="FF0000"/>
                </a:solidFill>
                <a:latin typeface="+mj-lt"/>
                <a:cs typeface="Times New Roman" panose="02020603050405020304" pitchFamily="18" charset="0"/>
              </a:rPr>
              <a:t>Distinction between functional and non-functional is not always very clear</a:t>
            </a:r>
          </a:p>
          <a:p>
            <a:pPr eaLnBrk="1" fontAlgn="auto" hangingPunct="1">
              <a:spcAft>
                <a:spcPts val="0"/>
              </a:spcAft>
              <a:defRPr/>
            </a:pPr>
            <a:endParaRPr lang="en-US" sz="2800" i="1" dirty="0">
              <a:solidFill>
                <a:srgbClr val="FF0000"/>
              </a:solidFill>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Non-functional requirements should be written in a </a:t>
            </a:r>
            <a:r>
              <a:rPr lang="en-US" sz="2800" b="1" dirty="0">
                <a:solidFill>
                  <a:srgbClr val="00B050"/>
                </a:solidFill>
                <a:latin typeface="+mj-lt"/>
                <a:cs typeface="Times New Roman" panose="02020603050405020304" pitchFamily="18" charset="0"/>
              </a:rPr>
              <a:t>quantitative manner</a:t>
            </a:r>
            <a:r>
              <a:rPr lang="en-US" sz="2800" dirty="0">
                <a:latin typeface="+mj-lt"/>
                <a:cs typeface="Times New Roman" panose="02020603050405020304" pitchFamily="18" charset="0"/>
              </a:rPr>
              <a:t> as much as possible, which is not always easy for customers</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For some goals, there are no quantitative measures, e.g., </a:t>
            </a:r>
            <a:r>
              <a:rPr lang="en-US" sz="2800" b="1" dirty="0">
                <a:solidFill>
                  <a:srgbClr val="FF0000"/>
                </a:solidFill>
                <a:latin typeface="+mj-lt"/>
                <a:cs typeface="Times New Roman" panose="02020603050405020304" pitchFamily="18" charset="0"/>
              </a:rPr>
              <a:t>maintainability</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1000"/>
                                        <p:tgtEl>
                                          <p:spTgt spid="18436">
                                            <p:txEl>
                                              <p:pRg st="0" end="0"/>
                                            </p:txEl>
                                          </p:spTgt>
                                        </p:tgtEl>
                                      </p:cBhvr>
                                    </p:animEffect>
                                    <p:anim calcmode="lin" valueType="num">
                                      <p:cBhvr>
                                        <p:cTn id="8" dur="10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fade">
                                      <p:cBhvr>
                                        <p:cTn id="12" dur="1000"/>
                                        <p:tgtEl>
                                          <p:spTgt spid="18436">
                                            <p:txEl>
                                              <p:pRg st="1" end="1"/>
                                            </p:txEl>
                                          </p:spTgt>
                                        </p:tgtEl>
                                      </p:cBhvr>
                                    </p:animEffect>
                                    <p:anim calcmode="lin" valueType="num">
                                      <p:cBhvr>
                                        <p:cTn id="13" dur="10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43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Effect transition="in" filter="fade">
                                      <p:cBhvr>
                                        <p:cTn id="17" dur="1000"/>
                                        <p:tgtEl>
                                          <p:spTgt spid="18436">
                                            <p:txEl>
                                              <p:pRg st="2" end="2"/>
                                            </p:txEl>
                                          </p:spTgt>
                                        </p:tgtEl>
                                      </p:cBhvr>
                                    </p:animEffect>
                                    <p:anim calcmode="lin" valueType="num">
                                      <p:cBhvr>
                                        <p:cTn id="18" dur="10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8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436">
                                            <p:txEl>
                                              <p:pRg st="4" end="4"/>
                                            </p:txEl>
                                          </p:spTgt>
                                        </p:tgtEl>
                                        <p:attrNameLst>
                                          <p:attrName>style.visibility</p:attrName>
                                        </p:attrNameLst>
                                      </p:cBhvr>
                                      <p:to>
                                        <p:strVal val="visible"/>
                                      </p:to>
                                    </p:set>
                                    <p:animEffect transition="in" filter="fade">
                                      <p:cBhvr>
                                        <p:cTn id="24" dur="1000"/>
                                        <p:tgtEl>
                                          <p:spTgt spid="18436">
                                            <p:txEl>
                                              <p:pRg st="4" end="4"/>
                                            </p:txEl>
                                          </p:spTgt>
                                        </p:tgtEl>
                                      </p:cBhvr>
                                    </p:animEffect>
                                    <p:anim calcmode="lin" valueType="num">
                                      <p:cBhvr>
                                        <p:cTn id="25" dur="1000" fill="hold"/>
                                        <p:tgtEl>
                                          <p:spTgt spid="1843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843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436">
                                            <p:txEl>
                                              <p:pRg st="6" end="6"/>
                                            </p:txEl>
                                          </p:spTgt>
                                        </p:tgtEl>
                                        <p:attrNameLst>
                                          <p:attrName>style.visibility</p:attrName>
                                        </p:attrNameLst>
                                      </p:cBhvr>
                                      <p:to>
                                        <p:strVal val="visible"/>
                                      </p:to>
                                    </p:set>
                                    <p:animEffect transition="in" filter="fade">
                                      <p:cBhvr>
                                        <p:cTn id="31" dur="1000"/>
                                        <p:tgtEl>
                                          <p:spTgt spid="18436">
                                            <p:txEl>
                                              <p:pRg st="6" end="6"/>
                                            </p:txEl>
                                          </p:spTgt>
                                        </p:tgtEl>
                                      </p:cBhvr>
                                    </p:animEffect>
                                    <p:anim calcmode="lin" valueType="num">
                                      <p:cBhvr>
                                        <p:cTn id="32" dur="1000" fill="hold"/>
                                        <p:tgtEl>
                                          <p:spTgt spid="1843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843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2323B595-DAC1-4401-EDDF-669A6195488D}"/>
              </a:ext>
            </a:extLst>
          </p:cNvPr>
          <p:cNvSpPr>
            <a:spLocks noGrp="1" noChangeArrowheads="1"/>
          </p:cNvSpPr>
          <p:nvPr>
            <p:ph type="title"/>
          </p:nvPr>
        </p:nvSpPr>
        <p:spPr>
          <a:xfrm>
            <a:off x="628650" y="136525"/>
            <a:ext cx="7886700" cy="1325563"/>
          </a:xfrm>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Observations on Non-Functional Requirements (3/4)</a:t>
            </a:r>
            <a:endParaRPr lang="en-US" sz="3600" dirty="0">
              <a:solidFill>
                <a:schemeClr val="tx1">
                  <a:lumMod val="65000"/>
                  <a:lumOff val="35000"/>
                </a:schemeClr>
              </a:solidFill>
            </a:endParaRPr>
          </a:p>
        </p:txBody>
      </p:sp>
      <p:sp>
        <p:nvSpPr>
          <p:cNvPr id="20484" name="Rectangle 3">
            <a:extLst>
              <a:ext uri="{FF2B5EF4-FFF2-40B4-BE49-F238E27FC236}">
                <a16:creationId xmlns:a16="http://schemas.microsoft.com/office/drawing/2014/main" id="{847C4A71-6E2D-3D38-8214-CC23B04BF8CC}"/>
              </a:ext>
            </a:extLst>
          </p:cNvPr>
          <p:cNvSpPr>
            <a:spLocks noGrp="1" noChangeArrowheads="1"/>
          </p:cNvSpPr>
          <p:nvPr>
            <p:ph idx="1"/>
          </p:nvPr>
        </p:nvSpPr>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Goals can be useful to designers and developers, as they give clues to them about priorities of the customers</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b="1" i="1" dirty="0">
                <a:latin typeface="+mj-lt"/>
                <a:cs typeface="Times New Roman" panose="02020603050405020304" pitchFamily="18" charset="0"/>
              </a:rPr>
              <a:t>Chances of conflicts within non-functional requirements are fairly high, because information is coming from different stakeholders.  </a:t>
            </a:r>
          </a:p>
          <a:p>
            <a:pPr eaLnBrk="1" fontAlgn="auto" hangingPunct="1">
              <a:spcAft>
                <a:spcPts val="0"/>
              </a:spcAft>
              <a:defRPr/>
            </a:pPr>
            <a:r>
              <a:rPr lang="en-US" sz="2800" dirty="0">
                <a:solidFill>
                  <a:srgbClr val="FF0000"/>
                </a:solidFill>
                <a:latin typeface="+mj-lt"/>
                <a:cs typeface="Times New Roman" panose="02020603050405020304" pitchFamily="18" charset="0"/>
              </a:rPr>
              <a:t>For example</a:t>
            </a:r>
            <a:r>
              <a:rPr lang="en-US" sz="2800" dirty="0">
                <a:latin typeface="+mj-lt"/>
                <a:cs typeface="Times New Roman" panose="02020603050405020304" pitchFamily="18" charset="0"/>
              </a:rPr>
              <a:t>, different stakeholders can give different response times or failure tolerance levels, etc.</a:t>
            </a:r>
          </a:p>
          <a:p>
            <a:pPr eaLnBrk="1" fontAlgn="auto" hangingPunct="1">
              <a:spcAft>
                <a:spcPts val="0"/>
              </a:spcAft>
              <a:defRPr/>
            </a:pP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fade">
                                      <p:cBhvr>
                                        <p:cTn id="7" dur="1000"/>
                                        <p:tgtEl>
                                          <p:spTgt spid="20484">
                                            <p:txEl>
                                              <p:pRg st="0" end="0"/>
                                            </p:txEl>
                                          </p:spTgt>
                                        </p:tgtEl>
                                      </p:cBhvr>
                                    </p:animEffect>
                                    <p:anim calcmode="lin" valueType="num">
                                      <p:cBhvr>
                                        <p:cTn id="8" dur="10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4">
                                            <p:txEl>
                                              <p:pRg st="2" end="2"/>
                                            </p:txEl>
                                          </p:spTgt>
                                        </p:tgtEl>
                                        <p:attrNameLst>
                                          <p:attrName>style.visibility</p:attrName>
                                        </p:attrNameLst>
                                      </p:cBhvr>
                                      <p:to>
                                        <p:strVal val="visible"/>
                                      </p:to>
                                    </p:set>
                                    <p:animEffect transition="in" filter="fade">
                                      <p:cBhvr>
                                        <p:cTn id="14" dur="1000"/>
                                        <p:tgtEl>
                                          <p:spTgt spid="20484">
                                            <p:txEl>
                                              <p:pRg st="2" end="2"/>
                                            </p:txEl>
                                          </p:spTgt>
                                        </p:tgtEl>
                                      </p:cBhvr>
                                    </p:animEffect>
                                    <p:anim calcmode="lin" valueType="num">
                                      <p:cBhvr>
                                        <p:cTn id="15" dur="10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4">
                                            <p:txEl>
                                              <p:pRg st="3" end="3"/>
                                            </p:txEl>
                                          </p:spTgt>
                                        </p:tgtEl>
                                        <p:attrNameLst>
                                          <p:attrName>style.visibility</p:attrName>
                                        </p:attrNameLst>
                                      </p:cBhvr>
                                      <p:to>
                                        <p:strVal val="visible"/>
                                      </p:to>
                                    </p:set>
                                    <p:animEffect transition="in" filter="fade">
                                      <p:cBhvr>
                                        <p:cTn id="21" dur="1000"/>
                                        <p:tgtEl>
                                          <p:spTgt spid="20484">
                                            <p:txEl>
                                              <p:pRg st="3" end="3"/>
                                            </p:txEl>
                                          </p:spTgt>
                                        </p:tgtEl>
                                      </p:cBhvr>
                                    </p:animEffect>
                                    <p:anim calcmode="lin" valueType="num">
                                      <p:cBhvr>
                                        <p:cTn id="22" dur="10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48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C07AF5BF-308F-6477-31E4-DD370CBE9A64}"/>
              </a:ext>
            </a:extLst>
          </p:cNvPr>
          <p:cNvSpPr>
            <a:spLocks noGrp="1" noChangeArrowheads="1"/>
          </p:cNvSpPr>
          <p:nvPr>
            <p:ph type="title"/>
          </p:nvPr>
        </p:nvSpPr>
        <p:spPr/>
        <p:txBody>
          <a:bodyPr rtlCol="0">
            <a:noAutofit/>
          </a:bodyPr>
          <a:lstStyle/>
          <a:p>
            <a:pPr eaLnBrk="1" fontAlgn="auto" hangingPunct="1">
              <a:spcAft>
                <a:spcPts val="0"/>
              </a:spcAft>
              <a:defRPr/>
            </a:pPr>
            <a:r>
              <a:rPr lang="en-US" sz="3600" b="1" dirty="0">
                <a:solidFill>
                  <a:srgbClr val="FF0000"/>
                </a:solidFill>
                <a:cs typeface="Times New Roman" panose="02020603050405020304" pitchFamily="18" charset="0"/>
              </a:rPr>
              <a:t>Observations on Non-Functional Requirements (4/4)</a:t>
            </a:r>
            <a:endParaRPr lang="en-US" sz="3600" dirty="0">
              <a:solidFill>
                <a:schemeClr val="tx1">
                  <a:lumMod val="65000"/>
                  <a:lumOff val="35000"/>
                </a:schemeClr>
              </a:solidFill>
            </a:endParaRPr>
          </a:p>
        </p:txBody>
      </p:sp>
      <p:sp>
        <p:nvSpPr>
          <p:cNvPr id="22532" name="Rectangle 3">
            <a:extLst>
              <a:ext uri="{FF2B5EF4-FFF2-40B4-BE49-F238E27FC236}">
                <a16:creationId xmlns:a16="http://schemas.microsoft.com/office/drawing/2014/main" id="{CD11B6FB-64B1-18EE-DE56-46296D32CFEB}"/>
              </a:ext>
            </a:extLst>
          </p:cNvPr>
          <p:cNvSpPr>
            <a:spLocks noGrp="1" noChangeArrowheads="1"/>
          </p:cNvSpPr>
          <p:nvPr>
            <p:ph idx="1"/>
          </p:nvPr>
        </p:nvSpPr>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Some </a:t>
            </a:r>
            <a:r>
              <a:rPr lang="en-US" sz="2800" b="1" dirty="0">
                <a:solidFill>
                  <a:srgbClr val="FF0000"/>
                </a:solidFill>
                <a:latin typeface="+mj-lt"/>
                <a:cs typeface="Times New Roman" panose="02020603050405020304" pitchFamily="18" charset="0"/>
              </a:rPr>
              <a:t>negotiations must be done</a:t>
            </a:r>
            <a:r>
              <a:rPr lang="en-US" sz="2800" dirty="0">
                <a:latin typeface="+mj-lt"/>
                <a:cs typeface="Times New Roman" panose="02020603050405020304" pitchFamily="18" charset="0"/>
              </a:rPr>
              <a:t> among different stakeholders, </a:t>
            </a:r>
            <a:r>
              <a:rPr lang="en-US" sz="2800" b="1" dirty="0">
                <a:solidFill>
                  <a:srgbClr val="00B050"/>
                </a:solidFill>
                <a:latin typeface="+mj-lt"/>
                <a:cs typeface="Times New Roman" panose="02020603050405020304" pitchFamily="18" charset="0"/>
              </a:rPr>
              <a:t>to achieve an agreement</a:t>
            </a:r>
            <a:r>
              <a:rPr lang="en-US" sz="2800" dirty="0">
                <a:latin typeface="+mj-lt"/>
                <a:cs typeface="Times New Roman" panose="02020603050405020304" pitchFamily="18" charset="0"/>
              </a:rPr>
              <a:t> in these situations</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Non-functional requirements should be </a:t>
            </a:r>
            <a:r>
              <a:rPr lang="en-US" sz="2800" dirty="0">
                <a:highlight>
                  <a:srgbClr val="00FF00"/>
                </a:highlight>
                <a:latin typeface="+mj-lt"/>
                <a:cs typeface="Times New Roman" panose="02020603050405020304" pitchFamily="18" charset="0"/>
              </a:rPr>
              <a:t>highlighted in the requirements document</a:t>
            </a:r>
            <a:r>
              <a:rPr lang="en-US" sz="2800" dirty="0">
                <a:latin typeface="+mj-lt"/>
                <a:cs typeface="Times New Roman" panose="02020603050405020304" pitchFamily="18" charset="0"/>
              </a:rPr>
              <a:t>, so that they can be used to build the architecture of the software product</a:t>
            </a:r>
          </a:p>
          <a:p>
            <a:pPr eaLnBrk="1" fontAlgn="auto" hangingPunct="1">
              <a:spcAft>
                <a:spcPts val="0"/>
              </a:spcAft>
              <a:defRPr/>
            </a:pP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1000"/>
                                        <p:tgtEl>
                                          <p:spTgt spid="22532">
                                            <p:txEl>
                                              <p:pRg st="0" end="0"/>
                                            </p:txEl>
                                          </p:spTgt>
                                        </p:tgtEl>
                                      </p:cBhvr>
                                    </p:animEffect>
                                    <p:anim calcmode="lin" valueType="num">
                                      <p:cBhvr>
                                        <p:cTn id="8" dur="10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2">
                                            <p:txEl>
                                              <p:pRg st="2" end="2"/>
                                            </p:txEl>
                                          </p:spTgt>
                                        </p:tgtEl>
                                        <p:attrNameLst>
                                          <p:attrName>style.visibility</p:attrName>
                                        </p:attrNameLst>
                                      </p:cBhvr>
                                      <p:to>
                                        <p:strVal val="visible"/>
                                      </p:to>
                                    </p:set>
                                    <p:animEffect transition="in" filter="fade">
                                      <p:cBhvr>
                                        <p:cTn id="14" dur="1000"/>
                                        <p:tgtEl>
                                          <p:spTgt spid="22532">
                                            <p:txEl>
                                              <p:pRg st="2" end="2"/>
                                            </p:txEl>
                                          </p:spTgt>
                                        </p:tgtEl>
                                      </p:cBhvr>
                                    </p:animEffect>
                                    <p:anim calcmode="lin" valueType="num">
                                      <p:cBhvr>
                                        <p:cTn id="15" dur="10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253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3503CBD7-5851-CA81-ABE0-A2CC4423E504}"/>
              </a:ext>
            </a:extLst>
          </p:cNvPr>
          <p:cNvSpPr>
            <a:spLocks noGrp="1" noChangeArrowheads="1"/>
          </p:cNvSpPr>
          <p:nvPr>
            <p:ph type="title"/>
          </p:nvPr>
        </p:nvSpPr>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NFRs as Goals</a:t>
            </a:r>
          </a:p>
        </p:txBody>
      </p:sp>
      <p:sp>
        <p:nvSpPr>
          <p:cNvPr id="20483" name="Rectangle 3">
            <a:extLst>
              <a:ext uri="{FF2B5EF4-FFF2-40B4-BE49-F238E27FC236}">
                <a16:creationId xmlns:a16="http://schemas.microsoft.com/office/drawing/2014/main" id="{157C8994-E81D-2C3A-D3E1-0411CF5AA5F1}"/>
              </a:ext>
            </a:extLst>
          </p:cNvPr>
          <p:cNvSpPr>
            <a:spLocks noGrp="1" noChangeArrowheads="1"/>
          </p:cNvSpPr>
          <p:nvPr>
            <p:ph idx="1"/>
          </p:nvPr>
        </p:nvSpPr>
        <p:spPr/>
        <p:txBody>
          <a:bodyPr/>
          <a:lstStyle/>
          <a:p>
            <a:pPr eaLnBrk="1" hangingPunct="1"/>
            <a:r>
              <a:rPr lang="en-US" altLang="en-US" sz="2800" dirty="0">
                <a:latin typeface="+mj-lt"/>
                <a:cs typeface="Times New Roman" panose="02020603050405020304" pitchFamily="18" charset="0"/>
              </a:rPr>
              <a:t>Non-functional requirements are sometimes written as general goals, which are difficult to verify</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They </a:t>
            </a:r>
            <a:r>
              <a:rPr lang="en-US" altLang="en-US" sz="2800" b="1" dirty="0">
                <a:latin typeface="+mj-lt"/>
                <a:cs typeface="Times New Roman" panose="02020603050405020304" pitchFamily="18" charset="0"/>
              </a:rPr>
              <a:t>should be expressed quantitatively using metrics</a:t>
            </a:r>
            <a:r>
              <a:rPr lang="en-US" altLang="en-US" sz="2800" dirty="0">
                <a:latin typeface="+mj-lt"/>
                <a:cs typeface="Times New Roman" panose="02020603050405020304" pitchFamily="18" charset="0"/>
              </a:rPr>
              <a:t> (</a:t>
            </a:r>
            <a:r>
              <a:rPr lang="en-US" altLang="en-US" sz="2800" b="1" dirty="0">
                <a:solidFill>
                  <a:srgbClr val="FF0000"/>
                </a:solidFill>
                <a:latin typeface="+mj-lt"/>
                <a:cs typeface="Times New Roman" panose="02020603050405020304" pitchFamily="18" charset="0"/>
              </a:rPr>
              <a:t>measures</a:t>
            </a:r>
            <a:r>
              <a:rPr lang="en-US" altLang="en-US" sz="2800" dirty="0">
                <a:latin typeface="+mj-lt"/>
                <a:cs typeface="Times New Roman" panose="02020603050405020304" pitchFamily="18" charset="0"/>
              </a:rPr>
              <a:t>) that can be objectively tested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fade">
                                      <p:cBhvr>
                                        <p:cTn id="12" dur="1000"/>
                                        <p:tgtEl>
                                          <p:spTgt spid="20483">
                                            <p:txEl>
                                              <p:pRg st="2" end="2"/>
                                            </p:txEl>
                                          </p:spTgt>
                                        </p:tgtEl>
                                      </p:cBhvr>
                                    </p:animEffect>
                                    <p:anim calcmode="lin" valueType="num">
                                      <p:cBhvr>
                                        <p:cTn id="13"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026">
            <a:extLst>
              <a:ext uri="{FF2B5EF4-FFF2-40B4-BE49-F238E27FC236}">
                <a16:creationId xmlns:a16="http://schemas.microsoft.com/office/drawing/2014/main" id="{846F742C-D6DD-87A5-5143-5CD353B9D1E4}"/>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Types of Software Requirements</a:t>
            </a:r>
          </a:p>
        </p:txBody>
      </p:sp>
      <p:sp>
        <p:nvSpPr>
          <p:cNvPr id="38916" name="Rectangle 1027">
            <a:extLst>
              <a:ext uri="{FF2B5EF4-FFF2-40B4-BE49-F238E27FC236}">
                <a16:creationId xmlns:a16="http://schemas.microsoft.com/office/drawing/2014/main" id="{B22B2E75-FEC1-AA2E-68BE-AEC37D9ECB59}"/>
              </a:ext>
            </a:extLst>
          </p:cNvPr>
          <p:cNvSpPr>
            <a:spLocks noGrp="1" noChangeArrowheads="1"/>
          </p:cNvSpPr>
          <p:nvPr>
            <p:ph type="body" idx="1"/>
          </p:nvPr>
        </p:nvSpPr>
        <p:spPr/>
        <p:txBody>
          <a:bodyPr/>
          <a:lstStyle/>
          <a:p>
            <a:pPr marL="914400" lvl="1" indent="-457200" eaLnBrk="1" hangingPunct="1">
              <a:buFont typeface="+mj-lt"/>
              <a:buAutoNum type="arabicPeriod"/>
            </a:pPr>
            <a:r>
              <a:rPr lang="en-US" altLang="en-US" sz="2400" dirty="0">
                <a:latin typeface="+mj-lt"/>
                <a:cs typeface="Times New Roman" panose="02020603050405020304" pitchFamily="18" charset="0"/>
              </a:rPr>
              <a:t>Functional requirements</a:t>
            </a:r>
          </a:p>
          <a:p>
            <a:pPr marL="914400" lvl="1" indent="-457200" eaLnBrk="1" hangingPunct="1">
              <a:buFont typeface="+mj-lt"/>
              <a:buAutoNum type="arabicPeriod"/>
            </a:pPr>
            <a:r>
              <a:rPr lang="en-US" altLang="en-US" sz="2400" b="1" dirty="0">
                <a:solidFill>
                  <a:srgbClr val="FF0000"/>
                </a:solidFill>
                <a:latin typeface="+mj-lt"/>
                <a:cs typeface="Times New Roman" panose="02020603050405020304" pitchFamily="18" charset="0"/>
              </a:rPr>
              <a:t>Non-functional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Domain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Inverse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Design and implementation constraints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35328CF-C550-FF32-353A-7D08FFE95FCB}"/>
              </a:ext>
            </a:extLst>
          </p:cNvPr>
          <p:cNvSpPr>
            <a:spLocks noGrp="1" noChangeArrowheads="1"/>
          </p:cNvSpPr>
          <p:nvPr>
            <p:ph type="title"/>
          </p:nvPr>
        </p:nvSpPr>
        <p:spPr>
          <a:xfrm>
            <a:off x="381000" y="457200"/>
            <a:ext cx="8229600" cy="838200"/>
          </a:xfrm>
        </p:spPr>
        <p:txBody>
          <a:bodyPr rtlCol="0">
            <a:normAutofit fontScale="90000"/>
          </a:bodyPr>
          <a:lstStyle/>
          <a:p>
            <a:pPr eaLnBrk="1" fontAlgn="auto" hangingPunct="1">
              <a:spcAft>
                <a:spcPts val="0"/>
              </a:spcAft>
              <a:defRPr/>
            </a:pPr>
            <a:r>
              <a:rPr lang="en-US" sz="3600" b="1" dirty="0">
                <a:solidFill>
                  <a:srgbClr val="FF0000"/>
                </a:solidFill>
                <a:cs typeface="Times New Roman" panose="02020603050405020304" pitchFamily="18" charset="0"/>
              </a:rPr>
              <a:t>Example: Goal converted into an NFR</a:t>
            </a:r>
          </a:p>
        </p:txBody>
      </p:sp>
      <p:sp>
        <p:nvSpPr>
          <p:cNvPr id="21507" name="Rectangle 3">
            <a:extLst>
              <a:ext uri="{FF2B5EF4-FFF2-40B4-BE49-F238E27FC236}">
                <a16:creationId xmlns:a16="http://schemas.microsoft.com/office/drawing/2014/main" id="{C291E58E-DABF-E456-8C1A-FB8D3885F992}"/>
              </a:ext>
            </a:extLst>
          </p:cNvPr>
          <p:cNvSpPr>
            <a:spLocks noGrp="1" noChangeArrowheads="1"/>
          </p:cNvSpPr>
          <p:nvPr>
            <p:ph idx="1"/>
          </p:nvPr>
        </p:nvSpPr>
        <p:spPr>
          <a:xfrm>
            <a:off x="228600" y="1447800"/>
            <a:ext cx="8763000" cy="4419600"/>
          </a:xfrm>
        </p:spPr>
        <p:txBody>
          <a:bodyPr/>
          <a:lstStyle/>
          <a:p>
            <a:pPr eaLnBrk="1" hangingPunct="1"/>
            <a:r>
              <a:rPr lang="en-US" altLang="en-US" sz="2800" dirty="0">
                <a:latin typeface="+mj-lt"/>
                <a:cs typeface="Times New Roman" panose="02020603050405020304" pitchFamily="18" charset="0"/>
              </a:rPr>
              <a:t>Goal (</a:t>
            </a:r>
            <a:r>
              <a:rPr lang="en-US" altLang="en-US" sz="2800" b="1" dirty="0">
                <a:solidFill>
                  <a:srgbClr val="FF0000"/>
                </a:solidFill>
                <a:latin typeface="+mj-lt"/>
                <a:cs typeface="Times New Roman" panose="02020603050405020304" pitchFamily="18" charset="0"/>
              </a:rPr>
              <a:t>unverifiable</a:t>
            </a:r>
            <a:r>
              <a:rPr lang="en-US" altLang="en-US" sz="2800" dirty="0">
                <a:latin typeface="+mj-lt"/>
                <a:cs typeface="Times New Roman" panose="02020603050405020304" pitchFamily="18" charset="0"/>
              </a:rPr>
              <a:t>)</a:t>
            </a:r>
          </a:p>
          <a:p>
            <a:pPr lvl="1" eaLnBrk="1" hangingPunct="1"/>
            <a:r>
              <a:rPr lang="en-US" altLang="en-US" sz="2800" b="1" dirty="0">
                <a:solidFill>
                  <a:srgbClr val="FF0000"/>
                </a:solidFill>
                <a:latin typeface="+mj-lt"/>
                <a:cs typeface="Times New Roman" panose="02020603050405020304" pitchFamily="18" charset="0"/>
              </a:rPr>
              <a:t>“</a:t>
            </a:r>
            <a:r>
              <a:rPr lang="en-US" altLang="en-US" sz="2800" dirty="0">
                <a:latin typeface="+mj-lt"/>
                <a:cs typeface="Times New Roman" panose="02020603050405020304" pitchFamily="18" charset="0"/>
              </a:rPr>
              <a:t>The system should be easy to use by experienced controllers and should be organized in such a way that user errors are minimized</a:t>
            </a:r>
            <a:r>
              <a:rPr lang="en-US" altLang="en-US" sz="2800" b="1" dirty="0">
                <a:solidFill>
                  <a:srgbClr val="FF0000"/>
                </a:solidFill>
                <a:latin typeface="+mj-lt"/>
                <a:cs typeface="Times New Roman" panose="02020603050405020304" pitchFamily="18" charset="0"/>
              </a:rPr>
              <a:t>”</a:t>
            </a:r>
          </a:p>
          <a:p>
            <a:pPr lvl="1"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Non-functional requirement (</a:t>
            </a:r>
            <a:r>
              <a:rPr lang="en-US" altLang="en-US" sz="2800" b="1" dirty="0">
                <a:solidFill>
                  <a:srgbClr val="00B050"/>
                </a:solidFill>
                <a:latin typeface="+mj-lt"/>
                <a:cs typeface="Times New Roman" panose="02020603050405020304" pitchFamily="18" charset="0"/>
              </a:rPr>
              <a:t>verifiable</a:t>
            </a:r>
            <a:r>
              <a:rPr lang="en-US" altLang="en-US" sz="2800" dirty="0">
                <a:latin typeface="+mj-lt"/>
                <a:cs typeface="Times New Roman" panose="02020603050405020304" pitchFamily="18" charset="0"/>
              </a:rPr>
              <a:t>)</a:t>
            </a:r>
          </a:p>
          <a:p>
            <a:pPr lvl="1" eaLnBrk="1" hangingPunct="1"/>
            <a:r>
              <a:rPr lang="en-US" altLang="en-US" sz="2800" b="1" dirty="0">
                <a:solidFill>
                  <a:srgbClr val="FF0000"/>
                </a:solidFill>
                <a:latin typeface="+mj-lt"/>
                <a:cs typeface="Times New Roman" panose="02020603050405020304" pitchFamily="18" charset="0"/>
              </a:rPr>
              <a:t>“</a:t>
            </a:r>
            <a:r>
              <a:rPr lang="en-US" altLang="en-US" sz="2800" dirty="0">
                <a:latin typeface="+mj-lt"/>
                <a:cs typeface="Times New Roman" panose="02020603050405020304" pitchFamily="18" charset="0"/>
              </a:rPr>
              <a:t>Experienced controllers shall be able to use all the system functions after a total of two hours’ training. After this training, the average number of errors made by experienced users shall not exceed two per day</a:t>
            </a:r>
            <a:r>
              <a:rPr lang="en-US" altLang="en-US" sz="2800" b="1" dirty="0">
                <a:solidFill>
                  <a:srgbClr val="FF0000"/>
                </a:solidFill>
                <a:latin typeface="+mj-lt"/>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1000"/>
                                        <p:tgtEl>
                                          <p:spTgt spid="21507">
                                            <p:txEl>
                                              <p:pRg st="1" end="1"/>
                                            </p:txEl>
                                          </p:spTgt>
                                        </p:tgtEl>
                                      </p:cBhvr>
                                    </p:animEffect>
                                    <p:anim calcmode="lin" valueType="num">
                                      <p:cBhvr>
                                        <p:cTn id="13"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Effect transition="in" filter="fade">
                                      <p:cBhvr>
                                        <p:cTn id="19" dur="1000"/>
                                        <p:tgtEl>
                                          <p:spTgt spid="21507">
                                            <p:txEl>
                                              <p:pRg st="3" end="3"/>
                                            </p:txEl>
                                          </p:spTgt>
                                        </p:tgtEl>
                                      </p:cBhvr>
                                    </p:animEffect>
                                    <p:anim calcmode="lin" valueType="num">
                                      <p:cBhvr>
                                        <p:cTn id="20"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1507">
                                            <p:txEl>
                                              <p:pRg st="4" end="4"/>
                                            </p:txEl>
                                          </p:spTgt>
                                        </p:tgtEl>
                                        <p:attrNameLst>
                                          <p:attrName>style.visibility</p:attrName>
                                        </p:attrNameLst>
                                      </p:cBhvr>
                                      <p:to>
                                        <p:strVal val="visible"/>
                                      </p:to>
                                    </p:set>
                                    <p:animEffect transition="in" filter="fade">
                                      <p:cBhvr>
                                        <p:cTn id="24" dur="1000"/>
                                        <p:tgtEl>
                                          <p:spTgt spid="21507">
                                            <p:txEl>
                                              <p:pRg st="4" end="4"/>
                                            </p:txEl>
                                          </p:spTgt>
                                        </p:tgtEl>
                                      </p:cBhvr>
                                    </p:animEffect>
                                    <p:anim calcmode="lin" valueType="num">
                                      <p:cBhvr>
                                        <p:cTn id="25"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F9D9E7-A84F-1610-3421-C2DBA23DD75F}"/>
              </a:ext>
            </a:extLst>
          </p:cNvPr>
          <p:cNvSpPr>
            <a:spLocks noGrp="1" noChangeArrowheads="1"/>
          </p:cNvSpPr>
          <p:nvPr>
            <p:ph type="ctrTitle"/>
          </p:nvPr>
        </p:nvSpPr>
        <p:spPr>
          <a:xfrm>
            <a:off x="685800" y="2286000"/>
            <a:ext cx="7772400" cy="1143000"/>
          </a:xfrm>
        </p:spPr>
        <p:txBody>
          <a:bodyPr rtlCol="0">
            <a:noAutofit/>
          </a:bodyPr>
          <a:lstStyle/>
          <a:p>
            <a:pPr eaLnBrk="1" fontAlgn="auto" hangingPunct="1">
              <a:spcAft>
                <a:spcPts val="0"/>
              </a:spcAft>
              <a:defRPr/>
            </a:pPr>
            <a:r>
              <a:rPr lang="en-US" sz="4000" b="1" dirty="0">
                <a:solidFill>
                  <a:srgbClr val="FF0000"/>
                </a:solidFill>
                <a:cs typeface="Times New Roman" panose="02020603050405020304" pitchFamily="18" charset="0"/>
              </a:rPr>
              <a:t>Metrics for</a:t>
            </a:r>
            <a:br>
              <a:rPr lang="en-US" sz="4000" b="1" dirty="0">
                <a:solidFill>
                  <a:srgbClr val="FF0000"/>
                </a:solidFill>
                <a:cs typeface="Times New Roman" panose="02020603050405020304" pitchFamily="18" charset="0"/>
              </a:rPr>
            </a:br>
            <a:r>
              <a:rPr lang="en-US" sz="4000" b="1" dirty="0">
                <a:solidFill>
                  <a:srgbClr val="FF0000"/>
                </a:solidFill>
                <a:cs typeface="Times New Roman" panose="02020603050405020304" pitchFamily="18" charset="0"/>
              </a:rPr>
              <a:t>Non-Functional Requirements</a:t>
            </a:r>
            <a:br>
              <a:rPr lang="en-US" sz="4000" b="1" dirty="0">
                <a:solidFill>
                  <a:srgbClr val="FF0000"/>
                </a:solidFill>
                <a:cs typeface="Times New Roman" panose="02020603050405020304" pitchFamily="18" charset="0"/>
              </a:rPr>
            </a:br>
            <a:r>
              <a:rPr lang="en-US" sz="4000" b="1" dirty="0">
                <a:solidFill>
                  <a:srgbClr val="FF0000"/>
                </a:solidFill>
                <a:cs typeface="Times New Roman" panose="02020603050405020304" pitchFamily="18" charset="0"/>
              </a:rPr>
              <a:t>(NFRs)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92E38C-D931-DF88-8580-0062AA797501}"/>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- 1</a:t>
            </a:r>
          </a:p>
        </p:txBody>
      </p:sp>
      <p:graphicFrame>
        <p:nvGraphicFramePr>
          <p:cNvPr id="117860" name="Group 100">
            <a:extLst>
              <a:ext uri="{FF2B5EF4-FFF2-40B4-BE49-F238E27FC236}">
                <a16:creationId xmlns:a16="http://schemas.microsoft.com/office/drawing/2014/main" id="{816217B3-6D51-796C-DF26-E3AF46E8A3E4}"/>
              </a:ext>
            </a:extLst>
          </p:cNvPr>
          <p:cNvGraphicFramePr>
            <a:graphicFrameLocks noGrp="1"/>
          </p:cNvGraphicFramePr>
          <p:nvPr>
            <p:ph type="tbl" idx="1"/>
            <p:extLst>
              <p:ext uri="{D42A27DB-BD31-4B8C-83A1-F6EECF244321}">
                <p14:modId xmlns:p14="http://schemas.microsoft.com/office/powerpoint/2010/main" val="1246781917"/>
              </p:ext>
            </p:extLst>
          </p:nvPr>
        </p:nvGraphicFramePr>
        <p:xfrm>
          <a:off x="685800" y="2057400"/>
          <a:ext cx="7772400" cy="2520950"/>
        </p:xfrm>
        <a:graphic>
          <a:graphicData uri="http://schemas.openxmlformats.org/drawingml/2006/table">
            <a:tbl>
              <a:tblPr/>
              <a:tblGrid>
                <a:gridCol w="3505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858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marT="45725" marB="4572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marT="45725" marB="4572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35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Speed/Performance</a:t>
                      </a:r>
                    </a:p>
                  </a:txBody>
                  <a:tcPr marT="45725" marB="4572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Processed transactions/second</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Response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Screen refresh time</a:t>
                      </a:r>
                    </a:p>
                  </a:txBody>
                  <a:tcPr marT="45725" marB="4572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A474D18-60BC-2F1A-F6E3-1925DD74BA55}"/>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- 2</a:t>
            </a:r>
            <a:endParaRPr lang="en-US" alt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271379" name="Group 19">
            <a:extLst>
              <a:ext uri="{FF2B5EF4-FFF2-40B4-BE49-F238E27FC236}">
                <a16:creationId xmlns:a16="http://schemas.microsoft.com/office/drawing/2014/main" id="{B327BD9B-C766-600B-76E3-C5C4CCB77F77}"/>
              </a:ext>
            </a:extLst>
          </p:cNvPr>
          <p:cNvGraphicFramePr>
            <a:graphicFrameLocks noGrp="1"/>
          </p:cNvGraphicFramePr>
          <p:nvPr>
            <p:ph type="tbl" idx="4294967295"/>
            <p:extLst>
              <p:ext uri="{D42A27DB-BD31-4B8C-83A1-F6EECF244321}">
                <p14:modId xmlns:p14="http://schemas.microsoft.com/office/powerpoint/2010/main" val="3681564475"/>
              </p:ext>
            </p:extLst>
          </p:nvPr>
        </p:nvGraphicFramePr>
        <p:xfrm>
          <a:off x="628650" y="1981200"/>
          <a:ext cx="7143750" cy="2168538"/>
        </p:xfrm>
        <a:graphic>
          <a:graphicData uri="http://schemas.openxmlformats.org/drawingml/2006/table">
            <a:tbl>
              <a:tblPr/>
              <a:tblGrid>
                <a:gridCol w="3011581">
                  <a:extLst>
                    <a:ext uri="{9D8B030D-6E8A-4147-A177-3AD203B41FA5}">
                      <a16:colId xmlns:a16="http://schemas.microsoft.com/office/drawing/2014/main" val="20000"/>
                    </a:ext>
                  </a:extLst>
                </a:gridCol>
                <a:gridCol w="4132169">
                  <a:extLst>
                    <a:ext uri="{9D8B030D-6E8A-4147-A177-3AD203B41FA5}">
                      <a16:colId xmlns:a16="http://schemas.microsoft.com/office/drawing/2014/main" val="20001"/>
                    </a:ext>
                  </a:extLst>
                </a:gridCol>
              </a:tblGrid>
              <a:tr h="809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marT="45695" marB="4569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marT="45695" marB="4569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93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Size</a:t>
                      </a:r>
                    </a:p>
                  </a:txBody>
                  <a:tcPr marT="45695" marB="4569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K bytes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Number of function points</a:t>
                      </a:r>
                    </a:p>
                  </a:txBody>
                  <a:tcPr marT="45695" marB="45695"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46">
            <a:extLst>
              <a:ext uri="{FF2B5EF4-FFF2-40B4-BE49-F238E27FC236}">
                <a16:creationId xmlns:a16="http://schemas.microsoft.com/office/drawing/2014/main" id="{CA81245B-7389-149E-A382-D8649E94D866}"/>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- 3</a:t>
            </a:r>
          </a:p>
        </p:txBody>
      </p:sp>
      <p:graphicFrame>
        <p:nvGraphicFramePr>
          <p:cNvPr id="210971" name="Group 1051">
            <a:extLst>
              <a:ext uri="{FF2B5EF4-FFF2-40B4-BE49-F238E27FC236}">
                <a16:creationId xmlns:a16="http://schemas.microsoft.com/office/drawing/2014/main" id="{00B94496-3F6C-4B2A-0FF7-6AFACF8CF143}"/>
              </a:ext>
            </a:extLst>
          </p:cNvPr>
          <p:cNvGraphicFramePr>
            <a:graphicFrameLocks noGrp="1"/>
          </p:cNvGraphicFramePr>
          <p:nvPr>
            <p:ph type="tbl" idx="1"/>
            <p:extLst>
              <p:ext uri="{D42A27DB-BD31-4B8C-83A1-F6EECF244321}">
                <p14:modId xmlns:p14="http://schemas.microsoft.com/office/powerpoint/2010/main" val="1005195991"/>
              </p:ext>
            </p:extLst>
          </p:nvPr>
        </p:nvGraphicFramePr>
        <p:xfrm>
          <a:off x="685800" y="1981200"/>
          <a:ext cx="7772400" cy="1946275"/>
        </p:xfrm>
        <a:graphic>
          <a:graphicData uri="http://schemas.openxmlformats.org/drawingml/2006/table">
            <a:tbl>
              <a:tblPr/>
              <a:tblGrid>
                <a:gridCol w="3276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809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36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Ease of use</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Training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Number of help frames</a:t>
                      </a: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03FCDD7-0693-3E1C-48F2-4E505B656DAB}"/>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- 4</a:t>
            </a:r>
          </a:p>
        </p:txBody>
      </p:sp>
      <p:graphicFrame>
        <p:nvGraphicFramePr>
          <p:cNvPr id="118887" name="Group 103">
            <a:extLst>
              <a:ext uri="{FF2B5EF4-FFF2-40B4-BE49-F238E27FC236}">
                <a16:creationId xmlns:a16="http://schemas.microsoft.com/office/drawing/2014/main" id="{9C7C1F28-3278-8508-2C14-B85BC260AD54}"/>
              </a:ext>
            </a:extLst>
          </p:cNvPr>
          <p:cNvGraphicFramePr>
            <a:graphicFrameLocks noGrp="1"/>
          </p:cNvGraphicFramePr>
          <p:nvPr>
            <p:extLst>
              <p:ext uri="{D42A27DB-BD31-4B8C-83A1-F6EECF244321}">
                <p14:modId xmlns:p14="http://schemas.microsoft.com/office/powerpoint/2010/main" val="1694920880"/>
              </p:ext>
            </p:extLst>
          </p:nvPr>
        </p:nvGraphicFramePr>
        <p:xfrm>
          <a:off x="685800" y="2057400"/>
          <a:ext cx="7772400" cy="2995640"/>
        </p:xfrm>
        <a:graphic>
          <a:graphicData uri="http://schemas.openxmlformats.org/drawingml/2006/table">
            <a:tbl>
              <a:tblPr/>
              <a:tblGrid>
                <a:gridCol w="3276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853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marT="45687" marB="4568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marT="45687" marB="4568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102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Reliability</a:t>
                      </a:r>
                    </a:p>
                  </a:txBody>
                  <a:tcPr marT="45687" marB="4568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Mean time to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Probability of unavailability</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Rate of failure occurrence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Availability</a:t>
                      </a:r>
                    </a:p>
                  </a:txBody>
                  <a:tcPr marT="45687" marB="45687"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772E5EB-EB5B-6544-DEE8-4135EFFEB4C9}"/>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- 5</a:t>
            </a:r>
          </a:p>
        </p:txBody>
      </p:sp>
      <p:graphicFrame>
        <p:nvGraphicFramePr>
          <p:cNvPr id="174113" name="Group 33">
            <a:extLst>
              <a:ext uri="{FF2B5EF4-FFF2-40B4-BE49-F238E27FC236}">
                <a16:creationId xmlns:a16="http://schemas.microsoft.com/office/drawing/2014/main" id="{B9762A3D-24F2-DC10-0975-4058BB566380}"/>
              </a:ext>
            </a:extLst>
          </p:cNvPr>
          <p:cNvGraphicFramePr>
            <a:graphicFrameLocks noGrp="1"/>
          </p:cNvGraphicFramePr>
          <p:nvPr>
            <p:extLst>
              <p:ext uri="{D42A27DB-BD31-4B8C-83A1-F6EECF244321}">
                <p14:modId xmlns:p14="http://schemas.microsoft.com/office/powerpoint/2010/main" val="694247539"/>
              </p:ext>
            </p:extLst>
          </p:nvPr>
        </p:nvGraphicFramePr>
        <p:xfrm>
          <a:off x="685800" y="2017713"/>
          <a:ext cx="7772400" cy="2916268"/>
        </p:xfrm>
        <a:graphic>
          <a:graphicData uri="http://schemas.openxmlformats.org/drawingml/2006/table">
            <a:tbl>
              <a:tblPr/>
              <a:tblGrid>
                <a:gridCol w="3276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852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marT="45681" marB="4568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marT="45681" marB="4568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2310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Robustness</a:t>
                      </a:r>
                    </a:p>
                  </a:txBody>
                  <a:tcPr marT="45681" marB="4568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Time to restart after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Percentage of events causing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Probability of data corruption on failure</a:t>
                      </a:r>
                    </a:p>
                  </a:txBody>
                  <a:tcPr marT="45681" marB="4568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C76C454-520C-8A6E-D4B4-E5F652A2249E}"/>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Metrics for NFRs - 6</a:t>
            </a:r>
          </a:p>
        </p:txBody>
      </p:sp>
      <p:graphicFrame>
        <p:nvGraphicFramePr>
          <p:cNvPr id="119842" name="Group 34">
            <a:extLst>
              <a:ext uri="{FF2B5EF4-FFF2-40B4-BE49-F238E27FC236}">
                <a16:creationId xmlns:a16="http://schemas.microsoft.com/office/drawing/2014/main" id="{435CEE18-D409-DFA7-5E5D-DA9CEE1295A0}"/>
              </a:ext>
            </a:extLst>
          </p:cNvPr>
          <p:cNvGraphicFramePr>
            <a:graphicFrameLocks noGrp="1"/>
          </p:cNvGraphicFramePr>
          <p:nvPr>
            <p:extLst>
              <p:ext uri="{D42A27DB-BD31-4B8C-83A1-F6EECF244321}">
                <p14:modId xmlns:p14="http://schemas.microsoft.com/office/powerpoint/2010/main" val="3560159281"/>
              </p:ext>
            </p:extLst>
          </p:nvPr>
        </p:nvGraphicFramePr>
        <p:xfrm>
          <a:off x="685800" y="2057400"/>
          <a:ext cx="7772400" cy="2044705"/>
        </p:xfrm>
        <a:graphic>
          <a:graphicData uri="http://schemas.openxmlformats.org/drawingml/2006/table">
            <a:tbl>
              <a:tblPr/>
              <a:tblGrid>
                <a:gridCol w="3276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85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Property</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a:ln>
                            <a:noFill/>
                          </a:ln>
                          <a:solidFill>
                            <a:schemeClr val="tx1"/>
                          </a:solidFill>
                          <a:effectLst/>
                          <a:latin typeface="Book Antiqua" pitchFamily="18" charset="0"/>
                        </a:rPr>
                        <a:t>Measure</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93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Portability</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Percentage of target-dependent statements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sz="2600" b="0" i="0" u="none" strike="noStrike" cap="none" normalizeH="0" baseline="0" dirty="0">
                          <a:ln>
                            <a:noFill/>
                          </a:ln>
                          <a:solidFill>
                            <a:schemeClr val="tx1"/>
                          </a:solidFill>
                          <a:effectLst/>
                          <a:latin typeface="Times New Roman" pitchFamily="18" charset="0"/>
                        </a:rPr>
                        <a:t>Number of target systems</a:t>
                      </a:r>
                    </a:p>
                  </a:txBody>
                  <a:tcPr marT="45691" marB="45691"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B0CEC1A-1390-9640-96EA-C6E8065D7FF6}"/>
              </a:ext>
            </a:extLst>
          </p:cNvPr>
          <p:cNvSpPr>
            <a:spLocks noGrp="1" noChangeArrowheads="1"/>
          </p:cNvSpPr>
          <p:nvPr>
            <p:ph type="title"/>
          </p:nvPr>
        </p:nvSpPr>
        <p:spPr/>
        <p:txBody>
          <a:bodyPr/>
          <a:lstStyle/>
          <a:p>
            <a:pPr eaLnBrk="1" hangingPunct="1">
              <a:defRPr/>
            </a:pPr>
            <a:r>
              <a:rPr lang="en-US" altLang="en-US" sz="3600" b="1" dirty="0">
                <a:solidFill>
                  <a:srgbClr val="FF0000"/>
                </a:solidFill>
                <a:cs typeface="Times New Roman" panose="02020603050405020304" pitchFamily="18" charset="0"/>
              </a:rPr>
              <a:t>Importance of Metrics used for NFRs</a:t>
            </a:r>
          </a:p>
        </p:txBody>
      </p:sp>
      <p:sp>
        <p:nvSpPr>
          <p:cNvPr id="29699" name="Rectangle 3">
            <a:extLst>
              <a:ext uri="{FF2B5EF4-FFF2-40B4-BE49-F238E27FC236}">
                <a16:creationId xmlns:a16="http://schemas.microsoft.com/office/drawing/2014/main" id="{899EDBAA-F267-4B3A-E177-4C57AFE30FD8}"/>
              </a:ext>
            </a:extLst>
          </p:cNvPr>
          <p:cNvSpPr>
            <a:spLocks noGrp="1" noChangeArrowheads="1"/>
          </p:cNvSpPr>
          <p:nvPr>
            <p:ph idx="1"/>
          </p:nvPr>
        </p:nvSpPr>
        <p:spPr/>
        <p:txBody>
          <a:bodyPr/>
          <a:lstStyle/>
          <a:p>
            <a:pPr marL="514350" indent="-514350" eaLnBrk="1" hangingPunct="1">
              <a:buFont typeface="+mj-lt"/>
              <a:buAutoNum type="arabicPeriod"/>
            </a:pPr>
            <a:r>
              <a:rPr lang="en-US" altLang="en-US" sz="2800" dirty="0">
                <a:latin typeface="+mj-lt"/>
                <a:cs typeface="Times New Roman" panose="02020603050405020304" pitchFamily="18" charset="0"/>
              </a:rPr>
              <a:t>With the help of measures (metrics) the NFRs can be verified quantitatively</a:t>
            </a:r>
          </a:p>
          <a:p>
            <a:pPr marL="514350" indent="-514350" eaLnBrk="1" hangingPunct="1">
              <a:buFont typeface="+mj-lt"/>
              <a:buAutoNum type="arabicPeriod"/>
            </a:pPr>
            <a:endParaRPr lang="en-US" altLang="en-US" sz="2800" dirty="0">
              <a:latin typeface="+mj-lt"/>
              <a:cs typeface="Times New Roman" panose="02020603050405020304" pitchFamily="18" charset="0"/>
            </a:endParaRPr>
          </a:p>
          <a:p>
            <a:pPr marL="514350" indent="-514350" eaLnBrk="1" hangingPunct="1">
              <a:buFont typeface="+mj-lt"/>
              <a:buAutoNum type="arabicPeriod"/>
            </a:pPr>
            <a:r>
              <a:rPr lang="en-US" altLang="en-US" sz="2800" dirty="0">
                <a:latin typeface="+mj-lt"/>
                <a:cs typeface="Times New Roman" panose="02020603050405020304" pitchFamily="18" charset="0"/>
              </a:rPr>
              <a:t>It should also be noted that the cost of quantitatively verifying each NFR may be very high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fade">
                                      <p:cBhvr>
                                        <p:cTn id="12" dur="1000"/>
                                        <p:tgtEl>
                                          <p:spTgt spid="29699">
                                            <p:txEl>
                                              <p:pRg st="2" end="2"/>
                                            </p:txEl>
                                          </p:spTgt>
                                        </p:tgtEl>
                                      </p:cBhvr>
                                    </p:animEffect>
                                    <p:anim calcmode="lin" valueType="num">
                                      <p:cBhvr>
                                        <p:cTn id="13"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7A55A-8011-681B-9DCF-A0539842E158}"/>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162F5359-D479-EB82-5886-B02BB8F87330}"/>
              </a:ext>
            </a:extLst>
          </p:cNvPr>
          <p:cNvSpPr>
            <a:spLocks noGrp="1" noChangeArrowheads="1"/>
          </p:cNvSpPr>
          <p:nvPr>
            <p:ph type="title"/>
          </p:nvPr>
        </p:nvSpPr>
        <p:spPr/>
        <p:txBody>
          <a:bodyPr/>
          <a:lstStyle/>
          <a:p>
            <a:pPr eaLnBrk="1" hangingPunct="1"/>
            <a:r>
              <a:rPr lang="en-US" altLang="en-US" b="1" dirty="0"/>
              <a:t>Week Agenda</a:t>
            </a:r>
          </a:p>
        </p:txBody>
      </p:sp>
      <p:sp>
        <p:nvSpPr>
          <p:cNvPr id="5123" name="Rectangle 3">
            <a:extLst>
              <a:ext uri="{FF2B5EF4-FFF2-40B4-BE49-F238E27FC236}">
                <a16:creationId xmlns:a16="http://schemas.microsoft.com/office/drawing/2014/main" id="{08F93C58-28AA-28DB-2A6D-7973A6536048}"/>
              </a:ext>
            </a:extLst>
          </p:cNvPr>
          <p:cNvSpPr>
            <a:spLocks noGrp="1" noChangeArrowheads="1"/>
          </p:cNvSpPr>
          <p:nvPr>
            <p:ph type="body" idx="1"/>
          </p:nvPr>
        </p:nvSpPr>
        <p:spPr>
          <a:xfrm>
            <a:off x="457200" y="1143000"/>
            <a:ext cx="8305800" cy="5257800"/>
          </a:xfrm>
        </p:spPr>
        <p:txBody>
          <a:bodyPr/>
          <a:lstStyle/>
          <a:p>
            <a:pPr eaLnBrk="1" hangingPunct="1"/>
            <a:r>
              <a:rPr lang="en-US" altLang="en-US" sz="2800" strike="sngStrike" dirty="0"/>
              <a:t>Software Ethics</a:t>
            </a:r>
          </a:p>
          <a:p>
            <a:pPr marL="0" indent="0" eaLnBrk="1" hangingPunct="1">
              <a:buNone/>
            </a:pPr>
            <a:endParaRPr lang="en-US" altLang="en-US" sz="2800" strike="sngStrike" dirty="0"/>
          </a:p>
          <a:p>
            <a:pPr eaLnBrk="1" hangingPunct="1"/>
            <a:r>
              <a:rPr lang="en-US" altLang="en-US" sz="2800" strike="sngStrike" dirty="0"/>
              <a:t>Kinds of Software Requirements (Functional &amp; Non-Functional)</a:t>
            </a:r>
          </a:p>
          <a:p>
            <a:pPr eaLnBrk="1" hangingPunct="1"/>
            <a:endParaRPr lang="en-US" altLang="en-US" sz="2800" dirty="0"/>
          </a:p>
          <a:p>
            <a:pPr eaLnBrk="1" hangingPunct="1"/>
            <a:r>
              <a:rPr lang="en-US" altLang="en-US" sz="2800" b="1" dirty="0">
                <a:solidFill>
                  <a:srgbClr val="FF0000"/>
                </a:solidFill>
              </a:rPr>
              <a:t>Additional Types of Software Requirements</a:t>
            </a:r>
          </a:p>
          <a:p>
            <a:pPr eaLnBrk="1" hangingPunct="1"/>
            <a:endParaRPr lang="en-US" altLang="en-US" sz="2800" dirty="0"/>
          </a:p>
          <a:p>
            <a:pPr eaLnBrk="1" hangingPunct="1"/>
            <a:r>
              <a:rPr lang="en-US" altLang="en-US" sz="2800" dirty="0"/>
              <a:t>User &amp; Customer Perspectives on Requirements</a:t>
            </a:r>
          </a:p>
          <a:p>
            <a:pPr eaLnBrk="1" hangingPunct="1"/>
            <a:endParaRPr lang="en-US" altLang="en-US" sz="2800" dirty="0"/>
          </a:p>
          <a:p>
            <a:pPr eaLnBrk="1" hangingPunct="1"/>
            <a:r>
              <a:rPr lang="en-US" altLang="en-US" sz="2800" dirty="0"/>
              <a:t>Common Requirement Issues</a:t>
            </a:r>
          </a:p>
        </p:txBody>
      </p:sp>
    </p:spTree>
    <p:extLst>
      <p:ext uri="{BB962C8B-B14F-4D97-AF65-F5344CB8AC3E}">
        <p14:creationId xmlns:p14="http://schemas.microsoft.com/office/powerpoint/2010/main" val="375635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12BEE1A-E465-AA7B-2B12-947BF4FC61EE}"/>
              </a:ext>
            </a:extLst>
          </p:cNvPr>
          <p:cNvSpPr>
            <a:spLocks noGrp="1" noChangeArrowheads="1"/>
          </p:cNvSpPr>
          <p:nvPr>
            <p:ph type="title"/>
          </p:nvPr>
        </p:nvSpPr>
        <p:spPr>
          <a:xfrm>
            <a:off x="228600" y="136525"/>
            <a:ext cx="8458200" cy="1143000"/>
          </a:xfrm>
        </p:spPr>
        <p:txBody>
          <a:bodyPr/>
          <a:lstStyle/>
          <a:p>
            <a:pPr eaLnBrk="1" hangingPunct="1"/>
            <a:r>
              <a:rPr lang="en-US" altLang="en-US" sz="3600" b="1" dirty="0">
                <a:solidFill>
                  <a:srgbClr val="FF0000"/>
                </a:solidFill>
                <a:cs typeface="Times New Roman" panose="02020603050405020304" pitchFamily="18" charset="0"/>
              </a:rPr>
              <a:t>Non-Functional Requirements - 1</a:t>
            </a:r>
          </a:p>
        </p:txBody>
      </p:sp>
      <p:sp>
        <p:nvSpPr>
          <p:cNvPr id="5124" name="Rectangle 3">
            <a:extLst>
              <a:ext uri="{FF2B5EF4-FFF2-40B4-BE49-F238E27FC236}">
                <a16:creationId xmlns:a16="http://schemas.microsoft.com/office/drawing/2014/main" id="{EC0BF87A-AAA9-49C4-1D92-2F7DA1811AA7}"/>
              </a:ext>
            </a:extLst>
          </p:cNvPr>
          <p:cNvSpPr>
            <a:spLocks noGrp="1" noChangeArrowheads="1"/>
          </p:cNvSpPr>
          <p:nvPr>
            <p:ph idx="1"/>
          </p:nvPr>
        </p:nvSpPr>
        <p:spPr>
          <a:xfrm>
            <a:off x="76200" y="1307403"/>
            <a:ext cx="8763000" cy="3962400"/>
          </a:xfrm>
        </p:spPr>
        <p:txBody>
          <a:bodyPr/>
          <a:lstStyle/>
          <a:p>
            <a:pPr eaLnBrk="1" fontAlgn="auto" hangingPunct="1">
              <a:spcAft>
                <a:spcPts val="0"/>
              </a:spcAft>
              <a:defRPr/>
            </a:pPr>
            <a:r>
              <a:rPr lang="en-US" sz="2800" dirty="0">
                <a:latin typeface="+mj-lt"/>
                <a:cs typeface="Times New Roman" panose="02020603050405020304" pitchFamily="18" charset="0"/>
              </a:rPr>
              <a:t>Most non-functional requirements relate to the system as a whole. </a:t>
            </a:r>
          </a:p>
          <a:p>
            <a:pPr eaLnBrk="1" fontAlgn="auto" hangingPunct="1">
              <a:spcAft>
                <a:spcPts val="0"/>
              </a:spcAft>
              <a:defRPr/>
            </a:pPr>
            <a:r>
              <a:rPr lang="en-US" sz="2800" dirty="0">
                <a:latin typeface="+mj-lt"/>
                <a:cs typeface="Times New Roman" panose="02020603050405020304" pitchFamily="18" charset="0"/>
              </a:rPr>
              <a:t>They include </a:t>
            </a:r>
            <a:r>
              <a:rPr lang="en-US" sz="2800" b="1" u="sng" dirty="0">
                <a:latin typeface="+mj-lt"/>
                <a:cs typeface="Times New Roman" panose="02020603050405020304" pitchFamily="18" charset="0"/>
              </a:rPr>
              <a:t>constraints</a:t>
            </a:r>
            <a:r>
              <a:rPr lang="en-US" sz="2800" dirty="0">
                <a:latin typeface="+mj-lt"/>
                <a:cs typeface="Times New Roman" panose="02020603050405020304" pitchFamily="18" charset="0"/>
              </a:rPr>
              <a:t> on:</a:t>
            </a:r>
          </a:p>
          <a:p>
            <a:pPr lvl="1" eaLnBrk="1" fontAlgn="auto" hangingPunct="1">
              <a:spcAft>
                <a:spcPts val="0"/>
              </a:spcAft>
              <a:defRPr/>
            </a:pPr>
            <a:r>
              <a:rPr lang="en-US" sz="2400" dirty="0">
                <a:solidFill>
                  <a:srgbClr val="FF0000"/>
                </a:solidFill>
                <a:latin typeface="+mj-lt"/>
                <a:cs typeface="Times New Roman" panose="02020603050405020304" pitchFamily="18" charset="0"/>
              </a:rPr>
              <a:t>Timing</a:t>
            </a:r>
          </a:p>
          <a:p>
            <a:pPr lvl="1" eaLnBrk="1" fontAlgn="auto" hangingPunct="1">
              <a:spcAft>
                <a:spcPts val="0"/>
              </a:spcAft>
              <a:defRPr/>
            </a:pPr>
            <a:r>
              <a:rPr lang="en-US" sz="2400" dirty="0">
                <a:solidFill>
                  <a:srgbClr val="FF0000"/>
                </a:solidFill>
                <a:latin typeface="+mj-lt"/>
                <a:cs typeface="Times New Roman" panose="02020603050405020304" pitchFamily="18" charset="0"/>
              </a:rPr>
              <a:t>Performance</a:t>
            </a:r>
          </a:p>
          <a:p>
            <a:pPr lvl="1" eaLnBrk="1" fontAlgn="auto" hangingPunct="1">
              <a:spcAft>
                <a:spcPts val="0"/>
              </a:spcAft>
              <a:defRPr/>
            </a:pPr>
            <a:r>
              <a:rPr lang="en-US" sz="2400" dirty="0">
                <a:solidFill>
                  <a:srgbClr val="FF0000"/>
                </a:solidFill>
                <a:latin typeface="+mj-lt"/>
                <a:cs typeface="Times New Roman" panose="02020603050405020304" pitchFamily="18" charset="0"/>
              </a:rPr>
              <a:t>Reliability</a:t>
            </a:r>
          </a:p>
          <a:p>
            <a:pPr lvl="1" eaLnBrk="1" fontAlgn="auto" hangingPunct="1">
              <a:spcAft>
                <a:spcPts val="0"/>
              </a:spcAft>
              <a:defRPr/>
            </a:pPr>
            <a:r>
              <a:rPr lang="en-US" sz="2400" dirty="0">
                <a:solidFill>
                  <a:srgbClr val="FF0000"/>
                </a:solidFill>
                <a:latin typeface="+mj-lt"/>
                <a:cs typeface="Times New Roman" panose="02020603050405020304" pitchFamily="18" charset="0"/>
              </a:rPr>
              <a:t>Security</a:t>
            </a:r>
          </a:p>
          <a:p>
            <a:pPr lvl="1" eaLnBrk="1" fontAlgn="auto" hangingPunct="1">
              <a:spcAft>
                <a:spcPts val="0"/>
              </a:spcAft>
              <a:defRPr/>
            </a:pPr>
            <a:r>
              <a:rPr lang="en-US" sz="2400" dirty="0">
                <a:solidFill>
                  <a:srgbClr val="FF0000"/>
                </a:solidFill>
                <a:latin typeface="+mj-lt"/>
                <a:cs typeface="Times New Roman" panose="02020603050405020304" pitchFamily="18" charset="0"/>
              </a:rPr>
              <a:t>Maintainability</a:t>
            </a:r>
          </a:p>
          <a:p>
            <a:pPr lvl="1" eaLnBrk="1" fontAlgn="auto" hangingPunct="1">
              <a:spcAft>
                <a:spcPts val="0"/>
              </a:spcAft>
              <a:defRPr/>
            </a:pPr>
            <a:r>
              <a:rPr lang="en-US" sz="2400" dirty="0">
                <a:solidFill>
                  <a:srgbClr val="FF0000"/>
                </a:solidFill>
                <a:latin typeface="+mj-lt"/>
                <a:cs typeface="Times New Roman" panose="02020603050405020304" pitchFamily="18" charset="0"/>
              </a:rPr>
              <a:t>Accuracy</a:t>
            </a:r>
          </a:p>
          <a:p>
            <a:pPr lvl="1" eaLnBrk="1" fontAlgn="auto" hangingPunct="1">
              <a:spcAft>
                <a:spcPts val="0"/>
              </a:spcAft>
              <a:defRPr/>
            </a:pPr>
            <a:r>
              <a:rPr lang="en-US" sz="2400" dirty="0">
                <a:solidFill>
                  <a:srgbClr val="FF0000"/>
                </a:solidFill>
                <a:latin typeface="+mj-lt"/>
                <a:cs typeface="Times New Roman" panose="02020603050405020304" pitchFamily="18" charset="0"/>
              </a:rPr>
              <a:t>Development process and </a:t>
            </a:r>
          </a:p>
          <a:p>
            <a:pPr lvl="1" eaLnBrk="1" fontAlgn="auto" hangingPunct="1">
              <a:spcAft>
                <a:spcPts val="0"/>
              </a:spcAft>
              <a:defRPr/>
            </a:pPr>
            <a:r>
              <a:rPr lang="en-US" sz="2400" dirty="0">
                <a:solidFill>
                  <a:srgbClr val="FF0000"/>
                </a:solidFill>
                <a:latin typeface="+mj-lt"/>
                <a:cs typeface="Times New Roman" panose="02020603050405020304" pitchFamily="18" charset="0"/>
              </a:rPr>
              <a:t>Standards,</a:t>
            </a:r>
            <a:r>
              <a:rPr lang="en-US" sz="2400" dirty="0">
                <a:latin typeface="+mj-lt"/>
                <a:cs typeface="Times New Roman" panose="02020603050405020304" pitchFamily="18" charset="0"/>
              </a:rPr>
              <a:t> etc.</a:t>
            </a:r>
          </a:p>
          <a:p>
            <a:pPr algn="just" eaLnBrk="1" fontAlgn="auto" hangingPunct="1">
              <a:spcAft>
                <a:spcPts val="0"/>
              </a:spcAft>
              <a:defRPr/>
            </a:pP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Effect transition="in" filter="fade">
                                      <p:cBhvr>
                                        <p:cTn id="7" dur="1000"/>
                                        <p:tgtEl>
                                          <p:spTgt spid="5124">
                                            <p:txEl>
                                              <p:pRg st="1" end="1"/>
                                            </p:txEl>
                                          </p:spTgt>
                                        </p:tgtEl>
                                      </p:cBhvr>
                                    </p:animEffect>
                                    <p:anim calcmode="lin" valueType="num">
                                      <p:cBhvr>
                                        <p:cTn id="8" dur="1000" fill="hold"/>
                                        <p:tgtEl>
                                          <p:spTgt spid="512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fade">
                                      <p:cBhvr>
                                        <p:cTn id="12" dur="1000"/>
                                        <p:tgtEl>
                                          <p:spTgt spid="5124">
                                            <p:txEl>
                                              <p:pRg st="2" end="2"/>
                                            </p:txEl>
                                          </p:spTgt>
                                        </p:tgtEl>
                                      </p:cBhvr>
                                    </p:animEffect>
                                    <p:anim calcmode="lin" valueType="num">
                                      <p:cBhvr>
                                        <p:cTn id="13"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4">
                                            <p:txEl>
                                              <p:pRg st="3" end="3"/>
                                            </p:txEl>
                                          </p:spTgt>
                                        </p:tgtEl>
                                        <p:attrNameLst>
                                          <p:attrName>style.visibility</p:attrName>
                                        </p:attrNameLst>
                                      </p:cBhvr>
                                      <p:to>
                                        <p:strVal val="visible"/>
                                      </p:to>
                                    </p:set>
                                    <p:animEffect transition="in" filter="fade">
                                      <p:cBhvr>
                                        <p:cTn id="17" dur="1000"/>
                                        <p:tgtEl>
                                          <p:spTgt spid="5124">
                                            <p:txEl>
                                              <p:pRg st="3" end="3"/>
                                            </p:txEl>
                                          </p:spTgt>
                                        </p:tgtEl>
                                      </p:cBhvr>
                                    </p:animEffect>
                                    <p:anim calcmode="lin" valueType="num">
                                      <p:cBhvr>
                                        <p:cTn id="18" dur="1000" fill="hold"/>
                                        <p:tgtEl>
                                          <p:spTgt spid="512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2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24">
                                            <p:txEl>
                                              <p:pRg st="4" end="4"/>
                                            </p:txEl>
                                          </p:spTgt>
                                        </p:tgtEl>
                                        <p:attrNameLst>
                                          <p:attrName>style.visibility</p:attrName>
                                        </p:attrNameLst>
                                      </p:cBhvr>
                                      <p:to>
                                        <p:strVal val="visible"/>
                                      </p:to>
                                    </p:set>
                                    <p:animEffect transition="in" filter="fade">
                                      <p:cBhvr>
                                        <p:cTn id="22" dur="1000"/>
                                        <p:tgtEl>
                                          <p:spTgt spid="5124">
                                            <p:txEl>
                                              <p:pRg st="4" end="4"/>
                                            </p:txEl>
                                          </p:spTgt>
                                        </p:tgtEl>
                                      </p:cBhvr>
                                    </p:animEffect>
                                    <p:anim calcmode="lin" valueType="num">
                                      <p:cBhvr>
                                        <p:cTn id="23" dur="10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12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animEffect transition="in" filter="fade">
                                      <p:cBhvr>
                                        <p:cTn id="27" dur="1000"/>
                                        <p:tgtEl>
                                          <p:spTgt spid="5124">
                                            <p:txEl>
                                              <p:pRg st="5" end="5"/>
                                            </p:txEl>
                                          </p:spTgt>
                                        </p:tgtEl>
                                      </p:cBhvr>
                                    </p:animEffect>
                                    <p:anim calcmode="lin" valueType="num">
                                      <p:cBhvr>
                                        <p:cTn id="28" dur="1000" fill="hold"/>
                                        <p:tgtEl>
                                          <p:spTgt spid="512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12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124">
                                            <p:txEl>
                                              <p:pRg st="6" end="6"/>
                                            </p:txEl>
                                          </p:spTgt>
                                        </p:tgtEl>
                                        <p:attrNameLst>
                                          <p:attrName>style.visibility</p:attrName>
                                        </p:attrNameLst>
                                      </p:cBhvr>
                                      <p:to>
                                        <p:strVal val="visible"/>
                                      </p:to>
                                    </p:set>
                                    <p:animEffect transition="in" filter="fade">
                                      <p:cBhvr>
                                        <p:cTn id="32" dur="1000"/>
                                        <p:tgtEl>
                                          <p:spTgt spid="5124">
                                            <p:txEl>
                                              <p:pRg st="6" end="6"/>
                                            </p:txEl>
                                          </p:spTgt>
                                        </p:tgtEl>
                                      </p:cBhvr>
                                    </p:animEffect>
                                    <p:anim calcmode="lin" valueType="num">
                                      <p:cBhvr>
                                        <p:cTn id="33" dur="1000" fill="hold"/>
                                        <p:tgtEl>
                                          <p:spTgt spid="512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12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124">
                                            <p:txEl>
                                              <p:pRg st="7" end="7"/>
                                            </p:txEl>
                                          </p:spTgt>
                                        </p:tgtEl>
                                        <p:attrNameLst>
                                          <p:attrName>style.visibility</p:attrName>
                                        </p:attrNameLst>
                                      </p:cBhvr>
                                      <p:to>
                                        <p:strVal val="visible"/>
                                      </p:to>
                                    </p:set>
                                    <p:animEffect transition="in" filter="fade">
                                      <p:cBhvr>
                                        <p:cTn id="37" dur="1000"/>
                                        <p:tgtEl>
                                          <p:spTgt spid="5124">
                                            <p:txEl>
                                              <p:pRg st="7" end="7"/>
                                            </p:txEl>
                                          </p:spTgt>
                                        </p:tgtEl>
                                      </p:cBhvr>
                                    </p:animEffect>
                                    <p:anim calcmode="lin" valueType="num">
                                      <p:cBhvr>
                                        <p:cTn id="38" dur="1000" fill="hold"/>
                                        <p:tgtEl>
                                          <p:spTgt spid="512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512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24">
                                            <p:txEl>
                                              <p:pRg st="8" end="8"/>
                                            </p:txEl>
                                          </p:spTgt>
                                        </p:tgtEl>
                                        <p:attrNameLst>
                                          <p:attrName>style.visibility</p:attrName>
                                        </p:attrNameLst>
                                      </p:cBhvr>
                                      <p:to>
                                        <p:strVal val="visible"/>
                                      </p:to>
                                    </p:set>
                                    <p:animEffect transition="in" filter="fade">
                                      <p:cBhvr>
                                        <p:cTn id="42" dur="1000"/>
                                        <p:tgtEl>
                                          <p:spTgt spid="5124">
                                            <p:txEl>
                                              <p:pRg st="8" end="8"/>
                                            </p:txEl>
                                          </p:spTgt>
                                        </p:tgtEl>
                                      </p:cBhvr>
                                    </p:animEffect>
                                    <p:anim calcmode="lin" valueType="num">
                                      <p:cBhvr>
                                        <p:cTn id="43" dur="1000" fill="hold"/>
                                        <p:tgtEl>
                                          <p:spTgt spid="512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124">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124">
                                            <p:txEl>
                                              <p:pRg st="9" end="9"/>
                                            </p:txEl>
                                          </p:spTgt>
                                        </p:tgtEl>
                                        <p:attrNameLst>
                                          <p:attrName>style.visibility</p:attrName>
                                        </p:attrNameLst>
                                      </p:cBhvr>
                                      <p:to>
                                        <p:strVal val="visible"/>
                                      </p:to>
                                    </p:set>
                                    <p:animEffect transition="in" filter="fade">
                                      <p:cBhvr>
                                        <p:cTn id="47" dur="1000"/>
                                        <p:tgtEl>
                                          <p:spTgt spid="5124">
                                            <p:txEl>
                                              <p:pRg st="9" end="9"/>
                                            </p:txEl>
                                          </p:spTgt>
                                        </p:tgtEl>
                                      </p:cBhvr>
                                    </p:animEffect>
                                    <p:anim calcmode="lin" valueType="num">
                                      <p:cBhvr>
                                        <p:cTn id="48" dur="1000" fill="hold"/>
                                        <p:tgtEl>
                                          <p:spTgt spid="5124">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512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DEE46-DF5E-1817-0E55-B85972DFDB56}"/>
            </a:ext>
          </a:extLst>
        </p:cNvPr>
        <p:cNvGrpSpPr/>
        <p:nvPr/>
      </p:nvGrpSpPr>
      <p:grpSpPr>
        <a:xfrm>
          <a:off x="0" y="0"/>
          <a:ext cx="0" cy="0"/>
          <a:chOff x="0" y="0"/>
          <a:chExt cx="0" cy="0"/>
        </a:xfrm>
      </p:grpSpPr>
      <p:sp>
        <p:nvSpPr>
          <p:cNvPr id="38915" name="Rectangle 1026">
            <a:extLst>
              <a:ext uri="{FF2B5EF4-FFF2-40B4-BE49-F238E27FC236}">
                <a16:creationId xmlns:a16="http://schemas.microsoft.com/office/drawing/2014/main" id="{90A55735-1F0D-5338-516E-E19D9ACB12AC}"/>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Types of Software Requirements</a:t>
            </a:r>
          </a:p>
        </p:txBody>
      </p:sp>
      <p:sp>
        <p:nvSpPr>
          <p:cNvPr id="38916" name="Rectangle 1027">
            <a:extLst>
              <a:ext uri="{FF2B5EF4-FFF2-40B4-BE49-F238E27FC236}">
                <a16:creationId xmlns:a16="http://schemas.microsoft.com/office/drawing/2014/main" id="{D661A268-A033-B126-FF69-45BF30A9FC0B}"/>
              </a:ext>
            </a:extLst>
          </p:cNvPr>
          <p:cNvSpPr>
            <a:spLocks noGrp="1" noChangeArrowheads="1"/>
          </p:cNvSpPr>
          <p:nvPr>
            <p:ph type="body" idx="1"/>
          </p:nvPr>
        </p:nvSpPr>
        <p:spPr/>
        <p:txBody>
          <a:bodyPr/>
          <a:lstStyle/>
          <a:p>
            <a:pPr marL="914400" lvl="1" indent="-457200" eaLnBrk="1" hangingPunct="1">
              <a:buFont typeface="+mj-lt"/>
              <a:buAutoNum type="arabicPeriod"/>
            </a:pPr>
            <a:r>
              <a:rPr lang="en-US" altLang="en-US" sz="2400" strike="sngStrike" dirty="0">
                <a:latin typeface="+mj-lt"/>
                <a:cs typeface="Times New Roman" panose="02020603050405020304" pitchFamily="18" charset="0"/>
              </a:rPr>
              <a:t>Functional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Non-functional requirements</a:t>
            </a:r>
          </a:p>
          <a:p>
            <a:pPr marL="914400" lvl="1" indent="-457200" eaLnBrk="1" hangingPunct="1">
              <a:buFont typeface="+mj-lt"/>
              <a:buAutoNum type="arabicPeriod"/>
            </a:pPr>
            <a:r>
              <a:rPr lang="en-US" altLang="en-US" sz="2400" b="1" dirty="0">
                <a:solidFill>
                  <a:srgbClr val="FF0000"/>
                </a:solidFill>
                <a:latin typeface="+mj-lt"/>
                <a:cs typeface="Times New Roman" panose="02020603050405020304" pitchFamily="18" charset="0"/>
              </a:rPr>
              <a:t>Domain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Inverse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Design and implementation constraints</a:t>
            </a:r>
          </a:p>
        </p:txBody>
      </p:sp>
    </p:spTree>
    <p:extLst>
      <p:ext uri="{BB962C8B-B14F-4D97-AF65-F5344CB8AC3E}">
        <p14:creationId xmlns:p14="http://schemas.microsoft.com/office/powerpoint/2010/main" val="117789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B40289BE-859C-97B7-F909-D82B42BE7959}"/>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Domain Requirements - 1</a:t>
            </a:r>
          </a:p>
        </p:txBody>
      </p:sp>
      <p:sp>
        <p:nvSpPr>
          <p:cNvPr id="43012" name="Rectangle 3">
            <a:extLst>
              <a:ext uri="{FF2B5EF4-FFF2-40B4-BE49-F238E27FC236}">
                <a16:creationId xmlns:a16="http://schemas.microsoft.com/office/drawing/2014/main" id="{D751EA9E-E062-F2C8-355B-928C366F67DD}"/>
              </a:ext>
            </a:extLst>
          </p:cNvPr>
          <p:cNvSpPr>
            <a:spLocks noGrp="1" noChangeArrowheads="1"/>
          </p:cNvSpPr>
          <p:nvPr>
            <p:ph type="body" idx="1"/>
          </p:nvPr>
        </p:nvSpPr>
        <p:spPr>
          <a:xfrm>
            <a:off x="152400" y="1233488"/>
            <a:ext cx="8686800" cy="4530725"/>
          </a:xfrm>
        </p:spPr>
        <p:txBody>
          <a:bodyPr/>
          <a:lstStyle/>
          <a:p>
            <a:pPr eaLnBrk="1" hangingPunct="1"/>
            <a:r>
              <a:rPr lang="en-US" altLang="en-US" sz="2800" b="1" dirty="0">
                <a:solidFill>
                  <a:srgbClr val="00B050"/>
                </a:solidFill>
                <a:latin typeface="+mj-lt"/>
                <a:cs typeface="Times New Roman" panose="02020603050405020304" pitchFamily="18" charset="0"/>
              </a:rPr>
              <a:t>Requirements that come from the application domain </a:t>
            </a:r>
            <a:r>
              <a:rPr lang="en-US" altLang="en-US" sz="2800" dirty="0">
                <a:latin typeface="+mj-lt"/>
                <a:cs typeface="Times New Roman" panose="02020603050405020304" pitchFamily="18" charset="0"/>
              </a:rPr>
              <a:t>and reflect fundamental characteristics of that application domain</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These can be both the functional or non-functional requirements</a:t>
            </a:r>
          </a:p>
          <a:p>
            <a:pPr eaLnBrk="1" hangingPunct="1"/>
            <a:endParaRPr lang="en-US" altLang="en-US" sz="2800" dirty="0">
              <a:latin typeface="+mj-lt"/>
              <a:cs typeface="Times New Roman" panose="02020603050405020304" pitchFamily="18" charset="0"/>
            </a:endParaRPr>
          </a:p>
          <a:p>
            <a:pPr eaLnBrk="1" hangingPunct="1"/>
            <a:r>
              <a:rPr lang="en-US" altLang="en-US" sz="2800" b="1" dirty="0">
                <a:solidFill>
                  <a:srgbClr val="FF0000"/>
                </a:solidFill>
                <a:latin typeface="+mj-lt"/>
                <a:cs typeface="Times New Roman" panose="02020603050405020304" pitchFamily="18" charset="0"/>
              </a:rPr>
              <a:t>Domain experts find it difficult to convey domain requirements</a:t>
            </a:r>
          </a:p>
          <a:p>
            <a:pPr eaLnBrk="1" hangingPunct="1"/>
            <a:endParaRPr lang="en-US" altLang="en-US" sz="2800" dirty="0">
              <a:latin typeface="+mj-lt"/>
              <a:cs typeface="Times New Roman" panose="02020603050405020304" pitchFamily="18" charset="0"/>
            </a:endParaRPr>
          </a:p>
          <a:p>
            <a:pPr eaLnBrk="1" hangingPunct="1"/>
            <a:r>
              <a:rPr lang="en-US" altLang="en-US" sz="2800" dirty="0">
                <a:solidFill>
                  <a:srgbClr val="FF0000"/>
                </a:solidFill>
                <a:latin typeface="+mj-lt"/>
                <a:cs typeface="Times New Roman" panose="02020603050405020304" pitchFamily="18" charset="0"/>
              </a:rPr>
              <a:t>Their absence can cause significant dissatisfaction</a:t>
            </a:r>
          </a:p>
          <a:p>
            <a:pPr eaLnBrk="1" hangingPunct="1"/>
            <a:endParaRPr lang="en-US" alt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fade">
                                      <p:cBhvr>
                                        <p:cTn id="7" dur="1000"/>
                                        <p:tgtEl>
                                          <p:spTgt spid="43012">
                                            <p:txEl>
                                              <p:pRg st="0" end="0"/>
                                            </p:txEl>
                                          </p:spTgt>
                                        </p:tgtEl>
                                      </p:cBhvr>
                                    </p:animEffect>
                                    <p:anim calcmode="lin" valueType="num">
                                      <p:cBhvr>
                                        <p:cTn id="8" dur="1000" fill="hold"/>
                                        <p:tgtEl>
                                          <p:spTgt spid="430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2">
                                            <p:txEl>
                                              <p:pRg st="2" end="2"/>
                                            </p:txEl>
                                          </p:spTgt>
                                        </p:tgtEl>
                                        <p:attrNameLst>
                                          <p:attrName>style.visibility</p:attrName>
                                        </p:attrNameLst>
                                      </p:cBhvr>
                                      <p:to>
                                        <p:strVal val="visible"/>
                                      </p:to>
                                    </p:set>
                                    <p:animEffect transition="in" filter="fade">
                                      <p:cBhvr>
                                        <p:cTn id="12" dur="1000"/>
                                        <p:tgtEl>
                                          <p:spTgt spid="43012">
                                            <p:txEl>
                                              <p:pRg st="2" end="2"/>
                                            </p:txEl>
                                          </p:spTgt>
                                        </p:tgtEl>
                                      </p:cBhvr>
                                    </p:animEffect>
                                    <p:anim calcmode="lin" valueType="num">
                                      <p:cBhvr>
                                        <p:cTn id="13" dur="10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30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animEffect transition="in" filter="fade">
                                      <p:cBhvr>
                                        <p:cTn id="19" dur="1000"/>
                                        <p:tgtEl>
                                          <p:spTgt spid="43012">
                                            <p:txEl>
                                              <p:pRg st="4" end="4"/>
                                            </p:txEl>
                                          </p:spTgt>
                                        </p:tgtEl>
                                      </p:cBhvr>
                                    </p:animEffect>
                                    <p:anim calcmode="lin" valueType="num">
                                      <p:cBhvr>
                                        <p:cTn id="20" dur="1000" fill="hold"/>
                                        <p:tgtEl>
                                          <p:spTgt spid="4301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30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3012">
                                            <p:txEl>
                                              <p:pRg st="6" end="6"/>
                                            </p:txEl>
                                          </p:spTgt>
                                        </p:tgtEl>
                                        <p:attrNameLst>
                                          <p:attrName>style.visibility</p:attrName>
                                        </p:attrNameLst>
                                      </p:cBhvr>
                                      <p:to>
                                        <p:strVal val="visible"/>
                                      </p:to>
                                    </p:set>
                                    <p:animEffect transition="in" filter="fade">
                                      <p:cBhvr>
                                        <p:cTn id="26" dur="1000"/>
                                        <p:tgtEl>
                                          <p:spTgt spid="43012">
                                            <p:txEl>
                                              <p:pRg st="6" end="6"/>
                                            </p:txEl>
                                          </p:spTgt>
                                        </p:tgtEl>
                                      </p:cBhvr>
                                    </p:animEffect>
                                    <p:anim calcmode="lin" valueType="num">
                                      <p:cBhvr>
                                        <p:cTn id="27" dur="1000" fill="hold"/>
                                        <p:tgtEl>
                                          <p:spTgt spid="4301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430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B723D063-D495-0111-EEF4-4A5410F9C560}"/>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Domain Requirements - 2</a:t>
            </a:r>
          </a:p>
        </p:txBody>
      </p:sp>
      <p:sp>
        <p:nvSpPr>
          <p:cNvPr id="44036" name="Rectangle 3">
            <a:extLst>
              <a:ext uri="{FF2B5EF4-FFF2-40B4-BE49-F238E27FC236}">
                <a16:creationId xmlns:a16="http://schemas.microsoft.com/office/drawing/2014/main" id="{67CCFEB3-8AEB-9AD4-7366-681FE9CC6762}"/>
              </a:ext>
            </a:extLst>
          </p:cNvPr>
          <p:cNvSpPr>
            <a:spLocks noGrp="1" noChangeArrowheads="1"/>
          </p:cNvSpPr>
          <p:nvPr>
            <p:ph type="body" idx="1"/>
          </p:nvPr>
        </p:nvSpPr>
        <p:spPr/>
        <p:txBody>
          <a:bodyPr/>
          <a:lstStyle/>
          <a:p>
            <a:pPr eaLnBrk="1" hangingPunct="1"/>
            <a:r>
              <a:rPr lang="en-US" altLang="en-US" sz="2800" dirty="0">
                <a:latin typeface="+mj-lt"/>
                <a:cs typeface="Times New Roman" panose="02020603050405020304" pitchFamily="18" charset="0"/>
              </a:rPr>
              <a:t>Domain requirements can impose </a:t>
            </a:r>
            <a:r>
              <a:rPr lang="en-US" altLang="en-US" sz="2800" b="1" dirty="0">
                <a:latin typeface="+mj-lt"/>
                <a:cs typeface="Times New Roman" panose="02020603050405020304" pitchFamily="18" charset="0"/>
              </a:rPr>
              <a:t>strict constraints on solutions</a:t>
            </a:r>
            <a:r>
              <a:rPr lang="en-US" altLang="en-US" sz="2800" dirty="0">
                <a:latin typeface="+mj-lt"/>
                <a:cs typeface="Times New Roman" panose="02020603050405020304" pitchFamily="18" charset="0"/>
              </a:rPr>
              <a:t>. This is particularly true for scientific and engineering domains</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Domain-specific terminology can also cause confusion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1000"/>
                                        <p:tgtEl>
                                          <p:spTgt spid="44036">
                                            <p:txEl>
                                              <p:pRg st="0" end="0"/>
                                            </p:txEl>
                                          </p:spTgt>
                                        </p:tgtEl>
                                      </p:cBhvr>
                                    </p:animEffect>
                                    <p:anim calcmode="lin" valueType="num">
                                      <p:cBhvr>
                                        <p:cTn id="8" dur="10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0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036">
                                            <p:txEl>
                                              <p:pRg st="2" end="2"/>
                                            </p:txEl>
                                          </p:spTgt>
                                        </p:tgtEl>
                                        <p:attrNameLst>
                                          <p:attrName>style.visibility</p:attrName>
                                        </p:attrNameLst>
                                      </p:cBhvr>
                                      <p:to>
                                        <p:strVal val="visible"/>
                                      </p:to>
                                    </p:set>
                                    <p:animEffect transition="in" filter="fade">
                                      <p:cBhvr>
                                        <p:cTn id="12" dur="1000"/>
                                        <p:tgtEl>
                                          <p:spTgt spid="44036">
                                            <p:txEl>
                                              <p:pRg st="2" end="2"/>
                                            </p:txEl>
                                          </p:spTgt>
                                        </p:tgtEl>
                                      </p:cBhvr>
                                    </p:animEffect>
                                    <p:anim calcmode="lin" valueType="num">
                                      <p:cBhvr>
                                        <p:cTn id="13" dur="10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40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8AD826B5-DAF9-A818-27E8-434536D8484E}"/>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Domain Requirements - 3</a:t>
            </a:r>
          </a:p>
        </p:txBody>
      </p:sp>
      <p:sp>
        <p:nvSpPr>
          <p:cNvPr id="45060" name="Rectangle 3">
            <a:extLst>
              <a:ext uri="{FF2B5EF4-FFF2-40B4-BE49-F238E27FC236}">
                <a16:creationId xmlns:a16="http://schemas.microsoft.com/office/drawing/2014/main" id="{BE6B6A87-42C2-EC1B-89EB-92CE2C3A4C26}"/>
              </a:ext>
            </a:extLst>
          </p:cNvPr>
          <p:cNvSpPr>
            <a:spLocks noGrp="1" noChangeArrowheads="1"/>
          </p:cNvSpPr>
          <p:nvPr>
            <p:ph type="body" idx="1"/>
          </p:nvPr>
        </p:nvSpPr>
        <p:spPr/>
        <p:txBody>
          <a:bodyPr/>
          <a:lstStyle/>
          <a:p>
            <a:pPr eaLnBrk="1" hangingPunct="1"/>
            <a:r>
              <a:rPr lang="en-US" altLang="en-US" sz="2800" b="1" dirty="0">
                <a:solidFill>
                  <a:srgbClr val="FF0000"/>
                </a:solidFill>
                <a:latin typeface="+mj-lt"/>
                <a:cs typeface="Times New Roman" panose="02020603050405020304" pitchFamily="18" charset="0"/>
              </a:rPr>
              <a:t>Example:</a:t>
            </a:r>
          </a:p>
          <a:p>
            <a:pPr eaLnBrk="1" hangingPunct="1">
              <a:buFontTx/>
              <a:buNone/>
            </a:pPr>
            <a:r>
              <a:rPr lang="en-US" altLang="en-US" sz="2800" dirty="0">
                <a:latin typeface="+mj-lt"/>
                <a:cs typeface="Times New Roman" panose="02020603050405020304" pitchFamily="18" charset="0"/>
              </a:rPr>
              <a:t>   			In a commission-based sales businesses, 		there is no concept of negative commission. 		However, if care is not taken; novice 			(inexperienced) developers can be lured into 		developing systems, which calculate 			negative commission</a:t>
            </a:r>
          </a:p>
          <a:p>
            <a:pPr lvl="1" eaLnBrk="1" hangingPunct="1"/>
            <a:endParaRPr lang="en-US" altLang="en-US" sz="280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E59D8538-27E9-2365-1987-06855BA8A3C1}"/>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Domain Requirements - 4</a:t>
            </a:r>
          </a:p>
        </p:txBody>
      </p:sp>
      <p:sp>
        <p:nvSpPr>
          <p:cNvPr id="46084" name="Rectangle 3">
            <a:extLst>
              <a:ext uri="{FF2B5EF4-FFF2-40B4-BE49-F238E27FC236}">
                <a16:creationId xmlns:a16="http://schemas.microsoft.com/office/drawing/2014/main" id="{0141118E-1C49-244C-07B1-C6B74D00A94D}"/>
              </a:ext>
            </a:extLst>
          </p:cNvPr>
          <p:cNvSpPr>
            <a:spLocks noGrp="1" noChangeArrowheads="1"/>
          </p:cNvSpPr>
          <p:nvPr>
            <p:ph type="body" idx="1"/>
          </p:nvPr>
        </p:nvSpPr>
        <p:spPr>
          <a:xfrm>
            <a:off x="152400" y="1233488"/>
            <a:ext cx="8763000" cy="4530725"/>
          </a:xfrm>
        </p:spPr>
        <p:txBody>
          <a:bodyPr/>
          <a:lstStyle/>
          <a:p>
            <a:pPr eaLnBrk="1" hangingPunct="1"/>
            <a:r>
              <a:rPr lang="en-US" altLang="en-US" sz="2800" dirty="0">
                <a:latin typeface="+mj-lt"/>
                <a:cs typeface="Times New Roman" panose="02020603050405020304" pitchFamily="18" charset="0"/>
              </a:rPr>
              <a:t>Banking domain has its own specific constraints</a:t>
            </a:r>
          </a:p>
          <a:p>
            <a:pPr eaLnBrk="1" hangingPunct="1"/>
            <a:endParaRPr lang="en-US" altLang="en-US" sz="2800" b="1" dirty="0">
              <a:solidFill>
                <a:srgbClr val="FF0000"/>
              </a:solidFill>
              <a:latin typeface="+mj-lt"/>
              <a:cs typeface="Times New Roman" panose="02020603050405020304" pitchFamily="18" charset="0"/>
            </a:endParaRPr>
          </a:p>
          <a:p>
            <a:pPr eaLnBrk="1" hangingPunct="1"/>
            <a:r>
              <a:rPr lang="en-US" altLang="en-US" sz="2800" b="1" dirty="0">
                <a:solidFill>
                  <a:srgbClr val="FF0000"/>
                </a:solidFill>
                <a:latin typeface="+mj-lt"/>
                <a:cs typeface="Times New Roman" panose="02020603050405020304" pitchFamily="18" charset="0"/>
              </a:rPr>
              <a:t>Example</a:t>
            </a:r>
            <a:endParaRPr lang="en-US" altLang="en-US" sz="2800" dirty="0">
              <a:latin typeface="+mj-lt"/>
              <a:cs typeface="Times New Roman" panose="02020603050405020304" pitchFamily="18" charset="0"/>
            </a:endParaRPr>
          </a:p>
          <a:p>
            <a:pPr marL="0" indent="0" eaLnBrk="1" hangingPunct="1">
              <a:buNone/>
            </a:pPr>
            <a:r>
              <a:rPr lang="en-US" altLang="en-US" sz="2800" dirty="0">
                <a:latin typeface="+mj-lt"/>
                <a:cs typeface="Times New Roman" panose="02020603050405020304" pitchFamily="18" charset="0"/>
              </a:rPr>
              <a:t>	Most banks do not allow over-draw on most 	accounts, however, most banks allow some 	accounts to be over-drawn</a:t>
            </a:r>
          </a:p>
          <a:p>
            <a:pPr lvl="1" eaLnBrk="1" hangingPunct="1"/>
            <a:endParaRPr lang="en-US" altLang="en-US" sz="280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C965B-BFD5-64DB-8B29-7816A5C17001}"/>
            </a:ext>
          </a:extLst>
        </p:cNvPr>
        <p:cNvGrpSpPr/>
        <p:nvPr/>
      </p:nvGrpSpPr>
      <p:grpSpPr>
        <a:xfrm>
          <a:off x="0" y="0"/>
          <a:ext cx="0" cy="0"/>
          <a:chOff x="0" y="0"/>
          <a:chExt cx="0" cy="0"/>
        </a:xfrm>
      </p:grpSpPr>
      <p:sp>
        <p:nvSpPr>
          <p:cNvPr id="38915" name="Rectangle 1026">
            <a:extLst>
              <a:ext uri="{FF2B5EF4-FFF2-40B4-BE49-F238E27FC236}">
                <a16:creationId xmlns:a16="http://schemas.microsoft.com/office/drawing/2014/main" id="{3E1BD1E8-71DF-6BEA-00EE-3B692F8B4615}"/>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Types of Software Requirements</a:t>
            </a:r>
          </a:p>
        </p:txBody>
      </p:sp>
      <p:sp>
        <p:nvSpPr>
          <p:cNvPr id="38916" name="Rectangle 1027">
            <a:extLst>
              <a:ext uri="{FF2B5EF4-FFF2-40B4-BE49-F238E27FC236}">
                <a16:creationId xmlns:a16="http://schemas.microsoft.com/office/drawing/2014/main" id="{763C84B3-E1A4-8009-25F6-58CD8C16CBBE}"/>
              </a:ext>
            </a:extLst>
          </p:cNvPr>
          <p:cNvSpPr>
            <a:spLocks noGrp="1" noChangeArrowheads="1"/>
          </p:cNvSpPr>
          <p:nvPr>
            <p:ph type="body" idx="1"/>
          </p:nvPr>
        </p:nvSpPr>
        <p:spPr/>
        <p:txBody>
          <a:bodyPr/>
          <a:lstStyle/>
          <a:p>
            <a:pPr marL="914400" lvl="1" indent="-457200" eaLnBrk="1" hangingPunct="1">
              <a:buFont typeface="+mj-lt"/>
              <a:buAutoNum type="arabicPeriod"/>
            </a:pPr>
            <a:r>
              <a:rPr lang="en-US" altLang="en-US" sz="2400" strike="sngStrike" dirty="0">
                <a:latin typeface="+mj-lt"/>
                <a:cs typeface="Times New Roman" panose="02020603050405020304" pitchFamily="18" charset="0"/>
              </a:rPr>
              <a:t>Functional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Non-functional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Domain requirements</a:t>
            </a:r>
          </a:p>
          <a:p>
            <a:pPr marL="914400" lvl="1" indent="-457200" eaLnBrk="1" hangingPunct="1">
              <a:buFont typeface="+mj-lt"/>
              <a:buAutoNum type="arabicPeriod"/>
            </a:pPr>
            <a:r>
              <a:rPr lang="en-US" altLang="en-US" sz="2400" b="1" dirty="0">
                <a:solidFill>
                  <a:srgbClr val="FF0000"/>
                </a:solidFill>
                <a:latin typeface="+mj-lt"/>
                <a:cs typeface="Times New Roman" panose="02020603050405020304" pitchFamily="18" charset="0"/>
              </a:rPr>
              <a:t>Inverse requirements</a:t>
            </a:r>
          </a:p>
          <a:p>
            <a:pPr marL="914400" lvl="1" indent="-457200" eaLnBrk="1" hangingPunct="1">
              <a:buFont typeface="+mj-lt"/>
              <a:buAutoNum type="arabicPeriod"/>
            </a:pPr>
            <a:r>
              <a:rPr lang="en-US" altLang="en-US" sz="2400" dirty="0">
                <a:latin typeface="+mj-lt"/>
                <a:cs typeface="Times New Roman" panose="02020603050405020304" pitchFamily="18" charset="0"/>
              </a:rPr>
              <a:t>Design and implementation constraints</a:t>
            </a:r>
          </a:p>
        </p:txBody>
      </p:sp>
    </p:spTree>
    <p:extLst>
      <p:ext uri="{BB962C8B-B14F-4D97-AF65-F5344CB8AC3E}">
        <p14:creationId xmlns:p14="http://schemas.microsoft.com/office/powerpoint/2010/main" val="2649613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8E26BD27-8A49-ED6C-5B09-CD8B1537C5D5}"/>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Inverse Requirements - 1</a:t>
            </a:r>
          </a:p>
        </p:txBody>
      </p:sp>
      <p:sp>
        <p:nvSpPr>
          <p:cNvPr id="48132" name="Rectangle 3">
            <a:extLst>
              <a:ext uri="{FF2B5EF4-FFF2-40B4-BE49-F238E27FC236}">
                <a16:creationId xmlns:a16="http://schemas.microsoft.com/office/drawing/2014/main" id="{FC9380C6-DF7A-C57C-1F32-AE38FD22D12F}"/>
              </a:ext>
            </a:extLst>
          </p:cNvPr>
          <p:cNvSpPr>
            <a:spLocks noGrp="1" noChangeArrowheads="1"/>
          </p:cNvSpPr>
          <p:nvPr>
            <p:ph type="body" idx="1"/>
          </p:nvPr>
        </p:nvSpPr>
        <p:spPr>
          <a:xfrm>
            <a:off x="228600" y="1233488"/>
            <a:ext cx="8686800" cy="4530725"/>
          </a:xfrm>
        </p:spPr>
        <p:txBody>
          <a:bodyPr/>
          <a:lstStyle/>
          <a:p>
            <a:pPr eaLnBrk="1" hangingPunct="1"/>
            <a:r>
              <a:rPr lang="en-US" altLang="en-US" sz="2800" dirty="0">
                <a:latin typeface="+mj-lt"/>
                <a:cs typeface="Times New Roman" panose="02020603050405020304" pitchFamily="18" charset="0"/>
              </a:rPr>
              <a:t>They explain what the system shall </a:t>
            </a:r>
            <a:r>
              <a:rPr lang="en-US" altLang="en-US" sz="2800" b="1" dirty="0">
                <a:solidFill>
                  <a:srgbClr val="FF0000"/>
                </a:solidFill>
                <a:latin typeface="+mj-lt"/>
                <a:cs typeface="Times New Roman" panose="02020603050405020304" pitchFamily="18" charset="0"/>
              </a:rPr>
              <a:t>not</a:t>
            </a:r>
            <a:r>
              <a:rPr lang="en-US" altLang="en-US" sz="2800" dirty="0">
                <a:latin typeface="+mj-lt"/>
                <a:cs typeface="Times New Roman" panose="02020603050405020304" pitchFamily="18" charset="0"/>
              </a:rPr>
              <a:t> do.  </a:t>
            </a:r>
          </a:p>
          <a:p>
            <a:pPr eaLnBrk="1" hangingPunct="1">
              <a:buFontTx/>
              <a:buNone/>
            </a:pPr>
            <a:r>
              <a:rPr lang="en-US" altLang="en-US" sz="2800" dirty="0">
                <a:latin typeface="+mj-lt"/>
                <a:cs typeface="Times New Roman" panose="02020603050405020304" pitchFamily="18" charset="0"/>
              </a:rPr>
              <a:t>   Many people find it convenient to describe their needs in this manner</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These requirements indicate the </a:t>
            </a:r>
            <a:r>
              <a:rPr lang="en-US" altLang="en-US" sz="2800" b="1" dirty="0">
                <a:solidFill>
                  <a:srgbClr val="00B050"/>
                </a:solidFill>
                <a:latin typeface="+mj-lt"/>
                <a:cs typeface="Times New Roman" panose="02020603050405020304" pitchFamily="18" charset="0"/>
              </a:rPr>
              <a:t>indecisive nature of customers about certain aspects of a new software product</a:t>
            </a:r>
          </a:p>
          <a:p>
            <a:pPr eaLnBrk="1" hangingPunct="1"/>
            <a:endParaRPr lang="en-US" alt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fade">
                                      <p:cBhvr>
                                        <p:cTn id="7" dur="1000"/>
                                        <p:tgtEl>
                                          <p:spTgt spid="48132">
                                            <p:txEl>
                                              <p:pRg st="0" end="0"/>
                                            </p:txEl>
                                          </p:spTgt>
                                        </p:tgtEl>
                                      </p:cBhvr>
                                    </p:animEffect>
                                    <p:anim calcmode="lin" valueType="num">
                                      <p:cBhvr>
                                        <p:cTn id="8" dur="10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fade">
                                      <p:cBhvr>
                                        <p:cTn id="12" dur="1000"/>
                                        <p:tgtEl>
                                          <p:spTgt spid="48132">
                                            <p:txEl>
                                              <p:pRg st="1" end="1"/>
                                            </p:txEl>
                                          </p:spTgt>
                                        </p:tgtEl>
                                      </p:cBhvr>
                                    </p:animEffect>
                                    <p:anim calcmode="lin" valueType="num">
                                      <p:cBhvr>
                                        <p:cTn id="13" dur="10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813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132">
                                            <p:txEl>
                                              <p:pRg st="3" end="3"/>
                                            </p:txEl>
                                          </p:spTgt>
                                        </p:tgtEl>
                                        <p:attrNameLst>
                                          <p:attrName>style.visibility</p:attrName>
                                        </p:attrNameLst>
                                      </p:cBhvr>
                                      <p:to>
                                        <p:strVal val="visible"/>
                                      </p:to>
                                    </p:set>
                                    <p:animEffect transition="in" filter="fade">
                                      <p:cBhvr>
                                        <p:cTn id="17" dur="1000"/>
                                        <p:tgtEl>
                                          <p:spTgt spid="48132">
                                            <p:txEl>
                                              <p:pRg st="3" end="3"/>
                                            </p:txEl>
                                          </p:spTgt>
                                        </p:tgtEl>
                                      </p:cBhvr>
                                    </p:animEffect>
                                    <p:anim calcmode="lin" valueType="num">
                                      <p:cBhvr>
                                        <p:cTn id="18" dur="1000" fill="hold"/>
                                        <p:tgtEl>
                                          <p:spTgt spid="4813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813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070C2-3E8A-9995-FB96-EEBA0206CC8F}"/>
            </a:ext>
          </a:extLst>
        </p:cNvPr>
        <p:cNvGrpSpPr/>
        <p:nvPr/>
      </p:nvGrpSpPr>
      <p:grpSpPr>
        <a:xfrm>
          <a:off x="0" y="0"/>
          <a:ext cx="0" cy="0"/>
          <a:chOff x="0" y="0"/>
          <a:chExt cx="0" cy="0"/>
        </a:xfrm>
      </p:grpSpPr>
      <p:sp>
        <p:nvSpPr>
          <p:cNvPr id="48131" name="Rectangle 2">
            <a:extLst>
              <a:ext uri="{FF2B5EF4-FFF2-40B4-BE49-F238E27FC236}">
                <a16:creationId xmlns:a16="http://schemas.microsoft.com/office/drawing/2014/main" id="{5241AD12-0EAF-87B3-B33E-46FDD4F0C1DF}"/>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Inverse Requirements - 2</a:t>
            </a:r>
          </a:p>
        </p:txBody>
      </p:sp>
      <p:sp>
        <p:nvSpPr>
          <p:cNvPr id="48132" name="Rectangle 3">
            <a:extLst>
              <a:ext uri="{FF2B5EF4-FFF2-40B4-BE49-F238E27FC236}">
                <a16:creationId xmlns:a16="http://schemas.microsoft.com/office/drawing/2014/main" id="{B99E1ADE-A300-C576-BF65-E07FE8245F5F}"/>
              </a:ext>
            </a:extLst>
          </p:cNvPr>
          <p:cNvSpPr>
            <a:spLocks noGrp="1" noChangeArrowheads="1"/>
          </p:cNvSpPr>
          <p:nvPr>
            <p:ph type="body" idx="1"/>
          </p:nvPr>
        </p:nvSpPr>
        <p:spPr>
          <a:xfrm>
            <a:off x="228600" y="1233488"/>
            <a:ext cx="8686800" cy="4530725"/>
          </a:xfrm>
        </p:spPr>
        <p:txBody>
          <a:bodyPr/>
          <a:lstStyle/>
          <a:p>
            <a:pPr eaLnBrk="1" hangingPunct="1"/>
            <a:r>
              <a:rPr lang="en-US" altLang="en-US" sz="2800" b="1" dirty="0">
                <a:solidFill>
                  <a:srgbClr val="FF0000"/>
                </a:solidFill>
                <a:latin typeface="+mj-lt"/>
                <a:cs typeface="Times New Roman" panose="02020603050405020304" pitchFamily="18" charset="0"/>
              </a:rPr>
              <a:t>Example:</a:t>
            </a:r>
            <a:endParaRPr lang="en-US" altLang="en-US" sz="2800" dirty="0">
              <a:latin typeface="+mj-lt"/>
              <a:cs typeface="Times New Roman" panose="02020603050405020304" pitchFamily="18" charset="0"/>
            </a:endParaRPr>
          </a:p>
          <a:p>
            <a:pPr eaLnBrk="1" hangingPunct="1">
              <a:buFontTx/>
              <a:buNone/>
            </a:pPr>
            <a:r>
              <a:rPr lang="en-US" altLang="en-US" sz="2800" dirty="0">
                <a:latin typeface="+mj-lt"/>
                <a:cs typeface="Times New Roman" panose="02020603050405020304" pitchFamily="18" charset="0"/>
              </a:rPr>
              <a:t>			The system shall not use red color in the 		user interface, whenever it is asking for 			inputs from the end-user</a:t>
            </a:r>
          </a:p>
          <a:p>
            <a:pPr marL="0" indent="0" eaLnBrk="1" hangingPunct="1">
              <a:buNone/>
            </a:pPr>
            <a:endParaRPr lang="en-US" altLang="en-US" sz="2800" dirty="0">
              <a:latin typeface="+mj-lt"/>
              <a:cs typeface="Times New Roman" panose="02020603050405020304" pitchFamily="18" charset="0"/>
            </a:endParaRPr>
          </a:p>
        </p:txBody>
      </p:sp>
    </p:spTree>
    <p:extLst>
      <p:ext uri="{BB962C8B-B14F-4D97-AF65-F5344CB8AC3E}">
        <p14:creationId xmlns:p14="http://schemas.microsoft.com/office/powerpoint/2010/main" val="31589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fade">
                                      <p:cBhvr>
                                        <p:cTn id="7" dur="1000"/>
                                        <p:tgtEl>
                                          <p:spTgt spid="48132">
                                            <p:txEl>
                                              <p:pRg st="0" end="0"/>
                                            </p:txEl>
                                          </p:spTgt>
                                        </p:tgtEl>
                                      </p:cBhvr>
                                    </p:animEffect>
                                    <p:anim calcmode="lin" valueType="num">
                                      <p:cBhvr>
                                        <p:cTn id="8" dur="1000" fill="hold"/>
                                        <p:tgtEl>
                                          <p:spTgt spid="4813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fade">
                                      <p:cBhvr>
                                        <p:cTn id="12" dur="1000"/>
                                        <p:tgtEl>
                                          <p:spTgt spid="48132">
                                            <p:txEl>
                                              <p:pRg st="1" end="1"/>
                                            </p:txEl>
                                          </p:spTgt>
                                        </p:tgtEl>
                                      </p:cBhvr>
                                    </p:animEffect>
                                    <p:anim calcmode="lin" valueType="num">
                                      <p:cBhvr>
                                        <p:cTn id="13" dur="1000" fill="hold"/>
                                        <p:tgtEl>
                                          <p:spTgt spid="4813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813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8E8ED-9376-4415-FE35-CAA371FA1A01}"/>
            </a:ext>
          </a:extLst>
        </p:cNvPr>
        <p:cNvGrpSpPr/>
        <p:nvPr/>
      </p:nvGrpSpPr>
      <p:grpSpPr>
        <a:xfrm>
          <a:off x="0" y="0"/>
          <a:ext cx="0" cy="0"/>
          <a:chOff x="0" y="0"/>
          <a:chExt cx="0" cy="0"/>
        </a:xfrm>
      </p:grpSpPr>
      <p:sp>
        <p:nvSpPr>
          <p:cNvPr id="38915" name="Rectangle 1026">
            <a:extLst>
              <a:ext uri="{FF2B5EF4-FFF2-40B4-BE49-F238E27FC236}">
                <a16:creationId xmlns:a16="http://schemas.microsoft.com/office/drawing/2014/main" id="{4D9B403D-EE49-F895-39FE-5957350F6ED1}"/>
              </a:ext>
            </a:extLst>
          </p:cNvPr>
          <p:cNvSpPr>
            <a:spLocks noGrp="1" noChangeArrowheads="1"/>
          </p:cNvSpPr>
          <p:nvPr>
            <p:ph type="title"/>
          </p:nvPr>
        </p:nvSpPr>
        <p:spPr/>
        <p:txBody>
          <a:bodyPr/>
          <a:lstStyle/>
          <a:p>
            <a:pPr eaLnBrk="1" hangingPunct="1"/>
            <a:r>
              <a:rPr lang="en-US" altLang="en-US" sz="3600" b="1" dirty="0">
                <a:cs typeface="Times New Roman" panose="02020603050405020304" pitchFamily="18" charset="0"/>
              </a:rPr>
              <a:t>Types of Software Requirements</a:t>
            </a:r>
          </a:p>
        </p:txBody>
      </p:sp>
      <p:sp>
        <p:nvSpPr>
          <p:cNvPr id="38916" name="Rectangle 1027">
            <a:extLst>
              <a:ext uri="{FF2B5EF4-FFF2-40B4-BE49-F238E27FC236}">
                <a16:creationId xmlns:a16="http://schemas.microsoft.com/office/drawing/2014/main" id="{34238BB3-9F63-FAA3-C374-4AB1EC6EC0F9}"/>
              </a:ext>
            </a:extLst>
          </p:cNvPr>
          <p:cNvSpPr>
            <a:spLocks noGrp="1" noChangeArrowheads="1"/>
          </p:cNvSpPr>
          <p:nvPr>
            <p:ph type="body" idx="1"/>
          </p:nvPr>
        </p:nvSpPr>
        <p:spPr/>
        <p:txBody>
          <a:bodyPr/>
          <a:lstStyle/>
          <a:p>
            <a:pPr marL="914400" lvl="1" indent="-457200" eaLnBrk="1" hangingPunct="1">
              <a:buFont typeface="+mj-lt"/>
              <a:buAutoNum type="arabicPeriod"/>
            </a:pPr>
            <a:r>
              <a:rPr lang="en-US" altLang="en-US" sz="2400" strike="sngStrike" dirty="0">
                <a:latin typeface="+mj-lt"/>
                <a:cs typeface="Times New Roman" panose="02020603050405020304" pitchFamily="18" charset="0"/>
              </a:rPr>
              <a:t>Functional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Non-functional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Domain requirements</a:t>
            </a:r>
          </a:p>
          <a:p>
            <a:pPr marL="914400" lvl="1" indent="-457200" eaLnBrk="1" hangingPunct="1">
              <a:buFont typeface="+mj-lt"/>
              <a:buAutoNum type="arabicPeriod"/>
            </a:pPr>
            <a:r>
              <a:rPr lang="en-US" altLang="en-US" sz="2400" strike="sngStrike" dirty="0">
                <a:latin typeface="+mj-lt"/>
                <a:cs typeface="Times New Roman" panose="02020603050405020304" pitchFamily="18" charset="0"/>
              </a:rPr>
              <a:t>Inverse requirements</a:t>
            </a:r>
          </a:p>
          <a:p>
            <a:pPr marL="914400" lvl="1" indent="-457200" eaLnBrk="1" hangingPunct="1">
              <a:buFont typeface="+mj-lt"/>
              <a:buAutoNum type="arabicPeriod"/>
            </a:pPr>
            <a:r>
              <a:rPr lang="en-US" altLang="en-US" sz="2400" b="1" dirty="0">
                <a:solidFill>
                  <a:srgbClr val="FF0000"/>
                </a:solidFill>
                <a:latin typeface="+mj-lt"/>
                <a:cs typeface="Times New Roman" panose="02020603050405020304" pitchFamily="18" charset="0"/>
              </a:rPr>
              <a:t>Design and implementation constraints</a:t>
            </a:r>
          </a:p>
        </p:txBody>
      </p:sp>
    </p:spTree>
    <p:extLst>
      <p:ext uri="{BB962C8B-B14F-4D97-AF65-F5344CB8AC3E}">
        <p14:creationId xmlns:p14="http://schemas.microsoft.com/office/powerpoint/2010/main" val="3992643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0452D214-4BEB-F182-FBF2-9A8AD6DC03B7}"/>
              </a:ext>
            </a:extLst>
          </p:cNvPr>
          <p:cNvSpPr>
            <a:spLocks noGrp="1" noChangeArrowheads="1"/>
          </p:cNvSpPr>
          <p:nvPr>
            <p:ph type="title"/>
          </p:nvPr>
        </p:nvSpPr>
        <p:spPr/>
        <p:txBody>
          <a:bodyPr/>
          <a:lstStyle/>
          <a:p>
            <a:pPr eaLnBrk="1" hangingPunct="1"/>
            <a:r>
              <a:rPr lang="en-US" altLang="en-US" b="1" dirty="0">
                <a:cs typeface="Times New Roman" panose="02020603050405020304" pitchFamily="18" charset="0"/>
              </a:rPr>
              <a:t>Design and Implementation Constraints - 1</a:t>
            </a:r>
          </a:p>
        </p:txBody>
      </p:sp>
      <p:sp>
        <p:nvSpPr>
          <p:cNvPr id="51204" name="Rectangle 3">
            <a:extLst>
              <a:ext uri="{FF2B5EF4-FFF2-40B4-BE49-F238E27FC236}">
                <a16:creationId xmlns:a16="http://schemas.microsoft.com/office/drawing/2014/main" id="{6A3ECA70-B4B7-0A7F-250D-ACD418157D6A}"/>
              </a:ext>
            </a:extLst>
          </p:cNvPr>
          <p:cNvSpPr>
            <a:spLocks noGrp="1" noChangeArrowheads="1"/>
          </p:cNvSpPr>
          <p:nvPr>
            <p:ph type="body" idx="1"/>
          </p:nvPr>
        </p:nvSpPr>
        <p:spPr/>
        <p:txBody>
          <a:bodyPr/>
          <a:lstStyle/>
          <a:p>
            <a:pPr eaLnBrk="1" hangingPunct="1"/>
            <a:r>
              <a:rPr lang="en-US" altLang="en-US" sz="2800" dirty="0">
                <a:latin typeface="+mj-lt"/>
                <a:cs typeface="Times New Roman" panose="02020603050405020304" pitchFamily="18" charset="0"/>
              </a:rPr>
              <a:t>These are development guidelines within which the designer must work</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These requirements can seriously limit design and implementation options</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Can also have impact on human resources</a:t>
            </a:r>
          </a:p>
          <a:p>
            <a:pPr eaLnBrk="1" hangingPunct="1"/>
            <a:endParaRPr lang="en-US" altLang="en-US" sz="2800" dirty="0">
              <a:latin typeface="+mj-lt"/>
              <a:cs typeface="Times New Roman" panose="02020603050405020304" pitchFamily="18" charset="0"/>
            </a:endParaRPr>
          </a:p>
          <a:p>
            <a:pPr eaLnBrk="1" hangingPunct="1"/>
            <a:endParaRPr lang="en-US" alt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1000"/>
                                        <p:tgtEl>
                                          <p:spTgt spid="51204">
                                            <p:txEl>
                                              <p:pRg st="0" end="0"/>
                                            </p:txEl>
                                          </p:spTgt>
                                        </p:tgtEl>
                                      </p:cBhvr>
                                    </p:animEffect>
                                    <p:anim calcmode="lin" valueType="num">
                                      <p:cBhvr>
                                        <p:cTn id="8" dur="10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04">
                                            <p:txEl>
                                              <p:pRg st="2" end="2"/>
                                            </p:txEl>
                                          </p:spTgt>
                                        </p:tgtEl>
                                        <p:attrNameLst>
                                          <p:attrName>style.visibility</p:attrName>
                                        </p:attrNameLst>
                                      </p:cBhvr>
                                      <p:to>
                                        <p:strVal val="visible"/>
                                      </p:to>
                                    </p:set>
                                    <p:animEffect transition="in" filter="fade">
                                      <p:cBhvr>
                                        <p:cTn id="12" dur="1000"/>
                                        <p:tgtEl>
                                          <p:spTgt spid="51204">
                                            <p:txEl>
                                              <p:pRg st="2" end="2"/>
                                            </p:txEl>
                                          </p:spTgt>
                                        </p:tgtEl>
                                      </p:cBhvr>
                                    </p:animEffect>
                                    <p:anim calcmode="lin" valueType="num">
                                      <p:cBhvr>
                                        <p:cTn id="13" dur="10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0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04">
                                            <p:txEl>
                                              <p:pRg st="4" end="4"/>
                                            </p:txEl>
                                          </p:spTgt>
                                        </p:tgtEl>
                                        <p:attrNameLst>
                                          <p:attrName>style.visibility</p:attrName>
                                        </p:attrNameLst>
                                      </p:cBhvr>
                                      <p:to>
                                        <p:strVal val="visible"/>
                                      </p:to>
                                    </p:set>
                                    <p:animEffect transition="in" filter="fade">
                                      <p:cBhvr>
                                        <p:cTn id="17" dur="1000"/>
                                        <p:tgtEl>
                                          <p:spTgt spid="51204">
                                            <p:txEl>
                                              <p:pRg st="4" end="4"/>
                                            </p:txEl>
                                          </p:spTgt>
                                        </p:tgtEl>
                                      </p:cBhvr>
                                    </p:animEffect>
                                    <p:anim calcmode="lin" valueType="num">
                                      <p:cBhvr>
                                        <p:cTn id="18" dur="1000" fill="hold"/>
                                        <p:tgtEl>
                                          <p:spTgt spid="5120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12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DA8A129-7D64-0655-BB1B-5C4ABF253D72}"/>
              </a:ext>
            </a:extLst>
          </p:cNvPr>
          <p:cNvSpPr>
            <a:spLocks noGrp="1" noChangeArrowheads="1"/>
          </p:cNvSpPr>
          <p:nvPr>
            <p:ph type="title"/>
          </p:nvPr>
        </p:nvSpPr>
        <p:spPr/>
        <p:txBody>
          <a:bodyPr/>
          <a:lstStyle/>
          <a:p>
            <a:pPr eaLnBrk="1" hangingPunct="1"/>
            <a:r>
              <a:rPr lang="en-US" altLang="en-US" sz="3600" b="1" dirty="0">
                <a:solidFill>
                  <a:srgbClr val="FF0000"/>
                </a:solidFill>
                <a:cs typeface="Times New Roman" panose="02020603050405020304" pitchFamily="18" charset="0"/>
              </a:rPr>
              <a:t>Non-Functional Requirements - 2</a:t>
            </a:r>
          </a:p>
        </p:txBody>
      </p:sp>
      <p:sp>
        <p:nvSpPr>
          <p:cNvPr id="8196" name="Rectangle 3">
            <a:extLst>
              <a:ext uri="{FF2B5EF4-FFF2-40B4-BE49-F238E27FC236}">
                <a16:creationId xmlns:a16="http://schemas.microsoft.com/office/drawing/2014/main" id="{551054C6-89B0-B52C-AE27-7F168D2605B5}"/>
              </a:ext>
            </a:extLst>
          </p:cNvPr>
          <p:cNvSpPr>
            <a:spLocks noGrp="1" noChangeArrowheads="1"/>
          </p:cNvSpPr>
          <p:nvPr>
            <p:ph idx="1"/>
          </p:nvPr>
        </p:nvSpPr>
        <p:spPr>
          <a:xfrm>
            <a:off x="152400" y="1427163"/>
            <a:ext cx="8686800" cy="3810000"/>
          </a:xfrm>
        </p:spPr>
        <p:txBody>
          <a:bodyPr/>
          <a:lstStyle/>
          <a:p>
            <a:pPr eaLnBrk="1" fontAlgn="auto" hangingPunct="1">
              <a:spcAft>
                <a:spcPts val="0"/>
              </a:spcAft>
              <a:defRPr/>
            </a:pPr>
            <a:r>
              <a:rPr lang="en-US" sz="2800" b="1" u="sng" dirty="0">
                <a:solidFill>
                  <a:srgbClr val="FF0000"/>
                </a:solidFill>
                <a:latin typeface="+mj-lt"/>
                <a:cs typeface="Times New Roman" panose="02020603050405020304" pitchFamily="18" charset="0"/>
              </a:rPr>
              <a:t>For example</a:t>
            </a:r>
            <a:r>
              <a:rPr lang="en-US" sz="2800" dirty="0">
                <a:latin typeface="+mj-lt"/>
                <a:cs typeface="Times New Roman" panose="02020603050405020304" pitchFamily="18" charset="0"/>
              </a:rPr>
              <a:t>, if an aircraft system does not meet reliability requirements, it will not be certified as ‘safe’</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If a real-time control system fails to meet its performance requirements, the control functions will not operate correctly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fade">
                                      <p:cBhvr>
                                        <p:cTn id="7" dur="1000"/>
                                        <p:tgtEl>
                                          <p:spTgt spid="8196">
                                            <p:txEl>
                                              <p:pRg st="0" end="0"/>
                                            </p:txEl>
                                          </p:spTgt>
                                        </p:tgtEl>
                                      </p:cBhvr>
                                    </p:animEffect>
                                    <p:anim calcmode="lin" valueType="num">
                                      <p:cBhvr>
                                        <p:cTn id="8" dur="1000" fill="hold"/>
                                        <p:tgtEl>
                                          <p:spTgt spid="819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6">
                                            <p:txEl>
                                              <p:pRg st="2" end="2"/>
                                            </p:txEl>
                                          </p:spTgt>
                                        </p:tgtEl>
                                        <p:attrNameLst>
                                          <p:attrName>style.visibility</p:attrName>
                                        </p:attrNameLst>
                                      </p:cBhvr>
                                      <p:to>
                                        <p:strVal val="visible"/>
                                      </p:to>
                                    </p:set>
                                    <p:animEffect transition="in" filter="fade">
                                      <p:cBhvr>
                                        <p:cTn id="14" dur="1000"/>
                                        <p:tgtEl>
                                          <p:spTgt spid="8196">
                                            <p:txEl>
                                              <p:pRg st="2" end="2"/>
                                            </p:txEl>
                                          </p:spTgt>
                                        </p:tgtEl>
                                      </p:cBhvr>
                                    </p:animEffect>
                                    <p:anim calcmode="lin" valueType="num">
                                      <p:cBhvr>
                                        <p:cTn id="15" dur="1000" fill="hold"/>
                                        <p:tgtEl>
                                          <p:spTgt spid="819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A86A2-06C9-8378-FF26-39E0B2CA8730}"/>
            </a:ext>
          </a:extLst>
        </p:cNvPr>
        <p:cNvGrpSpPr/>
        <p:nvPr/>
      </p:nvGrpSpPr>
      <p:grpSpPr>
        <a:xfrm>
          <a:off x="0" y="0"/>
          <a:ext cx="0" cy="0"/>
          <a:chOff x="0" y="0"/>
          <a:chExt cx="0" cy="0"/>
        </a:xfrm>
      </p:grpSpPr>
      <p:sp>
        <p:nvSpPr>
          <p:cNvPr id="51203" name="Rectangle 2">
            <a:extLst>
              <a:ext uri="{FF2B5EF4-FFF2-40B4-BE49-F238E27FC236}">
                <a16:creationId xmlns:a16="http://schemas.microsoft.com/office/drawing/2014/main" id="{64ABEDF9-CD19-29D1-C540-311D20500C58}"/>
              </a:ext>
            </a:extLst>
          </p:cNvPr>
          <p:cNvSpPr>
            <a:spLocks noGrp="1" noChangeArrowheads="1"/>
          </p:cNvSpPr>
          <p:nvPr>
            <p:ph type="title"/>
          </p:nvPr>
        </p:nvSpPr>
        <p:spPr/>
        <p:txBody>
          <a:bodyPr/>
          <a:lstStyle/>
          <a:p>
            <a:pPr eaLnBrk="1" hangingPunct="1"/>
            <a:r>
              <a:rPr lang="en-US" altLang="en-US" b="1" dirty="0">
                <a:cs typeface="Times New Roman" panose="02020603050405020304" pitchFamily="18" charset="0"/>
              </a:rPr>
              <a:t>Design and Implementation Constraints - Examples</a:t>
            </a:r>
          </a:p>
        </p:txBody>
      </p:sp>
      <p:sp>
        <p:nvSpPr>
          <p:cNvPr id="51204" name="Rectangle 3">
            <a:extLst>
              <a:ext uri="{FF2B5EF4-FFF2-40B4-BE49-F238E27FC236}">
                <a16:creationId xmlns:a16="http://schemas.microsoft.com/office/drawing/2014/main" id="{B7BC19F4-7C58-268D-8C83-879308B6DA46}"/>
              </a:ext>
            </a:extLst>
          </p:cNvPr>
          <p:cNvSpPr>
            <a:spLocks noGrp="1" noChangeArrowheads="1"/>
          </p:cNvSpPr>
          <p:nvPr>
            <p:ph type="body" idx="1"/>
          </p:nvPr>
        </p:nvSpPr>
        <p:spPr>
          <a:xfrm>
            <a:off x="0" y="1295400"/>
            <a:ext cx="8991600" cy="5105400"/>
          </a:xfrm>
        </p:spPr>
        <p:txBody>
          <a:bodyPr/>
          <a:lstStyle/>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 system shall be developed using the </a:t>
            </a:r>
            <a:r>
              <a:rPr lang="en-US" altLang="en-US" sz="2800" dirty="0" err="1">
                <a:latin typeface="+mj-lt"/>
                <a:cs typeface="Times New Roman" panose="02020603050405020304" pitchFamily="18" charset="0"/>
              </a:rPr>
              <a:t>Microsoft.Net</a:t>
            </a:r>
            <a:r>
              <a:rPr lang="en-US" altLang="en-US" sz="2800" dirty="0">
                <a:latin typeface="+mj-lt"/>
                <a:cs typeface="Times New Roman" panose="02020603050405020304" pitchFamily="18" charset="0"/>
              </a:rPr>
              <a:t> platform</a:t>
            </a:r>
          </a:p>
          <a:p>
            <a:pPr eaLnBrk="1" hangingPunct="1"/>
            <a:endParaRPr lang="en-US" altLang="en-US" sz="2800" dirty="0">
              <a:latin typeface="+mj-lt"/>
              <a:cs typeface="Times New Roman" panose="02020603050405020304" pitchFamily="18" charset="0"/>
            </a:endParaRPr>
          </a:p>
          <a:p>
            <a:pPr eaLnBrk="1" hangingPunct="1"/>
            <a:r>
              <a:rPr lang="en-US" altLang="en-US" sz="2800" dirty="0">
                <a:latin typeface="+mj-lt"/>
                <a:cs typeface="Times New Roman" panose="02020603050405020304" pitchFamily="18" charset="0"/>
              </a:rPr>
              <a:t>The system shall be developed using open-source tools and shall run on Linux operating system</a:t>
            </a:r>
          </a:p>
          <a:p>
            <a:pPr eaLnBrk="1" hangingPunct="1"/>
            <a:endParaRPr lang="en-US" altLang="en-US" sz="2800" dirty="0">
              <a:latin typeface="+mj-lt"/>
              <a:cs typeface="Times New Roman" panose="02020603050405020304" pitchFamily="18" charset="0"/>
            </a:endParaRPr>
          </a:p>
        </p:txBody>
      </p:sp>
    </p:spTree>
    <p:extLst>
      <p:ext uri="{BB962C8B-B14F-4D97-AF65-F5344CB8AC3E}">
        <p14:creationId xmlns:p14="http://schemas.microsoft.com/office/powerpoint/2010/main" val="3837043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7D334-AF8B-DA09-58AE-CEF79EB3FC7F}"/>
            </a:ext>
          </a:extLst>
        </p:cNvPr>
        <p:cNvGrpSpPr/>
        <p:nvPr/>
      </p:nvGrpSpPr>
      <p:grpSpPr>
        <a:xfrm>
          <a:off x="0" y="0"/>
          <a:ext cx="0" cy="0"/>
          <a:chOff x="0" y="0"/>
          <a:chExt cx="0" cy="0"/>
        </a:xfrm>
      </p:grpSpPr>
      <p:sp>
        <p:nvSpPr>
          <p:cNvPr id="51203" name="Rectangle 2">
            <a:extLst>
              <a:ext uri="{FF2B5EF4-FFF2-40B4-BE49-F238E27FC236}">
                <a16:creationId xmlns:a16="http://schemas.microsoft.com/office/drawing/2014/main" id="{A5D34A30-EE21-5AFC-E813-E74A3129455C}"/>
              </a:ext>
            </a:extLst>
          </p:cNvPr>
          <p:cNvSpPr>
            <a:spLocks noGrp="1" noChangeArrowheads="1"/>
          </p:cNvSpPr>
          <p:nvPr>
            <p:ph type="title"/>
          </p:nvPr>
        </p:nvSpPr>
        <p:spPr/>
        <p:txBody>
          <a:bodyPr/>
          <a:lstStyle/>
          <a:p>
            <a:pPr eaLnBrk="1" hangingPunct="1"/>
            <a:r>
              <a:rPr lang="en-US" altLang="en-US" b="1" dirty="0">
                <a:cs typeface="Times New Roman" panose="02020603050405020304" pitchFamily="18" charset="0"/>
              </a:rPr>
              <a:t>Examples 1</a:t>
            </a:r>
          </a:p>
        </p:txBody>
      </p:sp>
      <p:sp>
        <p:nvSpPr>
          <p:cNvPr id="51204" name="Rectangle 3">
            <a:extLst>
              <a:ext uri="{FF2B5EF4-FFF2-40B4-BE49-F238E27FC236}">
                <a16:creationId xmlns:a16="http://schemas.microsoft.com/office/drawing/2014/main" id="{E9116678-D86F-29E4-CCD5-CDF5973C8715}"/>
              </a:ext>
            </a:extLst>
          </p:cNvPr>
          <p:cNvSpPr>
            <a:spLocks noGrp="1" noChangeArrowheads="1"/>
          </p:cNvSpPr>
          <p:nvPr>
            <p:ph type="body" idx="1"/>
          </p:nvPr>
        </p:nvSpPr>
        <p:spPr>
          <a:xfrm>
            <a:off x="0" y="1295400"/>
            <a:ext cx="8991600" cy="5105400"/>
          </a:xfrm>
        </p:spPr>
        <p:txBody>
          <a:bodyPr/>
          <a:lstStyle/>
          <a:p>
            <a:pPr marL="514350" indent="-514350" eaLnBrk="1" hangingPunct="1">
              <a:buFont typeface="+mj-lt"/>
              <a:buAutoNum type="arabicPeriod"/>
            </a:pPr>
            <a:r>
              <a:rPr lang="en-US" altLang="en-US" sz="2800" b="1" u="sng" dirty="0">
                <a:latin typeface="+mj-lt"/>
                <a:cs typeface="Times New Roman" panose="02020603050405020304" pitchFamily="18" charset="0"/>
              </a:rPr>
              <a:t>Domain Requirements:</a:t>
            </a:r>
            <a:r>
              <a:rPr lang="en-US" altLang="en-US" sz="2800" dirty="0">
                <a:latin typeface="+mj-lt"/>
                <a:cs typeface="Times New Roman" panose="02020603050405020304" pitchFamily="18" charset="0"/>
              </a:rPr>
              <a:t> Industry-specific needs (e.g., HIPAA compliance in healthcare)</a:t>
            </a:r>
          </a:p>
          <a:p>
            <a:pPr marL="514350" indent="-514350" eaLnBrk="1" hangingPunct="1">
              <a:buFont typeface="+mj-lt"/>
              <a:buAutoNum type="arabicPeriod"/>
            </a:pPr>
            <a:r>
              <a:rPr lang="en-US" altLang="en-US" sz="2800" b="1" u="sng" dirty="0">
                <a:latin typeface="+mj-lt"/>
                <a:cs typeface="Times New Roman" panose="02020603050405020304" pitchFamily="18" charset="0"/>
              </a:rPr>
              <a:t>Inverse Requirements:</a:t>
            </a:r>
            <a:r>
              <a:rPr lang="en-US" altLang="en-US" sz="2800" dirty="0">
                <a:latin typeface="+mj-lt"/>
                <a:cs typeface="Times New Roman" panose="02020603050405020304" pitchFamily="18" charset="0"/>
              </a:rPr>
              <a:t> What the system should not do</a:t>
            </a:r>
          </a:p>
          <a:p>
            <a:pPr marL="514350" indent="-514350" eaLnBrk="1" hangingPunct="1">
              <a:buFont typeface="+mj-lt"/>
              <a:buAutoNum type="arabicPeriod"/>
            </a:pPr>
            <a:r>
              <a:rPr lang="en-US" altLang="en-US" sz="2800" b="1" u="sng" dirty="0">
                <a:latin typeface="+mj-lt"/>
                <a:cs typeface="Times New Roman" panose="02020603050405020304" pitchFamily="18" charset="0"/>
              </a:rPr>
              <a:t>Design Requirements:</a:t>
            </a:r>
            <a:r>
              <a:rPr lang="en-US" altLang="en-US" sz="2800" dirty="0">
                <a:latin typeface="+mj-lt"/>
                <a:cs typeface="Times New Roman" panose="02020603050405020304" pitchFamily="18" charset="0"/>
              </a:rPr>
              <a:t> Architectural &amp; design constraints</a:t>
            </a:r>
          </a:p>
          <a:p>
            <a:pPr marL="514350" indent="-514350" eaLnBrk="1" hangingPunct="1">
              <a:buFont typeface="+mj-lt"/>
              <a:buAutoNum type="arabicPeriod"/>
            </a:pPr>
            <a:r>
              <a:rPr lang="en-US" altLang="en-US" sz="2800" b="1" u="sng" dirty="0">
                <a:latin typeface="+mj-lt"/>
                <a:cs typeface="Times New Roman" panose="02020603050405020304" pitchFamily="18" charset="0"/>
              </a:rPr>
              <a:t>Implementation Requirements:</a:t>
            </a:r>
            <a:r>
              <a:rPr lang="en-US" altLang="en-US" sz="2800" dirty="0">
                <a:latin typeface="+mj-lt"/>
                <a:cs typeface="Times New Roman" panose="02020603050405020304" pitchFamily="18" charset="0"/>
              </a:rPr>
              <a:t> Programming languages &amp; technologies</a:t>
            </a:r>
          </a:p>
        </p:txBody>
      </p:sp>
    </p:spTree>
    <p:extLst>
      <p:ext uri="{BB962C8B-B14F-4D97-AF65-F5344CB8AC3E}">
        <p14:creationId xmlns:p14="http://schemas.microsoft.com/office/powerpoint/2010/main" val="19389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1000"/>
                                        <p:tgtEl>
                                          <p:spTgt spid="51204">
                                            <p:txEl>
                                              <p:pRg st="0" end="0"/>
                                            </p:txEl>
                                          </p:spTgt>
                                        </p:tgtEl>
                                      </p:cBhvr>
                                    </p:animEffect>
                                    <p:anim calcmode="lin" valueType="num">
                                      <p:cBhvr>
                                        <p:cTn id="8" dur="10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04">
                                            <p:txEl>
                                              <p:pRg st="1" end="1"/>
                                            </p:txEl>
                                          </p:spTgt>
                                        </p:tgtEl>
                                        <p:attrNameLst>
                                          <p:attrName>style.visibility</p:attrName>
                                        </p:attrNameLst>
                                      </p:cBhvr>
                                      <p:to>
                                        <p:strVal val="visible"/>
                                      </p:to>
                                    </p:set>
                                    <p:animEffect transition="in" filter="fade">
                                      <p:cBhvr>
                                        <p:cTn id="12" dur="1000"/>
                                        <p:tgtEl>
                                          <p:spTgt spid="51204">
                                            <p:txEl>
                                              <p:pRg st="1" end="1"/>
                                            </p:txEl>
                                          </p:spTgt>
                                        </p:tgtEl>
                                      </p:cBhvr>
                                    </p:animEffect>
                                    <p:anim calcmode="lin" valueType="num">
                                      <p:cBhvr>
                                        <p:cTn id="13" dur="10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04">
                                            <p:txEl>
                                              <p:pRg st="2" end="2"/>
                                            </p:txEl>
                                          </p:spTgt>
                                        </p:tgtEl>
                                        <p:attrNameLst>
                                          <p:attrName>style.visibility</p:attrName>
                                        </p:attrNameLst>
                                      </p:cBhvr>
                                      <p:to>
                                        <p:strVal val="visible"/>
                                      </p:to>
                                    </p:set>
                                    <p:animEffect transition="in" filter="fade">
                                      <p:cBhvr>
                                        <p:cTn id="17" dur="1000"/>
                                        <p:tgtEl>
                                          <p:spTgt spid="51204">
                                            <p:txEl>
                                              <p:pRg st="2" end="2"/>
                                            </p:txEl>
                                          </p:spTgt>
                                        </p:tgtEl>
                                      </p:cBhvr>
                                    </p:animEffect>
                                    <p:anim calcmode="lin" valueType="num">
                                      <p:cBhvr>
                                        <p:cTn id="18" dur="10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0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204">
                                            <p:txEl>
                                              <p:pRg st="3" end="3"/>
                                            </p:txEl>
                                          </p:spTgt>
                                        </p:tgtEl>
                                        <p:attrNameLst>
                                          <p:attrName>style.visibility</p:attrName>
                                        </p:attrNameLst>
                                      </p:cBhvr>
                                      <p:to>
                                        <p:strVal val="visible"/>
                                      </p:to>
                                    </p:set>
                                    <p:animEffect transition="in" filter="fade">
                                      <p:cBhvr>
                                        <p:cTn id="22" dur="1000"/>
                                        <p:tgtEl>
                                          <p:spTgt spid="51204">
                                            <p:txEl>
                                              <p:pRg st="3" end="3"/>
                                            </p:txEl>
                                          </p:spTgt>
                                        </p:tgtEl>
                                      </p:cBhvr>
                                    </p:animEffect>
                                    <p:anim calcmode="lin" valueType="num">
                                      <p:cBhvr>
                                        <p:cTn id="23" dur="10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2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EEEE1-D7E5-7294-D411-7CD328B78513}"/>
            </a:ext>
          </a:extLst>
        </p:cNvPr>
        <p:cNvGrpSpPr/>
        <p:nvPr/>
      </p:nvGrpSpPr>
      <p:grpSpPr>
        <a:xfrm>
          <a:off x="0" y="0"/>
          <a:ext cx="0" cy="0"/>
          <a:chOff x="0" y="0"/>
          <a:chExt cx="0" cy="0"/>
        </a:xfrm>
      </p:grpSpPr>
      <p:sp>
        <p:nvSpPr>
          <p:cNvPr id="51203" name="Rectangle 2">
            <a:extLst>
              <a:ext uri="{FF2B5EF4-FFF2-40B4-BE49-F238E27FC236}">
                <a16:creationId xmlns:a16="http://schemas.microsoft.com/office/drawing/2014/main" id="{FFF832F9-808A-C273-10E9-5216761F698A}"/>
              </a:ext>
            </a:extLst>
          </p:cNvPr>
          <p:cNvSpPr>
            <a:spLocks noGrp="1" noChangeArrowheads="1"/>
          </p:cNvSpPr>
          <p:nvPr>
            <p:ph type="title"/>
          </p:nvPr>
        </p:nvSpPr>
        <p:spPr/>
        <p:txBody>
          <a:bodyPr/>
          <a:lstStyle/>
          <a:p>
            <a:pPr eaLnBrk="1" hangingPunct="1"/>
            <a:r>
              <a:rPr lang="en-US" altLang="en-US" b="1" dirty="0">
                <a:cs typeface="Times New Roman" panose="02020603050405020304" pitchFamily="18" charset="0"/>
              </a:rPr>
              <a:t>Examples 2</a:t>
            </a:r>
          </a:p>
        </p:txBody>
      </p:sp>
      <p:sp>
        <p:nvSpPr>
          <p:cNvPr id="51204" name="Rectangle 3">
            <a:extLst>
              <a:ext uri="{FF2B5EF4-FFF2-40B4-BE49-F238E27FC236}">
                <a16:creationId xmlns:a16="http://schemas.microsoft.com/office/drawing/2014/main" id="{A41E67F3-9C07-BD78-4FF1-7F70D0E4654F}"/>
              </a:ext>
            </a:extLst>
          </p:cNvPr>
          <p:cNvSpPr>
            <a:spLocks noGrp="1" noChangeArrowheads="1"/>
          </p:cNvSpPr>
          <p:nvPr>
            <p:ph type="body" idx="1"/>
          </p:nvPr>
        </p:nvSpPr>
        <p:spPr>
          <a:xfrm>
            <a:off x="0" y="1295400"/>
            <a:ext cx="8991600" cy="5105400"/>
          </a:xfrm>
        </p:spPr>
        <p:txBody>
          <a:bodyPr/>
          <a:lstStyle/>
          <a:p>
            <a:pPr marL="514350" indent="-514350" eaLnBrk="1" hangingPunct="1">
              <a:buFont typeface="+mj-lt"/>
              <a:buAutoNum type="arabicPeriod"/>
            </a:pPr>
            <a:r>
              <a:rPr lang="en-US" altLang="en-US" sz="2800" b="1" u="sng" dirty="0">
                <a:latin typeface="+mj-lt"/>
                <a:cs typeface="Times New Roman" panose="02020603050405020304" pitchFamily="18" charset="0"/>
              </a:rPr>
              <a:t>Domain:</a:t>
            </a:r>
            <a:r>
              <a:rPr lang="en-US" altLang="en-US" sz="2800" dirty="0">
                <a:latin typeface="+mj-lt"/>
                <a:cs typeface="Times New Roman" panose="02020603050405020304" pitchFamily="18" charset="0"/>
              </a:rPr>
              <a:t> “A financial system must comply with PCI-DSS.”</a:t>
            </a:r>
          </a:p>
          <a:p>
            <a:pPr marL="514350" indent="-514350" eaLnBrk="1" hangingPunct="1">
              <a:buFont typeface="+mj-lt"/>
              <a:buAutoNum type="arabicPeriod"/>
            </a:pPr>
            <a:r>
              <a:rPr lang="en-US" altLang="en-US" sz="2800" b="1" u="sng" dirty="0">
                <a:latin typeface="+mj-lt"/>
                <a:cs typeface="Times New Roman" panose="02020603050405020304" pitchFamily="18" charset="0"/>
              </a:rPr>
              <a:t>Inverse:</a:t>
            </a:r>
            <a:r>
              <a:rPr lang="en-US" altLang="en-US" sz="2800" dirty="0">
                <a:latin typeface="+mj-lt"/>
                <a:cs typeface="Times New Roman" panose="02020603050405020304" pitchFamily="18" charset="0"/>
              </a:rPr>
              <a:t> “The system must not allow unauthorized access to personal data.”</a:t>
            </a:r>
          </a:p>
          <a:p>
            <a:pPr marL="514350" indent="-514350" eaLnBrk="1" hangingPunct="1">
              <a:buFont typeface="+mj-lt"/>
              <a:buAutoNum type="arabicPeriod"/>
            </a:pPr>
            <a:r>
              <a:rPr lang="en-US" altLang="en-US" sz="2800" b="1" u="sng" dirty="0">
                <a:latin typeface="+mj-lt"/>
                <a:cs typeface="Times New Roman" panose="02020603050405020304" pitchFamily="18" charset="0"/>
              </a:rPr>
              <a:t>Design:</a:t>
            </a:r>
            <a:r>
              <a:rPr lang="en-US" altLang="en-US" sz="2800" dirty="0">
                <a:latin typeface="+mj-lt"/>
                <a:cs typeface="Times New Roman" panose="02020603050405020304" pitchFamily="18" charset="0"/>
              </a:rPr>
              <a:t> “The system should use microservices architecture.”</a:t>
            </a:r>
          </a:p>
          <a:p>
            <a:pPr marL="514350" indent="-514350" eaLnBrk="1" hangingPunct="1">
              <a:buFont typeface="+mj-lt"/>
              <a:buAutoNum type="arabicPeriod"/>
            </a:pPr>
            <a:r>
              <a:rPr lang="en-US" altLang="en-US" sz="2800" b="1" u="sng" dirty="0">
                <a:latin typeface="+mj-lt"/>
                <a:cs typeface="Times New Roman" panose="02020603050405020304" pitchFamily="18" charset="0"/>
              </a:rPr>
              <a:t>Implementation:</a:t>
            </a:r>
            <a:r>
              <a:rPr lang="en-US" altLang="en-US" sz="2800" dirty="0">
                <a:latin typeface="+mj-lt"/>
                <a:cs typeface="Times New Roman" panose="02020603050405020304" pitchFamily="18" charset="0"/>
              </a:rPr>
              <a:t> “The backend must be built using Python and Django.”</a:t>
            </a:r>
          </a:p>
        </p:txBody>
      </p:sp>
    </p:spTree>
    <p:extLst>
      <p:ext uri="{BB962C8B-B14F-4D97-AF65-F5344CB8AC3E}">
        <p14:creationId xmlns:p14="http://schemas.microsoft.com/office/powerpoint/2010/main" val="34155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fade">
                                      <p:cBhvr>
                                        <p:cTn id="7" dur="1000"/>
                                        <p:tgtEl>
                                          <p:spTgt spid="51204">
                                            <p:txEl>
                                              <p:pRg st="0" end="0"/>
                                            </p:txEl>
                                          </p:spTgt>
                                        </p:tgtEl>
                                      </p:cBhvr>
                                    </p:animEffect>
                                    <p:anim calcmode="lin" valueType="num">
                                      <p:cBhvr>
                                        <p:cTn id="8" dur="10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04">
                                            <p:txEl>
                                              <p:pRg st="1" end="1"/>
                                            </p:txEl>
                                          </p:spTgt>
                                        </p:tgtEl>
                                        <p:attrNameLst>
                                          <p:attrName>style.visibility</p:attrName>
                                        </p:attrNameLst>
                                      </p:cBhvr>
                                      <p:to>
                                        <p:strVal val="visible"/>
                                      </p:to>
                                    </p:set>
                                    <p:animEffect transition="in" filter="fade">
                                      <p:cBhvr>
                                        <p:cTn id="12" dur="1000"/>
                                        <p:tgtEl>
                                          <p:spTgt spid="51204">
                                            <p:txEl>
                                              <p:pRg st="1" end="1"/>
                                            </p:txEl>
                                          </p:spTgt>
                                        </p:tgtEl>
                                      </p:cBhvr>
                                    </p:animEffect>
                                    <p:anim calcmode="lin" valueType="num">
                                      <p:cBhvr>
                                        <p:cTn id="13" dur="10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12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204">
                                            <p:txEl>
                                              <p:pRg st="2" end="2"/>
                                            </p:txEl>
                                          </p:spTgt>
                                        </p:tgtEl>
                                        <p:attrNameLst>
                                          <p:attrName>style.visibility</p:attrName>
                                        </p:attrNameLst>
                                      </p:cBhvr>
                                      <p:to>
                                        <p:strVal val="visible"/>
                                      </p:to>
                                    </p:set>
                                    <p:animEffect transition="in" filter="fade">
                                      <p:cBhvr>
                                        <p:cTn id="17" dur="1000"/>
                                        <p:tgtEl>
                                          <p:spTgt spid="51204">
                                            <p:txEl>
                                              <p:pRg st="2" end="2"/>
                                            </p:txEl>
                                          </p:spTgt>
                                        </p:tgtEl>
                                      </p:cBhvr>
                                    </p:animEffect>
                                    <p:anim calcmode="lin" valueType="num">
                                      <p:cBhvr>
                                        <p:cTn id="18" dur="10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120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204">
                                            <p:txEl>
                                              <p:pRg st="3" end="3"/>
                                            </p:txEl>
                                          </p:spTgt>
                                        </p:tgtEl>
                                        <p:attrNameLst>
                                          <p:attrName>style.visibility</p:attrName>
                                        </p:attrNameLst>
                                      </p:cBhvr>
                                      <p:to>
                                        <p:strVal val="visible"/>
                                      </p:to>
                                    </p:set>
                                    <p:animEffect transition="in" filter="fade">
                                      <p:cBhvr>
                                        <p:cTn id="22" dur="1000"/>
                                        <p:tgtEl>
                                          <p:spTgt spid="51204">
                                            <p:txEl>
                                              <p:pRg st="3" end="3"/>
                                            </p:txEl>
                                          </p:spTgt>
                                        </p:tgtEl>
                                      </p:cBhvr>
                                    </p:animEffect>
                                    <p:anim calcmode="lin" valueType="num">
                                      <p:cBhvr>
                                        <p:cTn id="23" dur="10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2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BB635-868A-02BB-EC2B-A643BC0BE9BC}"/>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5D5E7C64-0A91-4766-3566-7B296559F696}"/>
              </a:ext>
            </a:extLst>
          </p:cNvPr>
          <p:cNvSpPr>
            <a:spLocks noGrp="1" noChangeArrowheads="1"/>
          </p:cNvSpPr>
          <p:nvPr>
            <p:ph type="title"/>
          </p:nvPr>
        </p:nvSpPr>
        <p:spPr/>
        <p:txBody>
          <a:bodyPr/>
          <a:lstStyle/>
          <a:p>
            <a:pPr eaLnBrk="1" hangingPunct="1"/>
            <a:r>
              <a:rPr lang="en-US" altLang="en-US" b="1" dirty="0"/>
              <a:t>Week Agenda</a:t>
            </a:r>
          </a:p>
        </p:txBody>
      </p:sp>
      <p:sp>
        <p:nvSpPr>
          <p:cNvPr id="5123" name="Rectangle 3">
            <a:extLst>
              <a:ext uri="{FF2B5EF4-FFF2-40B4-BE49-F238E27FC236}">
                <a16:creationId xmlns:a16="http://schemas.microsoft.com/office/drawing/2014/main" id="{7177710B-2F60-6CE5-0A6E-5CDE71E96FAC}"/>
              </a:ext>
            </a:extLst>
          </p:cNvPr>
          <p:cNvSpPr>
            <a:spLocks noGrp="1" noChangeArrowheads="1"/>
          </p:cNvSpPr>
          <p:nvPr>
            <p:ph type="body" idx="1"/>
          </p:nvPr>
        </p:nvSpPr>
        <p:spPr>
          <a:xfrm>
            <a:off x="457200" y="1143000"/>
            <a:ext cx="8305800" cy="5257800"/>
          </a:xfrm>
        </p:spPr>
        <p:txBody>
          <a:bodyPr/>
          <a:lstStyle/>
          <a:p>
            <a:pPr eaLnBrk="1" hangingPunct="1"/>
            <a:r>
              <a:rPr lang="en-US" altLang="en-US" sz="2800" strike="sngStrike" dirty="0"/>
              <a:t>Software Ethics</a:t>
            </a:r>
          </a:p>
          <a:p>
            <a:pPr marL="0" indent="0" eaLnBrk="1" hangingPunct="1">
              <a:buNone/>
            </a:pPr>
            <a:endParaRPr lang="en-US" altLang="en-US" sz="2800" strike="sngStrike" dirty="0"/>
          </a:p>
          <a:p>
            <a:pPr eaLnBrk="1" hangingPunct="1"/>
            <a:r>
              <a:rPr lang="en-US" altLang="en-US" sz="2800" strike="sngStrike" dirty="0"/>
              <a:t>Kinds of Software Requirements (Functional &amp; Non-Functional)</a:t>
            </a:r>
          </a:p>
          <a:p>
            <a:pPr marL="0" indent="0" eaLnBrk="1" hangingPunct="1">
              <a:buNone/>
            </a:pPr>
            <a:endParaRPr lang="en-US" altLang="en-US" sz="2800" strike="sngStrike" dirty="0"/>
          </a:p>
          <a:p>
            <a:pPr eaLnBrk="1" hangingPunct="1"/>
            <a:r>
              <a:rPr lang="en-US" altLang="en-US" sz="2800" strike="sngStrike" dirty="0"/>
              <a:t>Additional Types of Software Requirements</a:t>
            </a:r>
          </a:p>
          <a:p>
            <a:pPr eaLnBrk="1" hangingPunct="1"/>
            <a:endParaRPr lang="en-US" altLang="en-US" sz="2800" dirty="0"/>
          </a:p>
          <a:p>
            <a:pPr eaLnBrk="1" hangingPunct="1"/>
            <a:r>
              <a:rPr lang="en-US" altLang="en-US" sz="2800" b="1" dirty="0">
                <a:solidFill>
                  <a:srgbClr val="FF0000"/>
                </a:solidFill>
              </a:rPr>
              <a:t>User &amp; Customer Perspectives on Requirements</a:t>
            </a:r>
          </a:p>
          <a:p>
            <a:pPr eaLnBrk="1" hangingPunct="1"/>
            <a:endParaRPr lang="en-US" altLang="en-US" sz="2800" dirty="0"/>
          </a:p>
          <a:p>
            <a:pPr eaLnBrk="1" hangingPunct="1"/>
            <a:r>
              <a:rPr lang="en-US" altLang="en-US" sz="2800" dirty="0"/>
              <a:t>Common Requirement Issues</a:t>
            </a:r>
          </a:p>
        </p:txBody>
      </p:sp>
    </p:spTree>
    <p:extLst>
      <p:ext uri="{BB962C8B-B14F-4D97-AF65-F5344CB8AC3E}">
        <p14:creationId xmlns:p14="http://schemas.microsoft.com/office/powerpoint/2010/main" val="2992364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24651-C63A-64FB-613D-13C6BBF3A2F8}"/>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9797E326-FBEA-0ECA-D4E3-B2251441A952}"/>
              </a:ext>
            </a:extLst>
          </p:cNvPr>
          <p:cNvSpPr>
            <a:spLocks noGrp="1" noChangeArrowheads="1"/>
          </p:cNvSpPr>
          <p:nvPr>
            <p:ph type="title"/>
          </p:nvPr>
        </p:nvSpPr>
        <p:spPr/>
        <p:txBody>
          <a:bodyPr/>
          <a:lstStyle/>
          <a:p>
            <a:r>
              <a:rPr lang="en-US" b="1" dirty="0"/>
              <a:t>Understanding Stakeholder Perspectives</a:t>
            </a:r>
            <a:endParaRPr lang="en-US" dirty="0"/>
          </a:p>
        </p:txBody>
      </p:sp>
      <p:sp>
        <p:nvSpPr>
          <p:cNvPr id="5123" name="Rectangle 3">
            <a:extLst>
              <a:ext uri="{FF2B5EF4-FFF2-40B4-BE49-F238E27FC236}">
                <a16:creationId xmlns:a16="http://schemas.microsoft.com/office/drawing/2014/main" id="{D8AC03D7-43F3-0370-346B-BCF59089BC5B}"/>
              </a:ext>
            </a:extLst>
          </p:cNvPr>
          <p:cNvSpPr>
            <a:spLocks noGrp="1" noChangeArrowheads="1"/>
          </p:cNvSpPr>
          <p:nvPr>
            <p:ph type="body" idx="1"/>
          </p:nvPr>
        </p:nvSpPr>
        <p:spPr>
          <a:xfrm>
            <a:off x="228600" y="1143000"/>
            <a:ext cx="8534400" cy="5257800"/>
          </a:xfrm>
        </p:spPr>
        <p:txBody>
          <a:bodyPr/>
          <a:lstStyle/>
          <a:p>
            <a:pPr eaLnBrk="1" hangingPunct="1"/>
            <a:r>
              <a:rPr lang="en-US" altLang="en-US" sz="2800" b="1" dirty="0"/>
              <a:t>Users prioritize:</a:t>
            </a:r>
            <a:r>
              <a:rPr lang="en-US" altLang="en-US" sz="2800" dirty="0"/>
              <a:t> </a:t>
            </a:r>
          </a:p>
          <a:p>
            <a:pPr lvl="1" eaLnBrk="1" hangingPunct="1"/>
            <a:r>
              <a:rPr lang="en-US" altLang="en-US" sz="2400" dirty="0"/>
              <a:t>Usability</a:t>
            </a:r>
          </a:p>
          <a:p>
            <a:pPr lvl="1" eaLnBrk="1" hangingPunct="1"/>
            <a:r>
              <a:rPr lang="en-US" altLang="en-US" sz="2400" dirty="0"/>
              <a:t>Performance and</a:t>
            </a:r>
          </a:p>
          <a:p>
            <a:pPr lvl="1" eaLnBrk="1" hangingPunct="1"/>
            <a:r>
              <a:rPr lang="en-US" altLang="en-US" sz="2400" dirty="0"/>
              <a:t>Accessibility</a:t>
            </a:r>
          </a:p>
          <a:p>
            <a:pPr eaLnBrk="1" hangingPunct="1"/>
            <a:endParaRPr lang="en-US" altLang="en-US" sz="2800" dirty="0"/>
          </a:p>
          <a:p>
            <a:pPr eaLnBrk="1" hangingPunct="1"/>
            <a:r>
              <a:rPr lang="en-US" altLang="en-US" sz="2800" b="1" dirty="0"/>
              <a:t>Customers prioritize:</a:t>
            </a:r>
            <a:r>
              <a:rPr lang="en-US" altLang="en-US" sz="2800" dirty="0"/>
              <a:t> </a:t>
            </a:r>
          </a:p>
          <a:p>
            <a:pPr lvl="1" eaLnBrk="1" hangingPunct="1"/>
            <a:r>
              <a:rPr lang="en-US" altLang="en-US" sz="2400" dirty="0"/>
              <a:t>Security</a:t>
            </a:r>
          </a:p>
          <a:p>
            <a:pPr lvl="1" eaLnBrk="1" hangingPunct="1"/>
            <a:r>
              <a:rPr lang="en-US" altLang="en-US" sz="2400" dirty="0"/>
              <a:t>Compliance and</a:t>
            </a:r>
          </a:p>
          <a:p>
            <a:pPr lvl="1" eaLnBrk="1" hangingPunct="1"/>
            <a:r>
              <a:rPr lang="en-US" altLang="en-US" sz="2400" dirty="0"/>
              <a:t>Cost-effectiveness</a:t>
            </a:r>
          </a:p>
        </p:txBody>
      </p:sp>
    </p:spTree>
    <p:extLst>
      <p:ext uri="{BB962C8B-B14F-4D97-AF65-F5344CB8AC3E}">
        <p14:creationId xmlns:p14="http://schemas.microsoft.com/office/powerpoint/2010/main" val="5910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fade">
                                      <p:cBhvr>
                                        <p:cTn id="12" dur="1000"/>
                                        <p:tgtEl>
                                          <p:spTgt spid="5123">
                                            <p:txEl>
                                              <p:pRg st="2" end="2"/>
                                            </p:txEl>
                                          </p:spTgt>
                                        </p:tgtEl>
                                      </p:cBhvr>
                                    </p:animEffect>
                                    <p:anim calcmode="lin" valueType="num">
                                      <p:cBhvr>
                                        <p:cTn id="13"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fade">
                                      <p:cBhvr>
                                        <p:cTn id="17" dur="1000"/>
                                        <p:tgtEl>
                                          <p:spTgt spid="5123">
                                            <p:txEl>
                                              <p:pRg st="3" end="3"/>
                                            </p:txEl>
                                          </p:spTgt>
                                        </p:tgtEl>
                                      </p:cBhvr>
                                    </p:animEffect>
                                    <p:anim calcmode="lin" valueType="num">
                                      <p:cBhvr>
                                        <p:cTn id="18"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123">
                                            <p:txEl>
                                              <p:pRg st="6" end="6"/>
                                            </p:txEl>
                                          </p:spTgt>
                                        </p:tgtEl>
                                        <p:attrNameLst>
                                          <p:attrName>style.visibility</p:attrName>
                                        </p:attrNameLst>
                                      </p:cBhvr>
                                      <p:to>
                                        <p:strVal val="visible"/>
                                      </p:to>
                                    </p:set>
                                    <p:animEffect transition="in" filter="fade">
                                      <p:cBhvr>
                                        <p:cTn id="24" dur="1000"/>
                                        <p:tgtEl>
                                          <p:spTgt spid="5123">
                                            <p:txEl>
                                              <p:pRg st="6" end="6"/>
                                            </p:txEl>
                                          </p:spTgt>
                                        </p:tgtEl>
                                      </p:cBhvr>
                                    </p:animEffect>
                                    <p:anim calcmode="lin" valueType="num">
                                      <p:cBhvr>
                                        <p:cTn id="25" dur="10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12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123">
                                            <p:txEl>
                                              <p:pRg st="7" end="7"/>
                                            </p:txEl>
                                          </p:spTgt>
                                        </p:tgtEl>
                                        <p:attrNameLst>
                                          <p:attrName>style.visibility</p:attrName>
                                        </p:attrNameLst>
                                      </p:cBhvr>
                                      <p:to>
                                        <p:strVal val="visible"/>
                                      </p:to>
                                    </p:set>
                                    <p:animEffect transition="in" filter="fade">
                                      <p:cBhvr>
                                        <p:cTn id="29" dur="1000"/>
                                        <p:tgtEl>
                                          <p:spTgt spid="5123">
                                            <p:txEl>
                                              <p:pRg st="7" end="7"/>
                                            </p:txEl>
                                          </p:spTgt>
                                        </p:tgtEl>
                                      </p:cBhvr>
                                    </p:animEffect>
                                    <p:anim calcmode="lin" valueType="num">
                                      <p:cBhvr>
                                        <p:cTn id="30"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512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123">
                                            <p:txEl>
                                              <p:pRg st="8" end="8"/>
                                            </p:txEl>
                                          </p:spTgt>
                                        </p:tgtEl>
                                        <p:attrNameLst>
                                          <p:attrName>style.visibility</p:attrName>
                                        </p:attrNameLst>
                                      </p:cBhvr>
                                      <p:to>
                                        <p:strVal val="visible"/>
                                      </p:to>
                                    </p:set>
                                    <p:animEffect transition="in" filter="fade">
                                      <p:cBhvr>
                                        <p:cTn id="34" dur="1000"/>
                                        <p:tgtEl>
                                          <p:spTgt spid="5123">
                                            <p:txEl>
                                              <p:pRg st="8" end="8"/>
                                            </p:txEl>
                                          </p:spTgt>
                                        </p:tgtEl>
                                      </p:cBhvr>
                                    </p:animEffect>
                                    <p:anim calcmode="lin" valueType="num">
                                      <p:cBhvr>
                                        <p:cTn id="35"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1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24CFA-782D-D596-EAEB-822DA7A240C4}"/>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3ADE0844-577E-63FE-14C2-6B0CE20444DE}"/>
              </a:ext>
            </a:extLst>
          </p:cNvPr>
          <p:cNvSpPr>
            <a:spLocks noGrp="1" noChangeArrowheads="1"/>
          </p:cNvSpPr>
          <p:nvPr>
            <p:ph type="title"/>
          </p:nvPr>
        </p:nvSpPr>
        <p:spPr/>
        <p:txBody>
          <a:bodyPr/>
          <a:lstStyle/>
          <a:p>
            <a:pPr eaLnBrk="1" hangingPunct="1"/>
            <a:r>
              <a:rPr lang="en-US" altLang="en-US" sz="3200" b="1" dirty="0">
                <a:solidFill>
                  <a:srgbClr val="FF0000"/>
                </a:solidFill>
              </a:rPr>
              <a:t>User &amp; Customer Perspectives on Requirements</a:t>
            </a:r>
            <a:endParaRPr lang="en-US" altLang="en-US" b="1" dirty="0"/>
          </a:p>
        </p:txBody>
      </p:sp>
      <p:sp>
        <p:nvSpPr>
          <p:cNvPr id="5123" name="Rectangle 3">
            <a:extLst>
              <a:ext uri="{FF2B5EF4-FFF2-40B4-BE49-F238E27FC236}">
                <a16:creationId xmlns:a16="http://schemas.microsoft.com/office/drawing/2014/main" id="{E534FE8E-F6DC-D4B5-939F-0B39D374545E}"/>
              </a:ext>
            </a:extLst>
          </p:cNvPr>
          <p:cNvSpPr>
            <a:spLocks noGrp="1" noChangeArrowheads="1"/>
          </p:cNvSpPr>
          <p:nvPr>
            <p:ph type="body" idx="1"/>
          </p:nvPr>
        </p:nvSpPr>
        <p:spPr>
          <a:xfrm>
            <a:off x="76200" y="1143000"/>
            <a:ext cx="8915400" cy="5257800"/>
          </a:xfrm>
        </p:spPr>
        <p:txBody>
          <a:bodyPr/>
          <a:lstStyle/>
          <a:p>
            <a:r>
              <a:rPr lang="en-US" sz="2800" b="1" dirty="0"/>
              <a:t>Users:</a:t>
            </a:r>
            <a:endParaRPr lang="en-US" sz="2800" dirty="0"/>
          </a:p>
          <a:p>
            <a:pPr lvl="1"/>
            <a:r>
              <a:rPr lang="en-US" sz="2400" dirty="0"/>
              <a:t>Expect an </a:t>
            </a:r>
            <a:r>
              <a:rPr lang="en-US" sz="2400" b="1" dirty="0">
                <a:solidFill>
                  <a:srgbClr val="00B050"/>
                </a:solidFill>
              </a:rPr>
              <a:t>intuitive </a:t>
            </a:r>
            <a:r>
              <a:rPr lang="en-US" sz="2400" dirty="0"/>
              <a:t>and</a:t>
            </a:r>
            <a:r>
              <a:rPr lang="en-US" sz="2400" b="1" dirty="0">
                <a:solidFill>
                  <a:srgbClr val="00B050"/>
                </a:solidFill>
              </a:rPr>
              <a:t> easy-to-use</a:t>
            </a:r>
            <a:r>
              <a:rPr lang="en-US" sz="2400" dirty="0"/>
              <a:t> interface</a:t>
            </a:r>
          </a:p>
          <a:p>
            <a:pPr lvl="1"/>
            <a:r>
              <a:rPr lang="en-US" sz="2400" dirty="0"/>
              <a:t>Require </a:t>
            </a:r>
            <a:r>
              <a:rPr lang="en-US" sz="2400" b="1" dirty="0">
                <a:solidFill>
                  <a:srgbClr val="00B050"/>
                </a:solidFill>
              </a:rPr>
              <a:t>fast </a:t>
            </a:r>
            <a:r>
              <a:rPr lang="en-US" sz="2400" dirty="0"/>
              <a:t>and</a:t>
            </a:r>
            <a:r>
              <a:rPr lang="en-US" sz="2400" b="1" dirty="0">
                <a:solidFill>
                  <a:srgbClr val="00B050"/>
                </a:solidFill>
              </a:rPr>
              <a:t> efficient</a:t>
            </a:r>
            <a:r>
              <a:rPr lang="en-US" sz="2400" dirty="0"/>
              <a:t> system performance</a:t>
            </a:r>
          </a:p>
          <a:p>
            <a:pPr lvl="1"/>
            <a:r>
              <a:rPr lang="en-US" sz="2400" dirty="0"/>
              <a:t>Need </a:t>
            </a:r>
            <a:r>
              <a:rPr lang="en-US" sz="2400" b="1" dirty="0">
                <a:solidFill>
                  <a:srgbClr val="00B050"/>
                </a:solidFill>
              </a:rPr>
              <a:t>accessibility features</a:t>
            </a:r>
            <a:r>
              <a:rPr lang="en-US" sz="2400" dirty="0"/>
              <a:t> for diverse users</a:t>
            </a:r>
          </a:p>
          <a:p>
            <a:pPr lvl="1"/>
            <a:endParaRPr lang="en-US" sz="2400" dirty="0"/>
          </a:p>
          <a:p>
            <a:r>
              <a:rPr lang="en-US" sz="2800" b="1" dirty="0"/>
              <a:t>Customers (Business Owners, Organizations):</a:t>
            </a:r>
            <a:endParaRPr lang="en-US" sz="2800" dirty="0"/>
          </a:p>
          <a:p>
            <a:pPr lvl="1"/>
            <a:r>
              <a:rPr lang="en-US" sz="2400" dirty="0"/>
              <a:t>Focus on </a:t>
            </a:r>
            <a:r>
              <a:rPr lang="en-US" sz="2400" b="1" dirty="0">
                <a:solidFill>
                  <a:srgbClr val="FF0000"/>
                </a:solidFill>
              </a:rPr>
              <a:t>ensuring regulatory compliance</a:t>
            </a:r>
            <a:r>
              <a:rPr lang="en-US" sz="2400" dirty="0"/>
              <a:t> (e.g., GDPR, HIPAA)</a:t>
            </a:r>
          </a:p>
          <a:p>
            <a:pPr lvl="1"/>
            <a:r>
              <a:rPr lang="en-US" sz="2400" dirty="0"/>
              <a:t>Prioritize </a:t>
            </a:r>
            <a:r>
              <a:rPr lang="en-US" sz="2400" b="1" dirty="0">
                <a:solidFill>
                  <a:srgbClr val="FF0000"/>
                </a:solidFill>
              </a:rPr>
              <a:t>data security </a:t>
            </a:r>
            <a:r>
              <a:rPr lang="en-US" sz="2400" dirty="0"/>
              <a:t>and </a:t>
            </a:r>
            <a:r>
              <a:rPr lang="en-US" sz="2400" b="1" dirty="0">
                <a:solidFill>
                  <a:srgbClr val="FF0000"/>
                </a:solidFill>
              </a:rPr>
              <a:t>financial constraints</a:t>
            </a:r>
          </a:p>
          <a:p>
            <a:pPr lvl="1"/>
            <a:r>
              <a:rPr lang="en-US" sz="2400" dirty="0"/>
              <a:t>Require </a:t>
            </a:r>
            <a:r>
              <a:rPr lang="en-US" sz="2400" b="1" dirty="0">
                <a:solidFill>
                  <a:srgbClr val="FF0000"/>
                </a:solidFill>
              </a:rPr>
              <a:t>cost-efficient</a:t>
            </a:r>
            <a:r>
              <a:rPr lang="en-US" sz="2400" dirty="0"/>
              <a:t> and </a:t>
            </a:r>
            <a:r>
              <a:rPr lang="en-US" sz="2400" b="1" dirty="0">
                <a:solidFill>
                  <a:srgbClr val="FF0000"/>
                </a:solidFill>
              </a:rPr>
              <a:t>maintainable solutions</a:t>
            </a:r>
          </a:p>
          <a:p>
            <a:pPr eaLnBrk="1" hangingPunct="1"/>
            <a:endParaRPr lang="en-US" altLang="en-US" sz="2800" dirty="0"/>
          </a:p>
        </p:txBody>
      </p:sp>
    </p:spTree>
    <p:extLst>
      <p:ext uri="{BB962C8B-B14F-4D97-AF65-F5344CB8AC3E}">
        <p14:creationId xmlns:p14="http://schemas.microsoft.com/office/powerpoint/2010/main" val="12671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fade">
                                      <p:cBhvr>
                                        <p:cTn id="12" dur="1000"/>
                                        <p:tgtEl>
                                          <p:spTgt spid="5123">
                                            <p:txEl>
                                              <p:pRg st="2" end="2"/>
                                            </p:txEl>
                                          </p:spTgt>
                                        </p:tgtEl>
                                      </p:cBhvr>
                                    </p:animEffect>
                                    <p:anim calcmode="lin" valueType="num">
                                      <p:cBhvr>
                                        <p:cTn id="13"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fade">
                                      <p:cBhvr>
                                        <p:cTn id="17" dur="1000"/>
                                        <p:tgtEl>
                                          <p:spTgt spid="5123">
                                            <p:txEl>
                                              <p:pRg st="3" end="3"/>
                                            </p:txEl>
                                          </p:spTgt>
                                        </p:tgtEl>
                                      </p:cBhvr>
                                    </p:animEffect>
                                    <p:anim calcmode="lin" valueType="num">
                                      <p:cBhvr>
                                        <p:cTn id="18"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123">
                                            <p:txEl>
                                              <p:pRg st="6" end="6"/>
                                            </p:txEl>
                                          </p:spTgt>
                                        </p:tgtEl>
                                        <p:attrNameLst>
                                          <p:attrName>style.visibility</p:attrName>
                                        </p:attrNameLst>
                                      </p:cBhvr>
                                      <p:to>
                                        <p:strVal val="visible"/>
                                      </p:to>
                                    </p:set>
                                    <p:animEffect transition="in" filter="fade">
                                      <p:cBhvr>
                                        <p:cTn id="24" dur="1000"/>
                                        <p:tgtEl>
                                          <p:spTgt spid="5123">
                                            <p:txEl>
                                              <p:pRg st="6" end="6"/>
                                            </p:txEl>
                                          </p:spTgt>
                                        </p:tgtEl>
                                      </p:cBhvr>
                                    </p:animEffect>
                                    <p:anim calcmode="lin" valueType="num">
                                      <p:cBhvr>
                                        <p:cTn id="25" dur="10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12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123">
                                            <p:txEl>
                                              <p:pRg st="7" end="7"/>
                                            </p:txEl>
                                          </p:spTgt>
                                        </p:tgtEl>
                                        <p:attrNameLst>
                                          <p:attrName>style.visibility</p:attrName>
                                        </p:attrNameLst>
                                      </p:cBhvr>
                                      <p:to>
                                        <p:strVal val="visible"/>
                                      </p:to>
                                    </p:set>
                                    <p:animEffect transition="in" filter="fade">
                                      <p:cBhvr>
                                        <p:cTn id="29" dur="1000"/>
                                        <p:tgtEl>
                                          <p:spTgt spid="5123">
                                            <p:txEl>
                                              <p:pRg st="7" end="7"/>
                                            </p:txEl>
                                          </p:spTgt>
                                        </p:tgtEl>
                                      </p:cBhvr>
                                    </p:animEffect>
                                    <p:anim calcmode="lin" valueType="num">
                                      <p:cBhvr>
                                        <p:cTn id="30"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512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123">
                                            <p:txEl>
                                              <p:pRg st="8" end="8"/>
                                            </p:txEl>
                                          </p:spTgt>
                                        </p:tgtEl>
                                        <p:attrNameLst>
                                          <p:attrName>style.visibility</p:attrName>
                                        </p:attrNameLst>
                                      </p:cBhvr>
                                      <p:to>
                                        <p:strVal val="visible"/>
                                      </p:to>
                                    </p:set>
                                    <p:animEffect transition="in" filter="fade">
                                      <p:cBhvr>
                                        <p:cTn id="34" dur="1000"/>
                                        <p:tgtEl>
                                          <p:spTgt spid="5123">
                                            <p:txEl>
                                              <p:pRg st="8" end="8"/>
                                            </p:txEl>
                                          </p:spTgt>
                                        </p:tgtEl>
                                      </p:cBhvr>
                                    </p:animEffect>
                                    <p:anim calcmode="lin" valueType="num">
                                      <p:cBhvr>
                                        <p:cTn id="35" dur="1000" fill="hold"/>
                                        <p:tgtEl>
                                          <p:spTgt spid="512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1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02BDA-5ECA-467C-2212-CEACE8E02F65}"/>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FCA6AB99-0087-6CF0-BD14-6F192F356E26}"/>
              </a:ext>
            </a:extLst>
          </p:cNvPr>
          <p:cNvSpPr>
            <a:spLocks noGrp="1" noChangeArrowheads="1"/>
          </p:cNvSpPr>
          <p:nvPr>
            <p:ph type="title"/>
          </p:nvPr>
        </p:nvSpPr>
        <p:spPr/>
        <p:txBody>
          <a:bodyPr/>
          <a:lstStyle/>
          <a:p>
            <a:r>
              <a:rPr lang="en-US" b="1" dirty="0"/>
              <a:t>Challenges in Meeting Both Perspectives</a:t>
            </a:r>
            <a:endParaRPr lang="en-US" dirty="0"/>
          </a:p>
        </p:txBody>
      </p:sp>
      <p:sp>
        <p:nvSpPr>
          <p:cNvPr id="5123" name="Rectangle 3">
            <a:extLst>
              <a:ext uri="{FF2B5EF4-FFF2-40B4-BE49-F238E27FC236}">
                <a16:creationId xmlns:a16="http://schemas.microsoft.com/office/drawing/2014/main" id="{4116A310-07C6-AD67-D335-C6B83E8CBD8C}"/>
              </a:ext>
            </a:extLst>
          </p:cNvPr>
          <p:cNvSpPr>
            <a:spLocks noGrp="1" noChangeArrowheads="1"/>
          </p:cNvSpPr>
          <p:nvPr>
            <p:ph type="body" idx="1"/>
          </p:nvPr>
        </p:nvSpPr>
        <p:spPr>
          <a:xfrm>
            <a:off x="76200" y="1143000"/>
            <a:ext cx="8915400" cy="5257800"/>
          </a:xfrm>
        </p:spPr>
        <p:txBody>
          <a:bodyPr/>
          <a:lstStyle/>
          <a:p>
            <a:r>
              <a:rPr lang="en-US" sz="2800" dirty="0"/>
              <a:t>Balancing usability with security measures</a:t>
            </a:r>
          </a:p>
          <a:p>
            <a:endParaRPr lang="en-US" sz="2800" dirty="0"/>
          </a:p>
          <a:p>
            <a:r>
              <a:rPr lang="en-US" sz="2800" dirty="0"/>
              <a:t>Aligning performance expectations with budget constraints</a:t>
            </a:r>
          </a:p>
          <a:p>
            <a:endParaRPr lang="en-US" sz="2800" dirty="0"/>
          </a:p>
          <a:p>
            <a:r>
              <a:rPr lang="en-US" sz="2800" dirty="0"/>
              <a:t>Ensuring compliance without compromising user experience</a:t>
            </a:r>
          </a:p>
          <a:p>
            <a:pPr eaLnBrk="1" hangingPunct="1"/>
            <a:endParaRPr lang="en-US" altLang="en-US" sz="2800" dirty="0"/>
          </a:p>
        </p:txBody>
      </p:sp>
    </p:spTree>
    <p:extLst>
      <p:ext uri="{BB962C8B-B14F-4D97-AF65-F5344CB8AC3E}">
        <p14:creationId xmlns:p14="http://schemas.microsoft.com/office/powerpoint/2010/main" val="26097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1000"/>
                                        <p:tgtEl>
                                          <p:spTgt spid="5123">
                                            <p:txEl>
                                              <p:pRg st="0" end="0"/>
                                            </p:txEl>
                                          </p:spTgt>
                                        </p:tgtEl>
                                      </p:cBhvr>
                                    </p:animEffect>
                                    <p:anim calcmode="lin" valueType="num">
                                      <p:cBhvr>
                                        <p:cTn id="8"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fade">
                                      <p:cBhvr>
                                        <p:cTn id="12" dur="1000"/>
                                        <p:tgtEl>
                                          <p:spTgt spid="5123">
                                            <p:txEl>
                                              <p:pRg st="2" end="2"/>
                                            </p:txEl>
                                          </p:spTgt>
                                        </p:tgtEl>
                                      </p:cBhvr>
                                    </p:animEffect>
                                    <p:anim calcmode="lin" valueType="num">
                                      <p:cBhvr>
                                        <p:cTn id="13"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fade">
                                      <p:cBhvr>
                                        <p:cTn id="17" dur="1000"/>
                                        <p:tgtEl>
                                          <p:spTgt spid="5123">
                                            <p:txEl>
                                              <p:pRg st="4" end="4"/>
                                            </p:txEl>
                                          </p:spTgt>
                                        </p:tgtEl>
                                      </p:cBhvr>
                                    </p:animEffect>
                                    <p:anim calcmode="lin" valueType="num">
                                      <p:cBhvr>
                                        <p:cTn id="18"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158DF-0149-DA84-2EBA-0138EF815B95}"/>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C47860EE-8533-10D4-AABA-84E36CDC0336}"/>
              </a:ext>
            </a:extLst>
          </p:cNvPr>
          <p:cNvSpPr>
            <a:spLocks noGrp="1" noChangeArrowheads="1"/>
          </p:cNvSpPr>
          <p:nvPr>
            <p:ph type="title"/>
          </p:nvPr>
        </p:nvSpPr>
        <p:spPr/>
        <p:txBody>
          <a:bodyPr/>
          <a:lstStyle/>
          <a:p>
            <a:r>
              <a:rPr lang="en-US" b="1" dirty="0"/>
              <a:t>Solutions for Aligning Perspectives</a:t>
            </a:r>
            <a:endParaRPr lang="en-US" dirty="0"/>
          </a:p>
        </p:txBody>
      </p:sp>
      <p:sp>
        <p:nvSpPr>
          <p:cNvPr id="5123" name="Rectangle 3">
            <a:extLst>
              <a:ext uri="{FF2B5EF4-FFF2-40B4-BE49-F238E27FC236}">
                <a16:creationId xmlns:a16="http://schemas.microsoft.com/office/drawing/2014/main" id="{277490CE-3290-1C74-1FF0-4899DB477EB9}"/>
              </a:ext>
            </a:extLst>
          </p:cNvPr>
          <p:cNvSpPr>
            <a:spLocks noGrp="1" noChangeArrowheads="1"/>
          </p:cNvSpPr>
          <p:nvPr>
            <p:ph type="body" idx="1"/>
          </p:nvPr>
        </p:nvSpPr>
        <p:spPr>
          <a:xfrm>
            <a:off x="76200" y="1143000"/>
            <a:ext cx="8915400" cy="5257800"/>
          </a:xfrm>
        </p:spPr>
        <p:txBody>
          <a:bodyPr/>
          <a:lstStyle/>
          <a:p>
            <a:r>
              <a:rPr lang="en-US" sz="2800" dirty="0"/>
              <a:t>Involve both users and customers in requirement gathering</a:t>
            </a:r>
          </a:p>
          <a:p>
            <a:endParaRPr lang="en-US" sz="2800" dirty="0"/>
          </a:p>
          <a:p>
            <a:r>
              <a:rPr lang="en-US" sz="2800" dirty="0"/>
              <a:t>Use iterative design processes (e.g., prototyping and user feedback)</a:t>
            </a:r>
          </a:p>
          <a:p>
            <a:endParaRPr lang="en-US" sz="2800" dirty="0"/>
          </a:p>
          <a:p>
            <a:r>
              <a:rPr lang="en-US" sz="2800" dirty="0"/>
              <a:t>Implement adaptive security and accessibility features</a:t>
            </a:r>
          </a:p>
        </p:txBody>
      </p:sp>
    </p:spTree>
    <p:extLst>
      <p:ext uri="{BB962C8B-B14F-4D97-AF65-F5344CB8AC3E}">
        <p14:creationId xmlns:p14="http://schemas.microsoft.com/office/powerpoint/2010/main" val="98768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1000"/>
                                        <p:tgtEl>
                                          <p:spTgt spid="5123">
                                            <p:txEl>
                                              <p:pRg st="0" end="0"/>
                                            </p:txEl>
                                          </p:spTgt>
                                        </p:tgtEl>
                                      </p:cBhvr>
                                    </p:animEffect>
                                    <p:anim calcmode="lin" valueType="num">
                                      <p:cBhvr>
                                        <p:cTn id="8" dur="1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fade">
                                      <p:cBhvr>
                                        <p:cTn id="12" dur="1000"/>
                                        <p:tgtEl>
                                          <p:spTgt spid="5123">
                                            <p:txEl>
                                              <p:pRg st="2" end="2"/>
                                            </p:txEl>
                                          </p:spTgt>
                                        </p:tgtEl>
                                      </p:cBhvr>
                                    </p:animEffect>
                                    <p:anim calcmode="lin" valueType="num">
                                      <p:cBhvr>
                                        <p:cTn id="13" dur="1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fade">
                                      <p:cBhvr>
                                        <p:cTn id="17" dur="1000"/>
                                        <p:tgtEl>
                                          <p:spTgt spid="5123">
                                            <p:txEl>
                                              <p:pRg st="4" end="4"/>
                                            </p:txEl>
                                          </p:spTgt>
                                        </p:tgtEl>
                                      </p:cBhvr>
                                    </p:animEffect>
                                    <p:anim calcmode="lin" valueType="num">
                                      <p:cBhvr>
                                        <p:cTn id="18"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B8471-C5A6-03D3-5A0D-6E06373937BE}"/>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D485D1EB-02EA-F793-E6B0-DAC207B1990A}"/>
              </a:ext>
            </a:extLst>
          </p:cNvPr>
          <p:cNvSpPr>
            <a:spLocks noGrp="1" noChangeArrowheads="1"/>
          </p:cNvSpPr>
          <p:nvPr>
            <p:ph type="title"/>
          </p:nvPr>
        </p:nvSpPr>
        <p:spPr/>
        <p:txBody>
          <a:bodyPr/>
          <a:lstStyle/>
          <a:p>
            <a:pPr eaLnBrk="1" hangingPunct="1"/>
            <a:r>
              <a:rPr lang="en-US" altLang="en-US" b="1" dirty="0"/>
              <a:t>Week Agenda</a:t>
            </a:r>
          </a:p>
        </p:txBody>
      </p:sp>
      <p:sp>
        <p:nvSpPr>
          <p:cNvPr id="5123" name="Rectangle 3">
            <a:extLst>
              <a:ext uri="{FF2B5EF4-FFF2-40B4-BE49-F238E27FC236}">
                <a16:creationId xmlns:a16="http://schemas.microsoft.com/office/drawing/2014/main" id="{59FB894F-7404-3CE2-AEBE-4C9B9B2A6670}"/>
              </a:ext>
            </a:extLst>
          </p:cNvPr>
          <p:cNvSpPr>
            <a:spLocks noGrp="1" noChangeArrowheads="1"/>
          </p:cNvSpPr>
          <p:nvPr>
            <p:ph type="body" idx="1"/>
          </p:nvPr>
        </p:nvSpPr>
        <p:spPr>
          <a:xfrm>
            <a:off x="457200" y="1143000"/>
            <a:ext cx="8305800" cy="5257800"/>
          </a:xfrm>
        </p:spPr>
        <p:txBody>
          <a:bodyPr/>
          <a:lstStyle/>
          <a:p>
            <a:pPr eaLnBrk="1" hangingPunct="1"/>
            <a:r>
              <a:rPr lang="en-US" altLang="en-US" sz="2800" strike="sngStrike" dirty="0"/>
              <a:t>Software Ethics</a:t>
            </a:r>
          </a:p>
          <a:p>
            <a:pPr marL="0" indent="0" eaLnBrk="1" hangingPunct="1">
              <a:buNone/>
            </a:pPr>
            <a:endParaRPr lang="en-US" altLang="en-US" sz="2800" strike="sngStrike" dirty="0"/>
          </a:p>
          <a:p>
            <a:pPr eaLnBrk="1" hangingPunct="1"/>
            <a:r>
              <a:rPr lang="en-US" altLang="en-US" sz="2800" strike="sngStrike" dirty="0"/>
              <a:t>Kinds of Software Requirements (Functional &amp; Non-Functional)</a:t>
            </a:r>
          </a:p>
          <a:p>
            <a:pPr marL="0" indent="0" eaLnBrk="1" hangingPunct="1">
              <a:buNone/>
            </a:pPr>
            <a:endParaRPr lang="en-US" altLang="en-US" sz="2800" strike="sngStrike" dirty="0"/>
          </a:p>
          <a:p>
            <a:pPr eaLnBrk="1" hangingPunct="1"/>
            <a:r>
              <a:rPr lang="en-US" altLang="en-US" sz="2800" strike="sngStrike" dirty="0"/>
              <a:t>Additional Types of Software Requirements</a:t>
            </a:r>
          </a:p>
          <a:p>
            <a:pPr marL="0" indent="0" eaLnBrk="1" hangingPunct="1">
              <a:buNone/>
            </a:pPr>
            <a:endParaRPr lang="en-US" altLang="en-US" sz="2800" strike="sngStrike" dirty="0"/>
          </a:p>
          <a:p>
            <a:pPr eaLnBrk="1" hangingPunct="1"/>
            <a:r>
              <a:rPr lang="en-US" altLang="en-US" sz="2800" strike="sngStrike" dirty="0"/>
              <a:t>User &amp; Customer Perspectives on Requirements</a:t>
            </a:r>
          </a:p>
          <a:p>
            <a:pPr eaLnBrk="1" hangingPunct="1"/>
            <a:endParaRPr lang="en-US" altLang="en-US" sz="2800" dirty="0"/>
          </a:p>
          <a:p>
            <a:pPr eaLnBrk="1" hangingPunct="1"/>
            <a:r>
              <a:rPr lang="en-US" altLang="en-US" sz="2800" b="1" dirty="0">
                <a:solidFill>
                  <a:srgbClr val="FF0000"/>
                </a:solidFill>
              </a:rPr>
              <a:t>Common Requirement Issues</a:t>
            </a:r>
          </a:p>
        </p:txBody>
      </p:sp>
    </p:spTree>
    <p:extLst>
      <p:ext uri="{BB962C8B-B14F-4D97-AF65-F5344CB8AC3E}">
        <p14:creationId xmlns:p14="http://schemas.microsoft.com/office/powerpoint/2010/main" val="3037297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915A1-15A6-7F51-D58C-2865C7F275FA}"/>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89C1078C-5389-1308-D588-7DD9B462AD6D}"/>
              </a:ext>
            </a:extLst>
          </p:cNvPr>
          <p:cNvSpPr>
            <a:spLocks noGrp="1" noChangeArrowheads="1"/>
          </p:cNvSpPr>
          <p:nvPr>
            <p:ph type="title"/>
          </p:nvPr>
        </p:nvSpPr>
        <p:spPr/>
        <p:txBody>
          <a:bodyPr/>
          <a:lstStyle/>
          <a:p>
            <a:pPr eaLnBrk="1" hangingPunct="1"/>
            <a:r>
              <a:rPr lang="en-US" altLang="en-US" sz="3200" b="1" dirty="0">
                <a:solidFill>
                  <a:srgbClr val="FF0000"/>
                </a:solidFill>
              </a:rPr>
              <a:t>Common Requirement Issues</a:t>
            </a:r>
            <a:endParaRPr lang="en-US" altLang="en-US" b="1" dirty="0"/>
          </a:p>
        </p:txBody>
      </p:sp>
      <p:sp>
        <p:nvSpPr>
          <p:cNvPr id="5123" name="Rectangle 3">
            <a:extLst>
              <a:ext uri="{FF2B5EF4-FFF2-40B4-BE49-F238E27FC236}">
                <a16:creationId xmlns:a16="http://schemas.microsoft.com/office/drawing/2014/main" id="{6011D4CE-600A-ECD2-E67D-ADA094F4C2FD}"/>
              </a:ext>
            </a:extLst>
          </p:cNvPr>
          <p:cNvSpPr>
            <a:spLocks noGrp="1" noChangeArrowheads="1"/>
          </p:cNvSpPr>
          <p:nvPr>
            <p:ph type="body" idx="1"/>
          </p:nvPr>
        </p:nvSpPr>
        <p:spPr>
          <a:xfrm>
            <a:off x="457200" y="1143000"/>
            <a:ext cx="8305800" cy="5257800"/>
          </a:xfrm>
        </p:spPr>
        <p:txBody>
          <a:bodyPr/>
          <a:lstStyle/>
          <a:p>
            <a:pPr marL="0" indent="0" eaLnBrk="1" hangingPunct="1">
              <a:buNone/>
            </a:pPr>
            <a:r>
              <a:rPr lang="en-US" altLang="en-US" sz="2800" b="1" dirty="0">
                <a:solidFill>
                  <a:srgbClr val="FF0000"/>
                </a:solidFill>
              </a:rPr>
              <a:t>Common Requirement Issues:</a:t>
            </a:r>
            <a:br>
              <a:rPr lang="en-US" altLang="en-US" sz="2800" b="1" dirty="0">
                <a:solidFill>
                  <a:srgbClr val="FF0000"/>
                </a:solidFill>
              </a:rPr>
            </a:br>
            <a:endParaRPr lang="en-US" altLang="en-US" sz="2800" b="1" dirty="0">
              <a:solidFill>
                <a:srgbClr val="FF0000"/>
              </a:solidFill>
            </a:endParaRPr>
          </a:p>
          <a:p>
            <a:pPr marL="0" indent="0" eaLnBrk="1" hangingPunct="1">
              <a:buNone/>
            </a:pPr>
            <a:endParaRPr lang="en-US" altLang="en-US" sz="2800" b="1" dirty="0"/>
          </a:p>
          <a:p>
            <a:pPr marL="0" indent="0" eaLnBrk="1" hangingPunct="1">
              <a:buNone/>
            </a:pPr>
            <a:endParaRPr lang="en-US" altLang="en-US" sz="2800" b="1" dirty="0"/>
          </a:p>
          <a:p>
            <a:pPr marL="0" indent="0" eaLnBrk="1" hangingPunct="1">
              <a:buNone/>
            </a:pPr>
            <a:endParaRPr lang="en-US" altLang="en-US" sz="2800" b="1" dirty="0"/>
          </a:p>
          <a:p>
            <a:pPr marL="0" indent="0" algn="ctr" eaLnBrk="1" hangingPunct="1">
              <a:buNone/>
            </a:pPr>
            <a:r>
              <a:rPr lang="en-US" altLang="en-US" sz="2800" b="1" dirty="0"/>
              <a:t>Already discussed in Lecture 02 Week 01</a:t>
            </a:r>
          </a:p>
        </p:txBody>
      </p:sp>
    </p:spTree>
    <p:extLst>
      <p:ext uri="{BB962C8B-B14F-4D97-AF65-F5344CB8AC3E}">
        <p14:creationId xmlns:p14="http://schemas.microsoft.com/office/powerpoint/2010/main" val="16609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fade">
                                      <p:cBhvr>
                                        <p:cTn id="7" dur="1000"/>
                                        <p:tgtEl>
                                          <p:spTgt spid="5123">
                                            <p:txEl>
                                              <p:pRg st="4" end="4"/>
                                            </p:txEl>
                                          </p:spTgt>
                                        </p:tgtEl>
                                      </p:cBhvr>
                                    </p:animEffect>
                                    <p:anim calcmode="lin" valueType="num">
                                      <p:cBhvr>
                                        <p:cTn id="8" dur="10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1DC957E-1475-7CFA-8B97-BFFD65B0AB06}"/>
              </a:ext>
            </a:extLst>
          </p:cNvPr>
          <p:cNvSpPr>
            <a:spLocks noGrp="1" noChangeArrowheads="1"/>
          </p:cNvSpPr>
          <p:nvPr>
            <p:ph type="title"/>
          </p:nvPr>
        </p:nvSpPr>
        <p:spPr/>
        <p:txBody>
          <a:bodyPr/>
          <a:lstStyle/>
          <a:p>
            <a:pPr eaLnBrk="1" hangingPunct="1"/>
            <a:r>
              <a:rPr lang="en-US" altLang="en-US" sz="3600" b="1" dirty="0">
                <a:solidFill>
                  <a:srgbClr val="FF0000"/>
                </a:solidFill>
                <a:cs typeface="Times New Roman" panose="02020603050405020304" pitchFamily="18" charset="0"/>
              </a:rPr>
              <a:t>Non-Functional Requirements  </a:t>
            </a:r>
          </a:p>
        </p:txBody>
      </p:sp>
      <p:sp>
        <p:nvSpPr>
          <p:cNvPr id="5124" name="Rectangle 3">
            <a:extLst>
              <a:ext uri="{FF2B5EF4-FFF2-40B4-BE49-F238E27FC236}">
                <a16:creationId xmlns:a16="http://schemas.microsoft.com/office/drawing/2014/main" id="{4102E2B4-A49F-EB6F-AA26-8A903B165782}"/>
              </a:ext>
            </a:extLst>
          </p:cNvPr>
          <p:cNvSpPr>
            <a:spLocks noGrp="1" noChangeArrowheads="1"/>
          </p:cNvSpPr>
          <p:nvPr>
            <p:ph idx="1"/>
          </p:nvPr>
        </p:nvSpPr>
        <p:spPr>
          <a:xfrm>
            <a:off x="0" y="1295400"/>
            <a:ext cx="8915400" cy="5105400"/>
          </a:xfrm>
        </p:spPr>
        <p:txBody>
          <a:bodyPr rtlCol="0">
            <a:normAutofit lnSpcReduction="10000"/>
          </a:bodyPr>
          <a:lstStyle/>
          <a:p>
            <a:pPr eaLnBrk="1" fontAlgn="auto" hangingPunct="1">
              <a:spcAft>
                <a:spcPts val="0"/>
              </a:spcAft>
              <a:defRPr/>
            </a:pPr>
            <a:r>
              <a:rPr lang="en-US" sz="2800" dirty="0">
                <a:latin typeface="+mj-lt"/>
                <a:cs typeface="Times New Roman" panose="02020603050405020304" pitchFamily="18" charset="0"/>
              </a:rPr>
              <a:t>Most non-functional requirements relate to the </a:t>
            </a:r>
            <a:r>
              <a:rPr lang="en-US" sz="2800" b="1" dirty="0">
                <a:solidFill>
                  <a:srgbClr val="FF0000"/>
                </a:solidFill>
                <a:latin typeface="+mj-lt"/>
                <a:cs typeface="Times New Roman" panose="02020603050405020304" pitchFamily="18" charset="0"/>
              </a:rPr>
              <a:t>system as a whole</a:t>
            </a:r>
            <a:r>
              <a:rPr lang="en-US" sz="2800" dirty="0">
                <a:latin typeface="+mj-lt"/>
                <a:cs typeface="Times New Roman" panose="02020603050405020304" pitchFamily="18" charset="0"/>
              </a:rPr>
              <a:t>. They include constraints on timing, performance, reliability, security, maintainability, accuracy, the development process, standards, etc.</a:t>
            </a:r>
          </a:p>
          <a:p>
            <a:pPr eaLnBrk="1" fontAlgn="auto" hangingPunct="1">
              <a:spcAft>
                <a:spcPts val="0"/>
              </a:spcAft>
              <a:defRPr/>
            </a:pPr>
            <a:endParaRPr lang="en-US" sz="2800" dirty="0">
              <a:latin typeface="+mj-lt"/>
              <a:cs typeface="Times New Roman" panose="02020603050405020304" pitchFamily="18" charset="0"/>
            </a:endParaRPr>
          </a:p>
          <a:p>
            <a:pPr marL="514350" indent="-514350" eaLnBrk="1" fontAlgn="auto" hangingPunct="1">
              <a:spcAft>
                <a:spcPts val="0"/>
              </a:spcAft>
              <a:buFont typeface="+mj-lt"/>
              <a:buAutoNum type="arabicPeriod"/>
              <a:defRPr/>
            </a:pPr>
            <a:r>
              <a:rPr lang="en-US" sz="2800" dirty="0">
                <a:latin typeface="+mj-lt"/>
                <a:cs typeface="Times New Roman" panose="02020603050405020304" pitchFamily="18" charset="0"/>
              </a:rPr>
              <a:t>They are</a:t>
            </a:r>
            <a:r>
              <a:rPr lang="en-US" sz="2800" dirty="0">
                <a:solidFill>
                  <a:srgbClr val="00B050"/>
                </a:solidFill>
                <a:latin typeface="+mj-lt"/>
                <a:cs typeface="Times New Roman" panose="02020603050405020304" pitchFamily="18" charset="0"/>
              </a:rPr>
              <a:t> </a:t>
            </a:r>
            <a:r>
              <a:rPr lang="en-US" sz="2800" b="1" dirty="0">
                <a:solidFill>
                  <a:srgbClr val="00B050"/>
                </a:solidFill>
                <a:latin typeface="+mj-lt"/>
                <a:cs typeface="Times New Roman" panose="02020603050405020304" pitchFamily="18" charset="0"/>
              </a:rPr>
              <a:t>often more critical than individual functional requirements.</a:t>
            </a:r>
          </a:p>
          <a:p>
            <a:pPr marL="514350" indent="-514350" eaLnBrk="1" fontAlgn="auto" hangingPunct="1">
              <a:spcAft>
                <a:spcPts val="0"/>
              </a:spcAft>
              <a:buFont typeface="+mj-lt"/>
              <a:buAutoNum type="arabicPeriod"/>
              <a:defRPr/>
            </a:pPr>
            <a:endParaRPr lang="en-US" sz="2800" dirty="0">
              <a:solidFill>
                <a:srgbClr val="00B050"/>
              </a:solidFill>
              <a:latin typeface="+mj-lt"/>
              <a:cs typeface="Times New Roman" panose="02020603050405020304" pitchFamily="18" charset="0"/>
            </a:endParaRPr>
          </a:p>
          <a:p>
            <a:pPr marL="514350" indent="-514350" eaLnBrk="1" fontAlgn="auto" hangingPunct="1">
              <a:spcAft>
                <a:spcPts val="0"/>
              </a:spcAft>
              <a:buFont typeface="+mj-lt"/>
              <a:buAutoNum type="arabicPeriod"/>
              <a:defRPr/>
            </a:pPr>
            <a:r>
              <a:rPr lang="en-US" sz="2800" b="1" dirty="0">
                <a:solidFill>
                  <a:srgbClr val="00B050"/>
                </a:solidFill>
                <a:latin typeface="+mj-lt"/>
                <a:cs typeface="Times New Roman" panose="02020603050405020304" pitchFamily="18" charset="0"/>
              </a:rPr>
              <a:t>Capture the emergent behavior of the system</a:t>
            </a:r>
            <a:r>
              <a:rPr lang="en-US" sz="2800" dirty="0">
                <a:solidFill>
                  <a:srgbClr val="00B050"/>
                </a:solidFill>
                <a:latin typeface="+mj-lt"/>
                <a:cs typeface="Times New Roman" panose="02020603050405020304" pitchFamily="18" charset="0"/>
              </a:rPr>
              <a:t>, </a:t>
            </a:r>
            <a:r>
              <a:rPr lang="en-US" sz="2800" dirty="0">
                <a:latin typeface="+mj-lt"/>
                <a:cs typeface="Times New Roman" panose="02020603050405020304" pitchFamily="18" charset="0"/>
              </a:rPr>
              <a:t>that is they relate to </a:t>
            </a:r>
            <a:r>
              <a:rPr lang="en-US" sz="2800" b="1" dirty="0">
                <a:solidFill>
                  <a:srgbClr val="FF0000"/>
                </a:solidFill>
                <a:latin typeface="+mj-lt"/>
                <a:cs typeface="Times New Roman" panose="02020603050405020304" pitchFamily="18" charset="0"/>
              </a:rPr>
              <a:t>system as a whole</a:t>
            </a:r>
            <a:r>
              <a:rPr lang="en-US" sz="2800" dirty="0">
                <a:latin typeface="+mj-lt"/>
                <a:cs typeface="Times New Roman" panose="02020603050405020304" pitchFamily="18" charset="0"/>
              </a:rPr>
              <a:t>.</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endParaRPr lang="en-US" sz="2800" dirty="0">
              <a:latin typeface="+mj-lt"/>
              <a:cs typeface="Times New Roman" panose="02020603050405020304" pitchFamily="18" charset="0"/>
            </a:endParaRPr>
          </a:p>
        </p:txBody>
      </p:sp>
      <p:sp>
        <p:nvSpPr>
          <p:cNvPr id="3" name="Rectangle 2">
            <a:extLst>
              <a:ext uri="{FF2B5EF4-FFF2-40B4-BE49-F238E27FC236}">
                <a16:creationId xmlns:a16="http://schemas.microsoft.com/office/drawing/2014/main" id="{F889D533-D421-5B6D-612E-8F380532940E}"/>
              </a:ext>
            </a:extLst>
          </p:cNvPr>
          <p:cNvSpPr/>
          <p:nvPr/>
        </p:nvSpPr>
        <p:spPr>
          <a:xfrm>
            <a:off x="1333500" y="1371600"/>
            <a:ext cx="6248400" cy="2057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rgbClr val="FF0000"/>
                </a:solidFill>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anim calcmode="lin" valueType="num">
                                      <p:cBhvr>
                                        <p:cTn id="8" dur="10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4">
                                            <p:txEl>
                                              <p:pRg st="2" end="2"/>
                                            </p:txEl>
                                          </p:spTgt>
                                        </p:tgtEl>
                                        <p:attrNameLst>
                                          <p:attrName>style.visibility</p:attrName>
                                        </p:attrNameLst>
                                      </p:cBhvr>
                                      <p:to>
                                        <p:strVal val="visible"/>
                                      </p:to>
                                    </p:set>
                                    <p:animEffect transition="in" filter="fade">
                                      <p:cBhvr>
                                        <p:cTn id="21" dur="1000"/>
                                        <p:tgtEl>
                                          <p:spTgt spid="5124">
                                            <p:txEl>
                                              <p:pRg st="2" end="2"/>
                                            </p:txEl>
                                          </p:spTgt>
                                        </p:tgtEl>
                                      </p:cBhvr>
                                    </p:animEffect>
                                    <p:anim calcmode="lin" valueType="num">
                                      <p:cBhvr>
                                        <p:cTn id="22"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4">
                                            <p:txEl>
                                              <p:pRg st="4" end="4"/>
                                            </p:txEl>
                                          </p:spTgt>
                                        </p:tgtEl>
                                        <p:attrNameLst>
                                          <p:attrName>style.visibility</p:attrName>
                                        </p:attrNameLst>
                                      </p:cBhvr>
                                      <p:to>
                                        <p:strVal val="visible"/>
                                      </p:to>
                                    </p:set>
                                    <p:animEffect transition="in" filter="fade">
                                      <p:cBhvr>
                                        <p:cTn id="28" dur="1000"/>
                                        <p:tgtEl>
                                          <p:spTgt spid="5124">
                                            <p:txEl>
                                              <p:pRg st="4" end="4"/>
                                            </p:txEl>
                                          </p:spTgt>
                                        </p:tgtEl>
                                      </p:cBhvr>
                                    </p:animEffect>
                                    <p:anim calcmode="lin" valueType="num">
                                      <p:cBhvr>
                                        <p:cTn id="29" dur="10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1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76B3304-7513-AF1A-06D0-B331DCF26A34}"/>
              </a:ext>
            </a:extLst>
          </p:cNvPr>
          <p:cNvSpPr>
            <a:spLocks noGrp="1" noChangeArrowheads="1"/>
          </p:cNvSpPr>
          <p:nvPr>
            <p:ph type="title"/>
          </p:nvPr>
        </p:nvSpPr>
        <p:spPr/>
        <p:txBody>
          <a:bodyPr/>
          <a:lstStyle/>
          <a:p>
            <a:r>
              <a:rPr lang="en-US" altLang="en-US" sz="2800" b="1" dirty="0"/>
              <a:t>The main risks of Requirements Engineering</a:t>
            </a:r>
            <a:endParaRPr lang="en-US" altLang="en-US" sz="2800" dirty="0">
              <a:latin typeface="Times New Roman" panose="02020603050405020304" pitchFamily="18" charset="0"/>
              <a:cs typeface="Times New Roman" panose="02020603050405020304" pitchFamily="18" charset="0"/>
            </a:endParaRPr>
          </a:p>
        </p:txBody>
      </p:sp>
      <p:sp>
        <p:nvSpPr>
          <p:cNvPr id="28675" name="Content Placeholder 2">
            <a:extLst>
              <a:ext uri="{FF2B5EF4-FFF2-40B4-BE49-F238E27FC236}">
                <a16:creationId xmlns:a16="http://schemas.microsoft.com/office/drawing/2014/main" id="{EF7B7139-EA99-4659-F8AE-516C9059D332}"/>
              </a:ext>
            </a:extLst>
          </p:cNvPr>
          <p:cNvSpPr>
            <a:spLocks noGrp="1" noChangeArrowheads="1"/>
          </p:cNvSpPr>
          <p:nvPr>
            <p:ph idx="1"/>
          </p:nvPr>
        </p:nvSpPr>
        <p:spPr/>
        <p:txBody>
          <a:bodyPr/>
          <a:lstStyle/>
          <a:p>
            <a:pPr marL="514350" indent="-514350">
              <a:buFontTx/>
              <a:buAutoNum type="arabicPeriod"/>
            </a:pPr>
            <a:r>
              <a:rPr lang="en-US" altLang="en-US" sz="2800" dirty="0">
                <a:cs typeface="Times New Roman" panose="02020603050405020304" pitchFamily="18" charset="0"/>
              </a:rPr>
              <a:t>Insufficient user involvement</a:t>
            </a:r>
          </a:p>
          <a:p>
            <a:pPr marL="514350" indent="-514350">
              <a:buFontTx/>
              <a:buAutoNum type="arabicPeriod"/>
            </a:pPr>
            <a:r>
              <a:rPr lang="en-US" altLang="en-US" sz="2800" dirty="0">
                <a:cs typeface="Times New Roman" panose="02020603050405020304" pitchFamily="18" charset="0"/>
              </a:rPr>
              <a:t>Creeping user requirements</a:t>
            </a:r>
          </a:p>
          <a:p>
            <a:pPr marL="514350" indent="-514350">
              <a:buFontTx/>
              <a:buAutoNum type="arabicPeriod"/>
            </a:pPr>
            <a:r>
              <a:rPr lang="en-US" altLang="en-US" sz="2800" dirty="0">
                <a:cs typeface="Times New Roman" panose="02020603050405020304" pitchFamily="18" charset="0"/>
              </a:rPr>
              <a:t>Ambiguous requirements</a:t>
            </a:r>
          </a:p>
          <a:p>
            <a:pPr marL="514350" indent="-514350">
              <a:buFontTx/>
              <a:buAutoNum type="arabicPeriod"/>
            </a:pPr>
            <a:r>
              <a:rPr lang="en-US" altLang="en-US" sz="2800" dirty="0">
                <a:cs typeface="Times New Roman" panose="02020603050405020304" pitchFamily="18" charset="0"/>
              </a:rPr>
              <a:t>Gold plating</a:t>
            </a:r>
          </a:p>
          <a:p>
            <a:pPr marL="514350" indent="-514350">
              <a:buFontTx/>
              <a:buAutoNum type="arabicPeriod"/>
            </a:pPr>
            <a:r>
              <a:rPr lang="en-US" altLang="en-US" sz="2800" dirty="0">
                <a:cs typeface="Times New Roman" panose="02020603050405020304" pitchFamily="18" charset="0"/>
              </a:rPr>
              <a:t>Inaccurate planning</a:t>
            </a:r>
          </a:p>
          <a:p>
            <a:pPr marL="514350" indent="-514350">
              <a:buFontTx/>
              <a:buAutoNum type="arabicPeriod"/>
            </a:pPr>
            <a:r>
              <a:rPr lang="en-US" altLang="en-US" sz="2800" dirty="0">
                <a:cs typeface="Times New Roman" panose="02020603050405020304" pitchFamily="18" charset="0"/>
              </a:rPr>
              <a:t>Overlooked user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1000"/>
                                        <p:tgtEl>
                                          <p:spTgt spid="28675">
                                            <p:txEl>
                                              <p:pRg st="1" end="1"/>
                                            </p:txEl>
                                          </p:spTgt>
                                        </p:tgtEl>
                                      </p:cBhvr>
                                    </p:animEffect>
                                    <p:anim calcmode="lin" valueType="num">
                                      <p:cBhvr>
                                        <p:cTn id="13"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67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1000"/>
                                        <p:tgtEl>
                                          <p:spTgt spid="28675">
                                            <p:txEl>
                                              <p:pRg st="2" end="2"/>
                                            </p:txEl>
                                          </p:spTgt>
                                        </p:tgtEl>
                                      </p:cBhvr>
                                    </p:animEffect>
                                    <p:anim calcmode="lin" valueType="num">
                                      <p:cBhvr>
                                        <p:cTn id="18"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67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1000"/>
                                        <p:tgtEl>
                                          <p:spTgt spid="28675">
                                            <p:txEl>
                                              <p:pRg st="3" end="3"/>
                                            </p:txEl>
                                          </p:spTgt>
                                        </p:tgtEl>
                                      </p:cBhvr>
                                    </p:animEffect>
                                    <p:anim calcmode="lin" valueType="num">
                                      <p:cBhvr>
                                        <p:cTn id="23"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67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1000"/>
                                        <p:tgtEl>
                                          <p:spTgt spid="28675">
                                            <p:txEl>
                                              <p:pRg st="4" end="4"/>
                                            </p:txEl>
                                          </p:spTgt>
                                        </p:tgtEl>
                                      </p:cBhvr>
                                    </p:animEffect>
                                    <p:anim calcmode="lin" valueType="num">
                                      <p:cBhvr>
                                        <p:cTn id="28"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67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1000"/>
                                        <p:tgtEl>
                                          <p:spTgt spid="28675">
                                            <p:txEl>
                                              <p:pRg st="5" end="5"/>
                                            </p:txEl>
                                          </p:spTgt>
                                        </p:tgtEl>
                                      </p:cBhvr>
                                    </p:animEffect>
                                    <p:anim calcmode="lin" valueType="num">
                                      <p:cBhvr>
                                        <p:cTn id="33" dur="1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867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95A1-6BFF-2850-467D-4EE1471202DE}"/>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376C8512-193B-27A0-0E80-2E10C49520D4}"/>
              </a:ext>
            </a:extLst>
          </p:cNvPr>
          <p:cNvSpPr>
            <a:spLocks noGrp="1" noChangeArrowheads="1"/>
          </p:cNvSpPr>
          <p:nvPr>
            <p:ph type="title"/>
          </p:nvPr>
        </p:nvSpPr>
        <p:spPr>
          <a:xfrm>
            <a:off x="0" y="381000"/>
            <a:ext cx="9144000" cy="838200"/>
          </a:xfrm>
        </p:spPr>
        <p:txBody>
          <a:bodyPr wrap="square" anchor="ctr">
            <a:normAutofit/>
          </a:bodyPr>
          <a:lstStyle/>
          <a:p>
            <a:r>
              <a:rPr lang="en-US" b="1" dirty="0"/>
              <a:t>Common Requirement Problems &amp; Solutions</a:t>
            </a:r>
            <a:endParaRPr lang="en-US" dirty="0"/>
          </a:p>
        </p:txBody>
      </p:sp>
      <p:graphicFrame>
        <p:nvGraphicFramePr>
          <p:cNvPr id="2" name="Content Placeholder 1">
            <a:extLst>
              <a:ext uri="{FF2B5EF4-FFF2-40B4-BE49-F238E27FC236}">
                <a16:creationId xmlns:a16="http://schemas.microsoft.com/office/drawing/2014/main" id="{20E652A1-4B95-8EB0-6BE9-C743EEA2B45C}"/>
              </a:ext>
            </a:extLst>
          </p:cNvPr>
          <p:cNvGraphicFramePr>
            <a:graphicFrameLocks noGrp="1"/>
          </p:cNvGraphicFramePr>
          <p:nvPr>
            <p:ph type="tbl" idx="1"/>
            <p:extLst>
              <p:ext uri="{D42A27DB-BD31-4B8C-83A1-F6EECF244321}">
                <p14:modId xmlns:p14="http://schemas.microsoft.com/office/powerpoint/2010/main" val="3682080795"/>
              </p:ext>
            </p:extLst>
          </p:nvPr>
        </p:nvGraphicFramePr>
        <p:xfrm>
          <a:off x="152400" y="1219200"/>
          <a:ext cx="8763000" cy="5105402"/>
        </p:xfrm>
        <a:graphic>
          <a:graphicData uri="http://schemas.openxmlformats.org/drawingml/2006/table">
            <a:tbl>
              <a:tblPr>
                <a:tableStyleId>{5940675A-B579-460E-94D1-54222C63F5DA}</a:tableStyleId>
              </a:tblPr>
              <a:tblGrid>
                <a:gridCol w="4347770">
                  <a:extLst>
                    <a:ext uri="{9D8B030D-6E8A-4147-A177-3AD203B41FA5}">
                      <a16:colId xmlns:a16="http://schemas.microsoft.com/office/drawing/2014/main" val="442445811"/>
                    </a:ext>
                  </a:extLst>
                </a:gridCol>
                <a:gridCol w="4415230">
                  <a:extLst>
                    <a:ext uri="{9D8B030D-6E8A-4147-A177-3AD203B41FA5}">
                      <a16:colId xmlns:a16="http://schemas.microsoft.com/office/drawing/2014/main" val="3400931055"/>
                    </a:ext>
                  </a:extLst>
                </a:gridCol>
              </a:tblGrid>
              <a:tr h="490476">
                <a:tc>
                  <a:txBody>
                    <a:bodyPr/>
                    <a:lstStyle/>
                    <a:p>
                      <a:pPr algn="ctr"/>
                      <a:r>
                        <a:rPr lang="en-US" sz="2200" b="1" dirty="0">
                          <a:solidFill>
                            <a:schemeClr val="bg1"/>
                          </a:solidFill>
                        </a:rPr>
                        <a:t>Problem</a:t>
                      </a:r>
                      <a:endParaRPr lang="en-US" sz="2200" dirty="0">
                        <a:solidFill>
                          <a:schemeClr val="bg1"/>
                        </a:solidFill>
                      </a:endParaRPr>
                    </a:p>
                  </a:txBody>
                  <a:tcPr marL="111472" marR="111472" marT="55736" marB="55736" anchor="ctr">
                    <a:solidFill>
                      <a:srgbClr val="00B0F0"/>
                    </a:solidFill>
                  </a:tcPr>
                </a:tc>
                <a:tc>
                  <a:txBody>
                    <a:bodyPr/>
                    <a:lstStyle/>
                    <a:p>
                      <a:pPr algn="ctr"/>
                      <a:r>
                        <a:rPr lang="en-US" sz="2200" b="1" dirty="0">
                          <a:solidFill>
                            <a:schemeClr val="bg1"/>
                          </a:solidFill>
                        </a:rPr>
                        <a:t>Solution</a:t>
                      </a:r>
                      <a:endParaRPr lang="en-US" sz="2200" dirty="0">
                        <a:solidFill>
                          <a:schemeClr val="bg1"/>
                        </a:solidFill>
                      </a:endParaRPr>
                    </a:p>
                  </a:txBody>
                  <a:tcPr marL="111472" marR="111472" marT="55736" marB="55736" anchor="ctr">
                    <a:solidFill>
                      <a:srgbClr val="00B0F0"/>
                    </a:solidFill>
                  </a:tcPr>
                </a:tc>
                <a:extLst>
                  <a:ext uri="{0D108BD9-81ED-4DB2-BD59-A6C34878D82A}">
                    <a16:rowId xmlns:a16="http://schemas.microsoft.com/office/drawing/2014/main" val="339526714"/>
                  </a:ext>
                </a:extLst>
              </a:tr>
              <a:tr h="824890">
                <a:tc>
                  <a:txBody>
                    <a:bodyPr/>
                    <a:lstStyle/>
                    <a:p>
                      <a:pPr algn="ctr"/>
                      <a:r>
                        <a:rPr lang="en-US" sz="2200" b="1" dirty="0"/>
                        <a:t>Insufficient User Involvement</a:t>
                      </a:r>
                    </a:p>
                  </a:txBody>
                  <a:tcPr marL="111472" marR="111472" marT="55736" marB="55736" anchor="ctr"/>
                </a:tc>
                <a:tc>
                  <a:txBody>
                    <a:bodyPr/>
                    <a:lstStyle/>
                    <a:p>
                      <a:pPr algn="ctr"/>
                      <a:r>
                        <a:rPr lang="en-US" sz="2200" dirty="0"/>
                        <a:t>Engage stakeholders in every phase</a:t>
                      </a:r>
                    </a:p>
                  </a:txBody>
                  <a:tcPr marL="111472" marR="111472" marT="55736" marB="55736" anchor="ctr"/>
                </a:tc>
                <a:extLst>
                  <a:ext uri="{0D108BD9-81ED-4DB2-BD59-A6C34878D82A}">
                    <a16:rowId xmlns:a16="http://schemas.microsoft.com/office/drawing/2014/main" val="1120093698"/>
                  </a:ext>
                </a:extLst>
              </a:tr>
              <a:tr h="824890">
                <a:tc>
                  <a:txBody>
                    <a:bodyPr/>
                    <a:lstStyle/>
                    <a:p>
                      <a:pPr algn="ctr"/>
                      <a:r>
                        <a:rPr lang="en-US" sz="2200" b="1" dirty="0"/>
                        <a:t>Creeping User Requirements</a:t>
                      </a:r>
                    </a:p>
                  </a:txBody>
                  <a:tcPr marL="111472" marR="111472" marT="55736" marB="55736" anchor="ctr"/>
                </a:tc>
                <a:tc>
                  <a:txBody>
                    <a:bodyPr/>
                    <a:lstStyle/>
                    <a:p>
                      <a:pPr algn="ctr"/>
                      <a:r>
                        <a:rPr lang="en-US" sz="2200" dirty="0"/>
                        <a:t>Define and control scope strictly</a:t>
                      </a:r>
                    </a:p>
                  </a:txBody>
                  <a:tcPr marL="111472" marR="111472" marT="55736" marB="55736" anchor="ctr"/>
                </a:tc>
                <a:extLst>
                  <a:ext uri="{0D108BD9-81ED-4DB2-BD59-A6C34878D82A}">
                    <a16:rowId xmlns:a16="http://schemas.microsoft.com/office/drawing/2014/main" val="4277053231"/>
                  </a:ext>
                </a:extLst>
              </a:tr>
              <a:tr h="824890">
                <a:tc>
                  <a:txBody>
                    <a:bodyPr/>
                    <a:lstStyle/>
                    <a:p>
                      <a:pPr algn="ctr"/>
                      <a:r>
                        <a:rPr lang="en-US" sz="2200" b="1" dirty="0"/>
                        <a:t>Ambiguous Requirements</a:t>
                      </a:r>
                    </a:p>
                  </a:txBody>
                  <a:tcPr marL="111472" marR="111472" marT="55736" marB="55736" anchor="ctr"/>
                </a:tc>
                <a:tc>
                  <a:txBody>
                    <a:bodyPr/>
                    <a:lstStyle/>
                    <a:p>
                      <a:pPr algn="ctr"/>
                      <a:r>
                        <a:rPr lang="en-US" sz="2200" dirty="0"/>
                        <a:t>Use clear, measurable language</a:t>
                      </a:r>
                    </a:p>
                  </a:txBody>
                  <a:tcPr marL="111472" marR="111472" marT="55736" marB="55736" anchor="ctr"/>
                </a:tc>
                <a:extLst>
                  <a:ext uri="{0D108BD9-81ED-4DB2-BD59-A6C34878D82A}">
                    <a16:rowId xmlns:a16="http://schemas.microsoft.com/office/drawing/2014/main" val="1336573466"/>
                  </a:ext>
                </a:extLst>
              </a:tr>
              <a:tr h="490476">
                <a:tc>
                  <a:txBody>
                    <a:bodyPr/>
                    <a:lstStyle/>
                    <a:p>
                      <a:pPr algn="ctr"/>
                      <a:r>
                        <a:rPr lang="en-US" sz="2200" b="1" dirty="0"/>
                        <a:t>Gold Plating</a:t>
                      </a:r>
                    </a:p>
                  </a:txBody>
                  <a:tcPr marL="111472" marR="111472" marT="55736" marB="55736" anchor="ctr"/>
                </a:tc>
                <a:tc>
                  <a:txBody>
                    <a:bodyPr/>
                    <a:lstStyle/>
                    <a:p>
                      <a:pPr algn="ctr"/>
                      <a:r>
                        <a:rPr lang="en-US" sz="2200"/>
                        <a:t>Stick to agreed project scope</a:t>
                      </a:r>
                    </a:p>
                  </a:txBody>
                  <a:tcPr marL="111472" marR="111472" marT="55736" marB="55736" anchor="ctr"/>
                </a:tc>
                <a:extLst>
                  <a:ext uri="{0D108BD9-81ED-4DB2-BD59-A6C34878D82A}">
                    <a16:rowId xmlns:a16="http://schemas.microsoft.com/office/drawing/2014/main" val="2990526888"/>
                  </a:ext>
                </a:extLst>
              </a:tr>
              <a:tr h="824890">
                <a:tc>
                  <a:txBody>
                    <a:bodyPr/>
                    <a:lstStyle/>
                    <a:p>
                      <a:pPr algn="ctr"/>
                      <a:r>
                        <a:rPr lang="en-US" sz="2200" b="1" dirty="0"/>
                        <a:t>Inaccurate Planning</a:t>
                      </a:r>
                    </a:p>
                  </a:txBody>
                  <a:tcPr marL="111472" marR="111472" marT="55736" marB="55736" anchor="ctr"/>
                </a:tc>
                <a:tc>
                  <a:txBody>
                    <a:bodyPr/>
                    <a:lstStyle/>
                    <a:p>
                      <a:pPr algn="ctr"/>
                      <a:r>
                        <a:rPr lang="en-US" sz="2200"/>
                        <a:t>Use proper estimation techniques</a:t>
                      </a:r>
                    </a:p>
                  </a:txBody>
                  <a:tcPr marL="111472" marR="111472" marT="55736" marB="55736" anchor="ctr"/>
                </a:tc>
                <a:extLst>
                  <a:ext uri="{0D108BD9-81ED-4DB2-BD59-A6C34878D82A}">
                    <a16:rowId xmlns:a16="http://schemas.microsoft.com/office/drawing/2014/main" val="283125188"/>
                  </a:ext>
                </a:extLst>
              </a:tr>
              <a:tr h="824890">
                <a:tc>
                  <a:txBody>
                    <a:bodyPr/>
                    <a:lstStyle/>
                    <a:p>
                      <a:pPr algn="ctr"/>
                      <a:r>
                        <a:rPr lang="en-US" sz="2200" b="1" dirty="0"/>
                        <a:t>Overlooked User Classes</a:t>
                      </a:r>
                    </a:p>
                  </a:txBody>
                  <a:tcPr marL="111472" marR="111472" marT="55736" marB="55736" anchor="ctr"/>
                </a:tc>
                <a:tc>
                  <a:txBody>
                    <a:bodyPr/>
                    <a:lstStyle/>
                    <a:p>
                      <a:pPr algn="ctr"/>
                      <a:r>
                        <a:rPr lang="en-US" sz="2200" dirty="0"/>
                        <a:t>Conduct comprehensive user analysis</a:t>
                      </a:r>
                    </a:p>
                  </a:txBody>
                  <a:tcPr marL="111472" marR="111472" marT="55736" marB="55736" anchor="ctr"/>
                </a:tc>
                <a:extLst>
                  <a:ext uri="{0D108BD9-81ED-4DB2-BD59-A6C34878D82A}">
                    <a16:rowId xmlns:a16="http://schemas.microsoft.com/office/drawing/2014/main" val="1089109140"/>
                  </a:ext>
                </a:extLst>
              </a:tr>
            </a:tbl>
          </a:graphicData>
        </a:graphic>
      </p:graphicFrame>
    </p:spTree>
    <p:extLst>
      <p:ext uri="{BB962C8B-B14F-4D97-AF65-F5344CB8AC3E}">
        <p14:creationId xmlns:p14="http://schemas.microsoft.com/office/powerpoint/2010/main" val="27882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546E5-D1AB-26C4-760A-8E604DD1DD08}"/>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96760B31-99B3-591A-1E28-6374224A31D0}"/>
              </a:ext>
            </a:extLst>
          </p:cNvPr>
          <p:cNvSpPr>
            <a:spLocks noGrp="1" noChangeArrowheads="1"/>
          </p:cNvSpPr>
          <p:nvPr>
            <p:ph type="title"/>
          </p:nvPr>
        </p:nvSpPr>
        <p:spPr/>
        <p:txBody>
          <a:bodyPr/>
          <a:lstStyle/>
          <a:p>
            <a:r>
              <a:rPr lang="en-US" altLang="en-US" sz="2800" b="1" dirty="0"/>
              <a:t>Best Practices for Contractual and Requirement Management</a:t>
            </a:r>
            <a:endParaRPr lang="en-US" altLang="en-US" sz="2800" dirty="0">
              <a:latin typeface="Times New Roman" panose="02020603050405020304" pitchFamily="18" charset="0"/>
              <a:cs typeface="Times New Roman" panose="02020603050405020304" pitchFamily="18" charset="0"/>
            </a:endParaRPr>
          </a:p>
        </p:txBody>
      </p:sp>
      <p:sp>
        <p:nvSpPr>
          <p:cNvPr id="28675" name="Content Placeholder 2">
            <a:extLst>
              <a:ext uri="{FF2B5EF4-FFF2-40B4-BE49-F238E27FC236}">
                <a16:creationId xmlns:a16="http://schemas.microsoft.com/office/drawing/2014/main" id="{37E92B3F-53F0-C6C7-0201-606285FC5B73}"/>
              </a:ext>
            </a:extLst>
          </p:cNvPr>
          <p:cNvSpPr>
            <a:spLocks noGrp="1" noChangeArrowheads="1"/>
          </p:cNvSpPr>
          <p:nvPr>
            <p:ph idx="1"/>
          </p:nvPr>
        </p:nvSpPr>
        <p:spPr/>
        <p:txBody>
          <a:bodyPr/>
          <a:lstStyle/>
          <a:p>
            <a:pPr marL="514350" indent="-514350">
              <a:buFontTx/>
              <a:buAutoNum type="arabicPeriod"/>
            </a:pPr>
            <a:r>
              <a:rPr lang="en-US" altLang="en-US" sz="2800" dirty="0">
                <a:cs typeface="Times New Roman" panose="02020603050405020304" pitchFamily="18" charset="0"/>
              </a:rPr>
              <a:t>Clearly define the scope and deliverables in contracts</a:t>
            </a:r>
          </a:p>
          <a:p>
            <a:pPr marL="514350" indent="-514350">
              <a:buFontTx/>
              <a:buAutoNum type="arabicPeriod"/>
            </a:pPr>
            <a:endParaRPr lang="en-US" altLang="en-US" sz="2800" dirty="0">
              <a:cs typeface="Times New Roman" panose="02020603050405020304" pitchFamily="18" charset="0"/>
            </a:endParaRPr>
          </a:p>
          <a:p>
            <a:pPr marL="514350" indent="-514350">
              <a:buFontTx/>
              <a:buAutoNum type="arabicPeriod"/>
            </a:pPr>
            <a:r>
              <a:rPr lang="en-US" altLang="en-US" sz="2800" dirty="0">
                <a:cs typeface="Times New Roman" panose="02020603050405020304" pitchFamily="18" charset="0"/>
              </a:rPr>
              <a:t>Establish change control mechanisms</a:t>
            </a:r>
          </a:p>
          <a:p>
            <a:pPr marL="514350" indent="-514350">
              <a:buFontTx/>
              <a:buAutoNum type="arabicPeriod"/>
            </a:pPr>
            <a:endParaRPr lang="en-US" altLang="en-US" sz="2800" dirty="0">
              <a:cs typeface="Times New Roman" panose="02020603050405020304" pitchFamily="18" charset="0"/>
            </a:endParaRPr>
          </a:p>
          <a:p>
            <a:pPr marL="514350" indent="-514350">
              <a:buFontTx/>
              <a:buAutoNum type="arabicPeriod"/>
            </a:pPr>
            <a:r>
              <a:rPr lang="en-US" altLang="en-US" sz="2800" dirty="0">
                <a:cs typeface="Times New Roman" panose="02020603050405020304" pitchFamily="18" charset="0"/>
              </a:rPr>
              <a:t>Ensure stakeholder alignment before project initiation</a:t>
            </a:r>
          </a:p>
          <a:p>
            <a:pPr marL="514350" indent="-514350">
              <a:buFontTx/>
              <a:buAutoNum type="arabicPeriod"/>
            </a:pPr>
            <a:endParaRPr lang="en-US" altLang="en-US" sz="2800" dirty="0">
              <a:cs typeface="Times New Roman" panose="02020603050405020304" pitchFamily="18" charset="0"/>
            </a:endParaRPr>
          </a:p>
          <a:p>
            <a:pPr marL="514350" indent="-514350">
              <a:buFontTx/>
              <a:buAutoNum type="arabicPeriod"/>
            </a:pPr>
            <a:r>
              <a:rPr lang="en-US" altLang="en-US" sz="2800" dirty="0">
                <a:cs typeface="Times New Roman" panose="02020603050405020304" pitchFamily="18" charset="0"/>
              </a:rPr>
              <a:t>Regular reviews and updates to requirement documents</a:t>
            </a:r>
          </a:p>
        </p:txBody>
      </p:sp>
    </p:spTree>
    <p:extLst>
      <p:ext uri="{BB962C8B-B14F-4D97-AF65-F5344CB8AC3E}">
        <p14:creationId xmlns:p14="http://schemas.microsoft.com/office/powerpoint/2010/main" val="73745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675">
                                            <p:txEl>
                                              <p:pRg st="2" end="2"/>
                                            </p:txEl>
                                          </p:spTgt>
                                        </p:tgtEl>
                                        <p:attrNameLst>
                                          <p:attrName>style.visibility</p:attrName>
                                        </p:attrNameLst>
                                      </p:cBhvr>
                                      <p:to>
                                        <p:strVal val="visible"/>
                                      </p:to>
                                    </p:set>
                                    <p:animEffect transition="in" filter="fade">
                                      <p:cBhvr>
                                        <p:cTn id="14" dur="1000"/>
                                        <p:tgtEl>
                                          <p:spTgt spid="28675">
                                            <p:txEl>
                                              <p:pRg st="2" end="2"/>
                                            </p:txEl>
                                          </p:spTgt>
                                        </p:tgtEl>
                                      </p:cBhvr>
                                    </p:animEffect>
                                    <p:anim calcmode="lin" valueType="num">
                                      <p:cBhvr>
                                        <p:cTn id="15"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86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animEffect transition="in" filter="fade">
                                      <p:cBhvr>
                                        <p:cTn id="21" dur="1000"/>
                                        <p:tgtEl>
                                          <p:spTgt spid="28675">
                                            <p:txEl>
                                              <p:pRg st="4" end="4"/>
                                            </p:txEl>
                                          </p:spTgt>
                                        </p:tgtEl>
                                      </p:cBhvr>
                                    </p:animEffect>
                                    <p:anim calcmode="lin" valueType="num">
                                      <p:cBhvr>
                                        <p:cTn id="22"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86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675">
                                            <p:txEl>
                                              <p:pRg st="6" end="6"/>
                                            </p:txEl>
                                          </p:spTgt>
                                        </p:tgtEl>
                                        <p:attrNameLst>
                                          <p:attrName>style.visibility</p:attrName>
                                        </p:attrNameLst>
                                      </p:cBhvr>
                                      <p:to>
                                        <p:strVal val="visible"/>
                                      </p:to>
                                    </p:set>
                                    <p:animEffect transition="in" filter="fade">
                                      <p:cBhvr>
                                        <p:cTn id="28" dur="1000"/>
                                        <p:tgtEl>
                                          <p:spTgt spid="28675">
                                            <p:txEl>
                                              <p:pRg st="6" end="6"/>
                                            </p:txEl>
                                          </p:spTgt>
                                        </p:tgtEl>
                                      </p:cBhvr>
                                    </p:animEffect>
                                    <p:anim calcmode="lin" valueType="num">
                                      <p:cBhvr>
                                        <p:cTn id="29" dur="10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86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9581FEF-138D-A7D9-FC2F-27EDA2EE2FF0}"/>
              </a:ext>
            </a:extLst>
          </p:cNvPr>
          <p:cNvSpPr>
            <a:spLocks noGrp="1" noChangeArrowheads="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Why Requirements are Important?</a:t>
            </a:r>
          </a:p>
        </p:txBody>
      </p:sp>
      <p:pic>
        <p:nvPicPr>
          <p:cNvPr id="40963" name="Content Placeholder 4">
            <a:extLst>
              <a:ext uri="{FF2B5EF4-FFF2-40B4-BE49-F238E27FC236}">
                <a16:creationId xmlns:a16="http://schemas.microsoft.com/office/drawing/2014/main" id="{8479ACBA-4232-0B0B-7444-D88710C287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82713"/>
            <a:ext cx="7620000" cy="43719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6FC8D98-1EB5-37B3-10A5-8C485E524941}"/>
              </a:ext>
            </a:extLst>
          </p:cNvPr>
          <p:cNvSpPr>
            <a:spLocks noGrp="1" noChangeArrowheads="1"/>
          </p:cNvSpPr>
          <p:nvPr>
            <p:ph type="title"/>
          </p:nvPr>
        </p:nvSpPr>
        <p:spPr/>
        <p:txBody>
          <a:bodyPr/>
          <a:lstStyle/>
          <a:p>
            <a:pPr eaLnBrk="1" hangingPunct="1"/>
            <a:r>
              <a:rPr lang="en-US" altLang="en-US" sz="3600" b="1" dirty="0">
                <a:solidFill>
                  <a:srgbClr val="FF0000"/>
                </a:solidFill>
                <a:cs typeface="Times New Roman" panose="02020603050405020304" pitchFamily="18" charset="0"/>
              </a:rPr>
              <a:t>Non-Functional Requirements (cont..) </a:t>
            </a:r>
          </a:p>
        </p:txBody>
      </p:sp>
      <p:sp>
        <p:nvSpPr>
          <p:cNvPr id="5124" name="Rectangle 3">
            <a:extLst>
              <a:ext uri="{FF2B5EF4-FFF2-40B4-BE49-F238E27FC236}">
                <a16:creationId xmlns:a16="http://schemas.microsoft.com/office/drawing/2014/main" id="{B5856843-B4A4-D370-DA58-3B46BB0F3238}"/>
              </a:ext>
            </a:extLst>
          </p:cNvPr>
          <p:cNvSpPr>
            <a:spLocks noGrp="1" noChangeArrowheads="1"/>
          </p:cNvSpPr>
          <p:nvPr>
            <p:ph idx="1"/>
          </p:nvPr>
        </p:nvSpPr>
        <p:spPr>
          <a:xfrm>
            <a:off x="0" y="1295400"/>
            <a:ext cx="8991600" cy="5105400"/>
          </a:xfrm>
        </p:spPr>
        <p:txBody>
          <a:bodyPr rtlCol="0">
            <a:normAutofit fontScale="92500"/>
          </a:bodyPr>
          <a:lstStyle/>
          <a:p>
            <a:pPr eaLnBrk="1" fontAlgn="auto" hangingPunct="1">
              <a:spcAft>
                <a:spcPts val="0"/>
              </a:spcAft>
              <a:defRPr/>
            </a:pPr>
            <a:r>
              <a:rPr lang="en-US" sz="2800" dirty="0">
                <a:latin typeface="+mj-lt"/>
                <a:cs typeface="Times New Roman" panose="02020603050405020304" pitchFamily="18" charset="0"/>
              </a:rPr>
              <a:t>Must be built into the framework of the software product</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Failure to meet a non-functional system requirement may make the whole system unusable</a:t>
            </a:r>
          </a:p>
          <a:p>
            <a:pPr eaLnBrk="1" fontAlgn="auto" hangingPunct="1">
              <a:spcAft>
                <a:spcPts val="0"/>
              </a:spcAft>
              <a:defRPr/>
            </a:pPr>
            <a:endParaRPr lang="en-US" sz="2800" dirty="0">
              <a:latin typeface="+mj-lt"/>
              <a:cs typeface="Times New Roman" panose="02020603050405020304" pitchFamily="18" charset="0"/>
            </a:endParaRPr>
          </a:p>
          <a:p>
            <a:pPr marL="0" indent="0" eaLnBrk="1" fontAlgn="auto" hangingPunct="1">
              <a:spcAft>
                <a:spcPts val="0"/>
              </a:spcAft>
              <a:buNone/>
              <a:defRPr/>
            </a:pPr>
            <a:r>
              <a:rPr lang="en-US" sz="2800" i="1" dirty="0">
                <a:solidFill>
                  <a:srgbClr val="00B050"/>
                </a:solidFill>
                <a:latin typeface="+mj-lt"/>
                <a:cs typeface="Times New Roman" panose="02020603050405020304" pitchFamily="18" charset="0"/>
              </a:rPr>
              <a:t>1. For example, if an aircraft system does not meet reliability requirements, it will not be certified as ‘safe’</a:t>
            </a:r>
          </a:p>
          <a:p>
            <a:pPr marL="0" indent="0" eaLnBrk="1" fontAlgn="auto" hangingPunct="1">
              <a:spcAft>
                <a:spcPts val="0"/>
              </a:spcAft>
              <a:buNone/>
              <a:defRPr/>
            </a:pPr>
            <a:endParaRPr lang="en-US" sz="2800" i="1" dirty="0">
              <a:solidFill>
                <a:srgbClr val="00B050"/>
              </a:solidFill>
              <a:latin typeface="+mj-lt"/>
              <a:cs typeface="Times New Roman" panose="02020603050405020304" pitchFamily="18" charset="0"/>
            </a:endParaRPr>
          </a:p>
          <a:p>
            <a:pPr marL="0" indent="0" eaLnBrk="1" fontAlgn="auto" hangingPunct="1">
              <a:spcAft>
                <a:spcPts val="0"/>
              </a:spcAft>
              <a:buNone/>
              <a:defRPr/>
            </a:pPr>
            <a:r>
              <a:rPr lang="en-US" sz="2800" i="1" dirty="0">
                <a:solidFill>
                  <a:srgbClr val="00B050"/>
                </a:solidFill>
                <a:latin typeface="+mj-lt"/>
                <a:cs typeface="Times New Roman" panose="02020603050405020304" pitchFamily="18" charset="0"/>
              </a:rPr>
              <a:t>2. If a real-time control system fails to meet its performance requirements, the control functions will not operate correctly</a:t>
            </a:r>
          </a:p>
          <a:p>
            <a:pPr eaLnBrk="1" fontAlgn="auto" hangingPunct="1">
              <a:spcAft>
                <a:spcPts val="0"/>
              </a:spcAft>
              <a:defRPr/>
            </a:pPr>
            <a:endParaRPr lang="en-US" sz="2800" dirty="0">
              <a:latin typeface="+mj-lt"/>
              <a:cs typeface="Times New Roman" panose="02020603050405020304" pitchFamily="18" charset="0"/>
            </a:endParaRPr>
          </a:p>
        </p:txBody>
      </p:sp>
      <p:sp>
        <p:nvSpPr>
          <p:cNvPr id="6148" name="Slide Number Placeholder 5">
            <a:extLst>
              <a:ext uri="{FF2B5EF4-FFF2-40B4-BE49-F238E27FC236}">
                <a16:creationId xmlns:a16="http://schemas.microsoft.com/office/drawing/2014/main" id="{5357D452-3EDF-0A5E-FA04-92EFDC877C65}"/>
              </a:ext>
            </a:extLst>
          </p:cNvPr>
          <p:cNvSpPr>
            <a:spLocks noGrp="1" noChangeArrowheads="1"/>
          </p:cNvSpPr>
          <p:nvPr>
            <p:ph type="sldNum" sz="quarter" idx="12"/>
          </p:nvPr>
        </p:nvSpPr>
        <p:spPr bwMode="auto">
          <a:xfrm>
            <a:off x="6457950" y="6356350"/>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r"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just" fontAlgn="base">
              <a:spcBef>
                <a:spcPct val="0"/>
              </a:spcBef>
              <a:spcAft>
                <a:spcPct val="0"/>
              </a:spcAft>
              <a:defRPr/>
            </a:pPr>
            <a:fld id="{A2C04C49-B72C-46AB-8796-98B25D88B75E}" type="slidenum">
              <a:rPr lang="en-US" altLang="en-US" smtClean="0"/>
              <a:pPr algn="just" fontAlgn="base">
                <a:spcBef>
                  <a:spcPct val="0"/>
                </a:spcBef>
                <a:spcAft>
                  <a:spcPct val="0"/>
                </a:spcAft>
                <a:defRPr/>
              </a:pPr>
              <a:t>6</a:t>
            </a:fld>
            <a:endParaRPr lang="en-US" altLang="en-US" sz="1000">
              <a:solidFill>
                <a:srgbClr val="59595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1000"/>
                                        <p:tgtEl>
                                          <p:spTgt spid="5124">
                                            <p:txEl>
                                              <p:pRg st="0" end="0"/>
                                            </p:txEl>
                                          </p:spTgt>
                                        </p:tgtEl>
                                      </p:cBhvr>
                                    </p:animEffect>
                                    <p:anim calcmode="lin" valueType="num">
                                      <p:cBhvr>
                                        <p:cTn id="8" dur="10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fade">
                                      <p:cBhvr>
                                        <p:cTn id="12" dur="1000"/>
                                        <p:tgtEl>
                                          <p:spTgt spid="5124">
                                            <p:txEl>
                                              <p:pRg st="2" end="2"/>
                                            </p:txEl>
                                          </p:spTgt>
                                        </p:tgtEl>
                                      </p:cBhvr>
                                    </p:animEffect>
                                    <p:anim calcmode="lin" valueType="num">
                                      <p:cBhvr>
                                        <p:cTn id="13"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24">
                                            <p:txEl>
                                              <p:pRg st="4" end="4"/>
                                            </p:txEl>
                                          </p:spTgt>
                                        </p:tgtEl>
                                        <p:attrNameLst>
                                          <p:attrName>style.visibility</p:attrName>
                                        </p:attrNameLst>
                                      </p:cBhvr>
                                      <p:to>
                                        <p:strVal val="visible"/>
                                      </p:to>
                                    </p:set>
                                    <p:animEffect transition="in" filter="fade">
                                      <p:cBhvr>
                                        <p:cTn id="19" dur="1000"/>
                                        <p:tgtEl>
                                          <p:spTgt spid="5124">
                                            <p:txEl>
                                              <p:pRg st="4" end="4"/>
                                            </p:txEl>
                                          </p:spTgt>
                                        </p:tgtEl>
                                      </p:cBhvr>
                                    </p:animEffect>
                                    <p:anim calcmode="lin" valueType="num">
                                      <p:cBhvr>
                                        <p:cTn id="20" dur="10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124">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24">
                                            <p:txEl>
                                              <p:pRg st="6" end="6"/>
                                            </p:txEl>
                                          </p:spTgt>
                                        </p:tgtEl>
                                        <p:attrNameLst>
                                          <p:attrName>style.visibility</p:attrName>
                                        </p:attrNameLst>
                                      </p:cBhvr>
                                      <p:to>
                                        <p:strVal val="visible"/>
                                      </p:to>
                                    </p:set>
                                    <p:animEffect transition="in" filter="fade">
                                      <p:cBhvr>
                                        <p:cTn id="24" dur="1000"/>
                                        <p:tgtEl>
                                          <p:spTgt spid="5124">
                                            <p:txEl>
                                              <p:pRg st="6" end="6"/>
                                            </p:txEl>
                                          </p:spTgt>
                                        </p:tgtEl>
                                      </p:cBhvr>
                                    </p:animEffect>
                                    <p:anim calcmode="lin" valueType="num">
                                      <p:cBhvr>
                                        <p:cTn id="25" dur="1000" fill="hold"/>
                                        <p:tgtEl>
                                          <p:spTgt spid="512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512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3CAC32-284A-6A75-970C-9E0DF2D76F62}"/>
              </a:ext>
            </a:extLst>
          </p:cNvPr>
          <p:cNvSpPr>
            <a:spLocks noGrp="1" noChangeArrowheads="1"/>
          </p:cNvSpPr>
          <p:nvPr>
            <p:ph type="title"/>
          </p:nvPr>
        </p:nvSpPr>
        <p:spPr/>
        <p:txBody>
          <a:bodyPr/>
          <a:lstStyle/>
          <a:p>
            <a:pPr eaLnBrk="1" hangingPunct="1"/>
            <a:r>
              <a:rPr lang="en-US" altLang="en-US" sz="3600" b="1" dirty="0">
                <a:solidFill>
                  <a:srgbClr val="FF0000"/>
                </a:solidFill>
                <a:cs typeface="Times New Roman" panose="02020603050405020304" pitchFamily="18" charset="0"/>
              </a:rPr>
              <a:t>Non-Functional Requirements (cont..) </a:t>
            </a:r>
            <a:endParaRPr lang="en-US" altLang="en-US" sz="3600" dirty="0">
              <a:solidFill>
                <a:schemeClr val="accent1"/>
              </a:solidFill>
              <a:latin typeface="Times New Roman" panose="02020603050405020304" pitchFamily="18" charset="0"/>
              <a:cs typeface="Times New Roman" panose="02020603050405020304" pitchFamily="18" charset="0"/>
            </a:endParaRPr>
          </a:p>
        </p:txBody>
      </p:sp>
      <p:sp>
        <p:nvSpPr>
          <p:cNvPr id="5124" name="Rectangle 3">
            <a:extLst>
              <a:ext uri="{FF2B5EF4-FFF2-40B4-BE49-F238E27FC236}">
                <a16:creationId xmlns:a16="http://schemas.microsoft.com/office/drawing/2014/main" id="{B1C2B5A4-DA1D-5044-D466-5DC5604C8499}"/>
              </a:ext>
            </a:extLst>
          </p:cNvPr>
          <p:cNvSpPr>
            <a:spLocks noGrp="1" noChangeArrowheads="1"/>
          </p:cNvSpPr>
          <p:nvPr>
            <p:ph idx="1"/>
          </p:nvPr>
        </p:nvSpPr>
        <p:spPr>
          <a:xfrm>
            <a:off x="0" y="1295400"/>
            <a:ext cx="8915400" cy="5105400"/>
          </a:xfrm>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Non-functional requirements </a:t>
            </a:r>
            <a:r>
              <a:rPr lang="en-US" sz="2800" b="1" dirty="0">
                <a:latin typeface="+mj-lt"/>
                <a:cs typeface="Times New Roman" panose="02020603050405020304" pitchFamily="18" charset="0"/>
              </a:rPr>
              <a:t>arise through user needs</a:t>
            </a:r>
          </a:p>
          <a:p>
            <a:pPr lvl="1" eaLnBrk="1" fontAlgn="auto" hangingPunct="1">
              <a:spcAft>
                <a:spcPts val="0"/>
              </a:spcAft>
              <a:defRPr/>
            </a:pPr>
            <a:r>
              <a:rPr lang="en-US" sz="2400" dirty="0">
                <a:latin typeface="+mj-lt"/>
                <a:cs typeface="Times New Roman" panose="02020603050405020304" pitchFamily="18" charset="0"/>
              </a:rPr>
              <a:t>because of </a:t>
            </a:r>
            <a:r>
              <a:rPr lang="en-US" sz="2400" b="1" dirty="0">
                <a:solidFill>
                  <a:srgbClr val="00B050"/>
                </a:solidFill>
                <a:latin typeface="+mj-lt"/>
                <a:cs typeface="Times New Roman" panose="02020603050405020304" pitchFamily="18" charset="0"/>
              </a:rPr>
              <a:t>budget constraints</a:t>
            </a:r>
          </a:p>
          <a:p>
            <a:pPr lvl="1" eaLnBrk="1" fontAlgn="auto" hangingPunct="1">
              <a:spcAft>
                <a:spcPts val="0"/>
              </a:spcAft>
              <a:defRPr/>
            </a:pPr>
            <a:r>
              <a:rPr lang="en-US" sz="2400" dirty="0">
                <a:latin typeface="+mj-lt"/>
                <a:cs typeface="Times New Roman" panose="02020603050405020304" pitchFamily="18" charset="0"/>
              </a:rPr>
              <a:t>because of </a:t>
            </a:r>
            <a:r>
              <a:rPr lang="en-US" sz="2400" b="1" dirty="0">
                <a:solidFill>
                  <a:srgbClr val="00B050"/>
                </a:solidFill>
                <a:latin typeface="+mj-lt"/>
                <a:cs typeface="Times New Roman" panose="02020603050405020304" pitchFamily="18" charset="0"/>
              </a:rPr>
              <a:t>organizational policies</a:t>
            </a:r>
          </a:p>
          <a:p>
            <a:pPr lvl="1" eaLnBrk="1" fontAlgn="auto" hangingPunct="1">
              <a:spcAft>
                <a:spcPts val="0"/>
              </a:spcAft>
              <a:defRPr/>
            </a:pPr>
            <a:r>
              <a:rPr lang="en-US" sz="2400" dirty="0">
                <a:latin typeface="+mj-lt"/>
                <a:cs typeface="Times New Roman" panose="02020603050405020304" pitchFamily="18" charset="0"/>
              </a:rPr>
              <a:t>because of </a:t>
            </a:r>
            <a:r>
              <a:rPr lang="en-US" sz="2400" b="1" dirty="0">
                <a:solidFill>
                  <a:srgbClr val="00B050"/>
                </a:solidFill>
                <a:latin typeface="+mj-lt"/>
                <a:cs typeface="Times New Roman" panose="02020603050405020304" pitchFamily="18" charset="0"/>
              </a:rPr>
              <a:t>the need of interoperability with other software and hardware systems</a:t>
            </a:r>
            <a:r>
              <a:rPr lang="en-US" sz="2400" dirty="0">
                <a:latin typeface="+mj-lt"/>
                <a:cs typeface="Times New Roman" panose="02020603050405020304" pitchFamily="18" charset="0"/>
              </a:rPr>
              <a:t> or </a:t>
            </a:r>
          </a:p>
          <a:p>
            <a:pPr lvl="1" eaLnBrk="1" fontAlgn="auto" hangingPunct="1">
              <a:spcAft>
                <a:spcPts val="0"/>
              </a:spcAft>
              <a:defRPr/>
            </a:pPr>
            <a:r>
              <a:rPr lang="en-US" sz="2400" dirty="0">
                <a:latin typeface="+mj-lt"/>
                <a:cs typeface="Times New Roman" panose="02020603050405020304" pitchFamily="18" charset="0"/>
              </a:rPr>
              <a:t>because of </a:t>
            </a:r>
            <a:r>
              <a:rPr lang="en-US" sz="2400" b="1" dirty="0">
                <a:latin typeface="+mj-lt"/>
                <a:cs typeface="Times New Roman" panose="02020603050405020304" pitchFamily="18" charset="0"/>
              </a:rPr>
              <a:t>external factors</a:t>
            </a:r>
            <a:r>
              <a:rPr lang="en-US" sz="2400" dirty="0">
                <a:latin typeface="+mj-lt"/>
                <a:cs typeface="Times New Roman" panose="02020603050405020304" pitchFamily="18" charset="0"/>
              </a:rPr>
              <a:t> such as </a:t>
            </a:r>
            <a:r>
              <a:rPr lang="en-US" sz="2400" b="1" dirty="0">
                <a:solidFill>
                  <a:srgbClr val="00B050"/>
                </a:solidFill>
                <a:latin typeface="+mj-lt"/>
                <a:cs typeface="Times New Roman" panose="02020603050405020304" pitchFamily="18" charset="0"/>
              </a:rPr>
              <a:t>safety regulations, privacy legislation</a:t>
            </a:r>
            <a:r>
              <a:rPr lang="en-US" sz="2400" dirty="0">
                <a:latin typeface="+mj-lt"/>
                <a:cs typeface="Times New Roman" panose="02020603050405020304" pitchFamily="18" charset="0"/>
              </a:rPr>
              <a:t>, etc.</a:t>
            </a:r>
          </a:p>
          <a:p>
            <a:pPr algn="just" eaLnBrk="1" fontAlgn="auto" hangingPunct="1">
              <a:spcAft>
                <a:spcPts val="0"/>
              </a:spcAft>
              <a:defRPr/>
            </a:pPr>
            <a:endParaRPr lang="en-US" sz="2800" dirty="0">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Effect transition="in" filter="fade">
                                      <p:cBhvr>
                                        <p:cTn id="7" dur="1000"/>
                                        <p:tgtEl>
                                          <p:spTgt spid="5124">
                                            <p:txEl>
                                              <p:pRg st="1" end="1"/>
                                            </p:txEl>
                                          </p:spTgt>
                                        </p:tgtEl>
                                      </p:cBhvr>
                                    </p:animEffect>
                                    <p:anim calcmode="lin" valueType="num">
                                      <p:cBhvr>
                                        <p:cTn id="8" dur="1000" fill="hold"/>
                                        <p:tgtEl>
                                          <p:spTgt spid="512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4">
                                            <p:txEl>
                                              <p:pRg st="2" end="2"/>
                                            </p:txEl>
                                          </p:spTgt>
                                        </p:tgtEl>
                                        <p:attrNameLst>
                                          <p:attrName>style.visibility</p:attrName>
                                        </p:attrNameLst>
                                      </p:cBhvr>
                                      <p:to>
                                        <p:strVal val="visible"/>
                                      </p:to>
                                    </p:set>
                                    <p:animEffect transition="in" filter="fade">
                                      <p:cBhvr>
                                        <p:cTn id="14" dur="1000"/>
                                        <p:tgtEl>
                                          <p:spTgt spid="5124">
                                            <p:txEl>
                                              <p:pRg st="2" end="2"/>
                                            </p:txEl>
                                          </p:spTgt>
                                        </p:tgtEl>
                                      </p:cBhvr>
                                    </p:animEffect>
                                    <p:anim calcmode="lin" valueType="num">
                                      <p:cBhvr>
                                        <p:cTn id="15" dur="10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4">
                                            <p:txEl>
                                              <p:pRg st="3" end="3"/>
                                            </p:txEl>
                                          </p:spTgt>
                                        </p:tgtEl>
                                        <p:attrNameLst>
                                          <p:attrName>style.visibility</p:attrName>
                                        </p:attrNameLst>
                                      </p:cBhvr>
                                      <p:to>
                                        <p:strVal val="visible"/>
                                      </p:to>
                                    </p:set>
                                    <p:animEffect transition="in" filter="fade">
                                      <p:cBhvr>
                                        <p:cTn id="21" dur="1000"/>
                                        <p:tgtEl>
                                          <p:spTgt spid="5124">
                                            <p:txEl>
                                              <p:pRg st="3" end="3"/>
                                            </p:txEl>
                                          </p:spTgt>
                                        </p:tgtEl>
                                      </p:cBhvr>
                                    </p:animEffect>
                                    <p:anim calcmode="lin" valueType="num">
                                      <p:cBhvr>
                                        <p:cTn id="22" dur="1000" fill="hold"/>
                                        <p:tgtEl>
                                          <p:spTgt spid="512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1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4">
                                            <p:txEl>
                                              <p:pRg st="4" end="4"/>
                                            </p:txEl>
                                          </p:spTgt>
                                        </p:tgtEl>
                                        <p:attrNameLst>
                                          <p:attrName>style.visibility</p:attrName>
                                        </p:attrNameLst>
                                      </p:cBhvr>
                                      <p:to>
                                        <p:strVal val="visible"/>
                                      </p:to>
                                    </p:set>
                                    <p:animEffect transition="in" filter="fade">
                                      <p:cBhvr>
                                        <p:cTn id="28" dur="1000"/>
                                        <p:tgtEl>
                                          <p:spTgt spid="5124">
                                            <p:txEl>
                                              <p:pRg st="4" end="4"/>
                                            </p:txEl>
                                          </p:spTgt>
                                        </p:tgtEl>
                                      </p:cBhvr>
                                    </p:animEffect>
                                    <p:anim calcmode="lin" valueType="num">
                                      <p:cBhvr>
                                        <p:cTn id="29" dur="10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1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F7A7C37B-463A-F516-A4ED-CC5097FB8179}"/>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en-US" sz="3600" b="1" dirty="0">
                <a:solidFill>
                  <a:srgbClr val="FF0000"/>
                </a:solidFill>
                <a:cs typeface="Times New Roman" panose="02020603050405020304" pitchFamily="18" charset="0"/>
              </a:rPr>
              <a:t>Non-Functional Requirements (cont..) </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316" name="AutoShape 3">
            <a:extLst>
              <a:ext uri="{FF2B5EF4-FFF2-40B4-BE49-F238E27FC236}">
                <a16:creationId xmlns:a16="http://schemas.microsoft.com/office/drawing/2014/main" id="{5DA0E878-119D-1B84-F1A3-E43F91A1E3AA}"/>
              </a:ext>
            </a:extLst>
          </p:cNvPr>
          <p:cNvSpPr>
            <a:spLocks noChangeArrowheads="1"/>
          </p:cNvSpPr>
          <p:nvPr/>
        </p:nvSpPr>
        <p:spPr bwMode="auto">
          <a:xfrm>
            <a:off x="3505199" y="1676400"/>
            <a:ext cx="1799269" cy="914400"/>
          </a:xfrm>
          <a:prstGeom prst="roundRect">
            <a:avLst>
              <a:gd name="adj" fmla="val 16667"/>
            </a:avLst>
          </a:prstGeom>
          <a:solidFill>
            <a:schemeClr val="accent1">
              <a:lumMod val="40000"/>
              <a:lumOff val="6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17" name="AutoShape 4">
            <a:extLst>
              <a:ext uri="{FF2B5EF4-FFF2-40B4-BE49-F238E27FC236}">
                <a16:creationId xmlns:a16="http://schemas.microsoft.com/office/drawing/2014/main" id="{AB67DBF4-568A-F4AE-CD00-DEFAC15C9767}"/>
              </a:ext>
            </a:extLst>
          </p:cNvPr>
          <p:cNvSpPr>
            <a:spLocks noChangeArrowheads="1"/>
          </p:cNvSpPr>
          <p:nvPr/>
        </p:nvSpPr>
        <p:spPr bwMode="auto">
          <a:xfrm>
            <a:off x="3295909" y="4038600"/>
            <a:ext cx="2101331"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18" name="AutoShape 5">
            <a:extLst>
              <a:ext uri="{FF2B5EF4-FFF2-40B4-BE49-F238E27FC236}">
                <a16:creationId xmlns:a16="http://schemas.microsoft.com/office/drawing/2014/main" id="{9C677857-2190-6505-6D71-5845B842905E}"/>
              </a:ext>
            </a:extLst>
          </p:cNvPr>
          <p:cNvSpPr>
            <a:spLocks noChangeArrowheads="1"/>
          </p:cNvSpPr>
          <p:nvPr/>
        </p:nvSpPr>
        <p:spPr bwMode="auto">
          <a:xfrm>
            <a:off x="6172200" y="4038600"/>
            <a:ext cx="1752600" cy="914400"/>
          </a:xfrm>
          <a:prstGeom prst="roundRect">
            <a:avLst>
              <a:gd name="adj" fmla="val 16667"/>
            </a:avLst>
          </a:prstGeom>
          <a:solidFill>
            <a:schemeClr val="accent1">
              <a:lumMod val="40000"/>
              <a:lumOff val="60000"/>
            </a:schemeClr>
          </a:solidFill>
          <a:ln w="9525">
            <a:solidFill>
              <a:schemeClr val="bg2">
                <a:lumMod val="1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19" name="AutoShape 6">
            <a:extLst>
              <a:ext uri="{FF2B5EF4-FFF2-40B4-BE49-F238E27FC236}">
                <a16:creationId xmlns:a16="http://schemas.microsoft.com/office/drawing/2014/main" id="{D7BA60C0-A106-423A-D6EB-6B55745859B2}"/>
              </a:ext>
            </a:extLst>
          </p:cNvPr>
          <p:cNvSpPr>
            <a:spLocks noChangeArrowheads="1"/>
          </p:cNvSpPr>
          <p:nvPr/>
        </p:nvSpPr>
        <p:spPr bwMode="auto">
          <a:xfrm>
            <a:off x="838200" y="4038600"/>
            <a:ext cx="1752600" cy="914400"/>
          </a:xfrm>
          <a:prstGeom prst="roundRect">
            <a:avLst>
              <a:gd name="adj" fmla="val 16667"/>
            </a:avLst>
          </a:prstGeom>
          <a:solidFill>
            <a:schemeClr val="accent1">
              <a:lumMod val="40000"/>
              <a:lumOff val="60000"/>
            </a:schemeClr>
          </a:solidFill>
          <a:ln w="9525">
            <a:solidFill>
              <a:schemeClr val="tx2">
                <a:lumMod val="50000"/>
              </a:schemeClr>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sz="24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20" name="Line 7">
            <a:extLst>
              <a:ext uri="{FF2B5EF4-FFF2-40B4-BE49-F238E27FC236}">
                <a16:creationId xmlns:a16="http://schemas.microsoft.com/office/drawing/2014/main" id="{FCF1BF8D-633B-CFE5-32EB-6DDE87EC08CB}"/>
              </a:ext>
            </a:extLst>
          </p:cNvPr>
          <p:cNvSpPr>
            <a:spLocks noChangeShapeType="1"/>
          </p:cNvSpPr>
          <p:nvPr/>
        </p:nvSpPr>
        <p:spPr bwMode="auto">
          <a:xfrm>
            <a:off x="4343400" y="2590800"/>
            <a:ext cx="0" cy="1447800"/>
          </a:xfrm>
          <a:prstGeom prst="line">
            <a:avLst/>
          </a:prstGeom>
          <a:noFill/>
          <a:ln w="9525">
            <a:solidFill>
              <a:schemeClr val="bg2">
                <a:lumMod val="10000"/>
              </a:schemeClr>
            </a:solidFill>
            <a:round/>
            <a:headEnd/>
            <a:tailEnd/>
          </a:ln>
        </p:spPr>
        <p:txBody>
          <a:bodyPr/>
          <a:lstStyle/>
          <a:p>
            <a:pPr>
              <a:defRPr/>
            </a:pPr>
            <a:endParaRPr lang="en-US"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21" name="Line 9">
            <a:extLst>
              <a:ext uri="{FF2B5EF4-FFF2-40B4-BE49-F238E27FC236}">
                <a16:creationId xmlns:a16="http://schemas.microsoft.com/office/drawing/2014/main" id="{D8D205C5-337F-5E8C-FE79-CDB2373F99E6}"/>
              </a:ext>
            </a:extLst>
          </p:cNvPr>
          <p:cNvSpPr>
            <a:spLocks noChangeShapeType="1"/>
          </p:cNvSpPr>
          <p:nvPr/>
        </p:nvSpPr>
        <p:spPr bwMode="auto">
          <a:xfrm flipV="1">
            <a:off x="1676400" y="3352800"/>
            <a:ext cx="0" cy="685800"/>
          </a:xfrm>
          <a:prstGeom prst="line">
            <a:avLst/>
          </a:prstGeom>
          <a:noFill/>
          <a:ln w="9525">
            <a:solidFill>
              <a:schemeClr val="bg2">
                <a:lumMod val="10000"/>
              </a:schemeClr>
            </a:solidFill>
            <a:round/>
            <a:headEnd/>
            <a:tailEnd/>
          </a:ln>
        </p:spPr>
        <p:txBody>
          <a:bodyPr/>
          <a:lstStyle/>
          <a:p>
            <a:pPr>
              <a:defRPr/>
            </a:pPr>
            <a:endParaRPr lang="en-US"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22" name="Line 10">
            <a:extLst>
              <a:ext uri="{FF2B5EF4-FFF2-40B4-BE49-F238E27FC236}">
                <a16:creationId xmlns:a16="http://schemas.microsoft.com/office/drawing/2014/main" id="{15462CE3-5912-C1E8-2099-84768487E3B3}"/>
              </a:ext>
            </a:extLst>
          </p:cNvPr>
          <p:cNvSpPr>
            <a:spLocks noChangeShapeType="1"/>
          </p:cNvSpPr>
          <p:nvPr/>
        </p:nvSpPr>
        <p:spPr bwMode="auto">
          <a:xfrm flipV="1">
            <a:off x="7010400" y="3352800"/>
            <a:ext cx="0" cy="685800"/>
          </a:xfrm>
          <a:prstGeom prst="line">
            <a:avLst/>
          </a:prstGeom>
          <a:noFill/>
          <a:ln w="9525">
            <a:solidFill>
              <a:schemeClr val="bg2">
                <a:lumMod val="10000"/>
              </a:schemeClr>
            </a:solidFill>
            <a:round/>
            <a:headEnd/>
            <a:tailEnd/>
          </a:ln>
        </p:spPr>
        <p:txBody>
          <a:bodyPr/>
          <a:lstStyle/>
          <a:p>
            <a:pPr>
              <a:defRPr/>
            </a:pPr>
            <a:endParaRPr lang="en-US"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23" name="Line 11">
            <a:extLst>
              <a:ext uri="{FF2B5EF4-FFF2-40B4-BE49-F238E27FC236}">
                <a16:creationId xmlns:a16="http://schemas.microsoft.com/office/drawing/2014/main" id="{26D90C2D-86F6-19FB-49A7-7A452FED484C}"/>
              </a:ext>
            </a:extLst>
          </p:cNvPr>
          <p:cNvSpPr>
            <a:spLocks noChangeShapeType="1"/>
          </p:cNvSpPr>
          <p:nvPr/>
        </p:nvSpPr>
        <p:spPr bwMode="auto">
          <a:xfrm>
            <a:off x="1676400" y="3352800"/>
            <a:ext cx="5334000" cy="0"/>
          </a:xfrm>
          <a:prstGeom prst="line">
            <a:avLst/>
          </a:prstGeom>
          <a:noFill/>
          <a:ln w="9525">
            <a:solidFill>
              <a:schemeClr val="tx1">
                <a:lumMod val="95000"/>
                <a:lumOff val="5000"/>
              </a:schemeClr>
            </a:solidFill>
            <a:round/>
            <a:headEnd/>
            <a:tailEnd/>
          </a:ln>
        </p:spPr>
        <p:txBody>
          <a:bodyPr/>
          <a:lstStyle/>
          <a:p>
            <a:pPr>
              <a:defRPr/>
            </a:pPr>
            <a:endParaRPr lang="en-US"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324" name="Text Box 12">
            <a:extLst>
              <a:ext uri="{FF2B5EF4-FFF2-40B4-BE49-F238E27FC236}">
                <a16:creationId xmlns:a16="http://schemas.microsoft.com/office/drawing/2014/main" id="{DFE117F3-ECAA-33FE-AABF-041EC4D72697}"/>
              </a:ext>
            </a:extLst>
          </p:cNvPr>
          <p:cNvSpPr txBox="1">
            <a:spLocks noChangeArrowheads="1"/>
          </p:cNvSpPr>
          <p:nvPr/>
        </p:nvSpPr>
        <p:spPr bwMode="auto">
          <a:xfrm>
            <a:off x="3529189" y="1828800"/>
            <a:ext cx="1736373" cy="646331"/>
          </a:xfrm>
          <a:prstGeom prst="rect">
            <a:avLst/>
          </a:prstGeom>
          <a:solidFill>
            <a:schemeClr val="accent1">
              <a:lumMod val="40000"/>
              <a:lumOff val="6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Non-Functional</a:t>
            </a:r>
          </a:p>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a:t>
            </a:r>
          </a:p>
        </p:txBody>
      </p:sp>
      <p:sp>
        <p:nvSpPr>
          <p:cNvPr id="13325" name="Text Box 13">
            <a:extLst>
              <a:ext uri="{FF2B5EF4-FFF2-40B4-BE49-F238E27FC236}">
                <a16:creationId xmlns:a16="http://schemas.microsoft.com/office/drawing/2014/main" id="{10F930E7-6B69-1F49-5CF9-CB3A15D5604C}"/>
              </a:ext>
            </a:extLst>
          </p:cNvPr>
          <p:cNvSpPr txBox="1">
            <a:spLocks noChangeArrowheads="1"/>
          </p:cNvSpPr>
          <p:nvPr/>
        </p:nvSpPr>
        <p:spPr bwMode="auto">
          <a:xfrm>
            <a:off x="896829" y="4159250"/>
            <a:ext cx="1565493" cy="646331"/>
          </a:xfrm>
          <a:prstGeom prst="rect">
            <a:avLst/>
          </a:prstGeom>
          <a:solidFill>
            <a:schemeClr val="accent1">
              <a:lumMod val="40000"/>
              <a:lumOff val="6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1. Product</a:t>
            </a:r>
          </a:p>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a:t>
            </a:r>
          </a:p>
        </p:txBody>
      </p:sp>
      <p:sp>
        <p:nvSpPr>
          <p:cNvPr id="13326" name="Text Box 14">
            <a:extLst>
              <a:ext uri="{FF2B5EF4-FFF2-40B4-BE49-F238E27FC236}">
                <a16:creationId xmlns:a16="http://schemas.microsoft.com/office/drawing/2014/main" id="{D1C1CAE4-B3C4-C1F6-D6A7-4ED3D79C877D}"/>
              </a:ext>
            </a:extLst>
          </p:cNvPr>
          <p:cNvSpPr txBox="1">
            <a:spLocks noChangeArrowheads="1"/>
          </p:cNvSpPr>
          <p:nvPr/>
        </p:nvSpPr>
        <p:spPr bwMode="auto">
          <a:xfrm>
            <a:off x="3401384" y="4159250"/>
            <a:ext cx="1903085" cy="646331"/>
          </a:xfrm>
          <a:prstGeom prst="rect">
            <a:avLst/>
          </a:prstGeom>
          <a:solidFill>
            <a:schemeClr val="accent1">
              <a:lumMod val="40000"/>
              <a:lumOff val="6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2. Organizational</a:t>
            </a:r>
          </a:p>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a:t>
            </a:r>
          </a:p>
        </p:txBody>
      </p:sp>
      <p:sp>
        <p:nvSpPr>
          <p:cNvPr id="13327" name="Text Box 15">
            <a:extLst>
              <a:ext uri="{FF2B5EF4-FFF2-40B4-BE49-F238E27FC236}">
                <a16:creationId xmlns:a16="http://schemas.microsoft.com/office/drawing/2014/main" id="{54591C98-1450-CAF7-346A-EA536DD8C554}"/>
              </a:ext>
            </a:extLst>
          </p:cNvPr>
          <p:cNvSpPr txBox="1">
            <a:spLocks noChangeArrowheads="1"/>
          </p:cNvSpPr>
          <p:nvPr/>
        </p:nvSpPr>
        <p:spPr bwMode="auto">
          <a:xfrm>
            <a:off x="6230829" y="4191000"/>
            <a:ext cx="1565493" cy="646331"/>
          </a:xfrm>
          <a:prstGeom prst="rect">
            <a:avLst/>
          </a:prstGeom>
          <a:solidFill>
            <a:schemeClr val="accent1">
              <a:lumMod val="40000"/>
              <a:lumOff val="60000"/>
            </a:schemeClr>
          </a:solid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3. External</a:t>
            </a:r>
          </a:p>
          <a:p>
            <a:pPr algn="ctr" eaLnBrk="1" hangingPunct="1">
              <a:defRPr/>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fade">
                                      <p:cBhvr>
                                        <p:cTn id="7" dur="1000"/>
                                        <p:tgtEl>
                                          <p:spTgt spid="13323"/>
                                        </p:tgtEl>
                                      </p:cBhvr>
                                    </p:animEffect>
                                    <p:anim calcmode="lin" valueType="num">
                                      <p:cBhvr>
                                        <p:cTn id="8" dur="1000" fill="hold"/>
                                        <p:tgtEl>
                                          <p:spTgt spid="13323"/>
                                        </p:tgtEl>
                                        <p:attrNameLst>
                                          <p:attrName>ppt_x</p:attrName>
                                        </p:attrNameLst>
                                      </p:cBhvr>
                                      <p:tavLst>
                                        <p:tav tm="0">
                                          <p:val>
                                            <p:strVal val="#ppt_x"/>
                                          </p:val>
                                        </p:tav>
                                        <p:tav tm="100000">
                                          <p:val>
                                            <p:strVal val="#ppt_x"/>
                                          </p:val>
                                        </p:tav>
                                      </p:tavLst>
                                    </p:anim>
                                    <p:anim calcmode="lin" valueType="num">
                                      <p:cBhvr>
                                        <p:cTn id="9" dur="1000" fill="hold"/>
                                        <p:tgtEl>
                                          <p:spTgt spid="133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321"/>
                                        </p:tgtEl>
                                        <p:attrNameLst>
                                          <p:attrName>style.visibility</p:attrName>
                                        </p:attrNameLst>
                                      </p:cBhvr>
                                      <p:to>
                                        <p:strVal val="visible"/>
                                      </p:to>
                                    </p:set>
                                    <p:animEffect transition="in" filter="fade">
                                      <p:cBhvr>
                                        <p:cTn id="12" dur="1000"/>
                                        <p:tgtEl>
                                          <p:spTgt spid="13321"/>
                                        </p:tgtEl>
                                      </p:cBhvr>
                                    </p:animEffect>
                                    <p:anim calcmode="lin" valueType="num">
                                      <p:cBhvr>
                                        <p:cTn id="13" dur="1000" fill="hold"/>
                                        <p:tgtEl>
                                          <p:spTgt spid="13321"/>
                                        </p:tgtEl>
                                        <p:attrNameLst>
                                          <p:attrName>ppt_x</p:attrName>
                                        </p:attrNameLst>
                                      </p:cBhvr>
                                      <p:tavLst>
                                        <p:tav tm="0">
                                          <p:val>
                                            <p:strVal val="#ppt_x"/>
                                          </p:val>
                                        </p:tav>
                                        <p:tav tm="100000">
                                          <p:val>
                                            <p:strVal val="#ppt_x"/>
                                          </p:val>
                                        </p:tav>
                                      </p:tavLst>
                                    </p:anim>
                                    <p:anim calcmode="lin" valueType="num">
                                      <p:cBhvr>
                                        <p:cTn id="14" dur="1000" fill="hold"/>
                                        <p:tgtEl>
                                          <p:spTgt spid="133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fade">
                                      <p:cBhvr>
                                        <p:cTn id="17" dur="1000"/>
                                        <p:tgtEl>
                                          <p:spTgt spid="13320"/>
                                        </p:tgtEl>
                                      </p:cBhvr>
                                    </p:animEffect>
                                    <p:anim calcmode="lin" valueType="num">
                                      <p:cBhvr>
                                        <p:cTn id="18" dur="1000" fill="hold"/>
                                        <p:tgtEl>
                                          <p:spTgt spid="13320"/>
                                        </p:tgtEl>
                                        <p:attrNameLst>
                                          <p:attrName>ppt_x</p:attrName>
                                        </p:attrNameLst>
                                      </p:cBhvr>
                                      <p:tavLst>
                                        <p:tav tm="0">
                                          <p:val>
                                            <p:strVal val="#ppt_x"/>
                                          </p:val>
                                        </p:tav>
                                        <p:tav tm="100000">
                                          <p:val>
                                            <p:strVal val="#ppt_x"/>
                                          </p:val>
                                        </p:tav>
                                      </p:tavLst>
                                    </p:anim>
                                    <p:anim calcmode="lin" valueType="num">
                                      <p:cBhvr>
                                        <p:cTn id="19" dur="1000" fill="hold"/>
                                        <p:tgtEl>
                                          <p:spTgt spid="133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fade">
                                      <p:cBhvr>
                                        <p:cTn id="22" dur="1000"/>
                                        <p:tgtEl>
                                          <p:spTgt spid="13322"/>
                                        </p:tgtEl>
                                      </p:cBhvr>
                                    </p:animEffect>
                                    <p:anim calcmode="lin" valueType="num">
                                      <p:cBhvr>
                                        <p:cTn id="23" dur="1000" fill="hold"/>
                                        <p:tgtEl>
                                          <p:spTgt spid="13322"/>
                                        </p:tgtEl>
                                        <p:attrNameLst>
                                          <p:attrName>ppt_x</p:attrName>
                                        </p:attrNameLst>
                                      </p:cBhvr>
                                      <p:tavLst>
                                        <p:tav tm="0">
                                          <p:val>
                                            <p:strVal val="#ppt_x"/>
                                          </p:val>
                                        </p:tav>
                                        <p:tav tm="100000">
                                          <p:val>
                                            <p:strVal val="#ppt_x"/>
                                          </p:val>
                                        </p:tav>
                                      </p:tavLst>
                                    </p:anim>
                                    <p:anim calcmode="lin" valueType="num">
                                      <p:cBhvr>
                                        <p:cTn id="24" dur="1000" fill="hold"/>
                                        <p:tgtEl>
                                          <p:spTgt spid="133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319"/>
                                        </p:tgtEl>
                                        <p:attrNameLst>
                                          <p:attrName>style.visibility</p:attrName>
                                        </p:attrNameLst>
                                      </p:cBhvr>
                                      <p:to>
                                        <p:strVal val="visible"/>
                                      </p:to>
                                    </p:set>
                                    <p:animEffect transition="in" filter="fade">
                                      <p:cBhvr>
                                        <p:cTn id="29" dur="1000"/>
                                        <p:tgtEl>
                                          <p:spTgt spid="13319"/>
                                        </p:tgtEl>
                                      </p:cBhvr>
                                    </p:animEffect>
                                    <p:anim calcmode="lin" valueType="num">
                                      <p:cBhvr>
                                        <p:cTn id="30" dur="1000" fill="hold"/>
                                        <p:tgtEl>
                                          <p:spTgt spid="13319"/>
                                        </p:tgtEl>
                                        <p:attrNameLst>
                                          <p:attrName>ppt_x</p:attrName>
                                        </p:attrNameLst>
                                      </p:cBhvr>
                                      <p:tavLst>
                                        <p:tav tm="0">
                                          <p:val>
                                            <p:strVal val="#ppt_x"/>
                                          </p:val>
                                        </p:tav>
                                        <p:tav tm="100000">
                                          <p:val>
                                            <p:strVal val="#ppt_x"/>
                                          </p:val>
                                        </p:tav>
                                      </p:tavLst>
                                    </p:anim>
                                    <p:anim calcmode="lin" valueType="num">
                                      <p:cBhvr>
                                        <p:cTn id="31" dur="1000" fill="hold"/>
                                        <p:tgtEl>
                                          <p:spTgt spid="133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325"/>
                                        </p:tgtEl>
                                        <p:attrNameLst>
                                          <p:attrName>style.visibility</p:attrName>
                                        </p:attrNameLst>
                                      </p:cBhvr>
                                      <p:to>
                                        <p:strVal val="visible"/>
                                      </p:to>
                                    </p:set>
                                    <p:animEffect transition="in" filter="fade">
                                      <p:cBhvr>
                                        <p:cTn id="34" dur="1000"/>
                                        <p:tgtEl>
                                          <p:spTgt spid="13325"/>
                                        </p:tgtEl>
                                      </p:cBhvr>
                                    </p:animEffect>
                                    <p:anim calcmode="lin" valueType="num">
                                      <p:cBhvr>
                                        <p:cTn id="35" dur="1000" fill="hold"/>
                                        <p:tgtEl>
                                          <p:spTgt spid="13325"/>
                                        </p:tgtEl>
                                        <p:attrNameLst>
                                          <p:attrName>ppt_x</p:attrName>
                                        </p:attrNameLst>
                                      </p:cBhvr>
                                      <p:tavLst>
                                        <p:tav tm="0">
                                          <p:val>
                                            <p:strVal val="#ppt_x"/>
                                          </p:val>
                                        </p:tav>
                                        <p:tav tm="100000">
                                          <p:val>
                                            <p:strVal val="#ppt_x"/>
                                          </p:val>
                                        </p:tav>
                                      </p:tavLst>
                                    </p:anim>
                                    <p:anim calcmode="lin" valueType="num">
                                      <p:cBhvr>
                                        <p:cTn id="36" dur="1000" fill="hold"/>
                                        <p:tgtEl>
                                          <p:spTgt spid="133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317"/>
                                        </p:tgtEl>
                                        <p:attrNameLst>
                                          <p:attrName>style.visibility</p:attrName>
                                        </p:attrNameLst>
                                      </p:cBhvr>
                                      <p:to>
                                        <p:strVal val="visible"/>
                                      </p:to>
                                    </p:set>
                                    <p:animEffect transition="in" filter="fade">
                                      <p:cBhvr>
                                        <p:cTn id="41" dur="1000"/>
                                        <p:tgtEl>
                                          <p:spTgt spid="13317"/>
                                        </p:tgtEl>
                                      </p:cBhvr>
                                    </p:animEffect>
                                    <p:anim calcmode="lin" valueType="num">
                                      <p:cBhvr>
                                        <p:cTn id="42" dur="1000" fill="hold"/>
                                        <p:tgtEl>
                                          <p:spTgt spid="13317"/>
                                        </p:tgtEl>
                                        <p:attrNameLst>
                                          <p:attrName>ppt_x</p:attrName>
                                        </p:attrNameLst>
                                      </p:cBhvr>
                                      <p:tavLst>
                                        <p:tav tm="0">
                                          <p:val>
                                            <p:strVal val="#ppt_x"/>
                                          </p:val>
                                        </p:tav>
                                        <p:tav tm="100000">
                                          <p:val>
                                            <p:strVal val="#ppt_x"/>
                                          </p:val>
                                        </p:tav>
                                      </p:tavLst>
                                    </p:anim>
                                    <p:anim calcmode="lin" valueType="num">
                                      <p:cBhvr>
                                        <p:cTn id="43" dur="1000" fill="hold"/>
                                        <p:tgtEl>
                                          <p:spTgt spid="133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326"/>
                                        </p:tgtEl>
                                        <p:attrNameLst>
                                          <p:attrName>style.visibility</p:attrName>
                                        </p:attrNameLst>
                                      </p:cBhvr>
                                      <p:to>
                                        <p:strVal val="visible"/>
                                      </p:to>
                                    </p:set>
                                    <p:animEffect transition="in" filter="fade">
                                      <p:cBhvr>
                                        <p:cTn id="46" dur="1000"/>
                                        <p:tgtEl>
                                          <p:spTgt spid="13326"/>
                                        </p:tgtEl>
                                      </p:cBhvr>
                                    </p:animEffect>
                                    <p:anim calcmode="lin" valueType="num">
                                      <p:cBhvr>
                                        <p:cTn id="47" dur="1000" fill="hold"/>
                                        <p:tgtEl>
                                          <p:spTgt spid="13326"/>
                                        </p:tgtEl>
                                        <p:attrNameLst>
                                          <p:attrName>ppt_x</p:attrName>
                                        </p:attrNameLst>
                                      </p:cBhvr>
                                      <p:tavLst>
                                        <p:tav tm="0">
                                          <p:val>
                                            <p:strVal val="#ppt_x"/>
                                          </p:val>
                                        </p:tav>
                                        <p:tav tm="100000">
                                          <p:val>
                                            <p:strVal val="#ppt_x"/>
                                          </p:val>
                                        </p:tav>
                                      </p:tavLst>
                                    </p:anim>
                                    <p:anim calcmode="lin" valueType="num">
                                      <p:cBhvr>
                                        <p:cTn id="48" dur="1000" fill="hold"/>
                                        <p:tgtEl>
                                          <p:spTgt spid="1332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3327"/>
                                        </p:tgtEl>
                                        <p:attrNameLst>
                                          <p:attrName>style.visibility</p:attrName>
                                        </p:attrNameLst>
                                      </p:cBhvr>
                                      <p:to>
                                        <p:strVal val="visible"/>
                                      </p:to>
                                    </p:set>
                                    <p:animEffect transition="in" filter="fade">
                                      <p:cBhvr>
                                        <p:cTn id="53" dur="1000"/>
                                        <p:tgtEl>
                                          <p:spTgt spid="13327"/>
                                        </p:tgtEl>
                                      </p:cBhvr>
                                    </p:animEffect>
                                    <p:anim calcmode="lin" valueType="num">
                                      <p:cBhvr>
                                        <p:cTn id="54" dur="1000" fill="hold"/>
                                        <p:tgtEl>
                                          <p:spTgt spid="13327"/>
                                        </p:tgtEl>
                                        <p:attrNameLst>
                                          <p:attrName>ppt_x</p:attrName>
                                        </p:attrNameLst>
                                      </p:cBhvr>
                                      <p:tavLst>
                                        <p:tav tm="0">
                                          <p:val>
                                            <p:strVal val="#ppt_x"/>
                                          </p:val>
                                        </p:tav>
                                        <p:tav tm="100000">
                                          <p:val>
                                            <p:strVal val="#ppt_x"/>
                                          </p:val>
                                        </p:tav>
                                      </p:tavLst>
                                    </p:anim>
                                    <p:anim calcmode="lin" valueType="num">
                                      <p:cBhvr>
                                        <p:cTn id="55" dur="1000" fill="hold"/>
                                        <p:tgtEl>
                                          <p:spTgt spid="133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318"/>
                                        </p:tgtEl>
                                        <p:attrNameLst>
                                          <p:attrName>style.visibility</p:attrName>
                                        </p:attrNameLst>
                                      </p:cBhvr>
                                      <p:to>
                                        <p:strVal val="visible"/>
                                      </p:to>
                                    </p:set>
                                    <p:animEffect transition="in" filter="fade">
                                      <p:cBhvr>
                                        <p:cTn id="58" dur="1000"/>
                                        <p:tgtEl>
                                          <p:spTgt spid="13318"/>
                                        </p:tgtEl>
                                      </p:cBhvr>
                                    </p:animEffect>
                                    <p:anim calcmode="lin" valueType="num">
                                      <p:cBhvr>
                                        <p:cTn id="59" dur="1000" fill="hold"/>
                                        <p:tgtEl>
                                          <p:spTgt spid="13318"/>
                                        </p:tgtEl>
                                        <p:attrNameLst>
                                          <p:attrName>ppt_x</p:attrName>
                                        </p:attrNameLst>
                                      </p:cBhvr>
                                      <p:tavLst>
                                        <p:tav tm="0">
                                          <p:val>
                                            <p:strVal val="#ppt_x"/>
                                          </p:val>
                                        </p:tav>
                                        <p:tav tm="100000">
                                          <p:val>
                                            <p:strVal val="#ppt_x"/>
                                          </p:val>
                                        </p:tav>
                                      </p:tavLst>
                                    </p:anim>
                                    <p:anim calcmode="lin" valueType="num">
                                      <p:cBhvr>
                                        <p:cTn id="60"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13318" grpId="0" animBg="1"/>
      <p:bldP spid="13319" grpId="0" animBg="1"/>
      <p:bldP spid="13320" grpId="0" animBg="1"/>
      <p:bldP spid="13321" grpId="0" animBg="1"/>
      <p:bldP spid="13322" grpId="0" animBg="1"/>
      <p:bldP spid="13323" grpId="0" animBg="1"/>
      <p:bldP spid="13325" grpId="0" animBg="1"/>
      <p:bldP spid="13326" grpId="0" animBg="1"/>
      <p:bldP spid="133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A62EB336-1CCA-F752-2C34-E401955DA462}"/>
              </a:ext>
            </a:extLst>
          </p:cNvPr>
          <p:cNvSpPr>
            <a:spLocks noGrp="1" noChangeArrowheads="1"/>
          </p:cNvSpPr>
          <p:nvPr>
            <p:ph type="title"/>
          </p:nvPr>
        </p:nvSpPr>
        <p:spPr/>
        <p:txBody>
          <a:bodyPr rtlCol="0">
            <a:normAutofit/>
          </a:bodyPr>
          <a:lstStyle/>
          <a:p>
            <a:pPr eaLnBrk="1" fontAlgn="auto" hangingPunct="1">
              <a:spcAft>
                <a:spcPts val="0"/>
              </a:spcAft>
              <a:defRPr/>
            </a:pPr>
            <a:r>
              <a:rPr lang="en-US" sz="3600" b="1" dirty="0">
                <a:solidFill>
                  <a:srgbClr val="FF0000"/>
                </a:solidFill>
                <a:cs typeface="Times New Roman" panose="02020603050405020304" pitchFamily="18" charset="0"/>
              </a:rPr>
              <a:t>1. Product Requirements Examples</a:t>
            </a:r>
          </a:p>
        </p:txBody>
      </p:sp>
      <p:sp>
        <p:nvSpPr>
          <p:cNvPr id="12292" name="Rectangle 3">
            <a:extLst>
              <a:ext uri="{FF2B5EF4-FFF2-40B4-BE49-F238E27FC236}">
                <a16:creationId xmlns:a16="http://schemas.microsoft.com/office/drawing/2014/main" id="{97FC4AEA-51FD-8BE9-B36F-E3AA25664BBE}"/>
              </a:ext>
            </a:extLst>
          </p:cNvPr>
          <p:cNvSpPr>
            <a:spLocks noGrp="1" noChangeArrowheads="1"/>
          </p:cNvSpPr>
          <p:nvPr>
            <p:ph idx="1"/>
          </p:nvPr>
        </p:nvSpPr>
        <p:spPr/>
        <p:txBody>
          <a:bodyPr rtlCol="0">
            <a:normAutofit/>
          </a:bodyPr>
          <a:lstStyle/>
          <a:p>
            <a:pPr eaLnBrk="1" fontAlgn="auto" hangingPunct="1">
              <a:spcAft>
                <a:spcPts val="0"/>
              </a:spcAft>
              <a:defRPr/>
            </a:pPr>
            <a:r>
              <a:rPr lang="en-US" sz="2800" dirty="0">
                <a:latin typeface="+mj-lt"/>
                <a:cs typeface="Times New Roman" panose="02020603050405020304" pitchFamily="18" charset="0"/>
              </a:rPr>
              <a:t>The system shall allow one hundred thousand </a:t>
            </a:r>
            <a:r>
              <a:rPr lang="en-US" sz="2800" b="1" dirty="0">
                <a:solidFill>
                  <a:srgbClr val="FF0000"/>
                </a:solidFill>
                <a:latin typeface="+mj-lt"/>
                <a:cs typeface="Times New Roman" panose="02020603050405020304" pitchFamily="18" charset="0"/>
              </a:rPr>
              <a:t>hits per minute</a:t>
            </a:r>
            <a:r>
              <a:rPr lang="en-US" sz="2800" dirty="0">
                <a:latin typeface="+mj-lt"/>
                <a:cs typeface="Times New Roman" panose="02020603050405020304" pitchFamily="18" charset="0"/>
              </a:rPr>
              <a:t> on the website</a:t>
            </a:r>
          </a:p>
          <a:p>
            <a:pPr eaLnBrk="1" fontAlgn="auto" hangingPunct="1">
              <a:spcAft>
                <a:spcPts val="0"/>
              </a:spcAft>
              <a:defRPr/>
            </a:pPr>
            <a:endParaRPr lang="en-US" sz="2800" dirty="0">
              <a:latin typeface="+mj-lt"/>
              <a:cs typeface="Times New Roman" panose="02020603050405020304" pitchFamily="18" charset="0"/>
            </a:endParaRPr>
          </a:p>
          <a:p>
            <a:pPr eaLnBrk="1" fontAlgn="auto" hangingPunct="1">
              <a:spcAft>
                <a:spcPts val="0"/>
              </a:spcAft>
              <a:defRPr/>
            </a:pPr>
            <a:r>
              <a:rPr lang="en-US" sz="2800" dirty="0">
                <a:latin typeface="+mj-lt"/>
                <a:cs typeface="Times New Roman" panose="02020603050405020304" pitchFamily="18" charset="0"/>
              </a:rPr>
              <a:t>The system shall not have </a:t>
            </a:r>
            <a:r>
              <a:rPr lang="en-US" sz="2800" b="1" dirty="0">
                <a:solidFill>
                  <a:srgbClr val="FF0000"/>
                </a:solidFill>
                <a:latin typeface="+mj-lt"/>
                <a:cs typeface="Times New Roman" panose="02020603050405020304" pitchFamily="18" charset="0"/>
              </a:rPr>
              <a:t>down time of more than one second</a:t>
            </a:r>
            <a:r>
              <a:rPr lang="en-US" sz="2800" dirty="0">
                <a:latin typeface="+mj-lt"/>
                <a:cs typeface="Times New Roman" panose="02020603050405020304" pitchFamily="18" charset="0"/>
              </a:rPr>
              <a:t> for continuous execution of one thousand hours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fade">
                                      <p:cBhvr>
                                        <p:cTn id="7" dur="1000"/>
                                        <p:tgtEl>
                                          <p:spTgt spid="12292">
                                            <p:txEl>
                                              <p:pRg st="0" end="0"/>
                                            </p:txEl>
                                          </p:spTgt>
                                        </p:tgtEl>
                                      </p:cBhvr>
                                    </p:animEffect>
                                    <p:anim calcmode="lin" valueType="num">
                                      <p:cBhvr>
                                        <p:cTn id="8" dur="10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2">
                                            <p:txEl>
                                              <p:pRg st="2" end="2"/>
                                            </p:txEl>
                                          </p:spTgt>
                                        </p:tgtEl>
                                        <p:attrNameLst>
                                          <p:attrName>style.visibility</p:attrName>
                                        </p:attrNameLst>
                                      </p:cBhvr>
                                      <p:to>
                                        <p:strVal val="visible"/>
                                      </p:to>
                                    </p:set>
                                    <p:animEffect transition="in" filter="fade">
                                      <p:cBhvr>
                                        <p:cTn id="14" dur="1000"/>
                                        <p:tgtEl>
                                          <p:spTgt spid="12292">
                                            <p:txEl>
                                              <p:pRg st="2" end="2"/>
                                            </p:txEl>
                                          </p:spTgt>
                                        </p:tgtEl>
                                      </p:cBhvr>
                                    </p:animEffect>
                                    <p:anim calcmode="lin" valueType="num">
                                      <p:cBhvr>
                                        <p:cTn id="15" dur="10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29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111ABDF560664895224C3F2CBADE3D" ma:contentTypeVersion="4" ma:contentTypeDescription="Create a new document." ma:contentTypeScope="" ma:versionID="26d7c6791dbf59750744ee0d8c8e0841">
  <xsd:schema xmlns:xsd="http://www.w3.org/2001/XMLSchema" xmlns:xs="http://www.w3.org/2001/XMLSchema" xmlns:p="http://schemas.microsoft.com/office/2006/metadata/properties" xmlns:ns2="cbda8e34-631f-4b89-b720-232248b976f0" targetNamespace="http://schemas.microsoft.com/office/2006/metadata/properties" ma:root="true" ma:fieldsID="23618d30fcd76e22113356a9a38453b1" ns2:_="">
    <xsd:import namespace="cbda8e34-631f-4b89-b720-232248b976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a8e34-631f-4b89-b720-232248b976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AC350F-C18D-4106-B494-55A0BCDE8F49}"/>
</file>

<file path=customXml/itemProps2.xml><?xml version="1.0" encoding="utf-8"?>
<ds:datastoreItem xmlns:ds="http://schemas.openxmlformats.org/officeDocument/2006/customXml" ds:itemID="{7A2441FB-30DF-41B3-B9D2-7A73806DF17C}"/>
</file>

<file path=customXml/itemProps3.xml><?xml version="1.0" encoding="utf-8"?>
<ds:datastoreItem xmlns:ds="http://schemas.openxmlformats.org/officeDocument/2006/customXml" ds:itemID="{C6F1E2D6-E120-49A2-BDF1-239A13A5527E}"/>
</file>

<file path=docProps/app.xml><?xml version="1.0" encoding="utf-8"?>
<Properties xmlns="http://schemas.openxmlformats.org/officeDocument/2006/extended-properties" xmlns:vt="http://schemas.openxmlformats.org/officeDocument/2006/docPropsVTypes">
  <TotalTime>4052</TotalTime>
  <Words>1812</Words>
  <Application>Microsoft Office PowerPoint</Application>
  <PresentationFormat>On-screen Show (4:3)</PresentationFormat>
  <Paragraphs>363</Paragraphs>
  <Slides>53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Book Antiqua</vt:lpstr>
      <vt:lpstr>Google Sans</vt:lpstr>
      <vt:lpstr>Times New Roman</vt:lpstr>
      <vt:lpstr>Default Design</vt:lpstr>
      <vt:lpstr>Software Requirement Engineering  Software Engineering Department Spring 2025 </vt:lpstr>
      <vt:lpstr>Types of Software Requirements</vt:lpstr>
      <vt:lpstr>Non-Functional Requirements - 1</vt:lpstr>
      <vt:lpstr>Non-Functional Requirements - 2</vt:lpstr>
      <vt:lpstr>Non-Functional Requirements  </vt:lpstr>
      <vt:lpstr>Non-Functional Requirements (cont..) </vt:lpstr>
      <vt:lpstr>Non-Functional Requirements (cont..) </vt:lpstr>
      <vt:lpstr>Non-Functional Requirements (cont..) </vt:lpstr>
      <vt:lpstr>1. Product Requirements Examples</vt:lpstr>
      <vt:lpstr>1. Product Requirements</vt:lpstr>
      <vt:lpstr>2. Organizational Requirements</vt:lpstr>
      <vt:lpstr>2. Organizational Requirements Examples</vt:lpstr>
      <vt:lpstr>3. External Requirements</vt:lpstr>
      <vt:lpstr>3. External Requirements Examples</vt:lpstr>
      <vt:lpstr>Observations on Non-Functional Requirements (1/4)</vt:lpstr>
      <vt:lpstr>Observations on Non-Functional Requirements (2/4)</vt:lpstr>
      <vt:lpstr>Observations on Non-Functional Requirements (3/4)</vt:lpstr>
      <vt:lpstr>Observations on Non-Functional Requirements (4/4)</vt:lpstr>
      <vt:lpstr>NFRs as Goals</vt:lpstr>
      <vt:lpstr>Example: Goal converted into an NFR</vt:lpstr>
      <vt:lpstr>Metrics for Non-Functional Requirements (NFRs)</vt:lpstr>
      <vt:lpstr>Metrics for NFRs - 1</vt:lpstr>
      <vt:lpstr>Metrics for NFRs - 2</vt:lpstr>
      <vt:lpstr>Metrics for NFRs - 3</vt:lpstr>
      <vt:lpstr>Metrics for NFRs - 4</vt:lpstr>
      <vt:lpstr>Metrics for NFRs - 5</vt:lpstr>
      <vt:lpstr>Metrics for NFRs - 6</vt:lpstr>
      <vt:lpstr>Importance of Metrics used for NFRs</vt:lpstr>
      <vt:lpstr>Week Agenda</vt:lpstr>
      <vt:lpstr>Types of Software Requirements</vt:lpstr>
      <vt:lpstr>Domain Requirements - 1</vt:lpstr>
      <vt:lpstr>Domain Requirements - 2</vt:lpstr>
      <vt:lpstr>Domain Requirements - 3</vt:lpstr>
      <vt:lpstr>Domain Requirements - 4</vt:lpstr>
      <vt:lpstr>Types of Software Requirements</vt:lpstr>
      <vt:lpstr>Inverse Requirements - 1</vt:lpstr>
      <vt:lpstr>Inverse Requirements - 2</vt:lpstr>
      <vt:lpstr>Types of Software Requirements</vt:lpstr>
      <vt:lpstr>Design and Implementation Constraints - 1</vt:lpstr>
      <vt:lpstr>Design and Implementation Constraints - Examples</vt:lpstr>
      <vt:lpstr>Examples 1</vt:lpstr>
      <vt:lpstr>Examples 2</vt:lpstr>
      <vt:lpstr>Week Agenda</vt:lpstr>
      <vt:lpstr>Understanding Stakeholder Perspectives</vt:lpstr>
      <vt:lpstr>User &amp; Customer Perspectives on Requirements</vt:lpstr>
      <vt:lpstr>Challenges in Meeting Both Perspectives</vt:lpstr>
      <vt:lpstr>Solutions for Aligning Perspectives</vt:lpstr>
      <vt:lpstr>Week Agenda</vt:lpstr>
      <vt:lpstr>Common Requirement Issues</vt:lpstr>
      <vt:lpstr>The main risks of Requirements Engineering</vt:lpstr>
      <vt:lpstr>Common Requirement Problems &amp; Solutions</vt:lpstr>
      <vt:lpstr>Best Practices for Contractual and Requirement Management</vt:lpstr>
      <vt:lpstr>Why Requirements are Important?</vt:lpstr>
    </vt:vector>
  </TitlesOfParts>
  <Company>National University, FAST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Zahid Halim</dc:creator>
  <cp:lastModifiedBy>Huzaifa Shah Lecturer FCSE</cp:lastModifiedBy>
  <cp:revision>901</cp:revision>
  <dcterms:created xsi:type="dcterms:W3CDTF">2005-01-31T08:28:19Z</dcterms:created>
  <dcterms:modified xsi:type="dcterms:W3CDTF">2025-02-05T07:04:16Z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0x01010087111ABDF560664895224C3F2CBADE3D</vt:lpwstr>
  </property>
</Properties>
</file>