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480" r:id="rId3"/>
    <p:sldId id="483" r:id="rId4"/>
    <p:sldId id="482" r:id="rId5"/>
    <p:sldId id="489" r:id="rId6"/>
    <p:sldId id="490" r:id="rId7"/>
    <p:sldId id="512" r:id="rId8"/>
    <p:sldId id="491" r:id="rId9"/>
    <p:sldId id="513" r:id="rId10"/>
    <p:sldId id="492" r:id="rId11"/>
    <p:sldId id="514" r:id="rId12"/>
    <p:sldId id="493" r:id="rId13"/>
    <p:sldId id="515" r:id="rId14"/>
    <p:sldId id="494" r:id="rId15"/>
    <p:sldId id="516" r:id="rId16"/>
    <p:sldId id="484" r:id="rId17"/>
    <p:sldId id="495" r:id="rId18"/>
    <p:sldId id="496" r:id="rId19"/>
    <p:sldId id="497" r:id="rId20"/>
    <p:sldId id="500" r:id="rId21"/>
    <p:sldId id="498" r:id="rId22"/>
    <p:sldId id="499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485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7955" autoAdjust="0"/>
  </p:normalViewPr>
  <p:slideViewPr>
    <p:cSldViewPr>
      <p:cViewPr varScale="1">
        <p:scale>
          <a:sx n="56" d="100"/>
          <a:sy n="56" d="100"/>
        </p:scale>
        <p:origin x="15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498939B-F9A5-F0F8-AAE9-4A0BBB36CF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888E192-3577-A2DF-EA98-B0820F43FB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8BDAF9-7FE6-0CFD-019A-6112F9679C9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446EA85C-9850-B71A-C497-8B8EE78422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08C4E9CE-2FCA-31EC-A803-A6C882752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B732F91C-35D2-4FDD-2B98-9693181C2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DB94FB-FFA5-4AF6-B6C9-03677D5363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E75C6074-D8A3-83E4-97DB-DD7485968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E3D5036C-CC66-C6C2-BDE9-04EDD626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FEF8608-2CDC-474E-B072-6B6388C33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A65E05-7F8C-437A-BC06-EF0555083E66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9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02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810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559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1295400"/>
            <a:ext cx="9144000" cy="51054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8759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97A8-1E9D-D13C-C4D6-2B9E43CA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3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77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56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53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1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80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47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69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3850EDDD-C9B9-9960-B747-0B034A164E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5563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>
            <a:extLst>
              <a:ext uri="{FF2B5EF4-FFF2-40B4-BE49-F238E27FC236}">
                <a16:creationId xmlns:a16="http://schemas.microsoft.com/office/drawing/2014/main" id="{EC58791A-2FCA-8E91-92A8-0B6A04493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6E799FF3-1EE5-764D-9918-A78D0F415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Text Box 9">
            <a:extLst>
              <a:ext uri="{FF2B5EF4-FFF2-40B4-BE49-F238E27FC236}">
                <a16:creationId xmlns:a16="http://schemas.microsoft.com/office/drawing/2014/main" id="{8F801829-0F96-87EF-C7B3-2C88B7884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52500" y="6477000"/>
            <a:ext cx="7239000" cy="307975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400" b="1" dirty="0">
                <a:solidFill>
                  <a:schemeClr val="bg1"/>
                </a:solidFill>
              </a:rPr>
              <a:t>Ghulam Ishaq Khan Institute of Engineering Sciences and Technology, Topi</a:t>
            </a:r>
          </a:p>
        </p:txBody>
      </p:sp>
      <p:sp>
        <p:nvSpPr>
          <p:cNvPr id="1030" name="Text Box 10">
            <a:extLst>
              <a:ext uri="{FF2B5EF4-FFF2-40B4-BE49-F238E27FC236}">
                <a16:creationId xmlns:a16="http://schemas.microsoft.com/office/drawing/2014/main" id="{680470F4-D97B-BAE6-4449-3AC11D056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376238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</a:rPr>
              <a:t>Lecture 06: Process Models </a:t>
            </a:r>
          </a:p>
        </p:txBody>
      </p:sp>
      <p:sp>
        <p:nvSpPr>
          <p:cNvPr id="1031" name="Text Box 11">
            <a:extLst>
              <a:ext uri="{FF2B5EF4-FFF2-40B4-BE49-F238E27FC236}">
                <a16:creationId xmlns:a16="http://schemas.microsoft.com/office/drawing/2014/main" id="{79915A32-4CA4-E727-E822-B388E5F583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0"/>
            <a:ext cx="58674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/>
              <a:t>	</a:t>
            </a:r>
            <a:r>
              <a:rPr lang="en-US" b="1" dirty="0">
                <a:solidFill>
                  <a:schemeClr val="bg1"/>
                </a:solidFill>
              </a:rPr>
              <a:t>SE211: Software Requirement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5C62FA5-F003-5209-70A5-8A96EEF3C6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Software Requirement Engineering</a:t>
            </a:r>
            <a:br>
              <a:rPr lang="en-US" altLang="en-US" b="1"/>
            </a:br>
            <a:br>
              <a:rPr lang="en-US" altLang="en-US" b="1"/>
            </a:br>
            <a:r>
              <a:rPr lang="en-US" altLang="en-US" b="1"/>
              <a:t>Software Engineering Department</a:t>
            </a:r>
            <a:br>
              <a:rPr lang="en-US" altLang="en-US" b="1"/>
            </a:br>
            <a:r>
              <a:rPr lang="en-US" altLang="en-US" b="1"/>
              <a:t>Spring 2025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5AF745-E90F-7185-2A07-80CA4714CB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0700" y="4648200"/>
            <a:ext cx="5562600" cy="1295400"/>
          </a:xfrm>
        </p:spPr>
        <p:txBody>
          <a:bodyPr/>
          <a:lstStyle/>
          <a:p>
            <a:pPr eaLnBrk="1" hangingPunct="1"/>
            <a:r>
              <a:rPr lang="en-US" altLang="en-US" sz="1800" b="1">
                <a:solidFill>
                  <a:srgbClr val="3333FF"/>
                </a:solidFill>
              </a:rPr>
              <a:t>Muhammad Huzaifa Shah</a:t>
            </a:r>
            <a:endParaRPr lang="en-US" altLang="en-US" sz="1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6A3B8-8723-FFE2-95BC-2A4CEA59D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7BE4D31-98C4-ADD4-CE41-3CA474C03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Introduction to Process Models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2F1A5F9-A8E4-718E-E4E3-88E97B78BF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3. Incremental Model (Development in Small Parts)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</a:rPr>
              <a:t>Divides the project into smaller modules</a:t>
            </a:r>
            <a:r>
              <a:rPr lang="en-US" sz="2800" dirty="0"/>
              <a:t>, each developed and tested incrementally.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dirty="0"/>
              <a:t>Each increment delivers part of the functionality.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47453F-59B4-BBE0-FC9F-B057202851E9}"/>
              </a:ext>
            </a:extLst>
          </p:cNvPr>
          <p:cNvGrpSpPr/>
          <p:nvPr/>
        </p:nvGrpSpPr>
        <p:grpSpPr>
          <a:xfrm>
            <a:off x="76200" y="1752600"/>
            <a:ext cx="8915400" cy="4644189"/>
            <a:chOff x="76200" y="1219200"/>
            <a:chExt cx="8915400" cy="51775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64BA7BE-14D4-1B6B-84D5-9DD4AB219746}"/>
                </a:ext>
              </a:extLst>
            </p:cNvPr>
            <p:cNvSpPr/>
            <p:nvPr/>
          </p:nvSpPr>
          <p:spPr>
            <a:xfrm>
              <a:off x="76200" y="1219200"/>
              <a:ext cx="8915400" cy="51775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Incremental Model in SDLC: Use, Advantage &amp; Disadvantage">
              <a:extLst>
                <a:ext uri="{FF2B5EF4-FFF2-40B4-BE49-F238E27FC236}">
                  <a16:creationId xmlns:a16="http://schemas.microsoft.com/office/drawing/2014/main" id="{9A6A06E7-7B18-1B95-B1AC-1F92F0CE9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95400"/>
              <a:ext cx="8839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930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DFB4C-5C21-2BDB-2174-94714388A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3B0B130-27E6-5BEE-46FD-71F4EBA53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Introduction to Process Models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14AB08-D2EB-8973-5F1F-34E149BB64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3. Incremental Model (Development in Small Parts)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50"/>
                </a:solidFill>
              </a:rPr>
              <a:t>Strengths:</a:t>
            </a:r>
            <a:r>
              <a:rPr lang="en-US" sz="2800" dirty="0"/>
              <a:t> Allows early feedback, more flexible than Waterfall.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</a:rPr>
              <a:t>Weaknesses:</a:t>
            </a:r>
            <a:r>
              <a:rPr lang="en-US" sz="2800" dirty="0"/>
              <a:t> Requires proper planning to integrate all increments.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b="1" dirty="0"/>
              <a:t>Example: </a:t>
            </a:r>
            <a:r>
              <a:rPr lang="en-US" sz="2800" dirty="0"/>
              <a:t>Used in developing web-based applications with evolving features.</a:t>
            </a:r>
            <a:endParaRPr lang="en-US" sz="28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125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0EEF9-97B9-E228-1B2F-C79ECF310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407F5C5-CB85-81A4-AE3D-20771AB2A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Introduction to Process Models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3F7BA08-6A69-9DF7-B376-3F24408F8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4. Spiral Model (Risk-Driven Approach)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dirty="0"/>
              <a:t>Focuses on </a:t>
            </a:r>
            <a:r>
              <a:rPr lang="en-US" sz="2800" b="1" dirty="0">
                <a:solidFill>
                  <a:srgbClr val="FF0000"/>
                </a:solidFill>
              </a:rPr>
              <a:t>iterative risk assessment</a:t>
            </a:r>
            <a:r>
              <a:rPr lang="en-US" sz="2800" dirty="0"/>
              <a:t> and mitigation.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dirty="0"/>
              <a:t>Each cycle (spiral) includes Planning, Risk Analysis, Engineering, and Evaluation.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8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865F5C-9F74-F7A5-BE1C-FE54D908C69A}"/>
              </a:ext>
            </a:extLst>
          </p:cNvPr>
          <p:cNvGrpSpPr/>
          <p:nvPr/>
        </p:nvGrpSpPr>
        <p:grpSpPr>
          <a:xfrm>
            <a:off x="32548" y="1752600"/>
            <a:ext cx="9005730" cy="4495800"/>
            <a:chOff x="32548" y="1219200"/>
            <a:chExt cx="9005730" cy="5029200"/>
          </a:xfrm>
        </p:grpSpPr>
        <p:pic>
          <p:nvPicPr>
            <p:cNvPr id="14338" name="Picture 2" descr="Spiral Model For Software Development- A Risky-Driven Model">
              <a:extLst>
                <a:ext uri="{FF2B5EF4-FFF2-40B4-BE49-F238E27FC236}">
                  <a16:creationId xmlns:a16="http://schemas.microsoft.com/office/drawing/2014/main" id="{B0158155-2EFC-91C5-E475-B657634F9C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8" y="1219200"/>
              <a:ext cx="900573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7A0BE9-E7C6-058A-0DC5-A0CD80FAA76D}"/>
                </a:ext>
              </a:extLst>
            </p:cNvPr>
            <p:cNvSpPr/>
            <p:nvPr/>
          </p:nvSpPr>
          <p:spPr>
            <a:xfrm>
              <a:off x="228600" y="5634789"/>
              <a:ext cx="1143000" cy="5374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47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9E1A9-EAB7-315B-42FA-0A749161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7287CED-9B49-C49F-A923-12EDD4258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Introduction to Process Models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3A1C7C9-978B-A31F-29AD-3ADDE126D0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4. Spiral Model (Risk-Driven Approach)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50"/>
                </a:solidFill>
              </a:rPr>
              <a:t>Strengths:</a:t>
            </a:r>
            <a:r>
              <a:rPr lang="en-US" sz="2800" dirty="0"/>
              <a:t> Handles risks proactively, suitable for large and complex projects.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</a:rPr>
              <a:t>Weaknesses:</a:t>
            </a:r>
            <a:r>
              <a:rPr lang="en-US" sz="2800" dirty="0"/>
              <a:t> Expensive, requires expertise in risk management.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b="1" dirty="0"/>
              <a:t>Example:</a:t>
            </a:r>
            <a:r>
              <a:rPr lang="en-US" sz="2800" dirty="0"/>
              <a:t> Used in aerospace and banking systems where risk assessment is crucial.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8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41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0AC2-DEF1-6366-97BA-8798CE790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89FE66B-D580-8954-7504-B5101CE9A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Introduction to Process Models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64F884A-F076-7BF8-D2FC-7AD6170B66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5. Agile Model (Iterative, Collaborative Approach)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dirty="0"/>
              <a:t>Encourages </a:t>
            </a:r>
            <a:r>
              <a:rPr lang="en-US" sz="2800" b="1" dirty="0">
                <a:solidFill>
                  <a:srgbClr val="FF0000"/>
                </a:solidFill>
              </a:rPr>
              <a:t>iterative development with continuous user feedback</a:t>
            </a:r>
            <a:r>
              <a:rPr lang="en-US" sz="2800" dirty="0"/>
              <a:t>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dirty="0"/>
              <a:t>Uses frameworks like Scrum, Kanban, and XP (Extreme Programming).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Scrum:</a:t>
            </a:r>
            <a:r>
              <a:rPr lang="en-US" dirty="0"/>
              <a:t> is a management framework that teams use to self-organize tasks and work towards a common goal.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i="1" dirty="0"/>
              <a:t>Kanban:</a:t>
            </a:r>
            <a:r>
              <a:rPr lang="en-US" i="1" dirty="0"/>
              <a:t> A visualization tool that gives a perfect overview of the ongoing work status and simplifies team collaboration and communication.</a:t>
            </a:r>
            <a:endParaRPr lang="en-US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C8D882-DD71-3100-E969-EF9D924E5F10}"/>
              </a:ext>
            </a:extLst>
          </p:cNvPr>
          <p:cNvGrpSpPr/>
          <p:nvPr/>
        </p:nvGrpSpPr>
        <p:grpSpPr>
          <a:xfrm>
            <a:off x="228600" y="1828800"/>
            <a:ext cx="8839200" cy="4572000"/>
            <a:chOff x="0" y="2209800"/>
            <a:chExt cx="8839200" cy="48841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AB2A97-3A8C-4C99-29F7-88FEB0A31B49}"/>
                </a:ext>
              </a:extLst>
            </p:cNvPr>
            <p:cNvSpPr/>
            <p:nvPr/>
          </p:nvSpPr>
          <p:spPr>
            <a:xfrm>
              <a:off x="0" y="2209800"/>
              <a:ext cx="8839200" cy="45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2" descr="Software Development with the Agile Model | Karthika Rajaram">
              <a:extLst>
                <a:ext uri="{FF2B5EF4-FFF2-40B4-BE49-F238E27FC236}">
                  <a16:creationId xmlns:a16="http://schemas.microsoft.com/office/drawing/2014/main" id="{ECF0794B-2738-A310-DB11-75E4A8F0C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09800"/>
              <a:ext cx="8682990" cy="4884182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38428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31A67-1B38-0A64-715D-08949DD3B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7729B5F-A878-0C06-73AD-39C08A738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Introduction to Process Models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B6365BD-65DD-184A-AF50-398E2A2EB5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5. Agile Model (Iterative, Collaborative Approach)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50"/>
                </a:solidFill>
              </a:rPr>
              <a:t>Strengths:</a:t>
            </a:r>
            <a:r>
              <a:rPr lang="en-US" sz="2800" dirty="0"/>
              <a:t> Flexible, high user involvement, quick delivery of functional software.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</a:rPr>
              <a:t>Weaknesses:</a:t>
            </a:r>
            <a:r>
              <a:rPr lang="en-US" sz="2800" dirty="0"/>
              <a:t> Requires strong collaboration, less suited for projects with strict regulations.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b="1" dirty="0"/>
              <a:t>Example:</a:t>
            </a:r>
            <a:r>
              <a:rPr lang="en-US" sz="2800" dirty="0"/>
              <a:t> Used in startups and evolving software products like mobile applications.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8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909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4AB2-E316-EB7E-88CB-2EF43CA90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131795AD-0A70-E103-EB92-6787006F4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Week Agenda</a:t>
            </a:r>
          </a:p>
        </p:txBody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49ED832A-4F41-576E-B8D1-A0CA3AAF4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Introduction to Process Models</a:t>
            </a:r>
          </a:p>
          <a:p>
            <a:pPr marL="457200" lvl="1" indent="0" eaLnBrk="1" hangingPunct="1">
              <a:buNone/>
            </a:pPr>
            <a:endParaRPr lang="en-US" altLang="en-US" sz="2800" strike="sngStrike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Traditional vs. Agile Requirements Engineering</a:t>
            </a:r>
          </a:p>
          <a:p>
            <a:pPr marL="457200" lvl="1" indent="0" eaLnBrk="1" hangingPunct="1">
              <a:buNone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Documenting Requirements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Quality Measurement in Requirements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Activity &amp; Case Study</a:t>
            </a:r>
          </a:p>
        </p:txBody>
      </p:sp>
    </p:spTree>
    <p:extLst>
      <p:ext uri="{BB962C8B-B14F-4D97-AF65-F5344CB8AC3E}">
        <p14:creationId xmlns:p14="http://schemas.microsoft.com/office/powerpoint/2010/main" val="50365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5E36A-CCBC-A44B-F7F9-CB03FF5C1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1C96225-47A6-B481-0AAC-5CD675E90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Traditional vs. Agile Requirements Engineering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369025-6D7C-E4BD-5341-B73EF4CEA2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23211"/>
            <a:ext cx="8686800" cy="5177589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Requirements engineering involves gathering, documents primary and managing system requirements.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Two primary approaches exist: </a:t>
            </a:r>
            <a:r>
              <a:rPr lang="en-US" sz="2800" b="1" dirty="0">
                <a:solidFill>
                  <a:srgbClr val="FF0000"/>
                </a:solidFill>
              </a:rPr>
              <a:t>Traditional (Waterfall) </a:t>
            </a:r>
            <a:r>
              <a:rPr lang="en-US" sz="2800" dirty="0"/>
              <a:t>and</a:t>
            </a:r>
            <a:r>
              <a:rPr lang="en-US" sz="2800" b="1" dirty="0">
                <a:solidFill>
                  <a:srgbClr val="FF0000"/>
                </a:solidFill>
              </a:rPr>
              <a:t> Agile (Scrum etc.)</a:t>
            </a:r>
            <a:r>
              <a:rPr lang="en-US" sz="2800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The choice of approach impacts </a:t>
            </a:r>
            <a:r>
              <a:rPr lang="en-US" sz="2800" b="1" dirty="0">
                <a:solidFill>
                  <a:srgbClr val="00B050"/>
                </a:solidFill>
              </a:rPr>
              <a:t>flexibility, efficiency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rgbClr val="00B050"/>
                </a:solidFill>
              </a:rPr>
              <a:t>project success</a:t>
            </a:r>
            <a:r>
              <a:rPr lang="en-US" sz="28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411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03724-D23B-5B05-8E9A-1C838F58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B48800F-808F-A1F6-53AB-046DE69A6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Traditional Requirements Engineering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AB02AFF-FE55-AF99-557C-70E0FCA3C0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Characteristics: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/>
              <a:t>	</a:t>
            </a:r>
            <a:r>
              <a:rPr lang="en-US" sz="2800" dirty="0"/>
              <a:t>Follows a </a:t>
            </a:r>
            <a:r>
              <a:rPr lang="en-US" sz="2800" b="1" dirty="0">
                <a:solidFill>
                  <a:srgbClr val="FF0000"/>
                </a:solidFill>
              </a:rPr>
              <a:t>structured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sequential</a:t>
            </a:r>
            <a:r>
              <a:rPr lang="en-US" sz="2800" dirty="0"/>
              <a:t> approach.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	Detailed </a:t>
            </a:r>
            <a:r>
              <a:rPr lang="en-US" sz="2800" b="1" dirty="0">
                <a:solidFill>
                  <a:srgbClr val="FF0000"/>
                </a:solidFill>
              </a:rPr>
              <a:t>upfront documentation</a:t>
            </a:r>
            <a:r>
              <a:rPr lang="en-US" sz="2800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	Requirements are </a:t>
            </a:r>
            <a:r>
              <a:rPr lang="en-US" sz="2800" b="1" dirty="0">
                <a:solidFill>
                  <a:srgbClr val="FF0000"/>
                </a:solidFill>
              </a:rPr>
              <a:t>fixed</a:t>
            </a:r>
            <a:r>
              <a:rPr lang="en-US" sz="2800" dirty="0"/>
              <a:t> early in the project 	lifecycle.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FF0000"/>
                </a:solidFill>
              </a:rPr>
              <a:t>Minimal flexibility</a:t>
            </a:r>
            <a:r>
              <a:rPr lang="en-US" sz="2800" dirty="0"/>
              <a:t> once requirements are 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978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0C7CF-50E3-A5ED-9023-F5DB2B566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49E5FE3-2D5C-40B5-038B-AC63EFDCD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Traditional Requirements Engineering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FE96D83-9B13-98AA-4C6C-3980130F06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r>
              <a:rPr lang="en-US" sz="2800" b="1" dirty="0"/>
              <a:t>Strengths: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Well-suited for projects with clearly defined requirements.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Strong documentation and compliance support.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Predictable timeline and budget.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b="1" dirty="0"/>
              <a:t>Weaknesses: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High risk of requirement changes being costly.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Late-stage feedback leads to expensive fixes.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Inflexible when requirements evolve.</a:t>
            </a:r>
          </a:p>
        </p:txBody>
      </p:sp>
    </p:spTree>
    <p:extLst>
      <p:ext uri="{BB962C8B-B14F-4D97-AF65-F5344CB8AC3E}">
        <p14:creationId xmlns:p14="http://schemas.microsoft.com/office/powerpoint/2010/main" val="383685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846F742C-D6DD-87A5-5143-5CD353B9D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Week Agenda</a:t>
            </a:r>
          </a:p>
        </p:txBody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B22B2E75-FEC1-AA2E-68BE-AEC37D9EC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Introduction to Process Models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Traditional vs. Agile Requirements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Documenting Requirements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Quality Measurement in Requirements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Activity &amp; Case Study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0F85E-F9D3-93AC-B906-5495194DF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39E0AD9-4749-D33A-C376-B2576F1FA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Traditional Requirements Engineering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FCCA6E0-D0EF-4064-8454-F3DF66DA8C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r>
              <a:rPr lang="en-US" sz="3200" b="1" dirty="0"/>
              <a:t>Example:</a:t>
            </a:r>
          </a:p>
          <a:p>
            <a:pPr lvl="1"/>
            <a:r>
              <a:rPr lang="en-US" sz="2800" dirty="0"/>
              <a:t>Used in government and large-scale enterprise systems where regulations require fixed documentation and predictability.</a:t>
            </a:r>
          </a:p>
        </p:txBody>
      </p:sp>
    </p:spTree>
    <p:extLst>
      <p:ext uri="{BB962C8B-B14F-4D97-AF65-F5344CB8AC3E}">
        <p14:creationId xmlns:p14="http://schemas.microsoft.com/office/powerpoint/2010/main" val="3652971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50C40-7C5C-1157-A663-D667A107D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57ABA25-974E-B03C-7A76-B685E398F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Agile Requirements Engineering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5A5211E-2AC1-9E99-CBEF-03A8B6986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Characteristics: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FF0000"/>
                </a:solidFill>
              </a:rPr>
              <a:t>Iterative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incremental development</a:t>
            </a:r>
            <a:r>
              <a:rPr lang="en-US" sz="2800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	Requirements evolve based on </a:t>
            </a:r>
            <a:r>
              <a:rPr lang="en-US" sz="2800" b="1" dirty="0">
                <a:solidFill>
                  <a:srgbClr val="FF0000"/>
                </a:solidFill>
              </a:rPr>
              <a:t>continuous 	feedback</a:t>
            </a:r>
            <a:r>
              <a:rPr lang="en-US" sz="2800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	Emphasizes working software over detailed 	documentation.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	Collaboration between stakeholders and 	development teams is crucial.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67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1A908-9A56-5463-A881-59661BE2B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AE17CE2-1531-2A50-FA26-8B361D7B4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Agile Requirements Engineering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868A72F-DD20-C098-8285-199C24467E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r>
              <a:rPr lang="en-US" sz="2800" b="1" dirty="0"/>
              <a:t>Strengths: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Adaptable to changing requirements and customer feedback.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Reduces risk by validating requirements through iterative development.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Delivers functional software quickly and continuously.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Weaknesses: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Requires close collaboration and strong team communication.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Can be difficult to maintain documentation consistency.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Not ideal for projects with strict regulatory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89928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0FB0C-30E4-CA9F-1BFD-56DF5E00D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EF6D0C0-1ED7-737D-CE41-0C9C882D5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Agile Requirements Engineering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CE6F8A4-2053-EC4A-01E1-9FADC7A5B3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r>
              <a:rPr lang="en-US" sz="3200" b="1" dirty="0"/>
              <a:t>Example:</a:t>
            </a:r>
            <a:endParaRPr lang="en-US" sz="3200" dirty="0"/>
          </a:p>
          <a:p>
            <a:pPr lvl="1"/>
            <a:r>
              <a:rPr lang="en-US" sz="2800" dirty="0"/>
              <a:t>Startups and dynamic industries (e.g., mobile app development, SaaS platforms) benefit from Agile due to evolving requirements and rapid iterations.</a:t>
            </a:r>
          </a:p>
        </p:txBody>
      </p:sp>
    </p:spTree>
    <p:extLst>
      <p:ext uri="{BB962C8B-B14F-4D97-AF65-F5344CB8AC3E}">
        <p14:creationId xmlns:p14="http://schemas.microsoft.com/office/powerpoint/2010/main" val="157729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59DEB-0C8D-F074-A7EB-75535705D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E785636-38BA-90EE-38B0-592AF6FE4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anchor="ctr">
            <a:normAutofit/>
          </a:bodyPr>
          <a:lstStyle/>
          <a:p>
            <a:r>
              <a:rPr lang="en-US" b="1" dirty="0"/>
              <a:t>Comparison Table!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8B27CFF-A18B-ADB3-5CB8-B4B23D0234C4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402564023"/>
              </p:ext>
            </p:extLst>
          </p:nvPr>
        </p:nvGraphicFramePr>
        <p:xfrm>
          <a:off x="0" y="1219200"/>
          <a:ext cx="9144001" cy="563880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785825">
                  <a:extLst>
                    <a:ext uri="{9D8B030D-6E8A-4147-A177-3AD203B41FA5}">
                      <a16:colId xmlns:a16="http://schemas.microsoft.com/office/drawing/2014/main" val="1886093373"/>
                    </a:ext>
                  </a:extLst>
                </a:gridCol>
                <a:gridCol w="3179088">
                  <a:extLst>
                    <a:ext uri="{9D8B030D-6E8A-4147-A177-3AD203B41FA5}">
                      <a16:colId xmlns:a16="http://schemas.microsoft.com/office/drawing/2014/main" val="335662277"/>
                    </a:ext>
                  </a:extLst>
                </a:gridCol>
                <a:gridCol w="3179088">
                  <a:extLst>
                    <a:ext uri="{9D8B030D-6E8A-4147-A177-3AD203B41FA5}">
                      <a16:colId xmlns:a16="http://schemas.microsoft.com/office/drawing/2014/main" val="1121679272"/>
                    </a:ext>
                  </a:extLst>
                </a:gridCol>
              </a:tblGrid>
              <a:tr h="1008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>
                          <a:effectLst/>
                        </a:rPr>
                        <a:t>Feature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 dirty="0">
                          <a:effectLst/>
                        </a:rPr>
                        <a:t>Traditional Model (Waterfall)</a:t>
                      </a:r>
                      <a:endParaRPr lang="en-US" sz="1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>
                          <a:effectLst/>
                        </a:rPr>
                        <a:t>Agile Model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extLst>
                  <a:ext uri="{0D108BD9-81ED-4DB2-BD59-A6C34878D82A}">
                    <a16:rowId xmlns:a16="http://schemas.microsoft.com/office/drawing/2014/main" val="3287974001"/>
                  </a:ext>
                </a:extLst>
              </a:tr>
              <a:tr h="5342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>
                          <a:effectLst/>
                        </a:rPr>
                        <a:t>Documentation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>
                          <a:effectLst/>
                        </a:rPr>
                        <a:t>Heavy, upfront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>
                          <a:effectLst/>
                        </a:rPr>
                        <a:t>Lightweight, evolving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extLst>
                  <a:ext uri="{0D108BD9-81ED-4DB2-BD59-A6C34878D82A}">
                    <a16:rowId xmlns:a16="http://schemas.microsoft.com/office/drawing/2014/main" val="177728458"/>
                  </a:ext>
                </a:extLst>
              </a:tr>
              <a:tr h="5342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>
                          <a:effectLst/>
                        </a:rPr>
                        <a:t>Flexibility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 dirty="0">
                          <a:effectLst/>
                        </a:rPr>
                        <a:t>Rigid</a:t>
                      </a:r>
                      <a:endParaRPr lang="en-US" sz="1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>
                          <a:effectLst/>
                        </a:rPr>
                        <a:t>Adaptive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extLst>
                  <a:ext uri="{0D108BD9-81ED-4DB2-BD59-A6C34878D82A}">
                    <a16:rowId xmlns:a16="http://schemas.microsoft.com/office/drawing/2014/main" val="1221556688"/>
                  </a:ext>
                </a:extLst>
              </a:tr>
              <a:tr h="5342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>
                          <a:effectLst/>
                        </a:rPr>
                        <a:t>Feedback Loop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>
                          <a:effectLst/>
                        </a:rPr>
                        <a:t>Delayed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>
                          <a:effectLst/>
                        </a:rPr>
                        <a:t>Continuous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extLst>
                  <a:ext uri="{0D108BD9-81ED-4DB2-BD59-A6C34878D82A}">
                    <a16:rowId xmlns:a16="http://schemas.microsoft.com/office/drawing/2014/main" val="2145700507"/>
                  </a:ext>
                </a:extLst>
              </a:tr>
              <a:tr h="1008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>
                          <a:effectLst/>
                        </a:rPr>
                        <a:t>Risk Handling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 dirty="0">
                          <a:effectLst/>
                        </a:rPr>
                        <a:t>Higher due to late feedback</a:t>
                      </a:r>
                      <a:endParaRPr lang="en-US" sz="1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>
                          <a:effectLst/>
                        </a:rPr>
                        <a:t>Lower due to early iterations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extLst>
                  <a:ext uri="{0D108BD9-81ED-4DB2-BD59-A6C34878D82A}">
                    <a16:rowId xmlns:a16="http://schemas.microsoft.com/office/drawing/2014/main" val="37952402"/>
                  </a:ext>
                </a:extLst>
              </a:tr>
              <a:tr h="1008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>
                          <a:effectLst/>
                        </a:rPr>
                        <a:t>Development Speed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>
                          <a:effectLst/>
                        </a:rPr>
                        <a:t>Slower due to upfront planning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>
                          <a:effectLst/>
                        </a:rPr>
                        <a:t>Faster with incremental releases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extLst>
                  <a:ext uri="{0D108BD9-81ED-4DB2-BD59-A6C34878D82A}">
                    <a16:rowId xmlns:a16="http://schemas.microsoft.com/office/drawing/2014/main" val="3295372037"/>
                  </a:ext>
                </a:extLst>
              </a:tr>
              <a:tr h="1008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>
                          <a:effectLst/>
                        </a:rPr>
                        <a:t>Customer Involvement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>
                          <a:effectLst/>
                        </a:rPr>
                        <a:t>Limited to initial and final stages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900" kern="100" dirty="0">
                          <a:effectLst/>
                        </a:rPr>
                        <a:t>Continuous throughout development</a:t>
                      </a:r>
                      <a:endParaRPr lang="en-US" sz="1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13" marR="115213" marT="0" marB="0" anchor="ctr"/>
                </a:tc>
                <a:extLst>
                  <a:ext uri="{0D108BD9-81ED-4DB2-BD59-A6C34878D82A}">
                    <a16:rowId xmlns:a16="http://schemas.microsoft.com/office/drawing/2014/main" val="108817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25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62678-5C16-B389-F30D-C65844BC0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7892777-271D-133F-6078-61B2AE126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Hybrid Approach: Best of Both Worlds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1AF526C-6599-3905-70AD-59CD9E2353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r>
              <a:rPr lang="en-US" sz="3200" dirty="0"/>
              <a:t>Some projects use a </a:t>
            </a:r>
            <a:r>
              <a:rPr lang="en-US" sz="3200" b="1" dirty="0"/>
              <a:t>Hybrid Model</a:t>
            </a:r>
            <a:r>
              <a:rPr lang="en-US" sz="3200" dirty="0"/>
              <a:t>, integrating structured documentation from traditional methods with </a:t>
            </a:r>
            <a:r>
              <a:rPr lang="en-US" sz="3200" dirty="0" err="1"/>
              <a:t>Agile’s</a:t>
            </a:r>
            <a:r>
              <a:rPr lang="en-US" sz="3200" dirty="0"/>
              <a:t> adaptability.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00B050"/>
                </a:solidFill>
              </a:rPr>
              <a:t>Example:</a:t>
            </a:r>
            <a:r>
              <a:rPr lang="en-US" sz="3200" dirty="0"/>
              <a:t> Large enterprises may document </a:t>
            </a:r>
            <a:r>
              <a:rPr lang="en-US" sz="3200" b="1" dirty="0">
                <a:solidFill>
                  <a:srgbClr val="FF0000"/>
                </a:solidFill>
              </a:rPr>
              <a:t>key requirements upfront</a:t>
            </a:r>
            <a:r>
              <a:rPr lang="en-US" sz="3200" dirty="0"/>
              <a:t> but use </a:t>
            </a:r>
            <a:r>
              <a:rPr lang="en-US" sz="3200" b="1" dirty="0">
                <a:solidFill>
                  <a:srgbClr val="FF0000"/>
                </a:solidFill>
              </a:rPr>
              <a:t>Agile sprints to refine features</a:t>
            </a:r>
            <a:r>
              <a:rPr lang="en-US" sz="3200" dirty="0"/>
              <a:t> based on real-world feedback.</a:t>
            </a:r>
          </a:p>
        </p:txBody>
      </p:sp>
    </p:spTree>
    <p:extLst>
      <p:ext uri="{BB962C8B-B14F-4D97-AF65-F5344CB8AC3E}">
        <p14:creationId xmlns:p14="http://schemas.microsoft.com/office/powerpoint/2010/main" val="19848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8B096-BBB5-CFD3-94FC-929321CE1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8BD256-FCFD-6920-5648-169987B88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594811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Case Study</a:t>
            </a:r>
            <a:b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en-US" sz="2000" b="1" dirty="0"/>
              <a:t>Agile vs. Waterfall in a Real-World Project</a:t>
            </a:r>
            <a:br>
              <a:rPr lang="en-US" sz="2000" b="1" dirty="0"/>
            </a:br>
            <a:endParaRPr lang="en-US" altLang="en-US" sz="3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69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C3EF6-C596-9F79-1178-CD2664E36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E2D1253-4BC4-0752-64B9-14900DBDB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Case Study (1)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430E927-2EEF-AA6D-3900-281DE38A4E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r>
              <a:rPr lang="en-US" sz="3200" b="1" dirty="0"/>
              <a:t>Scenario:</a:t>
            </a:r>
            <a:endParaRPr lang="en-US" sz="3200" dirty="0"/>
          </a:p>
          <a:p>
            <a:pPr lvl="1"/>
            <a:r>
              <a:rPr lang="en-US" sz="2800" dirty="0"/>
              <a:t>A banking company initially followed the </a:t>
            </a:r>
            <a:r>
              <a:rPr lang="en-US" sz="2800" b="1" dirty="0"/>
              <a:t>Waterfall model</a:t>
            </a:r>
            <a:r>
              <a:rPr lang="en-US" sz="2800" dirty="0"/>
              <a:t> to develop an online banking system.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Challenges arose when unexpected regulatory changes required modifications.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Switching to </a:t>
            </a:r>
            <a:r>
              <a:rPr lang="en-US" sz="2800" b="1" dirty="0"/>
              <a:t>Agile</a:t>
            </a:r>
            <a:r>
              <a:rPr lang="en-US" sz="2800" dirty="0"/>
              <a:t> for mobile banking allowed incremental changes and rapid adaptation.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198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0AD89-22A1-699A-8A3F-F1956A570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BBD638E-D59E-04E9-FADD-972038189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Case Study (2)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6F8AA00-ECCE-CAAD-3438-D6F4500958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r>
              <a:rPr lang="en-US" sz="3200" b="1" dirty="0"/>
              <a:t>Analysis &amp; Lessons Learned</a:t>
            </a:r>
          </a:p>
          <a:p>
            <a:pPr lvl="1"/>
            <a:r>
              <a:rPr lang="en-US" sz="2800" dirty="0"/>
              <a:t>Impact of Switching from Waterfall to Agile</a:t>
            </a:r>
          </a:p>
          <a:p>
            <a:pPr lvl="2"/>
            <a:r>
              <a:rPr lang="en-US" sz="3200" dirty="0"/>
              <a:t>Before the Switch (</a:t>
            </a:r>
            <a:r>
              <a:rPr lang="en-US" sz="3200" b="1" dirty="0">
                <a:solidFill>
                  <a:srgbClr val="FF0000"/>
                </a:solidFill>
              </a:rPr>
              <a:t>Waterfall Challenges</a:t>
            </a:r>
            <a:r>
              <a:rPr lang="en-US" sz="3200" dirty="0"/>
              <a:t>)</a:t>
            </a:r>
          </a:p>
          <a:p>
            <a:pPr lvl="2"/>
            <a:r>
              <a:rPr lang="en-US" sz="3200" dirty="0"/>
              <a:t>After the Switch (</a:t>
            </a:r>
            <a:r>
              <a:rPr lang="en-US" sz="3200" b="1" dirty="0">
                <a:solidFill>
                  <a:srgbClr val="00B050"/>
                </a:solidFill>
              </a:rPr>
              <a:t>Agile Benefits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090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E8B69-676B-68BD-9AFE-426967A3E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13B7D93-9421-C125-42DB-B4F8ACF4A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Case Study (3)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D10304D-A38F-DADC-2F0E-C17FC562B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r>
              <a:rPr lang="en-US" sz="3200" b="1" dirty="0"/>
              <a:t>Before the Switch (Waterfall Challenges)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Regulatory changes caused major delays</a:t>
            </a:r>
            <a:r>
              <a:rPr lang="en-US" sz="2800" dirty="0"/>
              <a:t> in project timelines.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Late-stage modifications were expensive</a:t>
            </a:r>
            <a:r>
              <a:rPr lang="en-US" sz="2800" dirty="0"/>
              <a:t> and required reworking large portions of the system.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Limited stakeholder involvement</a:t>
            </a:r>
            <a:r>
              <a:rPr lang="en-US" sz="2800" dirty="0"/>
              <a:t> resulted in features that didn’t fully align with user needs.</a:t>
            </a:r>
          </a:p>
        </p:txBody>
      </p:sp>
    </p:spTree>
    <p:extLst>
      <p:ext uri="{BB962C8B-B14F-4D97-AF65-F5344CB8AC3E}">
        <p14:creationId xmlns:p14="http://schemas.microsoft.com/office/powerpoint/2010/main" val="132565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9C8F-50C3-50C1-A820-3FD97A03D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B58962B2-B7DD-C99F-45E3-EC3EAFC7A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Week Agenda</a:t>
            </a:r>
          </a:p>
        </p:txBody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FE1CFF7B-ED07-A4C7-0A68-4FB0200B5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Introduction to Process Models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Traditional vs. Agile Requirements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Documenting Requirements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Quality Measurement in Requirements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Activity &amp; Case Study</a:t>
            </a:r>
          </a:p>
        </p:txBody>
      </p:sp>
    </p:spTree>
    <p:extLst>
      <p:ext uri="{BB962C8B-B14F-4D97-AF65-F5344CB8AC3E}">
        <p14:creationId xmlns:p14="http://schemas.microsoft.com/office/powerpoint/2010/main" val="1536188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562F-4F81-E7A5-2D9B-DCC41CEB5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6A90169-6610-D1F4-3B02-DAD574D93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Case Study (4)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359166D-9464-C9B3-D01D-8147D1E5E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r>
              <a:rPr lang="en-US" sz="3200" b="1" dirty="0"/>
              <a:t>After the Switch (Agile Benefits)</a:t>
            </a:r>
          </a:p>
          <a:p>
            <a:pPr lvl="1"/>
            <a:r>
              <a:rPr lang="en-US" sz="2800" dirty="0"/>
              <a:t>Iterative development allowed the company to adapt to </a:t>
            </a:r>
            <a:r>
              <a:rPr lang="en-US" sz="2800" dirty="0">
                <a:solidFill>
                  <a:srgbClr val="00B050"/>
                </a:solidFill>
              </a:rPr>
              <a:t>regulatory updates faster</a:t>
            </a:r>
            <a:r>
              <a:rPr lang="en-US" sz="2800" dirty="0"/>
              <a:t>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Continuous feedback</a:t>
            </a:r>
            <a:r>
              <a:rPr lang="en-US" sz="2800" dirty="0"/>
              <a:t> from customers helped refine the mobile banking app.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Shorter release cycles</a:t>
            </a:r>
            <a:r>
              <a:rPr lang="en-US" sz="2800" dirty="0"/>
              <a:t> meant that features were tested and deployed incrementally.</a:t>
            </a:r>
          </a:p>
        </p:txBody>
      </p:sp>
    </p:spTree>
    <p:extLst>
      <p:ext uri="{BB962C8B-B14F-4D97-AF65-F5344CB8AC3E}">
        <p14:creationId xmlns:p14="http://schemas.microsoft.com/office/powerpoint/2010/main" val="12770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E7331-CE0A-47FE-4AA7-0F071147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8AD0E1A-0232-59CE-F1F0-DBF98F16F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 dirty="0"/>
              <a:t>Key Metrics for Success Evaluation </a:t>
            </a:r>
            <a:r>
              <a:rPr lang="en-US" altLang="en-US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(5)</a:t>
            </a:r>
            <a:endParaRPr lang="en-US" altLang="en-US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62D08F4-5140-CB09-9058-14A40EF2CCF0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116548792"/>
              </p:ext>
            </p:extLst>
          </p:nvPr>
        </p:nvGraphicFramePr>
        <p:xfrm>
          <a:off x="0" y="1447800"/>
          <a:ext cx="9144001" cy="464820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880693">
                  <a:extLst>
                    <a:ext uri="{9D8B030D-6E8A-4147-A177-3AD203B41FA5}">
                      <a16:colId xmlns:a16="http://schemas.microsoft.com/office/drawing/2014/main" val="2674453696"/>
                    </a:ext>
                  </a:extLst>
                </a:gridCol>
                <a:gridCol w="3131654">
                  <a:extLst>
                    <a:ext uri="{9D8B030D-6E8A-4147-A177-3AD203B41FA5}">
                      <a16:colId xmlns:a16="http://schemas.microsoft.com/office/drawing/2014/main" val="1871273628"/>
                    </a:ext>
                  </a:extLst>
                </a:gridCol>
                <a:gridCol w="3131654">
                  <a:extLst>
                    <a:ext uri="{9D8B030D-6E8A-4147-A177-3AD203B41FA5}">
                      <a16:colId xmlns:a16="http://schemas.microsoft.com/office/drawing/2014/main" val="737023427"/>
                    </a:ext>
                  </a:extLst>
                </a:gridCol>
              </a:tblGrid>
              <a:tr h="543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Metric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963" marR="1239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Waterfall (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Before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963" marR="1239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Agile (</a:t>
                      </a:r>
                      <a:r>
                        <a:rPr lang="en-US" sz="2000" b="1" kern="100" dirty="0">
                          <a:solidFill>
                            <a:srgbClr val="00B050"/>
                          </a:solidFill>
                          <a:effectLst/>
                        </a:rPr>
                        <a:t>After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963" marR="1239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109800"/>
                  </a:ext>
                </a:extLst>
              </a:tr>
              <a:tr h="1026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Time to Market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963" marR="1239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Delayed</a:t>
                      </a:r>
                      <a:r>
                        <a:rPr lang="en-US" sz="2000" kern="100" dirty="0">
                          <a:effectLst/>
                        </a:rPr>
                        <a:t> due to rework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963" marR="1239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solidFill>
                            <a:srgbClr val="00B050"/>
                          </a:solidFill>
                          <a:effectLst/>
                        </a:rPr>
                        <a:t>Faster</a:t>
                      </a:r>
                      <a:r>
                        <a:rPr lang="en-US" sz="2000" kern="100" dirty="0">
                          <a:effectLst/>
                        </a:rPr>
                        <a:t> due to incremental releases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963" marR="1239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100076"/>
                  </a:ext>
                </a:extLst>
              </a:tr>
              <a:tr h="1026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Cost of Changes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963" marR="1239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High (l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ate-stage modifications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963" marR="1239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Lower (</a:t>
                      </a:r>
                      <a:r>
                        <a:rPr lang="en-US" sz="2000" b="1" kern="100" dirty="0">
                          <a:solidFill>
                            <a:srgbClr val="00B050"/>
                          </a:solidFill>
                          <a:effectLst/>
                        </a:rPr>
                        <a:t>early feedback</a:t>
                      </a:r>
                      <a:r>
                        <a:rPr lang="en-US" sz="2000" kern="100" dirty="0">
                          <a:effectLst/>
                        </a:rPr>
                        <a:t>-driven changes)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963" marR="1239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842291"/>
                  </a:ext>
                </a:extLst>
              </a:tr>
              <a:tr h="1026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Customer Satisfaction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963" marR="1239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Low (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rigid, predefined system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963" marR="1239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High (</a:t>
                      </a:r>
                      <a:r>
                        <a:rPr lang="en-US" sz="2000" b="1" kern="100" dirty="0">
                          <a:solidFill>
                            <a:srgbClr val="00B050"/>
                          </a:solidFill>
                          <a:effectLst/>
                        </a:rPr>
                        <a:t>customer-driven improvements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963" marR="1239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467187"/>
                  </a:ext>
                </a:extLst>
              </a:tr>
              <a:tr h="1026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Compliance Handling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963" marR="1239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Reactive, costly changes</a:t>
                      </a:r>
                      <a:endParaRPr lang="en-US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963" marR="1239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solidFill>
                            <a:srgbClr val="00B050"/>
                          </a:solidFill>
                          <a:effectLst/>
                        </a:rPr>
                        <a:t>Proactive, iterative compliance integration</a:t>
                      </a:r>
                      <a:endParaRPr lang="en-US" sz="2000" b="1" kern="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963" marR="1239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297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6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91811-090B-9B47-B1ED-843BF1ED3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92A08A9-21BA-0662-9B5E-6FC75C47A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Lessons Learned (6)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0E95B9A-7E42-E2AF-77F8-3E9827048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r>
              <a:rPr lang="en-US" sz="2800" b="1" dirty="0"/>
              <a:t>Agile</a:t>
            </a:r>
            <a:r>
              <a:rPr lang="en-US" sz="2800" dirty="0"/>
              <a:t> works best for evolving regulatory environments, allowing frequent updates.</a:t>
            </a:r>
          </a:p>
          <a:p>
            <a:r>
              <a:rPr lang="en-US" sz="2800" b="1" dirty="0"/>
              <a:t>Waterfall</a:t>
            </a:r>
            <a:r>
              <a:rPr lang="en-US" sz="2800" dirty="0"/>
              <a:t> is useful for initial large-scale system documentation but lacks flexibility.</a:t>
            </a:r>
          </a:p>
          <a:p>
            <a:endParaRPr lang="en-US" sz="2800" dirty="0"/>
          </a:p>
          <a:p>
            <a:r>
              <a:rPr lang="en-US" sz="2800" dirty="0"/>
              <a:t>A </a:t>
            </a:r>
            <a:r>
              <a:rPr lang="en-US" sz="2800" b="1" u="sng" dirty="0"/>
              <a:t>Hybrid Approach</a:t>
            </a:r>
            <a:r>
              <a:rPr lang="en-US" sz="2800" dirty="0"/>
              <a:t> can balance both: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Use Waterfall for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initial planning &amp; compliance-heavy components.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Use Agile for</a:t>
            </a:r>
            <a:r>
              <a:rPr lang="en-US" sz="2400" dirty="0">
                <a:solidFill>
                  <a:srgbClr val="0070C0"/>
                </a:solidFill>
              </a:rPr>
              <a:t> feature enhancements, user experience improvements, and regulatory adjustments.</a:t>
            </a:r>
          </a:p>
        </p:txBody>
      </p:sp>
    </p:spTree>
    <p:extLst>
      <p:ext uri="{BB962C8B-B14F-4D97-AF65-F5344CB8AC3E}">
        <p14:creationId xmlns:p14="http://schemas.microsoft.com/office/powerpoint/2010/main" val="397655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677A0-E138-7ADF-9684-DDBC7158B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44C3812-8138-AC67-EE8A-B0B14AA52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Final Outcome &amp; Future Recommendations (7)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500DFC-0143-712B-3A38-BD277D5B51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online banking system (built in Waterfall) serves as a stable, core backend.</a:t>
            </a:r>
          </a:p>
          <a:p>
            <a:endParaRPr lang="en-US" dirty="0"/>
          </a:p>
          <a:p>
            <a:r>
              <a:rPr lang="en-US" dirty="0"/>
              <a:t>The mobile banking system (built in Agile) evolves continuously based on market needs.</a:t>
            </a:r>
          </a:p>
          <a:p>
            <a:endParaRPr lang="en-US" dirty="0"/>
          </a:p>
          <a:p>
            <a:r>
              <a:rPr lang="en-US" dirty="0"/>
              <a:t>Future projects should evaluate complexity &amp; regulatory risks before choosing a model.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590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DACCC-519B-726A-6F2F-D00544EE4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5751613B-436C-566B-9275-BF10378DA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Week Agenda</a:t>
            </a:r>
          </a:p>
        </p:txBody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E0631CEB-F1B5-EF33-EDE8-9835B75BC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Introduction to Process Models</a:t>
            </a:r>
          </a:p>
          <a:p>
            <a:pPr marL="457200" lvl="1" indent="0" eaLnBrk="1" hangingPunct="1">
              <a:buNone/>
            </a:pPr>
            <a:endParaRPr lang="en-US" altLang="en-US" sz="2800" strike="sngStrike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Traditional vs. Agile Requirements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Documenting Requirements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Quality Measurement in Requirements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Activity &amp; Case Study</a:t>
            </a:r>
          </a:p>
        </p:txBody>
      </p:sp>
    </p:spTree>
    <p:extLst>
      <p:ext uri="{BB962C8B-B14F-4D97-AF65-F5344CB8AC3E}">
        <p14:creationId xmlns:p14="http://schemas.microsoft.com/office/powerpoint/2010/main" val="212120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DA8A129-7D64-0655-BB1B-5C4ABF253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Introduction to Process Models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51054C6-89B0-B52C-AE27-7F168D2605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427162"/>
            <a:ext cx="9144000" cy="46688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+mj-lt"/>
                <a:cs typeface="Times New Roman" panose="02020603050405020304" pitchFamily="18" charset="0"/>
              </a:rPr>
              <a:t>Definition &amp; Importance:</a:t>
            </a:r>
          </a:p>
          <a:p>
            <a:pPr lvl="1"/>
            <a:r>
              <a:rPr lang="en-US" sz="2800" dirty="0"/>
              <a:t>Process models </a:t>
            </a:r>
            <a:r>
              <a:rPr lang="en-US" sz="2800" b="1" dirty="0">
                <a:solidFill>
                  <a:srgbClr val="00B050"/>
                </a:solidFill>
              </a:rPr>
              <a:t>define structured methodologies</a:t>
            </a:r>
            <a:r>
              <a:rPr lang="en-US" sz="2800" dirty="0"/>
              <a:t> for software development.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They help in planning, executing, and managing software projects efficiently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32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234CB-EFBE-5C51-238B-70E236C0A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D2A7690-BBD4-5A66-6459-935449EE3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Introduction to Process Models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FA374D6-6E4B-1F48-E21B-087E0EE8E2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27162"/>
            <a:ext cx="8686800" cy="46688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50"/>
                </a:solidFill>
              </a:rPr>
              <a:t>Types of Process Models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Waterfall Model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(Linear, Sequential Approach)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b="1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V-Model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(Verification &amp; Validation at Each Step)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b="1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Incremental Model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(Development in Small Parts)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b="1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Spiral Model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(Risk-Driven Approach)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b="1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Agile Model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(Iterative, Collaborative Approach)</a:t>
            </a:r>
          </a:p>
        </p:txBody>
      </p:sp>
    </p:spTree>
    <p:extLst>
      <p:ext uri="{BB962C8B-B14F-4D97-AF65-F5344CB8AC3E}">
        <p14:creationId xmlns:p14="http://schemas.microsoft.com/office/powerpoint/2010/main" val="12922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984EC-DAB7-BDE3-7D7E-92D8E097E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DFAE0CA-0742-10EC-0901-88DE11532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  <a:cs typeface="Times New Roman" panose="02020603050405020304" pitchFamily="18" charset="0"/>
              </a:rPr>
              <a:t>Introduction to Process Models</a:t>
            </a:r>
            <a:endParaRPr lang="en-US" altLang="en-US" sz="3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6162C28-67AD-48D4-CFA1-C443C9D13A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1. Waterfall Model (Linear, Sequential Approach)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Follows a </a:t>
            </a:r>
            <a:r>
              <a:rPr lang="en-US" sz="2400" b="1" dirty="0">
                <a:solidFill>
                  <a:srgbClr val="FF0000"/>
                </a:solidFill>
              </a:rPr>
              <a:t>strict sequence</a:t>
            </a:r>
            <a:r>
              <a:rPr lang="en-US" sz="2400" dirty="0"/>
              <a:t>: Requirements → Design → Implementation → Testing → Deployment → Maintenance.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dirty="0"/>
              <a:t>Used in projects with well-defined and fixed requirements.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pic>
        <p:nvPicPr>
          <p:cNvPr id="11272" name="Picture 8" descr="Reasons for the failure of Waterfall Model">
            <a:extLst>
              <a:ext uri="{FF2B5EF4-FFF2-40B4-BE49-F238E27FC236}">
                <a16:creationId xmlns:a16="http://schemas.microsoft.com/office/drawing/2014/main" id="{E8DB268F-33BA-9448-98E7-6E64D0EC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442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40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5F056-5674-BA0E-0085-0D03C61BC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D8999BD-F762-3EB1-6983-67FCD2DBD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Introduction to Process Models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AEBE27B-21A7-9656-2B01-78E30E0050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1. Waterfall Model (Linear, Sequential Approach)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50"/>
                </a:solidFill>
              </a:rPr>
              <a:t>Strengths:</a:t>
            </a:r>
            <a:r>
              <a:rPr lang="en-US" sz="2800" dirty="0"/>
              <a:t> Easy to manage, clear documentation.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</a:rPr>
              <a:t>Weaknesses:</a:t>
            </a:r>
            <a:r>
              <a:rPr lang="en-US" sz="2800" dirty="0"/>
              <a:t> Inflexible, difficult to accommodate changes.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b="1" dirty="0"/>
              <a:t>Example:</a:t>
            </a:r>
            <a:r>
              <a:rPr lang="en-US" sz="2800" dirty="0"/>
              <a:t> Used in large-scale government or defense projects.</a:t>
            </a:r>
          </a:p>
        </p:txBody>
      </p:sp>
    </p:spTree>
    <p:extLst>
      <p:ext uri="{BB962C8B-B14F-4D97-AF65-F5344CB8AC3E}">
        <p14:creationId xmlns:p14="http://schemas.microsoft.com/office/powerpoint/2010/main" val="1601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DD22E-2486-34B8-0EBD-BBF9AFA6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3E5AB9D-5234-F249-5603-B39EC1B65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Introduction to Process Models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6A45AA6-ABD5-11BE-B173-53AD2A66A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2. V-Model (Verification &amp; Validation at Each Step)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</a:rPr>
              <a:t>Extension of the Waterfall model with a focus on testing</a:t>
            </a:r>
            <a:r>
              <a:rPr lang="en-US" sz="2800" dirty="0"/>
              <a:t> at every stage.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dirty="0"/>
              <a:t>Each phase has a corresponding validation/testing phase.</a:t>
            </a:r>
          </a:p>
        </p:txBody>
      </p:sp>
      <p:pic>
        <p:nvPicPr>
          <p:cNvPr id="12296" name="Picture 8" descr="Applying the V-Model in Automotive Software Development">
            <a:extLst>
              <a:ext uri="{FF2B5EF4-FFF2-40B4-BE49-F238E27FC236}">
                <a16:creationId xmlns:a16="http://schemas.microsoft.com/office/drawing/2014/main" id="{762D784B-A5FB-5E29-48C3-31040B82F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599"/>
            <a:ext cx="8839200" cy="459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82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750EE-4A34-3712-03BC-37C4EC71B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07D2D7B-6EAC-4398-6B0C-5112AA9DC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Introduction to Process Models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59C9E57-8471-D841-1AE9-68D53CD468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/>
              <a:t>2. V-Model (Verification &amp; Validation at Each Step)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50"/>
                </a:solidFill>
              </a:rPr>
              <a:t>Strengths:</a:t>
            </a:r>
            <a:r>
              <a:rPr lang="en-US" sz="2800" dirty="0"/>
              <a:t> High reliability due to early defect detection.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</a:rPr>
              <a:t>Weaknesses:</a:t>
            </a:r>
            <a:r>
              <a:rPr lang="en-US" sz="2800" dirty="0"/>
              <a:t> Expensive and time-consuming.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b="1" dirty="0"/>
              <a:t>Example:</a:t>
            </a:r>
            <a:r>
              <a:rPr lang="en-US" sz="2800" dirty="0"/>
              <a:t> Used in safety-critical systems like medical devices and avionics software.</a:t>
            </a:r>
          </a:p>
        </p:txBody>
      </p:sp>
    </p:spTree>
    <p:extLst>
      <p:ext uri="{BB962C8B-B14F-4D97-AF65-F5344CB8AC3E}">
        <p14:creationId xmlns:p14="http://schemas.microsoft.com/office/powerpoint/2010/main" val="156539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111ABDF560664895224C3F2CBADE3D" ma:contentTypeVersion="4" ma:contentTypeDescription="Create a new document." ma:contentTypeScope="" ma:versionID="26d7c6791dbf59750744ee0d8c8e0841">
  <xsd:schema xmlns:xsd="http://www.w3.org/2001/XMLSchema" xmlns:xs="http://www.w3.org/2001/XMLSchema" xmlns:p="http://schemas.microsoft.com/office/2006/metadata/properties" xmlns:ns2="cbda8e34-631f-4b89-b720-232248b976f0" targetNamespace="http://schemas.microsoft.com/office/2006/metadata/properties" ma:root="true" ma:fieldsID="23618d30fcd76e22113356a9a38453b1" ns2:_="">
    <xsd:import namespace="cbda8e34-631f-4b89-b720-232248b976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a8e34-631f-4b89-b720-232248b976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9F4028-F479-4F00-92D1-E64092C9CA21}"/>
</file>

<file path=customXml/itemProps2.xml><?xml version="1.0" encoding="utf-8"?>
<ds:datastoreItem xmlns:ds="http://schemas.openxmlformats.org/officeDocument/2006/customXml" ds:itemID="{098F84A3-0960-48E2-BC53-491F75818634}"/>
</file>

<file path=customXml/itemProps3.xml><?xml version="1.0" encoding="utf-8"?>
<ds:datastoreItem xmlns:ds="http://schemas.openxmlformats.org/officeDocument/2006/customXml" ds:itemID="{4F2044FB-F88F-494B-AF24-5D10D47C7C43}"/>
</file>

<file path=docProps/app.xml><?xml version="1.0" encoding="utf-8"?>
<Properties xmlns="http://schemas.openxmlformats.org/officeDocument/2006/extended-properties" xmlns:vt="http://schemas.openxmlformats.org/officeDocument/2006/docPropsVTypes">
  <TotalTime>5088</TotalTime>
  <Words>1389</Words>
  <Application>Microsoft Office PowerPoint</Application>
  <PresentationFormat>On-screen Show (4:3)</PresentationFormat>
  <Paragraphs>249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Default Design</vt:lpstr>
      <vt:lpstr>Software Requirement Engineering  Software Engineering Department Spring 2025 </vt:lpstr>
      <vt:lpstr>Week Agenda</vt:lpstr>
      <vt:lpstr>Week Agenda</vt:lpstr>
      <vt:lpstr>Introduction to Process Models</vt:lpstr>
      <vt:lpstr>Introduction to Process Models</vt:lpstr>
      <vt:lpstr>Introduction to Process Models</vt:lpstr>
      <vt:lpstr>Introduction to Process Models</vt:lpstr>
      <vt:lpstr>Introduction to Process Models</vt:lpstr>
      <vt:lpstr>Introduction to Process Models</vt:lpstr>
      <vt:lpstr>Introduction to Process Models</vt:lpstr>
      <vt:lpstr>Introduction to Process Models</vt:lpstr>
      <vt:lpstr>Introduction to Process Models</vt:lpstr>
      <vt:lpstr>Introduction to Process Models</vt:lpstr>
      <vt:lpstr>Introduction to Process Models</vt:lpstr>
      <vt:lpstr>Introduction to Process Models</vt:lpstr>
      <vt:lpstr>Week Agenda</vt:lpstr>
      <vt:lpstr>Traditional vs. Agile Requirements Engineering</vt:lpstr>
      <vt:lpstr>Traditional Requirements Engineering</vt:lpstr>
      <vt:lpstr>Traditional Requirements Engineering</vt:lpstr>
      <vt:lpstr>Traditional Requirements Engineering</vt:lpstr>
      <vt:lpstr>Agile Requirements Engineering</vt:lpstr>
      <vt:lpstr>Agile Requirements Engineering</vt:lpstr>
      <vt:lpstr>Agile Requirements Engineering</vt:lpstr>
      <vt:lpstr>Comparison Table!</vt:lpstr>
      <vt:lpstr>Hybrid Approach: Best of Both Worlds</vt:lpstr>
      <vt:lpstr>Case Study Agile vs. Waterfall in a Real-World Project </vt:lpstr>
      <vt:lpstr>Case Study (1)</vt:lpstr>
      <vt:lpstr>Case Study (2)</vt:lpstr>
      <vt:lpstr>Case Study (3)</vt:lpstr>
      <vt:lpstr>Case Study (4)</vt:lpstr>
      <vt:lpstr>Key Metrics for Success Evaluation (5)</vt:lpstr>
      <vt:lpstr>Lessons Learned (6)</vt:lpstr>
      <vt:lpstr>Final Outcome &amp; Future Recommendations (7)</vt:lpstr>
      <vt:lpstr>Week Agenda</vt:lpstr>
    </vt:vector>
  </TitlesOfParts>
  <Company>National University, 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Zahid Halim</dc:creator>
  <cp:lastModifiedBy>Huzaifa Shah Lecturer FCSE</cp:lastModifiedBy>
  <cp:revision>1076</cp:revision>
  <dcterms:created xsi:type="dcterms:W3CDTF">2005-01-31T08:28:19Z</dcterms:created>
  <dcterms:modified xsi:type="dcterms:W3CDTF">2025-02-05T06:56:39Z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0x01010087111ABDF560664895224C3F2CBADE3D</vt:lpwstr>
  </property>
</Properties>
</file>