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485" r:id="rId3"/>
    <p:sldId id="513" r:id="rId4"/>
    <p:sldId id="525" r:id="rId5"/>
    <p:sldId id="526" r:id="rId6"/>
    <p:sldId id="527" r:id="rId7"/>
    <p:sldId id="528" r:id="rId8"/>
    <p:sldId id="529" r:id="rId9"/>
    <p:sldId id="530" r:id="rId10"/>
    <p:sldId id="517" r:id="rId11"/>
    <p:sldId id="515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65" r:id="rId27"/>
    <p:sldId id="538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7955" autoAdjust="0"/>
  </p:normalViewPr>
  <p:slideViewPr>
    <p:cSldViewPr>
      <p:cViewPr varScale="1">
        <p:scale>
          <a:sx n="56" d="100"/>
          <a:sy n="56" d="100"/>
        </p:scale>
        <p:origin x="15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498939B-F9A5-F0F8-AAE9-4A0BBB36CF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888E192-3577-A2DF-EA98-B0820F43FB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8BDAF9-7FE6-0CFD-019A-6112F9679C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446EA85C-9850-B71A-C497-8B8EE78422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08C4E9CE-2FCA-31EC-A803-A6C882752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B732F91C-35D2-4FDD-2B98-9693181C2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DB94FB-FFA5-4AF6-B6C9-03677D5363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E75C6074-D8A3-83E4-97DB-DD7485968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E3D5036C-CC66-C6C2-BDE9-04EDD626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FEF8608-2CDC-474E-B072-6B6388C33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A65E05-7F8C-437A-BC06-EF0555083E66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9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02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810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559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295400"/>
            <a:ext cx="9144000" cy="51054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8759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97A8-1E9D-D13C-C4D6-2B9E43CA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3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77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56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53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1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80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47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69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3850EDDD-C9B9-9960-B747-0B034A164E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5563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>
            <a:extLst>
              <a:ext uri="{FF2B5EF4-FFF2-40B4-BE49-F238E27FC236}">
                <a16:creationId xmlns:a16="http://schemas.microsoft.com/office/drawing/2014/main" id="{EC58791A-2FCA-8E91-92A8-0B6A04493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6E799FF3-1EE5-764D-9918-A78D0F415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Text Box 9">
            <a:extLst>
              <a:ext uri="{FF2B5EF4-FFF2-40B4-BE49-F238E27FC236}">
                <a16:creationId xmlns:a16="http://schemas.microsoft.com/office/drawing/2014/main" id="{8F801829-0F96-87EF-C7B3-2C88B7884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52500" y="6477000"/>
            <a:ext cx="7239000" cy="307975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400" b="1" dirty="0">
                <a:solidFill>
                  <a:schemeClr val="bg1"/>
                </a:solidFill>
              </a:rPr>
              <a:t>Ghulam Ishaq Khan Institute of Engineering Sciences and Technology, Topi</a:t>
            </a:r>
          </a:p>
        </p:txBody>
      </p:sp>
      <p:sp>
        <p:nvSpPr>
          <p:cNvPr id="1030" name="Text Box 10">
            <a:extLst>
              <a:ext uri="{FF2B5EF4-FFF2-40B4-BE49-F238E27FC236}">
                <a16:creationId xmlns:a16="http://schemas.microsoft.com/office/drawing/2014/main" id="{680470F4-D97B-BAE6-4449-3AC11D056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376238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</a:rPr>
              <a:t>Lecture 06: Doc Requirements </a:t>
            </a:r>
          </a:p>
        </p:txBody>
      </p:sp>
      <p:sp>
        <p:nvSpPr>
          <p:cNvPr id="1031" name="Text Box 11">
            <a:extLst>
              <a:ext uri="{FF2B5EF4-FFF2-40B4-BE49-F238E27FC236}">
                <a16:creationId xmlns:a16="http://schemas.microsoft.com/office/drawing/2014/main" id="{79915A32-4CA4-E727-E822-B388E5F583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0"/>
            <a:ext cx="58674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/>
              <a:t>	</a:t>
            </a:r>
            <a:r>
              <a:rPr lang="en-US" b="1" dirty="0">
                <a:solidFill>
                  <a:schemeClr val="bg1"/>
                </a:solidFill>
              </a:rPr>
              <a:t>SE211: Software Requirement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5C62FA5-F003-5209-70A5-8A96EEF3C6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Software Requirement Engineering</a:t>
            </a:r>
            <a:br>
              <a:rPr lang="en-US" altLang="en-US" b="1"/>
            </a:br>
            <a:br>
              <a:rPr lang="en-US" altLang="en-US" b="1"/>
            </a:br>
            <a:r>
              <a:rPr lang="en-US" altLang="en-US" b="1"/>
              <a:t>Software Engineering Department</a:t>
            </a:r>
            <a:br>
              <a:rPr lang="en-US" altLang="en-US" b="1"/>
            </a:br>
            <a:r>
              <a:rPr lang="en-US" altLang="en-US" b="1"/>
              <a:t>Spring 2025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5AF745-E90F-7185-2A07-80CA4714CB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0700" y="4648200"/>
            <a:ext cx="5562600" cy="1295400"/>
          </a:xfrm>
        </p:spPr>
        <p:txBody>
          <a:bodyPr/>
          <a:lstStyle/>
          <a:p>
            <a:pPr eaLnBrk="1" hangingPunct="1"/>
            <a:r>
              <a:rPr lang="en-US" altLang="en-US" sz="1800" b="1">
                <a:solidFill>
                  <a:srgbClr val="3333FF"/>
                </a:solidFill>
              </a:rPr>
              <a:t>Muhammad Huzaifa Shah</a:t>
            </a:r>
            <a:endParaRPr lang="en-US" altLang="en-US" sz="1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62AB3-743B-4BDE-40AD-5B6B68117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272A8F7-A2C4-156E-0C80-65A6D6293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Why is Documentation Important?</a:t>
            </a:r>
            <a:endParaRPr lang="en-US" altLang="en-US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C8E89C6-B79D-E44A-9A16-8E346BC30A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Ensures clarity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B050"/>
                </a:solidFill>
              </a:rPr>
              <a:t>consistency</a:t>
            </a:r>
            <a:r>
              <a:rPr lang="en-US" sz="2800" dirty="0"/>
              <a:t> in requirements.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Reduces ambiguity</a:t>
            </a:r>
            <a:r>
              <a:rPr lang="en-US" sz="2800" dirty="0"/>
              <a:t> and misinterpretation.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Supports regulatory</a:t>
            </a:r>
            <a:r>
              <a:rPr lang="en-US" sz="2800" dirty="0"/>
              <a:t> and compliance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Facilitates communication</a:t>
            </a:r>
            <a:r>
              <a:rPr lang="en-US" sz="2800" dirty="0"/>
              <a:t> among stakeholders.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FF0000"/>
                </a:solidFill>
              </a:rPr>
              <a:t>Improves project traceability</a:t>
            </a:r>
            <a:r>
              <a:rPr lang="en-US" sz="2800" dirty="0"/>
              <a:t>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140668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2A68C-8495-C57F-3696-DFD62D83C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FEF62E8-D4CB-C7F8-A0BF-8DC1B870A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Types of Requirement Documents</a:t>
            </a:r>
            <a:endParaRPr lang="en-US" altLang="en-US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ACFC3A5-B7E9-EB6A-E7A2-D3F2DC2A8A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Software Requirements Specification (SRS)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Use Case Diagrams &amp; User Stories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Functional &amp; Non-Functional Requirements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Traceability Matrix</a:t>
            </a:r>
          </a:p>
          <a:p>
            <a:pPr marL="457200" indent="-457200">
              <a:buFont typeface="+mj-lt"/>
              <a:buAutoNum type="arabicPeriod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0431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BD89A-D9AA-92A9-53EE-2D3F523BD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F61BC93-F93B-AEDD-1F52-F265A02E3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1. Software Requirements Specification (SRS)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8BAEBF9-809A-0AA8-BF80-40F45E187D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Software Requirements Specification (SRS) is a </a:t>
            </a:r>
            <a:r>
              <a:rPr lang="en-US" sz="2800" b="1" dirty="0"/>
              <a:t>detailed document that describes the system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functionality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constraints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rgbClr val="FF0000"/>
                </a:solidFill>
              </a:rPr>
              <a:t>technical specifications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It serves as a contract (</a:t>
            </a:r>
            <a:r>
              <a:rPr lang="en-US" sz="2800" b="1" u="sng" dirty="0">
                <a:solidFill>
                  <a:srgbClr val="FF0000"/>
                </a:solidFill>
              </a:rPr>
              <a:t>Validated Requirements</a:t>
            </a:r>
            <a:r>
              <a:rPr lang="en-US" sz="2800" b="1" dirty="0">
                <a:solidFill>
                  <a:srgbClr val="00B050"/>
                </a:solidFill>
              </a:rPr>
              <a:t>) between stakeholders and developers</a:t>
            </a:r>
            <a:r>
              <a:rPr lang="en-US" sz="2800" dirty="0"/>
              <a:t>, ensuring that the final product meets business and user expectations.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Typically follows industry standards like IEEE 830.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161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450F1-4F4C-D70E-FD76-94678DE5C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83D8CFB-15E5-7DF1-0BD7-C1B3DE9E6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Why is SRS Important?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BA0F12B-BC8D-8A85-5514-67D48CBF8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Provides clear documentation of system requirements, </a:t>
            </a:r>
            <a:r>
              <a:rPr lang="en-US" sz="2800" b="1" dirty="0"/>
              <a:t>reducing miscommunication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Serves as a </a:t>
            </a:r>
            <a:r>
              <a:rPr lang="en-US" sz="2800" b="1" dirty="0"/>
              <a:t>reference for development, testing, and maintenance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Ensures </a:t>
            </a:r>
            <a:r>
              <a:rPr lang="en-US" sz="2800" b="1" dirty="0"/>
              <a:t>compliance with</a:t>
            </a:r>
            <a:r>
              <a:rPr lang="en-US" sz="2800" dirty="0"/>
              <a:t> regulatory and security </a:t>
            </a:r>
            <a:r>
              <a:rPr lang="en-US" sz="2800" b="1" dirty="0"/>
              <a:t>standards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Facilitates </a:t>
            </a:r>
            <a:r>
              <a:rPr lang="en-US" sz="2800" b="1" dirty="0">
                <a:solidFill>
                  <a:srgbClr val="00B050"/>
                </a:solidFill>
              </a:rPr>
              <a:t>project planning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B050"/>
                </a:solidFill>
              </a:rPr>
              <a:t>risk management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1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BF8EF-E46F-C8EA-5362-2B2C85B08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3D2D5BC-63B4-B533-D602-2209AAA93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Characteristics of a Good SRS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A404449-606F-1535-D58D-8E46649BCD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" y="1066800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Complete:</a:t>
            </a:r>
            <a:r>
              <a:rPr lang="en-US" sz="2800" dirty="0"/>
              <a:t> Covers all aspects of the 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Consistent:</a:t>
            </a:r>
            <a:r>
              <a:rPr lang="en-US" sz="2800" dirty="0"/>
              <a:t> No conflicting requirements.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Unambiguous:</a:t>
            </a:r>
            <a:r>
              <a:rPr lang="en-US" sz="2800" dirty="0"/>
              <a:t> Clearly defined, leaving no room for misinterpretation.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Verifiable:</a:t>
            </a:r>
            <a:r>
              <a:rPr lang="en-US" sz="2800" dirty="0"/>
              <a:t> Can be tested to ensure compliance.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Feasible:</a:t>
            </a:r>
            <a:r>
              <a:rPr lang="en-US" sz="2800" dirty="0"/>
              <a:t> Realistic within the constraints of budget, time, and technology.</a:t>
            </a:r>
          </a:p>
        </p:txBody>
      </p:sp>
    </p:spTree>
    <p:extLst>
      <p:ext uri="{BB962C8B-B14F-4D97-AF65-F5344CB8AC3E}">
        <p14:creationId xmlns:p14="http://schemas.microsoft.com/office/powerpoint/2010/main" val="122059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1C89A-47F8-5DCE-FB1F-CA8CE3589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EE46125-85B8-38B3-3FE5-BF667596A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Pros &amp; Cons of SRS</a:t>
            </a:r>
            <a:endParaRPr lang="en-US" altLang="en-US" sz="3600" b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786AD9A-A4A2-060F-366C-F607711C3D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377393"/>
              </p:ext>
            </p:extLst>
          </p:nvPr>
        </p:nvGraphicFramePr>
        <p:xfrm>
          <a:off x="76200" y="1447800"/>
          <a:ext cx="8991600" cy="480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83151875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128894985"/>
                    </a:ext>
                  </a:extLst>
                </a:gridCol>
              </a:tblGrid>
              <a:tr h="965204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Pros</a:t>
                      </a:r>
                    </a:p>
                  </a:txBody>
                  <a:tcPr marL="89916" marR="89916" marT="44958" marB="44958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Cons</a:t>
                      </a:r>
                    </a:p>
                  </a:txBody>
                  <a:tcPr marL="89916" marR="89916" marT="44958" marB="44958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46426"/>
                  </a:ext>
                </a:extLst>
              </a:tr>
              <a:tr h="1071629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Provides clarity &amp; alignment</a:t>
                      </a:r>
                    </a:p>
                  </a:txBody>
                  <a:tcPr marL="89916" marR="89916" marT="44958" marB="44958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Can be time-consuming to create</a:t>
                      </a:r>
                    </a:p>
                  </a:txBody>
                  <a:tcPr marL="89916" marR="89916" marT="44958" marB="44958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377242"/>
                  </a:ext>
                </a:extLst>
              </a:tr>
              <a:tr h="1692138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Reduces development errors</a:t>
                      </a:r>
                    </a:p>
                  </a:txBody>
                  <a:tcPr marL="89916" marR="89916" marT="44958" marB="4495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Requires frequent updates for agile projects</a:t>
                      </a:r>
                    </a:p>
                  </a:txBody>
                  <a:tcPr marL="89916" marR="89916" marT="44958" marB="44958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822745"/>
                  </a:ext>
                </a:extLst>
              </a:tr>
              <a:tr h="1071629">
                <a:tc>
                  <a:txBody>
                    <a:bodyPr/>
                    <a:lstStyle/>
                    <a:p>
                      <a:pPr algn="l"/>
                      <a:r>
                        <a:rPr lang="pt-BR" sz="2800" dirty="0"/>
                        <a:t>Serves as a legal document</a:t>
                      </a:r>
                    </a:p>
                  </a:txBody>
                  <a:tcPr marL="89916" marR="89916" marT="44958" marB="44958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May lead to rigidity in implementation</a:t>
                      </a:r>
                    </a:p>
                  </a:txBody>
                  <a:tcPr marL="89916" marR="89916" marT="44958" marB="44958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674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0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9BD65-2B3F-7B1A-D818-EAEECAAE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3D95DC1-35D5-8643-A75C-20EFD38AE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Structure of an SRS Document (1/2)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1EBE16-9010-0156-816C-392A0195B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800" b="1" dirty="0"/>
              <a:t>Introduction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Purpose of the system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Scope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Definitions, Acronyms, and Abbreviations</a:t>
            </a:r>
          </a:p>
          <a:p>
            <a:pPr marL="742950" lvl="1" indent="-285750"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800" b="1" dirty="0"/>
              <a:t>Overall Description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System environment &amp; constraints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Assumptions and dependencies</a:t>
            </a:r>
          </a:p>
          <a:p>
            <a:pPr marL="742950" lvl="1" indent="-285750"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800" b="1" dirty="0"/>
              <a:t>Functional Requirements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Detailed system functionalities and interactions</a:t>
            </a:r>
          </a:p>
        </p:txBody>
      </p:sp>
    </p:spTree>
    <p:extLst>
      <p:ext uri="{BB962C8B-B14F-4D97-AF65-F5344CB8AC3E}">
        <p14:creationId xmlns:p14="http://schemas.microsoft.com/office/powerpoint/2010/main" val="23345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99D73-544E-A2C0-AF2C-06998294E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D5D8F7A-DDBC-E6D8-BFB4-EC4991D44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Structure of an SRS Document (</a:t>
            </a:r>
            <a:r>
              <a:rPr lang="en-US" altLang="en-US" sz="3600" b="1" dirty="0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/2)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A37F52A-63D3-CBE7-C03D-07569CA8F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4. Non-Functional Requirements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Performance, security, usability, and reliability constraints</a:t>
            </a:r>
          </a:p>
          <a:p>
            <a:pPr marL="742950" lvl="1" indent="-2857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5. External Interface Requirements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User interfaces, hardware, and communication interfaces</a:t>
            </a:r>
          </a:p>
          <a:p>
            <a:pPr marL="742950" lvl="1" indent="-28575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6. System Models</a:t>
            </a:r>
            <a:endParaRPr lang="en-US" sz="28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Diagrams, use cases, and data flow models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1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92EC1-509C-2D2E-0793-3844F6137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7062946-B858-7A95-AF58-4AF198D32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Real-Life Example: SRS for an Online Banking System (1)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D8AD6DF-A770-22CA-A918-66C08184B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1. Introduction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u="sng" dirty="0">
                <a:solidFill>
                  <a:srgbClr val="FF0000"/>
                </a:solidFill>
              </a:rPr>
              <a:t>Purpose:</a:t>
            </a:r>
            <a:r>
              <a:rPr lang="en-US" sz="2800" dirty="0"/>
              <a:t> To design an online banking system that allows secure financial transactions.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u="sng" dirty="0">
                <a:solidFill>
                  <a:srgbClr val="FF0000"/>
                </a:solidFill>
              </a:rPr>
              <a:t>Scope:</a:t>
            </a:r>
            <a:r>
              <a:rPr lang="en-US" sz="2800" dirty="0"/>
              <a:t> Users can check balances, transfer funds, and manage accounts.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u="sng" dirty="0">
                <a:solidFill>
                  <a:srgbClr val="FF0000"/>
                </a:solidFill>
              </a:rPr>
              <a:t>Acronyms &amp; Abbreviations:</a:t>
            </a:r>
            <a:r>
              <a:rPr lang="en-US" sz="2800" dirty="0"/>
              <a:t> PCI-DSS (Payment Card Industry Data Security Standard), MFA (Multi-Factor Authentication).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9208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350DA-5B80-4FF5-3E9D-70023FCB7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4976252-1816-0299-F2AB-45D9E2D2B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SRS for an Online Banking System (2)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938E51D-1D64-DFD9-833F-795748F094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2. Overall Description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u="sng" dirty="0">
                <a:solidFill>
                  <a:srgbClr val="FF0000"/>
                </a:solidFill>
              </a:rPr>
              <a:t>System Constraints:</a:t>
            </a:r>
            <a:r>
              <a:rPr lang="en-US" sz="2800" dirty="0"/>
              <a:t> The system must comply with PCI-DSS security standards.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u="sng" dirty="0">
                <a:solidFill>
                  <a:srgbClr val="FF0000"/>
                </a:solidFill>
              </a:rPr>
              <a:t>Assumptions:</a:t>
            </a:r>
            <a:r>
              <a:rPr lang="en-US" sz="2800" dirty="0"/>
              <a:t> Users will have stable internet connections.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131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DACCC-519B-726A-6F2F-D00544EE4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5751613B-436C-566B-9275-BF10378DA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>
                <a:cs typeface="Times New Roman" panose="02020603050405020304" pitchFamily="18" charset="0"/>
              </a:rPr>
              <a:t>Week Agenda</a:t>
            </a:r>
          </a:p>
        </p:txBody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E0631CEB-F1B5-EF33-EDE8-9835B75BC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Introduction to Process Models</a:t>
            </a:r>
          </a:p>
          <a:p>
            <a:pPr marL="457200" lvl="1" indent="0" eaLnBrk="1" hangingPunct="1">
              <a:buNone/>
            </a:pPr>
            <a:endParaRPr lang="en-US" altLang="en-US" sz="2800" strike="sngStrike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Traditional vs. Agile Requirements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b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Documenting Requirements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Quality Measurement in Requirements Engineering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800" strike="sngStrike" dirty="0">
                <a:latin typeface="+mj-lt"/>
                <a:cs typeface="Times New Roman" panose="02020603050405020304" pitchFamily="18" charset="0"/>
              </a:rPr>
              <a:t>Activity &amp; Case Study</a:t>
            </a:r>
          </a:p>
        </p:txBody>
      </p:sp>
    </p:spTree>
    <p:extLst>
      <p:ext uri="{BB962C8B-B14F-4D97-AF65-F5344CB8AC3E}">
        <p14:creationId xmlns:p14="http://schemas.microsoft.com/office/powerpoint/2010/main" val="212120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81F8B-D40E-9F44-221E-DAE2B6EC8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DD56FE1-53BF-06EA-C374-0B6237E81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SRS for an Online Banking System (3)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069A7F2-C145-A55F-FB84-6D573683E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3. Functional Requirements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Users must log in using </a:t>
            </a:r>
            <a:r>
              <a:rPr lang="en-US" sz="2800" b="1" dirty="0">
                <a:solidFill>
                  <a:srgbClr val="FF0000"/>
                </a:solidFill>
              </a:rPr>
              <a:t>two-factor authentication</a:t>
            </a:r>
            <a:r>
              <a:rPr lang="en-US" sz="2800" dirty="0"/>
              <a:t> (MFA).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system must allow </a:t>
            </a:r>
            <a:r>
              <a:rPr lang="en-US" sz="2800" b="1" dirty="0">
                <a:solidFill>
                  <a:srgbClr val="FF0000"/>
                </a:solidFill>
              </a:rPr>
              <a:t>fund transfers between accounts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Users can check account balances</a:t>
            </a:r>
            <a:r>
              <a:rPr lang="en-US" sz="2800" dirty="0"/>
              <a:t> and download transaction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Admins must be able to </a:t>
            </a:r>
            <a:r>
              <a:rPr lang="en-US" sz="2800" b="1" dirty="0">
                <a:solidFill>
                  <a:srgbClr val="FF0000"/>
                </a:solidFill>
              </a:rPr>
              <a:t>generate account statements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99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68364-FBD6-CA85-9B74-0B90F8257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D0F567C-A963-5EE4-FB30-A48B67E6A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SRS for an Online Banking System (4)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BCBA983-814C-7C90-894D-4E1828F51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4. Non-Functional Requirements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Transactions should </a:t>
            </a:r>
            <a:r>
              <a:rPr lang="en-US" sz="2800" b="1" dirty="0">
                <a:solidFill>
                  <a:srgbClr val="FF0000"/>
                </a:solidFill>
              </a:rPr>
              <a:t>process within 2 seconds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system must comply</a:t>
            </a:r>
            <a:r>
              <a:rPr lang="en-US" sz="2800" dirty="0"/>
              <a:t> with PCI-DSS </a:t>
            </a:r>
            <a:r>
              <a:rPr lang="en-US" sz="2800" b="1" dirty="0">
                <a:solidFill>
                  <a:srgbClr val="FF0000"/>
                </a:solidFill>
              </a:rPr>
              <a:t>security standards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UI should be accessible for users with disabilities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System </a:t>
            </a:r>
            <a:r>
              <a:rPr lang="en-US" sz="2800" b="1" dirty="0">
                <a:solidFill>
                  <a:srgbClr val="FF0000"/>
                </a:solidFill>
              </a:rPr>
              <a:t>uptime must be 99.9%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047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84DD3-4098-7DFF-C952-BE8A8A8AA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689B76A-A259-6AEF-9347-84DB07BE1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SRS for an Online Banking System (5)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9BC45F8-103F-C187-CD3A-929E4F640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5. External Interface Requirements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FF0000"/>
                </a:solidFill>
              </a:rPr>
              <a:t>User Interfaces:</a:t>
            </a:r>
            <a:r>
              <a:rPr lang="en-US" sz="2800" dirty="0"/>
              <a:t> Web-based dashboard and mobile app.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FF0000"/>
                </a:solidFill>
              </a:rPr>
              <a:t>Hardware Interfaces:</a:t>
            </a:r>
            <a:r>
              <a:rPr lang="en-US" sz="2800" dirty="0"/>
              <a:t> The system should be compatible with fingerprint authentication on mobile devices.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rgbClr val="FF0000"/>
                </a:solidFill>
              </a:rPr>
              <a:t>Communication Interfaces:</a:t>
            </a:r>
            <a:r>
              <a:rPr lang="en-US" sz="2800" dirty="0"/>
              <a:t> Secure API integrations for third-party payment processing.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418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CFFB7-6A5D-6036-E2D7-8E3CAA87F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7E26DEA-5601-D1B4-34F9-CE0E1C616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SRS for an Online Banking System (6)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6D08A6A-94AC-853E-F9AF-F3D9ACC0F5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6. System Models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Use Case Diagrams:</a:t>
            </a:r>
            <a:endParaRPr lang="en-US" sz="28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Account login and verification.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Fund transfer authorization.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Sequence Diagrams: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User authentication flow.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Transaction approval process.</a:t>
            </a:r>
          </a:p>
        </p:txBody>
      </p:sp>
    </p:spTree>
    <p:extLst>
      <p:ext uri="{BB962C8B-B14F-4D97-AF65-F5344CB8AC3E}">
        <p14:creationId xmlns:p14="http://schemas.microsoft.com/office/powerpoint/2010/main" val="82596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70E3C-196C-EB1D-4B7E-3DBC840D8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2467C87-A714-124E-8BAA-6C3CC3328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2. Use Case Diagrams &amp; User Stories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F120421-A666-D9DA-6208-0F9CEB6024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2.1. Use Case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dirty="0"/>
              <a:t>graphical representation</a:t>
            </a:r>
            <a:r>
              <a:rPr lang="en-US" sz="2800" dirty="0"/>
              <a:t> of user interactions with a 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Shows actors (</a:t>
            </a:r>
            <a:r>
              <a:rPr lang="en-US" sz="2800" b="1" dirty="0">
                <a:solidFill>
                  <a:srgbClr val="FF0000"/>
                </a:solidFill>
              </a:rPr>
              <a:t>users or other systems</a:t>
            </a:r>
            <a:r>
              <a:rPr lang="en-US" sz="2800" dirty="0"/>
              <a:t>) and their interactions with various system functionalities.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Helps in understanding user-system interactions and designing system workflows.</a:t>
            </a:r>
          </a:p>
        </p:txBody>
      </p:sp>
    </p:spTree>
    <p:extLst>
      <p:ext uri="{BB962C8B-B14F-4D97-AF65-F5344CB8AC3E}">
        <p14:creationId xmlns:p14="http://schemas.microsoft.com/office/powerpoint/2010/main" val="24806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803E5-1EB6-0929-6E96-E3F61FAD7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FAF7875-6E37-93F1-1E71-56D478EE2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Components of a Use Case Diagram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E932D6A-460F-6AD1-709C-FC42AFF8D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Actors:</a:t>
            </a:r>
            <a:r>
              <a:rPr lang="en-US" dirty="0"/>
              <a:t> Represent users or external systems interacting with the application.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Use Cases:</a:t>
            </a:r>
            <a:r>
              <a:rPr lang="en-US" dirty="0"/>
              <a:t> Specific actions or functionalities available to the user.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Relationships:</a:t>
            </a:r>
            <a:r>
              <a:rPr lang="en-US" dirty="0"/>
              <a:t> Indicate how actors interact with use cases (e.g., associations, generalizations, and dependencies).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System Boundary:</a:t>
            </a:r>
            <a:r>
              <a:rPr lang="en-US" dirty="0"/>
              <a:t> Defines the limits of the system being modeled.</a:t>
            </a:r>
          </a:p>
        </p:txBody>
      </p:sp>
    </p:spTree>
    <p:extLst>
      <p:ext uri="{BB962C8B-B14F-4D97-AF65-F5344CB8AC3E}">
        <p14:creationId xmlns:p14="http://schemas.microsoft.com/office/powerpoint/2010/main" val="319861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16E17-8468-9A2E-1070-E63CAF134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E1AF5FE-76D1-863D-56A8-53605A2FC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CBE905-4E41-320D-F377-B5079BBC2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403"/>
          <a:stretch/>
        </p:blipFill>
        <p:spPr>
          <a:xfrm>
            <a:off x="76200" y="1261110"/>
            <a:ext cx="8991600" cy="4457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FA769B-7A79-6B47-22EC-C33EE5EE643D}"/>
              </a:ext>
            </a:extLst>
          </p:cNvPr>
          <p:cNvSpPr txBox="1"/>
          <p:nvPr/>
        </p:nvSpPr>
        <p:spPr>
          <a:xfrm>
            <a:off x="228600" y="59436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https://www.geeksforgeeks.org/use-case-diagram/</a:t>
            </a:r>
          </a:p>
        </p:txBody>
      </p:sp>
    </p:spTree>
    <p:extLst>
      <p:ext uri="{BB962C8B-B14F-4D97-AF65-F5344CB8AC3E}">
        <p14:creationId xmlns:p14="http://schemas.microsoft.com/office/powerpoint/2010/main" val="2825144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D79CE-4C62-0440-3905-093072556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C72D899-C629-6DC5-384B-30620E12E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sz="3600" b="1" dirty="0"/>
              <a:t>2.2. User Stories</a:t>
            </a:r>
            <a:endParaRPr lang="en-US" altLang="en-US" sz="3600" b="1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2E8EBDB-4076-8148-5187-E3418DA05C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dirty="0"/>
              <a:t>simple, informal</a:t>
            </a:r>
            <a:r>
              <a:rPr lang="en-US" sz="2800" dirty="0"/>
              <a:t> way to capture system functionalities from the user's perspective. Commonly used in Agile development to describe features concisely.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Structure of a User 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Format:</a:t>
            </a:r>
            <a:r>
              <a:rPr lang="en-US" sz="2800" dirty="0"/>
              <a:t> "As a [user role], I want to [feature] so that [benefit]."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Example:</a:t>
            </a:r>
            <a:r>
              <a:rPr lang="en-US" sz="2800" dirty="0"/>
              <a:t> "As a customer, I want to reset my password so that I can regain account access."</a:t>
            </a:r>
          </a:p>
          <a:p>
            <a:pPr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50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1DED9-6880-EAD0-2A12-925EFA017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3F8E00A-32B4-E3E0-BD01-FDFD0F713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What is Documenting?</a:t>
            </a:r>
            <a:endParaRPr lang="en-US" altLang="en-US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88F4C84-899F-F261-FA1C-0CFEE10400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Documentation refers to the </a:t>
            </a:r>
            <a:r>
              <a:rPr lang="en-US" sz="2800" b="1" dirty="0">
                <a:solidFill>
                  <a:srgbClr val="00B050"/>
                </a:solidFill>
              </a:rPr>
              <a:t>structured recording of information</a:t>
            </a:r>
            <a:r>
              <a:rPr lang="en-US" sz="2800" dirty="0"/>
              <a:t> about a software project.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Helps developers, testers, and stakeholders understand project requirements and functionality.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Provides a </a:t>
            </a:r>
            <a:r>
              <a:rPr lang="en-US" sz="2800" b="1" dirty="0"/>
              <a:t>reference for future modifications and maintenance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96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2FC73-82E3-DC2B-C76A-C61F7563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74DC64E-6238-D0DB-8346-E592F68E6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Software Documentation</a:t>
            </a:r>
            <a:endParaRPr lang="en-US" altLang="en-US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32FD94A-1ADE-9112-163F-41CF43897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is a written piece of text that is often accompanied by a software program.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makes the life of all the members associated with the project easier.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may contain anything from </a:t>
            </a:r>
            <a:r>
              <a:rPr lang="en-US" sz="2800" b="1" dirty="0">
                <a:solidFill>
                  <a:srgbClr val="00B050"/>
                </a:solidFill>
              </a:rPr>
              <a:t>API documentation</a:t>
            </a:r>
            <a:r>
              <a:rPr lang="en-US" sz="2800" dirty="0"/>
              <a:t>,</a:t>
            </a:r>
            <a:r>
              <a:rPr lang="en-US" sz="2800" b="1" dirty="0">
                <a:solidFill>
                  <a:srgbClr val="00B050"/>
                </a:solidFill>
              </a:rPr>
              <a:t> build notes </a:t>
            </a:r>
            <a:r>
              <a:rPr lang="en-US" sz="2800" dirty="0"/>
              <a:t>or</a:t>
            </a:r>
            <a:r>
              <a:rPr lang="en-US" sz="2800" b="1" dirty="0">
                <a:solidFill>
                  <a:srgbClr val="00B050"/>
                </a:solidFill>
              </a:rPr>
              <a:t> just help content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46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CB8FD-EC66-95DD-2112-7C6CA0CF7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ADE8C56-32EF-7989-B491-67C19EF9E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Types of Software Documentation</a:t>
            </a:r>
            <a:endParaRPr lang="en-US" altLang="en-US" sz="3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0B3F031-0F81-AC6F-8C41-44FE6E0126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rgbClr val="00B050"/>
                </a:solidFill>
              </a:rPr>
              <a:t>Requirement Documentation</a:t>
            </a:r>
          </a:p>
          <a:p>
            <a:pPr marL="457200" indent="-457200">
              <a:buFont typeface="+mj-lt"/>
              <a:buAutoNum type="arabicPeriod"/>
            </a:pPr>
            <a:endParaRPr lang="en-US" sz="3200" b="1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rgbClr val="00B050"/>
                </a:solidFill>
              </a:rPr>
              <a:t>Architectural Documentation</a:t>
            </a:r>
          </a:p>
          <a:p>
            <a:pPr marL="457200" indent="-457200">
              <a:buFont typeface="+mj-lt"/>
              <a:buAutoNum type="arabicPeriod"/>
            </a:pPr>
            <a:endParaRPr lang="en-US" sz="3200" b="1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rgbClr val="00B050"/>
                </a:solidFill>
              </a:rPr>
              <a:t>Technical Documentation</a:t>
            </a:r>
          </a:p>
          <a:p>
            <a:pPr marL="457200" indent="-457200">
              <a:buFont typeface="+mj-lt"/>
              <a:buAutoNum type="arabicPeriod"/>
            </a:pPr>
            <a:endParaRPr lang="en-US" sz="3200" b="1" dirty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 dirty="0">
                <a:solidFill>
                  <a:srgbClr val="00B050"/>
                </a:solidFill>
              </a:rPr>
              <a:t>End-user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64425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647C4-B024-9330-C68E-757CF13ED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744E048-BE36-90C6-846B-3C7DE8C4F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1. Requirement Documentation</a:t>
            </a:r>
            <a:endParaRPr lang="en-US" altLang="en-US" sz="3600" b="1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2DA2EC0-4BD4-8DD4-16CD-AFE6745F4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is the description of </a:t>
            </a:r>
            <a:r>
              <a:rPr lang="en-US" sz="2800" b="1" dirty="0">
                <a:solidFill>
                  <a:srgbClr val="FF0000"/>
                </a:solidFill>
              </a:rPr>
              <a:t>how the software shall perform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which environment setup would be appropriate to have the best out of it</a:t>
            </a:r>
            <a:r>
              <a:rPr lang="en-US" sz="28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These are generated while the software is </a:t>
            </a:r>
            <a:r>
              <a:rPr lang="en-US" sz="2800" b="1" u="sng" dirty="0"/>
              <a:t>under development</a:t>
            </a:r>
            <a:r>
              <a:rPr lang="en-US" sz="2800" dirty="0"/>
              <a:t> and is </a:t>
            </a:r>
            <a:r>
              <a:rPr lang="en-US" sz="2800" b="1" u="sng" dirty="0"/>
              <a:t>supplied to the tester</a:t>
            </a:r>
            <a:r>
              <a:rPr lang="en-US" sz="2800" dirty="0"/>
              <a:t> groups too.</a:t>
            </a:r>
          </a:p>
        </p:txBody>
      </p:sp>
    </p:spTree>
    <p:extLst>
      <p:ext uri="{BB962C8B-B14F-4D97-AF65-F5344CB8AC3E}">
        <p14:creationId xmlns:p14="http://schemas.microsoft.com/office/powerpoint/2010/main" val="403411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6CA90-EAF7-AE34-7908-186AF43C8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CE78DA8-6444-29FD-1E14-46737D62D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B050"/>
                </a:solidFill>
                <a:cs typeface="Times New Roman" panose="02020603050405020304" pitchFamily="18" charset="0"/>
              </a:rPr>
              <a:t>2. Architectural Documentation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F3E4FC7-CA7E-91AF-BA7B-68088F1BA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Architecture documentation is a special type of documentation that </a:t>
            </a:r>
            <a:r>
              <a:rPr lang="en-US" sz="2800" b="1" dirty="0">
                <a:solidFill>
                  <a:srgbClr val="FF0000"/>
                </a:solidFill>
              </a:rPr>
              <a:t>concerns the design</a:t>
            </a:r>
            <a:r>
              <a:rPr lang="en-US" sz="2800" dirty="0"/>
              <a:t>. It contains very little code and is more focused on the </a:t>
            </a:r>
            <a:r>
              <a:rPr lang="en-US" sz="2800" dirty="0">
                <a:solidFill>
                  <a:srgbClr val="FF0000"/>
                </a:solidFill>
              </a:rPr>
              <a:t>components of the system, their roles, and working</a:t>
            </a:r>
            <a:r>
              <a:rPr lang="en-US" sz="28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u="sng" dirty="0"/>
              <a:t>It also shows the data flow throughout the system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141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44CF0-C558-DB01-95C0-FB9857115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A2C06CE-C2F4-4198-1D2E-FFE871287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B050"/>
                </a:solidFill>
                <a:cs typeface="Times New Roman" panose="02020603050405020304" pitchFamily="18" charset="0"/>
              </a:rPr>
              <a:t>3. Technical Documentation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B3A613A-BE49-4934-AC13-7F68741EBB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These contain the technical aspects of the software like </a:t>
            </a:r>
            <a:r>
              <a:rPr lang="en-US" sz="2800" b="1" dirty="0">
                <a:solidFill>
                  <a:srgbClr val="FF0000"/>
                </a:solidFill>
              </a:rPr>
              <a:t>API, algorithms</a:t>
            </a:r>
            <a:r>
              <a:rPr lang="en-US" sz="2800" dirty="0"/>
              <a:t>, etc.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is prepared mostly for software </a:t>
            </a:r>
            <a:r>
              <a:rPr lang="en-US" sz="2800" dirty="0" err="1"/>
              <a:t>devolpers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7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99474-61B8-45D7-674D-E14099D28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1A422F5-E70F-680F-3F9D-85EF05FA2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4. End-user Documentation</a:t>
            </a:r>
            <a:endParaRPr lang="en-US" altLang="en-US" sz="3600" b="1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A14D92F-2B90-D5A0-50C7-F8DF997C13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23211"/>
            <a:ext cx="8991600" cy="5177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As the name suggests these are </a:t>
            </a:r>
            <a:r>
              <a:rPr lang="en-US" sz="2800" b="1" dirty="0">
                <a:solidFill>
                  <a:srgbClr val="FF0000"/>
                </a:solidFill>
              </a:rPr>
              <a:t>made for the end user</a:t>
            </a:r>
            <a:r>
              <a:rPr lang="en-US" sz="28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contains </a:t>
            </a:r>
            <a:r>
              <a:rPr lang="en-US" sz="2800" b="1" u="sng" dirty="0"/>
              <a:t>support resources</a:t>
            </a:r>
            <a:r>
              <a:rPr lang="en-US" sz="2800" dirty="0"/>
              <a:t> for the end user i.e., </a:t>
            </a:r>
            <a:r>
              <a:rPr lang="en-US" sz="2800" b="1" dirty="0">
                <a:solidFill>
                  <a:srgbClr val="FF0000"/>
                </a:solidFill>
              </a:rPr>
              <a:t>user manuals</a:t>
            </a:r>
            <a:r>
              <a:rPr lang="en-US" sz="2800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41101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111ABDF560664895224C3F2CBADE3D" ma:contentTypeVersion="4" ma:contentTypeDescription="Create a new document." ma:contentTypeScope="" ma:versionID="26d7c6791dbf59750744ee0d8c8e0841">
  <xsd:schema xmlns:xsd="http://www.w3.org/2001/XMLSchema" xmlns:xs="http://www.w3.org/2001/XMLSchema" xmlns:p="http://schemas.microsoft.com/office/2006/metadata/properties" xmlns:ns2="cbda8e34-631f-4b89-b720-232248b976f0" targetNamespace="http://schemas.microsoft.com/office/2006/metadata/properties" ma:root="true" ma:fieldsID="23618d30fcd76e22113356a9a38453b1" ns2:_="">
    <xsd:import namespace="cbda8e34-631f-4b89-b720-232248b976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da8e34-631f-4b89-b720-232248b976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E89D6F-87AC-4F3F-98BE-DFB411368593}"/>
</file>

<file path=customXml/itemProps2.xml><?xml version="1.0" encoding="utf-8"?>
<ds:datastoreItem xmlns:ds="http://schemas.openxmlformats.org/officeDocument/2006/customXml" ds:itemID="{BC60A1D4-A633-4309-9062-4B5A366E19F6}"/>
</file>

<file path=customXml/itemProps3.xml><?xml version="1.0" encoding="utf-8"?>
<ds:datastoreItem xmlns:ds="http://schemas.openxmlformats.org/officeDocument/2006/customXml" ds:itemID="{857D5945-6472-4867-BB2D-AB90138C5BF7}"/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1105</Words>
  <Application>Microsoft Office PowerPoint</Application>
  <PresentationFormat>On-screen Show (4:3)</PresentationFormat>
  <Paragraphs>188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Times New Roman</vt:lpstr>
      <vt:lpstr>Default Design</vt:lpstr>
      <vt:lpstr>Software Requirement Engineering  Software Engineering Department Spring 2025 </vt:lpstr>
      <vt:lpstr>Week Agenda</vt:lpstr>
      <vt:lpstr>What is Documenting?</vt:lpstr>
      <vt:lpstr>Software Documentation</vt:lpstr>
      <vt:lpstr>Types of Software Documentation</vt:lpstr>
      <vt:lpstr>1. Requirement Documentation</vt:lpstr>
      <vt:lpstr>2. Architectural Documentation</vt:lpstr>
      <vt:lpstr>3. Technical Documentation</vt:lpstr>
      <vt:lpstr>4. End-user Documentation</vt:lpstr>
      <vt:lpstr>Why is Documentation Important?</vt:lpstr>
      <vt:lpstr>Types of Requirement Documents</vt:lpstr>
      <vt:lpstr>1. Software Requirements Specification (SRS)</vt:lpstr>
      <vt:lpstr>Why is SRS Important?</vt:lpstr>
      <vt:lpstr>Characteristics of a Good SRS</vt:lpstr>
      <vt:lpstr>Pros &amp; Cons of SRS</vt:lpstr>
      <vt:lpstr>Structure of an SRS Document (1/2)</vt:lpstr>
      <vt:lpstr>Structure of an SRS Document (2/2)</vt:lpstr>
      <vt:lpstr>Real-Life Example: SRS for an Online Banking System (1)</vt:lpstr>
      <vt:lpstr>SRS for an Online Banking System (2)</vt:lpstr>
      <vt:lpstr>SRS for an Online Banking System (3)</vt:lpstr>
      <vt:lpstr>SRS for an Online Banking System (4)</vt:lpstr>
      <vt:lpstr>SRS for an Online Banking System (5)</vt:lpstr>
      <vt:lpstr>SRS for an Online Banking System (6)</vt:lpstr>
      <vt:lpstr>2. Use Case Diagrams &amp; User Stories</vt:lpstr>
      <vt:lpstr>Components of a Use Case Diagram</vt:lpstr>
      <vt:lpstr>Use Case Diagram</vt:lpstr>
      <vt:lpstr>2.2. User Stories</vt:lpstr>
    </vt:vector>
  </TitlesOfParts>
  <Company>National University, 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Zahid Halim</dc:creator>
  <cp:lastModifiedBy>Huzaifa Shah Lecturer FCSE</cp:lastModifiedBy>
  <cp:revision>1224</cp:revision>
  <dcterms:created xsi:type="dcterms:W3CDTF">2005-01-31T08:28:19Z</dcterms:created>
  <dcterms:modified xsi:type="dcterms:W3CDTF">2025-02-11T04:44:45Z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0x01010087111ABDF560664895224C3F2CBADE3D</vt:lpwstr>
  </property>
</Properties>
</file>