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485" r:id="rId3"/>
    <p:sldId id="538" r:id="rId4"/>
    <p:sldId id="539" r:id="rId5"/>
    <p:sldId id="540" r:id="rId6"/>
    <p:sldId id="541" r:id="rId7"/>
    <p:sldId id="542" r:id="rId8"/>
    <p:sldId id="543" r:id="rId9"/>
    <p:sldId id="566" r:id="rId10"/>
    <p:sldId id="567" r:id="rId11"/>
    <p:sldId id="568" r:id="rId12"/>
    <p:sldId id="578" r:id="rId13"/>
    <p:sldId id="579" r:id="rId14"/>
    <p:sldId id="580" r:id="rId15"/>
    <p:sldId id="544" r:id="rId16"/>
    <p:sldId id="574" r:id="rId17"/>
    <p:sldId id="575" r:id="rId18"/>
    <p:sldId id="576" r:id="rId19"/>
    <p:sldId id="545" r:id="rId20"/>
    <p:sldId id="577" r:id="rId21"/>
    <p:sldId id="582" r:id="rId22"/>
    <p:sldId id="569" r:id="rId23"/>
    <p:sldId id="571" r:id="rId24"/>
    <p:sldId id="572" r:id="rId25"/>
    <p:sldId id="573" r:id="rId26"/>
    <p:sldId id="581" r:id="rId27"/>
    <p:sldId id="547" r:id="rId28"/>
    <p:sldId id="548" r:id="rId29"/>
    <p:sldId id="549" r:id="rId30"/>
    <p:sldId id="550" r:id="rId31"/>
    <p:sldId id="551" r:id="rId32"/>
    <p:sldId id="553" r:id="rId33"/>
    <p:sldId id="552" r:id="rId34"/>
    <p:sldId id="554" r:id="rId35"/>
    <p:sldId id="555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486" r:id="rId46"/>
    <p:sldId id="512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955" autoAdjust="0"/>
  </p:normalViewPr>
  <p:slideViewPr>
    <p:cSldViewPr>
      <p:cViewPr varScale="1">
        <p:scale>
          <a:sx n="56" d="100"/>
          <a:sy n="56" d="100"/>
        </p:scale>
        <p:origin x="15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498939B-F9A5-F0F8-AAE9-4A0BBB36CF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888E192-3577-A2DF-EA98-B0820F43FB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8BDAF9-7FE6-0CFD-019A-6112F9679C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446EA85C-9850-B71A-C497-8B8EE78422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08C4E9CE-2FCA-31EC-A803-A6C882752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B732F91C-35D2-4FDD-2B98-9693181C2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DB94FB-FFA5-4AF6-B6C9-03677D5363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E75C6074-D8A3-83E4-97DB-DD7485968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E3D5036C-CC66-C6C2-BDE9-04EDD626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FEF8608-2CDC-474E-B072-6B6388C33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A65E05-7F8C-437A-BC06-EF0555083E66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B94FB-FFA5-4AF6-B6C9-03677D536360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881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92EAD-565C-DFAB-4D80-5D0FB37B2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93FD5D-583F-5C58-DA8F-CEC719D71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945335-7B39-C87E-B214-55F4CBCBE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9B778-ACD9-F73B-DDEB-8DBDD3A91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B94FB-FFA5-4AF6-B6C9-03677D536360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898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61469-F841-0BA1-0F73-11ACA3A7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89989F-3905-F1E9-BDEE-4B8483B9F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F3AE1B-1CE0-B0CA-9894-844D46CEE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E9D64-ECAA-79D9-43DA-0620F418D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B94FB-FFA5-4AF6-B6C9-03677D536360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431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3BC43-3A7B-47F1-ED72-4F82F1549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C4FFBE-CBA8-21B3-AE36-F0892F148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B0FCE-AEB9-1A67-F551-A057223E2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2DA0F-D3C4-9297-B83B-FE434B411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B94FB-FFA5-4AF6-B6C9-03677D536360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449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9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02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810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559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295400"/>
            <a:ext cx="9144000" cy="51054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8759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97A8-1E9D-D13C-C4D6-2B9E43CA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3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77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56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53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1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80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47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69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3850EDDD-C9B9-9960-B747-0B034A164E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5563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>
            <a:extLst>
              <a:ext uri="{FF2B5EF4-FFF2-40B4-BE49-F238E27FC236}">
                <a16:creationId xmlns:a16="http://schemas.microsoft.com/office/drawing/2014/main" id="{EC58791A-2FCA-8E91-92A8-0B6A04493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6E799FF3-1EE5-764D-9918-A78D0F415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Text Box 9">
            <a:extLst>
              <a:ext uri="{FF2B5EF4-FFF2-40B4-BE49-F238E27FC236}">
                <a16:creationId xmlns:a16="http://schemas.microsoft.com/office/drawing/2014/main" id="{8F801829-0F96-87EF-C7B3-2C88B7884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52500" y="6477000"/>
            <a:ext cx="7239000" cy="307975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400" b="1" dirty="0">
                <a:solidFill>
                  <a:schemeClr val="bg1"/>
                </a:solidFill>
              </a:rPr>
              <a:t>Ghulam Ishaq Khan Institute of Engineering Sciences and Technology, Topi</a:t>
            </a:r>
          </a:p>
        </p:txBody>
      </p:sp>
      <p:sp>
        <p:nvSpPr>
          <p:cNvPr id="1030" name="Text Box 10">
            <a:extLst>
              <a:ext uri="{FF2B5EF4-FFF2-40B4-BE49-F238E27FC236}">
                <a16:creationId xmlns:a16="http://schemas.microsoft.com/office/drawing/2014/main" id="{680470F4-D97B-BAE6-4449-3AC11D056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376238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</a:rPr>
              <a:t>Lecture 06: Doc Requirements </a:t>
            </a:r>
          </a:p>
        </p:txBody>
      </p:sp>
      <p:sp>
        <p:nvSpPr>
          <p:cNvPr id="1031" name="Text Box 11">
            <a:extLst>
              <a:ext uri="{FF2B5EF4-FFF2-40B4-BE49-F238E27FC236}">
                <a16:creationId xmlns:a16="http://schemas.microsoft.com/office/drawing/2014/main" id="{79915A32-4CA4-E727-E822-B388E5F583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0"/>
            <a:ext cx="58674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/>
              <a:t>	</a:t>
            </a:r>
            <a:r>
              <a:rPr lang="en-US" b="1" dirty="0">
                <a:solidFill>
                  <a:schemeClr val="bg1"/>
                </a:solidFill>
              </a:rPr>
              <a:t>SE211: Software Requirement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5C62FA5-F003-5209-70A5-8A96EEF3C6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Software Requirement Engineering</a:t>
            </a:r>
            <a:br>
              <a:rPr lang="en-US" altLang="en-US" b="1"/>
            </a:br>
            <a:br>
              <a:rPr lang="en-US" altLang="en-US" b="1"/>
            </a:br>
            <a:r>
              <a:rPr lang="en-US" altLang="en-US" b="1"/>
              <a:t>Software Engineering Department</a:t>
            </a:r>
            <a:br>
              <a:rPr lang="en-US" altLang="en-US" b="1"/>
            </a:br>
            <a:r>
              <a:rPr lang="en-US" altLang="en-US" b="1"/>
              <a:t>Spring 2025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5AF745-E90F-7185-2A07-80CA4714CB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0700" y="4648200"/>
            <a:ext cx="5562600" cy="1295400"/>
          </a:xfrm>
        </p:spPr>
        <p:txBody>
          <a:bodyPr/>
          <a:lstStyle/>
          <a:p>
            <a:pPr eaLnBrk="1" hangingPunct="1"/>
            <a:r>
              <a:rPr lang="en-US" altLang="en-US" sz="1800" b="1">
                <a:solidFill>
                  <a:srgbClr val="3333FF"/>
                </a:solidFill>
              </a:rPr>
              <a:t>Muhammad Huzaifa Shah</a:t>
            </a:r>
            <a:endParaRPr lang="en-US" altLang="en-US" sz="1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060E9-26DE-34DA-6A98-82BB6345F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8F46E5C-D1F4-40BF-0500-ECAC39F27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View</a:t>
            </a:r>
            <a:r>
              <a:rPr lang="en-US" sz="3600" b="1" dirty="0">
                <a:solidFill>
                  <a:srgbClr val="FF0000"/>
                </a:solidFill>
                <a:ea typeface="+mn-ea"/>
                <a:cs typeface="+mn-cs"/>
              </a:rPr>
              <a:t>points of Requirement Documentations </a:t>
            </a:r>
            <a:r>
              <a:rPr lang="en-US" sz="3600" b="1" dirty="0">
                <a:solidFill>
                  <a:srgbClr val="FF0000"/>
                </a:solidFill>
              </a:rPr>
              <a:t>(2/3)</a:t>
            </a:r>
            <a:endParaRPr lang="en-US" altLang="en-US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A80B1CE-5A46-8F7C-6ADE-D23735E80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Types of Requirement Documents</a:t>
            </a:r>
            <a:r>
              <a:rPr lang="en-US" sz="2800" dirty="0"/>
              <a:t> can be viewed in two ways: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u="sng" dirty="0">
                <a:solidFill>
                  <a:srgbClr val="FF0000"/>
                </a:solidFill>
              </a:rPr>
              <a:t>Independent Documents</a:t>
            </a:r>
            <a:r>
              <a:rPr lang="en-US" sz="2800" u="sng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 If the project follows Agile, Use Cases, User Stories, Functional &amp; Non-Functional Requirements, and Traceability Matrices might be maintained as </a:t>
            </a:r>
            <a:r>
              <a:rPr lang="en-US" sz="2800" b="1" dirty="0"/>
              <a:t>separate</a:t>
            </a:r>
            <a:r>
              <a:rPr lang="en-US" sz="2800" dirty="0"/>
              <a:t> lightweight documents.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u="sng" dirty="0">
                <a:solidFill>
                  <a:srgbClr val="FF0000"/>
                </a:solidFill>
              </a:rPr>
              <a:t>Structured SRS Approach:</a:t>
            </a:r>
            <a:r>
              <a:rPr lang="en-US" sz="2800" dirty="0"/>
              <a:t> In more traditional or regulated environments, all these elements might be combined </a:t>
            </a:r>
            <a:r>
              <a:rPr lang="en-US" sz="2800" b="1" dirty="0"/>
              <a:t>within the SRS</a:t>
            </a:r>
            <a:r>
              <a:rPr lang="en-US" sz="2800" dirty="0"/>
              <a:t> as different sections.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680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10CD7-33DE-635F-4846-AD2411FAC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30BC426-FF19-1336-45FE-D74A63C96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View</a:t>
            </a:r>
            <a:r>
              <a:rPr lang="en-US" sz="3600" b="1" dirty="0">
                <a:solidFill>
                  <a:srgbClr val="FF0000"/>
                </a:solidFill>
                <a:ea typeface="+mn-ea"/>
                <a:cs typeface="+mn-cs"/>
              </a:rPr>
              <a:t>points of Requirement Documentations </a:t>
            </a:r>
            <a:r>
              <a:rPr lang="en-US" sz="3600" b="1" dirty="0">
                <a:solidFill>
                  <a:srgbClr val="FF0000"/>
                </a:solidFill>
              </a:rPr>
              <a:t>(3/3)</a:t>
            </a:r>
            <a:endParaRPr lang="en-US" altLang="en-US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0090C63-B04B-435A-3944-5771AF8E46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SRS is a </a:t>
            </a:r>
            <a:r>
              <a:rPr lang="en-US" sz="2800" b="1" dirty="0"/>
              <a:t>high-level document</a:t>
            </a:r>
            <a:r>
              <a:rPr lang="en-US" sz="2800" dirty="0"/>
              <a:t> that integrates multiple requirement elements.</a:t>
            </a:r>
          </a:p>
          <a:p>
            <a:endParaRPr lang="en-US" sz="2800" dirty="0"/>
          </a:p>
          <a:p>
            <a:r>
              <a:rPr lang="en-US" sz="2800" dirty="0"/>
              <a:t>Functional &amp; Non-Functional Requirements, Use Cases, and Traceability Matrices can either exist inside the SRS or as separate documents, </a:t>
            </a:r>
            <a:r>
              <a:rPr lang="en-US" sz="2800" b="1" dirty="0"/>
              <a:t>depending on the project methodology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24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0AEF3-8586-5DFD-8698-C19FC0CBD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2EC1404-E893-A8CC-A7BE-AFD9E33D6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/>
              <a:t>Regression Testing (1/3)</a:t>
            </a:r>
            <a:endParaRPr lang="en-US" altLang="en-US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839B4AF-CEBA-6224-58A1-8AC37E35C7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Regression testing is a software testing technique that ensures that a program works as expected after changes to the code. Done by Quality Assurance (</a:t>
            </a:r>
            <a:r>
              <a:rPr lang="en-US" sz="2800" b="1" dirty="0"/>
              <a:t>QA</a:t>
            </a:r>
            <a:r>
              <a:rPr lang="en-US" sz="2800" dirty="0"/>
              <a:t>) Team.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is </a:t>
            </a:r>
            <a:r>
              <a:rPr lang="en-US" sz="2800" b="1" u="sng" dirty="0">
                <a:solidFill>
                  <a:srgbClr val="FF0000"/>
                </a:solidFill>
              </a:rPr>
              <a:t>used to verify that updates and fixes don't negatively affect existing features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144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03238-25F4-F646-E23C-C77A74613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7BA74A8-FCD0-4CAF-725B-9BDCB3BA3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/>
              <a:t>Regression Testing (2/3)</a:t>
            </a:r>
            <a:endParaRPr lang="en-US" altLang="en-US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D110BD6-7492-9D9F-91EB-98BC82AF71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</a:t>
            </a:r>
            <a:r>
              <a:rPr lang="en-US" b="1" dirty="0">
                <a:solidFill>
                  <a:srgbClr val="FF0000"/>
                </a:solidFill>
              </a:rPr>
              <a:t>QA</a:t>
            </a:r>
            <a:r>
              <a:rPr lang="en-US" dirty="0"/>
              <a:t> team needs to understand a client’s requirements and ensure to launch a </a:t>
            </a:r>
            <a:r>
              <a:rPr lang="en-US" dirty="0">
                <a:solidFill>
                  <a:srgbClr val="00B050"/>
                </a:solidFill>
              </a:rPr>
              <a:t>defect-free application</a:t>
            </a:r>
            <a:r>
              <a:rPr lang="en-US" dirty="0"/>
              <a:t> into the market.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B050"/>
                </a:solidFill>
              </a:rPr>
              <a:t>To achieve this goal, the QA team should be aware of the end-to-end requirements &amp; should draft the test plan covering all the functionalities/requirements.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QA team needs to split the software requirements provided by the client into multiple scenarios and then test cases.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regression testing, each of the test cases has to be tested separately, covering all the dependent requirements as well.</a:t>
            </a:r>
          </a:p>
        </p:txBody>
      </p:sp>
    </p:spTree>
    <p:extLst>
      <p:ext uri="{BB962C8B-B14F-4D97-AF65-F5344CB8AC3E}">
        <p14:creationId xmlns:p14="http://schemas.microsoft.com/office/powerpoint/2010/main" val="369773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34733-E9C0-9AB6-F868-370EAB7D3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48D490B-1D4E-F93C-C41E-3BF6FE6BD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/>
              <a:t>Regression Testing (3/3)</a:t>
            </a:r>
            <a:endParaRPr lang="en-US" altLang="en-US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459C04F-37A3-2EE8-DAD4-E97BF016B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question arises here on </a:t>
            </a:r>
            <a:r>
              <a:rPr lang="en-US" sz="2800" b="1" dirty="0">
                <a:solidFill>
                  <a:srgbClr val="0070C0"/>
                </a:solidFill>
              </a:rPr>
              <a:t>how the QA team ensures that all possible scenarios/cases are covered in the test plan?</a:t>
            </a:r>
            <a:r>
              <a:rPr lang="en-US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990099"/>
                </a:solidFill>
              </a:rPr>
              <a:t>How do we ensure that all the requirements are covered in the testing cycle?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simple &amp; easy solution is to map the requirement with related test scenarios and respective test cases, this map can be called a ‘</a:t>
            </a:r>
            <a:r>
              <a:rPr lang="en-US" sz="2800" b="1" u="sng" dirty="0">
                <a:solidFill>
                  <a:srgbClr val="FF0000"/>
                </a:solidFill>
              </a:rPr>
              <a:t>Requirement Traceability Matrix (RTM)</a:t>
            </a:r>
            <a:r>
              <a:rPr lang="en-US" sz="28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77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132AD-40E5-B968-C21D-35E608118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65A14CE-DC22-A5B2-505B-3048079DD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4. Traceability Matrix (1/3)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70BAAA7-B3CA-153C-E27E-8C479F105F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Requirement Traceability Matrix (RTM) also known as Traceability Matrix is a document that </a:t>
            </a:r>
            <a:r>
              <a:rPr lang="en-US" sz="2800" b="1" dirty="0">
                <a:solidFill>
                  <a:srgbClr val="FF0000"/>
                </a:solidFill>
              </a:rPr>
              <a:t>maps and tracks the relationship between requirements, design, implementation, and testing.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ensures that every requirement is properly implemented and validated.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Commonly used in projects where compliance and completeness are critical.</a:t>
            </a:r>
          </a:p>
        </p:txBody>
      </p:sp>
    </p:spTree>
    <p:extLst>
      <p:ext uri="{BB962C8B-B14F-4D97-AF65-F5344CB8AC3E}">
        <p14:creationId xmlns:p14="http://schemas.microsoft.com/office/powerpoint/2010/main" val="22146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B88B5-F077-7DEE-B3E6-E936A78A1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6651F7E-612F-CA7C-9D82-27D126CD0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4. Traceability Matrix (2/3)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4F50A47-6220-2A4C-6A93-83D427731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RTM</a:t>
            </a:r>
            <a:r>
              <a:rPr lang="en-US" sz="2800" dirty="0">
                <a:solidFill>
                  <a:srgbClr val="FF0000"/>
                </a:solidFill>
              </a:rPr>
              <a:t> maps all the requirements with the test cases.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By using RTM (</a:t>
            </a:r>
            <a:r>
              <a:rPr lang="en-US" sz="2800" b="1" dirty="0">
                <a:solidFill>
                  <a:srgbClr val="00B050"/>
                </a:solidFill>
              </a:rPr>
              <a:t>document</a:t>
            </a:r>
            <a:r>
              <a:rPr lang="en-US" sz="2800" dirty="0"/>
              <a:t>) one can verify test cases cover all functionality of the application as per the requirements of the customer.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>
                <a:solidFill>
                  <a:srgbClr val="990099"/>
                </a:solidFill>
              </a:rPr>
              <a:t>Requirements:</a:t>
            </a:r>
            <a:r>
              <a:rPr lang="en-US" dirty="0"/>
              <a:t> Requirements of a particular project from the client. 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>
                <a:solidFill>
                  <a:srgbClr val="990099"/>
                </a:solidFill>
              </a:rPr>
              <a:t>Traceability:</a:t>
            </a:r>
            <a:r>
              <a:rPr lang="en-US" dirty="0"/>
              <a:t> The ability to trace the tests.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>
                <a:solidFill>
                  <a:srgbClr val="990099"/>
                </a:solidFill>
              </a:rPr>
              <a:t>Matrix:</a:t>
            </a:r>
            <a:r>
              <a:rPr lang="en-US" dirty="0"/>
              <a:t> The data which can be stored in rows and columns form.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35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A5585-FD26-F7FC-7D66-67205C8C8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C6BC1D3-3B96-D81A-31C0-858E3FC6F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4. Traceability Matrix (3/3)</a:t>
            </a:r>
          </a:p>
        </p:txBody>
      </p:sp>
      <p:pic>
        <p:nvPicPr>
          <p:cNvPr id="1026" name="Picture 2" descr="tracibility-matrix">
            <a:extLst>
              <a:ext uri="{FF2B5EF4-FFF2-40B4-BE49-F238E27FC236}">
                <a16:creationId xmlns:a16="http://schemas.microsoft.com/office/drawing/2014/main" id="{7F43E58F-A7A7-3909-BFF3-AE45A4648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135" y="1223963"/>
            <a:ext cx="5427329" cy="517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2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BB75D-CA74-DBF6-8E55-838254E83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B4557A0-D00B-9372-10BF-935D2D77E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4. Traceability Matrix (3/3)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38D07C-95E2-0DB8-70FA-36AD661B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main purpose of the requirement traceability matrix is </a:t>
            </a:r>
            <a:r>
              <a:rPr lang="en-US" sz="2800" b="1" u="sng" dirty="0">
                <a:solidFill>
                  <a:srgbClr val="FF0000"/>
                </a:solidFill>
              </a:rPr>
              <a:t>to verify that the all requirements of clients are covered in the test cases</a:t>
            </a:r>
            <a:r>
              <a:rPr lang="en-US" sz="2800" dirty="0"/>
              <a:t> designed by the testers.</a:t>
            </a:r>
          </a:p>
          <a:p>
            <a:endParaRPr lang="en-US" sz="2800" dirty="0"/>
          </a:p>
          <a:p>
            <a:r>
              <a:rPr lang="en-US" sz="2800" dirty="0"/>
              <a:t>Each test case is traced back to each requirement in the RTM. Therefore, there is </a:t>
            </a:r>
            <a:r>
              <a:rPr lang="en-US" sz="2800" b="1" dirty="0"/>
              <a:t>less chance of missing any requirement in testing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rgbClr val="00B050"/>
                </a:solidFill>
              </a:rPr>
              <a:t>100% test coverage can be achieved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036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D557E-FA6D-DABD-98D6-DA6450089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8442DE6-4D97-D159-976C-47180C8A9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Why is a Traceability Matrix Important?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2DF1DD1-5F31-F8DB-823E-3E31C0BBC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Helps in </a:t>
            </a:r>
            <a:r>
              <a:rPr lang="en-US" sz="2800" b="1" dirty="0"/>
              <a:t>requirement verification</a:t>
            </a:r>
            <a:r>
              <a:rPr lang="en-US" sz="2800" dirty="0"/>
              <a:t> by ensuring all requirements are covered.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Assists in </a:t>
            </a:r>
            <a:r>
              <a:rPr lang="en-US" sz="2800" b="1" dirty="0"/>
              <a:t>impact analysis</a:t>
            </a:r>
            <a:r>
              <a:rPr lang="en-US" sz="2800" dirty="0"/>
              <a:t> when making changes to the 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Useful for </a:t>
            </a:r>
            <a:r>
              <a:rPr lang="en-US" sz="2800" b="1" dirty="0"/>
              <a:t>audits and compliance tracking</a:t>
            </a:r>
            <a:r>
              <a:rPr lang="en-US" sz="2800" dirty="0"/>
              <a:t> (e.g., HIPAA, GDPR, ISO standards).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Reduces risk by preventing missing or untested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73753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DACCC-519B-726A-6F2F-D00544EE4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5751613B-436C-566B-9275-BF10378DA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Week Agenda</a:t>
            </a:r>
          </a:p>
        </p:txBody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E0631CEB-F1B5-EF33-EDE8-9835B75BC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Introduction to Process Models</a:t>
            </a:r>
          </a:p>
          <a:p>
            <a:pPr marL="457200" lvl="1" indent="0" eaLnBrk="1" hangingPunct="1">
              <a:buNone/>
            </a:pPr>
            <a:endParaRPr lang="en-US" altLang="en-US" sz="2800" strike="sngStrike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Traditional vs. Agile Requirements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Documenting Requirements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Quality Measurement in Requirements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Activity &amp; Case Study</a:t>
            </a:r>
          </a:p>
        </p:txBody>
      </p:sp>
    </p:spTree>
    <p:extLst>
      <p:ext uri="{BB962C8B-B14F-4D97-AF65-F5344CB8AC3E}">
        <p14:creationId xmlns:p14="http://schemas.microsoft.com/office/powerpoint/2010/main" val="212120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B877C-86DD-B5D0-F870-9EDD55157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F11FBE7-CB37-E17D-2DE4-784928A05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Parameters of RTM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EAEF26E-1FA8-A1D6-0AD3-3A290A08D0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Requirement ID:</a:t>
            </a:r>
            <a:r>
              <a:rPr lang="en-US" sz="2800" dirty="0"/>
              <a:t> </a:t>
            </a:r>
            <a:r>
              <a:rPr lang="en-US" dirty="0"/>
              <a:t>The requirement ID is assigned to every requirement of the project.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Requirement description:</a:t>
            </a:r>
            <a:r>
              <a:rPr lang="en-US" sz="2800" dirty="0"/>
              <a:t> </a:t>
            </a:r>
            <a:r>
              <a:rPr lang="en-US" dirty="0"/>
              <a:t>for every requirement, a detailed description is given in the SRS (System/Software Requirement Specification) document.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Requirement Type:</a:t>
            </a:r>
            <a:r>
              <a:rPr lang="en-US" sz="2800" dirty="0"/>
              <a:t> </a:t>
            </a:r>
            <a:r>
              <a:rPr lang="en-US" dirty="0"/>
              <a:t>understand the type of requirements i.e., banking, telecom, healthcare, traveling, e-commerce, education, etc.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Test cases ID:</a:t>
            </a:r>
            <a:r>
              <a:rPr lang="en-US" sz="2800" dirty="0"/>
              <a:t> </a:t>
            </a:r>
            <a:r>
              <a:rPr lang="en-US" dirty="0"/>
              <a:t>the testing team designs test cases. Test cases are also assigned with some ID.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169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7689F-84A3-3527-FA89-6CCA8692B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203FBA1-16D0-BB47-13EA-3BBF283A8E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3" y="609601"/>
            <a:ext cx="8358133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65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B6E38-37F8-5FBB-604D-BF9711613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E9803D6-9F36-780C-4DF5-B712925EC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Types of Traceability Matrices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682F87F-A646-6D27-BACB-C1AB7367E6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800" b="1" dirty="0"/>
              <a:t>Forward Traceability</a:t>
            </a:r>
            <a:r>
              <a:rPr lang="en-US" sz="2800" dirty="0"/>
              <a:t> – Ensures that all requirements are implemented in the final product.</a:t>
            </a:r>
          </a:p>
          <a:p>
            <a:pPr>
              <a:buFont typeface="+mj-lt"/>
              <a:buAutoNum type="arabicPeriod"/>
            </a:pP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b="1" dirty="0"/>
              <a:t>Backward Traceability</a:t>
            </a:r>
            <a:r>
              <a:rPr lang="en-US" sz="2800" dirty="0"/>
              <a:t> – Ensures that all design and development work is based on original requirements.</a:t>
            </a:r>
          </a:p>
          <a:p>
            <a:pPr>
              <a:buFont typeface="+mj-lt"/>
              <a:buAutoNum type="arabicPeriod"/>
            </a:pP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b="1" dirty="0"/>
              <a:t>Bidirectional Traceability</a:t>
            </a:r>
            <a:r>
              <a:rPr lang="en-US" sz="2800" dirty="0"/>
              <a:t> – Links requirements to test cases, ensuring full coverage both ways.</a:t>
            </a:r>
          </a:p>
        </p:txBody>
      </p:sp>
    </p:spTree>
    <p:extLst>
      <p:ext uri="{BB962C8B-B14F-4D97-AF65-F5344CB8AC3E}">
        <p14:creationId xmlns:p14="http://schemas.microsoft.com/office/powerpoint/2010/main" val="32799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54F28-1ADE-D664-13CB-C721DBC5E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BFF69F2-4AE7-6E6E-BA70-B163101C0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/>
              <a:t>1. Forward Traceability</a:t>
            </a:r>
            <a:endParaRPr lang="en-US" altLang="en-US" sz="3600" b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355A26C-66F6-CF6A-CE8E-455939527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r>
              <a:rPr lang="en-US" sz="2800" dirty="0"/>
              <a:t>In the forward traceability matrix, </a:t>
            </a:r>
            <a:r>
              <a:rPr lang="en-US" sz="2800" b="1" dirty="0">
                <a:solidFill>
                  <a:srgbClr val="FF0000"/>
                </a:solidFill>
              </a:rPr>
              <a:t>requirements are mapped with the test cases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/>
              <a:t>Here we can verify that all requirements are covered in test cases and no functionality is missing in test cases. </a:t>
            </a:r>
          </a:p>
          <a:p>
            <a:endParaRPr lang="en-US" sz="2800" dirty="0"/>
          </a:p>
          <a:p>
            <a:r>
              <a:rPr lang="en-US" sz="2800" dirty="0"/>
              <a:t>It helps in ensuring that all the requirements available in the SRS/ Sprint backlog can be traced back to test cases designed by the testers.</a:t>
            </a:r>
          </a:p>
        </p:txBody>
      </p:sp>
    </p:spTree>
    <p:extLst>
      <p:ext uri="{BB962C8B-B14F-4D97-AF65-F5344CB8AC3E}">
        <p14:creationId xmlns:p14="http://schemas.microsoft.com/office/powerpoint/2010/main" val="114973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E3B11-E299-9BE5-02C9-B525C994C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D21EA4B-47B0-0970-20A4-E92865090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2. Backward Traceability</a:t>
            </a:r>
            <a:endParaRPr lang="en-US" altLang="en-US" sz="3600" b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E99B53B-02E8-6205-2555-82D6FAA38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r>
              <a:rPr lang="en-US" dirty="0"/>
              <a:t>In the backward traceability matrix, </a:t>
            </a:r>
            <a:r>
              <a:rPr lang="en-US" b="1" dirty="0">
                <a:solidFill>
                  <a:srgbClr val="FF0000"/>
                </a:solidFill>
              </a:rPr>
              <a:t>test cases are mapped with the requirements.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Here we can verify that </a:t>
            </a:r>
            <a:r>
              <a:rPr lang="en-US" u="sng" dirty="0"/>
              <a:t>no extra test case is added which is not required as per our requirements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It helps you to ensure that </a:t>
            </a:r>
            <a:r>
              <a:rPr lang="en-US" b="1" dirty="0">
                <a:solidFill>
                  <a:srgbClr val="00B050"/>
                </a:solidFill>
              </a:rPr>
              <a:t>any test cases that you have designed can be traced back to the requirements or user stories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</a:rPr>
              <a:t>you are not extending the scope of the work (Scope Creep)</a:t>
            </a:r>
            <a:r>
              <a:rPr lang="en-US" b="1" dirty="0"/>
              <a:t> by just creating additional test cases that can not be mapped to the requirement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Also known as the “</a:t>
            </a:r>
            <a:r>
              <a:rPr lang="en-US" b="1" dirty="0">
                <a:solidFill>
                  <a:srgbClr val="990099"/>
                </a:solidFill>
              </a:rPr>
              <a:t>reverse traceability matrix</a:t>
            </a:r>
            <a:r>
              <a:rPr lang="en-US" b="1" dirty="0">
                <a:solidFill>
                  <a:srgbClr val="FF0000"/>
                </a:solidFill>
              </a:rPr>
              <a:t>”</a:t>
            </a:r>
            <a:r>
              <a:rPr lang="en-US" b="1" dirty="0">
                <a:solidFill>
                  <a:srgbClr val="99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5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2C8DE-EB53-135E-C62C-B2CD5C5AC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1DE0FCF-BFAF-324F-CE29-DC1142C0E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Bidirectional Traceability</a:t>
            </a:r>
            <a:endParaRPr lang="en-US" altLang="en-US" sz="3600" b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26E01F5-8931-A6FF-1A27-D7D0CD109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r>
              <a:rPr lang="en-US" sz="2800" dirty="0"/>
              <a:t>A bi-directional traceability matrix is a combination of a forward traceability matrix and a backward traceability matrix. </a:t>
            </a:r>
          </a:p>
          <a:p>
            <a:endParaRPr lang="en-US" sz="2800" dirty="0"/>
          </a:p>
          <a:p>
            <a:r>
              <a:rPr lang="en-US" sz="2800" dirty="0"/>
              <a:t>Here we verify the requirements and test cases in both ways. </a:t>
            </a:r>
          </a:p>
        </p:txBody>
      </p:sp>
    </p:spTree>
    <p:extLst>
      <p:ext uri="{BB962C8B-B14F-4D97-AF65-F5344CB8AC3E}">
        <p14:creationId xmlns:p14="http://schemas.microsoft.com/office/powerpoint/2010/main" val="12958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1E8D4-4F8A-68BB-13C1-11E3BF466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0AB6C5B-0930-359E-4148-FADFEC050E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506016"/>
            <a:ext cx="7794624" cy="584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45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D29B5-7559-7FC2-CD57-960816A4E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90E171F-8322-8082-A660-61B668343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Structure of a Traceability Matrix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8CCA6E2-3111-463E-C8CA-AFBD8DF0B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62569"/>
              </p:ext>
            </p:extLst>
          </p:nvPr>
        </p:nvGraphicFramePr>
        <p:xfrm>
          <a:off x="0" y="1447800"/>
          <a:ext cx="9144000" cy="464820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689808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52269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6868314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2927531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61661266"/>
                    </a:ext>
                  </a:extLst>
                </a:gridCol>
              </a:tblGrid>
              <a:tr h="13018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Requirement ID</a:t>
                      </a:r>
                    </a:p>
                  </a:txBody>
                  <a:tcPr marL="89916" marR="89916" marT="44958" marB="449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Requirement Description</a:t>
                      </a:r>
                    </a:p>
                  </a:txBody>
                  <a:tcPr marL="89916" marR="89916" marT="44958" marB="449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Specification</a:t>
                      </a:r>
                    </a:p>
                  </a:txBody>
                  <a:tcPr marL="89916" marR="89916" marT="44958" marB="449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Test Case ID</a:t>
                      </a:r>
                    </a:p>
                  </a:txBody>
                  <a:tcPr marL="89916" marR="89916" marT="44958" marB="449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Status</a:t>
                      </a:r>
                    </a:p>
                  </a:txBody>
                  <a:tcPr marL="89916" marR="89916" marT="44958" marB="44958" anchor="ctr"/>
                </a:tc>
                <a:extLst>
                  <a:ext uri="{0D108BD9-81ED-4DB2-BD59-A6C34878D82A}">
                    <a16:rowId xmlns:a16="http://schemas.microsoft.com/office/drawing/2014/main" val="121009641"/>
                  </a:ext>
                </a:extLst>
              </a:tr>
              <a:tr h="13018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FR-001</a:t>
                      </a:r>
                    </a:p>
                  </a:txBody>
                  <a:tcPr marL="89916" marR="89916" marT="44958" marB="449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User Login</a:t>
                      </a:r>
                    </a:p>
                  </a:txBody>
                  <a:tcPr marL="89916" marR="89916" marT="44958" marB="449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UI Wireframe V1</a:t>
                      </a:r>
                    </a:p>
                  </a:txBody>
                  <a:tcPr marL="89916" marR="89916" marT="44958" marB="449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TC-001</a:t>
                      </a:r>
                    </a:p>
                  </a:txBody>
                  <a:tcPr marL="89916" marR="89916" marT="44958" marB="449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Passed</a:t>
                      </a:r>
                    </a:p>
                  </a:txBody>
                  <a:tcPr marL="89916" marR="89916" marT="44958" marB="44958" anchor="ctr"/>
                </a:tc>
                <a:extLst>
                  <a:ext uri="{0D108BD9-81ED-4DB2-BD59-A6C34878D82A}">
                    <a16:rowId xmlns:a16="http://schemas.microsoft.com/office/drawing/2014/main" val="1072858725"/>
                  </a:ext>
                </a:extLst>
              </a:tr>
              <a:tr h="1301869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FR-002</a:t>
                      </a:r>
                    </a:p>
                  </a:txBody>
                  <a:tcPr marL="89916" marR="89916" marT="44958" marB="449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Password Reset</a:t>
                      </a:r>
                    </a:p>
                  </a:txBody>
                  <a:tcPr marL="89916" marR="89916" marT="44958" marB="449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Security Flow V2</a:t>
                      </a:r>
                    </a:p>
                  </a:txBody>
                  <a:tcPr marL="89916" marR="89916" marT="44958" marB="449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TC-002</a:t>
                      </a:r>
                    </a:p>
                  </a:txBody>
                  <a:tcPr marL="89916" marR="89916" marT="44958" marB="449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Pending</a:t>
                      </a:r>
                    </a:p>
                  </a:txBody>
                  <a:tcPr marL="89916" marR="89916" marT="44958" marB="44958" anchor="ctr"/>
                </a:tc>
                <a:extLst>
                  <a:ext uri="{0D108BD9-81ED-4DB2-BD59-A6C34878D82A}">
                    <a16:rowId xmlns:a16="http://schemas.microsoft.com/office/drawing/2014/main" val="2202859173"/>
                  </a:ext>
                </a:extLst>
              </a:tr>
              <a:tr h="74259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FR-003</a:t>
                      </a:r>
                    </a:p>
                  </a:txBody>
                  <a:tcPr marL="89916" marR="89916" marT="44958" marB="449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Fund Transfer</a:t>
                      </a:r>
                    </a:p>
                  </a:txBody>
                  <a:tcPr marL="89916" marR="89916" marT="44958" marB="449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API Spec V3</a:t>
                      </a:r>
                    </a:p>
                  </a:txBody>
                  <a:tcPr marL="89916" marR="89916" marT="44958" marB="449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TC-003</a:t>
                      </a:r>
                    </a:p>
                  </a:txBody>
                  <a:tcPr marL="89916" marR="89916" marT="44958" marB="449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Failed</a:t>
                      </a:r>
                    </a:p>
                  </a:txBody>
                  <a:tcPr marL="89916" marR="89916" marT="44958" marB="44958" anchor="ctr"/>
                </a:tc>
                <a:extLst>
                  <a:ext uri="{0D108BD9-81ED-4DB2-BD59-A6C34878D82A}">
                    <a16:rowId xmlns:a16="http://schemas.microsoft.com/office/drawing/2014/main" val="8176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4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A9FC9-089C-6858-38EE-E171376FA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B9D67B3-0687-58F0-8CF3-DE3A27BFA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Example-1: Traceability Matrix for an Online Banking System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CB424F-A1DE-6C3E-F931-11F5B5C22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688612"/>
              </p:ext>
            </p:extLst>
          </p:nvPr>
        </p:nvGraphicFramePr>
        <p:xfrm>
          <a:off x="0" y="1981200"/>
          <a:ext cx="9144000" cy="4191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66416711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8772007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18068058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88422046"/>
                    </a:ext>
                  </a:extLst>
                </a:gridCol>
              </a:tblGrid>
              <a:tr h="88231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Requirement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Linked Test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353634"/>
                  </a:ext>
                </a:extLst>
              </a:tr>
              <a:tr h="88231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FR-001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User 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TC-001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Passed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869096"/>
                  </a:ext>
                </a:extLst>
              </a:tr>
              <a:tr h="88231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FR-002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Password Reset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TC-002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Passed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38930"/>
                  </a:ext>
                </a:extLst>
              </a:tr>
              <a:tr h="154405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FR-003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Fund Transfer Between Accounts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TC-003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68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2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E6C5C-2AFE-C2CA-1D65-526016AF2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870B0F1-D304-ECF1-9D12-76043E8D3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Example-2: Traceability Matrix in a Healthcare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F691-3DEE-6C80-9DA5-BE9A298A2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Scenario:</a:t>
            </a:r>
            <a:r>
              <a:rPr lang="en-US" dirty="0"/>
              <a:t> A hospital is developing an Electronic Medical Records (EMR) system that must comply with </a:t>
            </a:r>
            <a:r>
              <a:rPr lang="en-US" b="1" dirty="0"/>
              <a:t>HIPAA regulations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of Traceability Matrix: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that all patient data encryption requirements are implemented.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Tracks compliance-related requirements to specific test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an audit trail for external regulatory inspections.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Outcome:</a:t>
            </a:r>
            <a:r>
              <a:rPr lang="en-US" dirty="0"/>
              <a:t> The traceability matrix helps verify that each HIPAA requirement is properly implemented and tested before deployment.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3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D79CE-4C62-0440-3905-093072556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C72D899-C629-6DC5-384B-30620E12E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/>
              <a:t>2.2. User Stories</a:t>
            </a:r>
            <a:endParaRPr lang="en-US" altLang="en-US" sz="3600" b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2E8EBDB-4076-8148-5187-E3418DA05C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dirty="0"/>
              <a:t>simple, informal</a:t>
            </a:r>
            <a:r>
              <a:rPr lang="en-US" sz="2800" dirty="0"/>
              <a:t> way to capture system functionalities from the user's perspective. Commonly used in Agile development to describe features concisely.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Structure of a User 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990099"/>
                </a:solidFill>
              </a:rPr>
              <a:t>Format:</a:t>
            </a:r>
            <a:r>
              <a:rPr lang="en-US" sz="2800" dirty="0"/>
              <a:t> "As a [user role], I want to [feature] so that [benefit]."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990099"/>
                </a:solidFill>
              </a:rPr>
              <a:t>Example:</a:t>
            </a:r>
            <a:r>
              <a:rPr lang="en-US" sz="2800" dirty="0"/>
              <a:t> "As a </a:t>
            </a:r>
            <a:r>
              <a:rPr lang="en-US" sz="2800" b="1" dirty="0">
                <a:solidFill>
                  <a:srgbClr val="00B050"/>
                </a:solidFill>
              </a:rPr>
              <a:t>customer</a:t>
            </a:r>
            <a:r>
              <a:rPr lang="en-US" sz="2800" dirty="0"/>
              <a:t>, I want to </a:t>
            </a:r>
            <a:r>
              <a:rPr lang="en-US" sz="2800" b="1" dirty="0"/>
              <a:t>reset my password</a:t>
            </a:r>
            <a:r>
              <a:rPr lang="en-US" sz="2800" dirty="0"/>
              <a:t> so that I can </a:t>
            </a:r>
            <a:r>
              <a:rPr lang="en-US" sz="2800" b="1" dirty="0">
                <a:solidFill>
                  <a:srgbClr val="FF0000"/>
                </a:solidFill>
              </a:rPr>
              <a:t>regain account access</a:t>
            </a:r>
            <a:r>
              <a:rPr lang="en-US" sz="2800" dirty="0"/>
              <a:t>."</a:t>
            </a:r>
          </a:p>
          <a:p>
            <a:pPr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50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49372-121D-2149-7B9F-48F9C427D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0DA55BE-A13D-1713-358C-85FE26DDA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Benefits of Using a Traceability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4DFC5F-93B7-91EA-FF62-732C18A29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342110"/>
              </p:ext>
            </p:extLst>
          </p:nvPr>
        </p:nvGraphicFramePr>
        <p:xfrm>
          <a:off x="0" y="1447800"/>
          <a:ext cx="9144000" cy="480059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9814449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92170417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Benefit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669211"/>
                  </a:ext>
                </a:extLst>
              </a:tr>
              <a:tr h="10501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Completeness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Ensures</a:t>
                      </a:r>
                      <a:r>
                        <a:rPr lang="en-US" sz="2400" dirty="0"/>
                        <a:t> all requirements are implemented and tested.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330574"/>
                  </a:ext>
                </a:extLst>
              </a:tr>
              <a:tr h="10501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Compliance Tracking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Helps</a:t>
                      </a:r>
                      <a:r>
                        <a:rPr lang="en-US" sz="2400" dirty="0"/>
                        <a:t> in audits and meeting regulatory standards.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400602"/>
                  </a:ext>
                </a:extLst>
              </a:tr>
              <a:tr h="105013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Change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Identifies</a:t>
                      </a:r>
                      <a:r>
                        <a:rPr lang="en-US" sz="2400" dirty="0"/>
                        <a:t> impact when modifying system 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259484"/>
                  </a:ext>
                </a:extLst>
              </a:tr>
              <a:tr h="105013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Quality Assurance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Reduces</a:t>
                      </a:r>
                      <a:r>
                        <a:rPr lang="en-US" sz="2400" dirty="0"/>
                        <a:t> defects by validating all requirements.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238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4CD0D-D144-AEE2-620E-CF4694201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7E9511F-5B72-6673-F1A8-D3182C756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Challenges &amp;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E99E-D9A4-B7D9-436D-0B14C55A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Challenge:</a:t>
            </a:r>
            <a:r>
              <a:rPr lang="en-US" sz="2800" dirty="0"/>
              <a:t> Keeping the matrix updated in fast-paced projects.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Solution:</a:t>
            </a:r>
            <a:r>
              <a:rPr lang="en-US" sz="2400" dirty="0"/>
              <a:t> Automate traceability tracking using requirement management tools (e.g., JIRA, IBM DOORS).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Challenge:</a:t>
            </a:r>
            <a:r>
              <a:rPr lang="en-US" sz="2800" dirty="0"/>
              <a:t> Managing a large number of requirements in complex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Solution:</a:t>
            </a:r>
            <a:r>
              <a:rPr lang="en-US" sz="2400" dirty="0"/>
              <a:t> Use hierarchical structuring for better organization.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02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D9784-1118-113C-0F6E-193E4AF4C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A937829-46F1-2B76-367A-EFDF6D1D4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Final One (RTM)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0A67-AA3C-86B0-7C2A-09E344E91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Traceability Matrix is a </a:t>
            </a:r>
            <a:r>
              <a:rPr lang="en-US" b="1" dirty="0"/>
              <a:t>critical tool</a:t>
            </a:r>
            <a:r>
              <a:rPr lang="en-US" dirty="0"/>
              <a:t> in software development for </a:t>
            </a:r>
            <a:r>
              <a:rPr lang="en-US" b="1" dirty="0"/>
              <a:t>requirement validation and compliance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ensures that all system components align with </a:t>
            </a:r>
            <a:r>
              <a:rPr lang="en-US" b="1" dirty="0"/>
              <a:t>business needs and regulatory frameworks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suited for </a:t>
            </a:r>
            <a:r>
              <a:rPr lang="en-US" b="1" dirty="0"/>
              <a:t>regulated industries like healthcare, finance, and aerospace</a:t>
            </a:r>
            <a:r>
              <a:rPr lang="en-US" dirty="0"/>
              <a:t> where compliance is essential.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tool used to track the implementation of each requirement from design to deployment. Ensures all requirements are tested and validated.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9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03DD9-CC6B-1A0B-6E39-11A72AF99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59CD333-91E2-94ED-A762-9CF312E2B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Guidelines for Writing Effective Requirements</a:t>
            </a:r>
          </a:p>
        </p:txBody>
      </p:sp>
      <p:pic>
        <p:nvPicPr>
          <p:cNvPr id="6146" name="Picture 2" descr="10">
            <a:extLst>
              <a:ext uri="{FF2B5EF4-FFF2-40B4-BE49-F238E27FC236}">
                <a16:creationId xmlns:a16="http://schemas.microsoft.com/office/drawing/2014/main" id="{3CE6347C-600D-2C21-6013-11F5A9837E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9300" y="1295400"/>
            <a:ext cx="5105400" cy="51054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1338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754F6-4A9E-C231-56BE-4F3F1E8CC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2A5A334-9F4E-D5F8-4FFE-B7F017B4C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Guidelines for Writing Effective 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7DB286-B22C-4186-BF68-0EC6F72E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800" b="1" dirty="0"/>
              <a:t>Understand Your Stakeholders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One of the key tips to writing great requirements is understanding your stakeholders.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By identifying and involving all relevant stakeholders from the beginning, </a:t>
            </a:r>
            <a:r>
              <a:rPr lang="en-US" sz="2800" b="1" dirty="0">
                <a:solidFill>
                  <a:srgbClr val="00B050"/>
                </a:solidFill>
              </a:rPr>
              <a:t>you can ensure that their needs and expectations are captured in the requirements</a:t>
            </a:r>
            <a:r>
              <a:rPr lang="en-US" sz="2800" dirty="0"/>
              <a:t>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This </a:t>
            </a:r>
            <a:r>
              <a:rPr lang="en-US" sz="2800" b="1" dirty="0">
                <a:solidFill>
                  <a:srgbClr val="FF0000"/>
                </a:solidFill>
              </a:rPr>
              <a:t>collaborative approach leads to more comprehensive and accurate requirements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7676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244E4-4EAD-7C6B-896E-3A5FDF00A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0534570-C9F6-EECD-75C7-54C16BFD7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Guidelines for Writing Effective 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BD4DFC-BB04-6B40-75C6-35DD2771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2. Understand What Is Needed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There is a </a:t>
            </a:r>
            <a:r>
              <a:rPr lang="en-US" sz="2800" b="1" dirty="0">
                <a:solidFill>
                  <a:srgbClr val="FF0000"/>
                </a:solidFill>
              </a:rPr>
              <a:t>huge difference between want and need</a:t>
            </a:r>
            <a:r>
              <a:rPr lang="en-US" sz="2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One way to establish the difference is by asking yourself if the system will work without that requirement.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Rather than focusing on possible solutions, simply list what the system needs</a:t>
            </a:r>
            <a:r>
              <a:rPr lang="en-US" sz="2800" dirty="0"/>
              <a:t> - the solution can come later. </a:t>
            </a:r>
          </a:p>
        </p:txBody>
      </p:sp>
    </p:spTree>
    <p:extLst>
      <p:ext uri="{BB962C8B-B14F-4D97-AF65-F5344CB8AC3E}">
        <p14:creationId xmlns:p14="http://schemas.microsoft.com/office/powerpoint/2010/main" val="2808202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ED810-5627-B117-47D8-6BCC03977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F13ED4A-2547-C85B-4B96-6B203C18C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Guidelines for Writing Effective 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86858-E4B2-8FFF-3034-A99391A3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3. Remember the CONOPs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u="sng" dirty="0">
                <a:solidFill>
                  <a:srgbClr val="00B050"/>
                </a:solidFill>
              </a:rPr>
              <a:t>Concept of Operations</a:t>
            </a:r>
            <a:r>
              <a:rPr lang="en-US" sz="2400" dirty="0"/>
              <a:t> (CONOPS) is a valuable artifact. </a:t>
            </a:r>
            <a:r>
              <a:rPr lang="en-US" sz="2400" b="1" dirty="0"/>
              <a:t>The CONOPS will be something that all the stakeholders understand and collaborate on together.</a:t>
            </a:r>
            <a:r>
              <a:rPr lang="en-US" sz="2400" dirty="0"/>
              <a:t> Create different scenarios and needs. From there, you will better understand where to start with your requirements.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The CONOPS will help you write quality requirements by finding all the assumptions.</a:t>
            </a:r>
            <a:r>
              <a:rPr lang="en-US" sz="2400" dirty="0"/>
              <a:t> It will help evaluate the </a:t>
            </a:r>
            <a:r>
              <a:rPr lang="en-US" sz="2400" b="1" dirty="0"/>
              <a:t>‘what if’</a:t>
            </a:r>
            <a:r>
              <a:rPr lang="en-US" sz="2400" dirty="0"/>
              <a:t> scenarios, make testing easier, and formulate your needs into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4287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0A045-AE14-1C62-92BB-822908DCB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E49F88F-1EBD-8F7B-0781-58B6A2756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Guidelines for Writing Effective 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A557A5-B1D0-CD12-4E8D-1D320A2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4. Be Specific, But Not Too Specific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Writing specific requirements is crucial to avoid ambiguity and misinterpretation. However, it is also important </a:t>
            </a:r>
            <a:r>
              <a:rPr lang="en-US" sz="2800" b="1" dirty="0">
                <a:solidFill>
                  <a:srgbClr val="FF0000"/>
                </a:solidFill>
              </a:rPr>
              <a:t>not to be overly specific</a:t>
            </a:r>
            <a:r>
              <a:rPr lang="en-US" sz="2800" dirty="0"/>
              <a:t>, as this can limit flexibility and creativity in finding solutions.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Finding the right balance between specificity and flexibility is key to writing effective requirements.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5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4975A-0633-400A-7D86-E98BC2307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A0CE813-1998-4741-9F41-BF70B3DD6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Guidelines for Writing Effective 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A9BDF7-E5BC-1E15-ABD0-02351006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5. Give Requirements, Not Instructions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Understand what is needed and create requirements from those needs</a:t>
            </a:r>
            <a:r>
              <a:rPr lang="en-US" sz="2800" dirty="0"/>
              <a:t>. This is why knowing your stakeholders is so important. If you understand your stakeholders' needs, writing requirements rather than instructions becomes an easier task.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Requirements should provide enough information to allow the builder to provide the most cost-effective solution to the problem. </a:t>
            </a:r>
          </a:p>
        </p:txBody>
      </p:sp>
    </p:spTree>
    <p:extLst>
      <p:ext uri="{BB962C8B-B14F-4D97-AF65-F5344CB8AC3E}">
        <p14:creationId xmlns:p14="http://schemas.microsoft.com/office/powerpoint/2010/main" val="369836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040B0-B785-A780-9915-9643C897E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9E94309-977A-193C-4818-301C27E76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Guidelines for Writing Effective 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37CF06-F856-638C-C4DC-365D29E6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6. Include a Number, Name, and 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Each requirement should be uniquely identified with </a:t>
            </a:r>
            <a:r>
              <a:rPr lang="en-US" sz="2800" b="1" dirty="0">
                <a:solidFill>
                  <a:srgbClr val="00B050"/>
                </a:solidFill>
              </a:rPr>
              <a:t>a number and name</a:t>
            </a:r>
            <a:r>
              <a:rPr lang="en-US" sz="2800" dirty="0"/>
              <a:t> for easy reference and tracking.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Additionally, </a:t>
            </a:r>
            <a:r>
              <a:rPr lang="en-US" sz="2800" b="1" dirty="0">
                <a:solidFill>
                  <a:srgbClr val="00B050"/>
                </a:solidFill>
              </a:rPr>
              <a:t>a clear and concise description </a:t>
            </a:r>
            <a:r>
              <a:rPr lang="en-US" sz="2800" dirty="0"/>
              <a:t>of the requirement is essential to ensure that all stakeholders have a common understanding of what is being requested. </a:t>
            </a:r>
          </a:p>
        </p:txBody>
      </p:sp>
    </p:spTree>
    <p:extLst>
      <p:ext uri="{BB962C8B-B14F-4D97-AF65-F5344CB8AC3E}">
        <p14:creationId xmlns:p14="http://schemas.microsoft.com/office/powerpoint/2010/main" val="376387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EFE1A-8DFC-A41B-3B53-4AFAA6615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6703982-5534-90FD-B030-005F88EF7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Characteristics of Good User Stories (INVEST Model)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54D1D1B-C269-9C18-B84D-2B83853ED9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Independent:</a:t>
            </a:r>
            <a:r>
              <a:rPr lang="en-US" dirty="0"/>
              <a:t> Should be self-contained and not dependent on others.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Negotiable:</a:t>
            </a:r>
            <a:r>
              <a:rPr lang="en-US" dirty="0"/>
              <a:t> Can be refined based on team discussions.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Valuable:</a:t>
            </a:r>
            <a:r>
              <a:rPr lang="en-US" dirty="0"/>
              <a:t> Provides value to the user.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Estimable:</a:t>
            </a:r>
            <a:r>
              <a:rPr lang="en-US" dirty="0"/>
              <a:t> Can be estimated in terms of effort required.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Small:</a:t>
            </a:r>
            <a:r>
              <a:rPr lang="en-US" dirty="0"/>
              <a:t> Should be completed within one development iteration.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Testable:</a:t>
            </a:r>
            <a:r>
              <a:rPr lang="en-US" dirty="0"/>
              <a:t> Can be validated through acceptance criteria.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853D6-7E4E-EF47-6ADD-1D281E257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E8B8DB0-C296-42D8-B238-86F325116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Guidelines for Writing Effective 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8C2DF1-02CA-D834-50FE-4B05FF61A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7. Ensure Traceability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Traceability is vital in requirements management to establish relationships between requirements, design, implementation, and testing. A requirement that refers to the name of another entity may be related to that entity with a “</a:t>
            </a:r>
            <a:r>
              <a:rPr lang="en-US" sz="2400" b="1" dirty="0">
                <a:solidFill>
                  <a:srgbClr val="FF0000"/>
                </a:solidFill>
              </a:rPr>
              <a:t>traced to</a:t>
            </a:r>
            <a:r>
              <a:rPr lang="en-US" sz="2400" b="1" dirty="0"/>
              <a:t>”,</a:t>
            </a:r>
            <a:r>
              <a:rPr lang="en-US" sz="2400" dirty="0"/>
              <a:t> “</a:t>
            </a:r>
            <a:r>
              <a:rPr lang="en-US" sz="2400" b="1" dirty="0">
                <a:solidFill>
                  <a:srgbClr val="FF0000"/>
                </a:solidFill>
              </a:rPr>
              <a:t>satisfied by</a:t>
            </a:r>
            <a:r>
              <a:rPr lang="en-US" sz="2400" dirty="0"/>
              <a:t>”, or </a:t>
            </a:r>
            <a:r>
              <a:rPr lang="en-US" sz="2400" b="1" dirty="0"/>
              <a:t>“</a:t>
            </a:r>
            <a:r>
              <a:rPr lang="en-US" sz="2400" b="1" dirty="0">
                <a:solidFill>
                  <a:srgbClr val="FF0000"/>
                </a:solidFill>
              </a:rPr>
              <a:t>verified by</a:t>
            </a:r>
            <a:r>
              <a:rPr lang="en-US" sz="2400" dirty="0"/>
              <a:t>” relation, as appropriate.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By tracing requirements throughout the project lifecycle, you can ensure that each requirement is satisfied and verified, leading to a successful project outcome. </a:t>
            </a:r>
          </a:p>
        </p:txBody>
      </p:sp>
    </p:spTree>
    <p:extLst>
      <p:ext uri="{BB962C8B-B14F-4D97-AF65-F5344CB8AC3E}">
        <p14:creationId xmlns:p14="http://schemas.microsoft.com/office/powerpoint/2010/main" val="88087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C59E4-E1F3-7538-57ED-174DDE094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7FFB94E-5C64-A4FE-675D-01A65BF76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Guidelines for Writing Effective 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86EDE2-B822-1F03-A982-7DBCF9A3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8. Include a Rationale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A rationale (</a:t>
            </a:r>
            <a:r>
              <a:rPr lang="en-US" sz="2800" b="1" dirty="0">
                <a:solidFill>
                  <a:srgbClr val="FF0000"/>
                </a:solidFill>
              </a:rPr>
              <a:t>reason</a:t>
            </a:r>
            <a:r>
              <a:rPr lang="en-US" sz="2800" b="1" dirty="0">
                <a:solidFill>
                  <a:srgbClr val="00B050"/>
                </a:solidFill>
              </a:rPr>
              <a:t>) justifies the inclusion of a specific requirement.</a:t>
            </a:r>
            <a:r>
              <a:rPr lang="en-US" sz="28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Attach a rationale for each requirement by explaining the need for the requirement.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 rationale provides reviewers and implementers with additional information on the intent of the requirements and avoids confusion down the line. </a:t>
            </a:r>
          </a:p>
        </p:txBody>
      </p:sp>
    </p:spTree>
    <p:extLst>
      <p:ext uri="{BB962C8B-B14F-4D97-AF65-F5344CB8AC3E}">
        <p14:creationId xmlns:p14="http://schemas.microsoft.com/office/powerpoint/2010/main" val="254961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6B9A9-422E-6620-A8DB-B806B7CD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43C7C6F-852A-69CB-F999-0419D19D7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Guidelines for Writing Effective 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71AC9D-966B-F488-4CE3-F182B7FF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9. Use Proper Grammar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Maintaining proper grammar in requirement documentation is </a:t>
            </a:r>
            <a:r>
              <a:rPr lang="en-US" sz="2800" b="1" dirty="0">
                <a:solidFill>
                  <a:srgbClr val="00B050"/>
                </a:solidFill>
              </a:rPr>
              <a:t>crucial for clarity and consistency</a:t>
            </a:r>
            <a:r>
              <a:rPr lang="en-US" sz="2800" dirty="0"/>
              <a:t>. Using proper grammar will prevent costly mistakes due to confusion.</a:t>
            </a:r>
          </a:p>
          <a:p>
            <a:pPr marL="400050" lvl="1" indent="0">
              <a:buNone/>
            </a:pPr>
            <a:r>
              <a:rPr lang="en-US" sz="2400" b="1" dirty="0">
                <a:solidFill>
                  <a:srgbClr val="990099"/>
                </a:solidFill>
              </a:rPr>
              <a:t>Some grammar mistakes that can cause confusion are:</a:t>
            </a:r>
          </a:p>
          <a:p>
            <a:pPr marL="12573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0000"/>
                </a:solidFill>
              </a:rPr>
              <a:t>Run-on sentences result in two requirements appearing to be one.</a:t>
            </a:r>
          </a:p>
          <a:p>
            <a:pPr marL="12573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0000"/>
                </a:solidFill>
              </a:rPr>
              <a:t>Their, they’re, and there</a:t>
            </a:r>
          </a:p>
          <a:p>
            <a:pPr marL="12573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0000"/>
                </a:solidFill>
              </a:rPr>
              <a:t>Misspellings</a:t>
            </a:r>
          </a:p>
          <a:p>
            <a:pPr marL="12573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0000"/>
                </a:solidFill>
              </a:rPr>
              <a:t>To and Too </a:t>
            </a:r>
          </a:p>
        </p:txBody>
      </p:sp>
    </p:spTree>
    <p:extLst>
      <p:ext uri="{BB962C8B-B14F-4D97-AF65-F5344CB8AC3E}">
        <p14:creationId xmlns:p14="http://schemas.microsoft.com/office/powerpoint/2010/main" val="329644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203CD-F715-8A30-4D95-8872B5A78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0141ABF-2FAF-FC84-252E-1DAB4426D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/>
              <a:t>Guidelines for Writing Effective 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9D497-1984-D7E2-7123-F33307C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10. Use a Standard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Use a standard to ensure consistency while writing your requirements, choosing one that is right for your industry.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Common standards are: </a:t>
            </a:r>
          </a:p>
          <a:p>
            <a:pPr marL="0" indent="0">
              <a:buNone/>
            </a:pPr>
            <a:r>
              <a:rPr lang="en-US" sz="1800" b="1" u="sng" dirty="0"/>
              <a:t>MIL-STD-490:</a:t>
            </a:r>
            <a:r>
              <a:rPr lang="en-US" sz="1800" dirty="0"/>
              <a:t> The United States Military Standard establishes the format and content for the United States Department of Defense’s objectives. It can be useful in other areas as well.</a:t>
            </a:r>
          </a:p>
          <a:p>
            <a:pPr marL="0" indent="0">
              <a:buNone/>
            </a:pPr>
            <a:r>
              <a:rPr lang="en-US" sz="1800" b="1" u="sng" dirty="0"/>
              <a:t>IEEE:</a:t>
            </a:r>
            <a:r>
              <a:rPr lang="en-US" sz="1800" dirty="0"/>
              <a:t> The Institute of Electrical and Electronics Engineers Standards Association develops the IEEE standards. Unlike the MIL-STDs, the IEEE reaches a broad range of industries, including transportation, healthcare, information technology, power, energy, and much more.</a:t>
            </a:r>
          </a:p>
          <a:p>
            <a:pPr marL="0" indent="0">
              <a:buNone/>
            </a:pPr>
            <a:r>
              <a:rPr lang="en-US" sz="1800" b="1" u="sng" dirty="0"/>
              <a:t>ISO:</a:t>
            </a:r>
            <a:r>
              <a:rPr lang="en-US" sz="1800" dirty="0"/>
              <a:t> The International Organization for Standardization develops standards for businesses to optimize productivity and minimize costs.</a:t>
            </a:r>
          </a:p>
        </p:txBody>
      </p:sp>
    </p:spTree>
    <p:extLst>
      <p:ext uri="{BB962C8B-B14F-4D97-AF65-F5344CB8AC3E}">
        <p14:creationId xmlns:p14="http://schemas.microsoft.com/office/powerpoint/2010/main" val="89979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0C9-693D-5F5F-27AC-E477AA004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BC822B4-7CC3-355B-08DA-DF9A96D90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 dirty="0"/>
              <a:t>Example: Applying the Tips in Practice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448163-B30E-7AA2-CDA0-96007404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Imagine you are tasked with developing a new mobile application. A well-written requirement for this project could be: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Requirement Number:</a:t>
            </a:r>
            <a:r>
              <a:rPr lang="en-US" sz="2800" dirty="0"/>
              <a:t> </a:t>
            </a:r>
            <a:r>
              <a:rPr lang="en-US" sz="2800" u="sng" dirty="0"/>
              <a:t>MA-001</a:t>
            </a:r>
          </a:p>
          <a:p>
            <a:r>
              <a:rPr lang="en-US" sz="2800" b="1" dirty="0"/>
              <a:t>Requirement Name:</a:t>
            </a:r>
            <a:r>
              <a:rPr lang="en-US" sz="2800" dirty="0"/>
              <a:t> </a:t>
            </a:r>
            <a:r>
              <a:rPr lang="en-US" sz="2800" u="sng" dirty="0"/>
              <a:t>User Authentication</a:t>
            </a:r>
          </a:p>
          <a:p>
            <a:r>
              <a:rPr lang="en-US" sz="2800" b="1" dirty="0"/>
              <a:t>Description:</a:t>
            </a:r>
            <a:r>
              <a:rPr lang="en-US" sz="2800" dirty="0"/>
              <a:t> </a:t>
            </a:r>
            <a:r>
              <a:rPr lang="en-US" sz="2800" u="sng" dirty="0"/>
              <a:t>The mobile application shall require users to log in using their email address and password to access personalized content.</a:t>
            </a:r>
          </a:p>
        </p:txBody>
      </p:sp>
    </p:spTree>
    <p:extLst>
      <p:ext uri="{BB962C8B-B14F-4D97-AF65-F5344CB8AC3E}">
        <p14:creationId xmlns:p14="http://schemas.microsoft.com/office/powerpoint/2010/main" val="173035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599BC-B3CC-3EBC-CC35-9726446E5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B9F0174E-BF9C-72FC-AD12-3F3AAA219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Week Agenda</a:t>
            </a:r>
          </a:p>
        </p:txBody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A24A36B2-8CF5-D7BC-7722-FC26E6E7F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Introduction to Process Models</a:t>
            </a:r>
          </a:p>
          <a:p>
            <a:pPr marL="457200" lvl="1" indent="0" eaLnBrk="1" hangingPunct="1">
              <a:buNone/>
            </a:pPr>
            <a:endParaRPr lang="en-US" altLang="en-US" sz="2800" strike="sngStrike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Traditional vs. Agile Requirements Engineering</a:t>
            </a:r>
          </a:p>
          <a:p>
            <a:pPr marL="457200" lvl="1" indent="0" eaLnBrk="1" hangingPunct="1">
              <a:buNone/>
            </a:pPr>
            <a:endParaRPr lang="en-US" altLang="en-US" sz="2800" strike="sngStrike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Documenting Requirements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Quality Measurement in Requirements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Activity &amp; Case Study</a:t>
            </a:r>
          </a:p>
        </p:txBody>
      </p:sp>
    </p:spTree>
    <p:extLst>
      <p:ext uri="{BB962C8B-B14F-4D97-AF65-F5344CB8AC3E}">
        <p14:creationId xmlns:p14="http://schemas.microsoft.com/office/powerpoint/2010/main" val="3280405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02721-C104-6603-BF58-B1CC2DFD6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8AC864A-4F95-9205-2C27-DB8BCAB92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lvl="1"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Quality Measurement in Requirements Engineering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D9A9F84-3B2E-42D9-FE32-71DE47A263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658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2F569-8E44-A14D-8021-9E18EB437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D65DF43-97EF-4F2B-397C-E7E43DB95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Example of User Story for an Online Banking System (1/2)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B2F15AC-86A1-9ED3-DBCD-52E653E6ED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endParaRPr lang="en-US" sz="2800" b="1" dirty="0"/>
          </a:p>
          <a:p>
            <a:r>
              <a:rPr lang="en-US" sz="2800" b="1" dirty="0"/>
              <a:t>Title:</a:t>
            </a:r>
            <a:r>
              <a:rPr lang="en-US" sz="2800" dirty="0"/>
              <a:t> Fund Transfer Between Accounts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Description: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"</a:t>
            </a:r>
            <a:r>
              <a:rPr lang="en-US" sz="2400" b="1" dirty="0">
                <a:solidFill>
                  <a:srgbClr val="00B050"/>
                </a:solidFill>
              </a:rPr>
              <a:t>As a user, </a:t>
            </a:r>
            <a:r>
              <a:rPr lang="en-US" sz="2400" dirty="0"/>
              <a:t>I want to </a:t>
            </a:r>
            <a:r>
              <a:rPr lang="en-US" sz="2400" b="1" dirty="0"/>
              <a:t>transfer money between my accounts</a:t>
            </a:r>
            <a:r>
              <a:rPr lang="en-US" sz="2400" dirty="0"/>
              <a:t> so that I can </a:t>
            </a:r>
            <a:r>
              <a:rPr lang="en-US" sz="2400" b="1" dirty="0">
                <a:solidFill>
                  <a:srgbClr val="FF0000"/>
                </a:solidFill>
              </a:rPr>
              <a:t>manage my finances efficiently</a:t>
            </a:r>
            <a:r>
              <a:rPr lang="en-US" sz="2400" dirty="0"/>
              <a:t>."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Acceptance Criteria: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User can select source and destination accounts.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User can enter the transfer amount.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System verifies available balance before proceeding.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Transaction confirmation message is displayed.</a:t>
            </a:r>
          </a:p>
        </p:txBody>
      </p:sp>
    </p:spTree>
    <p:extLst>
      <p:ext uri="{BB962C8B-B14F-4D97-AF65-F5344CB8AC3E}">
        <p14:creationId xmlns:p14="http://schemas.microsoft.com/office/powerpoint/2010/main" val="39583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6F906-2E6D-D450-EDAB-539E69983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65DDD66-6A7E-C894-40A7-59B340A43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Example of User Story for an Online Banking System (2/2)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7CCAC73-B374-4A5E-4EF5-3D341DCCE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Use Case Diagrams:</a:t>
            </a:r>
            <a:r>
              <a:rPr lang="en-US" sz="2800" dirty="0"/>
              <a:t> Graphical representation of user interactions with the 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User Stories:</a:t>
            </a:r>
            <a:r>
              <a:rPr lang="en-US" sz="2800" dirty="0"/>
              <a:t> Simple descriptions of a feature from an end-user perspective, used in Agile projects.</a:t>
            </a:r>
          </a:p>
        </p:txBody>
      </p:sp>
    </p:spTree>
    <p:extLst>
      <p:ext uri="{BB962C8B-B14F-4D97-AF65-F5344CB8AC3E}">
        <p14:creationId xmlns:p14="http://schemas.microsoft.com/office/powerpoint/2010/main" val="75751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22ABE-CC92-EB9A-E8F2-01D358286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4942E59-8B9B-4164-51AD-52C014C9F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3. Functional &amp; Non-Functional Requirements (1/2)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C7CA5A7-3167-E671-0BC8-904E8CDE7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Functional Requirements</a:t>
            </a:r>
          </a:p>
          <a:p>
            <a:pPr marL="0" indent="0" algn="ctr">
              <a:buNone/>
            </a:pPr>
            <a:r>
              <a:rPr lang="en-US" b="1" dirty="0"/>
              <a:t>“</a:t>
            </a:r>
            <a:r>
              <a:rPr lang="en-US" b="1" dirty="0">
                <a:solidFill>
                  <a:srgbClr val="FF0000"/>
                </a:solidFill>
              </a:rPr>
              <a:t>Define what the system must do</a:t>
            </a:r>
            <a:r>
              <a:rPr lang="en-US" b="1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Example:</a:t>
            </a:r>
            <a:r>
              <a:rPr lang="en-US" dirty="0"/>
              <a:t> "The system shall allow users to log in using a username &amp; password."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u="sng" dirty="0"/>
              <a:t>Non-Functional Requirements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“Define system quality attributes such as performance, security, and usability”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Example:</a:t>
            </a:r>
            <a:r>
              <a:rPr lang="en-US" dirty="0"/>
              <a:t> "The system must handle 1000 concurrent users with &lt;2s response time."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49EC1-ACB4-4298-886A-0B075CD44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71AD00D-3E46-5210-546D-7572390CE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3. Functional &amp; Non-Functional Requirements (2/2)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98C1828-82B5-9F01-EF57-B0ECD03BD6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Real-Life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Online Shopping Website:</a:t>
            </a:r>
            <a:r>
              <a:rPr lang="en-US" sz="28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Functional requirements include </a:t>
            </a:r>
            <a:r>
              <a:rPr lang="en-US" sz="2400" b="1" dirty="0">
                <a:solidFill>
                  <a:srgbClr val="00B050"/>
                </a:solidFill>
              </a:rPr>
              <a:t>product search, checkout, and order tracking</a:t>
            </a:r>
            <a:r>
              <a:rPr lang="en-US" sz="2400" dirty="0"/>
              <a:t>, while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Non-functional requirements cover </a:t>
            </a:r>
            <a:r>
              <a:rPr lang="en-US" sz="2400" b="1" dirty="0">
                <a:solidFill>
                  <a:srgbClr val="FF0000"/>
                </a:solidFill>
              </a:rPr>
              <a:t>security, speed, and reliability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02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43F5A-0BC3-E963-851A-544B4C1D2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E14EE6E-A475-0BE2-67BC-8C49A5972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View</a:t>
            </a:r>
            <a:r>
              <a:rPr lang="en-US" sz="3600" b="1" dirty="0">
                <a:solidFill>
                  <a:srgbClr val="FF0000"/>
                </a:solidFill>
                <a:ea typeface="+mn-ea"/>
                <a:cs typeface="+mn-cs"/>
              </a:rPr>
              <a:t>points of Requirement Documentations (1/3)</a:t>
            </a:r>
            <a:endParaRPr lang="en-US" altLang="en-US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F33746C-5E14-0389-446F-A32DD6C25E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SRS (Software Requirements Specification) is a comprehensive document that includes various elements like </a:t>
            </a:r>
            <a:r>
              <a:rPr lang="en-US" sz="2800" b="1" dirty="0">
                <a:solidFill>
                  <a:srgbClr val="990099"/>
                </a:solidFill>
              </a:rPr>
              <a:t>Functional &amp; Non-Functional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990099"/>
                </a:solidFill>
              </a:rPr>
              <a:t>Requirements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990099"/>
                </a:solidFill>
              </a:rPr>
              <a:t>Use Cases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rgbClr val="990099"/>
                </a:solidFill>
              </a:rPr>
              <a:t>System Models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/>
              <a:t>These are all sections within an SRS, but they </a:t>
            </a:r>
            <a:r>
              <a:rPr lang="en-US" sz="2800" b="1" dirty="0">
                <a:solidFill>
                  <a:srgbClr val="FF0000"/>
                </a:solidFill>
              </a:rPr>
              <a:t>can also be documented separately</a:t>
            </a:r>
            <a:r>
              <a:rPr lang="en-US" sz="2800" dirty="0"/>
              <a:t> depending on the project needs.</a:t>
            </a:r>
          </a:p>
        </p:txBody>
      </p:sp>
    </p:spTree>
    <p:extLst>
      <p:ext uri="{BB962C8B-B14F-4D97-AF65-F5344CB8AC3E}">
        <p14:creationId xmlns:p14="http://schemas.microsoft.com/office/powerpoint/2010/main" val="247651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111ABDF560664895224C3F2CBADE3D" ma:contentTypeVersion="4" ma:contentTypeDescription="Create a new document." ma:contentTypeScope="" ma:versionID="26d7c6791dbf59750744ee0d8c8e0841">
  <xsd:schema xmlns:xsd="http://www.w3.org/2001/XMLSchema" xmlns:xs="http://www.w3.org/2001/XMLSchema" xmlns:p="http://schemas.microsoft.com/office/2006/metadata/properties" xmlns:ns2="cbda8e34-631f-4b89-b720-232248b976f0" targetNamespace="http://schemas.microsoft.com/office/2006/metadata/properties" ma:root="true" ma:fieldsID="23618d30fcd76e22113356a9a38453b1" ns2:_="">
    <xsd:import namespace="cbda8e34-631f-4b89-b720-232248b976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a8e34-631f-4b89-b720-232248b976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40F42A-970C-483F-89CB-888F13D77D46}"/>
</file>

<file path=customXml/itemProps2.xml><?xml version="1.0" encoding="utf-8"?>
<ds:datastoreItem xmlns:ds="http://schemas.openxmlformats.org/officeDocument/2006/customXml" ds:itemID="{91CAFB1B-7525-49E3-88A0-7ADCACB4AF0D}"/>
</file>

<file path=customXml/itemProps3.xml><?xml version="1.0" encoding="utf-8"?>
<ds:datastoreItem xmlns:ds="http://schemas.openxmlformats.org/officeDocument/2006/customXml" ds:itemID="{9B5B60B1-B61D-4787-97C2-721B3913A8A9}"/>
</file>

<file path=docProps/app.xml><?xml version="1.0" encoding="utf-8"?>
<Properties xmlns="http://schemas.openxmlformats.org/officeDocument/2006/extended-properties" xmlns:vt="http://schemas.openxmlformats.org/officeDocument/2006/docPropsVTypes">
  <TotalTime>7185</TotalTime>
  <Words>2571</Words>
  <Application>Microsoft Office PowerPoint</Application>
  <PresentationFormat>On-screen Show (4:3)</PresentationFormat>
  <Paragraphs>311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Times New Roman</vt:lpstr>
      <vt:lpstr>Wingdings</vt:lpstr>
      <vt:lpstr>Default Design</vt:lpstr>
      <vt:lpstr>Software Requirement Engineering  Software Engineering Department Spring 2025 </vt:lpstr>
      <vt:lpstr>Week Agenda</vt:lpstr>
      <vt:lpstr>2.2. User Stories</vt:lpstr>
      <vt:lpstr>Characteristics of Good User Stories (INVEST Model)</vt:lpstr>
      <vt:lpstr>Example of User Story for an Online Banking System (1/2)</vt:lpstr>
      <vt:lpstr>Example of User Story for an Online Banking System (2/2)</vt:lpstr>
      <vt:lpstr>3. Functional &amp; Non-Functional Requirements (1/2)</vt:lpstr>
      <vt:lpstr>3. Functional &amp; Non-Functional Requirements (2/2)</vt:lpstr>
      <vt:lpstr>Viewpoints of Requirement Documentations (1/3)</vt:lpstr>
      <vt:lpstr>Viewpoints of Requirement Documentations (2/3)</vt:lpstr>
      <vt:lpstr>Viewpoints of Requirement Documentations (3/3)</vt:lpstr>
      <vt:lpstr>Regression Testing (1/3)</vt:lpstr>
      <vt:lpstr>Regression Testing (2/3)</vt:lpstr>
      <vt:lpstr>Regression Testing (3/3)</vt:lpstr>
      <vt:lpstr>4. Traceability Matrix (1/3)</vt:lpstr>
      <vt:lpstr>4. Traceability Matrix (2/3)</vt:lpstr>
      <vt:lpstr>4. Traceability Matrix (3/3)</vt:lpstr>
      <vt:lpstr>4. Traceability Matrix (3/3)</vt:lpstr>
      <vt:lpstr>Why is a Traceability Matrix Important?</vt:lpstr>
      <vt:lpstr>Parameters of RTM</vt:lpstr>
      <vt:lpstr>PowerPoint Presentation</vt:lpstr>
      <vt:lpstr>Types of Traceability Matrices</vt:lpstr>
      <vt:lpstr>1. Forward Traceability</vt:lpstr>
      <vt:lpstr>2. Backward Traceability</vt:lpstr>
      <vt:lpstr>Bidirectional Traceability</vt:lpstr>
      <vt:lpstr>PowerPoint Presentation</vt:lpstr>
      <vt:lpstr>Structure of a Traceability Matrix</vt:lpstr>
      <vt:lpstr>Example-1: Traceability Matrix for an Online Banking System</vt:lpstr>
      <vt:lpstr>Example-2: Traceability Matrix in a Healthcare System</vt:lpstr>
      <vt:lpstr>Benefits of Using a Traceability Matrix</vt:lpstr>
      <vt:lpstr>Challenges &amp; Best Practices</vt:lpstr>
      <vt:lpstr>Final One (RTM)</vt:lpstr>
      <vt:lpstr>Guidelines for Writing Effective Requirements</vt:lpstr>
      <vt:lpstr>Guidelines for Writing Effective Requirements</vt:lpstr>
      <vt:lpstr>Guidelines for Writing Effective Requirements</vt:lpstr>
      <vt:lpstr>Guidelines for Writing Effective Requirements</vt:lpstr>
      <vt:lpstr>Guidelines for Writing Effective Requirements</vt:lpstr>
      <vt:lpstr>Guidelines for Writing Effective Requirements</vt:lpstr>
      <vt:lpstr>Guidelines for Writing Effective Requirements</vt:lpstr>
      <vt:lpstr>Guidelines for Writing Effective Requirements</vt:lpstr>
      <vt:lpstr>Guidelines for Writing Effective Requirements</vt:lpstr>
      <vt:lpstr>Guidelines for Writing Effective Requirements</vt:lpstr>
      <vt:lpstr>Guidelines for Writing Effective Requirements</vt:lpstr>
      <vt:lpstr>Example: Applying the Tips in Practice </vt:lpstr>
      <vt:lpstr>Week Agenda</vt:lpstr>
      <vt:lpstr>Quality Measurement in Requirements Engineering</vt:lpstr>
    </vt:vector>
  </TitlesOfParts>
  <Company>National University, 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Zahid Halim</dc:creator>
  <cp:lastModifiedBy>Huzaifa Shah Lecturer FCSE</cp:lastModifiedBy>
  <cp:revision>1343</cp:revision>
  <dcterms:created xsi:type="dcterms:W3CDTF">2005-01-31T08:28:19Z</dcterms:created>
  <dcterms:modified xsi:type="dcterms:W3CDTF">2025-02-12T07:14:56Z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0x01010087111ABDF560664895224C3F2CBADE3D</vt:lpwstr>
  </property>
</Properties>
</file>