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486" r:id="rId3"/>
    <p:sldId id="519" r:id="rId4"/>
    <p:sldId id="512" r:id="rId5"/>
    <p:sldId id="514" r:id="rId6"/>
    <p:sldId id="515" r:id="rId7"/>
    <p:sldId id="516" r:id="rId8"/>
    <p:sldId id="513" r:id="rId9"/>
    <p:sldId id="347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473" r:id="rId20"/>
    <p:sldId id="474" r:id="rId21"/>
    <p:sldId id="517" r:id="rId22"/>
    <p:sldId id="51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955" autoAdjust="0"/>
  </p:normalViewPr>
  <p:slideViewPr>
    <p:cSldViewPr>
      <p:cViewPr varScale="1">
        <p:scale>
          <a:sx n="84" d="100"/>
          <a:sy n="84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498939B-F9A5-F0F8-AAE9-4A0BBB36CF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888E192-3577-A2DF-EA98-B0820F43FB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8BDAF9-7FE6-0CFD-019A-6112F9679C9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446EA85C-9850-B71A-C497-8B8EE78422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08C4E9CE-2FCA-31EC-A803-A6C882752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B732F91C-35D2-4FDD-2B98-9693181C2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DB94FB-FFA5-4AF6-B6C9-03677D5363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E75C6074-D8A3-83E4-97DB-DD7485968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E3D5036C-CC66-C6C2-BDE9-04EDD626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FEF8608-2CDC-474E-B072-6B6388C33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A65E05-7F8C-437A-BC06-EF0555083E66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14C3E-32EC-2109-DB83-057E0900D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15BDCD33-434F-3364-AFD1-A015E91C0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5D90C140-6DBC-738F-FCA5-0237FB71B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D0686734-F8BB-0117-D177-282FFF5D5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3729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A732E-61E3-D966-2CE6-C5D425BD4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D87FE68-BB71-1B96-D429-8FF6239AF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3C48C995-D23F-D549-C4F4-08FBB808C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83DECCC-E269-8E9D-A67D-1310A7F9D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200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E82D9-DB49-C7E2-A2D2-B1B4C9AD2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A7E0F36-22A0-C70A-E264-6280B5ED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477A934-29C0-9E0D-D386-CF7A3522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6E86E47-D4DA-7CFD-9BB6-A27FAED3B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131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13E65-A229-5F48-F7E8-433103CC2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6F75DB96-BE0D-5E43-1606-DBF8CB9A8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788AC0B4-E8B1-96A9-1233-38B3E5C75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7DA88086-93C8-1375-AB47-5A89DD44D2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8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07F15-0868-BA38-0911-7A21D7F52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850DB2B4-E9ED-97A0-3C84-7A3172B58D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49AD136-0369-ED8F-37EA-8D0B66D6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62B20011-A86B-8E5E-5700-73FCF79FC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7843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6364B-6BEA-00D7-416B-AE8C00F0E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F461F4E9-1F6D-5621-0C07-0922770621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C3A34EB-ABC8-8DAF-964D-F154DCC8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0341B31-2963-1FB3-E646-9DD81C223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005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DF4EC-3330-7D38-4A81-EE69B6CB5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F890CEC0-ECC0-5EE7-C6BF-A9F55B83D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60170DD0-C99A-9499-164A-7C75B639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DAA00B45-2A11-E64B-43FD-0D5DA693B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5862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75DB7-A35F-88BA-4005-B65E6498C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3A0A074-9325-5B23-A6D9-091526A65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101DA4CD-C3A0-CF1C-78A3-6885BD3A9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54ADE385-29D8-088E-ED69-050A9613D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1161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A95E0-E7CF-181B-3794-904F186BE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ADB4D8DE-787E-25BC-9920-C11956F3AE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B4741C3-E2BE-54A5-17A3-D93D717C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481378C-E99C-E417-EDC7-F3A9D8706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7108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1313A-7DC9-14B8-6ADF-05713CD69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95A7BDCD-1911-A424-BFFB-AC57A303C6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73D75DB7-D266-1833-2A7F-B04D9636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5F63EEA-4104-EF4E-32CE-BED251EEF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678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9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02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810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559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1295400"/>
            <a:ext cx="9144000" cy="51054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8759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97A8-1E9D-D13C-C4D6-2B9E43CA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3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77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56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53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1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80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47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69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3850EDDD-C9B9-9960-B747-0B034A164E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5563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>
            <a:extLst>
              <a:ext uri="{FF2B5EF4-FFF2-40B4-BE49-F238E27FC236}">
                <a16:creationId xmlns:a16="http://schemas.microsoft.com/office/drawing/2014/main" id="{EC58791A-2FCA-8E91-92A8-0B6A04493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6E799FF3-1EE5-764D-9918-A78D0F415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Text Box 9">
            <a:extLst>
              <a:ext uri="{FF2B5EF4-FFF2-40B4-BE49-F238E27FC236}">
                <a16:creationId xmlns:a16="http://schemas.microsoft.com/office/drawing/2014/main" id="{8F801829-0F96-87EF-C7B3-2C88B7884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52500" y="6477000"/>
            <a:ext cx="7239000" cy="307975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400" b="1" dirty="0">
                <a:solidFill>
                  <a:schemeClr val="bg1"/>
                </a:solidFill>
              </a:rPr>
              <a:t>Ghulam Ishaq Khan Institute of Engineering Sciences and Technology, Topi</a:t>
            </a:r>
          </a:p>
        </p:txBody>
      </p:sp>
      <p:sp>
        <p:nvSpPr>
          <p:cNvPr id="1030" name="Text Box 10">
            <a:extLst>
              <a:ext uri="{FF2B5EF4-FFF2-40B4-BE49-F238E27FC236}">
                <a16:creationId xmlns:a16="http://schemas.microsoft.com/office/drawing/2014/main" id="{680470F4-D97B-BAE6-4449-3AC11D056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376238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</a:rPr>
              <a:t>Lecture 09: Quality Measurements </a:t>
            </a:r>
          </a:p>
        </p:txBody>
      </p:sp>
      <p:sp>
        <p:nvSpPr>
          <p:cNvPr id="1031" name="Text Box 11">
            <a:extLst>
              <a:ext uri="{FF2B5EF4-FFF2-40B4-BE49-F238E27FC236}">
                <a16:creationId xmlns:a16="http://schemas.microsoft.com/office/drawing/2014/main" id="{79915A32-4CA4-E727-E822-B388E5F583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0"/>
            <a:ext cx="58674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/>
              <a:t>	  </a:t>
            </a:r>
            <a:r>
              <a:rPr lang="en-US" b="1" dirty="0">
                <a:solidFill>
                  <a:schemeClr val="bg1"/>
                </a:solidFill>
              </a:rPr>
              <a:t>SE211: Software Requirement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5C62FA5-F003-5209-70A5-8A96EEF3C6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Software Requirement Engineering</a:t>
            </a:r>
            <a:br>
              <a:rPr lang="en-US" altLang="en-US" b="1"/>
            </a:br>
            <a:br>
              <a:rPr lang="en-US" altLang="en-US" b="1"/>
            </a:br>
            <a:r>
              <a:rPr lang="en-US" altLang="en-US" b="1"/>
              <a:t>Software Engineering Department</a:t>
            </a:r>
            <a:br>
              <a:rPr lang="en-US" altLang="en-US" b="1"/>
            </a:br>
            <a:r>
              <a:rPr lang="en-US" altLang="en-US" b="1"/>
              <a:t>Spring 2025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5AF745-E90F-7185-2A07-80CA4714CB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0700" y="4648200"/>
            <a:ext cx="5562600" cy="1295400"/>
          </a:xfrm>
        </p:spPr>
        <p:txBody>
          <a:bodyPr/>
          <a:lstStyle/>
          <a:p>
            <a:pPr eaLnBrk="1" hangingPunct="1"/>
            <a:r>
              <a:rPr lang="en-US" altLang="en-US" sz="1800" b="1">
                <a:solidFill>
                  <a:srgbClr val="3333FF"/>
                </a:solidFill>
              </a:rPr>
              <a:t>Muhammad Huzaifa Shah</a:t>
            </a:r>
            <a:endParaRPr lang="en-US" altLang="en-US" sz="1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F2EE-B34F-1B9D-F22E-1CE30486D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FDE700A-D3DF-CF38-FED0-B897F30BE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0A90DA5-2D7D-1740-8D00-F9F094385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514350" indent="-514350" eaLnBrk="1" hangingPunct="1">
              <a:buAutoNum type="arabicPeriod"/>
            </a:pPr>
            <a:r>
              <a:rPr lang="en-US" sz="2800" b="1" dirty="0"/>
              <a:t>Clear and Unambiguous: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The requirement should be written in simple and precise language to avoid multiple interpretations.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Instead of "</a:t>
            </a:r>
            <a:r>
              <a:rPr lang="en-US" altLang="en-US" sz="2800" i="1" dirty="0">
                <a:solidFill>
                  <a:srgbClr val="FF0000"/>
                </a:solidFill>
              </a:rPr>
              <a:t>The system should be fast</a:t>
            </a:r>
            <a:r>
              <a:rPr lang="en-US" altLang="en-US" sz="2800" i="1" dirty="0"/>
              <a:t>," say, "</a:t>
            </a:r>
            <a:r>
              <a:rPr lang="en-US" altLang="en-US" sz="2800" b="1" i="1" dirty="0">
                <a:solidFill>
                  <a:srgbClr val="00B050"/>
                </a:solidFill>
              </a:rPr>
              <a:t>The system must respond to user inputs within 2 seconds under normal conditions.</a:t>
            </a:r>
            <a:r>
              <a:rPr lang="en-US" altLang="en-US" sz="2800" i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371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984A7-E6E0-82E8-06F2-989B7C36D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7A2D4E9-3259-D93C-9167-75CA65F06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DBDCEE1-8FE2-F67A-0F28-CDD24B1FA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b="1" dirty="0"/>
              <a:t>2. Complete: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The requirement must provide all necessary details, including the context, constraints, and expected behavior.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"The system must allow users to reset their passwords using a verification email sent within 5 minutes of the request."</a:t>
            </a:r>
          </a:p>
        </p:txBody>
      </p:sp>
    </p:spTree>
    <p:extLst>
      <p:ext uri="{BB962C8B-B14F-4D97-AF65-F5344CB8AC3E}">
        <p14:creationId xmlns:p14="http://schemas.microsoft.com/office/powerpoint/2010/main" val="19875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E4F0D-7AF5-6500-6813-6C5A945C9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D54787-8C89-77E1-7FB8-1D05C69F1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BCA75A0-EDD6-AE19-94CB-F4EF265FF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b="1" dirty="0"/>
              <a:t>3. Consistent: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The requirement must not conflict with other requirements or existing constraints.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A requirement specifying "</a:t>
            </a:r>
            <a:r>
              <a:rPr lang="en-US" altLang="en-US" sz="2800" b="1" i="1" dirty="0">
                <a:solidFill>
                  <a:srgbClr val="00B050"/>
                </a:solidFill>
              </a:rPr>
              <a:t>Users must log in before accessing the application</a:t>
            </a:r>
            <a:r>
              <a:rPr lang="en-US" altLang="en-US" sz="2800" i="1" dirty="0"/>
              <a:t>" should not conflict with another saying, "</a:t>
            </a:r>
            <a:r>
              <a:rPr lang="en-US" altLang="en-US" sz="2800" b="1" i="1" dirty="0">
                <a:solidFill>
                  <a:srgbClr val="00B050"/>
                </a:solidFill>
              </a:rPr>
              <a:t>Users can browse as guests</a:t>
            </a:r>
            <a:r>
              <a:rPr lang="en-US" altLang="en-US" sz="2800" i="1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86331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CF315-5300-6F35-AFDE-862D32AFA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532B896-BF62-D00E-C81B-EDF712511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1D1C879-E800-C6B2-710F-54E455D83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b="1" dirty="0"/>
              <a:t>4. Feasible: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The requirement must be realistic and achievable within the project's </a:t>
            </a:r>
            <a:r>
              <a:rPr lang="en-US" altLang="en-US" sz="2800" b="1" dirty="0"/>
              <a:t>technical, financial, and time constraints.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Specifying that the system should handle 10,000 concurrent users is feasible only if the infrastructure supports it.</a:t>
            </a:r>
          </a:p>
        </p:txBody>
      </p:sp>
    </p:spTree>
    <p:extLst>
      <p:ext uri="{BB962C8B-B14F-4D97-AF65-F5344CB8AC3E}">
        <p14:creationId xmlns:p14="http://schemas.microsoft.com/office/powerpoint/2010/main" val="14940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718F8-B26E-9B74-0453-2A2C2446D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CAB4E78-50DF-ABF8-743C-44483DEC7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CCBBAF2-F8C1-BE04-58B5-1CCB01284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b="1" dirty="0"/>
              <a:t>5. Testable (Verifiable)</a:t>
            </a:r>
            <a:r>
              <a:rPr lang="en-US" sz="2800" dirty="0"/>
              <a:t>:</a:t>
            </a:r>
            <a:endParaRPr lang="en-US" sz="2800" b="1" dirty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It must be possible to validate the requirement through </a:t>
            </a:r>
            <a:r>
              <a:rPr lang="en-US" altLang="en-US" sz="2800" b="1" dirty="0"/>
              <a:t>testing, inspection, or analysis</a:t>
            </a:r>
            <a:r>
              <a:rPr lang="en-US" altLang="en-US" sz="2800" dirty="0"/>
              <a:t>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"The system shall support 100 simultaneous user logins without errors" is testable.</a:t>
            </a:r>
          </a:p>
        </p:txBody>
      </p:sp>
    </p:spTree>
    <p:extLst>
      <p:ext uri="{BB962C8B-B14F-4D97-AF65-F5344CB8AC3E}">
        <p14:creationId xmlns:p14="http://schemas.microsoft.com/office/powerpoint/2010/main" val="36710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A0A17-4E5C-7EE6-0BD1-3B6B96DA0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D8ABE75-C506-0C48-AFD9-656CAC30A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D679D32-8957-D98E-D441-66650B571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b="1" dirty="0"/>
              <a:t>6. Prioritized</a:t>
            </a:r>
            <a:r>
              <a:rPr lang="en-US" sz="2800" dirty="0"/>
              <a:t>:</a:t>
            </a:r>
            <a:endParaRPr lang="en-US" sz="2800" b="1" dirty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Good requirements should be ranked based on their importance or urgency (e.g., high, medium, low priority).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Critical security features should be implemented before </a:t>
            </a:r>
            <a:r>
              <a:rPr lang="en-US" altLang="en-US" sz="2800" i="1" dirty="0">
                <a:solidFill>
                  <a:srgbClr val="FF0000"/>
                </a:solidFill>
              </a:rPr>
              <a:t>optional design enhancements.</a:t>
            </a:r>
          </a:p>
        </p:txBody>
      </p:sp>
    </p:spTree>
    <p:extLst>
      <p:ext uri="{BB962C8B-B14F-4D97-AF65-F5344CB8AC3E}">
        <p14:creationId xmlns:p14="http://schemas.microsoft.com/office/powerpoint/2010/main" val="53386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B8264-C3B4-06AD-05C3-2410951F1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4AAB999-5C4E-E2C7-3B96-D130058B0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2354BA5-5CA3-6186-2830-C9283927D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b="1" dirty="0"/>
              <a:t>7. Traceable</a:t>
            </a:r>
            <a:r>
              <a:rPr lang="en-US" sz="2800" dirty="0"/>
              <a:t>:</a:t>
            </a:r>
            <a:endParaRPr lang="en-US" sz="2800" b="1" dirty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The requirement should be linked to its source (e.g., stakeholder need, business objective) and be trackable throughout the development lifecycle.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A requirement tied to a regulatory standard like GDPR </a:t>
            </a:r>
            <a:r>
              <a:rPr lang="en-US" altLang="en-US" sz="1800" i="1" dirty="0"/>
              <a:t>(General Data Protection Regulation)</a:t>
            </a:r>
            <a:r>
              <a:rPr lang="en-US" altLang="en-US" sz="2800" i="1" dirty="0"/>
              <a:t> should include references to the specific clauses it addresses.</a:t>
            </a:r>
          </a:p>
        </p:txBody>
      </p:sp>
    </p:spTree>
    <p:extLst>
      <p:ext uri="{BB962C8B-B14F-4D97-AF65-F5344CB8AC3E}">
        <p14:creationId xmlns:p14="http://schemas.microsoft.com/office/powerpoint/2010/main" val="20433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3B7CE-98E5-F60F-188B-2BBF7DF6E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1F01BDE-4B5E-7EFF-30D0-7313376C9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ACD72B6-9A18-AF37-FB8D-66C89C82E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b="1" dirty="0"/>
              <a:t>8. Modifiable</a:t>
            </a:r>
            <a:r>
              <a:rPr lang="en-US" sz="2800" dirty="0"/>
              <a:t>:</a:t>
            </a:r>
            <a:endParaRPr lang="en-US" sz="2800" b="1" dirty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It should be easy to update the requirement if changes are needed, without affecting its clarity or traceability.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Updating a requirement to include support for a new payment method should not invalidate the original intent.</a:t>
            </a:r>
          </a:p>
        </p:txBody>
      </p:sp>
    </p:spTree>
    <p:extLst>
      <p:ext uri="{BB962C8B-B14F-4D97-AF65-F5344CB8AC3E}">
        <p14:creationId xmlns:p14="http://schemas.microsoft.com/office/powerpoint/2010/main" val="320120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D7F0B-2C10-4A02-95DB-B8AFDFAC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ABBA676-2D85-13A7-49D7-1FBF602FB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B464305-E2F3-74A6-1268-CBC3B7239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b="1" dirty="0"/>
              <a:t>9. Measurable: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The requirement must define measurable outcomes to assess whether it has been successfully implemented.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"The system shall process 500 transactions per second under peak load conditions."</a:t>
            </a:r>
          </a:p>
        </p:txBody>
      </p:sp>
    </p:spTree>
    <p:extLst>
      <p:ext uri="{BB962C8B-B14F-4D97-AF65-F5344CB8AC3E}">
        <p14:creationId xmlns:p14="http://schemas.microsoft.com/office/powerpoint/2010/main" val="276783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7486F-F6CE-189E-2020-ED9447BA9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973E0D3-1B52-3721-7068-AAAE16FE1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High-quality requirements- Benefits</a:t>
            </a:r>
            <a:endParaRPr lang="en-US" altLang="en-US" b="1" dirty="0">
              <a:solidFill>
                <a:srgbClr val="0070C0"/>
              </a:solidFill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2AE0119-F59E-46F0-651F-BFB8BD3807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33488"/>
            <a:ext cx="9067800" cy="5243512"/>
          </a:xfrm>
        </p:spPr>
        <p:txBody>
          <a:bodyPr/>
          <a:lstStyle/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Reduced Ambiguity</a:t>
            </a: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Improved Communication</a:t>
            </a:r>
          </a:p>
          <a:p>
            <a:r>
              <a:rPr lang="en-US" sz="2800" b="1" dirty="0"/>
              <a:t>Accurate Cost Estimations</a:t>
            </a:r>
            <a:endParaRPr lang="en-US" sz="3200" b="1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Enhanced Scope Management</a:t>
            </a:r>
          </a:p>
          <a:p>
            <a:r>
              <a:rPr lang="en-US" sz="2800" b="1" dirty="0"/>
              <a:t>Higher Quality Deliverables</a:t>
            </a:r>
            <a:endParaRPr lang="en-US" sz="3200" b="1" dirty="0"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Faster Development Cycles</a:t>
            </a: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Improved Testing</a:t>
            </a: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Easier Change Management</a:t>
            </a:r>
          </a:p>
        </p:txBody>
      </p:sp>
    </p:spTree>
    <p:extLst>
      <p:ext uri="{BB962C8B-B14F-4D97-AF65-F5344CB8AC3E}">
        <p14:creationId xmlns:p14="http://schemas.microsoft.com/office/powerpoint/2010/main" val="19947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599BC-B3CC-3EBC-CC35-9726446E5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B9F0174E-BF9C-72FC-AD12-3F3AAA219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24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What is Software Requirement </a:t>
            </a:r>
            <a:r>
              <a:rPr lang="en-US" altLang="en-US" sz="3600" b="1" dirty="0" err="1">
                <a:cs typeface="Times New Roman" panose="02020603050405020304" pitchFamily="18" charset="0"/>
              </a:rPr>
              <a:t>Engieering</a:t>
            </a:r>
            <a:r>
              <a:rPr lang="en-US" altLang="en-US" sz="3600" b="1" dirty="0">
                <a:cs typeface="Times New Roman" panose="02020603050405020304" pitchFamily="18" charset="0"/>
              </a:rPr>
              <a:t>?</a:t>
            </a:r>
            <a:br>
              <a:rPr lang="en-US" altLang="en-US" sz="3600" b="1" dirty="0">
                <a:cs typeface="Times New Roman" panose="02020603050405020304" pitchFamily="18" charset="0"/>
              </a:rPr>
            </a:br>
            <a:br>
              <a:rPr lang="en-US" altLang="en-US" sz="3600" b="1" dirty="0">
                <a:cs typeface="Times New Roman" panose="02020603050405020304" pitchFamily="18" charset="0"/>
              </a:rPr>
            </a:br>
            <a:r>
              <a:rPr lang="en-US" altLang="en-US" sz="3600" b="1" dirty="0">
                <a:cs typeface="Times New Roman" panose="02020603050405020304" pitchFamily="18" charset="0"/>
              </a:rPr>
              <a:t>2 Minutes</a:t>
            </a:r>
            <a:br>
              <a:rPr lang="en-US" altLang="en-US" sz="3600" b="1" dirty="0">
                <a:cs typeface="Times New Roman" panose="02020603050405020304" pitchFamily="18" charset="0"/>
              </a:rPr>
            </a:br>
            <a:br>
              <a:rPr lang="en-US" altLang="en-US" sz="3600" b="1" dirty="0">
                <a:cs typeface="Times New Roman" panose="02020603050405020304" pitchFamily="18" charset="0"/>
              </a:rPr>
            </a:br>
            <a:r>
              <a:rPr lang="en-US" altLang="en-US" sz="3600" b="1" dirty="0">
                <a:cs typeface="Times New Roman" panose="02020603050405020304" pitchFamily="18" charset="0"/>
              </a:rPr>
              <a:t>2% Absolute Quiz</a:t>
            </a:r>
          </a:p>
        </p:txBody>
      </p:sp>
    </p:spTree>
    <p:extLst>
      <p:ext uri="{BB962C8B-B14F-4D97-AF65-F5344CB8AC3E}">
        <p14:creationId xmlns:p14="http://schemas.microsoft.com/office/powerpoint/2010/main" val="3280405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E0916-A559-2A72-0B44-3E655079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06D3E18-5FE6-1417-741A-05A25CC06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High-quality requirements- Benefits</a:t>
            </a:r>
            <a:endParaRPr lang="en-US" altLang="en-US" b="1" dirty="0">
              <a:solidFill>
                <a:srgbClr val="0070C0"/>
              </a:solidFill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90C435E0-888A-18DB-3C18-9FB166BCD5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33488"/>
            <a:ext cx="9067800" cy="5243512"/>
          </a:xfrm>
        </p:spPr>
        <p:txBody>
          <a:bodyPr/>
          <a:lstStyle/>
          <a:p>
            <a:r>
              <a:rPr lang="en-US" altLang="en-US" sz="2800" b="1" dirty="0">
                <a:cs typeface="Times New Roman" panose="02020603050405020304" pitchFamily="18" charset="0"/>
              </a:rPr>
              <a:t>Enhanced Risk Management</a:t>
            </a: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Customer Satisfaction</a:t>
            </a: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Regulatory Compliance</a:t>
            </a: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Knowledge Preservation</a:t>
            </a:r>
          </a:p>
          <a:p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3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3CB86-2557-04AF-4DCA-EC2290068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3CA99DF-55EE-98C4-E1E9-C3CB07D90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Compliance &amp; Industry Standards</a:t>
            </a:r>
            <a:endParaRPr lang="en-US" altLang="en-US" b="1" dirty="0">
              <a:solidFill>
                <a:srgbClr val="0070C0"/>
              </a:solidFill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1F02825-F539-6ED4-0702-17B01756B6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33488"/>
            <a:ext cx="9067800" cy="5243512"/>
          </a:xfrm>
        </p:spPr>
        <p:txBody>
          <a:bodyPr/>
          <a:lstStyle/>
          <a:p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IEEE 830 – Software Requirements Specification (SRS)</a:t>
            </a:r>
          </a:p>
          <a:p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ISO 25010 – Software Quality Measurement Framework</a:t>
            </a:r>
          </a:p>
          <a:p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GDPR, HIPAA – Regulatory Compliance for Data Security</a:t>
            </a:r>
          </a:p>
          <a:p>
            <a:endParaRPr lang="en-US" altLang="en-US" sz="2800" b="1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Example: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Healthcare software must comply with HIPAA security rules.</a:t>
            </a:r>
          </a:p>
        </p:txBody>
      </p:sp>
    </p:spTree>
    <p:extLst>
      <p:ext uri="{BB962C8B-B14F-4D97-AF65-F5344CB8AC3E}">
        <p14:creationId xmlns:p14="http://schemas.microsoft.com/office/powerpoint/2010/main" val="41293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3A65D-89FA-EED8-31F7-8D0CADCBD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1AF4F41-B312-163D-7D1F-D547DBD88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Measuring Quality – Checklist Approach</a:t>
            </a:r>
            <a:endParaRPr lang="en-US" altLang="en-US" b="1" dirty="0">
              <a:solidFill>
                <a:srgbClr val="0070C0"/>
              </a:solidFill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E3BD173-2768-2702-46C2-DE6F9481E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33488"/>
            <a:ext cx="9067800" cy="524351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u="sng" dirty="0">
                <a:latin typeface="+mj-lt"/>
                <a:cs typeface="Times New Roman" panose="02020603050405020304" pitchFamily="18" charset="0"/>
              </a:rPr>
              <a:t>Checklist for High-Quality Requirements:</a:t>
            </a:r>
          </a:p>
          <a:p>
            <a:pPr marL="0" indent="0">
              <a:buNone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☑️ Are all critical functionalities documented?</a:t>
            </a:r>
          </a:p>
          <a:p>
            <a:pPr marL="0" indent="0">
              <a:buNone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☑️ Do requirements avoid contradictions?</a:t>
            </a:r>
          </a:p>
          <a:p>
            <a:pPr marL="0" indent="0">
              <a:buNone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☑️ Can each requirement be verified?</a:t>
            </a:r>
          </a:p>
          <a:p>
            <a:pPr marL="0" indent="0">
              <a:buNone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☑️ Are constraints and risks identified?</a:t>
            </a:r>
          </a:p>
        </p:txBody>
      </p:sp>
    </p:spTree>
    <p:extLst>
      <p:ext uri="{BB962C8B-B14F-4D97-AF65-F5344CB8AC3E}">
        <p14:creationId xmlns:p14="http://schemas.microsoft.com/office/powerpoint/2010/main" val="225473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D1EB8-455F-BAD5-9A4D-80568DA9E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E8E3A517-C316-134C-6E40-8EBA779C3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Week Agenda</a:t>
            </a:r>
          </a:p>
        </p:txBody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90341D3B-8399-454C-8F12-6B31AB60A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Introduction to Process Models</a:t>
            </a:r>
          </a:p>
          <a:p>
            <a:pPr marL="457200" lvl="1" indent="0" eaLnBrk="1" hangingPunct="1">
              <a:buNone/>
            </a:pPr>
            <a:endParaRPr lang="en-US" altLang="en-US" sz="2800" strike="sngStrike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Traditional vs. Agile Requirements Engineering</a:t>
            </a:r>
          </a:p>
          <a:p>
            <a:pPr marL="457200" lvl="1" indent="0" eaLnBrk="1" hangingPunct="1">
              <a:buNone/>
            </a:pPr>
            <a:endParaRPr lang="en-US" altLang="en-US" sz="2800" strike="sngStrike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Documenting Requirements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Quality Measurement in Requirements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Activity &amp; Case Study</a:t>
            </a:r>
          </a:p>
        </p:txBody>
      </p:sp>
    </p:spTree>
    <p:extLst>
      <p:ext uri="{BB962C8B-B14F-4D97-AF65-F5344CB8AC3E}">
        <p14:creationId xmlns:p14="http://schemas.microsoft.com/office/powerpoint/2010/main" val="87709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02721-C104-6603-BF58-B1CC2DFD6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8AC864A-4F95-9205-2C27-DB8BCAB92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lvl="1"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Quality Measurement in Requirements Engineering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9A9F84-3B2E-42D9-FE32-71DE47A263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9144000" cy="517758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Completeness</a:t>
            </a:r>
            <a:r>
              <a:rPr lang="en-US" sz="2800" b="1" dirty="0">
                <a:solidFill>
                  <a:srgbClr val="FF0000"/>
                </a:solidFill>
              </a:rPr>
              <a:t> –</a:t>
            </a:r>
            <a:r>
              <a:rPr lang="en-US" sz="2800" dirty="0"/>
              <a:t> Covers all necessary functionalities.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Consistency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–</a:t>
            </a:r>
            <a:r>
              <a:rPr lang="en-US" sz="2800" dirty="0"/>
              <a:t> No contradictions or conflicts.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Clarity </a:t>
            </a:r>
            <a:r>
              <a:rPr lang="en-US" sz="2800" b="1" dirty="0">
                <a:solidFill>
                  <a:srgbClr val="FF0000"/>
                </a:solidFill>
              </a:rPr>
              <a:t>–</a:t>
            </a:r>
            <a:r>
              <a:rPr lang="en-US" sz="2800" dirty="0"/>
              <a:t> Free from ambiguity.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Feasibility </a:t>
            </a:r>
            <a:r>
              <a:rPr lang="en-US" sz="2800" b="1" dirty="0">
                <a:solidFill>
                  <a:srgbClr val="FF0000"/>
                </a:solidFill>
              </a:rPr>
              <a:t>–</a:t>
            </a:r>
            <a:r>
              <a:rPr lang="en-US" sz="2800" dirty="0"/>
              <a:t> Can be implemented with available resources.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Testability </a:t>
            </a:r>
            <a:r>
              <a:rPr lang="en-US" sz="2800" b="1" dirty="0">
                <a:solidFill>
                  <a:srgbClr val="FF0000"/>
                </a:solidFill>
              </a:rPr>
              <a:t>–</a:t>
            </a:r>
            <a:r>
              <a:rPr lang="en-US" sz="2800" b="1" dirty="0"/>
              <a:t> </a:t>
            </a:r>
            <a:r>
              <a:rPr lang="en-US" sz="2800" dirty="0"/>
              <a:t>Can be verified through validation.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Traceability </a:t>
            </a:r>
            <a:r>
              <a:rPr lang="en-US" sz="2800" b="1" dirty="0">
                <a:solidFill>
                  <a:srgbClr val="FF0000"/>
                </a:solidFill>
              </a:rPr>
              <a:t>– </a:t>
            </a:r>
            <a:r>
              <a:rPr lang="en-US" sz="2800" dirty="0"/>
              <a:t>Can be followed up.</a:t>
            </a:r>
          </a:p>
          <a:p>
            <a:pPr marL="514350" indent="-514350">
              <a:buFont typeface="+mj-lt"/>
              <a:buAutoNum type="arabicPeriod"/>
            </a:pP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8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41BC2-A7C7-C374-AF45-623884EE4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DDE7726-5BC8-F19A-9F26-9B020FE6F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lvl="1"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Completeness &amp; Consistency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5C5B89D-CBBE-49DD-6955-7C3C6CEA82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9144000" cy="517758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1. Completeness: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All system aspects are covered (functional, non-functional, constraints).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Example:</a:t>
            </a:r>
            <a:r>
              <a:rPr lang="en-US" sz="2800" dirty="0"/>
              <a:t> </a:t>
            </a:r>
            <a:r>
              <a:rPr lang="en-US" sz="2800" b="1" dirty="0"/>
              <a:t>A banking system must specify login, fund transfer, and transaction history features.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2. Consistency: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 contradictions between requirements.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Example:</a:t>
            </a:r>
            <a:r>
              <a:rPr lang="en-US" sz="2800" dirty="0"/>
              <a:t> </a:t>
            </a:r>
            <a:r>
              <a:rPr lang="en-US" sz="2800" b="1" dirty="0"/>
              <a:t>A system </a:t>
            </a:r>
            <a:r>
              <a:rPr lang="en-US" sz="2800" b="1" dirty="0">
                <a:solidFill>
                  <a:srgbClr val="FF0000"/>
                </a:solidFill>
              </a:rPr>
              <a:t>cannot have both</a:t>
            </a:r>
            <a:r>
              <a:rPr lang="en-US" sz="2800" b="1" dirty="0"/>
              <a:t> "1-minute response time" </a:t>
            </a:r>
            <a:r>
              <a:rPr lang="en-US" sz="2800" b="1" dirty="0">
                <a:solidFill>
                  <a:srgbClr val="FF0000"/>
                </a:solidFill>
              </a:rPr>
              <a:t>and</a:t>
            </a:r>
            <a:r>
              <a:rPr lang="en-US" sz="2800" b="1" dirty="0"/>
              <a:t> "real-time processing."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205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DA1DF-ABF4-3D31-71B5-559C2FE62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EB9BFC0-51AF-6D85-3372-0FFE86ED0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lvl="1"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Clarity &amp; Feasibility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F93FC0C-7992-41D9-AE83-1E1D54161D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9144000" cy="517758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3. Clarity: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 vague terms like "user-friendly" or "fast."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Example:</a:t>
            </a:r>
            <a:r>
              <a:rPr lang="en-US" sz="2800" dirty="0"/>
              <a:t> "</a:t>
            </a:r>
            <a:r>
              <a:rPr lang="en-US" sz="2800" dirty="0">
                <a:solidFill>
                  <a:srgbClr val="FF0000"/>
                </a:solidFill>
              </a:rPr>
              <a:t>The system should load quickly.</a:t>
            </a:r>
            <a:r>
              <a:rPr lang="en-US" sz="2800" dirty="0"/>
              <a:t>" "</a:t>
            </a:r>
            <a:r>
              <a:rPr lang="en-US" sz="2800" dirty="0">
                <a:solidFill>
                  <a:srgbClr val="00B050"/>
                </a:solidFill>
              </a:rPr>
              <a:t>The system must load within 2 seconds.</a:t>
            </a:r>
            <a:r>
              <a:rPr lang="en-US" sz="2800" dirty="0"/>
              <a:t>"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4. Feasibility: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Can be implemented given </a:t>
            </a:r>
            <a:r>
              <a:rPr lang="en-US" sz="2800" dirty="0">
                <a:solidFill>
                  <a:srgbClr val="FF0000"/>
                </a:solidFill>
              </a:rPr>
              <a:t>time, budget, and technology</a:t>
            </a:r>
            <a:r>
              <a:rPr lang="en-US" sz="2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Example:</a:t>
            </a:r>
            <a:r>
              <a:rPr lang="en-US" sz="2800" dirty="0"/>
              <a:t> </a:t>
            </a:r>
            <a:r>
              <a:rPr lang="en-US" sz="2800" b="1" dirty="0"/>
              <a:t>Requiring a mobile app to function without an internet connection may be infeasible.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413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C091A-0996-E9CE-3D91-BF6A0362F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E6F0C06-9778-4215-5331-D2A3D5F07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lvl="1"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Testability &amp; Traceability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702F377-BCD8-5FC3-D00E-46801D64DC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9144000" cy="517758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5. Testability: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Each requirement must be </a:t>
            </a:r>
            <a:r>
              <a:rPr lang="en-US" sz="2800" b="1" dirty="0"/>
              <a:t>verifiable</a:t>
            </a:r>
            <a:r>
              <a:rPr lang="en-US" sz="2800" dirty="0"/>
              <a:t> through test cases.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Example:</a:t>
            </a:r>
            <a:r>
              <a:rPr lang="en-US" sz="2800" dirty="0"/>
              <a:t> </a:t>
            </a:r>
            <a:r>
              <a:rPr lang="en-US" sz="2800" b="1" dirty="0"/>
              <a:t>"The system must support 500 concurrent users" </a:t>
            </a:r>
            <a:r>
              <a:rPr lang="en-US" sz="2800" dirty="0"/>
              <a:t>can be tested via </a:t>
            </a:r>
            <a:r>
              <a:rPr lang="en-US" sz="2800" b="1" dirty="0">
                <a:solidFill>
                  <a:srgbClr val="FF0000"/>
                </a:solidFill>
              </a:rPr>
              <a:t>load testing</a:t>
            </a:r>
            <a:r>
              <a:rPr lang="en-US" sz="2800" dirty="0"/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6. Traceability: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Links requirements to design, implementation, and testing.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Example:</a:t>
            </a:r>
            <a:r>
              <a:rPr lang="en-US" sz="2800" dirty="0"/>
              <a:t> </a:t>
            </a:r>
            <a:r>
              <a:rPr lang="en-US" sz="2800" b="1" dirty="0"/>
              <a:t>A </a:t>
            </a:r>
            <a:r>
              <a:rPr lang="en-US" sz="2800" b="1" dirty="0">
                <a:solidFill>
                  <a:srgbClr val="FF0000"/>
                </a:solidFill>
              </a:rPr>
              <a:t>Traceability Matrix</a:t>
            </a:r>
            <a:r>
              <a:rPr lang="en-US" sz="2800" b="1" dirty="0"/>
              <a:t> tracks whether all functional requirements are tested.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45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200-10DF-D208-3966-2B83A434C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2020CB3-29E0-2CC0-F2C8-D6F45D990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lvl="1"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Quality Measurement in Requirements Engineering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1B7121F-CA26-6EB6-8BD4-2C4A61197C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3600" b="1" u="sng" dirty="0">
                <a:solidFill>
                  <a:srgbClr val="00B050"/>
                </a:solidFill>
              </a:rPr>
              <a:t>Recall</a:t>
            </a:r>
          </a:p>
          <a:p>
            <a:pPr marL="0" indent="0" algn="ctr">
              <a:buNone/>
            </a:pPr>
            <a:r>
              <a:rPr lang="en-US" sz="3600" b="1" dirty="0"/>
              <a:t>Covered in </a:t>
            </a:r>
            <a:r>
              <a:rPr lang="en-US" sz="3600" b="1" dirty="0" err="1">
                <a:solidFill>
                  <a:srgbClr val="FF0000"/>
                </a:solidFill>
              </a:rPr>
              <a:t>Lect</a:t>
            </a:r>
            <a:r>
              <a:rPr lang="en-US" sz="3600" b="1" dirty="0">
                <a:solidFill>
                  <a:srgbClr val="FF0000"/>
                </a:solidFill>
              </a:rPr>
              <a:t> 03 Week 02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0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80EAE-E2FD-9E84-A435-2D253F21C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6B7EA6B-5334-47C7-6D9A-D34860636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FAC351F-B89F-343B-2F25-88472FA4E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514350" indent="-514350" eaLnBrk="1" hangingPunct="1">
              <a:buAutoNum type="arabicPeriod"/>
            </a:pPr>
            <a:r>
              <a:rPr lang="en-US" sz="2800" b="1" dirty="0">
                <a:solidFill>
                  <a:srgbClr val="00B050"/>
                </a:solidFill>
              </a:rPr>
              <a:t>Clear and Unambiguous</a:t>
            </a:r>
            <a:endParaRPr lang="en-US" altLang="en-US" sz="2800" b="1" dirty="0">
              <a:solidFill>
                <a:srgbClr val="00B050"/>
              </a:solidFill>
            </a:endParaRPr>
          </a:p>
          <a:p>
            <a:pPr marL="514350" indent="-514350" eaLnBrk="1" hangingPunct="1">
              <a:buAutoNum type="arabicPeriod"/>
            </a:pPr>
            <a:r>
              <a:rPr lang="en-US" altLang="en-US" sz="2800" b="1" dirty="0">
                <a:solidFill>
                  <a:srgbClr val="00B050"/>
                </a:solidFill>
              </a:rPr>
              <a:t>Complete</a:t>
            </a:r>
          </a:p>
          <a:p>
            <a:pPr marL="514350" indent="-514350" eaLnBrk="1" hangingPunct="1">
              <a:buAutoNum type="arabicPeriod"/>
            </a:pPr>
            <a:r>
              <a:rPr lang="en-US" altLang="en-US" sz="2800" b="1" dirty="0">
                <a:solidFill>
                  <a:srgbClr val="00B050"/>
                </a:solidFill>
              </a:rPr>
              <a:t>Consistent</a:t>
            </a:r>
          </a:p>
          <a:p>
            <a:pPr marL="514350" indent="-514350" eaLnBrk="1" hangingPunct="1">
              <a:buAutoNum type="arabicPeriod"/>
            </a:pPr>
            <a:r>
              <a:rPr lang="en-US" altLang="en-US" sz="2800" b="1" dirty="0">
                <a:solidFill>
                  <a:srgbClr val="00B050"/>
                </a:solidFill>
              </a:rPr>
              <a:t>Feasible</a:t>
            </a:r>
          </a:p>
          <a:p>
            <a:pPr marL="514350" indent="-514350" eaLnBrk="1" hangingPunct="1">
              <a:buAutoNum type="arabicPeriod"/>
            </a:pPr>
            <a:r>
              <a:rPr lang="en-US" sz="2800" b="1" dirty="0">
                <a:solidFill>
                  <a:srgbClr val="00B050"/>
                </a:solidFill>
              </a:rPr>
              <a:t>Testable (Verifiable)</a:t>
            </a:r>
            <a:endParaRPr lang="en-US" sz="2800" dirty="0">
              <a:solidFill>
                <a:srgbClr val="00B050"/>
              </a:solidFill>
            </a:endParaRPr>
          </a:p>
          <a:p>
            <a:pPr marL="514350" indent="-514350" eaLnBrk="1" hangingPunct="1">
              <a:buAutoNum type="arabicPeriod"/>
            </a:pPr>
            <a:r>
              <a:rPr lang="en-US" sz="2800" b="1" dirty="0"/>
              <a:t>Prioritized</a:t>
            </a:r>
            <a:endParaRPr lang="en-US" sz="2800" dirty="0"/>
          </a:p>
          <a:p>
            <a:pPr marL="514350" indent="-514350" eaLnBrk="1" hangingPunct="1">
              <a:buAutoNum type="arabicPeriod"/>
            </a:pPr>
            <a:r>
              <a:rPr lang="en-US" sz="2800" b="1" dirty="0">
                <a:solidFill>
                  <a:srgbClr val="00B050"/>
                </a:solidFill>
              </a:rPr>
              <a:t>Traceable</a:t>
            </a:r>
          </a:p>
          <a:p>
            <a:pPr marL="514350" indent="-514350" eaLnBrk="1" hangingPunct="1">
              <a:buAutoNum type="arabicPeriod"/>
            </a:pPr>
            <a:r>
              <a:rPr lang="en-US" sz="2800" b="1" dirty="0"/>
              <a:t>Modifiable</a:t>
            </a:r>
            <a:endParaRPr lang="en-US" sz="2800" dirty="0"/>
          </a:p>
          <a:p>
            <a:pPr marL="514350" indent="-514350" eaLnBrk="1" hangingPunct="1">
              <a:buAutoNum type="arabicPeriod"/>
            </a:pPr>
            <a:r>
              <a:rPr lang="en-US" sz="2800" b="1" dirty="0"/>
              <a:t>Measurable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161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111ABDF560664895224C3F2CBADE3D" ma:contentTypeVersion="4" ma:contentTypeDescription="Create a new document." ma:contentTypeScope="" ma:versionID="26d7c6791dbf59750744ee0d8c8e0841">
  <xsd:schema xmlns:xsd="http://www.w3.org/2001/XMLSchema" xmlns:xs="http://www.w3.org/2001/XMLSchema" xmlns:p="http://schemas.microsoft.com/office/2006/metadata/properties" xmlns:ns2="cbda8e34-631f-4b89-b720-232248b976f0" targetNamespace="http://schemas.microsoft.com/office/2006/metadata/properties" ma:root="true" ma:fieldsID="23618d30fcd76e22113356a9a38453b1" ns2:_="">
    <xsd:import namespace="cbda8e34-631f-4b89-b720-232248b976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a8e34-631f-4b89-b720-232248b976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B657D6-1F74-427E-AF59-DB9F0E884771}"/>
</file>

<file path=customXml/itemProps2.xml><?xml version="1.0" encoding="utf-8"?>
<ds:datastoreItem xmlns:ds="http://schemas.openxmlformats.org/officeDocument/2006/customXml" ds:itemID="{994BAD69-4B5D-408E-B647-D594BCF0E3F0}"/>
</file>

<file path=customXml/itemProps3.xml><?xml version="1.0" encoding="utf-8"?>
<ds:datastoreItem xmlns:ds="http://schemas.openxmlformats.org/officeDocument/2006/customXml" ds:itemID="{668D76BC-EC76-4A64-9097-7A0709EE5B3F}"/>
</file>

<file path=docProps/app.xml><?xml version="1.0" encoding="utf-8"?>
<Properties xmlns="http://schemas.openxmlformats.org/officeDocument/2006/extended-properties" xmlns:vt="http://schemas.openxmlformats.org/officeDocument/2006/docPropsVTypes">
  <TotalTime>7259</TotalTime>
  <Words>879</Words>
  <Application>Microsoft Office PowerPoint</Application>
  <PresentationFormat>On-screen Show (4:3)</PresentationFormat>
  <Paragraphs>157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Times New Roman</vt:lpstr>
      <vt:lpstr>Default Design</vt:lpstr>
      <vt:lpstr>Software Requirement Engineering  Software Engineering Department Spring 2025 </vt:lpstr>
      <vt:lpstr>What is Software Requirement Engieering?  2 Minutes  2% Absolute Quiz</vt:lpstr>
      <vt:lpstr>Week Agenda</vt:lpstr>
      <vt:lpstr>Quality Measurement in Requirements Engineering</vt:lpstr>
      <vt:lpstr>Completeness &amp; Consistency</vt:lpstr>
      <vt:lpstr>Clarity &amp; Feasibility</vt:lpstr>
      <vt:lpstr>Testability &amp; Traceability</vt:lpstr>
      <vt:lpstr>Quality Measurement in Requirements Engineering</vt:lpstr>
      <vt:lpstr>Characteristics of Good Requirements</vt:lpstr>
      <vt:lpstr>Characteristics of Good Requirements</vt:lpstr>
      <vt:lpstr>Characteristics of Good Requirements</vt:lpstr>
      <vt:lpstr>Characteristics of Good Requirements</vt:lpstr>
      <vt:lpstr>Characteristics of Good Requirements</vt:lpstr>
      <vt:lpstr>Characteristics of Good Requirements</vt:lpstr>
      <vt:lpstr>Characteristics of Good Requirements</vt:lpstr>
      <vt:lpstr>Characteristics of Good Requirements</vt:lpstr>
      <vt:lpstr>Characteristics of Good Requirements</vt:lpstr>
      <vt:lpstr>Characteristics of Good Requirements</vt:lpstr>
      <vt:lpstr>High-quality requirements- Benefits</vt:lpstr>
      <vt:lpstr>High-quality requirements- Benefits</vt:lpstr>
      <vt:lpstr>Compliance &amp; Industry Standards</vt:lpstr>
      <vt:lpstr>Measuring Quality – Checklist Approach</vt:lpstr>
    </vt:vector>
  </TitlesOfParts>
  <Company>National University, 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Zahid Halim</dc:creator>
  <cp:lastModifiedBy>Huzaifa Shah Lecturer FCSE</cp:lastModifiedBy>
  <cp:revision>1395</cp:revision>
  <dcterms:created xsi:type="dcterms:W3CDTF">2005-01-31T08:28:19Z</dcterms:created>
  <dcterms:modified xsi:type="dcterms:W3CDTF">2025-02-19T04:31:32Z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0x01010087111ABDF560664895224C3F2CBADE3D</vt:lpwstr>
  </property>
</Properties>
</file>