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486" r:id="rId3"/>
    <p:sldId id="487" r:id="rId4"/>
    <p:sldId id="491" r:id="rId5"/>
    <p:sldId id="492" r:id="rId6"/>
    <p:sldId id="493" r:id="rId7"/>
    <p:sldId id="494" r:id="rId8"/>
    <p:sldId id="495" r:id="rId9"/>
    <p:sldId id="350" r:id="rId10"/>
    <p:sldId id="488" r:id="rId11"/>
    <p:sldId id="496" r:id="rId12"/>
    <p:sldId id="497" r:id="rId13"/>
    <p:sldId id="498" r:id="rId14"/>
    <p:sldId id="499" r:id="rId15"/>
    <p:sldId id="500" r:id="rId16"/>
    <p:sldId id="501" r:id="rId17"/>
    <p:sldId id="489" r:id="rId18"/>
    <p:sldId id="502" r:id="rId19"/>
    <p:sldId id="507" r:id="rId20"/>
    <p:sldId id="508" r:id="rId21"/>
    <p:sldId id="509" r:id="rId22"/>
    <p:sldId id="506" r:id="rId23"/>
    <p:sldId id="510" r:id="rId24"/>
    <p:sldId id="511" r:id="rId25"/>
    <p:sldId id="490" r:id="rId26"/>
    <p:sldId id="503" r:id="rId27"/>
    <p:sldId id="504" r:id="rId28"/>
    <p:sldId id="505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955" autoAdjust="0"/>
  </p:normalViewPr>
  <p:slideViewPr>
    <p:cSldViewPr>
      <p:cViewPr varScale="1">
        <p:scale>
          <a:sx n="84" d="100"/>
          <a:sy n="84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3498939B-F9A5-F0F8-AAE9-4A0BBB36CF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F888E192-3577-A2DF-EA98-B0820F43FB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8BDAF9-7FE6-0CFD-019A-6112F9679C9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446EA85C-9850-B71A-C497-8B8EE78422A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08C4E9CE-2FCA-31EC-A803-A6C8827521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71" name="Rectangle 7">
            <a:extLst>
              <a:ext uri="{FF2B5EF4-FFF2-40B4-BE49-F238E27FC236}">
                <a16:creationId xmlns:a16="http://schemas.microsoft.com/office/drawing/2014/main" id="{B732F91C-35D2-4FDD-2B98-9693181C2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DB94FB-FFA5-4AF6-B6C9-03677D5363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E75C6074-D8A3-83E4-97DB-DD74859685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E3D5036C-CC66-C6C2-BDE9-04EDD626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7FEF8608-2CDC-474E-B072-6B6388C33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A65E05-7F8C-437A-BC06-EF0555083E66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04F4E-D4D9-4AEF-44F8-6E79F1700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13CE5A9-96CF-D0C6-F78B-0C352EC3BC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0D1C9B72-2C5D-497F-E2C3-9ACF2743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687051D3-A56E-27F2-149D-5EA9683FF4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5911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98751-8A28-91EC-1434-D845B3230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23DCE524-232B-1DBE-2E5A-DDEB825B8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7AC3A7AE-2C6E-0707-65FC-4E818211A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D5EB043-6917-468A-B224-DF5570208E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455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160C5-BFFE-D2E0-439E-17AD4E64D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257D07B9-5991-20C7-EE09-43E753DA88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21C5599E-0C98-8DAF-0978-99196BF41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9C5C38A-1EF6-4741-4E9E-7FF3F2E57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3871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B6CD1-1780-1FF3-C1C6-E70236CB1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E4251C9B-4652-4D60-8837-35DFB894FC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ADAE6832-892F-7CCB-E2FD-6C0EB01AC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55C30D4-5121-F588-28A6-4C5662FA9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3935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D4EA9-5754-8FD3-1519-1CD33C24F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246E5EDC-007B-C23D-85AB-C07073D010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0E67C707-E95A-EFA5-0EDD-5F93D6451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510B5F3-0B41-4E0D-53EA-2B33F5B15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1700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4505A-044B-C61F-1A25-12C7797B4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2EAA6FAB-AF12-126C-0BEE-6BDC96D47B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5626FDA2-76DA-7037-A238-4E727FEA3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E9B76924-387F-D8C1-C382-18F272E70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6502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F10E2-B6FA-2814-D4C9-340D2555B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99BAF531-6872-7745-3ECB-7B20579868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63646B2-50FD-ABFB-461B-B758C12CA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11F1ECF-9171-E97A-A1DA-44DC8737F7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63806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C9297-66DD-1CE0-9261-74F37CE5B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D285E3B1-4FA5-7791-C8E5-793833FAB4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73BC1457-764D-11E5-315D-B1652A719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91C5F7EE-7BFB-FC83-F1C5-7C9333F84A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79356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90CD8-4CD4-7A70-FBDD-95BA7532C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01DE94CF-A5C3-379D-E742-BF075D9110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63E4E1D4-638B-8995-74C0-A760EA138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9E599ED-FDE9-C8D8-695C-3D38DF699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8883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34016-D1F2-6F14-658A-90B4F2497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672172E-C834-018A-73F7-3E54871706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3AB3D2A1-C706-7E65-1E4A-816361783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DC56903D-FAD7-DBAD-CBDF-F2022C8F1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6933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B78AE-F683-2806-66BD-9126516C6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EAF0E7C2-275A-B9E1-032B-F3F75F9811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802C324A-10D4-32F6-AE4C-3B1A9C73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D3FF7099-E932-253C-174B-B44B3527F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2864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4A30B-B177-17A8-A1C5-1E6A8330D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991B648A-B6B5-247B-D712-B59D4B0FFA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76D93C7A-DAC5-1AFB-1282-2042B149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D90B323-1974-2F85-B463-FFBAA7370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0763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EB0E7-2F78-3E4A-BA81-BEAE473D6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3D85BE7-671A-AFA1-5D10-771B561914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7707773-86BE-E849-F3B8-AA9A6A4DD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E61305A9-E9BE-1657-373F-B14550BAB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26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7233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82362-65E0-8C82-60C6-7D7466936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6B9FA100-61C9-6053-BAF1-C589730C8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E2881C1-7BB2-27C5-32A8-AB6962ABE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2D9A94F-6938-F22F-E987-40B7A7AAC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5016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96527-BC8F-8B3B-CA29-E796D0263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B50EDF84-8BFA-41F5-A227-F72C2766DD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E33D63B4-BB91-7F96-CCF7-C4FB76411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3FE055D-D0A9-741E-65FB-205C4A4EE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28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9920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A6C3D-B350-9F21-0016-742EAC1F2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F092D0D-8951-6486-FD5E-31DD71417E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A5D9AFFB-2EE8-2F89-F1BE-34CBF5C6D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894993CC-A205-65FC-C5E6-467980A2F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024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3993E-B09B-C74D-DB43-EE276FBBD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B37E3F30-2FCF-9779-9E62-CF930B1B84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B4DDC1D1-3493-182A-98ED-A7952E72C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C0866BB0-41E7-3695-61A2-0FC7C0EBB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66397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3B384-3234-EF04-40C8-2DEDA3F12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83E09F6-E997-9919-20E5-59EC7F99B2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2C3DD78E-D539-3AC6-6976-843246361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C42FD62-3F99-C92E-1875-042F734C9B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4422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6C31C-51AB-0258-2003-2C5FD752F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EEAC359-3ACE-BA71-C741-25D0454A48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8179A8CB-E2D8-27BC-4848-085AD0518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CBF95FF-1746-4487-9406-E72F9B0FE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83939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13E65-A229-5F48-F7E8-433103CC2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6F75DB96-BE0D-5E43-1606-DBF8CB9A85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788AC0B4-E8B1-96A9-1233-38B3E5C75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7DA88086-93C8-1375-AB47-5A89DD44D2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85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0E1E6-6C2E-2017-CD81-9EDDF08F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8EB52F0-F665-AA29-34C0-15B8146E8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383F77D3-9EB5-10E2-090A-BE9EB9E29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87968395-FF8F-6F82-699B-44C7A0174C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8194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44C73-D9EC-E2AF-B565-BE041A2D3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59E033F2-E433-EA5C-5B2A-8350E2AC83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BE7FDC4-8C59-5638-2BD9-F24414F1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79C130B-D4A7-44A0-1275-7E3E1C7371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525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9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02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810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559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1295400"/>
            <a:ext cx="9144000" cy="5105400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68759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97A8-1E9D-D13C-C4D6-2B9E43CA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731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77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56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53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4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31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80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947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69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3850EDDD-C9B9-9960-B747-0B034A164E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5563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>
            <a:extLst>
              <a:ext uri="{FF2B5EF4-FFF2-40B4-BE49-F238E27FC236}">
                <a16:creationId xmlns:a16="http://schemas.microsoft.com/office/drawing/2014/main" id="{EC58791A-2FCA-8E91-92A8-0B6A04493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6E799FF3-1EE5-764D-9918-A78D0F415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Text Box 9">
            <a:extLst>
              <a:ext uri="{FF2B5EF4-FFF2-40B4-BE49-F238E27FC236}">
                <a16:creationId xmlns:a16="http://schemas.microsoft.com/office/drawing/2014/main" id="{8F801829-0F96-87EF-C7B3-2C88B7884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52500" y="6477000"/>
            <a:ext cx="7239000" cy="307975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400" b="1" dirty="0">
                <a:solidFill>
                  <a:schemeClr val="bg1"/>
                </a:solidFill>
              </a:rPr>
              <a:t>Ghulam Ishaq Khan Institute of Engineering Sciences and Technology, Topi</a:t>
            </a:r>
          </a:p>
        </p:txBody>
      </p:sp>
      <p:sp>
        <p:nvSpPr>
          <p:cNvPr id="1030" name="Text Box 10">
            <a:extLst>
              <a:ext uri="{FF2B5EF4-FFF2-40B4-BE49-F238E27FC236}">
                <a16:creationId xmlns:a16="http://schemas.microsoft.com/office/drawing/2014/main" id="{680470F4-D97B-BAE6-4449-3AC11D0563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376238"/>
          </a:xfrm>
          <a:prstGeom prst="rect">
            <a:avLst/>
          </a:prstGeom>
          <a:solidFill>
            <a:schemeClr val="accent1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chemeClr val="bg1"/>
                </a:solidFill>
              </a:rPr>
              <a:t>Lecture 10: RE Process </a:t>
            </a:r>
          </a:p>
        </p:txBody>
      </p:sp>
      <p:sp>
        <p:nvSpPr>
          <p:cNvPr id="1031" name="Text Box 11">
            <a:extLst>
              <a:ext uri="{FF2B5EF4-FFF2-40B4-BE49-F238E27FC236}">
                <a16:creationId xmlns:a16="http://schemas.microsoft.com/office/drawing/2014/main" id="{79915A32-4CA4-E727-E822-B388E5F583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0"/>
            <a:ext cx="586740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dirty="0"/>
              <a:t>	  </a:t>
            </a:r>
            <a:r>
              <a:rPr lang="en-US" b="1" dirty="0">
                <a:solidFill>
                  <a:schemeClr val="bg1"/>
                </a:solidFill>
              </a:rPr>
              <a:t>SE211: Software Requirement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5C62FA5-F003-5209-70A5-8A96EEF3C6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/>
              <a:t>Software Requirement Engineering</a:t>
            </a:r>
            <a:br>
              <a:rPr lang="en-US" altLang="en-US" b="1"/>
            </a:br>
            <a:br>
              <a:rPr lang="en-US" altLang="en-US" b="1"/>
            </a:br>
            <a:r>
              <a:rPr lang="en-US" altLang="en-US" b="1"/>
              <a:t>Software Engineering Department</a:t>
            </a:r>
            <a:br>
              <a:rPr lang="en-US" altLang="en-US" b="1"/>
            </a:br>
            <a:r>
              <a:rPr lang="en-US" altLang="en-US" b="1"/>
              <a:t>Spring 2025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55AF745-E90F-7185-2A07-80CA4714CB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0700" y="4648200"/>
            <a:ext cx="5562600" cy="1295400"/>
          </a:xfrm>
        </p:spPr>
        <p:txBody>
          <a:bodyPr/>
          <a:lstStyle/>
          <a:p>
            <a:pPr eaLnBrk="1" hangingPunct="1"/>
            <a:r>
              <a:rPr lang="en-US" altLang="en-US" sz="1800" b="1">
                <a:solidFill>
                  <a:srgbClr val="3333FF"/>
                </a:solidFill>
              </a:rPr>
              <a:t>Muhammad Huzaifa Shah</a:t>
            </a:r>
            <a:endParaRPr lang="en-US" altLang="en-US" sz="1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2B4C0-0146-A5DF-6D89-5931BEA7C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6">
            <a:extLst>
              <a:ext uri="{FF2B5EF4-FFF2-40B4-BE49-F238E27FC236}">
                <a16:creationId xmlns:a16="http://schemas.microsoft.com/office/drawing/2014/main" id="{551E0513-3086-0B2E-554D-1CFA878EA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Week Agenda</a:t>
            </a:r>
          </a:p>
        </p:txBody>
      </p:sp>
      <p:sp>
        <p:nvSpPr>
          <p:cNvPr id="38916" name="Rectangle 1027">
            <a:extLst>
              <a:ext uri="{FF2B5EF4-FFF2-40B4-BE49-F238E27FC236}">
                <a16:creationId xmlns:a16="http://schemas.microsoft.com/office/drawing/2014/main" id="{AB47961B-76EF-4330-A263-02292BC35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strike="sngStrike" dirty="0">
                <a:latin typeface="+mj-lt"/>
                <a:cs typeface="Times New Roman" panose="02020603050405020304" pitchFamily="18" charset="0"/>
              </a:rPr>
              <a:t>Processes &amp; Process Models in Requirement Engineering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Requirement Engineering Process &amp; Steps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Actors &amp; Stakeholders in Requirement Engineering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Process Improvement for Requirement Engineering</a:t>
            </a:r>
          </a:p>
        </p:txBody>
      </p:sp>
    </p:spTree>
    <p:extLst>
      <p:ext uri="{BB962C8B-B14F-4D97-AF65-F5344CB8AC3E}">
        <p14:creationId xmlns:p14="http://schemas.microsoft.com/office/powerpoint/2010/main" val="342956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C29EA-53F9-8C38-7B27-B8023F305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52BB64C-9238-2E1F-3E86-A82941079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Requirement Engineering Process &amp; Steps</a:t>
            </a:r>
            <a:endParaRPr lang="en-US" b="1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C2640328-9CE5-960B-2342-7F0B12D6FE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125" y="1219200"/>
            <a:ext cx="7904163" cy="5248275"/>
          </a:xfrm>
        </p:spPr>
      </p:pic>
    </p:spTree>
    <p:extLst>
      <p:ext uri="{BB962C8B-B14F-4D97-AF65-F5344CB8AC3E}">
        <p14:creationId xmlns:p14="http://schemas.microsoft.com/office/powerpoint/2010/main" val="407660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8B959-C76D-4BEE-2B3F-7BC9CF1DB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26AF47E-39D1-F529-8DFA-7F503B4DC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Phases of Requirement Engineering</a:t>
            </a:r>
            <a:endParaRPr lang="en-US" b="1" dirty="0"/>
          </a:p>
        </p:txBody>
      </p:sp>
      <p:sp>
        <p:nvSpPr>
          <p:cNvPr id="2" name="AutoShape 2" descr="Uploaded image">
            <a:extLst>
              <a:ext uri="{FF2B5EF4-FFF2-40B4-BE49-F238E27FC236}">
                <a16:creationId xmlns:a16="http://schemas.microsoft.com/office/drawing/2014/main" id="{2D7639BC-8F7B-008B-4FA8-ED03E4CD2683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Requirement engineering ensures that software meets user needs.</a:t>
            </a:r>
          </a:p>
          <a:p>
            <a:pPr marL="914400" lvl="2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Key phases: </a:t>
            </a:r>
          </a:p>
          <a:p>
            <a:pPr marL="1771650" lvl="3" indent="-457200">
              <a:buAutoNum type="arabicPeriod"/>
            </a:pPr>
            <a:r>
              <a:rPr lang="en-US" sz="2400" b="1" dirty="0"/>
              <a:t>Elicitation</a:t>
            </a:r>
          </a:p>
          <a:p>
            <a:pPr marL="1771650" lvl="3" indent="-457200">
              <a:buAutoNum type="arabicPeriod"/>
            </a:pPr>
            <a:r>
              <a:rPr lang="en-US" sz="2400" b="1" dirty="0"/>
              <a:t>Analysis</a:t>
            </a:r>
          </a:p>
          <a:p>
            <a:pPr marL="1771650" lvl="3" indent="-457200">
              <a:buAutoNum type="arabicPeriod"/>
            </a:pPr>
            <a:r>
              <a:rPr lang="en-US" sz="2400" b="1" dirty="0"/>
              <a:t>Specification</a:t>
            </a:r>
          </a:p>
          <a:p>
            <a:pPr marL="1771650" lvl="3" indent="-457200">
              <a:buAutoNum type="arabicPeriod"/>
            </a:pPr>
            <a:r>
              <a:rPr lang="en-US" sz="2400" b="1" dirty="0"/>
              <a:t>Validation</a:t>
            </a:r>
          </a:p>
          <a:p>
            <a:pPr marL="457200" lvl="1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Each phase is crucial for successful software development.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913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27A10-DB97-CBB2-A3CC-15EA27E68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89FCE4F-1CD1-978C-2A34-3ADBB82CF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1. Requirements Elicitation</a:t>
            </a:r>
            <a:endParaRPr lang="en-US" b="1" dirty="0"/>
          </a:p>
        </p:txBody>
      </p:sp>
      <p:sp>
        <p:nvSpPr>
          <p:cNvPr id="2" name="AutoShape 2" descr="Uploaded image">
            <a:extLst>
              <a:ext uri="{FF2B5EF4-FFF2-40B4-BE49-F238E27FC236}">
                <a16:creationId xmlns:a16="http://schemas.microsoft.com/office/drawing/2014/main" id="{EACE0699-59A3-8DF8-93E5-6FAC03992944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Definition:</a:t>
            </a:r>
            <a:r>
              <a:rPr lang="en-US" sz="2800" dirty="0"/>
              <a:t> Gathering requirements from stakeholders.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Activities:</a:t>
            </a:r>
            <a:endParaRPr lang="en-US" sz="28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Identifying stakeholders.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Conducting interviews, surveys, and workshops.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Observing existing systems.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Objective:</a:t>
            </a:r>
            <a:r>
              <a:rPr lang="en-US" sz="2800" dirty="0"/>
              <a:t> Understand user needs and expectations.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488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24C3B-2399-DF8C-70CE-84B3BD651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C8CDC19-FA43-6E8F-226A-DC657086C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Requirements Analysis</a:t>
            </a:r>
            <a:endParaRPr lang="en-US" dirty="0"/>
          </a:p>
        </p:txBody>
      </p:sp>
      <p:sp>
        <p:nvSpPr>
          <p:cNvPr id="2" name="AutoShape 2" descr="Uploaded image">
            <a:extLst>
              <a:ext uri="{FF2B5EF4-FFF2-40B4-BE49-F238E27FC236}">
                <a16:creationId xmlns:a16="http://schemas.microsoft.com/office/drawing/2014/main" id="{94B0B5D6-C7F5-7CDD-B859-5D4DF09D9662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Definition:</a:t>
            </a:r>
            <a:r>
              <a:rPr lang="en-US" sz="2800" dirty="0"/>
              <a:t> Processing gathered requirements.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Activities:</a:t>
            </a:r>
            <a:endParaRPr lang="en-US" sz="28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Categorizing functional &amp; non-functional 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Identifying constraints &amp; dependencies.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Resolving conflicting requirements.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Objective:</a:t>
            </a:r>
            <a:r>
              <a:rPr lang="en-US" sz="2800" dirty="0"/>
              <a:t> Ensure clarity, feasibility, and completeness.</a:t>
            </a:r>
          </a:p>
        </p:txBody>
      </p:sp>
    </p:spTree>
    <p:extLst>
      <p:ext uri="{BB962C8B-B14F-4D97-AF65-F5344CB8AC3E}">
        <p14:creationId xmlns:p14="http://schemas.microsoft.com/office/powerpoint/2010/main" val="98120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98F88-05C1-065A-54A3-1FF478777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25224F2-770A-29F5-9AC9-5EFA4F519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Requirements Specification</a:t>
            </a:r>
            <a:endParaRPr lang="en-US" dirty="0"/>
          </a:p>
        </p:txBody>
      </p:sp>
      <p:sp>
        <p:nvSpPr>
          <p:cNvPr id="2" name="AutoShape 2" descr="Uploaded image">
            <a:extLst>
              <a:ext uri="{FF2B5EF4-FFF2-40B4-BE49-F238E27FC236}">
                <a16:creationId xmlns:a16="http://schemas.microsoft.com/office/drawing/2014/main" id="{AF4617D0-9E2C-B67F-2C4A-D68CB1379CB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Definition:</a:t>
            </a:r>
            <a:r>
              <a:rPr lang="en-US" sz="2800" dirty="0"/>
              <a:t> Documenting structured requirements.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Activities:</a:t>
            </a:r>
            <a:endParaRPr lang="en-US" sz="28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Writing Software Requirements Specification (SRS).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Using diagrams (Use Cases, Data Flow Diagrams).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Maintaining traceability.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Objective:</a:t>
            </a:r>
            <a:r>
              <a:rPr lang="en-US" sz="2800" dirty="0"/>
              <a:t> Provide clear, structured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64625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93456-F40A-0124-957A-1D3D93890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D03C5E0-30B2-D66C-2F5F-58E4E658E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Requirements Validation</a:t>
            </a:r>
            <a:endParaRPr lang="en-US" dirty="0"/>
          </a:p>
        </p:txBody>
      </p:sp>
      <p:sp>
        <p:nvSpPr>
          <p:cNvPr id="2" name="AutoShape 2" descr="Uploaded image">
            <a:extLst>
              <a:ext uri="{FF2B5EF4-FFF2-40B4-BE49-F238E27FC236}">
                <a16:creationId xmlns:a16="http://schemas.microsoft.com/office/drawing/2014/main" id="{3C8C82A6-F3E1-B155-E989-FEA1F6003B79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Definition:</a:t>
            </a:r>
            <a:r>
              <a:rPr lang="en-US" sz="2800" dirty="0"/>
              <a:t> Ensuring correctness and completeness.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Activities:</a:t>
            </a:r>
            <a:endParaRPr lang="en-US" sz="28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Stakeholder review and feedback.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Prototyping and walkthroughs.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Consistency and completeness checks.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Objective:</a:t>
            </a:r>
            <a:r>
              <a:rPr lang="en-US" sz="2800" dirty="0"/>
              <a:t> Confirm requirements align with user expectations.</a:t>
            </a:r>
          </a:p>
        </p:txBody>
      </p:sp>
    </p:spTree>
    <p:extLst>
      <p:ext uri="{BB962C8B-B14F-4D97-AF65-F5344CB8AC3E}">
        <p14:creationId xmlns:p14="http://schemas.microsoft.com/office/powerpoint/2010/main" val="81975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087D2-6B0A-601C-E3CE-55D1AA37E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6">
            <a:extLst>
              <a:ext uri="{FF2B5EF4-FFF2-40B4-BE49-F238E27FC236}">
                <a16:creationId xmlns:a16="http://schemas.microsoft.com/office/drawing/2014/main" id="{A560DB4A-002A-62B5-20F4-96D388095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Week Agenda</a:t>
            </a:r>
          </a:p>
        </p:txBody>
      </p:sp>
      <p:sp>
        <p:nvSpPr>
          <p:cNvPr id="38916" name="Rectangle 1027">
            <a:extLst>
              <a:ext uri="{FF2B5EF4-FFF2-40B4-BE49-F238E27FC236}">
                <a16:creationId xmlns:a16="http://schemas.microsoft.com/office/drawing/2014/main" id="{DE1DDC48-7793-717A-7A71-2D6C154E7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strike="sngStrike" dirty="0">
                <a:latin typeface="+mj-lt"/>
                <a:cs typeface="Times New Roman" panose="02020603050405020304" pitchFamily="18" charset="0"/>
              </a:rPr>
              <a:t>Processes &amp; Process Models in Requirement Engineering</a:t>
            </a:r>
          </a:p>
          <a:p>
            <a:pPr marL="457200" lvl="1" indent="0" eaLnBrk="1" hangingPunct="1">
              <a:buNone/>
            </a:pPr>
            <a:endParaRPr lang="en-US" altLang="en-US" sz="2800" strike="sngStrike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strike="sngStrike" dirty="0">
                <a:latin typeface="+mj-lt"/>
                <a:cs typeface="Times New Roman" panose="02020603050405020304" pitchFamily="18" charset="0"/>
              </a:rPr>
              <a:t>Requirement Engineering Process &amp; Steps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Actors &amp; Stakeholders in Requirement Engineering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Process Improvement for Requirement Engineering</a:t>
            </a:r>
          </a:p>
        </p:txBody>
      </p:sp>
    </p:spTree>
    <p:extLst>
      <p:ext uri="{BB962C8B-B14F-4D97-AF65-F5344CB8AC3E}">
        <p14:creationId xmlns:p14="http://schemas.microsoft.com/office/powerpoint/2010/main" val="344600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9F33D-ADBD-E219-2166-C67281637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9FC9118-8439-DFA3-C45F-51244E2F7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Actor in Software Development?</a:t>
            </a:r>
          </a:p>
        </p:txBody>
      </p:sp>
      <p:sp>
        <p:nvSpPr>
          <p:cNvPr id="2" name="AutoShape 2" descr="Uploaded image">
            <a:extLst>
              <a:ext uri="{FF2B5EF4-FFF2-40B4-BE49-F238E27FC236}">
                <a16:creationId xmlns:a16="http://schemas.microsoft.com/office/drawing/2014/main" id="{0C5FE94A-C8FA-B42E-4531-E589070A8A84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An </a:t>
            </a:r>
            <a:r>
              <a:rPr lang="en-US" sz="2800" b="1" dirty="0"/>
              <a:t>actor</a:t>
            </a:r>
            <a:r>
              <a:rPr lang="en-US" sz="2800" dirty="0"/>
              <a:t> is any entity (human or system) that interacts with the software system.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Actors are essential for </a:t>
            </a:r>
            <a:r>
              <a:rPr lang="en-US" sz="2800" b="1" dirty="0"/>
              <a:t>use case modeling</a:t>
            </a:r>
            <a:r>
              <a:rPr lang="en-US" sz="2800" dirty="0"/>
              <a:t> as they define system interactions.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6431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47DAD-75FB-0D50-4B39-1F413B4FC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60491C3-D552-7CAA-C18D-52F7192C8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Actors</a:t>
            </a:r>
          </a:p>
        </p:txBody>
      </p:sp>
      <p:sp>
        <p:nvSpPr>
          <p:cNvPr id="2" name="AutoShape 2" descr="Uploaded image">
            <a:extLst>
              <a:ext uri="{FF2B5EF4-FFF2-40B4-BE49-F238E27FC236}">
                <a16:creationId xmlns:a16="http://schemas.microsoft.com/office/drawing/2014/main" id="{81C0AAB9-0BC5-139F-4F6D-A5EFCD88A81D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rgbClr val="FF0000"/>
                </a:solidFill>
              </a:rPr>
              <a:t>Actors can be categorized into:</a:t>
            </a:r>
          </a:p>
          <a:p>
            <a:r>
              <a:rPr lang="en-US" sz="2800" b="1" dirty="0"/>
              <a:t>Primary Actor</a:t>
            </a:r>
            <a:r>
              <a:rPr lang="en-US" sz="2800" dirty="0"/>
              <a:t> – Directly interacts with the system (e.g., User, Customer).</a:t>
            </a:r>
          </a:p>
          <a:p>
            <a:endParaRPr lang="en-US" sz="2800" b="1" dirty="0"/>
          </a:p>
          <a:p>
            <a:r>
              <a:rPr lang="en-US" sz="2800" b="1" dirty="0"/>
              <a:t>Secondary Actor</a:t>
            </a:r>
            <a:r>
              <a:rPr lang="en-US" sz="2800" dirty="0"/>
              <a:t> – Supports system operations indirectly (e.g., Payment Gateway, API).</a:t>
            </a:r>
          </a:p>
          <a:p>
            <a:endParaRPr lang="en-US" sz="2800" b="1" dirty="0"/>
          </a:p>
          <a:p>
            <a:r>
              <a:rPr lang="en-US" sz="2800" b="1" dirty="0"/>
              <a:t>System Actor (or External Actor)</a:t>
            </a:r>
            <a:r>
              <a:rPr lang="en-US" sz="2800" dirty="0"/>
              <a:t> – External system that interacts with the software (e.g., Database, Third-party service).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587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599BC-B3CC-3EBC-CC35-9726446E5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6">
            <a:extLst>
              <a:ext uri="{FF2B5EF4-FFF2-40B4-BE49-F238E27FC236}">
                <a16:creationId xmlns:a16="http://schemas.microsoft.com/office/drawing/2014/main" id="{B9F0174E-BF9C-72FC-AD12-3F3AAA219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Week Agenda</a:t>
            </a:r>
          </a:p>
        </p:txBody>
      </p:sp>
      <p:sp>
        <p:nvSpPr>
          <p:cNvPr id="38916" name="Rectangle 1027">
            <a:extLst>
              <a:ext uri="{FF2B5EF4-FFF2-40B4-BE49-F238E27FC236}">
                <a16:creationId xmlns:a16="http://schemas.microsoft.com/office/drawing/2014/main" id="{A24A36B2-8CF5-D7BC-7722-FC26E6E7F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Processes &amp; Process Models in Requirement Engineering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Requirement Engineering Process &amp; Steps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Actors &amp; Stakeholders in Requirement Engineering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Process Improvement for Requirement Engineering</a:t>
            </a:r>
          </a:p>
        </p:txBody>
      </p:sp>
    </p:spTree>
    <p:extLst>
      <p:ext uri="{BB962C8B-B14F-4D97-AF65-F5344CB8AC3E}">
        <p14:creationId xmlns:p14="http://schemas.microsoft.com/office/powerpoint/2010/main" val="328040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27C83-BF5E-47D9-50C9-CD9DD21D1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E166FD1-9A04-2CF6-1B57-4EF738CD9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Actors in an Online Banking System</a:t>
            </a:r>
          </a:p>
        </p:txBody>
      </p:sp>
      <p:sp>
        <p:nvSpPr>
          <p:cNvPr id="2" name="AutoShape 2" descr="Uploaded image">
            <a:extLst>
              <a:ext uri="{FF2B5EF4-FFF2-40B4-BE49-F238E27FC236}">
                <a16:creationId xmlns:a16="http://schemas.microsoft.com/office/drawing/2014/main" id="{D7455B31-203C-E271-34C7-CED914035CCA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Customer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FF0000"/>
                </a:solidFill>
              </a:rPr>
              <a:t>(Primary Actor)</a:t>
            </a:r>
            <a:r>
              <a:rPr lang="en-US" sz="2600" dirty="0"/>
              <a:t>: Logs in, checks balance, transfers funds.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Bank Teller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FF0000"/>
                </a:solidFill>
              </a:rPr>
              <a:t>(Primary Actor)</a:t>
            </a:r>
            <a:r>
              <a:rPr lang="en-US" sz="2600" dirty="0"/>
              <a:t>: Accesses customer accounts to assist with transactions.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Banking System </a:t>
            </a:r>
            <a:r>
              <a:rPr lang="en-US" sz="2600" b="1" dirty="0">
                <a:solidFill>
                  <a:srgbClr val="FF0000"/>
                </a:solidFill>
              </a:rPr>
              <a:t>(Secondary Actor)</a:t>
            </a:r>
            <a:r>
              <a:rPr lang="en-US" sz="2600" dirty="0"/>
              <a:t>: Processes transactions, updates balance.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Regulatory Authority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FF0000"/>
                </a:solidFill>
              </a:rPr>
              <a:t>(External Actor)</a:t>
            </a:r>
            <a:r>
              <a:rPr lang="en-US" sz="2600" dirty="0"/>
              <a:t>: Ensures compliance with financial regulations.</a:t>
            </a:r>
          </a:p>
        </p:txBody>
      </p:sp>
    </p:spTree>
    <p:extLst>
      <p:ext uri="{BB962C8B-B14F-4D97-AF65-F5344CB8AC3E}">
        <p14:creationId xmlns:p14="http://schemas.microsoft.com/office/powerpoint/2010/main" val="60127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EEEA1-05C7-7EED-5707-0B0FF8509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94389AD-ED7D-6F7A-12B5-750DBA8C4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Stakeholder in Software Development?</a:t>
            </a:r>
          </a:p>
        </p:txBody>
      </p:sp>
      <p:sp>
        <p:nvSpPr>
          <p:cNvPr id="2" name="AutoShape 2" descr="Uploaded image">
            <a:extLst>
              <a:ext uri="{FF2B5EF4-FFF2-40B4-BE49-F238E27FC236}">
                <a16:creationId xmlns:a16="http://schemas.microsoft.com/office/drawing/2014/main" id="{E021ACDD-C254-2321-1BD2-D3609DB85206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</a:t>
            </a:r>
            <a:r>
              <a:rPr lang="en-US" sz="2800" b="1" dirty="0"/>
              <a:t>stakeholder</a:t>
            </a:r>
            <a:r>
              <a:rPr lang="en-US" sz="2800" dirty="0"/>
              <a:t> is any individual or entity that has an interest in the system and can affect or be affected by it.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Unlike actors, stakeholders may or may not interact directly with the system.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3672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86FE9-8FAA-6A13-A518-D479F96D6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E8F27C3-5B56-DA7D-1974-27BD45676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Stakeholders &amp; Their Roles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CA92C1-70CB-05EA-1051-D76171957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052287"/>
              </p:ext>
            </p:extLst>
          </p:nvPr>
        </p:nvGraphicFramePr>
        <p:xfrm>
          <a:off x="0" y="1219200"/>
          <a:ext cx="9144000" cy="510539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756751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0733679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35593206"/>
                    </a:ext>
                  </a:extLst>
                </a:gridCol>
              </a:tblGrid>
              <a:tr h="3927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Stakeholder</a:t>
                      </a:r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Role</a:t>
                      </a:r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Impact on System</a:t>
                      </a:r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56986"/>
                  </a:ext>
                </a:extLst>
              </a:tr>
              <a:tr h="68726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Users &amp; Customers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Define business needs and expectations.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Their requirements shape system functionality.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810657"/>
                  </a:ext>
                </a:extLst>
              </a:tr>
              <a:tr h="98180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Business Analysts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Bridge communication between users and developers.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Ensure accurate requirement gathering and documentation.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073469"/>
                  </a:ext>
                </a:extLst>
              </a:tr>
              <a:tr h="98180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Software Engineers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Implement and ensure feasibility.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Develop the system based on documented requirements.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690087"/>
                  </a:ext>
                </a:extLst>
              </a:tr>
              <a:tr h="687265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Project Managers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Ensure scope, timeline, and resource allocation.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Prioritize requirements and manage project risks.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624541"/>
                  </a:ext>
                </a:extLst>
              </a:tr>
              <a:tr h="687265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Quality Assurance (QA) Team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Validate requirements for testability.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Ensure that requirements are clear and testable.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78741"/>
                  </a:ext>
                </a:extLst>
              </a:tr>
              <a:tr h="68726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Regulatory Authorities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Ensure compliance with industry standards.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Mandate legal, ethical, and security requirements.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677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06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FC5A3-DAC4-1EDD-E9B2-CB2BE0B37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B377C-FA00-A015-77E1-A9357F2A2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Actors Affect System Design &amp; Development?</a:t>
            </a:r>
          </a:p>
        </p:txBody>
      </p:sp>
      <p:sp>
        <p:nvSpPr>
          <p:cNvPr id="2" name="AutoShape 2" descr="Uploaded image">
            <a:extLst>
              <a:ext uri="{FF2B5EF4-FFF2-40B4-BE49-F238E27FC236}">
                <a16:creationId xmlns:a16="http://schemas.microsoft.com/office/drawing/2014/main" id="{A63AC997-F2A1-DD59-3557-9877B7CD0716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800" b="1" u="sng" dirty="0"/>
              <a:t>Actors influence:</a:t>
            </a:r>
          </a:p>
          <a:p>
            <a:r>
              <a:rPr lang="en-US" sz="2800" b="1" u="sng" dirty="0">
                <a:solidFill>
                  <a:srgbClr val="FF0000"/>
                </a:solidFill>
              </a:rPr>
              <a:t>Functional Requirements:</a:t>
            </a:r>
            <a:r>
              <a:rPr lang="en-US" sz="2800" dirty="0"/>
              <a:t> What the system should do (e.g., Users requesting a “Forgot Password” feature).</a:t>
            </a:r>
          </a:p>
          <a:p>
            <a:r>
              <a:rPr lang="en-US" sz="2800" b="1" u="sng" dirty="0">
                <a:solidFill>
                  <a:srgbClr val="FF0000"/>
                </a:solidFill>
              </a:rPr>
              <a:t>Non-Functional Requirements:</a:t>
            </a:r>
            <a:r>
              <a:rPr lang="en-US" sz="2800" dirty="0"/>
              <a:t> How the system should behave (e.g., Regulatory Authorities enforcing data security rules).</a:t>
            </a:r>
          </a:p>
          <a:p>
            <a:r>
              <a:rPr lang="en-US" sz="2800" b="1" u="sng" dirty="0">
                <a:solidFill>
                  <a:srgbClr val="FF0000"/>
                </a:solidFill>
              </a:rPr>
              <a:t>System Architecture:</a:t>
            </a:r>
            <a:r>
              <a:rPr lang="en-US" sz="2800" dirty="0"/>
              <a:t> How different actors interact determines system complexity (e.g., APIs interacting with an e-commerce platform).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6680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884CE-0FBF-81E3-C37B-C3FDCC07C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64EFB9E-5CAF-7268-1C76-93F593742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Difference Between Actors &amp; Stakeholders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C8CFDD-8820-F74E-EF93-9150A5285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28035"/>
              </p:ext>
            </p:extLst>
          </p:nvPr>
        </p:nvGraphicFramePr>
        <p:xfrm>
          <a:off x="0" y="1295400"/>
          <a:ext cx="9144000" cy="50292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413856755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63227946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95697833"/>
                    </a:ext>
                  </a:extLst>
                </a:gridCol>
              </a:tblGrid>
              <a:tr h="49065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Aspect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Actor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Stakeholder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646869"/>
                  </a:ext>
                </a:extLst>
              </a:tr>
              <a:tr h="159462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Definition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 </a:t>
                      </a:r>
                      <a:r>
                        <a:rPr lang="en-US" b="1" dirty="0"/>
                        <a:t>entity (user, system, or device)</a:t>
                      </a:r>
                      <a:r>
                        <a:rPr lang="en-US" dirty="0"/>
                        <a:t> that interacts with the system to perform a task.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Any </a:t>
                      </a:r>
                      <a:r>
                        <a:rPr lang="en-US" b="1"/>
                        <a:t>individual, group, or organization</a:t>
                      </a:r>
                      <a:r>
                        <a:rPr lang="en-US"/>
                        <a:t> that has an interest in the system's development and outcome.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711481"/>
                  </a:ext>
                </a:extLst>
              </a:tr>
              <a:tr h="858644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Focus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How the system is </a:t>
                      </a:r>
                      <a:r>
                        <a:rPr lang="en-US" b="1"/>
                        <a:t>used</a:t>
                      </a:r>
                      <a:r>
                        <a:rPr lang="en-US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How the system </a:t>
                      </a:r>
                      <a:r>
                        <a:rPr lang="en-US" b="1"/>
                        <a:t>affects</a:t>
                      </a:r>
                      <a:r>
                        <a:rPr lang="en-US"/>
                        <a:t> different parties.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270269"/>
                  </a:ext>
                </a:extLst>
              </a:tr>
              <a:tr h="1226634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Interaction with System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Direct interaction</a:t>
                      </a:r>
                      <a:r>
                        <a:rPr lang="en-US"/>
                        <a:t>: Uses or triggers system functionalities.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May or may not interact directly but </a:t>
                      </a:r>
                      <a:r>
                        <a:rPr lang="en-US" b="1"/>
                        <a:t>influences</a:t>
                      </a:r>
                      <a:r>
                        <a:rPr lang="en-US"/>
                        <a:t> decisions.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889819"/>
                  </a:ext>
                </a:extLst>
              </a:tr>
              <a:tr h="858644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Examples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 Customer logging into an online banking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Investors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142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66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F7848-1518-A1A8-8983-DFD000FBC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6">
            <a:extLst>
              <a:ext uri="{FF2B5EF4-FFF2-40B4-BE49-F238E27FC236}">
                <a16:creationId xmlns:a16="http://schemas.microsoft.com/office/drawing/2014/main" id="{C1CAF7C6-B3E5-B3B9-0602-5A71B67EC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Week Agenda</a:t>
            </a:r>
          </a:p>
        </p:txBody>
      </p:sp>
      <p:sp>
        <p:nvSpPr>
          <p:cNvPr id="38916" name="Rectangle 1027">
            <a:extLst>
              <a:ext uri="{FF2B5EF4-FFF2-40B4-BE49-F238E27FC236}">
                <a16:creationId xmlns:a16="http://schemas.microsoft.com/office/drawing/2014/main" id="{384C51EB-D1C1-0558-56A3-0F595645B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strike="sngStrike" dirty="0">
                <a:latin typeface="+mj-lt"/>
                <a:cs typeface="Times New Roman" panose="02020603050405020304" pitchFamily="18" charset="0"/>
              </a:rPr>
              <a:t>Processes &amp; Process Models in Requirement Engineering</a:t>
            </a:r>
          </a:p>
          <a:p>
            <a:pPr marL="457200" lvl="1" indent="0" eaLnBrk="1" hangingPunct="1">
              <a:buNone/>
            </a:pPr>
            <a:endParaRPr lang="en-US" altLang="en-US" sz="2800" strike="sngStrike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strike="sngStrike" dirty="0">
                <a:latin typeface="+mj-lt"/>
                <a:cs typeface="Times New Roman" panose="02020603050405020304" pitchFamily="18" charset="0"/>
              </a:rPr>
              <a:t>Requirement Engineering Process &amp; Steps</a:t>
            </a:r>
          </a:p>
          <a:p>
            <a:pPr marL="457200" lvl="1" indent="0" eaLnBrk="1" hangingPunct="1">
              <a:buNone/>
            </a:pPr>
            <a:endParaRPr lang="en-US" altLang="en-US" sz="2800" strike="sngStrike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strike="sngStrike" dirty="0">
                <a:latin typeface="+mj-lt"/>
                <a:cs typeface="Times New Roman" panose="02020603050405020304" pitchFamily="18" charset="0"/>
              </a:rPr>
              <a:t>Actors &amp; Stakeholders in Requirement Engineering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Process Improvement for Requirement Engineering</a:t>
            </a:r>
          </a:p>
        </p:txBody>
      </p:sp>
    </p:spTree>
    <p:extLst>
      <p:ext uri="{BB962C8B-B14F-4D97-AF65-F5344CB8AC3E}">
        <p14:creationId xmlns:p14="http://schemas.microsoft.com/office/powerpoint/2010/main" val="1605532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6A188-0FA1-E491-5AB0-F0A30145A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67FC05C-93C7-1CF4-FB2E-6247C0749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Improvement for Requirement Engineering</a:t>
            </a:r>
          </a:p>
        </p:txBody>
      </p:sp>
      <p:sp>
        <p:nvSpPr>
          <p:cNvPr id="2" name="AutoShape 2" descr="Uploaded image">
            <a:extLst>
              <a:ext uri="{FF2B5EF4-FFF2-40B4-BE49-F238E27FC236}">
                <a16:creationId xmlns:a16="http://schemas.microsoft.com/office/drawing/2014/main" id="{9DEF143A-E993-415E-A371-9033E852155E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u="sng" dirty="0"/>
              <a:t>Common Issues in Requirement Engineering: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Ambiguous or unclear requirements.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Changing requirements due to market shifts.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Lack of stakeholder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7490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DC457-F55A-AC23-FA47-273080569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EF27776-9040-9ECF-728F-12919AA96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Improvement for Requirement Engineering</a:t>
            </a:r>
          </a:p>
        </p:txBody>
      </p:sp>
      <p:sp>
        <p:nvSpPr>
          <p:cNvPr id="2" name="AutoShape 2" descr="Uploaded image">
            <a:extLst>
              <a:ext uri="{FF2B5EF4-FFF2-40B4-BE49-F238E27FC236}">
                <a16:creationId xmlns:a16="http://schemas.microsoft.com/office/drawing/2014/main" id="{84D4068A-885F-BC10-EE16-834AA3A73C88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u="sng" dirty="0"/>
              <a:t>Strategies for Process Improvement:</a:t>
            </a:r>
          </a:p>
          <a:p>
            <a:pPr marL="457200" lvl="1" indent="0">
              <a:buNone/>
            </a:pPr>
            <a:r>
              <a:rPr lang="en-US" sz="2800" dirty="0"/>
              <a:t>1. Implement </a:t>
            </a:r>
            <a:r>
              <a:rPr lang="en-US" sz="2800" dirty="0">
                <a:solidFill>
                  <a:srgbClr val="00B050"/>
                </a:solidFill>
              </a:rPr>
              <a:t>Requirement Traceability Matrix</a:t>
            </a:r>
            <a:r>
              <a:rPr lang="en-US" sz="2800" dirty="0"/>
              <a:t> (RTM).</a:t>
            </a:r>
          </a:p>
          <a:p>
            <a:pPr marL="457200" lvl="1" indent="0">
              <a:buNone/>
            </a:pPr>
            <a:r>
              <a:rPr lang="en-US" sz="2800" dirty="0"/>
              <a:t>2. Adopt </a:t>
            </a:r>
            <a:r>
              <a:rPr lang="en-US" sz="2800" dirty="0">
                <a:solidFill>
                  <a:srgbClr val="FF0000"/>
                </a:solidFill>
              </a:rPr>
              <a:t>Capability Maturity Model Integration</a:t>
            </a:r>
            <a:r>
              <a:rPr lang="en-US" sz="2800" dirty="0"/>
              <a:t> (CMMI) for continuous improvement.</a:t>
            </a:r>
          </a:p>
          <a:p>
            <a:pPr marL="457200" lvl="1" indent="0">
              <a:buNone/>
            </a:pPr>
            <a:r>
              <a:rPr lang="en-US" sz="2800" dirty="0"/>
              <a:t>3. Use </a:t>
            </a:r>
            <a:r>
              <a:rPr lang="en-US" sz="2800" dirty="0">
                <a:solidFill>
                  <a:srgbClr val="00B050"/>
                </a:solidFill>
              </a:rPr>
              <a:t>Agile &amp; Iterative Approaches</a:t>
            </a:r>
            <a:r>
              <a:rPr lang="en-US" sz="2800" dirty="0"/>
              <a:t> for flexibility.</a:t>
            </a:r>
          </a:p>
          <a:p>
            <a:pPr marL="457200" lvl="1" indent="0">
              <a:buNone/>
            </a:pPr>
            <a:r>
              <a:rPr lang="en-US" sz="2800" dirty="0"/>
              <a:t>4. Conduct </a:t>
            </a:r>
            <a:r>
              <a:rPr lang="en-US" sz="2800" dirty="0">
                <a:solidFill>
                  <a:srgbClr val="FF0000"/>
                </a:solidFill>
              </a:rPr>
              <a:t>Regular Reviews &amp; Stakeholder Feedback</a:t>
            </a:r>
            <a:r>
              <a:rPr lang="en-US" sz="2800" dirty="0"/>
              <a:t>.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5. Automate requirement tracking using tools like JIRA, IBM Rational DOORS.</a:t>
            </a:r>
          </a:p>
        </p:txBody>
      </p:sp>
    </p:spTree>
    <p:extLst>
      <p:ext uri="{BB962C8B-B14F-4D97-AF65-F5344CB8AC3E}">
        <p14:creationId xmlns:p14="http://schemas.microsoft.com/office/powerpoint/2010/main" val="12136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58FFF-8F40-B753-BBE1-ECD8AB07E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D89D800-5CB7-8941-AAA7-57865ED66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Takeaways</a:t>
            </a:r>
          </a:p>
        </p:txBody>
      </p:sp>
      <p:sp>
        <p:nvSpPr>
          <p:cNvPr id="2" name="AutoShape 2" descr="Uploaded image">
            <a:extLst>
              <a:ext uri="{FF2B5EF4-FFF2-40B4-BE49-F238E27FC236}">
                <a16:creationId xmlns:a16="http://schemas.microsoft.com/office/drawing/2014/main" id="{64E4A875-9B77-B628-E5D1-45911FD4CB49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Requirement Engineering </a:t>
            </a:r>
            <a:r>
              <a:rPr lang="en-US" b="1" dirty="0"/>
              <a:t>ensures software meets user needs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Various </a:t>
            </a:r>
            <a:r>
              <a:rPr lang="en-US" b="1" dirty="0"/>
              <a:t>process models impact how requirements are handled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Involving stakeholders is critical for success.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Continuous process improvement</a:t>
            </a:r>
            <a:r>
              <a:rPr lang="en-US" dirty="0"/>
              <a:t> enhances requirement clarity and quality.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Tools and methodologies help streamline requirement management.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5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F7CC7-AF51-4956-C39F-2D362CB86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6">
            <a:extLst>
              <a:ext uri="{FF2B5EF4-FFF2-40B4-BE49-F238E27FC236}">
                <a16:creationId xmlns:a16="http://schemas.microsoft.com/office/drawing/2014/main" id="{C107A935-6CCE-4766-F1FF-E3AAA4097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Week Agenda</a:t>
            </a:r>
          </a:p>
        </p:txBody>
      </p:sp>
      <p:sp>
        <p:nvSpPr>
          <p:cNvPr id="38916" name="Rectangle 1027">
            <a:extLst>
              <a:ext uri="{FF2B5EF4-FFF2-40B4-BE49-F238E27FC236}">
                <a16:creationId xmlns:a16="http://schemas.microsoft.com/office/drawing/2014/main" id="{9D15A15A-9558-7D65-2E3F-711CEF228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Processes &amp; Process Models in Requirement Engineering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Requirement Engineering Process &amp; Steps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Actors &amp; Stakeholders in Requirement Engineering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Process Improvement for Requirement Engineering</a:t>
            </a:r>
          </a:p>
        </p:txBody>
      </p:sp>
    </p:spTree>
    <p:extLst>
      <p:ext uri="{BB962C8B-B14F-4D97-AF65-F5344CB8AC3E}">
        <p14:creationId xmlns:p14="http://schemas.microsoft.com/office/powerpoint/2010/main" val="12003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FD6E7-F2D6-BDB2-A019-FCAF65AF1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BC62D10-CB4D-B49D-DDE6-862E35BB9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Processes &amp; Process Models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42E83BB-472E-A6A9-C262-8076E51E1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>
                <a:solidFill>
                  <a:srgbClr val="FF0000"/>
                </a:solidFill>
              </a:rPr>
              <a:t>process</a:t>
            </a:r>
            <a:r>
              <a:rPr lang="en-US" altLang="en-US" sz="2800" dirty="0"/>
              <a:t> is a </a:t>
            </a:r>
            <a:r>
              <a:rPr lang="en-US" altLang="en-US" sz="2800" dirty="0">
                <a:solidFill>
                  <a:srgbClr val="00B050"/>
                </a:solidFill>
              </a:rPr>
              <a:t>structured set of activities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00B050"/>
                </a:solidFill>
              </a:rPr>
              <a:t>performed to achieve a specific goal.</a:t>
            </a:r>
          </a:p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>
                <a:solidFill>
                  <a:srgbClr val="FF0000"/>
                </a:solidFill>
              </a:rPr>
              <a:t>process model</a:t>
            </a:r>
            <a:r>
              <a:rPr lang="en-US" altLang="en-US" sz="2800" dirty="0"/>
              <a:t> is a </a:t>
            </a:r>
            <a:r>
              <a:rPr lang="en-US" altLang="en-US" sz="2800" dirty="0">
                <a:solidFill>
                  <a:srgbClr val="00B050"/>
                </a:solidFill>
              </a:rPr>
              <a:t>structured framework or methodology that defines how processes should be carried out.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="1" u="sng" dirty="0"/>
              <a:t>Example:</a:t>
            </a:r>
            <a:r>
              <a:rPr lang="en-US" altLang="en-US" sz="2800" dirty="0"/>
              <a:t> Software Development Life Cycle (SDLC) is a </a:t>
            </a:r>
            <a:r>
              <a:rPr lang="en-US" altLang="en-US" sz="2800" b="1" dirty="0">
                <a:solidFill>
                  <a:srgbClr val="990099"/>
                </a:solidFill>
              </a:rPr>
              <a:t>process model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/>
              <a:t>The activities within SDLC, like </a:t>
            </a:r>
            <a:r>
              <a:rPr lang="en-US" altLang="en-US" sz="2800" b="1" u="sng" dirty="0">
                <a:solidFill>
                  <a:schemeClr val="accent1">
                    <a:lumMod val="75000"/>
                  </a:schemeClr>
                </a:solidFill>
              </a:rPr>
              <a:t>Requirements Engineering</a:t>
            </a:r>
            <a:r>
              <a:rPr lang="en-US" altLang="en-US" sz="2800" dirty="0"/>
              <a:t>, </a:t>
            </a:r>
            <a:r>
              <a:rPr lang="en-US" altLang="en-US" sz="2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Design</a:t>
            </a:r>
            <a:r>
              <a:rPr lang="en-US" altLang="en-US" sz="2800" dirty="0"/>
              <a:t>, </a:t>
            </a:r>
            <a:r>
              <a:rPr lang="en-US" altLang="en-US" sz="2800" b="1" u="sng" dirty="0">
                <a:solidFill>
                  <a:srgbClr val="92D050"/>
                </a:solidFill>
              </a:rPr>
              <a:t>Implementation</a:t>
            </a:r>
            <a:r>
              <a:rPr lang="en-US" altLang="en-US" sz="2800" dirty="0"/>
              <a:t>, </a:t>
            </a:r>
            <a:r>
              <a:rPr lang="en-US" altLang="en-US" sz="2800" b="1" u="sng" dirty="0">
                <a:solidFill>
                  <a:schemeClr val="accent3">
                    <a:lumMod val="75000"/>
                  </a:schemeClr>
                </a:solidFill>
              </a:rPr>
              <a:t>Testing</a:t>
            </a:r>
            <a:r>
              <a:rPr lang="en-US" altLang="en-US" sz="2800" dirty="0"/>
              <a:t>, </a:t>
            </a:r>
            <a:r>
              <a:rPr lang="en-US" altLang="en-US" sz="2800" b="1" u="sng" dirty="0">
                <a:solidFill>
                  <a:srgbClr val="FFC000"/>
                </a:solidFill>
              </a:rPr>
              <a:t>Deployment</a:t>
            </a:r>
            <a:r>
              <a:rPr lang="en-US" altLang="en-US" sz="2800" dirty="0"/>
              <a:t>, and </a:t>
            </a:r>
            <a:r>
              <a:rPr lang="en-US" altLang="en-US" sz="2800" b="1" u="sng" dirty="0">
                <a:solidFill>
                  <a:srgbClr val="00B0F0"/>
                </a:solidFill>
              </a:rPr>
              <a:t>Maintenance</a:t>
            </a:r>
            <a:r>
              <a:rPr lang="en-US" altLang="en-US" sz="2800" dirty="0"/>
              <a:t>, are </a:t>
            </a:r>
            <a:r>
              <a:rPr lang="en-US" altLang="en-US" sz="2800" b="1" dirty="0">
                <a:solidFill>
                  <a:srgbClr val="990099"/>
                </a:solidFill>
              </a:rPr>
              <a:t>processes</a:t>
            </a:r>
            <a:r>
              <a:rPr lang="en-U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076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F1D86-4B9A-93E5-602D-073378332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276AE29-1AD1-A2D3-3812-6ED190392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Requirement Engineering (RE) Process vs. RE Process Model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2D87583-7598-7FCA-A74D-1AF05B3DE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="1" u="sng" dirty="0">
                <a:solidFill>
                  <a:srgbClr val="00B050"/>
                </a:solidFill>
              </a:rPr>
              <a:t>Requirement Engineering Process</a:t>
            </a:r>
            <a:r>
              <a:rPr lang="en-US" altLang="en-US" sz="2800" dirty="0"/>
              <a:t> consists of </a:t>
            </a:r>
            <a:r>
              <a:rPr lang="en-US" altLang="en-US" sz="2800" b="1" dirty="0">
                <a:solidFill>
                  <a:srgbClr val="FF0000"/>
                </a:solidFill>
              </a:rPr>
              <a:t>activities</a:t>
            </a:r>
            <a:r>
              <a:rPr lang="en-US" altLang="en-US" sz="2800" dirty="0"/>
              <a:t> like </a:t>
            </a:r>
            <a:r>
              <a:rPr lang="en-US" altLang="en-US" sz="2800" b="1" dirty="0"/>
              <a:t>elicitation</a:t>
            </a:r>
            <a:r>
              <a:rPr lang="en-US" altLang="en-US" sz="2800" dirty="0"/>
              <a:t>, </a:t>
            </a:r>
            <a:r>
              <a:rPr lang="en-US" altLang="en-US" sz="2800" b="1" dirty="0"/>
              <a:t>analysis</a:t>
            </a:r>
            <a:r>
              <a:rPr lang="en-US" altLang="en-US" sz="2800" dirty="0"/>
              <a:t>, </a:t>
            </a:r>
            <a:r>
              <a:rPr lang="en-US" altLang="en-US" sz="2800" b="1" dirty="0"/>
              <a:t>specification</a:t>
            </a:r>
            <a:r>
              <a:rPr lang="en-US" altLang="en-US" sz="2800" dirty="0"/>
              <a:t>, </a:t>
            </a:r>
            <a:r>
              <a:rPr lang="en-US" altLang="en-US" sz="2800" b="1" dirty="0"/>
              <a:t>validation</a:t>
            </a:r>
            <a:r>
              <a:rPr lang="en-US" altLang="en-US" sz="2800" dirty="0"/>
              <a:t>, and </a:t>
            </a:r>
            <a:r>
              <a:rPr lang="en-US" altLang="en-US" sz="2800" b="1" dirty="0"/>
              <a:t>management</a:t>
            </a:r>
            <a:r>
              <a:rPr lang="en-US" altLang="en-US" sz="2800" dirty="0"/>
              <a:t>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="1" dirty="0">
                <a:solidFill>
                  <a:srgbClr val="00B050"/>
                </a:solidFill>
              </a:rPr>
              <a:t>Requirement Engineering Process Model</a:t>
            </a: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rgbClr val="FF0000"/>
                </a:solidFill>
              </a:rPr>
              <a:t>defines how these activities should be structured</a:t>
            </a:r>
            <a:r>
              <a:rPr lang="en-US" altLang="en-US" sz="2800" dirty="0"/>
              <a:t> and followed systematically.</a:t>
            </a:r>
          </a:p>
        </p:txBody>
      </p:sp>
    </p:spTree>
    <p:extLst>
      <p:ext uri="{BB962C8B-B14F-4D97-AF65-F5344CB8AC3E}">
        <p14:creationId xmlns:p14="http://schemas.microsoft.com/office/powerpoint/2010/main" val="257307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F2FC1-ADC8-C164-773E-94569CF0F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5E8E660-5D59-2FE7-1F12-4929CFBAC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Requirement Engineering Process (Example)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30B18E2-3279-AD40-2E7C-D63D80CE7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>
                <a:solidFill>
                  <a:srgbClr val="00B050"/>
                </a:solidFill>
              </a:rPr>
              <a:t>Activities in Requirement Engineering</a:t>
            </a:r>
          </a:p>
          <a:p>
            <a:r>
              <a:rPr lang="en-US" b="1" dirty="0"/>
              <a:t>Requirements Elicitation</a:t>
            </a:r>
            <a:r>
              <a:rPr lang="en-US" dirty="0"/>
              <a:t> – Gathering requirements from stakeholders.</a:t>
            </a:r>
          </a:p>
          <a:p>
            <a:r>
              <a:rPr lang="en-US" b="1" dirty="0"/>
              <a:t>Requirements Analysis</a:t>
            </a:r>
            <a:r>
              <a:rPr lang="en-US" dirty="0"/>
              <a:t> – Identifying inconsistencies, prioritizing needs.</a:t>
            </a:r>
          </a:p>
          <a:p>
            <a:r>
              <a:rPr lang="en-US" b="1" dirty="0"/>
              <a:t>Requirements Specification</a:t>
            </a:r>
            <a:r>
              <a:rPr lang="en-US" dirty="0"/>
              <a:t> – Documenting requirements formally.</a:t>
            </a:r>
          </a:p>
          <a:p>
            <a:r>
              <a:rPr lang="en-US" b="1" dirty="0"/>
              <a:t>Requirements Validation</a:t>
            </a:r>
            <a:r>
              <a:rPr lang="en-US" dirty="0"/>
              <a:t> – Ensuring correctness and completeness.</a:t>
            </a:r>
          </a:p>
          <a:p>
            <a:r>
              <a:rPr lang="en-US" b="1" dirty="0">
                <a:solidFill>
                  <a:srgbClr val="FF0000"/>
                </a:solidFill>
              </a:rPr>
              <a:t>Requirements Management</a:t>
            </a:r>
            <a:r>
              <a:rPr lang="en-US" dirty="0">
                <a:solidFill>
                  <a:srgbClr val="FF0000"/>
                </a:solidFill>
              </a:rPr>
              <a:t> – Handling changes and updates to requirements.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617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E4E03-A2C4-B55B-0280-95B22EA19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244729-C498-8FDD-099F-93437DC9D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Requirement Engineering Process Model (Example)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61A6377-D1F6-EB4B-09F1-729AF4B03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Waterfall Model in RE</a:t>
            </a:r>
          </a:p>
          <a:p>
            <a:pPr lvl="1" eaLnBrk="1" hangingPunct="1"/>
            <a:r>
              <a:rPr lang="en-US" altLang="en-US" sz="2800" dirty="0"/>
              <a:t>Elicitation → Analysis → Specification → Validation → Management (</a:t>
            </a:r>
            <a:r>
              <a:rPr lang="en-US" altLang="en-US" sz="2800" b="1" dirty="0">
                <a:solidFill>
                  <a:srgbClr val="FF0000"/>
                </a:solidFill>
              </a:rPr>
              <a:t>Linear approach</a:t>
            </a:r>
            <a:r>
              <a:rPr lang="en-US" altLang="en-US" sz="2800" dirty="0"/>
              <a:t>)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Agile Model in RE</a:t>
            </a:r>
          </a:p>
          <a:p>
            <a:pPr lvl="1" eaLnBrk="1" hangingPunct="1"/>
            <a:r>
              <a:rPr lang="en-US" altLang="en-US" sz="2800" dirty="0"/>
              <a:t>Iterative cycles of requirements gathering, refinement, and validation.</a:t>
            </a:r>
          </a:p>
        </p:txBody>
      </p:sp>
    </p:spTree>
    <p:extLst>
      <p:ext uri="{BB962C8B-B14F-4D97-AF65-F5344CB8AC3E}">
        <p14:creationId xmlns:p14="http://schemas.microsoft.com/office/powerpoint/2010/main" val="407076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6392A-3922-621A-BC21-B03A86343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2D75BC3-FCDB-E9FC-C422-9C97658EE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Analogy to Understand the Difference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19EED3E-9629-75BF-8171-916290E55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Process Model:</a:t>
            </a:r>
            <a:r>
              <a:rPr lang="en-US" altLang="en-US" sz="2800" dirty="0"/>
              <a:t> Like a recipe (guideline on how to cook a dish).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="1" dirty="0"/>
              <a:t>Process:</a:t>
            </a:r>
            <a:r>
              <a:rPr lang="en-US" altLang="en-US" sz="2800" dirty="0"/>
              <a:t> The actual steps you take to cook that dish.</a:t>
            </a:r>
          </a:p>
        </p:txBody>
      </p:sp>
    </p:spTree>
    <p:extLst>
      <p:ext uri="{BB962C8B-B14F-4D97-AF65-F5344CB8AC3E}">
        <p14:creationId xmlns:p14="http://schemas.microsoft.com/office/powerpoint/2010/main" val="425212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3F2EE-B34F-1B9D-F22E-1CE30486D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FDE700A-D3DF-CF38-FED0-B897F30BE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Processes &amp; Process Models in Requirement Engineering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0A90DA5-2D7D-1740-8D00-F9F094385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b="1" dirty="0"/>
              <a:t>SDLC Models</a:t>
            </a:r>
            <a:r>
              <a:rPr lang="en-US" altLang="en-US" sz="2800" dirty="0"/>
              <a:t> focus on overall software development, where </a:t>
            </a:r>
          </a:p>
          <a:p>
            <a:pPr eaLnBrk="1" hangingPunct="1"/>
            <a:endParaRPr lang="en-US" altLang="en-US" sz="28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</a:rPr>
              <a:t>Requirement Engineering (RE) Process Models</a:t>
            </a:r>
            <a:r>
              <a:rPr lang="en-US" altLang="en-US" sz="2800" dirty="0"/>
              <a:t> specifically </a:t>
            </a:r>
            <a:r>
              <a:rPr lang="en-US" altLang="en-US" sz="2800" b="1" dirty="0"/>
              <a:t>address how requirements are </a:t>
            </a:r>
            <a:r>
              <a:rPr lang="en-US" altLang="en-US" sz="2800" b="1" dirty="0">
                <a:solidFill>
                  <a:srgbClr val="00B050"/>
                </a:solidFill>
              </a:rPr>
              <a:t>gathered</a:t>
            </a:r>
            <a:r>
              <a:rPr lang="en-US" altLang="en-US" sz="2800" dirty="0"/>
              <a:t>, </a:t>
            </a:r>
            <a:r>
              <a:rPr lang="en-US" altLang="en-US" sz="2800" b="1" dirty="0">
                <a:solidFill>
                  <a:srgbClr val="00B050"/>
                </a:solidFill>
              </a:rPr>
              <a:t>analyzed</a:t>
            </a:r>
            <a:r>
              <a:rPr lang="en-US" altLang="en-US" sz="2800" dirty="0"/>
              <a:t>, </a:t>
            </a:r>
            <a:r>
              <a:rPr lang="en-US" altLang="en-US" sz="2800" b="1" dirty="0">
                <a:solidFill>
                  <a:srgbClr val="00B050"/>
                </a:solidFill>
              </a:rPr>
              <a:t>documented</a:t>
            </a:r>
            <a:r>
              <a:rPr lang="en-US" altLang="en-US" sz="2800" dirty="0"/>
              <a:t>, and </a:t>
            </a:r>
            <a:r>
              <a:rPr lang="en-US" altLang="en-US" sz="2800" b="1" dirty="0">
                <a:solidFill>
                  <a:srgbClr val="00B050"/>
                </a:solidFill>
              </a:rPr>
              <a:t>managed</a:t>
            </a:r>
            <a:r>
              <a:rPr lang="en-US" altLang="en-US" sz="2800" dirty="0"/>
              <a:t> throughout the project.</a:t>
            </a:r>
          </a:p>
        </p:txBody>
      </p:sp>
    </p:spTree>
    <p:extLst>
      <p:ext uri="{BB962C8B-B14F-4D97-AF65-F5344CB8AC3E}">
        <p14:creationId xmlns:p14="http://schemas.microsoft.com/office/powerpoint/2010/main" val="173712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111ABDF560664895224C3F2CBADE3D" ma:contentTypeVersion="4" ma:contentTypeDescription="Create a new document." ma:contentTypeScope="" ma:versionID="26d7c6791dbf59750744ee0d8c8e0841">
  <xsd:schema xmlns:xsd="http://www.w3.org/2001/XMLSchema" xmlns:xs="http://www.w3.org/2001/XMLSchema" xmlns:p="http://schemas.microsoft.com/office/2006/metadata/properties" xmlns:ns2="cbda8e34-631f-4b89-b720-232248b976f0" targetNamespace="http://schemas.microsoft.com/office/2006/metadata/properties" ma:root="true" ma:fieldsID="23618d30fcd76e22113356a9a38453b1" ns2:_="">
    <xsd:import namespace="cbda8e34-631f-4b89-b720-232248b976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a8e34-631f-4b89-b720-232248b976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FF62D0-D7B5-4FA2-BEBA-AC192F454794}"/>
</file>

<file path=customXml/itemProps2.xml><?xml version="1.0" encoding="utf-8"?>
<ds:datastoreItem xmlns:ds="http://schemas.openxmlformats.org/officeDocument/2006/customXml" ds:itemID="{4B36866D-8A59-4706-8ED1-0A7DA6516016}"/>
</file>

<file path=customXml/itemProps3.xml><?xml version="1.0" encoding="utf-8"?>
<ds:datastoreItem xmlns:ds="http://schemas.openxmlformats.org/officeDocument/2006/customXml" ds:itemID="{755DF620-42EA-41B4-A0C9-91403DF2237A}"/>
</file>

<file path=docProps/app.xml><?xml version="1.0" encoding="utf-8"?>
<Properties xmlns="http://schemas.openxmlformats.org/officeDocument/2006/extended-properties" xmlns:vt="http://schemas.openxmlformats.org/officeDocument/2006/docPropsVTypes">
  <TotalTime>7923</TotalTime>
  <Words>1253</Words>
  <Application>Microsoft Office PowerPoint</Application>
  <PresentationFormat>On-screen Show (4:3)</PresentationFormat>
  <Paragraphs>238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Times New Roman</vt:lpstr>
      <vt:lpstr>Wingdings</vt:lpstr>
      <vt:lpstr>Default Design</vt:lpstr>
      <vt:lpstr>Software Requirement Engineering  Software Engineering Department Spring 2025 </vt:lpstr>
      <vt:lpstr>Week Agenda</vt:lpstr>
      <vt:lpstr>Week Agenda</vt:lpstr>
      <vt:lpstr>Processes &amp; Process Models</vt:lpstr>
      <vt:lpstr>Requirement Engineering (RE) Process vs. RE Process Model</vt:lpstr>
      <vt:lpstr>Requirement Engineering Process (Example)</vt:lpstr>
      <vt:lpstr>Requirement Engineering Process Model (Example)</vt:lpstr>
      <vt:lpstr>Analogy to Understand the Difference</vt:lpstr>
      <vt:lpstr>Processes &amp; Process Models in Requirement Engineering</vt:lpstr>
      <vt:lpstr>Week Agenda</vt:lpstr>
      <vt:lpstr>Requirement Engineering Process &amp; Steps</vt:lpstr>
      <vt:lpstr>Phases of Requirement Engineering</vt:lpstr>
      <vt:lpstr>1. Requirements Elicitation</vt:lpstr>
      <vt:lpstr>2. Requirements Analysis</vt:lpstr>
      <vt:lpstr>3. Requirements Specification</vt:lpstr>
      <vt:lpstr>4. Requirements Validation</vt:lpstr>
      <vt:lpstr>Week Agenda</vt:lpstr>
      <vt:lpstr>What is an Actor in Software Development?</vt:lpstr>
      <vt:lpstr>Types of Actors</vt:lpstr>
      <vt:lpstr>Example of Actors in an Online Banking System</vt:lpstr>
      <vt:lpstr>What is a Stakeholder in Software Development?</vt:lpstr>
      <vt:lpstr>Key Stakeholders &amp; Their Roles</vt:lpstr>
      <vt:lpstr>How Actors Affect System Design &amp; Development?</vt:lpstr>
      <vt:lpstr>Difference Between Actors &amp; Stakeholders</vt:lpstr>
      <vt:lpstr>Week Agenda</vt:lpstr>
      <vt:lpstr>Process Improvement for Requirement Engineering</vt:lpstr>
      <vt:lpstr>Process Improvement for Requirement Engineering</vt:lpstr>
      <vt:lpstr>Key Takeaways</vt:lpstr>
    </vt:vector>
  </TitlesOfParts>
  <Company>National University, 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Zahid Halim</dc:creator>
  <cp:lastModifiedBy>Huzaifa Shah Lecturer FCSE</cp:lastModifiedBy>
  <cp:revision>1470</cp:revision>
  <dcterms:created xsi:type="dcterms:W3CDTF">2005-01-31T08:28:19Z</dcterms:created>
  <dcterms:modified xsi:type="dcterms:W3CDTF">2025-02-19T07:05:48Z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0x01010087111ABDF560664895224C3F2CBADE3D</vt:lpwstr>
  </property>
</Properties>
</file>