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entation.xml" ContentType="application/vnd.openxmlformats-officedocument.presentationml.presentation.main+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12.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53"/>
  </p:notesMasterIdLst>
  <p:handoutMasterIdLst>
    <p:handoutMasterId r:id="rId54"/>
  </p:handoutMasterIdLst>
  <p:sldIdLst>
    <p:sldId id="256" r:id="rId2"/>
    <p:sldId id="666" r:id="rId3"/>
    <p:sldId id="626" r:id="rId4"/>
    <p:sldId id="667" r:id="rId5"/>
    <p:sldId id="668" r:id="rId6"/>
    <p:sldId id="678" r:id="rId7"/>
    <p:sldId id="679" r:id="rId8"/>
    <p:sldId id="669" r:id="rId9"/>
    <p:sldId id="670" r:id="rId10"/>
    <p:sldId id="671" r:id="rId11"/>
    <p:sldId id="680" r:id="rId12"/>
    <p:sldId id="672" r:id="rId13"/>
    <p:sldId id="681" r:id="rId14"/>
    <p:sldId id="682" r:id="rId15"/>
    <p:sldId id="688" r:id="rId16"/>
    <p:sldId id="689" r:id="rId17"/>
    <p:sldId id="684" r:id="rId18"/>
    <p:sldId id="673" r:id="rId19"/>
    <p:sldId id="674" r:id="rId20"/>
    <p:sldId id="683" r:id="rId21"/>
    <p:sldId id="675" r:id="rId22"/>
    <p:sldId id="710" r:id="rId23"/>
    <p:sldId id="686" r:id="rId24"/>
    <p:sldId id="709" r:id="rId25"/>
    <p:sldId id="676" r:id="rId26"/>
    <p:sldId id="687" r:id="rId27"/>
    <p:sldId id="677" r:id="rId28"/>
    <p:sldId id="711" r:id="rId29"/>
    <p:sldId id="712" r:id="rId30"/>
    <p:sldId id="713" r:id="rId31"/>
    <p:sldId id="714" r:id="rId32"/>
    <p:sldId id="715" r:id="rId33"/>
    <p:sldId id="716" r:id="rId34"/>
    <p:sldId id="717" r:id="rId35"/>
    <p:sldId id="718" r:id="rId36"/>
    <p:sldId id="694" r:id="rId37"/>
    <p:sldId id="685" r:id="rId38"/>
    <p:sldId id="696" r:id="rId39"/>
    <p:sldId id="697" r:id="rId40"/>
    <p:sldId id="698" r:id="rId41"/>
    <p:sldId id="699" r:id="rId42"/>
    <p:sldId id="695" r:id="rId43"/>
    <p:sldId id="701" r:id="rId44"/>
    <p:sldId id="702" r:id="rId45"/>
    <p:sldId id="703" r:id="rId46"/>
    <p:sldId id="704" r:id="rId47"/>
    <p:sldId id="705" r:id="rId48"/>
    <p:sldId id="706" r:id="rId49"/>
    <p:sldId id="707" r:id="rId50"/>
    <p:sldId id="719" r:id="rId51"/>
    <p:sldId id="708" r:id="rId52"/>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5" autoAdjust="0"/>
    <p:restoredTop sz="75199" autoAdjust="0"/>
  </p:normalViewPr>
  <p:slideViewPr>
    <p:cSldViewPr>
      <p:cViewPr varScale="1">
        <p:scale>
          <a:sx n="80" d="100"/>
          <a:sy n="80" d="100"/>
        </p:scale>
        <p:origin x="263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96DF0164-E028-4322-A149-8A6E5C9A3F5A}" type="datetimeFigureOut">
              <a:rPr lang="en-GB" smtClean="0"/>
              <a:t>24/01/2025</a:t>
            </a:fld>
            <a:endParaRPr lang="en-GB"/>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A202328A-1146-4DCD-8F2B-D15ADF109807}" type="slidenum">
              <a:rPr lang="en-GB" smtClean="0"/>
              <a:t>‹#›</a:t>
            </a:fld>
            <a:endParaRPr lang="en-GB"/>
          </a:p>
        </p:txBody>
      </p:sp>
    </p:spTree>
    <p:extLst>
      <p:ext uri="{BB962C8B-B14F-4D97-AF65-F5344CB8AC3E}">
        <p14:creationId xmlns:p14="http://schemas.microsoft.com/office/powerpoint/2010/main" val="2564673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C1F472B0-E3A7-42CB-A901-7967602055CF}" type="datetimeFigureOut">
              <a:rPr lang="en-GB" smtClean="0"/>
              <a:t>24/01/2025</a:t>
            </a:fld>
            <a:endParaRPr lang="en-GB"/>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0AA94E97-2A04-41D2-9813-7E6BE3842724}" type="slidenum">
              <a:rPr lang="en-GB" smtClean="0"/>
              <a:t>‹#›</a:t>
            </a:fld>
            <a:endParaRPr lang="en-GB"/>
          </a:p>
        </p:txBody>
      </p:sp>
    </p:spTree>
    <p:extLst>
      <p:ext uri="{BB962C8B-B14F-4D97-AF65-F5344CB8AC3E}">
        <p14:creationId xmlns:p14="http://schemas.microsoft.com/office/powerpoint/2010/main" val="2203428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3</a:t>
            </a:fld>
            <a:endParaRPr lang="en-GB"/>
          </a:p>
        </p:txBody>
      </p:sp>
    </p:spTree>
    <p:extLst>
      <p:ext uri="{BB962C8B-B14F-4D97-AF65-F5344CB8AC3E}">
        <p14:creationId xmlns:p14="http://schemas.microsoft.com/office/powerpoint/2010/main" val="3029291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19</a:t>
            </a:fld>
            <a:endParaRPr lang="en-GB"/>
          </a:p>
        </p:txBody>
      </p:sp>
    </p:spTree>
    <p:extLst>
      <p:ext uri="{BB962C8B-B14F-4D97-AF65-F5344CB8AC3E}">
        <p14:creationId xmlns:p14="http://schemas.microsoft.com/office/powerpoint/2010/main" val="1274680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b="1" dirty="0"/>
          </a:p>
        </p:txBody>
      </p:sp>
      <p:sp>
        <p:nvSpPr>
          <p:cNvPr id="4" name="Slide Number Placeholder 3"/>
          <p:cNvSpPr>
            <a:spLocks noGrp="1"/>
          </p:cNvSpPr>
          <p:nvPr>
            <p:ph type="sldNum" sz="quarter" idx="5"/>
          </p:nvPr>
        </p:nvSpPr>
        <p:spPr/>
        <p:txBody>
          <a:bodyPr/>
          <a:lstStyle/>
          <a:p>
            <a:fld id="{0AA94E97-2A04-41D2-9813-7E6BE3842724}" type="slidenum">
              <a:rPr lang="en-GB" smtClean="0"/>
              <a:t>20</a:t>
            </a:fld>
            <a:endParaRPr lang="en-GB"/>
          </a:p>
        </p:txBody>
      </p:sp>
    </p:spTree>
    <p:extLst>
      <p:ext uri="{BB962C8B-B14F-4D97-AF65-F5344CB8AC3E}">
        <p14:creationId xmlns:p14="http://schemas.microsoft.com/office/powerpoint/2010/main" val="2367299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22</a:t>
            </a:fld>
            <a:endParaRPr lang="en-GB"/>
          </a:p>
        </p:txBody>
      </p:sp>
    </p:spTree>
    <p:extLst>
      <p:ext uri="{BB962C8B-B14F-4D97-AF65-F5344CB8AC3E}">
        <p14:creationId xmlns:p14="http://schemas.microsoft.com/office/powerpoint/2010/main" val="4244404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23</a:t>
            </a:fld>
            <a:endParaRPr lang="en-GB"/>
          </a:p>
        </p:txBody>
      </p:sp>
    </p:spTree>
    <p:extLst>
      <p:ext uri="{BB962C8B-B14F-4D97-AF65-F5344CB8AC3E}">
        <p14:creationId xmlns:p14="http://schemas.microsoft.com/office/powerpoint/2010/main" val="3781391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24</a:t>
            </a:fld>
            <a:endParaRPr lang="en-GB"/>
          </a:p>
        </p:txBody>
      </p:sp>
    </p:spTree>
    <p:extLst>
      <p:ext uri="{BB962C8B-B14F-4D97-AF65-F5344CB8AC3E}">
        <p14:creationId xmlns:p14="http://schemas.microsoft.com/office/powerpoint/2010/main" val="1042800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25</a:t>
            </a:fld>
            <a:endParaRPr lang="en-GB"/>
          </a:p>
        </p:txBody>
      </p:sp>
    </p:spTree>
    <p:extLst>
      <p:ext uri="{BB962C8B-B14F-4D97-AF65-F5344CB8AC3E}">
        <p14:creationId xmlns:p14="http://schemas.microsoft.com/office/powerpoint/2010/main" val="1601311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AutoNum type="arabicPeriod"/>
            </a:pPr>
            <a:endParaRPr lang="en-GB" b="1" dirty="0"/>
          </a:p>
          <a:p>
            <a:pPr marL="228600" indent="-228600">
              <a:buFont typeface="Arial" panose="020B0604020202020204" pitchFamily="34" charset="0"/>
              <a:buAutoNum type="arabicPeriod"/>
            </a:pPr>
            <a:endParaRPr lang="en-GB" b="1" dirty="0"/>
          </a:p>
          <a:p>
            <a:pPr marL="228600" indent="-228600">
              <a:buFont typeface="Arial" panose="020B0604020202020204" pitchFamily="34" charset="0"/>
              <a:buAutoNum type="arabicPeriod"/>
            </a:pPr>
            <a:endParaRPr lang="en-GB" b="1" dirty="0"/>
          </a:p>
        </p:txBody>
      </p:sp>
      <p:sp>
        <p:nvSpPr>
          <p:cNvPr id="4" name="Slide Number Placeholder 3"/>
          <p:cNvSpPr>
            <a:spLocks noGrp="1"/>
          </p:cNvSpPr>
          <p:nvPr>
            <p:ph type="sldNum" sz="quarter" idx="5"/>
          </p:nvPr>
        </p:nvSpPr>
        <p:spPr/>
        <p:txBody>
          <a:bodyPr/>
          <a:lstStyle/>
          <a:p>
            <a:fld id="{0AA94E97-2A04-41D2-9813-7E6BE3842724}" type="slidenum">
              <a:rPr lang="en-GB" smtClean="0"/>
              <a:t>26</a:t>
            </a:fld>
            <a:endParaRPr lang="en-GB"/>
          </a:p>
        </p:txBody>
      </p:sp>
    </p:spTree>
    <p:extLst>
      <p:ext uri="{BB962C8B-B14F-4D97-AF65-F5344CB8AC3E}">
        <p14:creationId xmlns:p14="http://schemas.microsoft.com/office/powerpoint/2010/main" val="2874474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28</a:t>
            </a:fld>
            <a:endParaRPr lang="en-GB"/>
          </a:p>
        </p:txBody>
      </p:sp>
    </p:spTree>
    <p:extLst>
      <p:ext uri="{BB962C8B-B14F-4D97-AF65-F5344CB8AC3E}">
        <p14:creationId xmlns:p14="http://schemas.microsoft.com/office/powerpoint/2010/main" val="3343487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29</a:t>
            </a:fld>
            <a:endParaRPr lang="en-GB"/>
          </a:p>
        </p:txBody>
      </p:sp>
    </p:spTree>
    <p:extLst>
      <p:ext uri="{BB962C8B-B14F-4D97-AF65-F5344CB8AC3E}">
        <p14:creationId xmlns:p14="http://schemas.microsoft.com/office/powerpoint/2010/main" val="1768315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K" dirty="0"/>
              <a:t>Relations= Tables </a:t>
            </a:r>
          </a:p>
          <a:p>
            <a:r>
              <a:rPr lang="en-PK" dirty="0"/>
              <a:t>Columns= Fields </a:t>
            </a:r>
          </a:p>
        </p:txBody>
      </p:sp>
      <p:sp>
        <p:nvSpPr>
          <p:cNvPr id="4" name="Slide Number Placeholder 3"/>
          <p:cNvSpPr>
            <a:spLocks noGrp="1"/>
          </p:cNvSpPr>
          <p:nvPr>
            <p:ph type="sldNum" sz="quarter" idx="5"/>
          </p:nvPr>
        </p:nvSpPr>
        <p:spPr/>
        <p:txBody>
          <a:bodyPr/>
          <a:lstStyle/>
          <a:p>
            <a:fld id="{0AA94E97-2A04-41D2-9813-7E6BE3842724}" type="slidenum">
              <a:rPr lang="en-GB" smtClean="0"/>
              <a:t>33</a:t>
            </a:fld>
            <a:endParaRPr lang="en-GB"/>
          </a:p>
        </p:txBody>
      </p:sp>
    </p:spTree>
    <p:extLst>
      <p:ext uri="{BB962C8B-B14F-4D97-AF65-F5344CB8AC3E}">
        <p14:creationId xmlns:p14="http://schemas.microsoft.com/office/powerpoint/2010/main" val="4179070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4</a:t>
            </a:fld>
            <a:endParaRPr lang="en-GB"/>
          </a:p>
        </p:txBody>
      </p:sp>
    </p:spTree>
    <p:extLst>
      <p:ext uri="{BB962C8B-B14F-4D97-AF65-F5344CB8AC3E}">
        <p14:creationId xmlns:p14="http://schemas.microsoft.com/office/powerpoint/2010/main" val="3907838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34</a:t>
            </a:fld>
            <a:endParaRPr lang="en-GB"/>
          </a:p>
        </p:txBody>
      </p:sp>
    </p:spTree>
    <p:extLst>
      <p:ext uri="{BB962C8B-B14F-4D97-AF65-F5344CB8AC3E}">
        <p14:creationId xmlns:p14="http://schemas.microsoft.com/office/powerpoint/2010/main" val="4075245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35</a:t>
            </a:fld>
            <a:endParaRPr lang="en-GB"/>
          </a:p>
        </p:txBody>
      </p:sp>
    </p:spTree>
    <p:extLst>
      <p:ext uri="{BB962C8B-B14F-4D97-AF65-F5344CB8AC3E}">
        <p14:creationId xmlns:p14="http://schemas.microsoft.com/office/powerpoint/2010/main" val="2046470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36</a:t>
            </a:fld>
            <a:endParaRPr lang="en-GB"/>
          </a:p>
        </p:txBody>
      </p:sp>
    </p:spTree>
    <p:extLst>
      <p:ext uri="{BB962C8B-B14F-4D97-AF65-F5344CB8AC3E}">
        <p14:creationId xmlns:p14="http://schemas.microsoft.com/office/powerpoint/2010/main" val="1770651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37</a:t>
            </a:fld>
            <a:endParaRPr lang="en-GB"/>
          </a:p>
        </p:txBody>
      </p:sp>
    </p:spTree>
    <p:extLst>
      <p:ext uri="{BB962C8B-B14F-4D97-AF65-F5344CB8AC3E}">
        <p14:creationId xmlns:p14="http://schemas.microsoft.com/office/powerpoint/2010/main" val="3409384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38</a:t>
            </a:fld>
            <a:endParaRPr lang="en-GB"/>
          </a:p>
        </p:txBody>
      </p:sp>
    </p:spTree>
    <p:extLst>
      <p:ext uri="{BB962C8B-B14F-4D97-AF65-F5344CB8AC3E}">
        <p14:creationId xmlns:p14="http://schemas.microsoft.com/office/powerpoint/2010/main" val="25438055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39</a:t>
            </a:fld>
            <a:endParaRPr lang="en-GB"/>
          </a:p>
        </p:txBody>
      </p:sp>
    </p:spTree>
    <p:extLst>
      <p:ext uri="{BB962C8B-B14F-4D97-AF65-F5344CB8AC3E}">
        <p14:creationId xmlns:p14="http://schemas.microsoft.com/office/powerpoint/2010/main" val="1986262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40</a:t>
            </a:fld>
            <a:endParaRPr lang="en-GB"/>
          </a:p>
        </p:txBody>
      </p:sp>
    </p:spTree>
    <p:extLst>
      <p:ext uri="{BB962C8B-B14F-4D97-AF65-F5344CB8AC3E}">
        <p14:creationId xmlns:p14="http://schemas.microsoft.com/office/powerpoint/2010/main" val="2738538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41</a:t>
            </a:fld>
            <a:endParaRPr lang="en-GB"/>
          </a:p>
        </p:txBody>
      </p:sp>
    </p:spTree>
    <p:extLst>
      <p:ext uri="{BB962C8B-B14F-4D97-AF65-F5344CB8AC3E}">
        <p14:creationId xmlns:p14="http://schemas.microsoft.com/office/powerpoint/2010/main" val="736500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94E97-2A04-41D2-9813-7E6BE3842724}" type="slidenum">
              <a:rPr lang="en-GB" smtClean="0"/>
              <a:t>42</a:t>
            </a:fld>
            <a:endParaRPr lang="en-GB"/>
          </a:p>
        </p:txBody>
      </p:sp>
    </p:spTree>
    <p:extLst>
      <p:ext uri="{BB962C8B-B14F-4D97-AF65-F5344CB8AC3E}">
        <p14:creationId xmlns:p14="http://schemas.microsoft.com/office/powerpoint/2010/main" val="2919148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There may be cases when some constraints need to be applied on the data before inserting it in database. The file system does not provide any procedure to check these constraints automatically. Whereas DBMS maintains data integrity by enforcing user defined constraints on data by itself.</a:t>
            </a:r>
            <a:endParaRPr lang="en-US" dirty="0"/>
          </a:p>
        </p:txBody>
      </p:sp>
      <p:sp>
        <p:nvSpPr>
          <p:cNvPr id="4" name="Slide Number Placeholder 3"/>
          <p:cNvSpPr>
            <a:spLocks noGrp="1"/>
          </p:cNvSpPr>
          <p:nvPr>
            <p:ph type="sldNum" sz="quarter" idx="5"/>
          </p:nvPr>
        </p:nvSpPr>
        <p:spPr/>
        <p:txBody>
          <a:bodyPr/>
          <a:lstStyle/>
          <a:p>
            <a:fld id="{0AA94E97-2A04-41D2-9813-7E6BE3842724}" type="slidenum">
              <a:rPr lang="en-GB" smtClean="0"/>
              <a:t>43</a:t>
            </a:fld>
            <a:endParaRPr lang="en-GB"/>
          </a:p>
        </p:txBody>
      </p:sp>
    </p:spTree>
    <p:extLst>
      <p:ext uri="{BB962C8B-B14F-4D97-AF65-F5344CB8AC3E}">
        <p14:creationId xmlns:p14="http://schemas.microsoft.com/office/powerpoint/2010/main" val="4224537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11</a:t>
            </a:fld>
            <a:endParaRPr lang="en-GB"/>
          </a:p>
        </p:txBody>
      </p:sp>
    </p:spTree>
    <p:extLst>
      <p:ext uri="{BB962C8B-B14F-4D97-AF65-F5344CB8AC3E}">
        <p14:creationId xmlns:p14="http://schemas.microsoft.com/office/powerpoint/2010/main" val="2976948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Atomicity of a transaction refers to “All or nothing”, which means either all the operations in a transaction executes or none.</a:t>
            </a:r>
            <a:endParaRPr lang="en-US" dirty="0"/>
          </a:p>
        </p:txBody>
      </p:sp>
      <p:sp>
        <p:nvSpPr>
          <p:cNvPr id="4" name="Slide Number Placeholder 3"/>
          <p:cNvSpPr>
            <a:spLocks noGrp="1"/>
          </p:cNvSpPr>
          <p:nvPr>
            <p:ph type="sldNum" sz="quarter" idx="5"/>
          </p:nvPr>
        </p:nvSpPr>
        <p:spPr/>
        <p:txBody>
          <a:bodyPr/>
          <a:lstStyle/>
          <a:p>
            <a:fld id="{0AA94E97-2A04-41D2-9813-7E6BE3842724}" type="slidenum">
              <a:rPr lang="en-GB" smtClean="0"/>
              <a:t>44</a:t>
            </a:fld>
            <a:endParaRPr lang="en-GB"/>
          </a:p>
        </p:txBody>
      </p:sp>
    </p:spTree>
    <p:extLst>
      <p:ext uri="{BB962C8B-B14F-4D97-AF65-F5344CB8AC3E}">
        <p14:creationId xmlns:p14="http://schemas.microsoft.com/office/powerpoint/2010/main" val="2624726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Concurrent access to data means more than one user is accessing the same data at the same time. Anomalies occur when changes made by one user gets lost because of changes made by other user.</a:t>
            </a:r>
            <a:endParaRPr lang="en-US" dirty="0"/>
          </a:p>
        </p:txBody>
      </p:sp>
      <p:sp>
        <p:nvSpPr>
          <p:cNvPr id="4" name="Slide Number Placeholder 3"/>
          <p:cNvSpPr>
            <a:spLocks noGrp="1"/>
          </p:cNvSpPr>
          <p:nvPr>
            <p:ph type="sldNum" sz="quarter" idx="5"/>
          </p:nvPr>
        </p:nvSpPr>
        <p:spPr/>
        <p:txBody>
          <a:bodyPr/>
          <a:lstStyle/>
          <a:p>
            <a:fld id="{0AA94E97-2A04-41D2-9813-7E6BE3842724}" type="slidenum">
              <a:rPr lang="en-GB" smtClean="0"/>
              <a:t>45</a:t>
            </a:fld>
            <a:endParaRPr lang="en-GB"/>
          </a:p>
        </p:txBody>
      </p:sp>
    </p:spTree>
    <p:extLst>
      <p:ext uri="{BB962C8B-B14F-4D97-AF65-F5344CB8AC3E}">
        <p14:creationId xmlns:p14="http://schemas.microsoft.com/office/powerpoint/2010/main" val="39076134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Data Security:</a:t>
            </a:r>
            <a:r>
              <a:rPr lang="en-US" sz="1200" b="0" i="0" kern="1200" dirty="0">
                <a:solidFill>
                  <a:schemeClr val="tx1"/>
                </a:solidFill>
                <a:effectLst/>
                <a:latin typeface="+mn-lt"/>
                <a:ea typeface="+mn-ea"/>
                <a:cs typeface="+mn-cs"/>
              </a:rPr>
              <a:t> Data should be secured from </a:t>
            </a:r>
            <a:r>
              <a:rPr lang="en-US" sz="1200" b="0" i="0" kern="1200" dirty="0" err="1">
                <a:solidFill>
                  <a:schemeClr val="tx1"/>
                </a:solidFill>
                <a:effectLst/>
                <a:latin typeface="+mn-lt"/>
                <a:ea typeface="+mn-ea"/>
                <a:cs typeface="+mn-cs"/>
              </a:rPr>
              <a:t>unauthorised</a:t>
            </a:r>
            <a:r>
              <a:rPr lang="en-US" sz="1200" b="0" i="0" kern="1200" dirty="0">
                <a:solidFill>
                  <a:schemeClr val="tx1"/>
                </a:solidFill>
                <a:effectLst/>
                <a:latin typeface="+mn-lt"/>
                <a:ea typeface="+mn-ea"/>
                <a:cs typeface="+mn-cs"/>
              </a:rPr>
              <a:t> access, for example a student in a college should not be able to see the payroll details of the teachers, such kind of security constraints are difficult to apply in file processing systems.</a:t>
            </a:r>
          </a:p>
          <a:p>
            <a:r>
              <a:rPr lang="en-US" sz="1200" b="0" i="0" kern="1200" dirty="0">
                <a:solidFill>
                  <a:schemeClr val="tx1"/>
                </a:solidFill>
                <a:effectLst/>
                <a:latin typeface="+mn-lt"/>
                <a:ea typeface="+mn-ea"/>
                <a:cs typeface="+mn-cs"/>
              </a:rPr>
              <a:t>DBMS has specialized features that help provide shielding to its data. </a:t>
            </a:r>
            <a:endParaRPr lang="en-US" dirty="0"/>
          </a:p>
        </p:txBody>
      </p:sp>
      <p:sp>
        <p:nvSpPr>
          <p:cNvPr id="4" name="Slide Number Placeholder 3"/>
          <p:cNvSpPr>
            <a:spLocks noGrp="1"/>
          </p:cNvSpPr>
          <p:nvPr>
            <p:ph type="sldNum" sz="quarter" idx="5"/>
          </p:nvPr>
        </p:nvSpPr>
        <p:spPr/>
        <p:txBody>
          <a:bodyPr/>
          <a:lstStyle/>
          <a:p>
            <a:fld id="{0AA94E97-2A04-41D2-9813-7E6BE3842724}" type="slidenum">
              <a:rPr lang="en-GB" smtClean="0"/>
              <a:t>46</a:t>
            </a:fld>
            <a:endParaRPr lang="en-GB"/>
          </a:p>
        </p:txBody>
      </p:sp>
    </p:spTree>
    <p:extLst>
      <p:ext uri="{BB962C8B-B14F-4D97-AF65-F5344CB8AC3E}">
        <p14:creationId xmlns:p14="http://schemas.microsoft.com/office/powerpoint/2010/main" val="19662890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AA94E97-2A04-41D2-9813-7E6BE3842724}" type="slidenum">
              <a:rPr lang="en-GB" smtClean="0"/>
              <a:t>47</a:t>
            </a:fld>
            <a:endParaRPr lang="en-GB"/>
          </a:p>
        </p:txBody>
      </p:sp>
    </p:spTree>
    <p:extLst>
      <p:ext uri="{BB962C8B-B14F-4D97-AF65-F5344CB8AC3E}">
        <p14:creationId xmlns:p14="http://schemas.microsoft.com/office/powerpoint/2010/main" val="3476525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AA94E97-2A04-41D2-9813-7E6BE3842724}" type="slidenum">
              <a:rPr lang="en-GB" smtClean="0"/>
              <a:t>48</a:t>
            </a:fld>
            <a:endParaRPr lang="en-GB"/>
          </a:p>
        </p:txBody>
      </p:sp>
    </p:spTree>
    <p:extLst>
      <p:ext uri="{BB962C8B-B14F-4D97-AF65-F5344CB8AC3E}">
        <p14:creationId xmlns:p14="http://schemas.microsoft.com/office/powerpoint/2010/main" val="17158770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AA94E97-2A04-41D2-9813-7E6BE3842724}" type="slidenum">
              <a:rPr lang="en-GB" smtClean="0"/>
              <a:t>49</a:t>
            </a:fld>
            <a:endParaRPr lang="en-GB"/>
          </a:p>
        </p:txBody>
      </p:sp>
    </p:spTree>
    <p:extLst>
      <p:ext uri="{BB962C8B-B14F-4D97-AF65-F5344CB8AC3E}">
        <p14:creationId xmlns:p14="http://schemas.microsoft.com/office/powerpoint/2010/main" val="35486203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50</a:t>
            </a:fld>
            <a:endParaRPr lang="en-GB"/>
          </a:p>
        </p:txBody>
      </p:sp>
    </p:spTree>
    <p:extLst>
      <p:ext uri="{BB962C8B-B14F-4D97-AF65-F5344CB8AC3E}">
        <p14:creationId xmlns:p14="http://schemas.microsoft.com/office/powerpoint/2010/main" val="19984529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AA94E97-2A04-41D2-9813-7E6BE3842724}" type="slidenum">
              <a:rPr lang="en-GB" smtClean="0"/>
              <a:t>51</a:t>
            </a:fld>
            <a:endParaRPr lang="en-GB"/>
          </a:p>
        </p:txBody>
      </p:sp>
    </p:spTree>
    <p:extLst>
      <p:ext uri="{BB962C8B-B14F-4D97-AF65-F5344CB8AC3E}">
        <p14:creationId xmlns:p14="http://schemas.microsoft.com/office/powerpoint/2010/main" val="2548080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Data</a:t>
            </a:r>
            <a:r>
              <a:rPr lang="en-GB" dirty="0"/>
              <a:t> is a plural </a:t>
            </a:r>
            <a:r>
              <a:rPr lang="en-GB" b="1" dirty="0"/>
              <a:t>Latin</a:t>
            </a:r>
            <a:r>
              <a:rPr lang="en-GB" dirty="0"/>
              <a:t> word, with the singular form being 'datum,' meaning 'given.' The term was first used in the English language in the </a:t>
            </a:r>
            <a:r>
              <a:rPr lang="en-GB" b="1" dirty="0"/>
              <a:t>1640s</a:t>
            </a:r>
            <a:r>
              <a:rPr lang="en-GB" dirty="0"/>
              <a:t>.</a:t>
            </a:r>
          </a:p>
          <a:p>
            <a:r>
              <a:rPr lang="en-GB" dirty="0"/>
              <a:t>For example, a phone book contains data such as names, phone numbers, and addresses.</a:t>
            </a:r>
          </a:p>
        </p:txBody>
      </p:sp>
      <p:sp>
        <p:nvSpPr>
          <p:cNvPr id="4" name="Slide Number Placeholder 3"/>
          <p:cNvSpPr>
            <a:spLocks noGrp="1"/>
          </p:cNvSpPr>
          <p:nvPr>
            <p:ph type="sldNum" sz="quarter" idx="5"/>
          </p:nvPr>
        </p:nvSpPr>
        <p:spPr/>
        <p:txBody>
          <a:bodyPr/>
          <a:lstStyle/>
          <a:p>
            <a:fld id="{0AA94E97-2A04-41D2-9813-7E6BE3842724}" type="slidenum">
              <a:rPr lang="en-GB" smtClean="0"/>
              <a:t>13</a:t>
            </a:fld>
            <a:endParaRPr lang="en-GB"/>
          </a:p>
        </p:txBody>
      </p:sp>
    </p:spTree>
    <p:extLst>
      <p:ext uri="{BB962C8B-B14F-4D97-AF65-F5344CB8AC3E}">
        <p14:creationId xmlns:p14="http://schemas.microsoft.com/office/powerpoint/2010/main" val="1257260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14</a:t>
            </a:fld>
            <a:endParaRPr lang="en-GB"/>
          </a:p>
        </p:txBody>
      </p:sp>
    </p:spTree>
    <p:extLst>
      <p:ext uri="{BB962C8B-B14F-4D97-AF65-F5344CB8AC3E}">
        <p14:creationId xmlns:p14="http://schemas.microsoft.com/office/powerpoint/2010/main" val="2109510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15</a:t>
            </a:fld>
            <a:endParaRPr lang="en-GB"/>
          </a:p>
        </p:txBody>
      </p:sp>
    </p:spTree>
    <p:extLst>
      <p:ext uri="{BB962C8B-B14F-4D97-AF65-F5344CB8AC3E}">
        <p14:creationId xmlns:p14="http://schemas.microsoft.com/office/powerpoint/2010/main" val="2739193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PK" b="1" dirty="0"/>
          </a:p>
        </p:txBody>
      </p:sp>
      <p:sp>
        <p:nvSpPr>
          <p:cNvPr id="4" name="Slide Number Placeholder 3"/>
          <p:cNvSpPr>
            <a:spLocks noGrp="1"/>
          </p:cNvSpPr>
          <p:nvPr>
            <p:ph type="sldNum" sz="quarter" idx="5"/>
          </p:nvPr>
        </p:nvSpPr>
        <p:spPr/>
        <p:txBody>
          <a:bodyPr/>
          <a:lstStyle/>
          <a:p>
            <a:fld id="{0AA94E97-2A04-41D2-9813-7E6BE3842724}" type="slidenum">
              <a:rPr lang="en-GB" smtClean="0"/>
              <a:t>16</a:t>
            </a:fld>
            <a:endParaRPr lang="en-GB"/>
          </a:p>
        </p:txBody>
      </p:sp>
    </p:spTree>
    <p:extLst>
      <p:ext uri="{BB962C8B-B14F-4D97-AF65-F5344CB8AC3E}">
        <p14:creationId xmlns:p14="http://schemas.microsoft.com/office/powerpoint/2010/main" val="1749531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17</a:t>
            </a:fld>
            <a:endParaRPr lang="en-GB"/>
          </a:p>
        </p:txBody>
      </p:sp>
    </p:spTree>
    <p:extLst>
      <p:ext uri="{BB962C8B-B14F-4D97-AF65-F5344CB8AC3E}">
        <p14:creationId xmlns:p14="http://schemas.microsoft.com/office/powerpoint/2010/main" val="1467671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0AA94E97-2A04-41D2-9813-7E6BE3842724}" type="slidenum">
              <a:rPr lang="en-GB" smtClean="0"/>
              <a:t>18</a:t>
            </a:fld>
            <a:endParaRPr lang="en-GB"/>
          </a:p>
        </p:txBody>
      </p:sp>
    </p:spTree>
    <p:extLst>
      <p:ext uri="{BB962C8B-B14F-4D97-AF65-F5344CB8AC3E}">
        <p14:creationId xmlns:p14="http://schemas.microsoft.com/office/powerpoint/2010/main" val="912784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BAD929-9404-4347-A228-42C1F2BD0A1A}" type="datetime1">
              <a:rPr lang="en-US" smtClean="0"/>
              <a:t>1/24/25</a:t>
            </a:fld>
            <a:endParaRPr lang="en-US"/>
          </a:p>
        </p:txBody>
      </p:sp>
      <p:sp>
        <p:nvSpPr>
          <p:cNvPr id="5" name="Footer Placeholder 4"/>
          <p:cNvSpPr>
            <a:spLocks noGrp="1"/>
          </p:cNvSpPr>
          <p:nvPr>
            <p:ph type="ftr" sz="quarter" idx="11"/>
          </p:nvPr>
        </p:nvSpPr>
        <p:spPr/>
        <p:txBody>
          <a:bodyPr/>
          <a:lstStyle/>
          <a:p>
            <a:r>
              <a:rPr lang="en-MY"/>
              <a:t>Advanced Software Quality Assurance (CSC694)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27490F-BED6-4BFC-BC7D-FF1412D560B5}" type="datetime1">
              <a:rPr lang="en-US" smtClean="0"/>
              <a:t>1/24/25</a:t>
            </a:fld>
            <a:endParaRPr lang="en-US"/>
          </a:p>
        </p:txBody>
      </p:sp>
      <p:sp>
        <p:nvSpPr>
          <p:cNvPr id="5" name="Footer Placeholder 4"/>
          <p:cNvSpPr>
            <a:spLocks noGrp="1"/>
          </p:cNvSpPr>
          <p:nvPr>
            <p:ph type="ftr" sz="quarter" idx="11"/>
          </p:nvPr>
        </p:nvSpPr>
        <p:spPr/>
        <p:txBody>
          <a:bodyPr/>
          <a:lstStyle/>
          <a:p>
            <a:r>
              <a:rPr lang="en-MY"/>
              <a:t>Advanced Software Quality Assurance (CSC694)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F3E95B-FBDA-4C9B-A0FC-C225EE25A0B3}" type="datetime1">
              <a:rPr lang="en-US" smtClean="0"/>
              <a:t>1/24/25</a:t>
            </a:fld>
            <a:endParaRPr lang="en-US"/>
          </a:p>
        </p:txBody>
      </p:sp>
      <p:sp>
        <p:nvSpPr>
          <p:cNvPr id="5" name="Footer Placeholder 4"/>
          <p:cNvSpPr>
            <a:spLocks noGrp="1"/>
          </p:cNvSpPr>
          <p:nvPr>
            <p:ph type="ftr" sz="quarter" idx="11"/>
          </p:nvPr>
        </p:nvSpPr>
        <p:spPr/>
        <p:txBody>
          <a:bodyPr/>
          <a:lstStyle/>
          <a:p>
            <a:r>
              <a:rPr lang="en-MY"/>
              <a:t>Advanced Software Quality Assurance (CSC694)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B1E5B2-F650-4686-8F2F-2F4FF4622227}" type="datetime1">
              <a:rPr lang="en-US" smtClean="0"/>
              <a:t>1/24/25</a:t>
            </a:fld>
            <a:endParaRPr lang="en-US"/>
          </a:p>
        </p:txBody>
      </p:sp>
      <p:sp>
        <p:nvSpPr>
          <p:cNvPr id="5" name="Footer Placeholder 4"/>
          <p:cNvSpPr>
            <a:spLocks noGrp="1"/>
          </p:cNvSpPr>
          <p:nvPr>
            <p:ph type="ftr" sz="quarter" idx="11"/>
          </p:nvPr>
        </p:nvSpPr>
        <p:spPr/>
        <p:txBody>
          <a:bodyPr/>
          <a:lstStyle/>
          <a:p>
            <a:r>
              <a:rPr lang="en-MY"/>
              <a:t>Advanced Software Quality Assurance (CSC694)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50A48B-0C23-4BEE-86BF-19989CA5FAD0}" type="datetime1">
              <a:rPr lang="en-US" smtClean="0"/>
              <a:t>1/24/25</a:t>
            </a:fld>
            <a:endParaRPr lang="en-US"/>
          </a:p>
        </p:txBody>
      </p:sp>
      <p:sp>
        <p:nvSpPr>
          <p:cNvPr id="5" name="Footer Placeholder 4"/>
          <p:cNvSpPr>
            <a:spLocks noGrp="1"/>
          </p:cNvSpPr>
          <p:nvPr>
            <p:ph type="ftr" sz="quarter" idx="11"/>
          </p:nvPr>
        </p:nvSpPr>
        <p:spPr/>
        <p:txBody>
          <a:bodyPr/>
          <a:lstStyle/>
          <a:p>
            <a:r>
              <a:rPr lang="en-MY"/>
              <a:t>Advanced Software Quality Assurance (CSC694)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5A18DE-26C9-4031-95B8-3D742E6722F6}" type="datetime1">
              <a:rPr lang="en-US" smtClean="0"/>
              <a:t>1/24/25</a:t>
            </a:fld>
            <a:endParaRPr lang="en-US"/>
          </a:p>
        </p:txBody>
      </p:sp>
      <p:sp>
        <p:nvSpPr>
          <p:cNvPr id="6" name="Footer Placeholder 5"/>
          <p:cNvSpPr>
            <a:spLocks noGrp="1"/>
          </p:cNvSpPr>
          <p:nvPr>
            <p:ph type="ftr" sz="quarter" idx="11"/>
          </p:nvPr>
        </p:nvSpPr>
        <p:spPr/>
        <p:txBody>
          <a:bodyPr/>
          <a:lstStyle/>
          <a:p>
            <a:r>
              <a:rPr lang="en-MY"/>
              <a:t>Advanced Software Quality Assurance (CSC694)                                  Dr. Saif Ur Rehman Khan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4EC88A-C3D8-4F18-B1E8-F5F4D40ACD08}" type="datetime1">
              <a:rPr lang="en-US" smtClean="0"/>
              <a:t>1/24/25</a:t>
            </a:fld>
            <a:endParaRPr lang="en-US"/>
          </a:p>
        </p:txBody>
      </p:sp>
      <p:sp>
        <p:nvSpPr>
          <p:cNvPr id="8" name="Footer Placeholder 7"/>
          <p:cNvSpPr>
            <a:spLocks noGrp="1"/>
          </p:cNvSpPr>
          <p:nvPr>
            <p:ph type="ftr" sz="quarter" idx="11"/>
          </p:nvPr>
        </p:nvSpPr>
        <p:spPr/>
        <p:txBody>
          <a:bodyPr/>
          <a:lstStyle/>
          <a:p>
            <a:r>
              <a:rPr lang="en-MY"/>
              <a:t>Advanced Software Quality Assurance (CSC694)                                  Dr. Saif Ur Rehman Khan</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8B4484-3D13-404B-8B57-2112974DBC75}" type="datetime1">
              <a:rPr lang="en-US" smtClean="0"/>
              <a:t>1/24/25</a:t>
            </a:fld>
            <a:endParaRPr lang="en-US"/>
          </a:p>
        </p:txBody>
      </p:sp>
      <p:sp>
        <p:nvSpPr>
          <p:cNvPr id="4" name="Footer Placeholder 3"/>
          <p:cNvSpPr>
            <a:spLocks noGrp="1"/>
          </p:cNvSpPr>
          <p:nvPr>
            <p:ph type="ftr" sz="quarter" idx="11"/>
          </p:nvPr>
        </p:nvSpPr>
        <p:spPr/>
        <p:txBody>
          <a:bodyPr/>
          <a:lstStyle/>
          <a:p>
            <a:r>
              <a:rPr lang="en-MY"/>
              <a:t>Advanced Software Quality Assurance (CSC694)                                  Dr. Saif Ur Rehman Khan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69677-0968-4F5A-8116-A99A3ED95C9E}" type="datetime1">
              <a:rPr lang="en-US" smtClean="0"/>
              <a:t>1/24/25</a:t>
            </a:fld>
            <a:endParaRPr lang="en-US"/>
          </a:p>
        </p:txBody>
      </p:sp>
      <p:sp>
        <p:nvSpPr>
          <p:cNvPr id="3" name="Footer Placeholder 2"/>
          <p:cNvSpPr>
            <a:spLocks noGrp="1"/>
          </p:cNvSpPr>
          <p:nvPr>
            <p:ph type="ftr" sz="quarter" idx="11"/>
          </p:nvPr>
        </p:nvSpPr>
        <p:spPr/>
        <p:txBody>
          <a:bodyPr/>
          <a:lstStyle/>
          <a:p>
            <a:r>
              <a:rPr lang="en-MY"/>
              <a:t>Advanced Software Quality Assurance (CSC694)                                  Dr. Saif Ur Rehman 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4FC1A3-2451-4AD7-AB16-196EE3A47896}" type="datetime1">
              <a:rPr lang="en-US" smtClean="0"/>
              <a:t>1/24/25</a:t>
            </a:fld>
            <a:endParaRPr lang="en-US"/>
          </a:p>
        </p:txBody>
      </p:sp>
      <p:sp>
        <p:nvSpPr>
          <p:cNvPr id="6" name="Footer Placeholder 5"/>
          <p:cNvSpPr>
            <a:spLocks noGrp="1"/>
          </p:cNvSpPr>
          <p:nvPr>
            <p:ph type="ftr" sz="quarter" idx="11"/>
          </p:nvPr>
        </p:nvSpPr>
        <p:spPr/>
        <p:txBody>
          <a:bodyPr/>
          <a:lstStyle/>
          <a:p>
            <a:r>
              <a:rPr lang="en-MY"/>
              <a:t>Advanced Software Quality Assurance (CSC694)                                  Dr. Saif Ur Rehman Khan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FC0FDBD-B466-4B19-AA42-E238C472A1E5}" type="datetime1">
              <a:rPr lang="en-US" smtClean="0"/>
              <a:t>1/24/25</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a:p>
        </p:txBody>
      </p:sp>
      <p:sp>
        <p:nvSpPr>
          <p:cNvPr id="10" name="Footer Placeholder 9"/>
          <p:cNvSpPr>
            <a:spLocks noGrp="1"/>
          </p:cNvSpPr>
          <p:nvPr>
            <p:ph type="ftr" sz="quarter" idx="12"/>
          </p:nvPr>
        </p:nvSpPr>
        <p:spPr/>
        <p:txBody>
          <a:bodyPr/>
          <a:lstStyle/>
          <a:p>
            <a:r>
              <a:rPr lang="en-MY"/>
              <a:t>Advanced Software Quality Assurance (CSC694)                                  Dr. Saif Ur Rehman Khan</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MY"/>
              <a:t>Advanced Software Quality Assurance (CSC694)                                  Dr. Saif Ur Rehman Khan</a:t>
            </a:r>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B4139C9-9018-406F-B4CB-42F7F576CAFE}" type="datetime1">
              <a:rPr lang="en-US" smtClean="0"/>
              <a:t>1/24/25</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hyperlink" Target="https://humanizetextai.com/" TargetMode="External"/><Relationship Id="rId2" Type="http://schemas.openxmlformats.org/officeDocument/2006/relationships/hyperlink" Target="https://tecplace.n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jpeg"/><Relationship Id="rId7"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35.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4.jpeg"/><Relationship Id="rId7"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6.jpeg"/><Relationship Id="rId4" Type="http://schemas.openxmlformats.org/officeDocument/2006/relationships/image" Target="../media/image35.jpeg"/></Relationships>
</file>

<file path=ppt/slides/_rels/slide41.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36.jpeg"/><Relationship Id="rId4" Type="http://schemas.openxmlformats.org/officeDocument/2006/relationships/image" Target="../media/image35.jpeg"/></Relationships>
</file>

<file path=ppt/slides/_rels/slide4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4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81200"/>
            <a:ext cx="7086600" cy="1143000"/>
          </a:xfrm>
        </p:spPr>
        <p:txBody>
          <a:bodyPr>
            <a:normAutofit fontScale="90000"/>
          </a:bodyPr>
          <a:lstStyle/>
          <a:p>
            <a:pPr eaLnBrk="0" hangingPunct="0">
              <a:spcBef>
                <a:spcPct val="20000"/>
              </a:spcBef>
              <a:spcAft>
                <a:spcPts val="600"/>
              </a:spcAft>
            </a:pP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br>
              <a:rPr lang="en-US" sz="3600" b="1" dirty="0">
                <a:solidFill>
                  <a:srgbClr val="0000CC"/>
                </a:solidFill>
              </a:rPr>
            </a:br>
            <a:r>
              <a:rPr lang="en-US" sz="3600" b="1" dirty="0">
                <a:solidFill>
                  <a:srgbClr val="0000CC"/>
                </a:solidFill>
              </a:rPr>
              <a:t>Database Management System (CS232) </a:t>
            </a:r>
            <a:br>
              <a:rPr lang="en-US" sz="3600" b="1" dirty="0">
                <a:solidFill>
                  <a:srgbClr val="0000CC"/>
                </a:solidFill>
              </a:rPr>
            </a:br>
            <a:br>
              <a:rPr lang="en-US" sz="3600" b="1" dirty="0">
                <a:solidFill>
                  <a:srgbClr val="0000CC"/>
                </a:solidFill>
              </a:rPr>
            </a:br>
            <a:r>
              <a:rPr lang="en-US" sz="1200" b="1" dirty="0">
                <a:solidFill>
                  <a:schemeClr val="bg1"/>
                </a:solidFill>
              </a:rPr>
              <a:t>gg</a:t>
            </a:r>
            <a:br>
              <a:rPr lang="en-US" b="1" dirty="0">
                <a:solidFill>
                  <a:srgbClr val="0000CC"/>
                </a:solidFill>
              </a:rPr>
            </a:br>
            <a:endParaRPr lang="en-GB" sz="3100" dirty="0">
              <a:solidFill>
                <a:srgbClr val="00B0F0"/>
              </a:solidFill>
            </a:endParaRPr>
          </a:p>
        </p:txBody>
      </p:sp>
      <p:sp>
        <p:nvSpPr>
          <p:cNvPr id="3" name="Subtitle 2"/>
          <p:cNvSpPr>
            <a:spLocks noGrp="1"/>
          </p:cNvSpPr>
          <p:nvPr>
            <p:ph type="subTitle" idx="1"/>
          </p:nvPr>
        </p:nvSpPr>
        <p:spPr>
          <a:xfrm>
            <a:off x="1600200" y="3886200"/>
            <a:ext cx="6781800" cy="2514600"/>
          </a:xfrm>
        </p:spPr>
        <p:txBody>
          <a:bodyPr>
            <a:normAutofit/>
          </a:bodyPr>
          <a:lstStyle/>
          <a:p>
            <a:pPr marL="511175" indent="-279400"/>
            <a:r>
              <a:rPr lang="en-US" dirty="0">
                <a:solidFill>
                  <a:srgbClr val="006600"/>
                </a:solidFill>
              </a:rPr>
              <a:t>Said Nabi</a:t>
            </a:r>
          </a:p>
          <a:p>
            <a:pPr marL="511175" indent="-279400"/>
            <a:r>
              <a:rPr lang="en-US" dirty="0">
                <a:solidFill>
                  <a:srgbClr val="7030A0"/>
                </a:solidFill>
              </a:rPr>
              <a:t>said.nabi@giki.edu.pk</a:t>
            </a:r>
            <a:endParaRPr lang="en-US" b="1" dirty="0">
              <a:solidFill>
                <a:srgbClr val="7030A0"/>
              </a:solidFill>
              <a:cs typeface="Times New Roman" pitchFamily="18" charset="0"/>
            </a:endParaRPr>
          </a:p>
          <a:p>
            <a:pPr marL="511175" indent="-279400"/>
            <a:endParaRPr lang="en-US" dirty="0">
              <a:solidFill>
                <a:srgbClr val="006600"/>
              </a:solidFill>
            </a:endParaRPr>
          </a:p>
          <a:p>
            <a:pPr marL="511175" indent="-279400"/>
            <a:r>
              <a:rPr lang="en-US" dirty="0">
                <a:solidFill>
                  <a:schemeClr val="accent3">
                    <a:lumMod val="50000"/>
                  </a:schemeClr>
                </a:solidFill>
              </a:rPr>
              <a:t>Faculty of Computer Science and engineering</a:t>
            </a:r>
          </a:p>
          <a:p>
            <a:pPr marL="511175" indent="-279400"/>
            <a:r>
              <a:rPr lang="en-US" dirty="0">
                <a:solidFill>
                  <a:srgbClr val="0070C0"/>
                </a:solidFill>
              </a:rPr>
              <a:t>Gik Institute Topi, Swabi</a:t>
            </a:r>
          </a:p>
          <a:p>
            <a:endParaRPr lang="en-GB" dirty="0"/>
          </a:p>
        </p:txBody>
      </p:sp>
      <p:sp>
        <p:nvSpPr>
          <p:cNvPr id="4" name="Subtitle 2"/>
          <p:cNvSpPr txBox="1">
            <a:spLocks/>
          </p:cNvSpPr>
          <p:nvPr/>
        </p:nvSpPr>
        <p:spPr>
          <a:xfrm>
            <a:off x="965200" y="3048000"/>
            <a:ext cx="64008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511175" indent="-279400"/>
            <a:r>
              <a:rPr lang="en-US" dirty="0">
                <a:solidFill>
                  <a:schemeClr val="tx1"/>
                </a:solidFill>
              </a:rPr>
              <a:t>Week 01</a:t>
            </a:r>
          </a:p>
          <a:p>
            <a:endParaRPr lang="en-GB" dirty="0">
              <a:solidFill>
                <a:schemeClr val="accent6">
                  <a:lumMod val="50000"/>
                </a:schemeClr>
              </a:solidFill>
            </a:endParaRPr>
          </a:p>
        </p:txBody>
      </p:sp>
      <p:pic>
        <p:nvPicPr>
          <p:cNvPr id="1026" name="Picture 2" descr="Admissions - Ghulam Ishaq Khan Institute of Engineering ...">
            <a:extLst>
              <a:ext uri="{FF2B5EF4-FFF2-40B4-BE49-F238E27FC236}">
                <a16:creationId xmlns:a16="http://schemas.microsoft.com/office/drawing/2014/main" id="{EEEDED95-EC48-C068-23B0-993A483F3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648200"/>
            <a:ext cx="1676400" cy="16764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4">
            <a:extLst>
              <a:ext uri="{FF2B5EF4-FFF2-40B4-BE49-F238E27FC236}">
                <a16:creationId xmlns:a16="http://schemas.microsoft.com/office/drawing/2014/main" id="{1F3CE2B9-E51C-BF21-366C-5E0C7E2E096A}"/>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7" name="Date Placeholder 5">
            <a:extLst>
              <a:ext uri="{FF2B5EF4-FFF2-40B4-BE49-F238E27FC236}">
                <a16:creationId xmlns:a16="http://schemas.microsoft.com/office/drawing/2014/main" id="{9EFCF0EC-18F4-E8A7-B429-BFBE4FD7656B}"/>
              </a:ext>
            </a:extLst>
          </p:cNvPr>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8" name="Slide Number Placeholder 3">
            <a:extLst>
              <a:ext uri="{FF2B5EF4-FFF2-40B4-BE49-F238E27FC236}">
                <a16:creationId xmlns:a16="http://schemas.microsoft.com/office/drawing/2014/main" id="{AD8EF87C-991B-EA3F-4359-79FC6A301910}"/>
              </a:ext>
            </a:extLst>
          </p:cNvPr>
          <p:cNvSpPr>
            <a:spLocks noGrp="1"/>
          </p:cNvSpPr>
          <p:nvPr>
            <p:ph type="sldNum" sz="quarter" idx="12"/>
          </p:nvPr>
        </p:nvSpPr>
        <p:spPr>
          <a:xfrm>
            <a:off x="8531788" y="5648960"/>
            <a:ext cx="548640" cy="396240"/>
          </a:xfrm>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1696953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Title 1">
            <a:extLst>
              <a:ext uri="{FF2B5EF4-FFF2-40B4-BE49-F238E27FC236}">
                <a16:creationId xmlns:a16="http://schemas.microsoft.com/office/drawing/2014/main" id="{EDCC4DFF-4A2B-DF8A-172F-1171EB5A19C1}"/>
              </a:ext>
            </a:extLst>
          </p:cNvPr>
          <p:cNvSpPr>
            <a:spLocks noGrp="1" noChangeArrowheads="1"/>
          </p:cNvSpPr>
          <p:nvPr>
            <p:ph type="title"/>
          </p:nvPr>
        </p:nvSpPr>
        <p:spPr>
          <a:xfrm>
            <a:off x="838200" y="365125"/>
            <a:ext cx="10515600" cy="1325563"/>
          </a:xfrm>
        </p:spPr>
        <p:txBody>
          <a:bodyPr/>
          <a:lstStyle/>
          <a:p>
            <a:r>
              <a:rPr lang="en-US" altLang="en-US" sz="4000" dirty="0"/>
              <a:t>Notes</a:t>
            </a:r>
          </a:p>
        </p:txBody>
      </p:sp>
      <p:sp>
        <p:nvSpPr>
          <p:cNvPr id="3" name="Content Placeholder 2">
            <a:extLst>
              <a:ext uri="{FF2B5EF4-FFF2-40B4-BE49-F238E27FC236}">
                <a16:creationId xmlns:a16="http://schemas.microsoft.com/office/drawing/2014/main" id="{E30DA0F0-B558-1755-4C08-DBFA505751C4}"/>
              </a:ext>
            </a:extLst>
          </p:cNvPr>
          <p:cNvSpPr>
            <a:spLocks noGrp="1" noChangeArrowheads="1"/>
          </p:cNvSpPr>
          <p:nvPr>
            <p:ph idx="1"/>
          </p:nvPr>
        </p:nvSpPr>
        <p:spPr>
          <a:xfrm>
            <a:off x="838200" y="1825625"/>
            <a:ext cx="7620000" cy="3660775"/>
          </a:xfrm>
        </p:spPr>
        <p:txBody>
          <a:bodyPr/>
          <a:lstStyle/>
          <a:p>
            <a:r>
              <a:rPr lang="en-US" altLang="en-US" sz="1800" dirty="0"/>
              <a:t>Course contents and their order may be slightly modified during the course execution.</a:t>
            </a:r>
          </a:p>
          <a:p>
            <a:r>
              <a:rPr lang="en-US" altLang="en-US" sz="1800" dirty="0"/>
              <a:t>No make up for missed quizzes or assignments/</a:t>
            </a:r>
            <a:r>
              <a:rPr lang="en-US" altLang="en-US" sz="1800" dirty="0" err="1"/>
              <a:t>homeworks</a:t>
            </a:r>
            <a:endParaRPr lang="en-US" altLang="en-US" sz="1800" dirty="0"/>
          </a:p>
          <a:p>
            <a:r>
              <a:rPr lang="en-US" altLang="en-US" sz="1800" dirty="0"/>
              <a:t>Deadline for assignments and projects are always final.</a:t>
            </a:r>
          </a:p>
          <a:p>
            <a:r>
              <a:rPr lang="en-US" altLang="en-US" sz="1800" dirty="0"/>
              <a:t>Quizzes may be announced or un-announced</a:t>
            </a:r>
          </a:p>
          <a:p>
            <a:r>
              <a:rPr lang="en-US" altLang="en-US" sz="1800" dirty="0"/>
              <a:t>Serious action will be taken for any kind of cheating</a:t>
            </a:r>
          </a:p>
          <a:p>
            <a:r>
              <a:rPr lang="en-US" altLang="en-US" sz="1800" dirty="0"/>
              <a:t>Same number of quizzes and assignment will be in lab as in course</a:t>
            </a:r>
          </a:p>
          <a:p>
            <a:r>
              <a:rPr lang="en-US" altLang="en-US" sz="1800" dirty="0"/>
              <a:t>Mid and Final exam of lab will be conducted on Computer</a:t>
            </a:r>
          </a:p>
          <a:p>
            <a:endParaRPr lang="en-US" altLang="en-US" sz="1800" dirty="0"/>
          </a:p>
        </p:txBody>
      </p:sp>
    </p:spTree>
    <p:extLst>
      <p:ext uri="{BB962C8B-B14F-4D97-AF65-F5344CB8AC3E}">
        <p14:creationId xmlns:p14="http://schemas.microsoft.com/office/powerpoint/2010/main" val="337199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9" name="Rectangle 2">
            <a:extLst>
              <a:ext uri="{FF2B5EF4-FFF2-40B4-BE49-F238E27FC236}">
                <a16:creationId xmlns:a16="http://schemas.microsoft.com/office/drawing/2014/main" id="{6359CCC4-EBBE-8BE9-E3D8-DCE181B1FB6F}"/>
              </a:ext>
            </a:extLst>
          </p:cNvPr>
          <p:cNvSpPr txBox="1">
            <a:spLocks noChangeArrowheads="1"/>
          </p:cNvSpPr>
          <p:nvPr/>
        </p:nvSpPr>
        <p:spPr>
          <a:xfrm>
            <a:off x="457200" y="483076"/>
            <a:ext cx="3810000" cy="838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GB" altLang="en-US" sz="4000" dirty="0"/>
              <a:t>Motivation</a:t>
            </a:r>
          </a:p>
        </p:txBody>
      </p:sp>
      <p:sp>
        <p:nvSpPr>
          <p:cNvPr id="10" name="Rectangle 3">
            <a:extLst>
              <a:ext uri="{FF2B5EF4-FFF2-40B4-BE49-F238E27FC236}">
                <a16:creationId xmlns:a16="http://schemas.microsoft.com/office/drawing/2014/main" id="{632136EF-432B-C528-518D-BD4F9A8CA158}"/>
              </a:ext>
            </a:extLst>
          </p:cNvPr>
          <p:cNvSpPr txBox="1">
            <a:spLocks noChangeArrowheads="1"/>
          </p:cNvSpPr>
          <p:nvPr/>
        </p:nvSpPr>
        <p:spPr>
          <a:xfrm>
            <a:off x="1143000" y="1321276"/>
            <a:ext cx="4495800" cy="51054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GB" altLang="en-US" sz="2000" dirty="0"/>
              <a:t>Learning DBMS equips you with the skills to organize, manage, and retrieve data efficiently.</a:t>
            </a:r>
          </a:p>
          <a:p>
            <a:r>
              <a:rPr lang="en-GB" altLang="en-US" sz="2000" dirty="0"/>
              <a:t>Core of backend development</a:t>
            </a:r>
            <a:br>
              <a:rPr lang="en-GB" altLang="en-US" sz="2000" dirty="0"/>
            </a:br>
            <a:endParaRPr lang="en-GB" altLang="en-US" sz="2000" dirty="0"/>
          </a:p>
          <a:p>
            <a:r>
              <a:rPr lang="en-GB" altLang="en-US" sz="2000" dirty="0"/>
              <a:t>Scalable and efficient software development</a:t>
            </a:r>
          </a:p>
          <a:p>
            <a:endParaRPr lang="en-GB" altLang="en-US" sz="2000" dirty="0"/>
          </a:p>
          <a:p>
            <a:r>
              <a:rPr lang="en-GB" altLang="en-US" sz="2000" dirty="0"/>
              <a:t>Opens the door to trending technologies like Big Data, Data Science, and Cloud Computing</a:t>
            </a:r>
          </a:p>
        </p:txBody>
      </p:sp>
      <p:graphicFrame>
        <p:nvGraphicFramePr>
          <p:cNvPr id="13" name="Object 2">
            <a:extLst>
              <a:ext uri="{FF2B5EF4-FFF2-40B4-BE49-F238E27FC236}">
                <a16:creationId xmlns:a16="http://schemas.microsoft.com/office/drawing/2014/main" id="{F2C172BD-0F4E-161A-B3AB-442237F88675}"/>
              </a:ext>
            </a:extLst>
          </p:cNvPr>
          <p:cNvGraphicFramePr>
            <a:graphicFrameLocks noChangeAspect="1"/>
          </p:cNvGraphicFramePr>
          <p:nvPr>
            <p:extLst>
              <p:ext uri="{D42A27DB-BD31-4B8C-83A1-F6EECF244321}">
                <p14:modId xmlns:p14="http://schemas.microsoft.com/office/powerpoint/2010/main" val="258951880"/>
              </p:ext>
            </p:extLst>
          </p:nvPr>
        </p:nvGraphicFramePr>
        <p:xfrm>
          <a:off x="5334000" y="1315098"/>
          <a:ext cx="2895600" cy="3703639"/>
        </p:xfrm>
        <a:graphic>
          <a:graphicData uri="http://schemas.openxmlformats.org/presentationml/2006/ole">
            <mc:AlternateContent xmlns:mc="http://schemas.openxmlformats.org/markup-compatibility/2006">
              <mc:Choice xmlns:v="urn:schemas-microsoft-com:vml" Requires="v">
                <p:oleObj name="Photo Editor Photo" r:id="rId3" imgW="12268200" imgH="8915400" progId="MSPhotoEd.3">
                  <p:embed/>
                </p:oleObj>
              </mc:Choice>
              <mc:Fallback>
                <p:oleObj name="Photo Editor Photo" r:id="rId3" imgW="12268200" imgH="8915400" progId="MSPhotoEd.3">
                  <p:embed/>
                  <p:pic>
                    <p:nvPicPr>
                      <p:cNvPr id="13" name="Object 2">
                        <a:extLst>
                          <a:ext uri="{FF2B5EF4-FFF2-40B4-BE49-F238E27FC236}">
                            <a16:creationId xmlns:a16="http://schemas.microsoft.com/office/drawing/2014/main" id="{F2C172BD-0F4E-161A-B3AB-442237F886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315098"/>
                        <a:ext cx="2895600" cy="370363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84291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7" name="Rectangle 2">
            <a:extLst>
              <a:ext uri="{FF2B5EF4-FFF2-40B4-BE49-F238E27FC236}">
                <a16:creationId xmlns:a16="http://schemas.microsoft.com/office/drawing/2014/main" id="{F61DCD11-DCB9-12A6-3A21-37079A4FBB73}"/>
              </a:ext>
            </a:extLst>
          </p:cNvPr>
          <p:cNvSpPr txBox="1">
            <a:spLocks noChangeArrowheads="1"/>
          </p:cNvSpPr>
          <p:nvPr/>
        </p:nvSpPr>
        <p:spPr>
          <a:xfrm>
            <a:off x="457200" y="483076"/>
            <a:ext cx="3810000" cy="838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GB" altLang="en-US" sz="4000" dirty="0"/>
              <a:t>Topics</a:t>
            </a:r>
          </a:p>
        </p:txBody>
      </p:sp>
      <p:sp>
        <p:nvSpPr>
          <p:cNvPr id="8" name="TextBox 7">
            <a:extLst>
              <a:ext uri="{FF2B5EF4-FFF2-40B4-BE49-F238E27FC236}">
                <a16:creationId xmlns:a16="http://schemas.microsoft.com/office/drawing/2014/main" id="{CC726F7A-6DA1-768E-4638-3A744AAB28B1}"/>
              </a:ext>
            </a:extLst>
          </p:cNvPr>
          <p:cNvSpPr txBox="1"/>
          <p:nvPr/>
        </p:nvSpPr>
        <p:spPr>
          <a:xfrm>
            <a:off x="463378" y="1601162"/>
            <a:ext cx="2438400" cy="461665"/>
          </a:xfrm>
          <a:prstGeom prst="rect">
            <a:avLst/>
          </a:prstGeom>
          <a:noFill/>
        </p:spPr>
        <p:txBody>
          <a:bodyPr wrap="square" rtlCol="0">
            <a:spAutoFit/>
          </a:bodyPr>
          <a:lstStyle/>
          <a:p>
            <a:pPr marL="285750" indent="-285750">
              <a:buFont typeface="Arial" panose="020B0604020202020204" pitchFamily="34" charset="0"/>
              <a:buChar char="•"/>
            </a:pPr>
            <a:r>
              <a:rPr lang="en-PK" sz="2400" dirty="0"/>
              <a:t>Basics of DBMS</a:t>
            </a:r>
          </a:p>
        </p:txBody>
      </p:sp>
      <p:pic>
        <p:nvPicPr>
          <p:cNvPr id="15362" name="Picture 2" descr="U1 Basics of Database and Architecture – VISHWAS K. KHEDKAR">
            <a:extLst>
              <a:ext uri="{FF2B5EF4-FFF2-40B4-BE49-F238E27FC236}">
                <a16:creationId xmlns:a16="http://schemas.microsoft.com/office/drawing/2014/main" id="{3DDEACCB-9F92-7DC9-9AA8-F09F8273D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768873"/>
            <a:ext cx="3472360" cy="36794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1E20B57-1CD7-2D07-71A1-35CA089C7C75}"/>
              </a:ext>
            </a:extLst>
          </p:cNvPr>
          <p:cNvSpPr txBox="1"/>
          <p:nvPr/>
        </p:nvSpPr>
        <p:spPr>
          <a:xfrm>
            <a:off x="1163156" y="2062827"/>
            <a:ext cx="2819400" cy="369332"/>
          </a:xfrm>
          <a:prstGeom prst="rect">
            <a:avLst/>
          </a:prstGeom>
          <a:noFill/>
        </p:spPr>
        <p:txBody>
          <a:bodyPr wrap="square" rtlCol="0">
            <a:spAutoFit/>
          </a:bodyPr>
          <a:lstStyle/>
          <a:p>
            <a:pPr marL="285750" indent="-285750">
              <a:buFont typeface="Arial" panose="020B0604020202020204" pitchFamily="34" charset="0"/>
              <a:buChar char="•"/>
            </a:pPr>
            <a:r>
              <a:rPr lang="en-PK" dirty="0"/>
              <a:t>Data VS Information</a:t>
            </a:r>
          </a:p>
        </p:txBody>
      </p:sp>
      <p:sp>
        <p:nvSpPr>
          <p:cNvPr id="10" name="TextBox 9">
            <a:extLst>
              <a:ext uri="{FF2B5EF4-FFF2-40B4-BE49-F238E27FC236}">
                <a16:creationId xmlns:a16="http://schemas.microsoft.com/office/drawing/2014/main" id="{6F8975FC-BD2C-4AB2-07BC-02516421573E}"/>
              </a:ext>
            </a:extLst>
          </p:cNvPr>
          <p:cNvSpPr txBox="1"/>
          <p:nvPr/>
        </p:nvSpPr>
        <p:spPr>
          <a:xfrm>
            <a:off x="1163156" y="2339826"/>
            <a:ext cx="2819400" cy="369332"/>
          </a:xfrm>
          <a:prstGeom prst="rect">
            <a:avLst/>
          </a:prstGeom>
          <a:noFill/>
        </p:spPr>
        <p:txBody>
          <a:bodyPr wrap="square" rtlCol="0">
            <a:spAutoFit/>
          </a:bodyPr>
          <a:lstStyle/>
          <a:p>
            <a:pPr marL="285750" indent="-285750">
              <a:buFont typeface="Arial" panose="020B0604020202020204" pitchFamily="34" charset="0"/>
              <a:buChar char="•"/>
            </a:pPr>
            <a:r>
              <a:rPr lang="en-PK" dirty="0"/>
              <a:t>Importance of Data</a:t>
            </a:r>
          </a:p>
        </p:txBody>
      </p:sp>
      <p:sp>
        <p:nvSpPr>
          <p:cNvPr id="11" name="TextBox 10">
            <a:extLst>
              <a:ext uri="{FF2B5EF4-FFF2-40B4-BE49-F238E27FC236}">
                <a16:creationId xmlns:a16="http://schemas.microsoft.com/office/drawing/2014/main" id="{B05C21BB-AACD-6F23-D438-83C850F2DDCE}"/>
              </a:ext>
            </a:extLst>
          </p:cNvPr>
          <p:cNvSpPr txBox="1"/>
          <p:nvPr/>
        </p:nvSpPr>
        <p:spPr>
          <a:xfrm>
            <a:off x="1163156" y="2631525"/>
            <a:ext cx="2819400" cy="1200329"/>
          </a:xfrm>
          <a:prstGeom prst="rect">
            <a:avLst/>
          </a:prstGeom>
          <a:noFill/>
        </p:spPr>
        <p:txBody>
          <a:bodyPr wrap="square" rtlCol="0">
            <a:spAutoFit/>
          </a:bodyPr>
          <a:lstStyle/>
          <a:p>
            <a:pPr marL="285750" indent="-285750">
              <a:buFont typeface="Arial" panose="020B0604020202020204" pitchFamily="34" charset="0"/>
              <a:buChar char="•"/>
            </a:pPr>
            <a:r>
              <a:rPr lang="en-PK" dirty="0"/>
              <a:t>What is DBMS</a:t>
            </a:r>
          </a:p>
          <a:p>
            <a:pPr marL="285750" indent="-285750">
              <a:buFont typeface="Arial" panose="020B0604020202020204" pitchFamily="34" charset="0"/>
              <a:buChar char="•"/>
            </a:pPr>
            <a:endParaRPr lang="en-PK" dirty="0"/>
          </a:p>
          <a:p>
            <a:pPr marL="285750" indent="-285750">
              <a:buFont typeface="Arial" panose="020B0604020202020204" pitchFamily="34" charset="0"/>
              <a:buChar char="•"/>
            </a:pPr>
            <a:endParaRPr lang="en-PK" dirty="0"/>
          </a:p>
          <a:p>
            <a:pPr marL="285750" indent="-285750">
              <a:buFont typeface="Arial" panose="020B0604020202020204" pitchFamily="34" charset="0"/>
              <a:buChar char="•"/>
            </a:pPr>
            <a:endParaRPr lang="en-PK" dirty="0"/>
          </a:p>
        </p:txBody>
      </p:sp>
      <p:sp>
        <p:nvSpPr>
          <p:cNvPr id="12" name="TextBox 11">
            <a:extLst>
              <a:ext uri="{FF2B5EF4-FFF2-40B4-BE49-F238E27FC236}">
                <a16:creationId xmlns:a16="http://schemas.microsoft.com/office/drawing/2014/main" id="{E0553D78-D1BB-791E-A8D0-E08695D070D1}"/>
              </a:ext>
            </a:extLst>
          </p:cNvPr>
          <p:cNvSpPr txBox="1"/>
          <p:nvPr/>
        </p:nvSpPr>
        <p:spPr>
          <a:xfrm>
            <a:off x="1171394" y="2918904"/>
            <a:ext cx="3095806" cy="1477328"/>
          </a:xfrm>
          <a:prstGeom prst="rect">
            <a:avLst/>
          </a:prstGeom>
          <a:noFill/>
        </p:spPr>
        <p:txBody>
          <a:bodyPr wrap="square" rtlCol="0">
            <a:spAutoFit/>
          </a:bodyPr>
          <a:lstStyle/>
          <a:p>
            <a:pPr marL="285750" indent="-285750">
              <a:buFont typeface="Arial" panose="020B0604020202020204" pitchFamily="34" charset="0"/>
              <a:buChar char="•"/>
            </a:pPr>
            <a:r>
              <a:rPr lang="en-PK" dirty="0"/>
              <a:t>Applications of DBMS</a:t>
            </a:r>
          </a:p>
          <a:p>
            <a:pPr marL="285750" indent="-285750">
              <a:buFont typeface="Arial" panose="020B0604020202020204" pitchFamily="34" charset="0"/>
              <a:buChar char="•"/>
            </a:pPr>
            <a:r>
              <a:rPr lang="en-PK" dirty="0"/>
              <a:t>Example of DBMS</a:t>
            </a:r>
          </a:p>
          <a:p>
            <a:pPr marL="285750" indent="-285750">
              <a:buFont typeface="Arial" panose="020B0604020202020204" pitchFamily="34" charset="0"/>
              <a:buChar char="•"/>
            </a:pPr>
            <a:r>
              <a:rPr lang="en-PK" dirty="0"/>
              <a:t>Users of DBMS</a:t>
            </a:r>
          </a:p>
          <a:p>
            <a:pPr marL="285750" indent="-285750">
              <a:buFont typeface="Arial" panose="020B0604020202020204" pitchFamily="34" charset="0"/>
              <a:buChar char="•"/>
            </a:pPr>
            <a:r>
              <a:rPr lang="en-PK" dirty="0"/>
              <a:t>Drawbacks of File Systems</a:t>
            </a:r>
          </a:p>
          <a:p>
            <a:pPr marL="285750" indent="-285750">
              <a:buFont typeface="Arial" panose="020B0604020202020204" pitchFamily="34" charset="0"/>
              <a:buChar char="•"/>
            </a:pPr>
            <a:r>
              <a:rPr lang="en-PK" dirty="0"/>
              <a:t>DBMS Vs File Systems </a:t>
            </a:r>
          </a:p>
        </p:txBody>
      </p:sp>
    </p:spTree>
    <p:extLst>
      <p:ext uri="{BB962C8B-B14F-4D97-AF65-F5344CB8AC3E}">
        <p14:creationId xmlns:p14="http://schemas.microsoft.com/office/powerpoint/2010/main" val="326441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7" name="Rectangle 2">
            <a:extLst>
              <a:ext uri="{FF2B5EF4-FFF2-40B4-BE49-F238E27FC236}">
                <a16:creationId xmlns:a16="http://schemas.microsoft.com/office/drawing/2014/main" id="{F61DCD11-DCB9-12A6-3A21-37079A4FBB73}"/>
              </a:ext>
            </a:extLst>
          </p:cNvPr>
          <p:cNvSpPr txBox="1">
            <a:spLocks noChangeArrowheads="1"/>
          </p:cNvSpPr>
          <p:nvPr/>
        </p:nvSpPr>
        <p:spPr>
          <a:xfrm>
            <a:off x="552881" y="839154"/>
            <a:ext cx="3810000" cy="838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GB" altLang="en-US" sz="4000" dirty="0"/>
              <a:t>Data</a:t>
            </a:r>
          </a:p>
        </p:txBody>
      </p:sp>
      <p:sp>
        <p:nvSpPr>
          <p:cNvPr id="9" name="TextBox 8">
            <a:extLst>
              <a:ext uri="{FF2B5EF4-FFF2-40B4-BE49-F238E27FC236}">
                <a16:creationId xmlns:a16="http://schemas.microsoft.com/office/drawing/2014/main" id="{91E20B57-1CD7-2D07-71A1-35CA089C7C75}"/>
              </a:ext>
            </a:extLst>
          </p:cNvPr>
          <p:cNvSpPr txBox="1"/>
          <p:nvPr/>
        </p:nvSpPr>
        <p:spPr>
          <a:xfrm>
            <a:off x="552881" y="1666377"/>
            <a:ext cx="7192746" cy="646331"/>
          </a:xfrm>
          <a:prstGeom prst="rect">
            <a:avLst/>
          </a:prstGeom>
          <a:noFill/>
        </p:spPr>
        <p:txBody>
          <a:bodyPr wrap="square" rtlCol="0">
            <a:spAutoFit/>
          </a:bodyPr>
          <a:lstStyle/>
          <a:p>
            <a:pPr marL="285750" indent="-285750">
              <a:buFont typeface="Arial" panose="020B0604020202020204" pitchFamily="34" charset="0"/>
              <a:buChar char="•"/>
            </a:pPr>
            <a:r>
              <a:rPr lang="en-GB" sz="1800" dirty="0">
                <a:effectLst/>
                <a:latin typeface="MinionPro"/>
              </a:rPr>
              <a:t>known facts that can be recorded and that have implicit meaning </a:t>
            </a:r>
            <a:endParaRPr lang="en-GB" dirty="0"/>
          </a:p>
          <a:p>
            <a:r>
              <a:rPr lang="en-PK" dirty="0"/>
              <a:t> </a:t>
            </a:r>
          </a:p>
        </p:txBody>
      </p:sp>
      <p:sp>
        <p:nvSpPr>
          <p:cNvPr id="10" name="TextBox 9">
            <a:extLst>
              <a:ext uri="{FF2B5EF4-FFF2-40B4-BE49-F238E27FC236}">
                <a16:creationId xmlns:a16="http://schemas.microsoft.com/office/drawing/2014/main" id="{6F8975FC-BD2C-4AB2-07BC-02516421573E}"/>
              </a:ext>
            </a:extLst>
          </p:cNvPr>
          <p:cNvSpPr txBox="1"/>
          <p:nvPr/>
        </p:nvSpPr>
        <p:spPr>
          <a:xfrm>
            <a:off x="1219200" y="2199994"/>
            <a:ext cx="5029200" cy="338554"/>
          </a:xfrm>
          <a:prstGeom prst="rect">
            <a:avLst/>
          </a:prstGeom>
          <a:noFill/>
        </p:spPr>
        <p:txBody>
          <a:bodyPr wrap="square" rtlCol="0">
            <a:spAutoFit/>
          </a:bodyPr>
          <a:lstStyle/>
          <a:p>
            <a:pPr marL="285750" indent="-285750">
              <a:buFont typeface="Arial" panose="020B0604020202020204" pitchFamily="34" charset="0"/>
              <a:buChar char="•"/>
            </a:pPr>
            <a:r>
              <a:rPr lang="en-GB" sz="1600" dirty="0"/>
              <a:t>I</a:t>
            </a:r>
            <a:r>
              <a:rPr lang="en-PK" sz="1600" dirty="0"/>
              <a:t>ntegers,strings or images are represented in 0s and 1s</a:t>
            </a:r>
          </a:p>
        </p:txBody>
      </p:sp>
      <p:pic>
        <p:nvPicPr>
          <p:cNvPr id="17410" name="Picture 2" descr="How Bad Data Poses a Multimillion-Pound Risk to Your Business - European  Business &amp; Finance Magazine">
            <a:extLst>
              <a:ext uri="{FF2B5EF4-FFF2-40B4-BE49-F238E27FC236}">
                <a16:creationId xmlns:a16="http://schemas.microsoft.com/office/drawing/2014/main" id="{25D2146F-37D4-DA4C-813F-7827C77C5F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404"/>
          <a:stretch/>
        </p:blipFill>
        <p:spPr bwMode="auto">
          <a:xfrm>
            <a:off x="5791200" y="2764389"/>
            <a:ext cx="2435788" cy="2328174"/>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Python program to calculate the percentage of marks of students using  functions | KIDS Information Center">
            <a:extLst>
              <a:ext uri="{FF2B5EF4-FFF2-40B4-BE49-F238E27FC236}">
                <a16:creationId xmlns:a16="http://schemas.microsoft.com/office/drawing/2014/main" id="{C1F1703B-FCED-E4D8-E3F0-ED94FA481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869376"/>
            <a:ext cx="5003706" cy="210051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7BE3A03-A936-3B20-22B8-05FE526EA184}"/>
              </a:ext>
            </a:extLst>
          </p:cNvPr>
          <p:cNvSpPr/>
          <p:nvPr/>
        </p:nvSpPr>
        <p:spPr>
          <a:xfrm>
            <a:off x="787353" y="2974408"/>
            <a:ext cx="4800600" cy="683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extLst>
      <p:ext uri="{BB962C8B-B14F-4D97-AF65-F5344CB8AC3E}">
        <p14:creationId xmlns:p14="http://schemas.microsoft.com/office/powerpoint/2010/main" val="563436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7" name="Rectangle 2">
            <a:extLst>
              <a:ext uri="{FF2B5EF4-FFF2-40B4-BE49-F238E27FC236}">
                <a16:creationId xmlns:a16="http://schemas.microsoft.com/office/drawing/2014/main" id="{F61DCD11-DCB9-12A6-3A21-37079A4FBB73}"/>
              </a:ext>
            </a:extLst>
          </p:cNvPr>
          <p:cNvSpPr txBox="1">
            <a:spLocks noChangeArrowheads="1"/>
          </p:cNvSpPr>
          <p:nvPr/>
        </p:nvSpPr>
        <p:spPr>
          <a:xfrm>
            <a:off x="552881" y="839154"/>
            <a:ext cx="3810000" cy="838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GB" altLang="en-US" sz="4000" dirty="0"/>
              <a:t>Information</a:t>
            </a:r>
          </a:p>
        </p:txBody>
      </p:sp>
      <p:sp>
        <p:nvSpPr>
          <p:cNvPr id="9" name="TextBox 8">
            <a:extLst>
              <a:ext uri="{FF2B5EF4-FFF2-40B4-BE49-F238E27FC236}">
                <a16:creationId xmlns:a16="http://schemas.microsoft.com/office/drawing/2014/main" id="{91E20B57-1CD7-2D07-71A1-35CA089C7C75}"/>
              </a:ext>
            </a:extLst>
          </p:cNvPr>
          <p:cNvSpPr txBox="1"/>
          <p:nvPr/>
        </p:nvSpPr>
        <p:spPr>
          <a:xfrm>
            <a:off x="579654" y="1780067"/>
            <a:ext cx="2819400" cy="369332"/>
          </a:xfrm>
          <a:prstGeom prst="rect">
            <a:avLst/>
          </a:prstGeom>
          <a:noFill/>
        </p:spPr>
        <p:txBody>
          <a:bodyPr wrap="square" rtlCol="0">
            <a:spAutoFit/>
          </a:bodyPr>
          <a:lstStyle/>
          <a:p>
            <a:pPr marL="285750" indent="-285750">
              <a:buFont typeface="Arial" panose="020B0604020202020204" pitchFamily="34" charset="0"/>
              <a:buChar char="•"/>
            </a:pPr>
            <a:r>
              <a:rPr lang="en-PK" dirty="0"/>
              <a:t>Processed data </a:t>
            </a:r>
          </a:p>
        </p:txBody>
      </p:sp>
      <p:sp>
        <p:nvSpPr>
          <p:cNvPr id="10" name="TextBox 9">
            <a:extLst>
              <a:ext uri="{FF2B5EF4-FFF2-40B4-BE49-F238E27FC236}">
                <a16:creationId xmlns:a16="http://schemas.microsoft.com/office/drawing/2014/main" id="{6F8975FC-BD2C-4AB2-07BC-02516421573E}"/>
              </a:ext>
            </a:extLst>
          </p:cNvPr>
          <p:cNvSpPr txBox="1"/>
          <p:nvPr/>
        </p:nvSpPr>
        <p:spPr>
          <a:xfrm>
            <a:off x="1295400" y="2118504"/>
            <a:ext cx="5029200"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We can interpret</a:t>
            </a:r>
          </a:p>
          <a:p>
            <a:pPr marL="285750" indent="-285750">
              <a:buFont typeface="Arial" panose="020B0604020202020204" pitchFamily="34" charset="0"/>
              <a:buChar char="•"/>
            </a:pPr>
            <a:r>
              <a:rPr lang="en-US" sz="1600" dirty="0"/>
              <a:t>Can make decisions based on the information </a:t>
            </a:r>
            <a:endParaRPr lang="en-PK" sz="1600" dirty="0"/>
          </a:p>
        </p:txBody>
      </p:sp>
      <p:pic>
        <p:nvPicPr>
          <p:cNvPr id="17410" name="Picture 2" descr="How Bad Data Poses a Multimillion-Pound Risk to Your Business - European  Business &amp; Finance Magazine">
            <a:extLst>
              <a:ext uri="{FF2B5EF4-FFF2-40B4-BE49-F238E27FC236}">
                <a16:creationId xmlns:a16="http://schemas.microsoft.com/office/drawing/2014/main" id="{25D2146F-37D4-DA4C-813F-7827C77C5F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404"/>
          <a:stretch/>
        </p:blipFill>
        <p:spPr bwMode="auto">
          <a:xfrm>
            <a:off x="5791200" y="2764389"/>
            <a:ext cx="2435788" cy="2328174"/>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Python program to calculate the percentage of marks of students using  functions | KIDS Information Center">
            <a:extLst>
              <a:ext uri="{FF2B5EF4-FFF2-40B4-BE49-F238E27FC236}">
                <a16:creationId xmlns:a16="http://schemas.microsoft.com/office/drawing/2014/main" id="{C1F1703B-FCED-E4D8-E3F0-ED94FA481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869376"/>
            <a:ext cx="5003706" cy="210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368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Rectangle 1">
            <a:extLst>
              <a:ext uri="{FF2B5EF4-FFF2-40B4-BE49-F238E27FC236}">
                <a16:creationId xmlns:a16="http://schemas.microsoft.com/office/drawing/2014/main" id="{37BE3A03-A936-3B20-22B8-05FE526EA184}"/>
              </a:ext>
            </a:extLst>
          </p:cNvPr>
          <p:cNvSpPr/>
          <p:nvPr/>
        </p:nvSpPr>
        <p:spPr>
          <a:xfrm>
            <a:off x="787353" y="2974408"/>
            <a:ext cx="4800600" cy="683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3" name="Picture 2" descr="How to use Redis for content filtering">
            <a:extLst>
              <a:ext uri="{FF2B5EF4-FFF2-40B4-BE49-F238E27FC236}">
                <a16:creationId xmlns:a16="http://schemas.microsoft.com/office/drawing/2014/main" id="{E63CBFA0-8FC2-B7FF-E1CB-AF0EAF218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026" y="1217712"/>
            <a:ext cx="5809773" cy="48414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a:extLst>
              <a:ext uri="{FF2B5EF4-FFF2-40B4-BE49-F238E27FC236}">
                <a16:creationId xmlns:a16="http://schemas.microsoft.com/office/drawing/2014/main" id="{7B4CB98D-8C33-D342-9368-D4ABCE3DEB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093" y="417613"/>
            <a:ext cx="1945858" cy="154047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6">
            <a:extLst>
              <a:ext uri="{FF2B5EF4-FFF2-40B4-BE49-F238E27FC236}">
                <a16:creationId xmlns:a16="http://schemas.microsoft.com/office/drawing/2014/main" id="{38DB8E3D-4506-F9DE-43E4-89CE260A07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9797" y="4868226"/>
            <a:ext cx="2293434" cy="1989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Elbow Connector 11">
            <a:extLst>
              <a:ext uri="{FF2B5EF4-FFF2-40B4-BE49-F238E27FC236}">
                <a16:creationId xmlns:a16="http://schemas.microsoft.com/office/drawing/2014/main" id="{96B68F26-38A1-281C-5258-5760D7D50DE9}"/>
              </a:ext>
            </a:extLst>
          </p:cNvPr>
          <p:cNvCxnSpPr>
            <a:stCxn id="8" idx="3"/>
          </p:cNvCxnSpPr>
          <p:nvPr/>
        </p:nvCxnSpPr>
        <p:spPr>
          <a:xfrm>
            <a:off x="2815951" y="1187849"/>
            <a:ext cx="891645" cy="479976"/>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6464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16</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Rectangle 1">
            <a:extLst>
              <a:ext uri="{FF2B5EF4-FFF2-40B4-BE49-F238E27FC236}">
                <a16:creationId xmlns:a16="http://schemas.microsoft.com/office/drawing/2014/main" id="{37BE3A03-A936-3B20-22B8-05FE526EA184}"/>
              </a:ext>
            </a:extLst>
          </p:cNvPr>
          <p:cNvSpPr/>
          <p:nvPr/>
        </p:nvSpPr>
        <p:spPr>
          <a:xfrm>
            <a:off x="1418430" y="2979415"/>
            <a:ext cx="4800600" cy="683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7" name="Title 1">
            <a:extLst>
              <a:ext uri="{FF2B5EF4-FFF2-40B4-BE49-F238E27FC236}">
                <a16:creationId xmlns:a16="http://schemas.microsoft.com/office/drawing/2014/main" id="{941C7960-119B-B471-CC8E-AB8499552FCF}"/>
              </a:ext>
            </a:extLst>
          </p:cNvPr>
          <p:cNvSpPr>
            <a:spLocks noGrp="1"/>
          </p:cNvSpPr>
          <p:nvPr>
            <p:ph type="title"/>
          </p:nvPr>
        </p:nvSpPr>
        <p:spPr>
          <a:xfrm>
            <a:off x="533400" y="635195"/>
            <a:ext cx="8229600" cy="808038"/>
          </a:xfrm>
        </p:spPr>
        <p:txBody>
          <a:bodyPr>
            <a:noAutofit/>
          </a:bodyPr>
          <a:lstStyle/>
          <a:p>
            <a:r>
              <a:rPr lang="en-US" sz="2800" dirty="0">
                <a:latin typeface="Helvetica" panose="020B0604020202020204" pitchFamily="34" charset="0"/>
                <a:cs typeface="Helvetica" panose="020B0604020202020204" pitchFamily="34" charset="0"/>
              </a:rPr>
              <a:t>Why Information Is Important?</a:t>
            </a:r>
            <a:br>
              <a:rPr lang="en-US" sz="2800" dirty="0">
                <a:latin typeface="Helvetica" panose="020B0604020202020204" pitchFamily="34" charset="0"/>
                <a:cs typeface="Helvetica" panose="020B0604020202020204" pitchFamily="34" charset="0"/>
              </a:rPr>
            </a:br>
            <a:endParaRPr lang="en-US" sz="2800" dirty="0">
              <a:latin typeface="Helvetica" panose="020B0604020202020204" pitchFamily="34" charset="0"/>
              <a:cs typeface="Helvetica" panose="020B0604020202020204" pitchFamily="34" charset="0"/>
            </a:endParaRPr>
          </a:p>
        </p:txBody>
      </p:sp>
      <p:sp>
        <p:nvSpPr>
          <p:cNvPr id="9" name="Rectangle 8">
            <a:extLst>
              <a:ext uri="{FF2B5EF4-FFF2-40B4-BE49-F238E27FC236}">
                <a16:creationId xmlns:a16="http://schemas.microsoft.com/office/drawing/2014/main" id="{B9EB6FC9-E89D-BDDF-1072-DF9663C07DAE}"/>
              </a:ext>
            </a:extLst>
          </p:cNvPr>
          <p:cNvSpPr/>
          <p:nvPr/>
        </p:nvSpPr>
        <p:spPr>
          <a:xfrm>
            <a:off x="3634092" y="1347219"/>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Helvetica" panose="020B0604020202020204" pitchFamily="34" charset="0"/>
                <a:cs typeface="Helvetica" panose="020B0604020202020204" pitchFamily="34" charset="0"/>
              </a:rPr>
              <a:t>Improve People’s Lives</a:t>
            </a:r>
          </a:p>
        </p:txBody>
      </p:sp>
      <p:sp>
        <p:nvSpPr>
          <p:cNvPr id="10" name="Rectangle 9">
            <a:extLst>
              <a:ext uri="{FF2B5EF4-FFF2-40B4-BE49-F238E27FC236}">
                <a16:creationId xmlns:a16="http://schemas.microsoft.com/office/drawing/2014/main" id="{33A847F3-363B-7EFE-F58D-CD9CECAEAFA9}"/>
              </a:ext>
            </a:extLst>
          </p:cNvPr>
          <p:cNvSpPr/>
          <p:nvPr/>
        </p:nvSpPr>
        <p:spPr>
          <a:xfrm>
            <a:off x="1424292" y="1949080"/>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Helvetica" panose="020B0604020202020204" pitchFamily="34" charset="0"/>
                <a:cs typeface="Helvetica" panose="020B0604020202020204" pitchFamily="34" charset="0"/>
              </a:rPr>
              <a:t>Make Informed Decisions</a:t>
            </a:r>
          </a:p>
        </p:txBody>
      </p:sp>
      <p:sp>
        <p:nvSpPr>
          <p:cNvPr id="13" name="Rectangle 12">
            <a:extLst>
              <a:ext uri="{FF2B5EF4-FFF2-40B4-BE49-F238E27FC236}">
                <a16:creationId xmlns:a16="http://schemas.microsoft.com/office/drawing/2014/main" id="{3AE3FF60-F98D-1CA1-862F-639D8D8D681F}"/>
              </a:ext>
            </a:extLst>
          </p:cNvPr>
          <p:cNvSpPr/>
          <p:nvPr/>
        </p:nvSpPr>
        <p:spPr>
          <a:xfrm>
            <a:off x="3636437" y="2634625"/>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Helvetica" panose="020B0604020202020204" pitchFamily="34" charset="0"/>
                <a:cs typeface="Helvetica" panose="020B0604020202020204" pitchFamily="34" charset="0"/>
              </a:rPr>
              <a:t>Find Solutions To Problems</a:t>
            </a:r>
          </a:p>
        </p:txBody>
      </p:sp>
      <p:sp>
        <p:nvSpPr>
          <p:cNvPr id="14" name="Rectangle 13">
            <a:extLst>
              <a:ext uri="{FF2B5EF4-FFF2-40B4-BE49-F238E27FC236}">
                <a16:creationId xmlns:a16="http://schemas.microsoft.com/office/drawing/2014/main" id="{7D05A00F-1A75-9738-607D-4D7167804A35}"/>
              </a:ext>
            </a:extLst>
          </p:cNvPr>
          <p:cNvSpPr/>
          <p:nvPr/>
        </p:nvSpPr>
        <p:spPr>
          <a:xfrm>
            <a:off x="1509222" y="3299010"/>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Helvetica" panose="020B0604020202020204" pitchFamily="34" charset="0"/>
                <a:cs typeface="Helvetica" panose="020B0604020202020204" pitchFamily="34" charset="0"/>
              </a:rPr>
              <a:t>Back Up Your Arguments</a:t>
            </a:r>
          </a:p>
        </p:txBody>
      </p:sp>
      <p:sp>
        <p:nvSpPr>
          <p:cNvPr id="15" name="Rectangle 14">
            <a:extLst>
              <a:ext uri="{FF2B5EF4-FFF2-40B4-BE49-F238E27FC236}">
                <a16:creationId xmlns:a16="http://schemas.microsoft.com/office/drawing/2014/main" id="{64EE3757-BECB-943A-E1E3-D19E456D4B52}"/>
              </a:ext>
            </a:extLst>
          </p:cNvPr>
          <p:cNvSpPr/>
          <p:nvPr/>
        </p:nvSpPr>
        <p:spPr>
          <a:xfrm>
            <a:off x="3634092" y="3962400"/>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Helvetica" panose="020B0604020202020204" pitchFamily="34" charset="0"/>
                <a:cs typeface="Helvetica" panose="020B0604020202020204" pitchFamily="34" charset="0"/>
              </a:rPr>
              <a:t>Be Strategic In Your Approaches</a:t>
            </a:r>
          </a:p>
        </p:txBody>
      </p:sp>
      <p:sp>
        <p:nvSpPr>
          <p:cNvPr id="16" name="Rectangle 15">
            <a:extLst>
              <a:ext uri="{FF2B5EF4-FFF2-40B4-BE49-F238E27FC236}">
                <a16:creationId xmlns:a16="http://schemas.microsoft.com/office/drawing/2014/main" id="{6AFA5AAF-2E93-05E8-B506-4F0112266B17}"/>
              </a:ext>
            </a:extLst>
          </p:cNvPr>
          <p:cNvSpPr/>
          <p:nvPr/>
        </p:nvSpPr>
        <p:spPr>
          <a:xfrm>
            <a:off x="1509222" y="4562544"/>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Helvetica" panose="020B0604020202020204" pitchFamily="34" charset="0"/>
                <a:cs typeface="Helvetica" panose="020B0604020202020204" pitchFamily="34" charset="0"/>
              </a:rPr>
              <a:t>Make The Most Of Your Money</a:t>
            </a:r>
          </a:p>
        </p:txBody>
      </p:sp>
      <p:sp>
        <p:nvSpPr>
          <p:cNvPr id="17" name="Rectangle 16">
            <a:extLst>
              <a:ext uri="{FF2B5EF4-FFF2-40B4-BE49-F238E27FC236}">
                <a16:creationId xmlns:a16="http://schemas.microsoft.com/office/drawing/2014/main" id="{E42C9067-B150-2C8C-0C64-788C45E800CF}"/>
              </a:ext>
            </a:extLst>
          </p:cNvPr>
          <p:cNvSpPr/>
          <p:nvPr/>
        </p:nvSpPr>
        <p:spPr>
          <a:xfrm>
            <a:off x="3634092" y="5219462"/>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Helvetica" panose="020B0604020202020204" pitchFamily="34" charset="0"/>
                <a:cs typeface="Helvetica" panose="020B0604020202020204" pitchFamily="34" charset="0"/>
              </a:rPr>
              <a:t>Keep Track Of It All</a:t>
            </a:r>
          </a:p>
        </p:txBody>
      </p:sp>
      <p:sp>
        <p:nvSpPr>
          <p:cNvPr id="18" name="Rectangle 17">
            <a:extLst>
              <a:ext uri="{FF2B5EF4-FFF2-40B4-BE49-F238E27FC236}">
                <a16:creationId xmlns:a16="http://schemas.microsoft.com/office/drawing/2014/main" id="{FC420EC5-3A9D-8CDB-42AA-13AD75306BE5}"/>
              </a:ext>
            </a:extLst>
          </p:cNvPr>
          <p:cNvSpPr/>
          <p:nvPr/>
        </p:nvSpPr>
        <p:spPr>
          <a:xfrm>
            <a:off x="1509222" y="5950049"/>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Helvetica" panose="020B0604020202020204" pitchFamily="34" charset="0"/>
                <a:cs typeface="Helvetica" panose="020B0604020202020204" pitchFamily="34" charset="0"/>
              </a:rPr>
              <a:t>Stop The Guessing Game</a:t>
            </a:r>
          </a:p>
        </p:txBody>
      </p:sp>
    </p:spTree>
    <p:extLst>
      <p:ext uri="{BB962C8B-B14F-4D97-AF65-F5344CB8AC3E}">
        <p14:creationId xmlns:p14="http://schemas.microsoft.com/office/powerpoint/2010/main" val="4104130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17</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Rectangle 2">
            <a:extLst>
              <a:ext uri="{FF2B5EF4-FFF2-40B4-BE49-F238E27FC236}">
                <a16:creationId xmlns:a16="http://schemas.microsoft.com/office/drawing/2014/main" id="{7FB48A49-2DFE-FE47-BC4A-84AB3D317DBF}"/>
              </a:ext>
            </a:extLst>
          </p:cNvPr>
          <p:cNvSpPr txBox="1">
            <a:spLocks noChangeArrowheads="1"/>
          </p:cNvSpPr>
          <p:nvPr/>
        </p:nvSpPr>
        <p:spPr>
          <a:xfrm>
            <a:off x="326188" y="488585"/>
            <a:ext cx="5998412" cy="838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4000" dirty="0"/>
              <a:t>We Live in a World of Data</a:t>
            </a:r>
            <a:endParaRPr lang="en-GB" altLang="en-US" sz="4000" dirty="0"/>
          </a:p>
        </p:txBody>
      </p:sp>
      <p:sp>
        <p:nvSpPr>
          <p:cNvPr id="9" name="Content Placeholder 3">
            <a:extLst>
              <a:ext uri="{FF2B5EF4-FFF2-40B4-BE49-F238E27FC236}">
                <a16:creationId xmlns:a16="http://schemas.microsoft.com/office/drawing/2014/main" id="{95134512-9458-C55C-89D3-9D9844C2FC30}"/>
              </a:ext>
            </a:extLst>
          </p:cNvPr>
          <p:cNvSpPr>
            <a:spLocks noGrp="1"/>
          </p:cNvSpPr>
          <p:nvPr>
            <p:ph idx="1"/>
          </p:nvPr>
        </p:nvSpPr>
        <p:spPr>
          <a:xfrm>
            <a:off x="326188" y="1513665"/>
            <a:ext cx="6398189" cy="4572000"/>
          </a:xfrm>
        </p:spPr>
        <p:txBody>
          <a:bodyPr>
            <a:normAutofit/>
          </a:bodyPr>
          <a:lstStyle/>
          <a:p>
            <a:pPr marL="0" indent="0">
              <a:buNone/>
            </a:pPr>
            <a:endParaRPr lang="en-US" sz="1600" dirty="0">
              <a:latin typeface="Helvetica" panose="020B0604020202020204" pitchFamily="34" charset="0"/>
              <a:cs typeface="Helvetica" panose="020B0604020202020204" pitchFamily="34" charset="0"/>
            </a:endParaRPr>
          </a:p>
          <a:p>
            <a:pPr>
              <a:buFont typeface="Wingdings" pitchFamily="2" charset="2"/>
              <a:buChar char="§"/>
            </a:pPr>
            <a:r>
              <a:rPr lang="en-US" sz="1600" dirty="0">
                <a:latin typeface="Helvetica" panose="020B0604020202020204" pitchFamily="34" charset="0"/>
                <a:cs typeface="Helvetica" panose="020B0604020202020204" pitchFamily="34" charset="0"/>
              </a:rPr>
              <a:t>2.9 million </a:t>
            </a:r>
            <a:r>
              <a:rPr lang="en-US" sz="1600" dirty="0">
                <a:solidFill>
                  <a:schemeClr val="accent1"/>
                </a:solidFill>
                <a:latin typeface="Helvetica" panose="020B0604020202020204" pitchFamily="34" charset="0"/>
                <a:cs typeface="Helvetica" panose="020B0604020202020204" pitchFamily="34" charset="0"/>
              </a:rPr>
              <a:t>emails are sent </a:t>
            </a:r>
            <a:r>
              <a:rPr lang="en-US" sz="1600" dirty="0">
                <a:latin typeface="Helvetica" panose="020B0604020202020204" pitchFamily="34" charset="0"/>
                <a:cs typeface="Helvetica" panose="020B0604020202020204" pitchFamily="34" charset="0"/>
              </a:rPr>
              <a:t>every second</a:t>
            </a:r>
          </a:p>
          <a:p>
            <a:pPr>
              <a:buFont typeface="Wingdings" pitchFamily="2" charset="2"/>
              <a:buChar char="§"/>
            </a:pPr>
            <a:endParaRPr lang="en-US" sz="1600" dirty="0">
              <a:latin typeface="Helvetica" panose="020B0604020202020204" pitchFamily="34" charset="0"/>
              <a:cs typeface="Helvetica" panose="020B0604020202020204" pitchFamily="34" charset="0"/>
            </a:endParaRPr>
          </a:p>
          <a:p>
            <a:pPr>
              <a:buFont typeface="Wingdings" pitchFamily="2" charset="2"/>
              <a:buChar char="§"/>
            </a:pPr>
            <a:r>
              <a:rPr lang="en-US" sz="1600" dirty="0">
                <a:latin typeface="Helvetica" panose="020B0604020202020204" pitchFamily="34" charset="0"/>
                <a:cs typeface="Helvetica" panose="020B0604020202020204" pitchFamily="34" charset="0"/>
              </a:rPr>
              <a:t>20 hours of </a:t>
            </a:r>
            <a:r>
              <a:rPr lang="en-US" sz="1600" dirty="0">
                <a:solidFill>
                  <a:schemeClr val="accent1"/>
                </a:solidFill>
                <a:latin typeface="Helvetica" panose="020B0604020202020204" pitchFamily="34" charset="0"/>
                <a:cs typeface="Helvetica" panose="020B0604020202020204" pitchFamily="34" charset="0"/>
              </a:rPr>
              <a:t>video are uploaded to YouTu</a:t>
            </a:r>
            <a:r>
              <a:rPr lang="en-US" sz="1600" dirty="0">
                <a:latin typeface="Helvetica" panose="020B0604020202020204" pitchFamily="34" charset="0"/>
                <a:cs typeface="Helvetica" panose="020B0604020202020204" pitchFamily="34" charset="0"/>
              </a:rPr>
              <a:t>be every minute</a:t>
            </a:r>
          </a:p>
          <a:p>
            <a:pPr>
              <a:buFont typeface="Wingdings" pitchFamily="2" charset="2"/>
              <a:buChar char="§"/>
            </a:pPr>
            <a:endParaRPr lang="en-US" sz="1600" dirty="0">
              <a:latin typeface="Helvetica" panose="020B0604020202020204" pitchFamily="34" charset="0"/>
              <a:cs typeface="Helvetica" panose="020B0604020202020204" pitchFamily="34" charset="0"/>
            </a:endParaRPr>
          </a:p>
          <a:p>
            <a:pPr>
              <a:buFont typeface="Wingdings" pitchFamily="2" charset="2"/>
              <a:buChar char="§"/>
            </a:pPr>
            <a:r>
              <a:rPr lang="en-US" sz="1600" dirty="0">
                <a:latin typeface="Helvetica" panose="020B0604020202020204" pitchFamily="34" charset="0"/>
                <a:cs typeface="Helvetica" panose="020B0604020202020204" pitchFamily="34" charset="0"/>
              </a:rPr>
              <a:t>24 PBs of </a:t>
            </a:r>
            <a:r>
              <a:rPr lang="en-US" sz="1600" dirty="0">
                <a:solidFill>
                  <a:schemeClr val="accent1"/>
                </a:solidFill>
                <a:latin typeface="Helvetica" panose="020B0604020202020204" pitchFamily="34" charset="0"/>
                <a:cs typeface="Helvetica" panose="020B0604020202020204" pitchFamily="34" charset="0"/>
              </a:rPr>
              <a:t>data are processed by Google </a:t>
            </a:r>
            <a:r>
              <a:rPr lang="en-US" sz="1600" dirty="0">
                <a:latin typeface="Helvetica" panose="020B0604020202020204" pitchFamily="34" charset="0"/>
                <a:cs typeface="Helvetica" panose="020B0604020202020204" pitchFamily="34" charset="0"/>
              </a:rPr>
              <a:t>every day</a:t>
            </a:r>
          </a:p>
          <a:p>
            <a:pPr>
              <a:buFont typeface="Wingdings" pitchFamily="2" charset="2"/>
              <a:buChar char="§"/>
            </a:pPr>
            <a:endParaRPr lang="en-US" sz="1600" dirty="0">
              <a:latin typeface="Helvetica" panose="020B0604020202020204" pitchFamily="34" charset="0"/>
              <a:cs typeface="Helvetica" panose="020B0604020202020204" pitchFamily="34" charset="0"/>
            </a:endParaRPr>
          </a:p>
          <a:p>
            <a:pPr>
              <a:buFont typeface="Wingdings" pitchFamily="2" charset="2"/>
              <a:buChar char="§"/>
            </a:pPr>
            <a:r>
              <a:rPr lang="en-US" sz="1600" dirty="0">
                <a:latin typeface="Helvetica" panose="020B0604020202020204" pitchFamily="34" charset="0"/>
                <a:cs typeface="Helvetica" panose="020B0604020202020204" pitchFamily="34" charset="0"/>
              </a:rPr>
              <a:t>50 million </a:t>
            </a:r>
            <a:r>
              <a:rPr lang="en-US" sz="1600" dirty="0">
                <a:solidFill>
                  <a:schemeClr val="accent1"/>
                </a:solidFill>
                <a:latin typeface="Helvetica" panose="020B0604020202020204" pitchFamily="34" charset="0"/>
                <a:cs typeface="Helvetica" panose="020B0604020202020204" pitchFamily="34" charset="0"/>
              </a:rPr>
              <a:t>tweets </a:t>
            </a:r>
            <a:r>
              <a:rPr lang="en-US" sz="1600" dirty="0">
                <a:latin typeface="Helvetica" panose="020B0604020202020204" pitchFamily="34" charset="0"/>
                <a:cs typeface="Helvetica" panose="020B0604020202020204" pitchFamily="34" charset="0"/>
              </a:rPr>
              <a:t>are generated per day</a:t>
            </a:r>
          </a:p>
          <a:p>
            <a:pPr>
              <a:buFont typeface="Wingdings" pitchFamily="2" charset="2"/>
              <a:buChar char="§"/>
            </a:pPr>
            <a:endParaRPr lang="en-US" sz="1600" dirty="0">
              <a:latin typeface="Helvetica" panose="020B0604020202020204" pitchFamily="34" charset="0"/>
              <a:cs typeface="Helvetica" panose="020B0604020202020204" pitchFamily="34" charset="0"/>
            </a:endParaRPr>
          </a:p>
          <a:p>
            <a:pPr>
              <a:buFont typeface="Wingdings" pitchFamily="2" charset="2"/>
              <a:buChar char="§"/>
            </a:pPr>
            <a:r>
              <a:rPr lang="en-US" sz="1600" dirty="0">
                <a:latin typeface="Helvetica" panose="020B0604020202020204" pitchFamily="34" charset="0"/>
                <a:cs typeface="Helvetica" panose="020B0604020202020204" pitchFamily="34" charset="0"/>
              </a:rPr>
              <a:t>700 billion total </a:t>
            </a:r>
            <a:r>
              <a:rPr lang="en-US" sz="1600" dirty="0">
                <a:solidFill>
                  <a:schemeClr val="accent1"/>
                </a:solidFill>
                <a:latin typeface="Helvetica" panose="020B0604020202020204" pitchFamily="34" charset="0"/>
                <a:cs typeface="Helvetica" panose="020B0604020202020204" pitchFamily="34" charset="0"/>
              </a:rPr>
              <a:t>minutes are spent on Facebook </a:t>
            </a:r>
            <a:r>
              <a:rPr lang="en-US" sz="1600" dirty="0">
                <a:latin typeface="Helvetica" panose="020B0604020202020204" pitchFamily="34" charset="0"/>
                <a:cs typeface="Helvetica" panose="020B0604020202020204" pitchFamily="34" charset="0"/>
              </a:rPr>
              <a:t>each month</a:t>
            </a:r>
          </a:p>
          <a:p>
            <a:pPr>
              <a:buFont typeface="Wingdings" pitchFamily="2" charset="2"/>
              <a:buChar char="§"/>
            </a:pPr>
            <a:endParaRPr lang="en-US" sz="1600" dirty="0">
              <a:latin typeface="Helvetica" panose="020B0604020202020204" pitchFamily="34" charset="0"/>
              <a:cs typeface="Helvetica" panose="020B0604020202020204" pitchFamily="34" charset="0"/>
            </a:endParaRPr>
          </a:p>
          <a:p>
            <a:pPr>
              <a:buFont typeface="Wingdings" pitchFamily="2" charset="2"/>
              <a:buChar char="§"/>
            </a:pPr>
            <a:r>
              <a:rPr lang="en-US" sz="1600" dirty="0">
                <a:latin typeface="Helvetica" panose="020B0604020202020204" pitchFamily="34" charset="0"/>
                <a:cs typeface="Helvetica" panose="020B0604020202020204" pitchFamily="34" charset="0"/>
              </a:rPr>
              <a:t>72.9 </a:t>
            </a:r>
            <a:r>
              <a:rPr lang="en-US" sz="1600" dirty="0">
                <a:solidFill>
                  <a:schemeClr val="accent1"/>
                </a:solidFill>
                <a:latin typeface="Helvetica" panose="020B0604020202020204" pitchFamily="34" charset="0"/>
                <a:cs typeface="Helvetica" panose="020B0604020202020204" pitchFamily="34" charset="0"/>
              </a:rPr>
              <a:t>items are ordered on Amazon </a:t>
            </a:r>
            <a:r>
              <a:rPr lang="en-US" sz="1600" dirty="0">
                <a:latin typeface="Helvetica" panose="020B0604020202020204" pitchFamily="34" charset="0"/>
                <a:cs typeface="Helvetica" panose="020B0604020202020204" pitchFamily="34" charset="0"/>
              </a:rPr>
              <a:t>every second</a:t>
            </a:r>
          </a:p>
          <a:p>
            <a:endParaRPr lang="en-US" sz="2000" dirty="0">
              <a:latin typeface="Helvetica" panose="020B0604020202020204" pitchFamily="34" charset="0"/>
              <a:cs typeface="Helvetica" panose="020B0604020202020204" pitchFamily="34" charset="0"/>
            </a:endParaRPr>
          </a:p>
        </p:txBody>
      </p:sp>
      <p:pic>
        <p:nvPicPr>
          <p:cNvPr id="10" name="Picture 9">
            <a:extLst>
              <a:ext uri="{FF2B5EF4-FFF2-40B4-BE49-F238E27FC236}">
                <a16:creationId xmlns:a16="http://schemas.microsoft.com/office/drawing/2014/main" id="{A5DBA551-4A9A-550E-AB27-20DC6FCDDB28}"/>
              </a:ext>
            </a:extLst>
          </p:cNvPr>
          <p:cNvPicPr>
            <a:picLocks noChangeAspect="1"/>
          </p:cNvPicPr>
          <p:nvPr/>
        </p:nvPicPr>
        <p:blipFill>
          <a:blip r:embed="rId3"/>
          <a:stretch>
            <a:fillRect/>
          </a:stretch>
        </p:blipFill>
        <p:spPr>
          <a:xfrm>
            <a:off x="6137344" y="2738681"/>
            <a:ext cx="1888752" cy="1057701"/>
          </a:xfrm>
          <a:prstGeom prst="rect">
            <a:avLst/>
          </a:prstGeom>
        </p:spPr>
      </p:pic>
      <p:pic>
        <p:nvPicPr>
          <p:cNvPr id="11" name="Picture 10">
            <a:extLst>
              <a:ext uri="{FF2B5EF4-FFF2-40B4-BE49-F238E27FC236}">
                <a16:creationId xmlns:a16="http://schemas.microsoft.com/office/drawing/2014/main" id="{7C5BB85F-4B80-4FE9-325B-00CB20C1386F}"/>
              </a:ext>
            </a:extLst>
          </p:cNvPr>
          <p:cNvPicPr>
            <a:picLocks noChangeAspect="1"/>
          </p:cNvPicPr>
          <p:nvPr/>
        </p:nvPicPr>
        <p:blipFill>
          <a:blip r:embed="rId4"/>
          <a:stretch>
            <a:fillRect/>
          </a:stretch>
        </p:blipFill>
        <p:spPr>
          <a:xfrm>
            <a:off x="6177225" y="1455171"/>
            <a:ext cx="1817322" cy="1100455"/>
          </a:xfrm>
          <a:prstGeom prst="rect">
            <a:avLst/>
          </a:prstGeom>
        </p:spPr>
      </p:pic>
      <p:pic>
        <p:nvPicPr>
          <p:cNvPr id="12" name="Picture 11">
            <a:extLst>
              <a:ext uri="{FF2B5EF4-FFF2-40B4-BE49-F238E27FC236}">
                <a16:creationId xmlns:a16="http://schemas.microsoft.com/office/drawing/2014/main" id="{100EA707-0CF2-8152-E05B-9E260C3A57CC}"/>
              </a:ext>
            </a:extLst>
          </p:cNvPr>
          <p:cNvPicPr>
            <a:picLocks noChangeAspect="1"/>
          </p:cNvPicPr>
          <p:nvPr/>
        </p:nvPicPr>
        <p:blipFill>
          <a:blip r:embed="rId5"/>
          <a:stretch>
            <a:fillRect/>
          </a:stretch>
        </p:blipFill>
        <p:spPr>
          <a:xfrm>
            <a:off x="6569582" y="5163856"/>
            <a:ext cx="1257825" cy="1257825"/>
          </a:xfrm>
          <a:prstGeom prst="rect">
            <a:avLst/>
          </a:prstGeom>
        </p:spPr>
      </p:pic>
      <p:pic>
        <p:nvPicPr>
          <p:cNvPr id="13" name="Picture 12">
            <a:extLst>
              <a:ext uri="{FF2B5EF4-FFF2-40B4-BE49-F238E27FC236}">
                <a16:creationId xmlns:a16="http://schemas.microsoft.com/office/drawing/2014/main" id="{796EBAB9-FE96-1E10-DDDA-3116472FD6BB}"/>
              </a:ext>
            </a:extLst>
          </p:cNvPr>
          <p:cNvPicPr>
            <a:picLocks noChangeAspect="1"/>
          </p:cNvPicPr>
          <p:nvPr/>
        </p:nvPicPr>
        <p:blipFill>
          <a:blip r:embed="rId6"/>
          <a:stretch>
            <a:fillRect/>
          </a:stretch>
        </p:blipFill>
        <p:spPr>
          <a:xfrm>
            <a:off x="6209463" y="4028701"/>
            <a:ext cx="1902814" cy="951407"/>
          </a:xfrm>
          <a:prstGeom prst="rect">
            <a:avLst/>
          </a:prstGeom>
        </p:spPr>
      </p:pic>
    </p:spTree>
    <p:extLst>
      <p:ext uri="{BB962C8B-B14F-4D97-AF65-F5344CB8AC3E}">
        <p14:creationId xmlns:p14="http://schemas.microsoft.com/office/powerpoint/2010/main" val="273829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18</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Rectangle 2">
            <a:extLst>
              <a:ext uri="{FF2B5EF4-FFF2-40B4-BE49-F238E27FC236}">
                <a16:creationId xmlns:a16="http://schemas.microsoft.com/office/drawing/2014/main" id="{7FB48A49-2DFE-FE47-BC4A-84AB3D317DBF}"/>
              </a:ext>
            </a:extLst>
          </p:cNvPr>
          <p:cNvSpPr txBox="1">
            <a:spLocks noChangeArrowheads="1"/>
          </p:cNvSpPr>
          <p:nvPr/>
        </p:nvSpPr>
        <p:spPr>
          <a:xfrm>
            <a:off x="552880" y="839154"/>
            <a:ext cx="5619319" cy="838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GB" altLang="en-US" sz="4000" dirty="0"/>
              <a:t>The Importance of Data</a:t>
            </a:r>
          </a:p>
        </p:txBody>
      </p:sp>
      <p:sp>
        <p:nvSpPr>
          <p:cNvPr id="3" name="TextBox 2">
            <a:extLst>
              <a:ext uri="{FF2B5EF4-FFF2-40B4-BE49-F238E27FC236}">
                <a16:creationId xmlns:a16="http://schemas.microsoft.com/office/drawing/2014/main" id="{6EB252CD-F4AE-9199-8A9E-B3CA403A7B16}"/>
              </a:ext>
            </a:extLst>
          </p:cNvPr>
          <p:cNvSpPr txBox="1"/>
          <p:nvPr/>
        </p:nvSpPr>
        <p:spPr>
          <a:xfrm>
            <a:off x="564362" y="2321610"/>
            <a:ext cx="7203886" cy="707886"/>
          </a:xfrm>
          <a:prstGeom prst="rect">
            <a:avLst/>
          </a:prstGeom>
          <a:noFill/>
        </p:spPr>
        <p:txBody>
          <a:bodyPr wrap="square" rtlCol="0">
            <a:spAutoFit/>
          </a:bodyPr>
          <a:lstStyle/>
          <a:p>
            <a:pPr marL="285750" indent="-285750">
              <a:buFont typeface="Arial" panose="020B0604020202020204" pitchFamily="34" charset="0"/>
              <a:buChar char="•"/>
            </a:pPr>
            <a:r>
              <a:rPr lang="en-GB" sz="2000" dirty="0"/>
              <a:t>Helps in making </a:t>
            </a:r>
            <a:r>
              <a:rPr lang="en-GB" sz="2000" b="1" dirty="0">
                <a:solidFill>
                  <a:srgbClr val="0070C0"/>
                </a:solidFill>
              </a:rPr>
              <a:t>informed decisions</a:t>
            </a:r>
            <a:r>
              <a:rPr lang="en-GB" sz="2000" dirty="0"/>
              <a:t>, </a:t>
            </a:r>
            <a:r>
              <a:rPr lang="en-GB" sz="2000" b="1" dirty="0">
                <a:solidFill>
                  <a:srgbClr val="FF0000"/>
                </a:solidFill>
              </a:rPr>
              <a:t>solving problems</a:t>
            </a:r>
            <a:r>
              <a:rPr lang="en-GB" sz="2000" dirty="0"/>
              <a:t>, and </a:t>
            </a:r>
            <a:r>
              <a:rPr lang="en-GB" sz="2000" b="1" dirty="0">
                <a:solidFill>
                  <a:srgbClr val="00B0F0"/>
                </a:solidFill>
              </a:rPr>
              <a:t>improving processes</a:t>
            </a:r>
            <a:r>
              <a:rPr lang="en-PK" sz="2000" b="1" dirty="0">
                <a:solidFill>
                  <a:srgbClr val="00B0F0"/>
                </a:solidFill>
              </a:rPr>
              <a:t> </a:t>
            </a:r>
          </a:p>
        </p:txBody>
      </p:sp>
      <p:sp>
        <p:nvSpPr>
          <p:cNvPr id="7" name="TextBox 6">
            <a:extLst>
              <a:ext uri="{FF2B5EF4-FFF2-40B4-BE49-F238E27FC236}">
                <a16:creationId xmlns:a16="http://schemas.microsoft.com/office/drawing/2014/main" id="{B6AADCCE-B423-3BEB-AED9-428AFA9910A5}"/>
              </a:ext>
            </a:extLst>
          </p:cNvPr>
          <p:cNvSpPr txBox="1"/>
          <p:nvPr/>
        </p:nvSpPr>
        <p:spPr>
          <a:xfrm>
            <a:off x="564362" y="3070654"/>
            <a:ext cx="6065038" cy="1323439"/>
          </a:xfrm>
          <a:prstGeom prst="rect">
            <a:avLst/>
          </a:prstGeom>
          <a:noFill/>
        </p:spPr>
        <p:txBody>
          <a:bodyPr wrap="square" rtlCol="0">
            <a:spAutoFit/>
          </a:bodyPr>
          <a:lstStyle/>
          <a:p>
            <a:pPr marL="285750" indent="-285750">
              <a:buFont typeface="Arial" panose="020B0604020202020204" pitchFamily="34" charset="0"/>
              <a:buChar char="•"/>
            </a:pPr>
            <a:r>
              <a:rPr lang="en-GB" sz="2000" b="1" dirty="0">
                <a:solidFill>
                  <a:srgbClr val="00B0F0"/>
                </a:solidFill>
              </a:rPr>
              <a:t>Healthcare</a:t>
            </a:r>
            <a:r>
              <a:rPr lang="en-GB" sz="2000" dirty="0"/>
              <a:t> </a:t>
            </a:r>
            <a:r>
              <a:rPr lang="en-GB" sz="2000" b="1" dirty="0">
                <a:solidFill>
                  <a:srgbClr val="00B0F0"/>
                </a:solidFill>
              </a:rPr>
              <a:t>providers</a:t>
            </a:r>
            <a:r>
              <a:rPr lang="en-GB" sz="2000" dirty="0"/>
              <a:t>, </a:t>
            </a:r>
            <a:r>
              <a:rPr lang="en-GB" sz="2000" b="1" dirty="0">
                <a:solidFill>
                  <a:srgbClr val="FF0000"/>
                </a:solidFill>
              </a:rPr>
              <a:t>online stores</a:t>
            </a:r>
            <a:r>
              <a:rPr lang="en-GB" sz="2000" dirty="0"/>
              <a:t>, </a:t>
            </a:r>
            <a:r>
              <a:rPr lang="en-GB" sz="2000" dirty="0">
                <a:solidFill>
                  <a:srgbClr val="00B050"/>
                </a:solidFill>
              </a:rPr>
              <a:t>weather services</a:t>
            </a:r>
            <a:r>
              <a:rPr lang="en-GB" sz="2000" dirty="0"/>
              <a:t>, and </a:t>
            </a:r>
            <a:r>
              <a:rPr lang="en-GB" sz="2000" dirty="0">
                <a:solidFill>
                  <a:srgbClr val="FFC000"/>
                </a:solidFill>
              </a:rPr>
              <a:t>ride-sharing apps </a:t>
            </a:r>
            <a:r>
              <a:rPr lang="en-GB" sz="2000" dirty="0"/>
              <a:t>use data</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PK" sz="2000" dirty="0"/>
          </a:p>
        </p:txBody>
      </p:sp>
      <p:sp>
        <p:nvSpPr>
          <p:cNvPr id="8" name="TextBox 7">
            <a:extLst>
              <a:ext uri="{FF2B5EF4-FFF2-40B4-BE49-F238E27FC236}">
                <a16:creationId xmlns:a16="http://schemas.microsoft.com/office/drawing/2014/main" id="{C42D0A2B-A087-6FF4-E5DB-0CF5881DB320}"/>
              </a:ext>
            </a:extLst>
          </p:cNvPr>
          <p:cNvSpPr txBox="1"/>
          <p:nvPr/>
        </p:nvSpPr>
        <p:spPr>
          <a:xfrm>
            <a:off x="564362" y="1780066"/>
            <a:ext cx="7203886"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rgbClr val="0070C0"/>
                </a:solidFill>
              </a:rPr>
              <a:t>Data</a:t>
            </a:r>
            <a:r>
              <a:rPr lang="en-US" sz="2000" dirty="0"/>
              <a:t> is the new </a:t>
            </a:r>
            <a:r>
              <a:rPr lang="en-US" sz="2000" b="1" dirty="0">
                <a:solidFill>
                  <a:srgbClr val="0070C0"/>
                </a:solidFill>
              </a:rPr>
              <a:t>oil</a:t>
            </a:r>
            <a:r>
              <a:rPr lang="en-US" sz="2000" dirty="0"/>
              <a:t>. Clive-</a:t>
            </a:r>
            <a:r>
              <a:rPr lang="en-US" sz="2000" dirty="0" err="1"/>
              <a:t>Humby</a:t>
            </a:r>
            <a:endParaRPr lang="en-PK" sz="2000" b="1" dirty="0">
              <a:solidFill>
                <a:srgbClr val="00B0F0"/>
              </a:solidFill>
            </a:endParaRPr>
          </a:p>
        </p:txBody>
      </p:sp>
    </p:spTree>
    <p:extLst>
      <p:ext uri="{BB962C8B-B14F-4D97-AF65-F5344CB8AC3E}">
        <p14:creationId xmlns:p14="http://schemas.microsoft.com/office/powerpoint/2010/main" val="607883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Title 1">
            <a:extLst>
              <a:ext uri="{FF2B5EF4-FFF2-40B4-BE49-F238E27FC236}">
                <a16:creationId xmlns:a16="http://schemas.microsoft.com/office/drawing/2014/main" id="{E19E04B4-EDF8-5BE4-B18C-EEB2B7280561}"/>
              </a:ext>
            </a:extLst>
          </p:cNvPr>
          <p:cNvSpPr>
            <a:spLocks noGrp="1" noChangeArrowheads="1"/>
          </p:cNvSpPr>
          <p:nvPr>
            <p:ph type="title"/>
          </p:nvPr>
        </p:nvSpPr>
        <p:spPr>
          <a:xfrm>
            <a:off x="184318" y="274637"/>
            <a:ext cx="8438909" cy="320807"/>
          </a:xfrm>
        </p:spPr>
        <p:txBody>
          <a:bodyPr>
            <a:noAutofit/>
          </a:bodyPr>
          <a:lstStyle/>
          <a:p>
            <a:r>
              <a:rPr lang="en-US" altLang="en-US" sz="3200" dirty="0">
                <a:latin typeface="Helvetica" panose="020B0604020202020204" pitchFamily="34" charset="0"/>
                <a:cs typeface="Helvetica" panose="020B0604020202020204" pitchFamily="34" charset="0"/>
              </a:rPr>
              <a:t>Components of Information System</a:t>
            </a:r>
          </a:p>
        </p:txBody>
      </p:sp>
      <p:pic>
        <p:nvPicPr>
          <p:cNvPr id="3" name="Picture 2">
            <a:extLst>
              <a:ext uri="{FF2B5EF4-FFF2-40B4-BE49-F238E27FC236}">
                <a16:creationId xmlns:a16="http://schemas.microsoft.com/office/drawing/2014/main" id="{6FAD35DE-072E-ECB0-EBB2-226F85B2C6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773" y="4843195"/>
            <a:ext cx="1455321" cy="1640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a:extLst>
              <a:ext uri="{FF2B5EF4-FFF2-40B4-BE49-F238E27FC236}">
                <a16:creationId xmlns:a16="http://schemas.microsoft.com/office/drawing/2014/main" id="{1C011F0E-89EE-030B-FB32-2882F60370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445" y="3487298"/>
            <a:ext cx="1870429" cy="125612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a:extLst>
              <a:ext uri="{FF2B5EF4-FFF2-40B4-BE49-F238E27FC236}">
                <a16:creationId xmlns:a16="http://schemas.microsoft.com/office/drawing/2014/main" id="{BF2CD988-4654-F64A-A422-6ED14D89B2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720" y="1018255"/>
            <a:ext cx="3604117" cy="11116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5">
            <a:extLst>
              <a:ext uri="{FF2B5EF4-FFF2-40B4-BE49-F238E27FC236}">
                <a16:creationId xmlns:a16="http://schemas.microsoft.com/office/drawing/2014/main" id="{C98A2405-327E-0893-910A-B76D571CCB01}"/>
              </a:ext>
            </a:extLst>
          </p:cNvPr>
          <p:cNvSpPr txBox="1">
            <a:spLocks noChangeArrowheads="1"/>
          </p:cNvSpPr>
          <p:nvPr/>
        </p:nvSpPr>
        <p:spPr bwMode="auto">
          <a:xfrm>
            <a:off x="6432719" y="5619578"/>
            <a:ext cx="17265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dirty="0"/>
              <a:t>Database (Data Storage)</a:t>
            </a:r>
          </a:p>
        </p:txBody>
      </p:sp>
      <p:sp>
        <p:nvSpPr>
          <p:cNvPr id="10" name="TextBox 6">
            <a:extLst>
              <a:ext uri="{FF2B5EF4-FFF2-40B4-BE49-F238E27FC236}">
                <a16:creationId xmlns:a16="http://schemas.microsoft.com/office/drawing/2014/main" id="{C33350A8-F054-11A5-4DAB-8437C42E65AF}"/>
              </a:ext>
            </a:extLst>
          </p:cNvPr>
          <p:cNvSpPr txBox="1">
            <a:spLocks noChangeArrowheads="1"/>
          </p:cNvSpPr>
          <p:nvPr/>
        </p:nvSpPr>
        <p:spPr bwMode="auto">
          <a:xfrm>
            <a:off x="5824707" y="4051423"/>
            <a:ext cx="2490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Coding/ Programming</a:t>
            </a:r>
          </a:p>
        </p:txBody>
      </p:sp>
      <p:sp>
        <p:nvSpPr>
          <p:cNvPr id="11" name="TextBox 7">
            <a:extLst>
              <a:ext uri="{FF2B5EF4-FFF2-40B4-BE49-F238E27FC236}">
                <a16:creationId xmlns:a16="http://schemas.microsoft.com/office/drawing/2014/main" id="{701579CC-1330-9092-97D1-9B047EE18E12}"/>
              </a:ext>
            </a:extLst>
          </p:cNvPr>
          <p:cNvSpPr txBox="1">
            <a:spLocks noChangeArrowheads="1"/>
          </p:cNvSpPr>
          <p:nvPr/>
        </p:nvSpPr>
        <p:spPr bwMode="auto">
          <a:xfrm>
            <a:off x="3941933" y="1505615"/>
            <a:ext cx="1382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Web &amp; GUI</a:t>
            </a:r>
          </a:p>
        </p:txBody>
      </p:sp>
      <p:pic>
        <p:nvPicPr>
          <p:cNvPr id="12" name="Picture 5">
            <a:extLst>
              <a:ext uri="{FF2B5EF4-FFF2-40B4-BE49-F238E27FC236}">
                <a16:creationId xmlns:a16="http://schemas.microsoft.com/office/drawing/2014/main" id="{62F7ACC5-FDD3-155A-FBF4-ABE6AE8CB6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1658" y="2188559"/>
            <a:ext cx="1474856" cy="124044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8">
            <a:extLst>
              <a:ext uri="{FF2B5EF4-FFF2-40B4-BE49-F238E27FC236}">
                <a16:creationId xmlns:a16="http://schemas.microsoft.com/office/drawing/2014/main" id="{46536D0D-68DF-77CD-FCB2-42F60037B4DB}"/>
              </a:ext>
            </a:extLst>
          </p:cNvPr>
          <p:cNvSpPr txBox="1">
            <a:spLocks noChangeArrowheads="1"/>
          </p:cNvSpPr>
          <p:nvPr/>
        </p:nvSpPr>
        <p:spPr bwMode="auto">
          <a:xfrm>
            <a:off x="4688056" y="2760847"/>
            <a:ext cx="23311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Designing/ Modeling</a:t>
            </a:r>
          </a:p>
        </p:txBody>
      </p:sp>
      <p:sp>
        <p:nvSpPr>
          <p:cNvPr id="14" name="TextBox 5">
            <a:extLst>
              <a:ext uri="{FF2B5EF4-FFF2-40B4-BE49-F238E27FC236}">
                <a16:creationId xmlns:a16="http://schemas.microsoft.com/office/drawing/2014/main" id="{DE96BF5A-8775-8767-FD0F-CFF9CC466511}"/>
              </a:ext>
            </a:extLst>
          </p:cNvPr>
          <p:cNvSpPr txBox="1">
            <a:spLocks noChangeArrowheads="1"/>
          </p:cNvSpPr>
          <p:nvPr/>
        </p:nvSpPr>
        <p:spPr bwMode="auto">
          <a:xfrm>
            <a:off x="6432720" y="4843195"/>
            <a:ext cx="172659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SQL Programming</a:t>
            </a:r>
          </a:p>
        </p:txBody>
      </p:sp>
    </p:spTree>
    <p:extLst>
      <p:ext uri="{BB962C8B-B14F-4D97-AF65-F5344CB8AC3E}">
        <p14:creationId xmlns:p14="http://schemas.microsoft.com/office/powerpoint/2010/main" val="3673752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2</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9" name="Rectangle 2">
            <a:extLst>
              <a:ext uri="{FF2B5EF4-FFF2-40B4-BE49-F238E27FC236}">
                <a16:creationId xmlns:a16="http://schemas.microsoft.com/office/drawing/2014/main" id="{2F27DDD8-80B4-5014-BE44-BEA73DC82273}"/>
              </a:ext>
            </a:extLst>
          </p:cNvPr>
          <p:cNvSpPr txBox="1">
            <a:spLocks noChangeArrowheads="1"/>
          </p:cNvSpPr>
          <p:nvPr/>
        </p:nvSpPr>
        <p:spPr>
          <a:xfrm>
            <a:off x="434546" y="685800"/>
            <a:ext cx="10515600" cy="1325563"/>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altLang="en-US" sz="4000" dirty="0"/>
              <a:t>Instructor</a:t>
            </a:r>
          </a:p>
        </p:txBody>
      </p:sp>
      <p:sp>
        <p:nvSpPr>
          <p:cNvPr id="10" name="Rectangle 3">
            <a:extLst>
              <a:ext uri="{FF2B5EF4-FFF2-40B4-BE49-F238E27FC236}">
                <a16:creationId xmlns:a16="http://schemas.microsoft.com/office/drawing/2014/main" id="{65C7DF34-27F1-7C9E-6BE4-56B1B9FC410F}"/>
              </a:ext>
            </a:extLst>
          </p:cNvPr>
          <p:cNvSpPr txBox="1">
            <a:spLocks noChangeArrowheads="1"/>
          </p:cNvSpPr>
          <p:nvPr/>
        </p:nvSpPr>
        <p:spPr>
          <a:xfrm>
            <a:off x="434546" y="1676400"/>
            <a:ext cx="8839200" cy="2514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FontTx/>
              <a:buNone/>
            </a:pPr>
            <a:r>
              <a:rPr lang="en-US" altLang="en-US" b="1" dirty="0"/>
              <a:t>Email</a:t>
            </a:r>
            <a:r>
              <a:rPr lang="en-US" altLang="en-US" dirty="0"/>
              <a:t>: said.nabi@giki.edu.pk</a:t>
            </a:r>
          </a:p>
          <a:p>
            <a:pPr>
              <a:buFontTx/>
              <a:buNone/>
            </a:pPr>
            <a:r>
              <a:rPr lang="en-US" altLang="en-US" dirty="0"/>
              <a:t>Webpages: </a:t>
            </a:r>
            <a:r>
              <a:rPr lang="en-US" altLang="en-US" dirty="0">
                <a:hlinkClick r:id="rId2"/>
              </a:rPr>
              <a:t>https://tecplace.net/</a:t>
            </a:r>
            <a:r>
              <a:rPr lang="en-US" altLang="en-US" dirty="0"/>
              <a:t> </a:t>
            </a:r>
            <a:r>
              <a:rPr lang="en-US" altLang="en-US" dirty="0">
                <a:hlinkClick r:id="rId3"/>
              </a:rPr>
              <a:t>https://humanizetextai.com/</a:t>
            </a:r>
            <a:r>
              <a:rPr lang="en-US" altLang="en-US" dirty="0"/>
              <a:t> </a:t>
            </a:r>
          </a:p>
          <a:p>
            <a:pPr>
              <a:buFontTx/>
              <a:buNone/>
            </a:pPr>
            <a:r>
              <a:rPr lang="en-US" altLang="en-US" dirty="0"/>
              <a:t>Office: NAB 2</a:t>
            </a:r>
            <a:r>
              <a:rPr lang="en-US" altLang="en-US" baseline="30000" dirty="0"/>
              <a:t>nd</a:t>
            </a:r>
            <a:r>
              <a:rPr lang="en-US" altLang="en-US" dirty="0"/>
              <a:t> Floor, S22</a:t>
            </a:r>
          </a:p>
          <a:p>
            <a:pPr>
              <a:buFontTx/>
              <a:buNone/>
            </a:pPr>
            <a:r>
              <a:rPr lang="en-US" altLang="en-US" dirty="0"/>
              <a:t>Telephone Extension: 2154</a:t>
            </a:r>
          </a:p>
          <a:p>
            <a:pPr>
              <a:buFontTx/>
              <a:buNone/>
            </a:pPr>
            <a:r>
              <a:rPr lang="en-US" altLang="en-US" dirty="0"/>
              <a:t>Office Hours:</a:t>
            </a:r>
          </a:p>
          <a:p>
            <a:pPr>
              <a:buFontTx/>
              <a:buNone/>
            </a:pPr>
            <a:r>
              <a:rPr lang="en-US" altLang="en-US" sz="1400" dirty="0"/>
              <a:t>	Monday/Thursday		9:00 AM - 4:00 PM</a:t>
            </a:r>
          </a:p>
          <a:p>
            <a:pPr>
              <a:buFontTx/>
              <a:buNone/>
            </a:pPr>
            <a:endParaRPr lang="en-US" altLang="en-US" sz="1400" dirty="0"/>
          </a:p>
          <a:p>
            <a:pPr>
              <a:buFontTx/>
              <a:buNone/>
            </a:pPr>
            <a:endParaRPr lang="en-US" altLang="en-US" sz="1400" dirty="0"/>
          </a:p>
          <a:p>
            <a:pPr>
              <a:buFontTx/>
              <a:buNone/>
            </a:pPr>
            <a:endParaRPr lang="en-US" altLang="en-US" sz="1400" dirty="0"/>
          </a:p>
        </p:txBody>
      </p:sp>
      <p:sp>
        <p:nvSpPr>
          <p:cNvPr id="13" name="Rectangle 2">
            <a:extLst>
              <a:ext uri="{FF2B5EF4-FFF2-40B4-BE49-F238E27FC236}">
                <a16:creationId xmlns:a16="http://schemas.microsoft.com/office/drawing/2014/main" id="{C348AB0B-31A7-4957-F51C-80526EF08375}"/>
              </a:ext>
            </a:extLst>
          </p:cNvPr>
          <p:cNvSpPr>
            <a:spLocks noGrp="1" noChangeArrowheads="1"/>
          </p:cNvSpPr>
          <p:nvPr>
            <p:ph type="title"/>
          </p:nvPr>
        </p:nvSpPr>
        <p:spPr>
          <a:xfrm>
            <a:off x="434546" y="4123314"/>
            <a:ext cx="10515600" cy="775086"/>
          </a:xfrm>
        </p:spPr>
        <p:txBody>
          <a:bodyPr/>
          <a:lstStyle/>
          <a:p>
            <a:pPr eaLnBrk="1" hangingPunct="1"/>
            <a:r>
              <a:rPr lang="en-US" altLang="en-US" sz="4000" dirty="0"/>
              <a:t>Course</a:t>
            </a:r>
            <a:r>
              <a:rPr lang="en-US" altLang="en-US" sz="2800" dirty="0"/>
              <a:t> </a:t>
            </a:r>
            <a:r>
              <a:rPr lang="en-US" altLang="en-US" sz="4000" dirty="0"/>
              <a:t>TA</a:t>
            </a:r>
          </a:p>
        </p:txBody>
      </p:sp>
      <p:sp>
        <p:nvSpPr>
          <p:cNvPr id="14" name="Rectangle 3">
            <a:extLst>
              <a:ext uri="{FF2B5EF4-FFF2-40B4-BE49-F238E27FC236}">
                <a16:creationId xmlns:a16="http://schemas.microsoft.com/office/drawing/2014/main" id="{2D60B667-D619-D96B-DEC6-14B138564F25}"/>
              </a:ext>
            </a:extLst>
          </p:cNvPr>
          <p:cNvSpPr txBox="1">
            <a:spLocks noChangeArrowheads="1"/>
          </p:cNvSpPr>
          <p:nvPr/>
        </p:nvSpPr>
        <p:spPr>
          <a:xfrm>
            <a:off x="431454" y="4923755"/>
            <a:ext cx="7953632" cy="224288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altLang="en-US" dirty="0"/>
              <a:t>Yet to be decide </a:t>
            </a:r>
          </a:p>
          <a:p>
            <a:pPr marL="114300" indent="0">
              <a:buNone/>
            </a:pPr>
            <a:r>
              <a:rPr lang="en-US" altLang="en-US" dirty="0"/>
              <a:t>Never hesitate to contact </a:t>
            </a:r>
            <a:r>
              <a:rPr lang="en-GB" altLang="en-US" dirty="0"/>
              <a:t>TA </a:t>
            </a:r>
            <a:r>
              <a:rPr lang="en-US" altLang="en-US" dirty="0"/>
              <a:t>or me whenever you have some problem</a:t>
            </a:r>
          </a:p>
        </p:txBody>
      </p:sp>
    </p:spTree>
    <p:extLst>
      <p:ext uri="{BB962C8B-B14F-4D97-AF65-F5344CB8AC3E}">
        <p14:creationId xmlns:p14="http://schemas.microsoft.com/office/powerpoint/2010/main" val="2355735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Rectangle 2">
            <a:extLst>
              <a:ext uri="{FF2B5EF4-FFF2-40B4-BE49-F238E27FC236}">
                <a16:creationId xmlns:a16="http://schemas.microsoft.com/office/drawing/2014/main" id="{7FB48A49-2DFE-FE47-BC4A-84AB3D317DBF}"/>
              </a:ext>
            </a:extLst>
          </p:cNvPr>
          <p:cNvSpPr txBox="1">
            <a:spLocks noChangeArrowheads="1"/>
          </p:cNvSpPr>
          <p:nvPr/>
        </p:nvSpPr>
        <p:spPr>
          <a:xfrm>
            <a:off x="552880" y="839154"/>
            <a:ext cx="5619319" cy="838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GB" altLang="en-US" sz="4000" dirty="0"/>
              <a:t>Database</a:t>
            </a:r>
          </a:p>
        </p:txBody>
      </p:sp>
      <p:sp>
        <p:nvSpPr>
          <p:cNvPr id="3" name="TextBox 2">
            <a:extLst>
              <a:ext uri="{FF2B5EF4-FFF2-40B4-BE49-F238E27FC236}">
                <a16:creationId xmlns:a16="http://schemas.microsoft.com/office/drawing/2014/main" id="{6EB252CD-F4AE-9199-8A9E-B3CA403A7B16}"/>
              </a:ext>
            </a:extLst>
          </p:cNvPr>
          <p:cNvSpPr txBox="1"/>
          <p:nvPr/>
        </p:nvSpPr>
        <p:spPr>
          <a:xfrm>
            <a:off x="564362" y="2395215"/>
            <a:ext cx="720388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It can be </a:t>
            </a:r>
            <a:r>
              <a:rPr lang="en-US" sz="2000" b="1" dirty="0">
                <a:solidFill>
                  <a:srgbClr val="0070C0"/>
                </a:solidFill>
              </a:rPr>
              <a:t>accessed</a:t>
            </a:r>
            <a:r>
              <a:rPr lang="en-US" sz="2000" dirty="0"/>
              <a:t> managed and updated </a:t>
            </a:r>
            <a:r>
              <a:rPr lang="en-US" sz="2000" b="1" dirty="0">
                <a:solidFill>
                  <a:srgbClr val="00B0F0"/>
                </a:solidFill>
              </a:rPr>
              <a:t>easily </a:t>
            </a:r>
            <a:endParaRPr lang="en-PK" sz="2000" b="1" dirty="0">
              <a:solidFill>
                <a:srgbClr val="00B0F0"/>
              </a:solidFill>
            </a:endParaRPr>
          </a:p>
          <a:p>
            <a:endParaRPr lang="en-US" sz="2000" dirty="0"/>
          </a:p>
        </p:txBody>
      </p:sp>
      <p:sp>
        <p:nvSpPr>
          <p:cNvPr id="8" name="TextBox 7">
            <a:extLst>
              <a:ext uri="{FF2B5EF4-FFF2-40B4-BE49-F238E27FC236}">
                <a16:creationId xmlns:a16="http://schemas.microsoft.com/office/drawing/2014/main" id="{C42D0A2B-A087-6FF4-E5DB-0CF5881DB320}"/>
              </a:ext>
            </a:extLst>
          </p:cNvPr>
          <p:cNvSpPr txBox="1"/>
          <p:nvPr/>
        </p:nvSpPr>
        <p:spPr>
          <a:xfrm>
            <a:off x="552880" y="1973894"/>
            <a:ext cx="7203886"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An </a:t>
            </a:r>
            <a:r>
              <a:rPr lang="en-US" sz="2000" b="1" dirty="0">
                <a:solidFill>
                  <a:srgbClr val="00B050"/>
                </a:solidFill>
              </a:rPr>
              <a:t>electronic</a:t>
            </a:r>
            <a:r>
              <a:rPr lang="en-US" sz="2000" dirty="0"/>
              <a:t> place where </a:t>
            </a:r>
            <a:r>
              <a:rPr lang="en-US" sz="2000" b="1" dirty="0">
                <a:solidFill>
                  <a:srgbClr val="FF0000"/>
                </a:solidFill>
              </a:rPr>
              <a:t>data</a:t>
            </a:r>
            <a:r>
              <a:rPr lang="en-US" sz="2000" dirty="0"/>
              <a:t> is stored so that</a:t>
            </a:r>
            <a:endParaRPr lang="en-PK" sz="2000" dirty="0"/>
          </a:p>
        </p:txBody>
      </p:sp>
      <p:sp>
        <p:nvSpPr>
          <p:cNvPr id="9" name="Rectangle 2">
            <a:extLst>
              <a:ext uri="{FF2B5EF4-FFF2-40B4-BE49-F238E27FC236}">
                <a16:creationId xmlns:a16="http://schemas.microsoft.com/office/drawing/2014/main" id="{7424151D-3929-5A9C-1FEF-9380C881DEDE}"/>
              </a:ext>
            </a:extLst>
          </p:cNvPr>
          <p:cNvSpPr txBox="1">
            <a:spLocks noChangeArrowheads="1"/>
          </p:cNvSpPr>
          <p:nvPr/>
        </p:nvSpPr>
        <p:spPr>
          <a:xfrm>
            <a:off x="607504" y="3394553"/>
            <a:ext cx="5619319" cy="8382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GB" altLang="en-US" sz="4000" dirty="0"/>
              <a:t>DBMS</a:t>
            </a:r>
          </a:p>
        </p:txBody>
      </p:sp>
      <p:sp>
        <p:nvSpPr>
          <p:cNvPr id="10" name="TextBox 9">
            <a:extLst>
              <a:ext uri="{FF2B5EF4-FFF2-40B4-BE49-F238E27FC236}">
                <a16:creationId xmlns:a16="http://schemas.microsoft.com/office/drawing/2014/main" id="{6FB2D3E6-C0E1-44E1-C2F6-1121EE8D0CBE}"/>
              </a:ext>
            </a:extLst>
          </p:cNvPr>
          <p:cNvSpPr txBox="1"/>
          <p:nvPr/>
        </p:nvSpPr>
        <p:spPr>
          <a:xfrm>
            <a:off x="607505" y="4227315"/>
            <a:ext cx="3964496"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A </a:t>
            </a:r>
            <a:r>
              <a:rPr lang="en-US" sz="2000" b="1" dirty="0">
                <a:solidFill>
                  <a:srgbClr val="00B050"/>
                </a:solidFill>
              </a:rPr>
              <a:t>Collection</a:t>
            </a:r>
            <a:r>
              <a:rPr lang="en-US" sz="2000" dirty="0"/>
              <a:t> of </a:t>
            </a:r>
            <a:r>
              <a:rPr lang="en-US" sz="2000" dirty="0">
                <a:solidFill>
                  <a:srgbClr val="FF0000"/>
                </a:solidFill>
              </a:rPr>
              <a:t>interrelated</a:t>
            </a:r>
            <a:r>
              <a:rPr lang="en-US" sz="2000" dirty="0"/>
              <a:t> data and set of programs to </a:t>
            </a:r>
            <a:r>
              <a:rPr lang="en-US" sz="2000" dirty="0">
                <a:solidFill>
                  <a:srgbClr val="92D050"/>
                </a:solidFill>
              </a:rPr>
              <a:t>access</a:t>
            </a:r>
            <a:r>
              <a:rPr lang="en-US" sz="2000" dirty="0"/>
              <a:t> those data. </a:t>
            </a:r>
            <a:endParaRPr lang="en-PK" sz="2000" dirty="0"/>
          </a:p>
        </p:txBody>
      </p:sp>
      <p:pic>
        <p:nvPicPr>
          <p:cNvPr id="1026" name="Picture 2" descr="What is DBMS? | Database Management Systems | Edureka">
            <a:extLst>
              <a:ext uri="{FF2B5EF4-FFF2-40B4-BE49-F238E27FC236}">
                <a16:creationId xmlns:a16="http://schemas.microsoft.com/office/drawing/2014/main" id="{CBA005E4-3FCC-488F-1B0F-D06AD7D08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012" y="3103100"/>
            <a:ext cx="3299305" cy="2362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557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21</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Title 1">
            <a:extLst>
              <a:ext uri="{FF2B5EF4-FFF2-40B4-BE49-F238E27FC236}">
                <a16:creationId xmlns:a16="http://schemas.microsoft.com/office/drawing/2014/main" id="{434D3CAB-F186-4FA1-67ED-D218E3E93647}"/>
              </a:ext>
            </a:extLst>
          </p:cNvPr>
          <p:cNvSpPr>
            <a:spLocks noGrp="1"/>
          </p:cNvSpPr>
          <p:nvPr>
            <p:ph type="title"/>
          </p:nvPr>
        </p:nvSpPr>
        <p:spPr>
          <a:xfrm>
            <a:off x="838200" y="381000"/>
            <a:ext cx="9829800" cy="1309688"/>
          </a:xfrm>
        </p:spPr>
        <p:txBody>
          <a:bodyPr>
            <a:normAutofit/>
          </a:bodyPr>
          <a:lstStyle/>
          <a:p>
            <a:r>
              <a:rPr lang="en-US" sz="4000" dirty="0">
                <a:latin typeface="Helvetica" panose="020B0604020202020204" pitchFamily="34" charset="0"/>
                <a:cs typeface="Helvetica" panose="020B0604020202020204" pitchFamily="34" charset="0"/>
              </a:rPr>
              <a:t>Some Definitions</a:t>
            </a:r>
          </a:p>
        </p:txBody>
      </p:sp>
      <p:sp>
        <p:nvSpPr>
          <p:cNvPr id="3" name="Content Placeholder 2">
            <a:extLst>
              <a:ext uri="{FF2B5EF4-FFF2-40B4-BE49-F238E27FC236}">
                <a16:creationId xmlns:a16="http://schemas.microsoft.com/office/drawing/2014/main" id="{1BBAA884-93DB-9743-6865-BAD4A597956F}"/>
              </a:ext>
            </a:extLst>
          </p:cNvPr>
          <p:cNvSpPr>
            <a:spLocks noGrp="1"/>
          </p:cNvSpPr>
          <p:nvPr>
            <p:ph idx="1"/>
          </p:nvPr>
        </p:nvSpPr>
        <p:spPr>
          <a:xfrm>
            <a:off x="838201" y="1923486"/>
            <a:ext cx="7386176" cy="4202677"/>
          </a:xfrm>
        </p:spPr>
        <p:txBody>
          <a:bodyPr>
            <a:normAutofit/>
          </a:bodyPr>
          <a:lstStyle/>
          <a:p>
            <a:pPr>
              <a:buFont typeface="Wingdings" pitchFamily="2" charset="2"/>
              <a:buChar char="§"/>
            </a:pPr>
            <a:r>
              <a:rPr lang="en-US" sz="2000" dirty="0">
                <a:latin typeface="Helvetica" panose="020B0604020202020204" pitchFamily="34" charset="0"/>
                <a:cs typeface="Helvetica" panose="020B0604020202020204" pitchFamily="34" charset="0"/>
              </a:rPr>
              <a:t>A </a:t>
            </a:r>
            <a:r>
              <a:rPr lang="en-US" sz="2000" dirty="0">
                <a:solidFill>
                  <a:srgbClr val="0070C0"/>
                </a:solidFill>
                <a:latin typeface="Helvetica" panose="020B0604020202020204" pitchFamily="34" charset="0"/>
                <a:cs typeface="Helvetica" panose="020B0604020202020204" pitchFamily="34" charset="0"/>
              </a:rPr>
              <a:t>database</a:t>
            </a:r>
            <a:r>
              <a:rPr lang="en-US" sz="2000" dirty="0">
                <a:latin typeface="Helvetica" panose="020B0604020202020204" pitchFamily="34" charset="0"/>
                <a:cs typeface="Helvetica" panose="020B0604020202020204" pitchFamily="34" charset="0"/>
              </a:rPr>
              <a:t> is a collection of data which describes one or many real-world enterprises</a:t>
            </a:r>
          </a:p>
          <a:p>
            <a:pPr lvl="1">
              <a:buFont typeface="Wingdings" pitchFamily="2" charset="2"/>
              <a:buChar char="§"/>
            </a:pPr>
            <a:r>
              <a:rPr lang="en-US" sz="1800" dirty="0">
                <a:latin typeface="Helvetica" panose="020B0604020202020204" pitchFamily="34" charset="0"/>
                <a:cs typeface="Helvetica" panose="020B0604020202020204" pitchFamily="34" charset="0"/>
              </a:rPr>
              <a:t>E.g., a university database might contain information about </a:t>
            </a:r>
            <a:r>
              <a:rPr lang="en-US" sz="1800" dirty="0">
                <a:solidFill>
                  <a:srgbClr val="0070C0"/>
                </a:solidFill>
                <a:latin typeface="Helvetica" panose="020B0604020202020204" pitchFamily="34" charset="0"/>
                <a:cs typeface="Helvetica" panose="020B0604020202020204" pitchFamily="34" charset="0"/>
              </a:rPr>
              <a:t>entities</a:t>
            </a:r>
            <a:r>
              <a:rPr lang="en-US" sz="1800" dirty="0">
                <a:latin typeface="Helvetica" panose="020B0604020202020204" pitchFamily="34" charset="0"/>
                <a:cs typeface="Helvetica" panose="020B0604020202020204" pitchFamily="34" charset="0"/>
              </a:rPr>
              <a:t> like students and courses, and </a:t>
            </a:r>
            <a:r>
              <a:rPr lang="en-US" sz="1800" dirty="0">
                <a:solidFill>
                  <a:srgbClr val="0070C0"/>
                </a:solidFill>
                <a:latin typeface="Helvetica" panose="020B0604020202020204" pitchFamily="34" charset="0"/>
                <a:cs typeface="Helvetica" panose="020B0604020202020204" pitchFamily="34" charset="0"/>
              </a:rPr>
              <a:t>relationships</a:t>
            </a:r>
            <a:r>
              <a:rPr lang="en-US" sz="1800" dirty="0">
                <a:latin typeface="Helvetica" panose="020B0604020202020204" pitchFamily="34" charset="0"/>
                <a:cs typeface="Helvetica" panose="020B0604020202020204" pitchFamily="34" charset="0"/>
              </a:rPr>
              <a:t> like a student </a:t>
            </a:r>
            <a:br>
              <a:rPr lang="en-US" sz="1800" dirty="0">
                <a:latin typeface="Helvetica" panose="020B0604020202020204" pitchFamily="34" charset="0"/>
                <a:cs typeface="Helvetica" panose="020B0604020202020204" pitchFamily="34" charset="0"/>
              </a:rPr>
            </a:br>
            <a:r>
              <a:rPr lang="en-US" sz="1800" dirty="0">
                <a:latin typeface="Helvetica" panose="020B0604020202020204" pitchFamily="34" charset="0"/>
                <a:cs typeface="Helvetica" panose="020B0604020202020204" pitchFamily="34" charset="0"/>
              </a:rPr>
              <a:t>enrollment in a course</a:t>
            </a:r>
          </a:p>
          <a:p>
            <a:pPr marL="457200" lvl="1" indent="0">
              <a:buNone/>
            </a:pPr>
            <a:r>
              <a:rPr lang="en-US" sz="1600" dirty="0">
                <a:latin typeface="Helvetica" panose="020B0604020202020204" pitchFamily="34" charset="0"/>
                <a:cs typeface="Helvetica" panose="020B0604020202020204" pitchFamily="34" charset="0"/>
              </a:rPr>
              <a:t> </a:t>
            </a:r>
          </a:p>
          <a:p>
            <a:pPr>
              <a:buFont typeface="Wingdings" pitchFamily="2" charset="2"/>
              <a:buChar char="§"/>
            </a:pPr>
            <a:r>
              <a:rPr lang="en-US" sz="2000" dirty="0">
                <a:latin typeface="Helvetica" panose="020B0604020202020204" pitchFamily="34" charset="0"/>
                <a:cs typeface="Helvetica" panose="020B0604020202020204" pitchFamily="34" charset="0"/>
              </a:rPr>
              <a:t>A </a:t>
            </a:r>
            <a:r>
              <a:rPr lang="en-US" sz="2000" dirty="0">
                <a:solidFill>
                  <a:srgbClr val="0070C0"/>
                </a:solidFill>
                <a:latin typeface="Helvetica" panose="020B0604020202020204" pitchFamily="34" charset="0"/>
                <a:cs typeface="Helvetica" panose="020B0604020202020204" pitchFamily="34" charset="0"/>
              </a:rPr>
              <a:t>DBMS</a:t>
            </a:r>
            <a:r>
              <a:rPr lang="en-US" sz="2000" dirty="0">
                <a:latin typeface="Helvetica" panose="020B0604020202020204" pitchFamily="34" charset="0"/>
                <a:cs typeface="Helvetica" panose="020B0604020202020204" pitchFamily="34" charset="0"/>
              </a:rPr>
              <a:t> is a software package designed to store and </a:t>
            </a:r>
            <a:br>
              <a:rPr lang="en-US" sz="2000" dirty="0">
                <a:latin typeface="Helvetica" panose="020B0604020202020204" pitchFamily="34" charset="0"/>
                <a:cs typeface="Helvetica" panose="020B0604020202020204" pitchFamily="34" charset="0"/>
              </a:rPr>
            </a:br>
            <a:r>
              <a:rPr lang="en-US" sz="2000" dirty="0">
                <a:latin typeface="Helvetica" panose="020B0604020202020204" pitchFamily="34" charset="0"/>
                <a:cs typeface="Helvetica" panose="020B0604020202020204" pitchFamily="34" charset="0"/>
              </a:rPr>
              <a:t>manage databases</a:t>
            </a:r>
          </a:p>
          <a:p>
            <a:pPr lvl="1">
              <a:buFont typeface="Wingdings" pitchFamily="2" charset="2"/>
              <a:buChar char="§"/>
            </a:pPr>
            <a:r>
              <a:rPr lang="en-US" sz="1800" dirty="0">
                <a:latin typeface="Helvetica" panose="020B0604020202020204" pitchFamily="34" charset="0"/>
                <a:cs typeface="Helvetica" panose="020B0604020202020204" pitchFamily="34" charset="0"/>
              </a:rPr>
              <a:t>E.g., DB2, Oracle, MS SQL Server, MySQL and Postgres</a:t>
            </a:r>
          </a:p>
          <a:p>
            <a:pPr marL="457200" lvl="1" indent="0">
              <a:buNone/>
            </a:pPr>
            <a:endParaRPr lang="en-US" sz="1600" dirty="0">
              <a:latin typeface="Helvetica" panose="020B0604020202020204" pitchFamily="34" charset="0"/>
              <a:cs typeface="Helvetica" panose="020B0604020202020204" pitchFamily="34" charset="0"/>
            </a:endParaRPr>
          </a:p>
          <a:p>
            <a:pPr>
              <a:buFont typeface="Wingdings" pitchFamily="2" charset="2"/>
              <a:buChar char="§"/>
            </a:pPr>
            <a:r>
              <a:rPr lang="en-US" sz="2000" dirty="0">
                <a:latin typeface="Helvetica" panose="020B0604020202020204" pitchFamily="34" charset="0"/>
                <a:cs typeface="Helvetica" panose="020B0604020202020204" pitchFamily="34" charset="0"/>
              </a:rPr>
              <a:t>A </a:t>
            </a:r>
            <a:r>
              <a:rPr lang="en-US" sz="2000" dirty="0">
                <a:solidFill>
                  <a:srgbClr val="0070C0"/>
                </a:solidFill>
                <a:latin typeface="Helvetica" panose="020B0604020202020204" pitchFamily="34" charset="0"/>
                <a:cs typeface="Helvetica" panose="020B0604020202020204" pitchFamily="34" charset="0"/>
              </a:rPr>
              <a:t>database system </a:t>
            </a:r>
            <a:r>
              <a:rPr lang="en-US" sz="2000" dirty="0">
                <a:latin typeface="Helvetica" panose="020B0604020202020204" pitchFamily="34" charset="0"/>
                <a:cs typeface="Helvetica" panose="020B0604020202020204" pitchFamily="34" charset="0"/>
              </a:rPr>
              <a:t>= Data + DBMS + Application Programs</a:t>
            </a:r>
          </a:p>
          <a:p>
            <a:pPr lvl="1">
              <a:buFont typeface="Wingdings" pitchFamily="2" charset="2"/>
              <a:buChar char="§"/>
            </a:pPr>
            <a:endParaRPr lang="en-US" sz="1600" dirty="0">
              <a:latin typeface="Helvetica" panose="020B0604020202020204" pitchFamily="34" charset="0"/>
              <a:cs typeface="Helvetica" panose="020B0604020202020204" pitchFamily="34" charset="0"/>
            </a:endParaRPr>
          </a:p>
          <a:p>
            <a:pPr lvl="1">
              <a:buFont typeface="Wingdings" pitchFamily="2" charset="2"/>
              <a:buChar char="§"/>
            </a:pPr>
            <a:endParaRPr lang="en-US" sz="1600" dirty="0">
              <a:latin typeface="Helvetica" panose="020B0604020202020204" pitchFamily="34" charset="0"/>
              <a:cs typeface="Helvetica" panose="020B0604020202020204" pitchFamily="34" charset="0"/>
            </a:endParaRPr>
          </a:p>
          <a:p>
            <a:pPr>
              <a:buFont typeface="Wingdings" pitchFamily="2" charset="2"/>
              <a:buChar char="§"/>
            </a:pPr>
            <a:endParaRPr lang="en-US" sz="2000" dirty="0">
              <a:latin typeface="Helvetica" panose="020B0604020202020204" pitchFamily="34" charset="0"/>
              <a:cs typeface="Helvetica" panose="020B0604020202020204" pitchFamily="34" charset="0"/>
            </a:endParaRPr>
          </a:p>
          <a:p>
            <a:pPr>
              <a:buFont typeface="Wingdings" pitchFamily="2" charset="2"/>
              <a:buChar char="§"/>
            </a:pPr>
            <a:endParaRPr lang="en-US" sz="2000" dirty="0">
              <a:latin typeface="Helvetica" panose="020B0604020202020204" pitchFamily="34" charset="0"/>
              <a:cs typeface="Helvetica" panose="020B0604020202020204" pitchFamily="34" charset="0"/>
            </a:endParaRPr>
          </a:p>
          <a:p>
            <a:pPr>
              <a:buFont typeface="Wingdings" pitchFamily="2" charset="2"/>
              <a:buChar char="§"/>
            </a:pPr>
            <a:endParaRPr lang="en-US" sz="2000" dirty="0">
              <a:latin typeface="Helvetica" panose="020B0604020202020204" pitchFamily="34" charset="0"/>
              <a:cs typeface="Helvetica" panose="020B0604020202020204" pitchFamily="34" charset="0"/>
            </a:endParaRPr>
          </a:p>
          <a:p>
            <a:pPr lvl="1"/>
            <a:endParaRPr lang="en-US" dirty="0">
              <a:latin typeface="Helvetica" panose="020B0604020202020204" pitchFamily="34" charset="0"/>
              <a:cs typeface="Helvetica" panose="020B0604020202020204" pitchFamily="34" charset="0"/>
            </a:endParaRPr>
          </a:p>
          <a:p>
            <a:pPr lvl="1"/>
            <a:endParaRPr lang="en-US" dirty="0">
              <a:latin typeface="Helvetica" panose="020B0604020202020204" pitchFamily="34" charset="0"/>
              <a:cs typeface="Helvetica" panose="020B0604020202020204" pitchFamily="34" charset="0"/>
            </a:endParaRPr>
          </a:p>
          <a:p>
            <a:pPr lvl="1"/>
            <a:endParaRPr lang="en-US" dirty="0">
              <a:latin typeface="Helvetica" panose="020B0604020202020204" pitchFamily="34" charset="0"/>
              <a:cs typeface="Helvetica" panose="020B0604020202020204" pitchFamily="34" charset="0"/>
            </a:endParaRPr>
          </a:p>
          <a:p>
            <a:pPr lvl="2"/>
            <a:endParaRPr lang="en-US" dirty="0">
              <a:latin typeface="Helvetica" panose="020B0604020202020204" pitchFamily="34" charset="0"/>
              <a:cs typeface="Helvetica" panose="020B0604020202020204" pitchFamily="34" charset="0"/>
            </a:endParaRPr>
          </a:p>
          <a:p>
            <a:pPr lvl="1"/>
            <a:endParaRPr lang="en-US" dirty="0">
              <a:latin typeface="Helvetica" panose="020B0604020202020204" pitchFamily="34" charset="0"/>
              <a:cs typeface="Helvetica" panose="020B0604020202020204" pitchFamily="34" charset="0"/>
            </a:endParaRPr>
          </a:p>
          <a:p>
            <a:pPr lvl="2"/>
            <a:endParaRPr lang="en-US" dirty="0">
              <a:latin typeface="Helvetica" panose="020B0604020202020204" pitchFamily="34" charset="0"/>
              <a:cs typeface="Helvetica" panose="020B0604020202020204" pitchFamily="34" charset="0"/>
            </a:endParaRPr>
          </a:p>
          <a:p>
            <a:pPr lvl="1"/>
            <a:endParaRPr lang="en-US" dirty="0">
              <a:latin typeface="Helvetica" panose="020B0604020202020204" pitchFamily="34" charset="0"/>
              <a:cs typeface="Helvetica" panose="020B0604020202020204" pitchFamily="34" charset="0"/>
            </a:endParaRPr>
          </a:p>
          <a:p>
            <a:pPr lvl="3"/>
            <a:endParaRPr lang="en-US" dirty="0">
              <a:latin typeface="Helvetica" panose="020B0604020202020204" pitchFamily="34" charset="0"/>
              <a:cs typeface="Helvetica" panose="020B0604020202020204" pitchFamily="34" charset="0"/>
            </a:endParaRPr>
          </a:p>
          <a:p>
            <a:pPr lvl="1"/>
            <a:endParaRPr lang="en-US" dirty="0">
              <a:latin typeface="Helvetica" panose="020B0604020202020204" pitchFamily="34" charset="0"/>
              <a:cs typeface="Helvetica" panose="020B0604020202020204" pitchFamily="34" charset="0"/>
            </a:endParaRPr>
          </a:p>
        </p:txBody>
      </p:sp>
      <p:pic>
        <p:nvPicPr>
          <p:cNvPr id="7" name="Picture 2" descr="database menurut ahli">
            <a:extLst>
              <a:ext uri="{FF2B5EF4-FFF2-40B4-BE49-F238E27FC236}">
                <a16:creationId xmlns:a16="http://schemas.microsoft.com/office/drawing/2014/main" id="{BCF996A0-9FDE-DD19-D392-00990FF3280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2448" t="3913" r="28391" b="6112"/>
          <a:stretch/>
        </p:blipFill>
        <p:spPr bwMode="auto">
          <a:xfrm>
            <a:off x="7375893" y="-10282"/>
            <a:ext cx="1129312" cy="148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547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Rectangle 1">
            <a:extLst>
              <a:ext uri="{FF2B5EF4-FFF2-40B4-BE49-F238E27FC236}">
                <a16:creationId xmlns:a16="http://schemas.microsoft.com/office/drawing/2014/main" id="{10E56F19-18B1-53F0-860C-DAAA2B272C41}"/>
              </a:ext>
            </a:extLst>
          </p:cNvPr>
          <p:cNvSpPr>
            <a:spLocks noGrp="1" noChangeArrowheads="1"/>
          </p:cNvSpPr>
          <p:nvPr>
            <p:ph type="title"/>
          </p:nvPr>
        </p:nvSpPr>
        <p:spPr>
          <a:xfrm>
            <a:off x="228600" y="225425"/>
            <a:ext cx="7796213" cy="1068388"/>
          </a:xfrm>
        </p:spPr>
        <p:txBody>
          <a:bodyPr lIns="90000" tIns="46800" rIns="90000" bIns="46800" anchor="b"/>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a:t>Simplified database system environment</a:t>
            </a:r>
            <a:br>
              <a:rPr lang="en-US" altLang="en-US" sz="3200"/>
            </a:br>
            <a:r>
              <a:rPr lang="en-US" altLang="en-US" sz="3200"/>
              <a:t>(Figure 1.1)</a:t>
            </a:r>
          </a:p>
        </p:txBody>
      </p:sp>
      <p:pic>
        <p:nvPicPr>
          <p:cNvPr id="3" name="Picture 2">
            <a:extLst>
              <a:ext uri="{FF2B5EF4-FFF2-40B4-BE49-F238E27FC236}">
                <a16:creationId xmlns:a16="http://schemas.microsoft.com/office/drawing/2014/main" id="{7FCEE25C-8607-18F0-7000-48EA27BD94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524000"/>
            <a:ext cx="5743575" cy="4965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53283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Rectangle 2">
            <a:extLst>
              <a:ext uri="{FF2B5EF4-FFF2-40B4-BE49-F238E27FC236}">
                <a16:creationId xmlns:a16="http://schemas.microsoft.com/office/drawing/2014/main" id="{7FB48A49-2DFE-FE47-BC4A-84AB3D317DBF}"/>
              </a:ext>
            </a:extLst>
          </p:cNvPr>
          <p:cNvSpPr txBox="1">
            <a:spLocks noChangeArrowheads="1"/>
          </p:cNvSpPr>
          <p:nvPr/>
        </p:nvSpPr>
        <p:spPr>
          <a:xfrm>
            <a:off x="533400" y="730834"/>
            <a:ext cx="5847920" cy="67923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GB" altLang="en-US" sz="4000" dirty="0"/>
              <a:t>Application of DBMS</a:t>
            </a:r>
          </a:p>
        </p:txBody>
      </p:sp>
      <p:sp>
        <p:nvSpPr>
          <p:cNvPr id="8" name="TextBox 7">
            <a:extLst>
              <a:ext uri="{FF2B5EF4-FFF2-40B4-BE49-F238E27FC236}">
                <a16:creationId xmlns:a16="http://schemas.microsoft.com/office/drawing/2014/main" id="{C42D0A2B-A087-6FF4-E5DB-0CF5881DB320}"/>
              </a:ext>
            </a:extLst>
          </p:cNvPr>
          <p:cNvSpPr txBox="1"/>
          <p:nvPr/>
        </p:nvSpPr>
        <p:spPr>
          <a:xfrm>
            <a:off x="533400" y="1524422"/>
            <a:ext cx="7448120" cy="2123658"/>
          </a:xfrm>
          <a:prstGeom prst="rect">
            <a:avLst/>
          </a:prstGeom>
          <a:noFill/>
        </p:spPr>
        <p:txBody>
          <a:bodyPr wrap="square" rtlCol="0">
            <a:spAutoFit/>
          </a:bodyPr>
          <a:lstStyle/>
          <a:p>
            <a:pPr marL="285750" indent="-285750">
              <a:buFont typeface="Arial" panose="020B0604020202020204" pitchFamily="34" charset="0"/>
              <a:buChar char="•"/>
            </a:pPr>
            <a:r>
              <a:rPr lang="en-GB" sz="2400" dirty="0"/>
              <a:t>DBMS applications streamline the </a:t>
            </a:r>
            <a:r>
              <a:rPr lang="en-GB" sz="2400" b="1" dirty="0">
                <a:solidFill>
                  <a:srgbClr val="FFC000"/>
                </a:solidFill>
              </a:rPr>
              <a:t>storage</a:t>
            </a:r>
            <a:r>
              <a:rPr lang="en-GB" sz="2400" dirty="0"/>
              <a:t>, </a:t>
            </a:r>
            <a:r>
              <a:rPr lang="en-GB" sz="2400" b="1" dirty="0">
                <a:solidFill>
                  <a:srgbClr val="00B0F0"/>
                </a:solidFill>
              </a:rPr>
              <a:t>retrieval</a:t>
            </a:r>
            <a:r>
              <a:rPr lang="en-GB" sz="2400" dirty="0"/>
              <a:t>, and </a:t>
            </a:r>
            <a:r>
              <a:rPr lang="en-GB" sz="2400" b="1" dirty="0">
                <a:solidFill>
                  <a:srgbClr val="92D050"/>
                </a:solidFill>
              </a:rPr>
              <a:t>management</a:t>
            </a:r>
            <a:r>
              <a:rPr lang="en-GB" sz="2400" dirty="0"/>
              <a:t> of data in various industries like </a:t>
            </a:r>
            <a:r>
              <a:rPr lang="en-GB" sz="2400" b="1" dirty="0">
                <a:solidFill>
                  <a:srgbClr val="7030A0"/>
                </a:solidFill>
              </a:rPr>
              <a:t>banking</a:t>
            </a:r>
            <a:r>
              <a:rPr lang="en-GB" sz="2400" dirty="0"/>
              <a:t>, </a:t>
            </a:r>
            <a:r>
              <a:rPr lang="en-GB" sz="2400" b="1" dirty="0">
                <a:solidFill>
                  <a:srgbClr val="0070C0"/>
                </a:solidFill>
              </a:rPr>
              <a:t>e-commerce</a:t>
            </a:r>
            <a:r>
              <a:rPr lang="en-GB" sz="2400" dirty="0"/>
              <a:t>, and </a:t>
            </a:r>
            <a:r>
              <a:rPr lang="en-GB" sz="2400" b="1" dirty="0">
                <a:solidFill>
                  <a:srgbClr val="92D050"/>
                </a:solidFill>
              </a:rPr>
              <a:t>education</a:t>
            </a:r>
            <a:r>
              <a:rPr lang="en-GB" sz="2400" dirty="0"/>
              <a:t>.</a:t>
            </a:r>
          </a:p>
          <a:p>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PK" sz="2000" dirty="0"/>
          </a:p>
        </p:txBody>
      </p:sp>
      <p:pic>
        <p:nvPicPr>
          <p:cNvPr id="1026" name="Picture 2" descr="Best banking lawyer in karachi | M.A Bhatti">
            <a:extLst>
              <a:ext uri="{FF2B5EF4-FFF2-40B4-BE49-F238E27FC236}">
                <a16:creationId xmlns:a16="http://schemas.microsoft.com/office/drawing/2014/main" id="{D81B1ABE-B86B-BBEB-05FD-245D0603E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26" y="2976786"/>
            <a:ext cx="2614679" cy="19151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commerce Simplified: What It Means &amp; Why It Matters in 2024">
            <a:extLst>
              <a:ext uri="{FF2B5EF4-FFF2-40B4-BE49-F238E27FC236}">
                <a16:creationId xmlns:a16="http://schemas.microsoft.com/office/drawing/2014/main" id="{0F1BA14A-6606-3146-2628-089EA3A73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9115" y="3762437"/>
            <a:ext cx="2655769" cy="1911600"/>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What Is Continuing Education? Definition and Benefits">
            <a:extLst>
              <a:ext uri="{FF2B5EF4-FFF2-40B4-BE49-F238E27FC236}">
                <a16:creationId xmlns:a16="http://schemas.microsoft.com/office/drawing/2014/main" id="{837546FB-6A46-E8FA-205D-0151700B083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1034" name="Picture 10" descr="THE IMPORTANCE OF EDUCATION">
            <a:extLst>
              <a:ext uri="{FF2B5EF4-FFF2-40B4-BE49-F238E27FC236}">
                <a16:creationId xmlns:a16="http://schemas.microsoft.com/office/drawing/2014/main" id="{6BB455B3-9246-C904-051E-BF895F5F5E6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5264"/>
          <a:stretch/>
        </p:blipFill>
        <p:spPr bwMode="auto">
          <a:xfrm>
            <a:off x="5766794" y="4356365"/>
            <a:ext cx="2568702"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98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24</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11" name="Rectangle 2">
            <a:extLst>
              <a:ext uri="{FF2B5EF4-FFF2-40B4-BE49-F238E27FC236}">
                <a16:creationId xmlns:a16="http://schemas.microsoft.com/office/drawing/2014/main" id="{3CB3D7B7-5733-01A5-3008-40933514F67B}"/>
              </a:ext>
            </a:extLst>
          </p:cNvPr>
          <p:cNvSpPr txBox="1">
            <a:spLocks noChangeArrowheads="1"/>
          </p:cNvSpPr>
          <p:nvPr/>
        </p:nvSpPr>
        <p:spPr>
          <a:xfrm>
            <a:off x="279400" y="1344613"/>
            <a:ext cx="8252388" cy="4579937"/>
          </a:xfrm>
          <a:prstGeom prst="rect">
            <a:avLst/>
          </a:prstGeom>
        </p:spPr>
        <p:txBody>
          <a:bodyPr vert="horz" lIns="90000" tIns="46800" rIns="91440" bIns="4680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338138" indent="-338138">
              <a:spcBef>
                <a:spcPts val="600"/>
              </a:spcBef>
              <a:buClr>
                <a:srgbClr val="990033"/>
              </a:buClr>
              <a:buSzPct val="60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a:t>More Recent Applications:</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Multimedia Databases (images, videos, voice, etc.)</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Geographic Information Systems (GIS)</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Data Warehouses (OLAP)</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Real-time and Active Databases</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Many other applications</a:t>
            </a:r>
          </a:p>
        </p:txBody>
      </p:sp>
      <p:sp>
        <p:nvSpPr>
          <p:cNvPr id="14" name="Rectangle 2">
            <a:extLst>
              <a:ext uri="{FF2B5EF4-FFF2-40B4-BE49-F238E27FC236}">
                <a16:creationId xmlns:a16="http://schemas.microsoft.com/office/drawing/2014/main" id="{B9BFEE4C-0C51-EB65-00CF-D1B8EB460D02}"/>
              </a:ext>
            </a:extLst>
          </p:cNvPr>
          <p:cNvSpPr txBox="1">
            <a:spLocks noChangeArrowheads="1"/>
          </p:cNvSpPr>
          <p:nvPr/>
        </p:nvSpPr>
        <p:spPr>
          <a:xfrm>
            <a:off x="381000" y="510096"/>
            <a:ext cx="5847920" cy="67923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GB" altLang="en-US" sz="4000" dirty="0"/>
              <a:t>Application of DBMS Cont..</a:t>
            </a:r>
          </a:p>
        </p:txBody>
      </p:sp>
    </p:spTree>
    <p:extLst>
      <p:ext uri="{BB962C8B-B14F-4D97-AF65-F5344CB8AC3E}">
        <p14:creationId xmlns:p14="http://schemas.microsoft.com/office/powerpoint/2010/main" val="705682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25</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Title 1">
            <a:extLst>
              <a:ext uri="{FF2B5EF4-FFF2-40B4-BE49-F238E27FC236}">
                <a16:creationId xmlns:a16="http://schemas.microsoft.com/office/drawing/2014/main" id="{2D3F5943-C939-8E89-112A-72DA509DB02D}"/>
              </a:ext>
            </a:extLst>
          </p:cNvPr>
          <p:cNvSpPr>
            <a:spLocks noGrp="1"/>
          </p:cNvSpPr>
          <p:nvPr>
            <p:ph type="title"/>
          </p:nvPr>
        </p:nvSpPr>
        <p:spPr>
          <a:xfrm>
            <a:off x="838200" y="365125"/>
            <a:ext cx="7010400" cy="1325563"/>
          </a:xfrm>
        </p:spPr>
        <p:txBody>
          <a:bodyPr>
            <a:normAutofit fontScale="90000"/>
          </a:bodyPr>
          <a:lstStyle/>
          <a:p>
            <a:r>
              <a:rPr lang="en-US" dirty="0">
                <a:latin typeface="Helvetica" panose="020B0604020202020204" pitchFamily="34" charset="0"/>
                <a:cs typeface="Helvetica" panose="020B0604020202020204" pitchFamily="34" charset="0"/>
              </a:rPr>
              <a:t>Data Base Management Systems</a:t>
            </a:r>
          </a:p>
        </p:txBody>
      </p:sp>
      <p:sp>
        <p:nvSpPr>
          <p:cNvPr id="3" name="Content Placeholder 2">
            <a:extLst>
              <a:ext uri="{FF2B5EF4-FFF2-40B4-BE49-F238E27FC236}">
                <a16:creationId xmlns:a16="http://schemas.microsoft.com/office/drawing/2014/main" id="{0C8AA469-08E4-5E62-81DA-E0F5BF4240D6}"/>
              </a:ext>
            </a:extLst>
          </p:cNvPr>
          <p:cNvSpPr>
            <a:spLocks noGrp="1"/>
          </p:cNvSpPr>
          <p:nvPr>
            <p:ph idx="1"/>
          </p:nvPr>
        </p:nvSpPr>
        <p:spPr>
          <a:xfrm>
            <a:off x="838200" y="1825625"/>
            <a:ext cx="7010400" cy="4351338"/>
          </a:xfrm>
        </p:spPr>
        <p:txBody>
          <a:bodyPr>
            <a:normAutofit/>
          </a:bodyPr>
          <a:lstStyle/>
          <a:p>
            <a:pPr>
              <a:buFont typeface="Wingdings" pitchFamily="2" charset="2"/>
              <a:buChar char="§"/>
            </a:pPr>
            <a:r>
              <a:rPr lang="en-US" sz="2000" dirty="0">
                <a:latin typeface="Helvetica" panose="020B0604020202020204" pitchFamily="34" charset="0"/>
                <a:cs typeface="Helvetica" panose="020B0604020202020204" pitchFamily="34" charset="0"/>
              </a:rPr>
              <a:t>A special software is accordingly needed to make the preceding tasks easier</a:t>
            </a:r>
          </a:p>
          <a:p>
            <a:pPr>
              <a:buFont typeface="Wingdings" pitchFamily="2" charset="2"/>
              <a:buChar char="§"/>
            </a:pPr>
            <a:endParaRPr lang="en-US" sz="2000" dirty="0">
              <a:latin typeface="Helvetica" panose="020B0604020202020204" pitchFamily="34" charset="0"/>
              <a:cs typeface="Helvetica" panose="020B0604020202020204" pitchFamily="34" charset="0"/>
            </a:endParaRPr>
          </a:p>
          <a:p>
            <a:pPr>
              <a:buFont typeface="Wingdings" pitchFamily="2" charset="2"/>
              <a:buChar char="§"/>
            </a:pPr>
            <a:r>
              <a:rPr lang="en-US" sz="2000" dirty="0">
                <a:latin typeface="Helvetica" panose="020B0604020202020204" pitchFamily="34" charset="0"/>
                <a:cs typeface="Helvetica" panose="020B0604020202020204" pitchFamily="34" charset="0"/>
              </a:rPr>
              <a:t>This software is known as </a:t>
            </a:r>
            <a:r>
              <a:rPr lang="en-US" sz="2000" dirty="0">
                <a:solidFill>
                  <a:srgbClr val="0070C0"/>
                </a:solidFill>
                <a:latin typeface="Helvetica" panose="020B0604020202020204" pitchFamily="34" charset="0"/>
                <a:cs typeface="Helvetica" panose="020B0604020202020204" pitchFamily="34" charset="0"/>
              </a:rPr>
              <a:t>Data Base Management System </a:t>
            </a:r>
            <a:r>
              <a:rPr lang="en-US" sz="2000" dirty="0">
                <a:latin typeface="Helvetica" panose="020B0604020202020204" pitchFamily="34" charset="0"/>
                <a:cs typeface="Helvetica" panose="020B0604020202020204" pitchFamily="34" charset="0"/>
              </a:rPr>
              <a:t>(</a:t>
            </a:r>
            <a:r>
              <a:rPr lang="en-US" sz="2000" dirty="0">
                <a:solidFill>
                  <a:srgbClr val="0070C0"/>
                </a:solidFill>
                <a:latin typeface="Helvetica" panose="020B0604020202020204" pitchFamily="34" charset="0"/>
                <a:cs typeface="Helvetica" panose="020B0604020202020204" pitchFamily="34" charset="0"/>
              </a:rPr>
              <a:t>DBMS</a:t>
            </a:r>
            <a:r>
              <a:rPr lang="en-US" sz="2000" dirty="0">
                <a:latin typeface="Helvetica" panose="020B0604020202020204" pitchFamily="34" charset="0"/>
                <a:cs typeface="Helvetica" panose="020B0604020202020204" pitchFamily="34" charset="0"/>
              </a:rPr>
              <a:t>)</a:t>
            </a:r>
          </a:p>
          <a:p>
            <a:pPr>
              <a:buFont typeface="Wingdings" pitchFamily="2" charset="2"/>
              <a:buChar char="§"/>
            </a:pPr>
            <a:endParaRPr lang="en-US" sz="2000" dirty="0">
              <a:latin typeface="Helvetica" panose="020B0604020202020204" pitchFamily="34" charset="0"/>
              <a:cs typeface="Helvetica" panose="020B0604020202020204" pitchFamily="34" charset="0"/>
            </a:endParaRPr>
          </a:p>
          <a:p>
            <a:pPr>
              <a:buFont typeface="Wingdings" pitchFamily="2" charset="2"/>
              <a:buChar char="§"/>
            </a:pPr>
            <a:r>
              <a:rPr lang="en-US" sz="2000" dirty="0">
                <a:latin typeface="Helvetica" panose="020B0604020202020204" pitchFamily="34" charset="0"/>
                <a:cs typeface="Helvetica" panose="020B0604020202020204" pitchFamily="34" charset="0"/>
              </a:rPr>
              <a:t>DBMSs provide automatic: </a:t>
            </a:r>
          </a:p>
          <a:p>
            <a:pPr lvl="1">
              <a:buFont typeface="Wingdings" pitchFamily="2" charset="2"/>
              <a:buChar char="§"/>
            </a:pPr>
            <a:r>
              <a:rPr lang="en-US" sz="1800" dirty="0">
                <a:latin typeface="Helvetica" panose="020B0604020202020204" pitchFamily="34" charset="0"/>
                <a:cs typeface="Helvetica" panose="020B0604020202020204" pitchFamily="34" charset="0"/>
              </a:rPr>
              <a:t>Data independence</a:t>
            </a:r>
          </a:p>
          <a:p>
            <a:pPr lvl="1">
              <a:buFont typeface="Wingdings" pitchFamily="2" charset="2"/>
              <a:buChar char="§"/>
            </a:pPr>
            <a:r>
              <a:rPr lang="en-US" sz="1800" dirty="0">
                <a:latin typeface="Helvetica" panose="020B0604020202020204" pitchFamily="34" charset="0"/>
                <a:cs typeface="Helvetica" panose="020B0604020202020204" pitchFamily="34" charset="0"/>
              </a:rPr>
              <a:t>Efficient data access</a:t>
            </a:r>
          </a:p>
          <a:p>
            <a:pPr lvl="1">
              <a:buFont typeface="Wingdings" pitchFamily="2" charset="2"/>
              <a:buChar char="§"/>
            </a:pPr>
            <a:r>
              <a:rPr lang="en-US" sz="1800" dirty="0">
                <a:latin typeface="Helvetica" panose="020B0604020202020204" pitchFamily="34" charset="0"/>
                <a:cs typeface="Helvetica" panose="020B0604020202020204" pitchFamily="34" charset="0"/>
              </a:rPr>
              <a:t>Data integrity and security</a:t>
            </a:r>
          </a:p>
          <a:p>
            <a:pPr lvl="1">
              <a:buFont typeface="Wingdings" pitchFamily="2" charset="2"/>
              <a:buChar char="§"/>
            </a:pPr>
            <a:r>
              <a:rPr lang="en-US" sz="1800" dirty="0">
                <a:latin typeface="Helvetica" panose="020B0604020202020204" pitchFamily="34" charset="0"/>
                <a:cs typeface="Helvetica" panose="020B0604020202020204" pitchFamily="34" charset="0"/>
              </a:rPr>
              <a:t>Data administration</a:t>
            </a:r>
          </a:p>
          <a:p>
            <a:pPr lvl="1">
              <a:buFont typeface="Wingdings" pitchFamily="2" charset="2"/>
              <a:buChar char="§"/>
            </a:pPr>
            <a:r>
              <a:rPr lang="en-US" sz="1800" dirty="0">
                <a:latin typeface="Helvetica" panose="020B0604020202020204" pitchFamily="34" charset="0"/>
                <a:cs typeface="Helvetica" panose="020B0604020202020204" pitchFamily="34" charset="0"/>
              </a:rPr>
              <a:t>Concurrent access and crash recovery</a:t>
            </a:r>
          </a:p>
          <a:p>
            <a:pPr marL="411480" lvl="1" indent="0">
              <a:buNone/>
            </a:pPr>
            <a:endParaRPr lang="en-US" sz="1600" dirty="0">
              <a:latin typeface="Helvetica" panose="020B0604020202020204" pitchFamily="34" charset="0"/>
              <a:cs typeface="Helvetica" panose="020B0604020202020204" pitchFamily="34" charset="0"/>
            </a:endParaRPr>
          </a:p>
          <a:p>
            <a:pPr marL="0" indent="0">
              <a:buNone/>
            </a:pPr>
            <a:endParaRPr lang="en-US" sz="2000" dirty="0">
              <a:latin typeface="Helvetica" panose="020B0604020202020204" pitchFamily="34" charset="0"/>
              <a:cs typeface="Helvetica" panose="020B0604020202020204" pitchFamily="34" charset="0"/>
            </a:endParaRPr>
          </a:p>
          <a:p>
            <a:pPr lvl="1"/>
            <a:endParaRPr lang="en-US" dirty="0">
              <a:latin typeface="Helvetica" panose="020B0604020202020204" pitchFamily="34" charset="0"/>
              <a:cs typeface="Helvetica" panose="020B0604020202020204" pitchFamily="34" charset="0"/>
            </a:endParaRPr>
          </a:p>
          <a:p>
            <a:pPr lvl="1"/>
            <a:endParaRPr lang="en-US" dirty="0">
              <a:latin typeface="Helvetica" panose="020B0604020202020204" pitchFamily="34" charset="0"/>
              <a:cs typeface="Helvetica" panose="020B0604020202020204" pitchFamily="34" charset="0"/>
            </a:endParaRPr>
          </a:p>
          <a:p>
            <a:pPr lvl="1"/>
            <a:endParaRPr lang="en-US" dirty="0">
              <a:latin typeface="Helvetica" panose="020B0604020202020204" pitchFamily="34" charset="0"/>
              <a:cs typeface="Helvetica" panose="020B0604020202020204" pitchFamily="34" charset="0"/>
            </a:endParaRPr>
          </a:p>
          <a:p>
            <a:pPr lvl="2"/>
            <a:endParaRPr lang="en-US" dirty="0">
              <a:latin typeface="Helvetica" panose="020B0604020202020204" pitchFamily="34" charset="0"/>
              <a:cs typeface="Helvetica" panose="020B0604020202020204" pitchFamily="34" charset="0"/>
            </a:endParaRPr>
          </a:p>
          <a:p>
            <a:pPr lvl="1"/>
            <a:endParaRPr lang="en-US" dirty="0">
              <a:latin typeface="Helvetica" panose="020B0604020202020204" pitchFamily="34" charset="0"/>
              <a:cs typeface="Helvetica" panose="020B0604020202020204" pitchFamily="34" charset="0"/>
            </a:endParaRPr>
          </a:p>
          <a:p>
            <a:pPr lvl="2"/>
            <a:endParaRPr lang="en-US" dirty="0">
              <a:latin typeface="Helvetica" panose="020B0604020202020204" pitchFamily="34" charset="0"/>
              <a:cs typeface="Helvetica" panose="020B0604020202020204" pitchFamily="34" charset="0"/>
            </a:endParaRPr>
          </a:p>
          <a:p>
            <a:pPr lvl="1"/>
            <a:endParaRPr lang="en-US" dirty="0">
              <a:latin typeface="Helvetica" panose="020B0604020202020204" pitchFamily="34" charset="0"/>
              <a:cs typeface="Helvetica" panose="020B0604020202020204" pitchFamily="34" charset="0"/>
            </a:endParaRPr>
          </a:p>
          <a:p>
            <a:pPr lvl="3"/>
            <a:endParaRPr lang="en-US" dirty="0">
              <a:latin typeface="Helvetica" panose="020B0604020202020204" pitchFamily="34" charset="0"/>
              <a:cs typeface="Helvetica" panose="020B0604020202020204" pitchFamily="34" charset="0"/>
            </a:endParaRPr>
          </a:p>
          <a:p>
            <a:pPr lvl="1"/>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30245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26</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Rectangle 2">
            <a:extLst>
              <a:ext uri="{FF2B5EF4-FFF2-40B4-BE49-F238E27FC236}">
                <a16:creationId xmlns:a16="http://schemas.microsoft.com/office/drawing/2014/main" id="{7FB48A49-2DFE-FE47-BC4A-84AB3D317DBF}"/>
              </a:ext>
            </a:extLst>
          </p:cNvPr>
          <p:cNvSpPr txBox="1">
            <a:spLocks noChangeArrowheads="1"/>
          </p:cNvSpPr>
          <p:nvPr/>
        </p:nvSpPr>
        <p:spPr>
          <a:xfrm>
            <a:off x="533400" y="730834"/>
            <a:ext cx="5847920" cy="67923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GB" altLang="en-US" sz="4000" dirty="0"/>
              <a:t>Types of DBMS</a:t>
            </a:r>
          </a:p>
        </p:txBody>
      </p:sp>
      <p:sp>
        <p:nvSpPr>
          <p:cNvPr id="3" name="AutoShape 6" descr="What Is Continuing Education? Definition and Benefits">
            <a:extLst>
              <a:ext uri="{FF2B5EF4-FFF2-40B4-BE49-F238E27FC236}">
                <a16:creationId xmlns:a16="http://schemas.microsoft.com/office/drawing/2014/main" id="{837546FB-6A46-E8FA-205D-0151700B083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7" name="Picture 2" descr="Database Concept | Course, Polytropic Services">
            <a:extLst>
              <a:ext uri="{FF2B5EF4-FFF2-40B4-BE49-F238E27FC236}">
                <a16:creationId xmlns:a16="http://schemas.microsoft.com/office/drawing/2014/main" id="{C889BD58-2CC6-775F-CC44-D5BAB393DE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922"/>
          <a:stretch/>
        </p:blipFill>
        <p:spPr bwMode="auto">
          <a:xfrm>
            <a:off x="217869" y="1980000"/>
            <a:ext cx="8388947" cy="289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003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27</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Title 1">
            <a:extLst>
              <a:ext uri="{FF2B5EF4-FFF2-40B4-BE49-F238E27FC236}">
                <a16:creationId xmlns:a16="http://schemas.microsoft.com/office/drawing/2014/main" id="{D908E831-1D92-CC09-9FE9-429C785D68B4}"/>
              </a:ext>
            </a:extLst>
          </p:cNvPr>
          <p:cNvSpPr>
            <a:spLocks noGrp="1"/>
          </p:cNvSpPr>
          <p:nvPr>
            <p:ph type="title"/>
          </p:nvPr>
        </p:nvSpPr>
        <p:spPr>
          <a:xfrm>
            <a:off x="838200" y="365125"/>
            <a:ext cx="7543800" cy="1325563"/>
          </a:xfrm>
        </p:spPr>
        <p:txBody>
          <a:bodyPr>
            <a:normAutofit/>
          </a:bodyPr>
          <a:lstStyle/>
          <a:p>
            <a:r>
              <a:rPr lang="en-US" sz="4000" spc="-4" dirty="0">
                <a:latin typeface="Helvetica" panose="020B0604020202020204" pitchFamily="34" charset="0"/>
                <a:cs typeface="Helvetica" panose="020B0604020202020204" pitchFamily="34" charset="0"/>
              </a:rPr>
              <a:t>Operations</a:t>
            </a:r>
            <a:r>
              <a:rPr lang="en-US" sz="4000" spc="-31" dirty="0">
                <a:latin typeface="Helvetica" panose="020B0604020202020204" pitchFamily="34" charset="0"/>
                <a:cs typeface="Helvetica" panose="020B0604020202020204" pitchFamily="34" charset="0"/>
              </a:rPr>
              <a:t> </a:t>
            </a:r>
            <a:r>
              <a:rPr lang="en-US" sz="4000" spc="-4" dirty="0">
                <a:latin typeface="Helvetica" panose="020B0604020202020204" pitchFamily="34" charset="0"/>
                <a:cs typeface="Helvetica" panose="020B0604020202020204" pitchFamily="34" charset="0"/>
              </a:rPr>
              <a:t>with</a:t>
            </a:r>
            <a:r>
              <a:rPr lang="en-US" sz="4000" spc="-31" dirty="0">
                <a:latin typeface="Helvetica" panose="020B0604020202020204" pitchFamily="34" charset="0"/>
                <a:cs typeface="Helvetica" panose="020B0604020202020204" pitchFamily="34" charset="0"/>
              </a:rPr>
              <a:t> </a:t>
            </a:r>
            <a:r>
              <a:rPr lang="en-US" sz="4000" spc="-4" dirty="0">
                <a:latin typeface="Helvetica" panose="020B0604020202020204" pitchFamily="34" charset="0"/>
                <a:cs typeface="Helvetica" panose="020B0604020202020204" pitchFamily="34" charset="0"/>
              </a:rPr>
              <a:t>Databases</a:t>
            </a:r>
            <a:endParaRPr lang="en-US" sz="4000"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A108780-1DA7-A411-AE9D-69E6F5539934}"/>
              </a:ext>
            </a:extLst>
          </p:cNvPr>
          <p:cNvSpPr>
            <a:spLocks noGrp="1"/>
          </p:cNvSpPr>
          <p:nvPr>
            <p:ph idx="1"/>
          </p:nvPr>
        </p:nvSpPr>
        <p:spPr>
          <a:xfrm>
            <a:off x="838200" y="1825625"/>
            <a:ext cx="7543800" cy="4351338"/>
          </a:xfrm>
        </p:spPr>
        <p:txBody>
          <a:bodyPr>
            <a:noAutofit/>
          </a:bodyPr>
          <a:lstStyle/>
          <a:p>
            <a:pPr marL="0" indent="0">
              <a:spcBef>
                <a:spcPts val="591"/>
              </a:spcBef>
              <a:buNone/>
              <a:tabLst>
                <a:tab pos="313221" algn="l"/>
              </a:tabLst>
            </a:pPr>
            <a:r>
              <a:rPr lang="en-US" sz="2000" spc="-4" dirty="0">
                <a:latin typeface="Helvetica" panose="020B0604020202020204" pitchFamily="34" charset="0"/>
                <a:cs typeface="Helvetica" panose="020B0604020202020204" pitchFamily="34" charset="0"/>
              </a:rPr>
              <a:t>•	</a:t>
            </a:r>
            <a:r>
              <a:rPr lang="en-US" sz="2000" b="1" dirty="0">
                <a:latin typeface="Helvetica" panose="020B0604020202020204" pitchFamily="34" charset="0"/>
                <a:cs typeface="Helvetica" panose="020B0604020202020204" pitchFamily="34" charset="0"/>
              </a:rPr>
              <a:t>Design</a:t>
            </a:r>
            <a:endParaRPr lang="en-US" sz="2000" dirty="0">
              <a:latin typeface="Helvetica" panose="020B0604020202020204" pitchFamily="34" charset="0"/>
              <a:cs typeface="Helvetica" panose="020B0604020202020204" pitchFamily="34" charset="0"/>
            </a:endParaRPr>
          </a:p>
          <a:p>
            <a:pPr marL="471790" lvl="1" indent="0">
              <a:spcBef>
                <a:spcPts val="503"/>
              </a:spcBef>
              <a:buNone/>
            </a:pPr>
            <a:r>
              <a:rPr lang="en-US" sz="1600" spc="-4" dirty="0">
                <a:solidFill>
                  <a:srgbClr val="3333CC"/>
                </a:solidFill>
                <a:latin typeface="Helvetica" panose="020B0604020202020204" pitchFamily="34" charset="0"/>
                <a:cs typeface="Helvetica" panose="020B0604020202020204" pitchFamily="34" charset="0"/>
              </a:rPr>
              <a:t>–</a:t>
            </a:r>
            <a:r>
              <a:rPr lang="en-US" sz="1600" spc="202" dirty="0">
                <a:solidFill>
                  <a:srgbClr val="3333CC"/>
                </a:solidFill>
                <a:latin typeface="Helvetica" panose="020B0604020202020204" pitchFamily="34" charset="0"/>
                <a:cs typeface="Helvetica" panose="020B0604020202020204" pitchFamily="34" charset="0"/>
              </a:rPr>
              <a:t> </a:t>
            </a:r>
            <a:r>
              <a:rPr lang="en-US" sz="1600" i="1" dirty="0">
                <a:solidFill>
                  <a:srgbClr val="3333CC"/>
                </a:solidFill>
                <a:latin typeface="Helvetica" panose="020B0604020202020204" pitchFamily="34" charset="0"/>
                <a:cs typeface="Helvetica" panose="020B0604020202020204" pitchFamily="34" charset="0"/>
              </a:rPr>
              <a:t>Define</a:t>
            </a:r>
            <a:r>
              <a:rPr lang="en-US" sz="1600" i="1" spc="-18" dirty="0">
                <a:solidFill>
                  <a:srgbClr val="3333CC"/>
                </a:solidFill>
                <a:latin typeface="Helvetica" panose="020B0604020202020204" pitchFamily="34" charset="0"/>
                <a:cs typeface="Helvetica" panose="020B0604020202020204" pitchFamily="34" charset="0"/>
              </a:rPr>
              <a:t> </a:t>
            </a:r>
            <a:r>
              <a:rPr lang="en-US" sz="1600" spc="-4" dirty="0">
                <a:latin typeface="Helvetica" panose="020B0604020202020204" pitchFamily="34" charset="0"/>
                <a:cs typeface="Helvetica" panose="020B0604020202020204" pitchFamily="34" charset="0"/>
              </a:rPr>
              <a:t>structure</a:t>
            </a:r>
            <a:r>
              <a:rPr lang="en-US" sz="1600" spc="-13" dirty="0">
                <a:latin typeface="Helvetica" panose="020B0604020202020204" pitchFamily="34" charset="0"/>
                <a:cs typeface="Helvetica" panose="020B0604020202020204" pitchFamily="34" charset="0"/>
              </a:rPr>
              <a:t> </a:t>
            </a:r>
            <a:r>
              <a:rPr lang="en-US" sz="1600" spc="-4" dirty="0">
                <a:latin typeface="Helvetica" panose="020B0604020202020204" pitchFamily="34" charset="0"/>
                <a:cs typeface="Helvetica" panose="020B0604020202020204" pitchFamily="34" charset="0"/>
              </a:rPr>
              <a:t>and</a:t>
            </a:r>
            <a:r>
              <a:rPr lang="en-US" sz="1600" spc="-13"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types</a:t>
            </a:r>
            <a:r>
              <a:rPr lang="en-US" sz="1600" spc="-9" dirty="0">
                <a:latin typeface="Helvetica" panose="020B0604020202020204" pitchFamily="34" charset="0"/>
                <a:cs typeface="Helvetica" panose="020B0604020202020204" pitchFamily="34" charset="0"/>
              </a:rPr>
              <a:t> </a:t>
            </a:r>
            <a:r>
              <a:rPr lang="en-US" sz="1600" spc="-4" dirty="0">
                <a:latin typeface="Helvetica" panose="020B0604020202020204" pitchFamily="34" charset="0"/>
                <a:cs typeface="Helvetica" panose="020B0604020202020204" pitchFamily="34" charset="0"/>
              </a:rPr>
              <a:t>of</a:t>
            </a:r>
            <a:r>
              <a:rPr lang="en-US" sz="1600" spc="-13" dirty="0">
                <a:latin typeface="Helvetica" panose="020B0604020202020204" pitchFamily="34" charset="0"/>
                <a:cs typeface="Helvetica" panose="020B0604020202020204" pitchFamily="34" charset="0"/>
              </a:rPr>
              <a:t> </a:t>
            </a:r>
            <a:r>
              <a:rPr lang="en-US" sz="1600" spc="-4" dirty="0">
                <a:latin typeface="Helvetica" panose="020B0604020202020204" pitchFamily="34" charset="0"/>
                <a:cs typeface="Helvetica" panose="020B0604020202020204" pitchFamily="34" charset="0"/>
              </a:rPr>
              <a:t>data</a:t>
            </a:r>
            <a:endParaRPr lang="en-US" sz="1600" dirty="0">
              <a:latin typeface="Helvetica" panose="020B0604020202020204" pitchFamily="34" charset="0"/>
              <a:cs typeface="Helvetica" panose="020B0604020202020204" pitchFamily="34" charset="0"/>
            </a:endParaRPr>
          </a:p>
          <a:p>
            <a:pPr marL="0" indent="0">
              <a:spcBef>
                <a:spcPts val="503"/>
              </a:spcBef>
              <a:buNone/>
              <a:tabLst>
                <a:tab pos="313221" algn="l"/>
              </a:tabLst>
            </a:pPr>
            <a:r>
              <a:rPr lang="en-US" sz="2000" spc="-4" dirty="0">
                <a:latin typeface="Helvetica" panose="020B0604020202020204" pitchFamily="34" charset="0"/>
                <a:cs typeface="Helvetica" panose="020B0604020202020204" pitchFamily="34" charset="0"/>
              </a:rPr>
              <a:t>•	</a:t>
            </a:r>
            <a:r>
              <a:rPr lang="en-US" sz="2000" b="1" spc="-4" dirty="0">
                <a:latin typeface="Helvetica" panose="020B0604020202020204" pitchFamily="34" charset="0"/>
                <a:cs typeface="Helvetica" panose="020B0604020202020204" pitchFamily="34" charset="0"/>
              </a:rPr>
              <a:t>Construction</a:t>
            </a:r>
            <a:endParaRPr lang="en-US" sz="2000" dirty="0">
              <a:latin typeface="Helvetica" panose="020B0604020202020204" pitchFamily="34" charset="0"/>
              <a:cs typeface="Helvetica" panose="020B0604020202020204" pitchFamily="34" charset="0"/>
            </a:endParaRPr>
          </a:p>
          <a:p>
            <a:pPr marL="471790" lvl="1" indent="0">
              <a:spcBef>
                <a:spcPts val="503"/>
              </a:spcBef>
              <a:buNone/>
            </a:pPr>
            <a:r>
              <a:rPr lang="en-US" sz="1600" spc="-4" dirty="0">
                <a:solidFill>
                  <a:srgbClr val="3333CC"/>
                </a:solidFill>
                <a:latin typeface="Helvetica" panose="020B0604020202020204" pitchFamily="34" charset="0"/>
                <a:cs typeface="Helvetica" panose="020B0604020202020204" pitchFamily="34" charset="0"/>
              </a:rPr>
              <a:t>–</a:t>
            </a:r>
            <a:r>
              <a:rPr lang="en-US" sz="1600" spc="207" dirty="0">
                <a:solidFill>
                  <a:srgbClr val="3333CC"/>
                </a:solidFill>
                <a:latin typeface="Helvetica" panose="020B0604020202020204" pitchFamily="34" charset="0"/>
                <a:cs typeface="Helvetica" panose="020B0604020202020204" pitchFamily="34" charset="0"/>
              </a:rPr>
              <a:t> </a:t>
            </a:r>
            <a:r>
              <a:rPr lang="en-US" sz="1600" i="1" dirty="0">
                <a:solidFill>
                  <a:srgbClr val="3333CC"/>
                </a:solidFill>
                <a:latin typeface="Helvetica" panose="020B0604020202020204" pitchFamily="34" charset="0"/>
                <a:cs typeface="Helvetica" panose="020B0604020202020204" pitchFamily="34" charset="0"/>
              </a:rPr>
              <a:t>Create</a:t>
            </a:r>
            <a:r>
              <a:rPr lang="en-US" sz="1600" i="1" spc="-9" dirty="0">
                <a:solidFill>
                  <a:srgbClr val="3333CC"/>
                </a:solidFill>
                <a:latin typeface="Helvetica" panose="020B0604020202020204" pitchFamily="34" charset="0"/>
                <a:cs typeface="Helvetica" panose="020B0604020202020204" pitchFamily="34" charset="0"/>
              </a:rPr>
              <a:t> </a:t>
            </a:r>
            <a:r>
              <a:rPr lang="en-US" sz="1600" spc="-4" dirty="0">
                <a:latin typeface="Helvetica" panose="020B0604020202020204" pitchFamily="34" charset="0"/>
                <a:cs typeface="Helvetica" panose="020B0604020202020204" pitchFamily="34" charset="0"/>
              </a:rPr>
              <a:t>data</a:t>
            </a:r>
            <a:r>
              <a:rPr lang="en-US" sz="1600" spc="-13" dirty="0">
                <a:latin typeface="Helvetica" panose="020B0604020202020204" pitchFamily="34" charset="0"/>
                <a:cs typeface="Helvetica" panose="020B0604020202020204" pitchFamily="34" charset="0"/>
              </a:rPr>
              <a:t> </a:t>
            </a:r>
            <a:r>
              <a:rPr lang="en-US" sz="1600" spc="-4" dirty="0">
                <a:latin typeface="Helvetica" panose="020B0604020202020204" pitchFamily="34" charset="0"/>
                <a:cs typeface="Helvetica" panose="020B0604020202020204" pitchFamily="34" charset="0"/>
              </a:rPr>
              <a:t>structures</a:t>
            </a:r>
            <a:r>
              <a:rPr lang="en-US" sz="1600" spc="-9" dirty="0">
                <a:latin typeface="Helvetica" panose="020B0604020202020204" pitchFamily="34" charset="0"/>
                <a:cs typeface="Helvetica" panose="020B0604020202020204" pitchFamily="34" charset="0"/>
              </a:rPr>
              <a:t> </a:t>
            </a:r>
            <a:r>
              <a:rPr lang="en-US" sz="1600" spc="-4" dirty="0">
                <a:latin typeface="Helvetica" panose="020B0604020202020204" pitchFamily="34" charset="0"/>
                <a:cs typeface="Helvetica" panose="020B0604020202020204" pitchFamily="34" charset="0"/>
              </a:rPr>
              <a:t>of</a:t>
            </a:r>
            <a:r>
              <a:rPr lang="en-US" sz="1600" spc="-9" dirty="0">
                <a:latin typeface="Helvetica" panose="020B0604020202020204" pitchFamily="34" charset="0"/>
                <a:cs typeface="Helvetica" panose="020B0604020202020204" pitchFamily="34" charset="0"/>
              </a:rPr>
              <a:t> </a:t>
            </a:r>
            <a:r>
              <a:rPr lang="en-US" sz="1600" spc="-4" dirty="0">
                <a:latin typeface="Helvetica" panose="020B0604020202020204" pitchFamily="34" charset="0"/>
                <a:cs typeface="Helvetica" panose="020B0604020202020204" pitchFamily="34" charset="0"/>
              </a:rPr>
              <a:t>DB,</a:t>
            </a:r>
            <a:r>
              <a:rPr lang="en-US" sz="1600" spc="4" dirty="0">
                <a:latin typeface="Helvetica" panose="020B0604020202020204" pitchFamily="34" charset="0"/>
                <a:cs typeface="Helvetica" panose="020B0604020202020204" pitchFamily="34" charset="0"/>
              </a:rPr>
              <a:t> </a:t>
            </a:r>
            <a:r>
              <a:rPr lang="en-US" sz="1600" i="1" dirty="0">
                <a:solidFill>
                  <a:srgbClr val="3333CC"/>
                </a:solidFill>
                <a:latin typeface="Helvetica" panose="020B0604020202020204" pitchFamily="34" charset="0"/>
                <a:cs typeface="Helvetica" panose="020B0604020202020204" pitchFamily="34" charset="0"/>
              </a:rPr>
              <a:t>populate</a:t>
            </a:r>
            <a:r>
              <a:rPr lang="en-US" sz="1600" i="1" spc="-9" dirty="0">
                <a:solidFill>
                  <a:srgbClr val="3333CC"/>
                </a:solidFill>
                <a:latin typeface="Helvetica" panose="020B0604020202020204" pitchFamily="34" charset="0"/>
                <a:cs typeface="Helvetica" panose="020B0604020202020204" pitchFamily="34" charset="0"/>
              </a:rPr>
              <a:t> </a:t>
            </a:r>
            <a:r>
              <a:rPr lang="en-US" sz="1600" spc="-4" dirty="0">
                <a:latin typeface="Helvetica" panose="020B0604020202020204" pitchFamily="34" charset="0"/>
                <a:cs typeface="Helvetica" panose="020B0604020202020204" pitchFamily="34" charset="0"/>
              </a:rPr>
              <a:t>DB</a:t>
            </a:r>
            <a:r>
              <a:rPr lang="en-US" sz="1600" spc="-9" dirty="0">
                <a:latin typeface="Helvetica" panose="020B0604020202020204" pitchFamily="34" charset="0"/>
                <a:cs typeface="Helvetica" panose="020B0604020202020204" pitchFamily="34" charset="0"/>
              </a:rPr>
              <a:t> </a:t>
            </a:r>
            <a:r>
              <a:rPr lang="en-US" sz="1600" spc="-4" dirty="0">
                <a:latin typeface="Helvetica" panose="020B0604020202020204" pitchFamily="34" charset="0"/>
                <a:cs typeface="Helvetica" panose="020B0604020202020204" pitchFamily="34" charset="0"/>
              </a:rPr>
              <a:t>with</a:t>
            </a:r>
            <a:r>
              <a:rPr lang="en-US" sz="1600" spc="-9" dirty="0">
                <a:latin typeface="Helvetica" panose="020B0604020202020204" pitchFamily="34" charset="0"/>
                <a:cs typeface="Helvetica" panose="020B0604020202020204" pitchFamily="34" charset="0"/>
              </a:rPr>
              <a:t> </a:t>
            </a:r>
            <a:r>
              <a:rPr lang="en-US" sz="1600" spc="-4" dirty="0">
                <a:latin typeface="Helvetica" panose="020B0604020202020204" pitchFamily="34" charset="0"/>
                <a:cs typeface="Helvetica" panose="020B0604020202020204" pitchFamily="34" charset="0"/>
              </a:rPr>
              <a:t>data</a:t>
            </a:r>
            <a:endParaRPr lang="en-US" sz="1600" dirty="0">
              <a:latin typeface="Helvetica" panose="020B0604020202020204" pitchFamily="34" charset="0"/>
              <a:cs typeface="Helvetica" panose="020B0604020202020204" pitchFamily="34" charset="0"/>
            </a:endParaRPr>
          </a:p>
          <a:p>
            <a:pPr marL="0" indent="0">
              <a:spcBef>
                <a:spcPts val="503"/>
              </a:spcBef>
              <a:buNone/>
              <a:tabLst>
                <a:tab pos="313221" algn="l"/>
              </a:tabLst>
            </a:pPr>
            <a:r>
              <a:rPr lang="en-US" sz="2000" spc="-4" dirty="0">
                <a:latin typeface="Helvetica" panose="020B0604020202020204" pitchFamily="34" charset="0"/>
                <a:cs typeface="Helvetica" panose="020B0604020202020204" pitchFamily="34" charset="0"/>
              </a:rPr>
              <a:t>•	</a:t>
            </a:r>
            <a:r>
              <a:rPr lang="en-US" sz="2000" b="1" spc="-4" dirty="0">
                <a:latin typeface="Helvetica" panose="020B0604020202020204" pitchFamily="34" charset="0"/>
                <a:cs typeface="Helvetica" panose="020B0604020202020204" pitchFamily="34" charset="0"/>
              </a:rPr>
              <a:t>Manipulation</a:t>
            </a:r>
            <a:r>
              <a:rPr lang="en-US" sz="2000" b="1" spc="-31" dirty="0">
                <a:latin typeface="Helvetica" panose="020B0604020202020204" pitchFamily="34" charset="0"/>
                <a:cs typeface="Helvetica" panose="020B0604020202020204" pitchFamily="34" charset="0"/>
              </a:rPr>
              <a:t> </a:t>
            </a:r>
            <a:r>
              <a:rPr lang="en-US" sz="2000" b="1" spc="-4" dirty="0">
                <a:latin typeface="Helvetica" panose="020B0604020202020204" pitchFamily="34" charset="0"/>
                <a:cs typeface="Helvetica" panose="020B0604020202020204" pitchFamily="34" charset="0"/>
              </a:rPr>
              <a:t>of</a:t>
            </a:r>
            <a:r>
              <a:rPr lang="en-US" sz="2000" b="1" spc="-31" dirty="0">
                <a:latin typeface="Helvetica" panose="020B0604020202020204" pitchFamily="34" charset="0"/>
                <a:cs typeface="Helvetica" panose="020B0604020202020204" pitchFamily="34" charset="0"/>
              </a:rPr>
              <a:t> </a:t>
            </a:r>
            <a:r>
              <a:rPr lang="en-US" sz="2000" b="1" spc="-4" dirty="0">
                <a:latin typeface="Helvetica" panose="020B0604020202020204" pitchFamily="34" charset="0"/>
                <a:cs typeface="Helvetica" panose="020B0604020202020204" pitchFamily="34" charset="0"/>
              </a:rPr>
              <a:t>Data</a:t>
            </a:r>
            <a:endParaRPr lang="en-US" sz="2000" dirty="0">
              <a:latin typeface="Helvetica" panose="020B0604020202020204" pitchFamily="34" charset="0"/>
              <a:cs typeface="Helvetica" panose="020B0604020202020204" pitchFamily="34" charset="0"/>
            </a:endParaRPr>
          </a:p>
          <a:p>
            <a:pPr marL="471790" lvl="1" indent="0">
              <a:spcBef>
                <a:spcPts val="503"/>
              </a:spcBef>
              <a:buNone/>
            </a:pPr>
            <a:r>
              <a:rPr lang="en-US" sz="1600" spc="-4" dirty="0">
                <a:solidFill>
                  <a:srgbClr val="3333CC"/>
                </a:solidFill>
                <a:latin typeface="Helvetica" panose="020B0604020202020204" pitchFamily="34" charset="0"/>
                <a:cs typeface="Helvetica" panose="020B0604020202020204" pitchFamily="34" charset="0"/>
              </a:rPr>
              <a:t>–</a:t>
            </a:r>
            <a:r>
              <a:rPr lang="en-US" sz="1600" spc="199" dirty="0">
                <a:solidFill>
                  <a:srgbClr val="3333CC"/>
                </a:solidFill>
                <a:latin typeface="Helvetica" panose="020B0604020202020204" pitchFamily="34" charset="0"/>
                <a:cs typeface="Helvetica" panose="020B0604020202020204" pitchFamily="34" charset="0"/>
              </a:rPr>
              <a:t> </a:t>
            </a:r>
            <a:r>
              <a:rPr lang="en-US" sz="1600" i="1" spc="-4" dirty="0">
                <a:solidFill>
                  <a:srgbClr val="3333CC"/>
                </a:solidFill>
                <a:latin typeface="Helvetica" panose="020B0604020202020204" pitchFamily="34" charset="0"/>
                <a:cs typeface="Helvetica" panose="020B0604020202020204" pitchFamily="34" charset="0"/>
              </a:rPr>
              <a:t>Insert</a:t>
            </a:r>
            <a:r>
              <a:rPr lang="en-US" sz="1600" spc="-4" dirty="0">
                <a:latin typeface="Helvetica" panose="020B0604020202020204" pitchFamily="34" charset="0"/>
                <a:cs typeface="Helvetica" panose="020B0604020202020204" pitchFamily="34" charset="0"/>
              </a:rPr>
              <a:t>,</a:t>
            </a:r>
            <a:r>
              <a:rPr lang="en-US" sz="1600" spc="-18" dirty="0">
                <a:latin typeface="Helvetica" panose="020B0604020202020204" pitchFamily="34" charset="0"/>
                <a:cs typeface="Helvetica" panose="020B0604020202020204" pitchFamily="34" charset="0"/>
              </a:rPr>
              <a:t> </a:t>
            </a:r>
            <a:r>
              <a:rPr lang="en-US" sz="1600" i="1" spc="-4" dirty="0">
                <a:solidFill>
                  <a:srgbClr val="3333CC"/>
                </a:solidFill>
                <a:latin typeface="Helvetica" panose="020B0604020202020204" pitchFamily="34" charset="0"/>
                <a:cs typeface="Helvetica" panose="020B0604020202020204" pitchFamily="34" charset="0"/>
              </a:rPr>
              <a:t>delete</a:t>
            </a:r>
            <a:r>
              <a:rPr lang="en-US" sz="1600" spc="-4" dirty="0">
                <a:latin typeface="Helvetica" panose="020B0604020202020204" pitchFamily="34" charset="0"/>
                <a:cs typeface="Helvetica" panose="020B0604020202020204" pitchFamily="34" charset="0"/>
              </a:rPr>
              <a:t>,</a:t>
            </a:r>
            <a:r>
              <a:rPr lang="en-US" sz="1600" spc="-13" dirty="0">
                <a:latin typeface="Helvetica" panose="020B0604020202020204" pitchFamily="34" charset="0"/>
                <a:cs typeface="Helvetica" panose="020B0604020202020204" pitchFamily="34" charset="0"/>
              </a:rPr>
              <a:t> </a:t>
            </a:r>
            <a:r>
              <a:rPr lang="en-US" sz="1600" i="1" spc="-4" dirty="0">
                <a:solidFill>
                  <a:srgbClr val="3333CC"/>
                </a:solidFill>
                <a:latin typeface="Helvetica" panose="020B0604020202020204" pitchFamily="34" charset="0"/>
                <a:cs typeface="Helvetica" panose="020B0604020202020204" pitchFamily="34" charset="0"/>
              </a:rPr>
              <a:t>update</a:t>
            </a:r>
            <a:endParaRPr lang="en-US" sz="1600" dirty="0">
              <a:latin typeface="Helvetica" panose="020B0604020202020204" pitchFamily="34" charset="0"/>
              <a:cs typeface="Helvetica" panose="020B0604020202020204" pitchFamily="34" charset="0"/>
            </a:endParaRPr>
          </a:p>
          <a:p>
            <a:pPr marL="471790" lvl="1" indent="0">
              <a:spcBef>
                <a:spcPts val="503"/>
              </a:spcBef>
              <a:buNone/>
            </a:pPr>
            <a:r>
              <a:rPr lang="en-US" sz="1600" spc="-4" dirty="0">
                <a:solidFill>
                  <a:srgbClr val="3333CC"/>
                </a:solidFill>
                <a:latin typeface="Helvetica" panose="020B0604020202020204" pitchFamily="34" charset="0"/>
                <a:cs typeface="Helvetica" panose="020B0604020202020204" pitchFamily="34" charset="0"/>
              </a:rPr>
              <a:t>–</a:t>
            </a:r>
            <a:r>
              <a:rPr lang="en-US" sz="1600" spc="207" dirty="0">
                <a:solidFill>
                  <a:srgbClr val="3333CC"/>
                </a:solidFill>
                <a:latin typeface="Helvetica" panose="020B0604020202020204" pitchFamily="34" charset="0"/>
                <a:cs typeface="Helvetica" panose="020B0604020202020204" pitchFamily="34" charset="0"/>
              </a:rPr>
              <a:t> </a:t>
            </a:r>
            <a:r>
              <a:rPr lang="en-US" sz="1600" i="1" spc="-4" dirty="0">
                <a:solidFill>
                  <a:srgbClr val="3333CC"/>
                </a:solidFill>
                <a:latin typeface="Helvetica" panose="020B0604020202020204" pitchFamily="34" charset="0"/>
                <a:cs typeface="Helvetica" panose="020B0604020202020204" pitchFamily="34" charset="0"/>
              </a:rPr>
              <a:t>Query</a:t>
            </a:r>
            <a:r>
              <a:rPr lang="en-US" sz="1600" spc="-4" dirty="0">
                <a:latin typeface="Helvetica" panose="020B0604020202020204" pitchFamily="34" charset="0"/>
                <a:cs typeface="Helvetica" panose="020B0604020202020204" pitchFamily="34" charset="0"/>
              </a:rPr>
              <a:t>:</a:t>
            </a:r>
            <a:r>
              <a:rPr lang="en-US" sz="1600" spc="-9"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“Which</a:t>
            </a:r>
            <a:r>
              <a:rPr lang="en-US" sz="1600" spc="-4" dirty="0">
                <a:latin typeface="Helvetica" panose="020B0604020202020204" pitchFamily="34" charset="0"/>
                <a:cs typeface="Helvetica" panose="020B0604020202020204" pitchFamily="34" charset="0"/>
              </a:rPr>
              <a:t> department pays </a:t>
            </a:r>
            <a:r>
              <a:rPr lang="en-US" sz="1600" dirty="0">
                <a:latin typeface="Helvetica" panose="020B0604020202020204" pitchFamily="34" charset="0"/>
                <a:cs typeface="Helvetica" panose="020B0604020202020204" pitchFamily="34" charset="0"/>
              </a:rPr>
              <a:t>the</a:t>
            </a:r>
            <a:r>
              <a:rPr lang="en-US" sz="1600" spc="-9" dirty="0">
                <a:latin typeface="Helvetica" panose="020B0604020202020204" pitchFamily="34" charset="0"/>
                <a:cs typeface="Helvetica" panose="020B0604020202020204" pitchFamily="34" charset="0"/>
              </a:rPr>
              <a:t> </a:t>
            </a:r>
            <a:r>
              <a:rPr lang="en-US" sz="1600" spc="-4" dirty="0">
                <a:latin typeface="Helvetica" panose="020B0604020202020204" pitchFamily="34" charset="0"/>
                <a:cs typeface="Helvetica" panose="020B0604020202020204" pitchFamily="34" charset="0"/>
              </a:rPr>
              <a:t>highest </a:t>
            </a:r>
            <a:r>
              <a:rPr lang="en-US" sz="1600" dirty="0">
                <a:latin typeface="Helvetica" panose="020B0604020202020204" pitchFamily="34" charset="0"/>
                <a:cs typeface="Helvetica" panose="020B0604020202020204" pitchFamily="34" charset="0"/>
              </a:rPr>
              <a:t>salary?”</a:t>
            </a:r>
          </a:p>
          <a:p>
            <a:pPr marL="471790" lvl="1" indent="0">
              <a:lnSpc>
                <a:spcPts val="2537"/>
              </a:lnSpc>
              <a:spcBef>
                <a:spcPts val="503"/>
              </a:spcBef>
              <a:buNone/>
            </a:pPr>
            <a:r>
              <a:rPr lang="en-US" sz="1600" spc="-4" dirty="0">
                <a:latin typeface="Helvetica" panose="020B0604020202020204" pitchFamily="34" charset="0"/>
                <a:cs typeface="Helvetica" panose="020B0604020202020204" pitchFamily="34" charset="0"/>
              </a:rPr>
              <a:t>–</a:t>
            </a:r>
            <a:r>
              <a:rPr lang="en-US" sz="1600" spc="185" dirty="0">
                <a:latin typeface="Helvetica" panose="020B0604020202020204" pitchFamily="34" charset="0"/>
                <a:cs typeface="Helvetica" panose="020B0604020202020204" pitchFamily="34" charset="0"/>
              </a:rPr>
              <a:t> </a:t>
            </a:r>
            <a:r>
              <a:rPr lang="en-US" sz="1600" spc="-4" dirty="0">
                <a:latin typeface="Helvetica" panose="020B0604020202020204" pitchFamily="34" charset="0"/>
                <a:cs typeface="Helvetica" panose="020B0604020202020204" pitchFamily="34" charset="0"/>
              </a:rPr>
              <a:t>Create</a:t>
            </a:r>
            <a:r>
              <a:rPr lang="en-US" sz="1600" spc="-22" dirty="0">
                <a:latin typeface="Helvetica" panose="020B0604020202020204" pitchFamily="34" charset="0"/>
                <a:cs typeface="Helvetica" panose="020B0604020202020204" pitchFamily="34" charset="0"/>
              </a:rPr>
              <a:t> </a:t>
            </a:r>
            <a:r>
              <a:rPr lang="en-US" sz="1600" i="1" dirty="0">
                <a:solidFill>
                  <a:srgbClr val="3333CC"/>
                </a:solidFill>
                <a:latin typeface="Helvetica" panose="020B0604020202020204" pitchFamily="34" charset="0"/>
                <a:cs typeface="Helvetica" panose="020B0604020202020204" pitchFamily="34" charset="0"/>
              </a:rPr>
              <a:t>reports</a:t>
            </a:r>
            <a:r>
              <a:rPr lang="en-US" sz="1600" dirty="0">
                <a:latin typeface="Helvetica" panose="020B0604020202020204" pitchFamily="34" charset="0"/>
                <a:cs typeface="Helvetica" panose="020B0604020202020204" pitchFamily="34" charset="0"/>
              </a:rPr>
              <a:t>:</a:t>
            </a:r>
          </a:p>
          <a:p>
            <a:pPr marL="1957750" marR="4483" lvl="1" indent="0" algn="just">
              <a:lnSpc>
                <a:spcPct val="99900"/>
              </a:lnSpc>
              <a:buNone/>
            </a:pPr>
            <a:r>
              <a:rPr lang="en-US" sz="1600" spc="-4" dirty="0">
                <a:latin typeface="Helvetica" panose="020B0604020202020204" pitchFamily="34" charset="0"/>
                <a:cs typeface="Helvetica" panose="020B0604020202020204" pitchFamily="34" charset="0"/>
              </a:rPr>
              <a:t>“List</a:t>
            </a:r>
            <a:r>
              <a:rPr lang="en-US" sz="1600" dirty="0">
                <a:latin typeface="Helvetica" panose="020B0604020202020204" pitchFamily="34" charset="0"/>
                <a:cs typeface="Helvetica" panose="020B0604020202020204" pitchFamily="34" charset="0"/>
              </a:rPr>
              <a:t> </a:t>
            </a:r>
            <a:r>
              <a:rPr lang="en-US" sz="1600" spc="-4" dirty="0">
                <a:latin typeface="Helvetica" panose="020B0604020202020204" pitchFamily="34" charset="0"/>
                <a:cs typeface="Helvetica" panose="020B0604020202020204" pitchFamily="34" charset="0"/>
              </a:rPr>
              <a:t>monthly</a:t>
            </a:r>
            <a:r>
              <a:rPr lang="en-US" sz="1600" dirty="0">
                <a:latin typeface="Helvetica" panose="020B0604020202020204" pitchFamily="34" charset="0"/>
                <a:cs typeface="Helvetica" panose="020B0604020202020204" pitchFamily="34" charset="0"/>
              </a:rPr>
              <a:t> </a:t>
            </a:r>
            <a:r>
              <a:rPr lang="en-US" sz="1600" spc="-4" dirty="0">
                <a:latin typeface="Helvetica" panose="020B0604020202020204" pitchFamily="34" charset="0"/>
                <a:cs typeface="Helvetica" panose="020B0604020202020204" pitchFamily="34" charset="0"/>
              </a:rPr>
              <a:t>salaries</a:t>
            </a:r>
            <a:r>
              <a:rPr lang="en-US" sz="1600" spc="4" dirty="0">
                <a:latin typeface="Helvetica" panose="020B0604020202020204" pitchFamily="34" charset="0"/>
                <a:cs typeface="Helvetica" panose="020B0604020202020204" pitchFamily="34" charset="0"/>
              </a:rPr>
              <a:t> </a:t>
            </a:r>
            <a:r>
              <a:rPr lang="en-US" sz="1600" spc="-4" dirty="0">
                <a:latin typeface="Helvetica" panose="020B0604020202020204" pitchFamily="34" charset="0"/>
                <a:cs typeface="Helvetica" panose="020B0604020202020204" pitchFamily="34" charset="0"/>
              </a:rPr>
              <a:t>of </a:t>
            </a:r>
            <a:r>
              <a:rPr lang="en-US" sz="1600" dirty="0">
                <a:latin typeface="Helvetica" panose="020B0604020202020204" pitchFamily="34" charset="0"/>
                <a:cs typeface="Helvetica" panose="020B0604020202020204" pitchFamily="34" charset="0"/>
              </a:rPr>
              <a:t>employees,</a:t>
            </a:r>
            <a:r>
              <a:rPr lang="en-US" sz="1600" spc="-4"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organized </a:t>
            </a:r>
            <a:r>
              <a:rPr lang="en-US" sz="1600" spc="-574" dirty="0">
                <a:latin typeface="Helvetica" panose="020B0604020202020204" pitchFamily="34" charset="0"/>
                <a:cs typeface="Helvetica" panose="020B0604020202020204" pitchFamily="34" charset="0"/>
              </a:rPr>
              <a:t> </a:t>
            </a:r>
            <a:r>
              <a:rPr lang="en-US" sz="1600" spc="-4" dirty="0">
                <a:latin typeface="Helvetica" panose="020B0604020202020204" pitchFamily="34" charset="0"/>
                <a:cs typeface="Helvetica" panose="020B0604020202020204" pitchFamily="34" charset="0"/>
              </a:rPr>
              <a:t>by department, with average </a:t>
            </a:r>
            <a:r>
              <a:rPr lang="en-US" sz="1600" dirty="0">
                <a:latin typeface="Helvetica" panose="020B0604020202020204" pitchFamily="34" charset="0"/>
                <a:cs typeface="Helvetica" panose="020B0604020202020204" pitchFamily="34" charset="0"/>
              </a:rPr>
              <a:t>salary </a:t>
            </a:r>
            <a:r>
              <a:rPr lang="en-US" sz="1600" spc="-4" dirty="0">
                <a:latin typeface="Helvetica" panose="020B0604020202020204" pitchFamily="34" charset="0"/>
                <a:cs typeface="Helvetica" panose="020B0604020202020204" pitchFamily="34" charset="0"/>
              </a:rPr>
              <a:t>and </a:t>
            </a:r>
            <a:r>
              <a:rPr lang="en-US" sz="1600" dirty="0">
                <a:latin typeface="Helvetica" panose="020B0604020202020204" pitchFamily="34" charset="0"/>
                <a:cs typeface="Helvetica" panose="020B0604020202020204" pitchFamily="34" charset="0"/>
              </a:rPr>
              <a:t>total </a:t>
            </a:r>
            <a:r>
              <a:rPr lang="en-US" sz="1600" spc="4"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sum</a:t>
            </a:r>
            <a:r>
              <a:rPr lang="en-US" sz="1600" spc="-9" dirty="0">
                <a:latin typeface="Helvetica" panose="020B0604020202020204" pitchFamily="34" charset="0"/>
                <a:cs typeface="Helvetica" panose="020B0604020202020204" pitchFamily="34" charset="0"/>
              </a:rPr>
              <a:t> </a:t>
            </a:r>
            <a:r>
              <a:rPr lang="en-US" sz="1600" spc="-4" dirty="0">
                <a:latin typeface="Helvetica" panose="020B0604020202020204" pitchFamily="34" charset="0"/>
                <a:cs typeface="Helvetica" panose="020B0604020202020204" pitchFamily="34" charset="0"/>
              </a:rPr>
              <a:t>of</a:t>
            </a:r>
            <a:r>
              <a:rPr lang="en-US" sz="1600" spc="-9"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salaries</a:t>
            </a:r>
            <a:r>
              <a:rPr lang="en-US" sz="1600" spc="-4" dirty="0">
                <a:latin typeface="Helvetica" panose="020B0604020202020204" pitchFamily="34" charset="0"/>
                <a:cs typeface="Helvetica" panose="020B0604020202020204" pitchFamily="34" charset="0"/>
              </a:rPr>
              <a:t> </a:t>
            </a:r>
            <a:r>
              <a:rPr lang="en-US" sz="1600" dirty="0">
                <a:latin typeface="Helvetica" panose="020B0604020202020204" pitchFamily="34" charset="0"/>
                <a:cs typeface="Helvetica" panose="020B0604020202020204" pitchFamily="34" charset="0"/>
              </a:rPr>
              <a:t>for</a:t>
            </a:r>
            <a:r>
              <a:rPr lang="en-US" sz="1600" spc="-4" dirty="0">
                <a:latin typeface="Helvetica" panose="020B0604020202020204" pitchFamily="34" charset="0"/>
                <a:cs typeface="Helvetica" panose="020B0604020202020204" pitchFamily="34" charset="0"/>
              </a:rPr>
              <a:t> each </a:t>
            </a:r>
            <a:r>
              <a:rPr lang="en-US" sz="1600" spc="-4" dirty="0" err="1">
                <a:latin typeface="Helvetica" panose="020B0604020202020204" pitchFamily="34" charset="0"/>
                <a:cs typeface="Helvetica" panose="020B0604020202020204" pitchFamily="34" charset="0"/>
              </a:rPr>
              <a:t>dept</a:t>
            </a:r>
            <a:r>
              <a:rPr lang="en-US" sz="1600" spc="-4" dirty="0">
                <a:latin typeface="Helvetica" panose="020B0604020202020204" pitchFamily="34" charset="0"/>
                <a:cs typeface="Helvetica" panose="020B0604020202020204" pitchFamily="34" charset="0"/>
              </a:rPr>
              <a:t>”</a:t>
            </a:r>
            <a:endParaRPr lang="en-US" sz="1600" dirty="0">
              <a:latin typeface="Helvetica" panose="020B0604020202020204" pitchFamily="34" charset="0"/>
              <a:cs typeface="Helvetica" panose="020B0604020202020204" pitchFamily="34" charset="0"/>
            </a:endParaRPr>
          </a:p>
          <a:p>
            <a:endParaRPr lang="en-US"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585472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28</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11" name="Rectangle 1">
            <a:extLst>
              <a:ext uri="{FF2B5EF4-FFF2-40B4-BE49-F238E27FC236}">
                <a16:creationId xmlns:a16="http://schemas.microsoft.com/office/drawing/2014/main" id="{0A7C30A6-39FF-E1AC-6B44-0E876959F0B4}"/>
              </a:ext>
            </a:extLst>
          </p:cNvPr>
          <p:cNvSpPr>
            <a:spLocks noGrp="1" noChangeArrowheads="1"/>
          </p:cNvSpPr>
          <p:nvPr>
            <p:ph type="title"/>
          </p:nvPr>
        </p:nvSpPr>
        <p:spPr>
          <a:xfrm>
            <a:off x="827015" y="778164"/>
            <a:ext cx="7796213" cy="1290637"/>
          </a:xfrm>
        </p:spPr>
        <p:txBody>
          <a:bodyPr lIns="90000" tIns="46800" rIns="90000" bIns="46800" anchor="b"/>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dirty="0"/>
              <a:t>Example of a Database UNIVERSITY Application</a:t>
            </a:r>
          </a:p>
        </p:txBody>
      </p:sp>
      <p:sp>
        <p:nvSpPr>
          <p:cNvPr id="12" name="Rectangle 2">
            <a:extLst>
              <a:ext uri="{FF2B5EF4-FFF2-40B4-BE49-F238E27FC236}">
                <a16:creationId xmlns:a16="http://schemas.microsoft.com/office/drawing/2014/main" id="{20F12418-A20B-7CDD-4DEB-9841DF84D78A}"/>
              </a:ext>
            </a:extLst>
          </p:cNvPr>
          <p:cNvSpPr txBox="1">
            <a:spLocks noChangeArrowheads="1"/>
          </p:cNvSpPr>
          <p:nvPr/>
        </p:nvSpPr>
        <p:spPr>
          <a:xfrm>
            <a:off x="1066800" y="2133600"/>
            <a:ext cx="8294687" cy="4937125"/>
          </a:xfrm>
          <a:prstGeom prst="rect">
            <a:avLst/>
          </a:prstGeom>
        </p:spPr>
        <p:txBody>
          <a:bodyPr vert="horz" lIns="90000" tIns="46800" rIns="91440" bIns="4680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338138" indent="-338138">
              <a:spcBef>
                <a:spcPts val="700"/>
              </a:spcBef>
              <a:buClr>
                <a:srgbClr val="990033"/>
              </a:buClr>
              <a:buSzPct val="60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b="1" dirty="0"/>
              <a:t>Mini-world for the example:</a:t>
            </a:r>
          </a:p>
          <a:p>
            <a:pPr marL="738188" lvl="1" indent="-280988">
              <a:spcBef>
                <a:spcPts val="6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Part of a UNIVERSITY environment.</a:t>
            </a:r>
          </a:p>
          <a:p>
            <a:pPr marL="338138" indent="-338138">
              <a:spcBef>
                <a:spcPts val="700"/>
              </a:spcBef>
              <a:buClr>
                <a:srgbClr val="990033"/>
              </a:buClr>
              <a:buSzPct val="60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b="1" dirty="0"/>
              <a:t>Some mini-world </a:t>
            </a:r>
            <a:r>
              <a:rPr lang="en-US" altLang="en-US" b="1" i="1" dirty="0"/>
              <a:t>entities</a:t>
            </a:r>
            <a:r>
              <a:rPr lang="en-US" altLang="en-US" b="1" dirty="0"/>
              <a:t>:</a:t>
            </a:r>
          </a:p>
          <a:p>
            <a:pPr marL="738188" lvl="1" indent="-280988">
              <a:spcBef>
                <a:spcPts val="6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STUDENTs</a:t>
            </a:r>
          </a:p>
          <a:p>
            <a:pPr marL="738188" lvl="1" indent="-280988">
              <a:spcBef>
                <a:spcPts val="6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COURSEs</a:t>
            </a:r>
          </a:p>
          <a:p>
            <a:pPr marL="738188" lvl="1" indent="-280988">
              <a:spcBef>
                <a:spcPts val="6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SECTIONs (of COURSEs)</a:t>
            </a:r>
          </a:p>
          <a:p>
            <a:pPr marL="738188" lvl="1" indent="-280988">
              <a:spcBef>
                <a:spcPts val="6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(academic) DEPARTMENTs</a:t>
            </a:r>
          </a:p>
          <a:p>
            <a:pPr marL="738188" lvl="1" indent="-280988">
              <a:spcBef>
                <a:spcPts val="6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dirty="0"/>
              <a:t>INSTRUCTORs</a:t>
            </a:r>
          </a:p>
          <a:p>
            <a:pPr marL="338138" indent="-338138">
              <a:spcBef>
                <a:spcPts val="700"/>
              </a:spcBef>
              <a:buClrTx/>
              <a:buFontTx/>
              <a:buNone/>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US" altLang="en-US" dirty="0"/>
          </a:p>
          <a:p>
            <a:pPr marL="338138" indent="-338138">
              <a:spcBef>
                <a:spcPts val="700"/>
              </a:spcBef>
              <a:buClrTx/>
              <a:buFontTx/>
              <a:buNone/>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US" altLang="en-US" dirty="0"/>
          </a:p>
        </p:txBody>
      </p:sp>
    </p:spTree>
    <p:extLst>
      <p:ext uri="{BB962C8B-B14F-4D97-AF65-F5344CB8AC3E}">
        <p14:creationId xmlns:p14="http://schemas.microsoft.com/office/powerpoint/2010/main" val="2640718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29</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7" name="Rectangle 1">
            <a:extLst>
              <a:ext uri="{FF2B5EF4-FFF2-40B4-BE49-F238E27FC236}">
                <a16:creationId xmlns:a16="http://schemas.microsoft.com/office/drawing/2014/main" id="{F9FF1396-122A-B967-B6CD-A5E50D6B2D17}"/>
              </a:ext>
            </a:extLst>
          </p:cNvPr>
          <p:cNvSpPr>
            <a:spLocks noGrp="1" noChangeArrowheads="1"/>
          </p:cNvSpPr>
          <p:nvPr>
            <p:ph type="title"/>
          </p:nvPr>
        </p:nvSpPr>
        <p:spPr>
          <a:xfrm>
            <a:off x="631031" y="528639"/>
            <a:ext cx="7796212" cy="1190625"/>
          </a:xfrm>
        </p:spPr>
        <p:txBody>
          <a:bodyPr lIns="90000" tIns="46800" rIns="90000" bIns="46800" anchor="b"/>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dirty="0"/>
              <a:t>Example of a Database UNIVERSITY Application (cont.)</a:t>
            </a:r>
          </a:p>
        </p:txBody>
      </p:sp>
      <p:sp>
        <p:nvSpPr>
          <p:cNvPr id="8" name="Rectangle 2">
            <a:extLst>
              <a:ext uri="{FF2B5EF4-FFF2-40B4-BE49-F238E27FC236}">
                <a16:creationId xmlns:a16="http://schemas.microsoft.com/office/drawing/2014/main" id="{79D8B7A9-803D-A6D7-E537-B2758C2F71D4}"/>
              </a:ext>
            </a:extLst>
          </p:cNvPr>
          <p:cNvSpPr txBox="1">
            <a:spLocks noChangeArrowheads="1"/>
          </p:cNvSpPr>
          <p:nvPr/>
        </p:nvSpPr>
        <p:spPr>
          <a:xfrm>
            <a:off x="424656" y="1858964"/>
            <a:ext cx="8294687" cy="4572000"/>
          </a:xfrm>
          <a:prstGeom prst="rect">
            <a:avLst/>
          </a:prstGeom>
        </p:spPr>
        <p:txBody>
          <a:bodyPr vert="horz" lIns="90000" tIns="46800" rIns="91440" bIns="4680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338138" indent="-338138">
              <a:spcBef>
                <a:spcPts val="600"/>
              </a:spcBef>
              <a:buClr>
                <a:srgbClr val="990033"/>
              </a:buClr>
              <a:buSzPct val="60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dirty="0"/>
              <a:t>Some mini-world </a:t>
            </a:r>
            <a:r>
              <a:rPr lang="en-US" altLang="en-US" sz="2400" b="1" i="1" dirty="0"/>
              <a:t>relationships</a:t>
            </a:r>
            <a:r>
              <a:rPr lang="en-US" altLang="en-US" sz="2400" b="1" dirty="0"/>
              <a:t>:</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SECTIONs </a:t>
            </a:r>
            <a:r>
              <a:rPr lang="en-US" altLang="en-US" sz="2200" i="1" dirty="0"/>
              <a:t>are of specific</a:t>
            </a:r>
            <a:r>
              <a:rPr lang="en-US" altLang="en-US" sz="2200" dirty="0"/>
              <a:t> COURSEs</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STUDENTs </a:t>
            </a:r>
            <a:r>
              <a:rPr lang="en-US" altLang="en-US" sz="2200" i="1" dirty="0"/>
              <a:t>take</a:t>
            </a:r>
            <a:r>
              <a:rPr lang="en-US" altLang="en-US" sz="2200" dirty="0"/>
              <a:t> SECTIONs</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COURSEs </a:t>
            </a:r>
            <a:r>
              <a:rPr lang="en-US" altLang="en-US" sz="2200" i="1" dirty="0"/>
              <a:t>have  prerequisite</a:t>
            </a:r>
            <a:r>
              <a:rPr lang="en-US" altLang="en-US" sz="2200" dirty="0"/>
              <a:t> COURSEs</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INSTRUCTORs </a:t>
            </a:r>
            <a:r>
              <a:rPr lang="en-US" altLang="en-US" sz="2200" i="1" dirty="0"/>
              <a:t>teach</a:t>
            </a:r>
            <a:r>
              <a:rPr lang="en-US" altLang="en-US" sz="2200" dirty="0"/>
              <a:t>  SECTIONs</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COURSEs </a:t>
            </a:r>
            <a:r>
              <a:rPr lang="en-US" altLang="en-US" sz="2200" i="1" dirty="0"/>
              <a:t>are offered by</a:t>
            </a:r>
            <a:r>
              <a:rPr lang="en-US" altLang="en-US" sz="2200" dirty="0"/>
              <a:t>  DEPARTMENTs</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dirty="0"/>
              <a:t>STUDENTs </a:t>
            </a:r>
            <a:r>
              <a:rPr lang="en-US" altLang="en-US" sz="2200" i="1" dirty="0"/>
              <a:t>major in</a:t>
            </a:r>
            <a:r>
              <a:rPr lang="en-US" altLang="en-US" sz="2200" dirty="0"/>
              <a:t>  DEPARTMENTs</a:t>
            </a:r>
          </a:p>
          <a:p>
            <a:pPr marL="338138" indent="-338138">
              <a:spcBef>
                <a:spcPts val="600"/>
              </a:spcBef>
              <a:buClrTx/>
              <a:buFontTx/>
              <a:buNone/>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US" altLang="en-US" sz="2400" dirty="0"/>
          </a:p>
          <a:p>
            <a:pPr marL="338138" indent="-338138">
              <a:spcBef>
                <a:spcPts val="600"/>
              </a:spcBef>
              <a:buClr>
                <a:srgbClr val="990033"/>
              </a:buClr>
              <a:buSzPct val="60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a:t>Note: The above entities and relationships are typically expressed in a conceptual data model, such as the ENTITY-RELATIONSHIP data model (see Chapters 7, 8)</a:t>
            </a:r>
          </a:p>
        </p:txBody>
      </p:sp>
    </p:spTree>
    <p:extLst>
      <p:ext uri="{BB962C8B-B14F-4D97-AF65-F5344CB8AC3E}">
        <p14:creationId xmlns:p14="http://schemas.microsoft.com/office/powerpoint/2010/main" val="2378412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11" name="Rectangle 2">
            <a:extLst>
              <a:ext uri="{FF2B5EF4-FFF2-40B4-BE49-F238E27FC236}">
                <a16:creationId xmlns:a16="http://schemas.microsoft.com/office/drawing/2014/main" id="{F2759491-065E-9E49-2544-AEDD4F58B661}"/>
              </a:ext>
            </a:extLst>
          </p:cNvPr>
          <p:cNvSpPr>
            <a:spLocks noGrp="1" noChangeArrowheads="1"/>
          </p:cNvSpPr>
          <p:nvPr>
            <p:ph type="title"/>
          </p:nvPr>
        </p:nvSpPr>
        <p:spPr>
          <a:xfrm>
            <a:off x="381000" y="685800"/>
            <a:ext cx="7447142" cy="1325563"/>
          </a:xfrm>
        </p:spPr>
        <p:txBody>
          <a:bodyPr/>
          <a:lstStyle/>
          <a:p>
            <a:pPr eaLnBrk="1" hangingPunct="1"/>
            <a:r>
              <a:rPr lang="en-US" altLang="en-US" sz="4000" dirty="0"/>
              <a:t>Some Rules</a:t>
            </a:r>
          </a:p>
        </p:txBody>
      </p:sp>
      <p:sp>
        <p:nvSpPr>
          <p:cNvPr id="12" name="Rectangle 3">
            <a:extLst>
              <a:ext uri="{FF2B5EF4-FFF2-40B4-BE49-F238E27FC236}">
                <a16:creationId xmlns:a16="http://schemas.microsoft.com/office/drawing/2014/main" id="{D1244005-1C46-79DC-ADBD-5D3797392025}"/>
              </a:ext>
            </a:extLst>
          </p:cNvPr>
          <p:cNvSpPr txBox="1">
            <a:spLocks noChangeArrowheads="1"/>
          </p:cNvSpPr>
          <p:nvPr/>
        </p:nvSpPr>
        <p:spPr>
          <a:xfrm>
            <a:off x="96658" y="2133600"/>
            <a:ext cx="7447142" cy="4351338"/>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altLang="en-US" dirty="0"/>
              <a:t>There is only one rule that will make the rest of the rules</a:t>
            </a:r>
          </a:p>
          <a:p>
            <a:pPr lvl="1"/>
            <a:r>
              <a:rPr lang="en-US" altLang="en-US" dirty="0"/>
              <a:t>Raise  your hand before asking any question and then WAIT for the permission</a:t>
            </a:r>
          </a:p>
          <a:p>
            <a:pPr lvl="1"/>
            <a:r>
              <a:rPr lang="en-US" altLang="en-US" sz="2800" b="1" dirty="0">
                <a:solidFill>
                  <a:srgbClr val="FF3300"/>
                </a:solidFill>
              </a:rPr>
              <a:t>Never ever miss a class</a:t>
            </a:r>
          </a:p>
          <a:p>
            <a:pPr lvl="1"/>
            <a:r>
              <a:rPr lang="en-US" altLang="en-US" sz="2800" b="1" dirty="0">
                <a:solidFill>
                  <a:srgbClr val="FF3300"/>
                </a:solidFill>
              </a:rPr>
              <a:t>Never ever “sleep” in the class</a:t>
            </a:r>
          </a:p>
          <a:p>
            <a:pPr lvl="1"/>
            <a:r>
              <a:rPr lang="en-US" altLang="en-US" dirty="0"/>
              <a:t>Never even think to use mobile phones in the class</a:t>
            </a:r>
          </a:p>
          <a:p>
            <a:pPr lvl="1"/>
            <a:r>
              <a:rPr lang="en-US" altLang="en-US" dirty="0"/>
              <a:t>Always communicate in the official communication language</a:t>
            </a:r>
          </a:p>
          <a:p>
            <a:pPr lvl="1"/>
            <a:endParaRPr lang="en-US" altLang="en-US" dirty="0"/>
          </a:p>
        </p:txBody>
      </p:sp>
    </p:spTree>
    <p:extLst>
      <p:ext uri="{BB962C8B-B14F-4D97-AF65-F5344CB8AC3E}">
        <p14:creationId xmlns:p14="http://schemas.microsoft.com/office/powerpoint/2010/main" val="939810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30</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7" name="Rectangle 1">
            <a:extLst>
              <a:ext uri="{FF2B5EF4-FFF2-40B4-BE49-F238E27FC236}">
                <a16:creationId xmlns:a16="http://schemas.microsoft.com/office/drawing/2014/main" id="{F9FF1396-122A-B967-B6CD-A5E50D6B2D17}"/>
              </a:ext>
            </a:extLst>
          </p:cNvPr>
          <p:cNvSpPr>
            <a:spLocks noGrp="1" noChangeArrowheads="1"/>
          </p:cNvSpPr>
          <p:nvPr>
            <p:ph type="title"/>
          </p:nvPr>
        </p:nvSpPr>
        <p:spPr>
          <a:xfrm>
            <a:off x="631031" y="528639"/>
            <a:ext cx="7796212" cy="1190625"/>
          </a:xfrm>
        </p:spPr>
        <p:txBody>
          <a:bodyPr lIns="90000" tIns="46800" rIns="90000" bIns="46800" anchor="b"/>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dirty="0"/>
              <a:t>Example of a Database UNIVERSITY Application (cont.)</a:t>
            </a:r>
          </a:p>
        </p:txBody>
      </p:sp>
      <p:pic>
        <p:nvPicPr>
          <p:cNvPr id="2" name="Picture 1">
            <a:extLst>
              <a:ext uri="{FF2B5EF4-FFF2-40B4-BE49-F238E27FC236}">
                <a16:creationId xmlns:a16="http://schemas.microsoft.com/office/drawing/2014/main" id="{66743A11-91CA-C656-064E-55E19F1FC5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3196"/>
          <a:stretch/>
        </p:blipFill>
        <p:spPr bwMode="auto">
          <a:xfrm>
            <a:off x="762000" y="1790714"/>
            <a:ext cx="4876800" cy="279155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 name="Picture 1">
            <a:extLst>
              <a:ext uri="{FF2B5EF4-FFF2-40B4-BE49-F238E27FC236}">
                <a16:creationId xmlns:a16="http://schemas.microsoft.com/office/drawing/2014/main" id="{F376AD8F-EC8C-3A87-FCF3-312E063D8E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0759"/>
          <a:stretch/>
        </p:blipFill>
        <p:spPr bwMode="auto">
          <a:xfrm>
            <a:off x="3352800" y="4582269"/>
            <a:ext cx="4876801" cy="192842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53892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31</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7" name="Rectangle 1">
            <a:extLst>
              <a:ext uri="{FF2B5EF4-FFF2-40B4-BE49-F238E27FC236}">
                <a16:creationId xmlns:a16="http://schemas.microsoft.com/office/drawing/2014/main" id="{F9FF1396-122A-B967-B6CD-A5E50D6B2D17}"/>
              </a:ext>
            </a:extLst>
          </p:cNvPr>
          <p:cNvSpPr>
            <a:spLocks noGrp="1" noChangeArrowheads="1"/>
          </p:cNvSpPr>
          <p:nvPr>
            <p:ph type="title"/>
          </p:nvPr>
        </p:nvSpPr>
        <p:spPr>
          <a:xfrm>
            <a:off x="631031" y="528639"/>
            <a:ext cx="7796212" cy="1190625"/>
          </a:xfrm>
        </p:spPr>
        <p:txBody>
          <a:bodyPr lIns="90000" tIns="46800" rIns="90000" bIns="46800" anchor="b"/>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dirty="0"/>
              <a:t>Example of a Database UNIVERSITY Application (cont.)</a:t>
            </a:r>
          </a:p>
        </p:txBody>
      </p:sp>
      <p:pic>
        <p:nvPicPr>
          <p:cNvPr id="8" name="Picture 1">
            <a:extLst>
              <a:ext uri="{FF2B5EF4-FFF2-40B4-BE49-F238E27FC236}">
                <a16:creationId xmlns:a16="http://schemas.microsoft.com/office/drawing/2014/main" id="{F76B3416-3DBE-26C9-DCB1-9AC5C01B56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26"/>
          <a:stretch/>
        </p:blipFill>
        <p:spPr bwMode="auto">
          <a:xfrm>
            <a:off x="249439" y="1990723"/>
            <a:ext cx="8177804" cy="43386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29613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32</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9" name="Rectangle 1">
            <a:extLst>
              <a:ext uri="{FF2B5EF4-FFF2-40B4-BE49-F238E27FC236}">
                <a16:creationId xmlns:a16="http://schemas.microsoft.com/office/drawing/2014/main" id="{4F9EE6FA-288C-5D53-0638-25D8CEE56727}"/>
              </a:ext>
            </a:extLst>
          </p:cNvPr>
          <p:cNvSpPr>
            <a:spLocks noGrp="1" noChangeArrowheads="1"/>
          </p:cNvSpPr>
          <p:nvPr>
            <p:ph type="title"/>
          </p:nvPr>
        </p:nvSpPr>
        <p:spPr>
          <a:xfrm>
            <a:off x="457200" y="228600"/>
            <a:ext cx="7796213" cy="1312863"/>
          </a:xfrm>
        </p:spPr>
        <p:txBody>
          <a:bodyPr lIns="90000" tIns="46800" rIns="90000" bIns="46800" anchor="b"/>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4000" dirty="0"/>
              <a:t>Main Characteristics of the Database Approach</a:t>
            </a:r>
          </a:p>
        </p:txBody>
      </p:sp>
      <p:sp>
        <p:nvSpPr>
          <p:cNvPr id="10" name="Rectangle 2">
            <a:extLst>
              <a:ext uri="{FF2B5EF4-FFF2-40B4-BE49-F238E27FC236}">
                <a16:creationId xmlns:a16="http://schemas.microsoft.com/office/drawing/2014/main" id="{1A2E0E4E-E026-BB4C-6832-D6786DD43229}"/>
              </a:ext>
            </a:extLst>
          </p:cNvPr>
          <p:cNvSpPr txBox="1">
            <a:spLocks noChangeArrowheads="1"/>
          </p:cNvSpPr>
          <p:nvPr/>
        </p:nvSpPr>
        <p:spPr>
          <a:xfrm>
            <a:off x="239713" y="1600200"/>
            <a:ext cx="8294687" cy="4572000"/>
          </a:xfrm>
          <a:prstGeom prst="rect">
            <a:avLst/>
          </a:prstGeom>
        </p:spPr>
        <p:txBody>
          <a:bodyPr vert="horz" lIns="90000" tIns="46800" rIns="91440" bIns="4680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338138" indent="-338138">
              <a:spcBef>
                <a:spcPts val="600"/>
              </a:spcBef>
              <a:buClr>
                <a:srgbClr val="990033"/>
              </a:buClr>
              <a:buSzPct val="60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a:t>Self-describing nature of a database system:</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a:t>A DBMS </a:t>
            </a:r>
            <a:r>
              <a:rPr lang="en-US" altLang="en-US" sz="2200" b="1"/>
              <a:t>catalog</a:t>
            </a:r>
            <a:r>
              <a:rPr lang="en-US" altLang="en-US" sz="2200"/>
              <a:t> stores the </a:t>
            </a:r>
            <a:r>
              <a:rPr lang="en-US" altLang="en-US" sz="2200" i="1"/>
              <a:t>description</a:t>
            </a:r>
            <a:r>
              <a:rPr lang="en-US" altLang="en-US" sz="2200"/>
              <a:t> of a particular database (e.g. data structures, types, and constraints)</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a:t>The description is called </a:t>
            </a:r>
            <a:r>
              <a:rPr lang="en-US" altLang="en-US" sz="2200" b="1"/>
              <a:t>meta-data </a:t>
            </a:r>
            <a:r>
              <a:rPr lang="en-US" altLang="en-US" sz="2200"/>
              <a:t>(see next slide).</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a:t>This allows the DBMS software to work with </a:t>
            </a:r>
            <a:r>
              <a:rPr lang="en-US" altLang="en-US" sz="2200" i="1"/>
              <a:t>different</a:t>
            </a:r>
            <a:r>
              <a:rPr lang="en-US" altLang="en-US" sz="2200"/>
              <a:t> database applications (university, bank, airlines, etc.)</a:t>
            </a:r>
          </a:p>
          <a:p>
            <a:pPr marL="338138" indent="-338138">
              <a:spcBef>
                <a:spcPts val="600"/>
              </a:spcBef>
              <a:buClr>
                <a:srgbClr val="990033"/>
              </a:buClr>
              <a:buSzPct val="60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a:t>Insulation between programs and data:</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a:t>Called </a:t>
            </a:r>
            <a:r>
              <a:rPr lang="en-US" altLang="en-US" sz="2200" b="1"/>
              <a:t>program-data independence</a:t>
            </a:r>
            <a:r>
              <a:rPr lang="en-US" altLang="en-US" sz="2200"/>
              <a:t>.</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a:t>Allows changing data structures and data storage organization without having to change the DBMS access programs.</a:t>
            </a:r>
          </a:p>
        </p:txBody>
      </p:sp>
    </p:spTree>
    <p:extLst>
      <p:ext uri="{BB962C8B-B14F-4D97-AF65-F5344CB8AC3E}">
        <p14:creationId xmlns:p14="http://schemas.microsoft.com/office/powerpoint/2010/main" val="613570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33</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11" name="Rectangle 1">
            <a:extLst>
              <a:ext uri="{FF2B5EF4-FFF2-40B4-BE49-F238E27FC236}">
                <a16:creationId xmlns:a16="http://schemas.microsoft.com/office/drawing/2014/main" id="{BB6F80C9-5665-5A33-AE91-AA366C21D654}"/>
              </a:ext>
            </a:extLst>
          </p:cNvPr>
          <p:cNvSpPr>
            <a:spLocks noGrp="1" noChangeArrowheads="1"/>
          </p:cNvSpPr>
          <p:nvPr>
            <p:ph type="title"/>
          </p:nvPr>
        </p:nvSpPr>
        <p:spPr>
          <a:xfrm>
            <a:off x="228600" y="225425"/>
            <a:ext cx="7796213" cy="1068388"/>
          </a:xfrm>
        </p:spPr>
        <p:txBody>
          <a:bodyPr lIns="90000" tIns="46800" rIns="90000" bIns="46800" anchor="b"/>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200" dirty="0"/>
              <a:t>Example of meta-date in a simplified database catalog (Figure 1.3)</a:t>
            </a:r>
          </a:p>
        </p:txBody>
      </p:sp>
      <p:pic>
        <p:nvPicPr>
          <p:cNvPr id="12" name="Picture 2">
            <a:extLst>
              <a:ext uri="{FF2B5EF4-FFF2-40B4-BE49-F238E27FC236}">
                <a16:creationId xmlns:a16="http://schemas.microsoft.com/office/drawing/2014/main" id="{3D936B04-D49B-833A-8B91-9BA1ACC942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6172200" cy="49514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16157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34</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3" name="Rectangle 1">
            <a:extLst>
              <a:ext uri="{FF2B5EF4-FFF2-40B4-BE49-F238E27FC236}">
                <a16:creationId xmlns:a16="http://schemas.microsoft.com/office/drawing/2014/main" id="{CA9C72DF-E757-D9A1-F68E-2FB57A8C1172}"/>
              </a:ext>
            </a:extLst>
          </p:cNvPr>
          <p:cNvSpPr>
            <a:spLocks noGrp="1" noChangeArrowheads="1"/>
          </p:cNvSpPr>
          <p:nvPr>
            <p:ph type="title"/>
          </p:nvPr>
        </p:nvSpPr>
        <p:spPr>
          <a:xfrm>
            <a:off x="282573" y="533400"/>
            <a:ext cx="7796213" cy="1312863"/>
          </a:xfrm>
        </p:spPr>
        <p:txBody>
          <a:bodyPr lIns="90000" tIns="46800" rIns="90000" bIns="46800" anchor="b"/>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4000" dirty="0"/>
              <a:t>Main Characteristics of the Database Approach (cont.)</a:t>
            </a:r>
          </a:p>
        </p:txBody>
      </p:sp>
      <p:sp>
        <p:nvSpPr>
          <p:cNvPr id="7" name="Rectangle 2">
            <a:extLst>
              <a:ext uri="{FF2B5EF4-FFF2-40B4-BE49-F238E27FC236}">
                <a16:creationId xmlns:a16="http://schemas.microsoft.com/office/drawing/2014/main" id="{3AE091EC-F7B3-EEDD-2EFE-7171E0A64762}"/>
              </a:ext>
            </a:extLst>
          </p:cNvPr>
          <p:cNvSpPr txBox="1">
            <a:spLocks noChangeArrowheads="1"/>
          </p:cNvSpPr>
          <p:nvPr/>
        </p:nvSpPr>
        <p:spPr>
          <a:xfrm>
            <a:off x="365123" y="2033588"/>
            <a:ext cx="8294688" cy="5381625"/>
          </a:xfrm>
          <a:prstGeom prst="rect">
            <a:avLst/>
          </a:prstGeom>
        </p:spPr>
        <p:txBody>
          <a:bodyPr vert="horz" lIns="90000" tIns="46800" rIns="91440" bIns="4680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338138" indent="-338138">
              <a:spcBef>
                <a:spcPts val="700"/>
              </a:spcBef>
              <a:buClr>
                <a:srgbClr val="990033"/>
              </a:buClr>
              <a:buSzPct val="60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600" b="1" dirty="0"/>
              <a:t>Insulation between programs and data (cont.): </a:t>
            </a:r>
          </a:p>
          <a:p>
            <a:pPr marL="738188" lvl="1" indent="-280988">
              <a:spcBef>
                <a:spcPts val="6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a:t>Accomplished through </a:t>
            </a:r>
            <a:r>
              <a:rPr lang="en-US" altLang="en-US" sz="2400" b="1" dirty="0"/>
              <a:t>data abstraction</a:t>
            </a:r>
          </a:p>
          <a:p>
            <a:pPr marL="738188" lvl="1" indent="-280988">
              <a:spcBef>
                <a:spcPts val="6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a:t>A </a:t>
            </a:r>
            <a:r>
              <a:rPr lang="en-US" altLang="en-US" sz="2400" b="1" dirty="0"/>
              <a:t>data model</a:t>
            </a:r>
            <a:r>
              <a:rPr lang="en-US" altLang="en-US" sz="2400" dirty="0"/>
              <a:t> is used to hide storage details and present the users with a conceptual view  of the database.</a:t>
            </a:r>
          </a:p>
          <a:p>
            <a:pPr marL="738188" lvl="1" indent="-280988">
              <a:spcBef>
                <a:spcPts val="6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a:t>Programs refer to the data model constructs rather than data storage details</a:t>
            </a:r>
          </a:p>
          <a:p>
            <a:pPr marL="338138" indent="-338138">
              <a:spcBef>
                <a:spcPts val="700"/>
              </a:spcBef>
              <a:buClr>
                <a:srgbClr val="990033"/>
              </a:buClr>
              <a:buSzPct val="60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600" b="1" dirty="0"/>
              <a:t>Support of multiple views of the data:</a:t>
            </a:r>
          </a:p>
          <a:p>
            <a:pPr marL="738188" lvl="1" indent="-280988">
              <a:spcBef>
                <a:spcPts val="6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dirty="0"/>
              <a:t>Each user may see a different view of the database, which describes </a:t>
            </a:r>
            <a:r>
              <a:rPr lang="en-US" altLang="en-US" sz="2400" b="1" dirty="0"/>
              <a:t>only</a:t>
            </a:r>
            <a:r>
              <a:rPr lang="en-US" altLang="en-US" sz="2400" dirty="0"/>
              <a:t> the data of interest to that user.</a:t>
            </a:r>
          </a:p>
          <a:p>
            <a:pPr marL="338138" indent="-338138">
              <a:spcBef>
                <a:spcPts val="700"/>
              </a:spcBef>
              <a:buClrTx/>
              <a:buFontTx/>
              <a:buNone/>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US" altLang="en-US" dirty="0"/>
          </a:p>
          <a:p>
            <a:pPr marL="338138" indent="-338138">
              <a:spcBef>
                <a:spcPts val="700"/>
              </a:spcBef>
              <a:buClrTx/>
              <a:buFontTx/>
              <a:buNone/>
              <a:tabLst>
                <a:tab pos="908050" algn="l"/>
                <a:tab pos="1822450" algn="l"/>
                <a:tab pos="2736850" algn="l"/>
                <a:tab pos="3651250" algn="l"/>
                <a:tab pos="4565650" algn="l"/>
                <a:tab pos="5480050" algn="l"/>
                <a:tab pos="6394450" algn="l"/>
                <a:tab pos="7308850" algn="l"/>
                <a:tab pos="8223250" algn="l"/>
                <a:tab pos="9137650" algn="l"/>
                <a:tab pos="10052050" algn="l"/>
              </a:tabLst>
            </a:pPr>
            <a:endParaRPr lang="en-US" altLang="en-US" dirty="0"/>
          </a:p>
        </p:txBody>
      </p:sp>
    </p:spTree>
    <p:extLst>
      <p:ext uri="{BB962C8B-B14F-4D97-AF65-F5344CB8AC3E}">
        <p14:creationId xmlns:p14="http://schemas.microsoft.com/office/powerpoint/2010/main" val="3748380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35</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9" name="Rectangle 1">
            <a:extLst>
              <a:ext uri="{FF2B5EF4-FFF2-40B4-BE49-F238E27FC236}">
                <a16:creationId xmlns:a16="http://schemas.microsoft.com/office/drawing/2014/main" id="{5DB75E83-2EE0-A7DF-AA1F-20E1593864A2}"/>
              </a:ext>
            </a:extLst>
          </p:cNvPr>
          <p:cNvSpPr>
            <a:spLocks noGrp="1" noChangeArrowheads="1"/>
          </p:cNvSpPr>
          <p:nvPr>
            <p:ph type="title"/>
          </p:nvPr>
        </p:nvSpPr>
        <p:spPr>
          <a:xfrm>
            <a:off x="322152" y="711200"/>
            <a:ext cx="7796213" cy="1190625"/>
          </a:xfrm>
        </p:spPr>
        <p:txBody>
          <a:bodyPr lIns="90000" tIns="46800" rIns="90000" bIns="46800" anchor="b"/>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600" dirty="0"/>
              <a:t>Main Characteristics of the Database Approach (cont.)</a:t>
            </a:r>
          </a:p>
        </p:txBody>
      </p:sp>
      <p:sp>
        <p:nvSpPr>
          <p:cNvPr id="10" name="Rectangle 2">
            <a:extLst>
              <a:ext uri="{FF2B5EF4-FFF2-40B4-BE49-F238E27FC236}">
                <a16:creationId xmlns:a16="http://schemas.microsoft.com/office/drawing/2014/main" id="{6AC6D7F5-0D1B-6FDB-D437-7A680067DB30}"/>
              </a:ext>
            </a:extLst>
          </p:cNvPr>
          <p:cNvSpPr txBox="1">
            <a:spLocks noChangeArrowheads="1"/>
          </p:cNvSpPr>
          <p:nvPr/>
        </p:nvSpPr>
        <p:spPr>
          <a:xfrm>
            <a:off x="158640" y="1981200"/>
            <a:ext cx="8294687" cy="4343400"/>
          </a:xfrm>
          <a:prstGeom prst="rect">
            <a:avLst/>
          </a:prstGeom>
        </p:spPr>
        <p:txBody>
          <a:bodyPr vert="horz" lIns="90000" tIns="46800" rIns="91440" bIns="4680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338138" indent="-338138">
              <a:spcBef>
                <a:spcPts val="600"/>
              </a:spcBef>
              <a:buClr>
                <a:srgbClr val="990033"/>
              </a:buClr>
              <a:buSzPct val="60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400" b="1"/>
              <a:t>Sharing of data and multi-user transaction processing:</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a:t>Allowing a set of</a:t>
            </a:r>
            <a:r>
              <a:rPr lang="en-US" altLang="en-US" sz="2200" b="1"/>
              <a:t> user transactions</a:t>
            </a:r>
            <a:r>
              <a:rPr lang="en-US" altLang="en-US" sz="2200"/>
              <a:t> to access and update the database </a:t>
            </a:r>
            <a:r>
              <a:rPr lang="en-US" altLang="en-US" sz="2200" b="1" i="1"/>
              <a:t>concurrently</a:t>
            </a:r>
            <a:r>
              <a:rPr lang="en-US" altLang="en-US" sz="2200"/>
              <a:t> (at the same time).</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i="1"/>
              <a:t>Concurrency control</a:t>
            </a:r>
            <a:r>
              <a:rPr lang="en-US" altLang="en-US" sz="2200"/>
              <a:t> within the DBMS guarantees that each </a:t>
            </a:r>
            <a:r>
              <a:rPr lang="en-US" altLang="en-US" sz="2200" b="1"/>
              <a:t>transaction</a:t>
            </a:r>
            <a:r>
              <a:rPr lang="en-US" altLang="en-US" sz="2200"/>
              <a:t> is correctly executed or aborted</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i="1"/>
              <a:t>Recovery</a:t>
            </a:r>
            <a:r>
              <a:rPr lang="en-US" altLang="en-US" sz="2200"/>
              <a:t> subsystem ensures each completed transaction has its effect permanently recorded in the database</a:t>
            </a:r>
          </a:p>
          <a:p>
            <a:pPr marL="738188" lvl="1" indent="-280988">
              <a:spcBef>
                <a:spcPts val="550"/>
              </a:spcBef>
              <a:buClr>
                <a:srgbClr val="333399"/>
              </a:buClr>
              <a:buSzPct val="55000"/>
              <a:buFont typeface="Wingdings" pitchFamily="2" charset="2"/>
              <a:buChar char=""/>
              <a:tabLst>
                <a:tab pos="908050" algn="l"/>
                <a:tab pos="1822450" algn="l"/>
                <a:tab pos="2736850" algn="l"/>
                <a:tab pos="3651250" algn="l"/>
                <a:tab pos="4565650" algn="l"/>
                <a:tab pos="5480050" algn="l"/>
                <a:tab pos="6394450" algn="l"/>
                <a:tab pos="7308850" algn="l"/>
                <a:tab pos="8223250" algn="l"/>
                <a:tab pos="9137650" algn="l"/>
                <a:tab pos="10052050" algn="l"/>
              </a:tabLst>
            </a:pPr>
            <a:r>
              <a:rPr lang="en-US" altLang="en-US" sz="2200" b="1"/>
              <a:t>OLTP</a:t>
            </a:r>
            <a:r>
              <a:rPr lang="en-US" altLang="en-US" sz="2200"/>
              <a:t> (Online Transaction Processing) is a major part of database applications (allows hundreds of concurrent transactions to execute per second)</a:t>
            </a:r>
          </a:p>
        </p:txBody>
      </p:sp>
    </p:spTree>
    <p:extLst>
      <p:ext uri="{BB962C8B-B14F-4D97-AF65-F5344CB8AC3E}">
        <p14:creationId xmlns:p14="http://schemas.microsoft.com/office/powerpoint/2010/main" val="2273200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36</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pic>
        <p:nvPicPr>
          <p:cNvPr id="3" name="Picture 2" descr="Screen Clipping">
            <a:extLst>
              <a:ext uri="{FF2B5EF4-FFF2-40B4-BE49-F238E27FC236}">
                <a16:creationId xmlns:a16="http://schemas.microsoft.com/office/drawing/2014/main" id="{51DF7AFF-5B85-2BD4-B8A4-89E66E31C0A9}"/>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a:stretch/>
        </p:blipFill>
        <p:spPr>
          <a:xfrm>
            <a:off x="1066800" y="1676400"/>
            <a:ext cx="3149199" cy="1438885"/>
          </a:xfrm>
          <a:prstGeom prst="rect">
            <a:avLst/>
          </a:prstGeom>
          <a:ln>
            <a:noFill/>
          </a:ln>
          <a:effectLst>
            <a:outerShdw blurRad="292100" dist="139700" dir="2700000" algn="tl" rotWithShape="0">
              <a:srgbClr val="333333">
                <a:alpha val="65000"/>
              </a:srgbClr>
            </a:outerShdw>
          </a:effectLst>
        </p:spPr>
      </p:pic>
      <p:pic>
        <p:nvPicPr>
          <p:cNvPr id="9" name="Picture 8" descr="Screen Clipping">
            <a:extLst>
              <a:ext uri="{FF2B5EF4-FFF2-40B4-BE49-F238E27FC236}">
                <a16:creationId xmlns:a16="http://schemas.microsoft.com/office/drawing/2014/main" id="{0B20D32D-AFA3-21DC-5B9A-C0D4B8402E1B}"/>
              </a:ext>
            </a:extLst>
          </p:cNvPr>
          <p:cNvPicPr>
            <a:picLocks noChangeAspect="1"/>
          </p:cNvPicPr>
          <p:nvPr/>
        </p:nvPicPr>
        <p:blipFill rotWithShape="1">
          <a:blip r:embed="rId3">
            <a:extLst>
              <a:ext uri="{28A0092B-C50C-407E-A947-70E740481C1C}">
                <a14:useLocalDpi xmlns:a14="http://schemas.microsoft.com/office/drawing/2010/main" val="0"/>
              </a:ext>
            </a:extLst>
          </a:blip>
          <a:srcRect l="51259"/>
          <a:stretch/>
        </p:blipFill>
        <p:spPr>
          <a:xfrm>
            <a:off x="5029200" y="1684176"/>
            <a:ext cx="3069888" cy="1438885"/>
          </a:xfrm>
          <a:prstGeom prst="rect">
            <a:avLst/>
          </a:prstGeom>
          <a:ln>
            <a:noFill/>
          </a:ln>
          <a:effectLst>
            <a:outerShdw blurRad="292100" dist="139700" dir="2700000" algn="tl" rotWithShape="0">
              <a:srgbClr val="333333">
                <a:alpha val="65000"/>
              </a:srgbClr>
            </a:outerShdw>
          </a:effectLst>
        </p:spPr>
      </p:pic>
      <p:sp>
        <p:nvSpPr>
          <p:cNvPr id="10" name="Title 1">
            <a:extLst>
              <a:ext uri="{FF2B5EF4-FFF2-40B4-BE49-F238E27FC236}">
                <a16:creationId xmlns:a16="http://schemas.microsoft.com/office/drawing/2014/main" id="{04D1B48E-8D6C-8D3F-46F0-1CB138F600DD}"/>
              </a:ext>
            </a:extLst>
          </p:cNvPr>
          <p:cNvSpPr txBox="1">
            <a:spLocks/>
          </p:cNvSpPr>
          <p:nvPr/>
        </p:nvSpPr>
        <p:spPr>
          <a:xfrm>
            <a:off x="838200" y="753085"/>
            <a:ext cx="3149199" cy="578613"/>
          </a:xfrm>
          <a:prstGeom prst="rect">
            <a:avLst/>
          </a:prstGeom>
        </p:spPr>
        <p:txBody>
          <a:bodyP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u="sng" dirty="0">
                <a:solidFill>
                  <a:srgbClr val="002060"/>
                </a:solidFill>
                <a:latin typeface="Helvetica" panose="020B0604020202020204" pitchFamily="34" charset="0"/>
                <a:cs typeface="Helvetica" panose="020B0604020202020204" pitchFamily="34" charset="0"/>
              </a:rPr>
              <a:t>Why Not File System?</a:t>
            </a:r>
          </a:p>
        </p:txBody>
      </p:sp>
      <p:sp>
        <p:nvSpPr>
          <p:cNvPr id="11" name="Title 1">
            <a:extLst>
              <a:ext uri="{FF2B5EF4-FFF2-40B4-BE49-F238E27FC236}">
                <a16:creationId xmlns:a16="http://schemas.microsoft.com/office/drawing/2014/main" id="{2455C1D7-555F-234F-E7CC-1D27AA2BE3E6}"/>
              </a:ext>
            </a:extLst>
          </p:cNvPr>
          <p:cNvSpPr txBox="1">
            <a:spLocks/>
          </p:cNvSpPr>
          <p:nvPr/>
        </p:nvSpPr>
        <p:spPr>
          <a:xfrm>
            <a:off x="838200" y="3459987"/>
            <a:ext cx="2077131" cy="578613"/>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u="sng" dirty="0">
                <a:solidFill>
                  <a:srgbClr val="002060"/>
                </a:solidFill>
                <a:latin typeface="Helvetica" panose="020B0604020202020204" pitchFamily="34" charset="0"/>
                <a:cs typeface="Helvetica" panose="020B0604020202020204" pitchFamily="34" charset="0"/>
              </a:rPr>
              <a:t>Why DBMS?</a:t>
            </a:r>
          </a:p>
        </p:txBody>
      </p:sp>
      <p:pic>
        <p:nvPicPr>
          <p:cNvPr id="12" name="Picture 11">
            <a:extLst>
              <a:ext uri="{FF2B5EF4-FFF2-40B4-BE49-F238E27FC236}">
                <a16:creationId xmlns:a16="http://schemas.microsoft.com/office/drawing/2014/main" id="{CC6546AE-AEAD-B462-8113-0CA8FEB1472A}"/>
              </a:ext>
            </a:extLst>
          </p:cNvPr>
          <p:cNvPicPr>
            <a:picLocks noChangeAspect="1"/>
          </p:cNvPicPr>
          <p:nvPr/>
        </p:nvPicPr>
        <p:blipFill>
          <a:blip r:embed="rId4"/>
          <a:stretch>
            <a:fillRect/>
          </a:stretch>
        </p:blipFill>
        <p:spPr>
          <a:xfrm>
            <a:off x="2362201" y="3868807"/>
            <a:ext cx="4267200" cy="2749534"/>
          </a:xfrm>
          <a:prstGeom prst="rect">
            <a:avLst/>
          </a:prstGeom>
        </p:spPr>
      </p:pic>
    </p:spTree>
    <p:extLst>
      <p:ext uri="{BB962C8B-B14F-4D97-AF65-F5344CB8AC3E}">
        <p14:creationId xmlns:p14="http://schemas.microsoft.com/office/powerpoint/2010/main" val="23330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37</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Rectangle 2">
            <a:extLst>
              <a:ext uri="{FF2B5EF4-FFF2-40B4-BE49-F238E27FC236}">
                <a16:creationId xmlns:a16="http://schemas.microsoft.com/office/drawing/2014/main" id="{7FB48A49-2DFE-FE47-BC4A-84AB3D317DBF}"/>
              </a:ext>
            </a:extLst>
          </p:cNvPr>
          <p:cNvSpPr txBox="1">
            <a:spLocks noChangeArrowheads="1"/>
          </p:cNvSpPr>
          <p:nvPr/>
        </p:nvSpPr>
        <p:spPr>
          <a:xfrm>
            <a:off x="552880" y="998122"/>
            <a:ext cx="5847920" cy="67923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GB" altLang="en-US" sz="4000" dirty="0"/>
              <a:t>Drawbacks of File Systems</a:t>
            </a:r>
          </a:p>
        </p:txBody>
      </p:sp>
      <p:sp>
        <p:nvSpPr>
          <p:cNvPr id="8" name="TextBox 7">
            <a:extLst>
              <a:ext uri="{FF2B5EF4-FFF2-40B4-BE49-F238E27FC236}">
                <a16:creationId xmlns:a16="http://schemas.microsoft.com/office/drawing/2014/main" id="{C42D0A2B-A087-6FF4-E5DB-0CF5881DB320}"/>
              </a:ext>
            </a:extLst>
          </p:cNvPr>
          <p:cNvSpPr txBox="1"/>
          <p:nvPr/>
        </p:nvSpPr>
        <p:spPr>
          <a:xfrm>
            <a:off x="552880" y="1791710"/>
            <a:ext cx="5619319" cy="4339650"/>
          </a:xfrm>
          <a:prstGeom prst="rect">
            <a:avLst/>
          </a:prstGeom>
          <a:noFill/>
        </p:spPr>
        <p:txBody>
          <a:bodyPr wrap="square" rtlCol="0">
            <a:spAutoFit/>
          </a:bodyPr>
          <a:lstStyle/>
          <a:p>
            <a:pPr marL="285750" indent="-285750">
              <a:buFont typeface="Arial" panose="020B0604020202020204" pitchFamily="34" charset="0"/>
              <a:buChar char="•"/>
            </a:pPr>
            <a:r>
              <a:rPr lang="en-US" sz="2400" dirty="0"/>
              <a:t>File Systems store </a:t>
            </a:r>
            <a:r>
              <a:rPr lang="en-US" sz="2400" b="1" dirty="0">
                <a:solidFill>
                  <a:srgbClr val="FFC000"/>
                </a:solidFill>
              </a:rPr>
              <a:t>redundantly</a:t>
            </a:r>
            <a:r>
              <a:rPr lang="en-US" sz="2400" dirty="0"/>
              <a:t> and </a:t>
            </a:r>
            <a:r>
              <a:rPr lang="en-US" sz="2400" b="1" dirty="0">
                <a:solidFill>
                  <a:srgbClr val="FF0000"/>
                </a:solidFill>
              </a:rPr>
              <a:t>inconsistently</a:t>
            </a:r>
            <a:r>
              <a:rPr lang="en-US" sz="2400" dirty="0"/>
              <a:t> </a:t>
            </a:r>
          </a:p>
          <a:p>
            <a:pPr marL="285750" indent="-285750">
              <a:buFont typeface="Arial" panose="020B0604020202020204" pitchFamily="34" charset="0"/>
              <a:buChar char="•"/>
            </a:pPr>
            <a:r>
              <a:rPr lang="en-US" sz="2400" dirty="0"/>
              <a:t>Difficulties in data </a:t>
            </a:r>
            <a:r>
              <a:rPr lang="en-US" sz="2400" b="1" dirty="0">
                <a:solidFill>
                  <a:srgbClr val="FF0000"/>
                </a:solidFill>
              </a:rPr>
              <a:t>retrieval</a:t>
            </a:r>
            <a:r>
              <a:rPr lang="en-US" sz="2400" dirty="0"/>
              <a:t>  </a:t>
            </a:r>
          </a:p>
          <a:p>
            <a:pPr marL="285750" indent="-285750">
              <a:buFont typeface="Arial" panose="020B0604020202020204" pitchFamily="34" charset="0"/>
              <a:buChar char="•"/>
            </a:pPr>
            <a:r>
              <a:rPr lang="en-US" sz="2400" b="1" dirty="0">
                <a:solidFill>
                  <a:srgbClr val="7030A0"/>
                </a:solidFill>
                <a:latin typeface="Helvetica" panose="020B0604020202020204" pitchFamily="34" charset="0"/>
                <a:cs typeface="Helvetica" panose="020B0604020202020204" pitchFamily="34" charset="0"/>
              </a:rPr>
              <a:t>Data</a:t>
            </a:r>
            <a:r>
              <a:rPr lang="en-US" sz="2400" dirty="0">
                <a:latin typeface="Helvetica" panose="020B0604020202020204" pitchFamily="34" charset="0"/>
                <a:cs typeface="Helvetica" panose="020B0604020202020204" pitchFamily="34" charset="0"/>
              </a:rPr>
              <a:t> Isolation</a:t>
            </a:r>
            <a:endParaRPr lang="en-US" sz="2400" dirty="0"/>
          </a:p>
          <a:p>
            <a:pPr marL="285750" indent="-285750">
              <a:buFont typeface="Arial" panose="020B0604020202020204" pitchFamily="34" charset="0"/>
              <a:buChar char="•"/>
            </a:pPr>
            <a:r>
              <a:rPr lang="en-US" sz="2400" dirty="0"/>
              <a:t>No data </a:t>
            </a:r>
            <a:r>
              <a:rPr lang="en-US" sz="2400" b="1" dirty="0">
                <a:solidFill>
                  <a:srgbClr val="00B0F0"/>
                </a:solidFill>
              </a:rPr>
              <a:t>Security</a:t>
            </a:r>
            <a:r>
              <a:rPr lang="en-US" sz="2400" dirty="0"/>
              <a:t> </a:t>
            </a:r>
          </a:p>
          <a:p>
            <a:pPr marL="285750" indent="-285750">
              <a:buFont typeface="Arial" panose="020B0604020202020204" pitchFamily="34" charset="0"/>
              <a:buChar char="•"/>
            </a:pPr>
            <a:r>
              <a:rPr lang="en-US" sz="2400" b="1" dirty="0">
                <a:solidFill>
                  <a:srgbClr val="002060"/>
                </a:solidFill>
              </a:rPr>
              <a:t>Concurrent</a:t>
            </a:r>
            <a:r>
              <a:rPr lang="en-US" sz="2400" dirty="0"/>
              <a:t> Access Issues</a:t>
            </a:r>
          </a:p>
          <a:p>
            <a:pPr marL="285750" indent="-285750">
              <a:buFont typeface="Arial" panose="020B0604020202020204" pitchFamily="34" charset="0"/>
              <a:buChar char="•"/>
            </a:pPr>
            <a:r>
              <a:rPr lang="en-US" sz="2400" b="1" dirty="0">
                <a:solidFill>
                  <a:srgbClr val="0070C0"/>
                </a:solidFill>
                <a:latin typeface="Helvetica" panose="020B0604020202020204" pitchFamily="34" charset="0"/>
                <a:cs typeface="Helvetica" panose="020B0604020202020204" pitchFamily="34" charset="0"/>
              </a:rPr>
              <a:t>Integrity</a:t>
            </a:r>
            <a:r>
              <a:rPr lang="en-US" sz="2400" dirty="0">
                <a:latin typeface="Helvetica" panose="020B0604020202020204" pitchFamily="34" charset="0"/>
                <a:cs typeface="Helvetica" panose="020B0604020202020204" pitchFamily="34" charset="0"/>
              </a:rPr>
              <a:t> Problems </a:t>
            </a:r>
            <a:endParaRPr lang="en-US" sz="2400" dirty="0"/>
          </a:p>
          <a:p>
            <a:pPr marL="285750" indent="-285750">
              <a:buFont typeface="Arial" panose="020B0604020202020204" pitchFamily="34" charset="0"/>
              <a:buChar char="•"/>
            </a:pPr>
            <a:r>
              <a:rPr lang="en-US" sz="2400" b="1" dirty="0">
                <a:solidFill>
                  <a:srgbClr val="92D050"/>
                </a:solidFill>
                <a:latin typeface="Helvetica" panose="020B0604020202020204" pitchFamily="34" charset="0"/>
                <a:cs typeface="Helvetica" panose="020B0604020202020204" pitchFamily="34" charset="0"/>
              </a:rPr>
              <a:t>Atomicity</a:t>
            </a:r>
            <a:r>
              <a:rPr lang="en-US" sz="2400" dirty="0">
                <a:latin typeface="Helvetica" panose="020B0604020202020204" pitchFamily="34" charset="0"/>
                <a:cs typeface="Helvetica" panose="020B0604020202020204" pitchFamily="34" charset="0"/>
              </a:rPr>
              <a:t> Problems</a:t>
            </a:r>
          </a:p>
          <a:p>
            <a:pPr marL="285750" indent="-285750">
              <a:buFont typeface="Arial" panose="020B0604020202020204" pitchFamily="34" charset="0"/>
              <a:buChar char="•"/>
            </a:pPr>
            <a:endParaRPr lang="en-PK" sz="2400" dirty="0"/>
          </a:p>
          <a:p>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PK" sz="2000" dirty="0"/>
          </a:p>
        </p:txBody>
      </p:sp>
      <p:pic>
        <p:nvPicPr>
          <p:cNvPr id="7" name="Picture 2" descr="How DBMS is better than file system | by Tharshayini Logeswaramoorthy |  Medium">
            <a:extLst>
              <a:ext uri="{FF2B5EF4-FFF2-40B4-BE49-F238E27FC236}">
                <a16:creationId xmlns:a16="http://schemas.microsoft.com/office/drawing/2014/main" id="{9F649A2D-1A01-A35A-F792-EA6FC4B724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809"/>
          <a:stretch/>
        </p:blipFill>
        <p:spPr bwMode="auto">
          <a:xfrm>
            <a:off x="3994536" y="4572000"/>
            <a:ext cx="4141388"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80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a:t> </a:t>
            </a:r>
            <a:r>
              <a:rPr lang="en-US" sz="1200" b="1">
                <a:solidFill>
                  <a:schemeClr val="bg1"/>
                </a:solidFill>
                <a:cs typeface="Times New Roman" panose="02020603050405020304" pitchFamily="18" charset="0"/>
              </a:rPr>
              <a:t>Database Management System (CS232)By Engr. Said Nabi    </a:t>
            </a:r>
            <a:br>
              <a:rPr lang="en-US" sz="1200" b="1">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38</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a:solidFill>
                  <a:schemeClr val="bg1"/>
                </a:solidFill>
              </a:rPr>
              <a:t>20/01/2025</a:t>
            </a:r>
            <a:endParaRPr lang="en-US" dirty="0">
              <a:solidFill>
                <a:schemeClr val="bg1"/>
              </a:solidFill>
            </a:endParaRPr>
          </a:p>
        </p:txBody>
      </p:sp>
      <p:sp>
        <p:nvSpPr>
          <p:cNvPr id="2" name="Rectangle 2">
            <a:extLst>
              <a:ext uri="{FF2B5EF4-FFF2-40B4-BE49-F238E27FC236}">
                <a16:creationId xmlns:a16="http://schemas.microsoft.com/office/drawing/2014/main" id="{7FB48A49-2DFE-FE47-BC4A-84AB3D317DBF}"/>
              </a:ext>
            </a:extLst>
          </p:cNvPr>
          <p:cNvSpPr txBox="1">
            <a:spLocks noChangeArrowheads="1"/>
          </p:cNvSpPr>
          <p:nvPr/>
        </p:nvSpPr>
        <p:spPr>
          <a:xfrm>
            <a:off x="-20782" y="609600"/>
            <a:ext cx="8436109" cy="67923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342900" indent="-342900" algn="ctr">
              <a:lnSpc>
                <a:spcPct val="150000"/>
              </a:lnSpc>
              <a:buClr>
                <a:srgbClr val="FF0000"/>
              </a:buClr>
              <a:buSzPct val="110000"/>
              <a:buFont typeface="+mj-lt"/>
              <a:buAutoNum type="arabicPeriod"/>
            </a:pPr>
            <a:r>
              <a:rPr lang="en-US" sz="2800" dirty="0">
                <a:latin typeface="Helvetica" panose="020B0604020202020204" pitchFamily="34" charset="0"/>
                <a:cs typeface="Helvetica" panose="020B0604020202020204" pitchFamily="34" charset="0"/>
              </a:rPr>
              <a:t>Data Redundancy &amp; Data Inconsistency</a:t>
            </a:r>
          </a:p>
        </p:txBody>
      </p:sp>
      <p:pic>
        <p:nvPicPr>
          <p:cNvPr id="9" name="Picture 2" descr="https://store.suitecrm.com/assets/img/addons/duplicate-detector/logo.jpg?1455135901">
            <a:extLst>
              <a:ext uri="{FF2B5EF4-FFF2-40B4-BE49-F238E27FC236}">
                <a16:creationId xmlns:a16="http://schemas.microsoft.com/office/drawing/2014/main" id="{73C4D877-40B1-B0BD-BA67-E8EC80DF9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81200"/>
            <a:ext cx="4724400" cy="37889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867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a:t> </a:t>
            </a:r>
            <a:r>
              <a:rPr lang="en-US" sz="1200" b="1">
                <a:solidFill>
                  <a:schemeClr val="bg1"/>
                </a:solidFill>
                <a:cs typeface="Times New Roman" panose="02020603050405020304" pitchFamily="18" charset="0"/>
              </a:rPr>
              <a:t>Database Management System (CS232)By Engr. Said Nabi    </a:t>
            </a:r>
            <a:br>
              <a:rPr lang="en-US" sz="1200" b="1">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39</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a:solidFill>
                  <a:schemeClr val="bg1"/>
                </a:solidFill>
              </a:rPr>
              <a:t>20/01/2025</a:t>
            </a:r>
            <a:endParaRPr lang="en-US" dirty="0">
              <a:solidFill>
                <a:schemeClr val="bg1"/>
              </a:solidFill>
            </a:endParaRPr>
          </a:p>
        </p:txBody>
      </p:sp>
      <p:sp>
        <p:nvSpPr>
          <p:cNvPr id="2" name="Rectangle 2">
            <a:extLst>
              <a:ext uri="{FF2B5EF4-FFF2-40B4-BE49-F238E27FC236}">
                <a16:creationId xmlns:a16="http://schemas.microsoft.com/office/drawing/2014/main" id="{7FB48A49-2DFE-FE47-BC4A-84AB3D317DBF}"/>
              </a:ext>
            </a:extLst>
          </p:cNvPr>
          <p:cNvSpPr txBox="1">
            <a:spLocks noChangeArrowheads="1"/>
          </p:cNvSpPr>
          <p:nvPr/>
        </p:nvSpPr>
        <p:spPr>
          <a:xfrm>
            <a:off x="-304800" y="240001"/>
            <a:ext cx="8436109" cy="67923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342900" indent="-342900" algn="ctr">
              <a:lnSpc>
                <a:spcPct val="150000"/>
              </a:lnSpc>
              <a:buClr>
                <a:srgbClr val="FF0000"/>
              </a:buClr>
              <a:buSzPct val="110000"/>
              <a:buFont typeface="+mj-lt"/>
              <a:buAutoNum type="arabicPeriod"/>
            </a:pPr>
            <a:r>
              <a:rPr lang="en-US" sz="2800" dirty="0">
                <a:latin typeface="Helvetica" panose="020B0604020202020204" pitchFamily="34" charset="0"/>
                <a:cs typeface="Helvetica" panose="020B0604020202020204" pitchFamily="34" charset="0"/>
              </a:rPr>
              <a:t>Continue…</a:t>
            </a:r>
          </a:p>
        </p:txBody>
      </p:sp>
      <p:pic>
        <p:nvPicPr>
          <p:cNvPr id="3" name="Picture 2" descr="https://ae01.alicdn.com/kf/HTB1GCVuLXXXXXcYXFXXq6xXFXXXO/Dark-blue-laptop-bag-pro13-for-applemac-book-pro-13-15-retian-case-notebook-pro-Apple.jpg">
            <a:extLst>
              <a:ext uri="{FF2B5EF4-FFF2-40B4-BE49-F238E27FC236}">
                <a16:creationId xmlns:a16="http://schemas.microsoft.com/office/drawing/2014/main" id="{922450D3-A801-7AD6-262C-9A8EDF09B0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627316"/>
            <a:ext cx="1981200" cy="14000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EDB431-18D1-6EDA-FF63-2D160C9A0DB9}"/>
              </a:ext>
            </a:extLst>
          </p:cNvPr>
          <p:cNvSpPr txBox="1"/>
          <p:nvPr/>
        </p:nvSpPr>
        <p:spPr>
          <a:xfrm>
            <a:off x="457201" y="465068"/>
            <a:ext cx="1466717" cy="338554"/>
          </a:xfrm>
          <a:prstGeom prst="rect">
            <a:avLst/>
          </a:prstGeom>
          <a:noFill/>
        </p:spPr>
        <p:txBody>
          <a:bodyPr wrap="square" rtlCol="0">
            <a:spAutoFit/>
          </a:bodyPr>
          <a:lstStyle/>
          <a:p>
            <a:pPr algn="ctr"/>
            <a:r>
              <a:rPr lang="en-US" sz="1600" b="1" dirty="0">
                <a:solidFill>
                  <a:srgbClr val="FF0000"/>
                </a:solidFill>
              </a:rPr>
              <a:t>Admission</a:t>
            </a:r>
          </a:p>
        </p:txBody>
      </p:sp>
      <p:sp>
        <p:nvSpPr>
          <p:cNvPr id="8" name="TextBox 7">
            <a:extLst>
              <a:ext uri="{FF2B5EF4-FFF2-40B4-BE49-F238E27FC236}">
                <a16:creationId xmlns:a16="http://schemas.microsoft.com/office/drawing/2014/main" id="{DB634D3B-C9F3-AC3B-785D-ACDF592B1907}"/>
              </a:ext>
            </a:extLst>
          </p:cNvPr>
          <p:cNvSpPr txBox="1"/>
          <p:nvPr/>
        </p:nvSpPr>
        <p:spPr>
          <a:xfrm>
            <a:off x="569393" y="2243175"/>
            <a:ext cx="1466717" cy="338554"/>
          </a:xfrm>
          <a:prstGeom prst="rect">
            <a:avLst/>
          </a:prstGeom>
          <a:noFill/>
        </p:spPr>
        <p:txBody>
          <a:bodyPr wrap="square" rtlCol="0">
            <a:spAutoFit/>
          </a:bodyPr>
          <a:lstStyle/>
          <a:p>
            <a:pPr algn="ctr"/>
            <a:r>
              <a:rPr lang="en-US" sz="1600" b="1" dirty="0" err="1">
                <a:solidFill>
                  <a:srgbClr val="7030A0"/>
                </a:solidFill>
              </a:rPr>
              <a:t>Libarary</a:t>
            </a:r>
            <a:endParaRPr lang="en-US" sz="1600" b="1" dirty="0">
              <a:solidFill>
                <a:srgbClr val="7030A0"/>
              </a:solidFill>
            </a:endParaRPr>
          </a:p>
        </p:txBody>
      </p:sp>
      <p:pic>
        <p:nvPicPr>
          <p:cNvPr id="10" name="Picture 6" descr="https://i.pinimg.com/originals/3c/36/6c/3c366c6eaa5b98189c7a96689d7591c4.jpg">
            <a:extLst>
              <a:ext uri="{FF2B5EF4-FFF2-40B4-BE49-F238E27FC236}">
                <a16:creationId xmlns:a16="http://schemas.microsoft.com/office/drawing/2014/main" id="{38C16D3D-E3E0-556C-1BF8-4EBB5B329E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1" y="2495382"/>
            <a:ext cx="1995902" cy="135838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i.pinimg.com/originals/02/08/f0/0208f0abb6237d5367fd691b9493e5cc.jpg">
            <a:extLst>
              <a:ext uri="{FF2B5EF4-FFF2-40B4-BE49-F238E27FC236}">
                <a16:creationId xmlns:a16="http://schemas.microsoft.com/office/drawing/2014/main" id="{E824FFB6-43AD-4820-E0C7-9F3977FB00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1" y="4431871"/>
            <a:ext cx="1781298" cy="178129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F0D1018-F5AB-4046-44E6-9F2900FC167C}"/>
              </a:ext>
            </a:extLst>
          </p:cNvPr>
          <p:cNvSpPr txBox="1"/>
          <p:nvPr/>
        </p:nvSpPr>
        <p:spPr>
          <a:xfrm>
            <a:off x="569392" y="4183949"/>
            <a:ext cx="1466717" cy="338554"/>
          </a:xfrm>
          <a:prstGeom prst="rect">
            <a:avLst/>
          </a:prstGeom>
          <a:noFill/>
        </p:spPr>
        <p:txBody>
          <a:bodyPr wrap="square" rtlCol="0">
            <a:spAutoFit/>
          </a:bodyPr>
          <a:lstStyle/>
          <a:p>
            <a:pPr algn="ctr"/>
            <a:r>
              <a:rPr lang="en-US" sz="1600" b="1" dirty="0"/>
              <a:t>Transport</a:t>
            </a:r>
          </a:p>
        </p:txBody>
      </p:sp>
      <p:pic>
        <p:nvPicPr>
          <p:cNvPr id="13" name="Picture 11">
            <a:extLst>
              <a:ext uri="{FF2B5EF4-FFF2-40B4-BE49-F238E27FC236}">
                <a16:creationId xmlns:a16="http://schemas.microsoft.com/office/drawing/2014/main" id="{F749C315-C414-DBDA-8B6C-DF0A2DC506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1093282"/>
            <a:ext cx="5525248" cy="733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2">
            <a:extLst>
              <a:ext uri="{FF2B5EF4-FFF2-40B4-BE49-F238E27FC236}">
                <a16:creationId xmlns:a16="http://schemas.microsoft.com/office/drawing/2014/main" id="{1F1F65EC-E53C-AA8B-9E4D-CE36C2C435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9017" y="2734051"/>
            <a:ext cx="5525250" cy="71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3">
            <a:extLst>
              <a:ext uri="{FF2B5EF4-FFF2-40B4-BE49-F238E27FC236}">
                <a16:creationId xmlns:a16="http://schemas.microsoft.com/office/drawing/2014/main" id="{983CAB3B-BBAF-CBE1-90E5-DC52AEF182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6810" y="4606792"/>
            <a:ext cx="5451228" cy="71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9463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EFE7DED-77AE-E241-739B-B4FED3542C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113"/>
          <a:stretch/>
        </p:blipFill>
        <p:spPr bwMode="auto">
          <a:xfrm>
            <a:off x="90418" y="76200"/>
            <a:ext cx="8215453" cy="67055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pPr>
              <a:spcAft>
                <a:spcPts val="600"/>
              </a:spcAft>
            </a:pPr>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hidden="1">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pPr>
              <a:spcAft>
                <a:spcPts val="600"/>
              </a:spcAft>
            </a:pPr>
            <a:fld id="{B6F15528-21DE-4FAA-801E-634DDDAF4B2B}" type="slidenum">
              <a:rPr lang="en-US" smtClean="0"/>
              <a:pPr>
                <a:spcAft>
                  <a:spcPts val="600"/>
                </a:spcAft>
              </a:pPr>
              <a:t>4</a:t>
            </a:fld>
            <a:endParaRPr lang="en-US"/>
          </a:p>
        </p:txBody>
      </p:sp>
      <p:sp>
        <p:nvSpPr>
          <p:cNvPr id="6" name="Date Placeholder 5" hidden="1"/>
          <p:cNvSpPr>
            <a:spLocks noGrp="1"/>
          </p:cNvSpPr>
          <p:nvPr>
            <p:ph type="dt" sz="half" idx="10"/>
          </p:nvPr>
        </p:nvSpPr>
        <p:spPr>
          <a:xfrm rot="16200000">
            <a:off x="7586909" y="1310957"/>
            <a:ext cx="2438399" cy="365760"/>
          </a:xfrm>
        </p:spPr>
        <p:txBody>
          <a:bodyPr/>
          <a:lstStyle/>
          <a:p>
            <a:pPr>
              <a:spcAft>
                <a:spcPts val="600"/>
              </a:spcAft>
            </a:pPr>
            <a:r>
              <a:rPr lang="en-US" dirty="0">
                <a:solidFill>
                  <a:schemeClr val="bg1"/>
                </a:solidFill>
              </a:rPr>
              <a:t>20/01/2025</a:t>
            </a:r>
            <a:endParaRPr lang="en-US">
              <a:solidFill>
                <a:schemeClr val="bg1"/>
              </a:solidFill>
            </a:endParaRPr>
          </a:p>
        </p:txBody>
      </p:sp>
      <p:sp>
        <p:nvSpPr>
          <p:cNvPr id="3" name="Slide Number Placeholder 3">
            <a:extLst>
              <a:ext uri="{FF2B5EF4-FFF2-40B4-BE49-F238E27FC236}">
                <a16:creationId xmlns:a16="http://schemas.microsoft.com/office/drawing/2014/main" id="{2B831316-2E43-2918-2E6D-1763315A9D0B}"/>
              </a:ext>
            </a:extLst>
          </p:cNvPr>
          <p:cNvSpPr txBox="1">
            <a:spLocks/>
          </p:cNvSpPr>
          <p:nvPr/>
        </p:nvSpPr>
        <p:spPr>
          <a:xfrm>
            <a:off x="8529594" y="563880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marL="0" algn="ctr"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a:t>
            </a:fld>
            <a:endParaRPr lang="en-US" dirty="0"/>
          </a:p>
        </p:txBody>
      </p:sp>
      <p:sp>
        <p:nvSpPr>
          <p:cNvPr id="7" name="Date Placeholder 5">
            <a:extLst>
              <a:ext uri="{FF2B5EF4-FFF2-40B4-BE49-F238E27FC236}">
                <a16:creationId xmlns:a16="http://schemas.microsoft.com/office/drawing/2014/main" id="{339768DD-AEF8-6CBE-B50C-242D5259A6DD}"/>
              </a:ext>
            </a:extLst>
          </p:cNvPr>
          <p:cNvSpPr txBox="1">
            <a:spLocks/>
          </p:cNvSpPr>
          <p:nvPr/>
        </p:nvSpPr>
        <p:spPr>
          <a:xfrm rot="16200000">
            <a:off x="7584715" y="1242265"/>
            <a:ext cx="2438399" cy="36576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bg1"/>
                </a:solidFill>
              </a:rPr>
              <a:t>20/01/2025</a:t>
            </a:r>
            <a:endParaRPr lang="en-US" dirty="0">
              <a:solidFill>
                <a:schemeClr val="bg1"/>
              </a:solidFill>
            </a:endParaRPr>
          </a:p>
        </p:txBody>
      </p:sp>
    </p:spTree>
    <p:extLst>
      <p:ext uri="{BB962C8B-B14F-4D97-AF65-F5344CB8AC3E}">
        <p14:creationId xmlns:p14="http://schemas.microsoft.com/office/powerpoint/2010/main" val="1789326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a:t> </a:t>
            </a:r>
            <a:r>
              <a:rPr lang="en-US" sz="1200" b="1">
                <a:solidFill>
                  <a:schemeClr val="bg1"/>
                </a:solidFill>
                <a:cs typeface="Times New Roman" panose="02020603050405020304" pitchFamily="18" charset="0"/>
              </a:rPr>
              <a:t>Database Management System (CS232)By Engr. Said Nabi    </a:t>
            </a:r>
            <a:br>
              <a:rPr lang="en-US" sz="1200" b="1">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40</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a:solidFill>
                  <a:schemeClr val="bg1"/>
                </a:solidFill>
              </a:rPr>
              <a:t>20/01/2025</a:t>
            </a:r>
            <a:endParaRPr lang="en-US" dirty="0">
              <a:solidFill>
                <a:schemeClr val="bg1"/>
              </a:solidFill>
            </a:endParaRPr>
          </a:p>
        </p:txBody>
      </p:sp>
      <p:sp>
        <p:nvSpPr>
          <p:cNvPr id="2" name="Rectangle 2">
            <a:extLst>
              <a:ext uri="{FF2B5EF4-FFF2-40B4-BE49-F238E27FC236}">
                <a16:creationId xmlns:a16="http://schemas.microsoft.com/office/drawing/2014/main" id="{7FB48A49-2DFE-FE47-BC4A-84AB3D317DBF}"/>
              </a:ext>
            </a:extLst>
          </p:cNvPr>
          <p:cNvSpPr txBox="1">
            <a:spLocks noChangeArrowheads="1"/>
          </p:cNvSpPr>
          <p:nvPr/>
        </p:nvSpPr>
        <p:spPr>
          <a:xfrm>
            <a:off x="-304800" y="240001"/>
            <a:ext cx="8436109" cy="679231"/>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342900" indent="-342900" algn="ctr">
              <a:lnSpc>
                <a:spcPct val="150000"/>
              </a:lnSpc>
              <a:buClr>
                <a:srgbClr val="FF0000"/>
              </a:buClr>
              <a:buSzPct val="110000"/>
              <a:buFont typeface="+mj-lt"/>
              <a:buAutoNum type="arabicPeriod"/>
            </a:pPr>
            <a:r>
              <a:rPr lang="en-US" sz="2800" dirty="0">
                <a:latin typeface="Helvetica" panose="020B0604020202020204" pitchFamily="34" charset="0"/>
                <a:cs typeface="Helvetica" panose="020B0604020202020204" pitchFamily="34" charset="0"/>
              </a:rPr>
              <a:t>Continue…</a:t>
            </a:r>
          </a:p>
        </p:txBody>
      </p:sp>
      <p:pic>
        <p:nvPicPr>
          <p:cNvPr id="3" name="Picture 2" descr="https://ae01.alicdn.com/kf/HTB1GCVuLXXXXXcYXFXXq6xXFXXXO/Dark-blue-laptop-bag-pro13-for-applemac-book-pro-13-15-retian-case-notebook-pro-Apple.jpg">
            <a:extLst>
              <a:ext uri="{FF2B5EF4-FFF2-40B4-BE49-F238E27FC236}">
                <a16:creationId xmlns:a16="http://schemas.microsoft.com/office/drawing/2014/main" id="{922450D3-A801-7AD6-262C-9A8EDF09B0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627316"/>
            <a:ext cx="1981200" cy="14000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EDB431-18D1-6EDA-FF63-2D160C9A0DB9}"/>
              </a:ext>
            </a:extLst>
          </p:cNvPr>
          <p:cNvSpPr txBox="1"/>
          <p:nvPr/>
        </p:nvSpPr>
        <p:spPr>
          <a:xfrm>
            <a:off x="457201" y="465068"/>
            <a:ext cx="1466717" cy="338554"/>
          </a:xfrm>
          <a:prstGeom prst="rect">
            <a:avLst/>
          </a:prstGeom>
          <a:noFill/>
        </p:spPr>
        <p:txBody>
          <a:bodyPr wrap="square" rtlCol="0">
            <a:spAutoFit/>
          </a:bodyPr>
          <a:lstStyle/>
          <a:p>
            <a:pPr algn="ctr"/>
            <a:r>
              <a:rPr lang="en-US" sz="1600" b="1" dirty="0">
                <a:solidFill>
                  <a:srgbClr val="FF0000"/>
                </a:solidFill>
              </a:rPr>
              <a:t>Admission</a:t>
            </a:r>
          </a:p>
        </p:txBody>
      </p:sp>
      <p:sp>
        <p:nvSpPr>
          <p:cNvPr id="8" name="TextBox 7">
            <a:extLst>
              <a:ext uri="{FF2B5EF4-FFF2-40B4-BE49-F238E27FC236}">
                <a16:creationId xmlns:a16="http://schemas.microsoft.com/office/drawing/2014/main" id="{DB634D3B-C9F3-AC3B-785D-ACDF592B1907}"/>
              </a:ext>
            </a:extLst>
          </p:cNvPr>
          <p:cNvSpPr txBox="1"/>
          <p:nvPr/>
        </p:nvSpPr>
        <p:spPr>
          <a:xfrm>
            <a:off x="569393" y="2243175"/>
            <a:ext cx="1466717" cy="338554"/>
          </a:xfrm>
          <a:prstGeom prst="rect">
            <a:avLst/>
          </a:prstGeom>
          <a:noFill/>
        </p:spPr>
        <p:txBody>
          <a:bodyPr wrap="square" rtlCol="0">
            <a:spAutoFit/>
          </a:bodyPr>
          <a:lstStyle/>
          <a:p>
            <a:pPr algn="ctr"/>
            <a:r>
              <a:rPr lang="en-US" sz="1600" b="1" dirty="0" err="1">
                <a:solidFill>
                  <a:srgbClr val="7030A0"/>
                </a:solidFill>
              </a:rPr>
              <a:t>Libarary</a:t>
            </a:r>
            <a:endParaRPr lang="en-US" sz="1600" b="1" dirty="0">
              <a:solidFill>
                <a:srgbClr val="7030A0"/>
              </a:solidFill>
            </a:endParaRPr>
          </a:p>
        </p:txBody>
      </p:sp>
      <p:pic>
        <p:nvPicPr>
          <p:cNvPr id="10" name="Picture 6" descr="https://i.pinimg.com/originals/3c/36/6c/3c366c6eaa5b98189c7a96689d7591c4.jpg">
            <a:extLst>
              <a:ext uri="{FF2B5EF4-FFF2-40B4-BE49-F238E27FC236}">
                <a16:creationId xmlns:a16="http://schemas.microsoft.com/office/drawing/2014/main" id="{38C16D3D-E3E0-556C-1BF8-4EBB5B329E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1" y="2495382"/>
            <a:ext cx="1995902" cy="135838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i.pinimg.com/originals/02/08/f0/0208f0abb6237d5367fd691b9493e5cc.jpg">
            <a:extLst>
              <a:ext uri="{FF2B5EF4-FFF2-40B4-BE49-F238E27FC236}">
                <a16:creationId xmlns:a16="http://schemas.microsoft.com/office/drawing/2014/main" id="{E824FFB6-43AD-4820-E0C7-9F3977FB00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1" y="4431871"/>
            <a:ext cx="1781298" cy="178129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F0D1018-F5AB-4046-44E6-9F2900FC167C}"/>
              </a:ext>
            </a:extLst>
          </p:cNvPr>
          <p:cNvSpPr txBox="1"/>
          <p:nvPr/>
        </p:nvSpPr>
        <p:spPr>
          <a:xfrm>
            <a:off x="569392" y="4183949"/>
            <a:ext cx="1466717" cy="338554"/>
          </a:xfrm>
          <a:prstGeom prst="rect">
            <a:avLst/>
          </a:prstGeom>
          <a:noFill/>
        </p:spPr>
        <p:txBody>
          <a:bodyPr wrap="square" rtlCol="0">
            <a:spAutoFit/>
          </a:bodyPr>
          <a:lstStyle/>
          <a:p>
            <a:pPr algn="ctr"/>
            <a:r>
              <a:rPr lang="en-US" sz="1600" b="1" dirty="0"/>
              <a:t>Transport</a:t>
            </a:r>
          </a:p>
        </p:txBody>
      </p:sp>
      <p:pic>
        <p:nvPicPr>
          <p:cNvPr id="9" name="Picture 2">
            <a:extLst>
              <a:ext uri="{FF2B5EF4-FFF2-40B4-BE49-F238E27FC236}">
                <a16:creationId xmlns:a16="http://schemas.microsoft.com/office/drawing/2014/main" id="{68588D5E-2CCD-799C-2F23-B54A563A0B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1752" y="1016599"/>
            <a:ext cx="6325236" cy="81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3">
            <a:extLst>
              <a:ext uri="{FF2B5EF4-FFF2-40B4-BE49-F238E27FC236}">
                <a16:creationId xmlns:a16="http://schemas.microsoft.com/office/drawing/2014/main" id="{29CE9E95-7225-015D-789B-9CC5FE25EF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1751" y="3098752"/>
            <a:ext cx="6325237" cy="810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4">
            <a:extLst>
              <a:ext uri="{FF2B5EF4-FFF2-40B4-BE49-F238E27FC236}">
                <a16:creationId xmlns:a16="http://schemas.microsoft.com/office/drawing/2014/main" id="{3DAAFA35-2AA4-903A-DDFF-71B4D4D287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6352" y="5207598"/>
            <a:ext cx="624063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5954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a:t> </a:t>
            </a:r>
            <a:r>
              <a:rPr lang="en-US" sz="1200" b="1">
                <a:solidFill>
                  <a:schemeClr val="bg1"/>
                </a:solidFill>
                <a:cs typeface="Times New Roman" panose="02020603050405020304" pitchFamily="18" charset="0"/>
              </a:rPr>
              <a:t>Database Management System (CS232)By Engr. Said Nabi    </a:t>
            </a:r>
            <a:br>
              <a:rPr lang="en-US" sz="1200" b="1">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41</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a:solidFill>
                  <a:schemeClr val="bg1"/>
                </a:solidFill>
              </a:rPr>
              <a:t>20/01/2025</a:t>
            </a:r>
            <a:endParaRPr lang="en-US" dirty="0">
              <a:solidFill>
                <a:schemeClr val="bg1"/>
              </a:solidFill>
            </a:endParaRPr>
          </a:p>
        </p:txBody>
      </p:sp>
      <p:pic>
        <p:nvPicPr>
          <p:cNvPr id="3" name="Picture 2" descr="https://ae01.alicdn.com/kf/HTB1GCVuLXXXXXcYXFXXq6xXFXXXO/Dark-blue-laptop-bag-pro13-for-applemac-book-pro-13-15-retian-case-notebook-pro-Apple.jpg">
            <a:extLst>
              <a:ext uri="{FF2B5EF4-FFF2-40B4-BE49-F238E27FC236}">
                <a16:creationId xmlns:a16="http://schemas.microsoft.com/office/drawing/2014/main" id="{922450D3-A801-7AD6-262C-9A8EDF09B0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0109" y="685800"/>
            <a:ext cx="1981200" cy="14000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EDB431-18D1-6EDA-FF63-2D160C9A0DB9}"/>
              </a:ext>
            </a:extLst>
          </p:cNvPr>
          <p:cNvSpPr txBox="1"/>
          <p:nvPr/>
        </p:nvSpPr>
        <p:spPr>
          <a:xfrm>
            <a:off x="6378710" y="523552"/>
            <a:ext cx="1466717" cy="338554"/>
          </a:xfrm>
          <a:prstGeom prst="rect">
            <a:avLst/>
          </a:prstGeom>
          <a:noFill/>
        </p:spPr>
        <p:txBody>
          <a:bodyPr wrap="square" rtlCol="0">
            <a:spAutoFit/>
          </a:bodyPr>
          <a:lstStyle/>
          <a:p>
            <a:pPr algn="ctr"/>
            <a:r>
              <a:rPr lang="en-US" sz="1600" b="1" dirty="0">
                <a:solidFill>
                  <a:srgbClr val="FF0000"/>
                </a:solidFill>
              </a:rPr>
              <a:t>Admission</a:t>
            </a:r>
          </a:p>
        </p:txBody>
      </p:sp>
      <p:sp>
        <p:nvSpPr>
          <p:cNvPr id="8" name="TextBox 7">
            <a:extLst>
              <a:ext uri="{FF2B5EF4-FFF2-40B4-BE49-F238E27FC236}">
                <a16:creationId xmlns:a16="http://schemas.microsoft.com/office/drawing/2014/main" id="{DB634D3B-C9F3-AC3B-785D-ACDF592B1907}"/>
              </a:ext>
            </a:extLst>
          </p:cNvPr>
          <p:cNvSpPr txBox="1"/>
          <p:nvPr/>
        </p:nvSpPr>
        <p:spPr>
          <a:xfrm>
            <a:off x="6490902" y="2301659"/>
            <a:ext cx="1466717" cy="338554"/>
          </a:xfrm>
          <a:prstGeom prst="rect">
            <a:avLst/>
          </a:prstGeom>
          <a:noFill/>
        </p:spPr>
        <p:txBody>
          <a:bodyPr wrap="square" rtlCol="0">
            <a:spAutoFit/>
          </a:bodyPr>
          <a:lstStyle/>
          <a:p>
            <a:pPr algn="ctr"/>
            <a:r>
              <a:rPr lang="en-US" sz="1600" b="1" dirty="0" err="1">
                <a:solidFill>
                  <a:srgbClr val="7030A0"/>
                </a:solidFill>
              </a:rPr>
              <a:t>Libarary</a:t>
            </a:r>
            <a:endParaRPr lang="en-US" sz="1600" b="1" dirty="0">
              <a:solidFill>
                <a:srgbClr val="7030A0"/>
              </a:solidFill>
            </a:endParaRPr>
          </a:p>
        </p:txBody>
      </p:sp>
      <p:pic>
        <p:nvPicPr>
          <p:cNvPr id="10" name="Picture 6" descr="https://i.pinimg.com/originals/3c/36/6c/3c366c6eaa5b98189c7a96689d7591c4.jpg">
            <a:extLst>
              <a:ext uri="{FF2B5EF4-FFF2-40B4-BE49-F238E27FC236}">
                <a16:creationId xmlns:a16="http://schemas.microsoft.com/office/drawing/2014/main" id="{38C16D3D-E3E0-556C-1BF8-4EBB5B329E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6310" y="2553866"/>
            <a:ext cx="1995902" cy="135838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s://i.pinimg.com/originals/02/08/f0/0208f0abb6237d5367fd691b9493e5cc.jpg">
            <a:extLst>
              <a:ext uri="{FF2B5EF4-FFF2-40B4-BE49-F238E27FC236}">
                <a16:creationId xmlns:a16="http://schemas.microsoft.com/office/drawing/2014/main" id="{E824FFB6-43AD-4820-E0C7-9F3977FB00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8710" y="4490355"/>
            <a:ext cx="1781298" cy="178129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F0D1018-F5AB-4046-44E6-9F2900FC167C}"/>
              </a:ext>
            </a:extLst>
          </p:cNvPr>
          <p:cNvSpPr txBox="1"/>
          <p:nvPr/>
        </p:nvSpPr>
        <p:spPr>
          <a:xfrm>
            <a:off x="6490901" y="4242433"/>
            <a:ext cx="1466717" cy="338554"/>
          </a:xfrm>
          <a:prstGeom prst="rect">
            <a:avLst/>
          </a:prstGeom>
          <a:noFill/>
        </p:spPr>
        <p:txBody>
          <a:bodyPr wrap="square" rtlCol="0">
            <a:spAutoFit/>
          </a:bodyPr>
          <a:lstStyle/>
          <a:p>
            <a:pPr algn="ctr"/>
            <a:r>
              <a:rPr lang="en-US" sz="1600" b="1" dirty="0"/>
              <a:t>Transport</a:t>
            </a:r>
          </a:p>
        </p:txBody>
      </p:sp>
      <p:pic>
        <p:nvPicPr>
          <p:cNvPr id="29" name="Picture 8">
            <a:extLst>
              <a:ext uri="{FF2B5EF4-FFF2-40B4-BE49-F238E27FC236}">
                <a16:creationId xmlns:a16="http://schemas.microsoft.com/office/drawing/2014/main" id="{E57F07FE-0B4E-CAEE-9D15-02673730297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0334654">
            <a:off x="4411609" y="1479392"/>
            <a:ext cx="649344" cy="1053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5">
            <a:extLst>
              <a:ext uri="{FF2B5EF4-FFF2-40B4-BE49-F238E27FC236}">
                <a16:creationId xmlns:a16="http://schemas.microsoft.com/office/drawing/2014/main" id="{4B732C25-74EC-4652-7F35-F39B680A693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1607241" y="1934699"/>
            <a:ext cx="1843252" cy="204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7" name="Straight Arrow Connector 36">
            <a:extLst>
              <a:ext uri="{FF2B5EF4-FFF2-40B4-BE49-F238E27FC236}">
                <a16:creationId xmlns:a16="http://schemas.microsoft.com/office/drawing/2014/main" id="{DFC3FBB7-781C-98FA-C266-94EFBFC63C69}"/>
              </a:ext>
            </a:extLst>
          </p:cNvPr>
          <p:cNvCxnSpPr/>
          <p:nvPr/>
        </p:nvCxnSpPr>
        <p:spPr>
          <a:xfrm flipV="1">
            <a:off x="2750241" y="1837199"/>
            <a:ext cx="3281158" cy="4972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FC0B1801-4FDD-6F76-B0A8-A993E3764AD2}"/>
              </a:ext>
            </a:extLst>
          </p:cNvPr>
          <p:cNvCxnSpPr/>
          <p:nvPr/>
        </p:nvCxnSpPr>
        <p:spPr>
          <a:xfrm>
            <a:off x="3436041" y="4334807"/>
            <a:ext cx="2735010" cy="60314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67F0739B-50E5-D24D-5B74-5C17A9D33D67}"/>
              </a:ext>
            </a:extLst>
          </p:cNvPr>
          <p:cNvCxnSpPr/>
          <p:nvPr/>
        </p:nvCxnSpPr>
        <p:spPr>
          <a:xfrm>
            <a:off x="2676422" y="3107159"/>
            <a:ext cx="341556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40" name="Picture 8">
            <a:extLst>
              <a:ext uri="{FF2B5EF4-FFF2-40B4-BE49-F238E27FC236}">
                <a16:creationId xmlns:a16="http://schemas.microsoft.com/office/drawing/2014/main" id="{E8CED503-07EF-D860-7730-0FD65E5421C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27652" y="2577832"/>
            <a:ext cx="649344" cy="1053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 name="Picture 8">
            <a:extLst>
              <a:ext uri="{FF2B5EF4-FFF2-40B4-BE49-F238E27FC236}">
                <a16:creationId xmlns:a16="http://schemas.microsoft.com/office/drawing/2014/main" id="{BC730B0A-F7B9-CBBD-16D0-518DF533F77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440567">
            <a:off x="4713795" y="4109859"/>
            <a:ext cx="649344" cy="1053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Rectangle 41">
            <a:extLst>
              <a:ext uri="{FF2B5EF4-FFF2-40B4-BE49-F238E27FC236}">
                <a16:creationId xmlns:a16="http://schemas.microsoft.com/office/drawing/2014/main" id="{875AAA12-F573-503F-C154-CC752CE00CB1}"/>
              </a:ext>
            </a:extLst>
          </p:cNvPr>
          <p:cNvSpPr/>
          <p:nvPr/>
        </p:nvSpPr>
        <p:spPr>
          <a:xfrm>
            <a:off x="1306189" y="274637"/>
            <a:ext cx="4536114" cy="671851"/>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50000"/>
              </a:lnSpc>
              <a:buClr>
                <a:srgbClr val="FF0000"/>
              </a:buClr>
              <a:buSzPct val="110000"/>
            </a:pPr>
            <a:r>
              <a:rPr lang="en-US" sz="2800" b="1" dirty="0">
                <a:ln w="11430"/>
                <a:solidFill>
                  <a:srgbClr val="FF0000"/>
                </a:solidFill>
              </a:rPr>
              <a:t>2. </a:t>
            </a:r>
            <a:r>
              <a:rPr lang="en-US" sz="2800" b="1" dirty="0">
                <a:ln w="11430"/>
              </a:rPr>
              <a:t>Difficulty in Data Retrieval </a:t>
            </a:r>
          </a:p>
        </p:txBody>
      </p:sp>
    </p:spTree>
    <p:extLst>
      <p:ext uri="{BB962C8B-B14F-4D97-AF65-F5344CB8AC3E}">
        <p14:creationId xmlns:p14="http://schemas.microsoft.com/office/powerpoint/2010/main" val="1636780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42</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3" name="Rectangle 2">
            <a:extLst>
              <a:ext uri="{FF2B5EF4-FFF2-40B4-BE49-F238E27FC236}">
                <a16:creationId xmlns:a16="http://schemas.microsoft.com/office/drawing/2014/main" id="{4D034445-89EB-7445-995C-8691BBD9BAB3}"/>
              </a:ext>
            </a:extLst>
          </p:cNvPr>
          <p:cNvSpPr/>
          <p:nvPr/>
        </p:nvSpPr>
        <p:spPr>
          <a:xfrm>
            <a:off x="1607127" y="381000"/>
            <a:ext cx="3055260" cy="754694"/>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50000"/>
              </a:lnSpc>
              <a:buClr>
                <a:srgbClr val="FF0000"/>
              </a:buClr>
              <a:buSzPct val="110000"/>
            </a:pP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3. </a:t>
            </a:r>
            <a:r>
              <a:rPr lang="en-US" sz="3200" b="1" dirty="0">
                <a:ln w="11430"/>
              </a:rPr>
              <a:t>Data Isolation </a:t>
            </a:r>
          </a:p>
        </p:txBody>
      </p:sp>
      <p:pic>
        <p:nvPicPr>
          <p:cNvPr id="7" name="Picture 2" descr="https://res.cloudinary.com/oncodedesign/image/upload/v1488123014/shared-database-multitenancy.jpg">
            <a:extLst>
              <a:ext uri="{FF2B5EF4-FFF2-40B4-BE49-F238E27FC236}">
                <a16:creationId xmlns:a16="http://schemas.microsoft.com/office/drawing/2014/main" id="{F3DCC4BA-CF15-C75A-BFE4-CA07F1247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364294"/>
            <a:ext cx="6553200" cy="491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067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43</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Rectangle 1">
            <a:extLst>
              <a:ext uri="{FF2B5EF4-FFF2-40B4-BE49-F238E27FC236}">
                <a16:creationId xmlns:a16="http://schemas.microsoft.com/office/drawing/2014/main" id="{9D41AFA6-666E-B105-1C9B-C8E56E9F2606}"/>
              </a:ext>
            </a:extLst>
          </p:cNvPr>
          <p:cNvSpPr/>
          <p:nvPr/>
        </p:nvSpPr>
        <p:spPr>
          <a:xfrm>
            <a:off x="457200" y="274638"/>
            <a:ext cx="7620000" cy="1143000"/>
          </a:xfrm>
          <a:prstGeom prst="rect">
            <a:avLst/>
          </a:prstGeom>
        </p:spPr>
        <p:txBody>
          <a:bodyPr vert="horz" lIns="91440" tIns="45720" rIns="91440" bIns="45720" rtlCol="0"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a:spcBef>
                <a:spcPct val="0"/>
              </a:spcBef>
              <a:spcAft>
                <a:spcPts val="600"/>
              </a:spcAft>
              <a:buClr>
                <a:srgbClr val="FF0000"/>
              </a:buClr>
              <a:buSzPct val="110000"/>
            </a:pPr>
            <a:r>
              <a:rPr lang="en-US" sz="4600" b="1" kern="1200" cap="none" spc="-100" baseline="0">
                <a:ln>
                  <a:noFill/>
                </a:ln>
                <a:solidFill>
                  <a:schemeClr val="tx2"/>
                </a:solidFill>
                <a:effectLst/>
                <a:latin typeface="+mj-lt"/>
                <a:ea typeface="+mj-ea"/>
                <a:cs typeface="+mj-cs"/>
              </a:rPr>
              <a:t>4. Integrity Problems  </a:t>
            </a:r>
          </a:p>
        </p:txBody>
      </p:sp>
      <p:pic>
        <p:nvPicPr>
          <p:cNvPr id="8" name="Picture 2" descr="https://cen.acs.org/content/dam/cen/96/2/09602-bus1-numbers-new.jpg">
            <a:extLst>
              <a:ext uri="{FF2B5EF4-FFF2-40B4-BE49-F238E27FC236}">
                <a16:creationId xmlns:a16="http://schemas.microsoft.com/office/drawing/2014/main" id="{B99351C4-23D0-6438-9395-0CFDC8A8E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270" r="3811" b="1"/>
          <a:stretch/>
        </p:blipFill>
        <p:spPr bwMode="auto">
          <a:xfrm>
            <a:off x="0" y="2057400"/>
            <a:ext cx="8458200" cy="4800600"/>
          </a:xfrm>
          <a:prstGeom prst="rect">
            <a:avLst/>
          </a:prstGeom>
          <a:solidFill>
            <a:srgbClr val="FFFFFF"/>
          </a:solidFill>
        </p:spPr>
      </p:pic>
    </p:spTree>
    <p:extLst>
      <p:ext uri="{BB962C8B-B14F-4D97-AF65-F5344CB8AC3E}">
        <p14:creationId xmlns:p14="http://schemas.microsoft.com/office/powerpoint/2010/main" val="1514577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44</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3" name="Rectangle 2">
            <a:extLst>
              <a:ext uri="{FF2B5EF4-FFF2-40B4-BE49-F238E27FC236}">
                <a16:creationId xmlns:a16="http://schemas.microsoft.com/office/drawing/2014/main" id="{EE836E4C-624C-F2B6-23E9-32B32B1CE54F}"/>
              </a:ext>
            </a:extLst>
          </p:cNvPr>
          <p:cNvSpPr/>
          <p:nvPr/>
        </p:nvSpPr>
        <p:spPr>
          <a:xfrm>
            <a:off x="465637" y="304800"/>
            <a:ext cx="4117602" cy="83099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50000"/>
              </a:lnSpc>
              <a:buClr>
                <a:srgbClr val="FF0000"/>
              </a:buClr>
              <a:buSzPct val="110000"/>
            </a:pP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5. </a:t>
            </a:r>
            <a:r>
              <a:rPr lang="en-US" sz="3200" b="1" dirty="0">
                <a:ln w="11430"/>
              </a:rPr>
              <a:t>Atomicity Problems  </a:t>
            </a:r>
          </a:p>
        </p:txBody>
      </p:sp>
      <p:pic>
        <p:nvPicPr>
          <p:cNvPr id="7" name="Picture 2" descr="https://vajiramandravi.s3.us-east-1.amazonaws.com/media/2019/12/17/8/13/53/neft.jpg">
            <a:extLst>
              <a:ext uri="{FF2B5EF4-FFF2-40B4-BE49-F238E27FC236}">
                <a16:creationId xmlns:a16="http://schemas.microsoft.com/office/drawing/2014/main" id="{E78B70AA-96F1-BC65-82AA-CFD072F21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0650" y="1101161"/>
            <a:ext cx="5086921" cy="381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3D667EA-0E7A-18E6-0323-6FA07E2F6AEB}"/>
              </a:ext>
            </a:extLst>
          </p:cNvPr>
          <p:cNvSpPr txBox="1"/>
          <p:nvPr/>
        </p:nvSpPr>
        <p:spPr>
          <a:xfrm>
            <a:off x="283535" y="3080266"/>
            <a:ext cx="198120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b="1" dirty="0">
                <a:ln w="11430"/>
                <a:solidFill>
                  <a:srgbClr val="0070C0"/>
                </a:solidFill>
              </a:rPr>
              <a:t>Account </a:t>
            </a:r>
            <a:r>
              <a:rPr lang="en-US" sz="2400" b="1" dirty="0">
                <a:ln w="11430"/>
                <a:solidFill>
                  <a:srgbClr val="FF0000"/>
                </a:solidFill>
              </a:rPr>
              <a:t>A</a:t>
            </a:r>
          </a:p>
        </p:txBody>
      </p:sp>
      <p:sp>
        <p:nvSpPr>
          <p:cNvPr id="10" name="TextBox 9">
            <a:extLst>
              <a:ext uri="{FF2B5EF4-FFF2-40B4-BE49-F238E27FC236}">
                <a16:creationId xmlns:a16="http://schemas.microsoft.com/office/drawing/2014/main" id="{00CC7328-2274-E768-C7D1-F844BE7CE936}"/>
              </a:ext>
            </a:extLst>
          </p:cNvPr>
          <p:cNvSpPr txBox="1"/>
          <p:nvPr/>
        </p:nvSpPr>
        <p:spPr>
          <a:xfrm>
            <a:off x="6361384" y="3480144"/>
            <a:ext cx="198120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r"/>
            <a:r>
              <a:rPr lang="en-US" sz="2400" b="1" dirty="0">
                <a:ln w="11430"/>
                <a:solidFill>
                  <a:srgbClr val="00B050"/>
                </a:solidFill>
              </a:rPr>
              <a:t>Account </a:t>
            </a:r>
            <a:r>
              <a:rPr lang="en-US" sz="2400" b="1" dirty="0">
                <a:ln w="11430"/>
              </a:rPr>
              <a:t>B</a:t>
            </a:r>
          </a:p>
        </p:txBody>
      </p:sp>
      <p:sp>
        <p:nvSpPr>
          <p:cNvPr id="11" name="TextBox 10">
            <a:extLst>
              <a:ext uri="{FF2B5EF4-FFF2-40B4-BE49-F238E27FC236}">
                <a16:creationId xmlns:a16="http://schemas.microsoft.com/office/drawing/2014/main" id="{FA0A6056-B554-55C9-2146-470D64EAA5FB}"/>
              </a:ext>
            </a:extLst>
          </p:cNvPr>
          <p:cNvSpPr txBox="1"/>
          <p:nvPr/>
        </p:nvSpPr>
        <p:spPr>
          <a:xfrm>
            <a:off x="202453" y="4978568"/>
            <a:ext cx="3124200" cy="461665"/>
          </a:xfrm>
          <a:prstGeom prst="rect">
            <a:avLst/>
          </a:prstGeom>
          <a:noFill/>
        </p:spPr>
        <p:txBody>
          <a:bodyPr wrap="square" rtlCol="0">
            <a:spAutoFit/>
          </a:bodyPr>
          <a:lstStyle/>
          <a:p>
            <a:r>
              <a:rPr lang="en-US" sz="2400" b="1" dirty="0">
                <a:solidFill>
                  <a:srgbClr val="0070C0"/>
                </a:solidFill>
              </a:rPr>
              <a:t>Initial Balance: 1000/-</a:t>
            </a:r>
          </a:p>
        </p:txBody>
      </p:sp>
      <p:sp>
        <p:nvSpPr>
          <p:cNvPr id="12" name="TextBox 11">
            <a:extLst>
              <a:ext uri="{FF2B5EF4-FFF2-40B4-BE49-F238E27FC236}">
                <a16:creationId xmlns:a16="http://schemas.microsoft.com/office/drawing/2014/main" id="{613DA8B2-08DC-B3D4-4568-9F580404DBD5}"/>
              </a:ext>
            </a:extLst>
          </p:cNvPr>
          <p:cNvSpPr txBox="1"/>
          <p:nvPr/>
        </p:nvSpPr>
        <p:spPr>
          <a:xfrm>
            <a:off x="5385471" y="5072040"/>
            <a:ext cx="3124200" cy="461665"/>
          </a:xfrm>
          <a:prstGeom prst="rect">
            <a:avLst/>
          </a:prstGeom>
          <a:noFill/>
        </p:spPr>
        <p:txBody>
          <a:bodyPr wrap="square" rtlCol="0">
            <a:spAutoFit/>
          </a:bodyPr>
          <a:lstStyle/>
          <a:p>
            <a:pPr algn="r"/>
            <a:r>
              <a:rPr lang="en-US" sz="2400" b="1" dirty="0">
                <a:solidFill>
                  <a:srgbClr val="00B050"/>
                </a:solidFill>
              </a:rPr>
              <a:t>Initial Balance: 2000/-</a:t>
            </a:r>
          </a:p>
        </p:txBody>
      </p:sp>
      <p:sp>
        <p:nvSpPr>
          <p:cNvPr id="13" name="TextBox 12">
            <a:extLst>
              <a:ext uri="{FF2B5EF4-FFF2-40B4-BE49-F238E27FC236}">
                <a16:creationId xmlns:a16="http://schemas.microsoft.com/office/drawing/2014/main" id="{E234D15C-CBB0-3102-FD41-99624C2AC6D1}"/>
              </a:ext>
            </a:extLst>
          </p:cNvPr>
          <p:cNvSpPr txBox="1"/>
          <p:nvPr/>
        </p:nvSpPr>
        <p:spPr>
          <a:xfrm>
            <a:off x="1089410" y="5694584"/>
            <a:ext cx="6629400" cy="461665"/>
          </a:xfrm>
          <a:prstGeom prst="rect">
            <a:avLst/>
          </a:prstGeom>
          <a:noFill/>
        </p:spPr>
        <p:txBody>
          <a:bodyPr wrap="square" rtlCol="0">
            <a:spAutoFit/>
          </a:bodyPr>
          <a:lstStyle/>
          <a:p>
            <a:r>
              <a:rPr lang="en-US" sz="2400" dirty="0"/>
              <a:t>Fund Transfer of 800/- from Account A to Account B</a:t>
            </a:r>
          </a:p>
        </p:txBody>
      </p:sp>
    </p:spTree>
    <p:extLst>
      <p:ext uri="{BB962C8B-B14F-4D97-AF65-F5344CB8AC3E}">
        <p14:creationId xmlns:p14="http://schemas.microsoft.com/office/powerpoint/2010/main" val="76478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45</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Rectangle 1">
            <a:extLst>
              <a:ext uri="{FF2B5EF4-FFF2-40B4-BE49-F238E27FC236}">
                <a16:creationId xmlns:a16="http://schemas.microsoft.com/office/drawing/2014/main" id="{4EE72937-CC48-AE73-B74B-4EA23A565C11}"/>
              </a:ext>
            </a:extLst>
          </p:cNvPr>
          <p:cNvSpPr/>
          <p:nvPr/>
        </p:nvSpPr>
        <p:spPr>
          <a:xfrm>
            <a:off x="762000" y="609600"/>
            <a:ext cx="5605637" cy="754694"/>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50000"/>
              </a:lnSpc>
              <a:buClr>
                <a:srgbClr val="FF0000"/>
              </a:buClr>
              <a:buSzPct val="110000"/>
            </a:pP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6. </a:t>
            </a:r>
            <a:r>
              <a:rPr lang="en-US" sz="3200" b="1" dirty="0"/>
              <a:t>Concurrent Access Anomalies</a:t>
            </a:r>
          </a:p>
        </p:txBody>
      </p:sp>
      <p:pic>
        <p:nvPicPr>
          <p:cNvPr id="8" name="Picture 3">
            <a:extLst>
              <a:ext uri="{FF2B5EF4-FFF2-40B4-BE49-F238E27FC236}">
                <a16:creationId xmlns:a16="http://schemas.microsoft.com/office/drawing/2014/main" id="{6212A158-6C7C-C854-B923-8C18BA549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390048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descr="https://lh6.googleusercontent.com/proxy/voS1H3iRRvC57Oim_RLGzVuUXjBrB8R-tjHsNizJvN4vWiyO6RwgVxhZdLv40Ln9-LrVH5KoGPt1RqBQ">
            <a:extLst>
              <a:ext uri="{FF2B5EF4-FFF2-40B4-BE49-F238E27FC236}">
                <a16:creationId xmlns:a16="http://schemas.microsoft.com/office/drawing/2014/main" id="{5CF27926-CF14-C4CE-EF34-62F25838F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161" y="2514600"/>
            <a:ext cx="3681264" cy="388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369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46</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3" name="Rectangle 2">
            <a:extLst>
              <a:ext uri="{FF2B5EF4-FFF2-40B4-BE49-F238E27FC236}">
                <a16:creationId xmlns:a16="http://schemas.microsoft.com/office/drawing/2014/main" id="{29E32AA5-7316-96A7-1ADB-CBA146619064}"/>
              </a:ext>
            </a:extLst>
          </p:cNvPr>
          <p:cNvSpPr/>
          <p:nvPr/>
        </p:nvSpPr>
        <p:spPr>
          <a:xfrm>
            <a:off x="762000" y="609600"/>
            <a:ext cx="2063385" cy="830997"/>
          </a:xfrm>
          <a:prstGeom prst="rect">
            <a:avLst/>
          </a:prstGeom>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50000"/>
              </a:lnSpc>
              <a:buClr>
                <a:srgbClr val="FF0000"/>
              </a:buClr>
              <a:buSzPct val="110000"/>
            </a:pP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rPr>
              <a:t>7. </a:t>
            </a:r>
            <a:r>
              <a:rPr lang="en-US" sz="3200" b="1" dirty="0">
                <a:ln w="11430"/>
              </a:rPr>
              <a:t>Security </a:t>
            </a:r>
          </a:p>
        </p:txBody>
      </p:sp>
      <p:pic>
        <p:nvPicPr>
          <p:cNvPr id="7" name="Picture 2" descr="https://adtmag.com/-/media/ECG/redmondmag/Images/IntroImagesBigSmall/LockGreenRedSmall.jpg">
            <a:extLst>
              <a:ext uri="{FF2B5EF4-FFF2-40B4-BE49-F238E27FC236}">
                <a16:creationId xmlns:a16="http://schemas.microsoft.com/office/drawing/2014/main" id="{A0E8CB08-3CB0-0C52-D521-FF383BD93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06029"/>
            <a:ext cx="6660967" cy="4632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149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47</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9" name="Title 3">
            <a:extLst>
              <a:ext uri="{FF2B5EF4-FFF2-40B4-BE49-F238E27FC236}">
                <a16:creationId xmlns:a16="http://schemas.microsoft.com/office/drawing/2014/main" id="{1576D4EB-505B-0EEE-5F79-58937C5E7810}"/>
              </a:ext>
            </a:extLst>
          </p:cNvPr>
          <p:cNvSpPr txBox="1">
            <a:spLocks/>
          </p:cNvSpPr>
          <p:nvPr/>
        </p:nvSpPr>
        <p:spPr>
          <a:xfrm>
            <a:off x="685800" y="1695887"/>
            <a:ext cx="6096000" cy="2339102"/>
          </a:xfrm>
          <a:prstGeom prst="rect">
            <a:avLst/>
          </a:prstGeom>
          <a:noFill/>
        </p:spPr>
        <p:txBody>
          <a:bodyPr vert="horz" wrap="square" lIns="91440" tIns="45720" rIns="91440" bIns="45720" rtlCol="0" anchor="ctr">
            <a:sp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IN" sz="2800" b="1">
                <a:solidFill>
                  <a:srgbClr val="00B0F0"/>
                </a:solidFill>
                <a:latin typeface="Helvetica" panose="020B0604020202020204" pitchFamily="34" charset="0"/>
                <a:cs typeface="Helvetica" panose="020B0604020202020204" pitchFamily="34" charset="0"/>
              </a:rPr>
              <a:t>Purpose of DBMS</a:t>
            </a:r>
          </a:p>
          <a:p>
            <a:endParaRPr lang="en-US" altLang="en-US" sz="2400">
              <a:latin typeface="Helvetica" panose="020B0604020202020204" pitchFamily="34" charset="0"/>
              <a:cs typeface="Helvetica" panose="020B0604020202020204" pitchFamily="34" charset="0"/>
            </a:endParaRPr>
          </a:p>
          <a:p>
            <a:r>
              <a:rPr lang="en-US" altLang="en-US" sz="2400">
                <a:latin typeface="Helvetica" panose="020B0604020202020204" pitchFamily="34" charset="0"/>
                <a:cs typeface="Helvetica" panose="020B0604020202020204" pitchFamily="34" charset="0"/>
              </a:rPr>
              <a:t>Database systems offer solutions to all the above problems</a:t>
            </a:r>
          </a:p>
          <a:p>
            <a:endParaRPr lang="en-IN"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986092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48</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Title 1">
            <a:extLst>
              <a:ext uri="{FF2B5EF4-FFF2-40B4-BE49-F238E27FC236}">
                <a16:creationId xmlns:a16="http://schemas.microsoft.com/office/drawing/2014/main" id="{01855C78-BA87-7844-4A64-104DFF5A590F}"/>
              </a:ext>
            </a:extLst>
          </p:cNvPr>
          <p:cNvSpPr>
            <a:spLocks noGrp="1"/>
          </p:cNvSpPr>
          <p:nvPr>
            <p:ph type="title"/>
          </p:nvPr>
        </p:nvSpPr>
        <p:spPr>
          <a:xfrm>
            <a:off x="457200" y="274638"/>
            <a:ext cx="7848600" cy="1143000"/>
          </a:xfrm>
        </p:spPr>
        <p:txBody>
          <a:bodyPr>
            <a:noAutofit/>
          </a:bodyPr>
          <a:lstStyle/>
          <a:p>
            <a:r>
              <a:rPr lang="en-IN" sz="3200" dirty="0">
                <a:latin typeface="Helvetica" panose="020B0604020202020204" pitchFamily="34" charset="0"/>
                <a:cs typeface="Helvetica" panose="020B0604020202020204" pitchFamily="34" charset="0"/>
              </a:rPr>
              <a:t>Advantages of DBMS over file system</a:t>
            </a:r>
            <a:endParaRPr lang="en-US" sz="3200" dirty="0"/>
          </a:p>
        </p:txBody>
      </p:sp>
      <p:sp>
        <p:nvSpPr>
          <p:cNvPr id="3" name="Content Placeholder 2">
            <a:extLst>
              <a:ext uri="{FF2B5EF4-FFF2-40B4-BE49-F238E27FC236}">
                <a16:creationId xmlns:a16="http://schemas.microsoft.com/office/drawing/2014/main" id="{1F54F89D-119B-FD31-D432-9257E8E188AB}"/>
              </a:ext>
            </a:extLst>
          </p:cNvPr>
          <p:cNvSpPr>
            <a:spLocks noGrp="1"/>
          </p:cNvSpPr>
          <p:nvPr>
            <p:ph idx="1"/>
          </p:nvPr>
        </p:nvSpPr>
        <p:spPr>
          <a:xfrm>
            <a:off x="457200" y="1600200"/>
            <a:ext cx="7848600" cy="4525963"/>
          </a:xfrm>
        </p:spPr>
        <p:txBody>
          <a:bodyPr>
            <a:normAutofit/>
          </a:bodyPr>
          <a:lstStyle/>
          <a:p>
            <a:pPr algn="just">
              <a:buFont typeface="+mj-lt"/>
              <a:buAutoNum type="arabicPeriod"/>
            </a:pPr>
            <a:r>
              <a:rPr lang="en-IN" sz="2000" dirty="0">
                <a:solidFill>
                  <a:srgbClr val="00B0F0"/>
                </a:solidFill>
                <a:latin typeface="Helvetica" panose="020B0604020202020204" pitchFamily="34" charset="0"/>
                <a:cs typeface="Helvetica" panose="020B0604020202020204" pitchFamily="34" charset="0"/>
              </a:rPr>
              <a:t>Fast Data Access: </a:t>
            </a:r>
            <a:r>
              <a:rPr lang="en-IN" sz="2000" dirty="0">
                <a:latin typeface="Helvetica" panose="020B0604020202020204" pitchFamily="34" charset="0"/>
                <a:cs typeface="Helvetica" panose="020B0604020202020204" pitchFamily="34" charset="0"/>
              </a:rPr>
              <a:t>The data response time increases in DBMS. </a:t>
            </a:r>
          </a:p>
          <a:p>
            <a:pPr algn="just">
              <a:buFont typeface="+mj-lt"/>
              <a:buAutoNum type="arabicPeriod"/>
            </a:pPr>
            <a:endParaRPr lang="en-IN" sz="2000" dirty="0">
              <a:solidFill>
                <a:srgbClr val="F56151"/>
              </a:solidFill>
              <a:latin typeface="Helvetica" panose="020B0604020202020204" pitchFamily="34" charset="0"/>
              <a:cs typeface="Helvetica" panose="020B0604020202020204" pitchFamily="34" charset="0"/>
            </a:endParaRPr>
          </a:p>
          <a:p>
            <a:pPr algn="just">
              <a:buFont typeface="+mj-lt"/>
              <a:buAutoNum type="arabicPeriod"/>
            </a:pPr>
            <a:r>
              <a:rPr lang="en-IN" sz="2000" dirty="0">
                <a:solidFill>
                  <a:srgbClr val="00B0F0"/>
                </a:solidFill>
                <a:latin typeface="Helvetica" panose="020B0604020202020204" pitchFamily="34" charset="0"/>
                <a:cs typeface="Helvetica" panose="020B0604020202020204" pitchFamily="34" charset="0"/>
              </a:rPr>
              <a:t>Minimized Data Redundancy: </a:t>
            </a:r>
            <a:r>
              <a:rPr lang="en-IN" sz="2000" dirty="0">
                <a:latin typeface="Helvetica" panose="020B0604020202020204" pitchFamily="34" charset="0"/>
                <a:cs typeface="Helvetica" panose="020B0604020202020204" pitchFamily="34" charset="0"/>
              </a:rPr>
              <a:t>DBMS has different constraints using them same data can't be stored in more than one places.</a:t>
            </a:r>
          </a:p>
          <a:p>
            <a:pPr algn="just">
              <a:buFont typeface="+mj-lt"/>
              <a:buAutoNum type="arabicPeriod"/>
            </a:pPr>
            <a:endParaRPr lang="en-IN" sz="2000" dirty="0">
              <a:solidFill>
                <a:srgbClr val="F56151"/>
              </a:solidFill>
              <a:latin typeface="Helvetica" panose="020B0604020202020204" pitchFamily="34" charset="0"/>
              <a:cs typeface="Helvetica" panose="020B0604020202020204" pitchFamily="34" charset="0"/>
            </a:endParaRPr>
          </a:p>
          <a:p>
            <a:pPr algn="just">
              <a:buFont typeface="+mj-lt"/>
              <a:buAutoNum type="arabicPeriod"/>
            </a:pPr>
            <a:r>
              <a:rPr lang="en-IN" sz="2000" dirty="0">
                <a:solidFill>
                  <a:srgbClr val="00B0F0"/>
                </a:solidFill>
                <a:latin typeface="Helvetica" panose="020B0604020202020204" pitchFamily="34" charset="0"/>
                <a:cs typeface="Helvetica" panose="020B0604020202020204" pitchFamily="34" charset="0"/>
              </a:rPr>
              <a:t>Data Consistency: </a:t>
            </a:r>
            <a:r>
              <a:rPr lang="en-IN" sz="2000" dirty="0">
                <a:latin typeface="Helvetica" panose="020B0604020202020204" pitchFamily="34" charset="0"/>
                <a:cs typeface="Helvetica" panose="020B0604020202020204" pitchFamily="34" charset="0"/>
              </a:rPr>
              <a:t>Since DBMS solves the problem of data redundancy, the problem of data consistency is automatically solved.</a:t>
            </a:r>
          </a:p>
          <a:p>
            <a:pPr algn="just">
              <a:buFont typeface="+mj-lt"/>
              <a:buAutoNum type="arabicPeriod"/>
            </a:pPr>
            <a:endParaRPr lang="en-IN" sz="2000" dirty="0">
              <a:latin typeface="Helvetica" panose="020B0604020202020204" pitchFamily="34" charset="0"/>
              <a:cs typeface="Helvetica" panose="020B0604020202020204" pitchFamily="34" charset="0"/>
            </a:endParaRPr>
          </a:p>
          <a:p>
            <a:pPr algn="just">
              <a:buFont typeface="+mj-lt"/>
              <a:buAutoNum type="arabicPeriod"/>
            </a:pPr>
            <a:r>
              <a:rPr lang="en-IN" sz="2000" dirty="0">
                <a:solidFill>
                  <a:srgbClr val="00B0F0"/>
                </a:solidFill>
                <a:latin typeface="Helvetica" panose="020B0604020202020204" pitchFamily="34" charset="0"/>
                <a:cs typeface="Helvetica" panose="020B0604020202020204" pitchFamily="34" charset="0"/>
              </a:rPr>
              <a:t>No attributes for accessing the data: </a:t>
            </a:r>
            <a:r>
              <a:rPr lang="en-IN" sz="2000" dirty="0">
                <a:latin typeface="Helvetica" panose="020B0604020202020204" pitchFamily="34" charset="0"/>
                <a:cs typeface="Helvetica" panose="020B0604020202020204" pitchFamily="34" charset="0"/>
              </a:rPr>
              <a:t>Here, we don't need to know the location of the file. The user makes a request from any web application or app and the server responds accordingly.</a:t>
            </a:r>
          </a:p>
          <a:p>
            <a:pPr algn="just">
              <a:buFont typeface="+mj-lt"/>
              <a:buAutoNum type="arabicPeriod"/>
            </a:pPr>
            <a:endParaRPr lang="en-IN" sz="2000" dirty="0">
              <a:latin typeface="Helvetica" panose="020B0604020202020204" pitchFamily="34" charset="0"/>
              <a:cs typeface="Helvetica" panose="020B0604020202020204" pitchFamily="34" charset="0"/>
            </a:endParaRPr>
          </a:p>
          <a:p>
            <a:endParaRPr lang="en-US" dirty="0"/>
          </a:p>
        </p:txBody>
      </p:sp>
    </p:spTree>
    <p:extLst>
      <p:ext uri="{BB962C8B-B14F-4D97-AF65-F5344CB8AC3E}">
        <p14:creationId xmlns:p14="http://schemas.microsoft.com/office/powerpoint/2010/main" val="3151605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49</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Title 1">
            <a:extLst>
              <a:ext uri="{FF2B5EF4-FFF2-40B4-BE49-F238E27FC236}">
                <a16:creationId xmlns:a16="http://schemas.microsoft.com/office/drawing/2014/main" id="{01855C78-BA87-7844-4A64-104DFF5A590F}"/>
              </a:ext>
            </a:extLst>
          </p:cNvPr>
          <p:cNvSpPr>
            <a:spLocks noGrp="1"/>
          </p:cNvSpPr>
          <p:nvPr>
            <p:ph type="title"/>
          </p:nvPr>
        </p:nvSpPr>
        <p:spPr>
          <a:xfrm>
            <a:off x="492691" y="868020"/>
            <a:ext cx="7848600" cy="1143000"/>
          </a:xfrm>
        </p:spPr>
        <p:txBody>
          <a:bodyPr>
            <a:noAutofit/>
          </a:bodyPr>
          <a:lstStyle/>
          <a:p>
            <a:r>
              <a:rPr lang="en-IN" sz="3200" dirty="0">
                <a:latin typeface="Helvetica" panose="020B0604020202020204" pitchFamily="34" charset="0"/>
                <a:cs typeface="Helvetica" panose="020B0604020202020204" pitchFamily="34" charset="0"/>
              </a:rPr>
              <a:t>Advantages of DBMS over file system cont..</a:t>
            </a:r>
            <a:endParaRPr lang="en-US" sz="3200" dirty="0"/>
          </a:p>
        </p:txBody>
      </p:sp>
      <p:sp>
        <p:nvSpPr>
          <p:cNvPr id="13" name="TextBox 12">
            <a:extLst>
              <a:ext uri="{FF2B5EF4-FFF2-40B4-BE49-F238E27FC236}">
                <a16:creationId xmlns:a16="http://schemas.microsoft.com/office/drawing/2014/main" id="{6D22C25C-907D-B7D2-57B4-B585B2629930}"/>
              </a:ext>
            </a:extLst>
          </p:cNvPr>
          <p:cNvSpPr txBox="1"/>
          <p:nvPr/>
        </p:nvSpPr>
        <p:spPr>
          <a:xfrm>
            <a:off x="457200" y="1916492"/>
            <a:ext cx="7543800" cy="2308324"/>
          </a:xfrm>
          <a:prstGeom prst="rect">
            <a:avLst/>
          </a:prstGeom>
          <a:noFill/>
        </p:spPr>
        <p:txBody>
          <a:bodyPr wrap="square">
            <a:spAutoFit/>
          </a:bodyPr>
          <a:lstStyle/>
          <a:p>
            <a:pPr marL="457200" indent="-457200" algn="just">
              <a:buFont typeface="+mj-lt"/>
              <a:buAutoNum type="arabicPeriod" startAt="4"/>
            </a:pPr>
            <a:endParaRPr lang="en-IN" dirty="0">
              <a:solidFill>
                <a:srgbClr val="F56151"/>
              </a:solidFill>
              <a:latin typeface="Helvetica" panose="020B0604020202020204" pitchFamily="34" charset="0"/>
              <a:cs typeface="Helvetica" panose="020B0604020202020204" pitchFamily="34" charset="0"/>
            </a:endParaRPr>
          </a:p>
          <a:p>
            <a:pPr marL="457200" indent="-457200" algn="just">
              <a:buFont typeface="+mj-lt"/>
              <a:buAutoNum type="arabicPeriod" startAt="4"/>
            </a:pPr>
            <a:r>
              <a:rPr lang="en-IN" dirty="0">
                <a:solidFill>
                  <a:srgbClr val="00B0F0"/>
                </a:solidFill>
                <a:latin typeface="Helvetica" panose="020B0604020202020204" pitchFamily="34" charset="0"/>
                <a:cs typeface="Helvetica" panose="020B0604020202020204" pitchFamily="34" charset="0"/>
              </a:rPr>
              <a:t>Concurrent Access: </a:t>
            </a:r>
            <a:r>
              <a:rPr lang="en-IN" dirty="0">
                <a:latin typeface="Helvetica" panose="020B0604020202020204" pitchFamily="34" charset="0"/>
                <a:cs typeface="Helvetica" panose="020B0604020202020204" pitchFamily="34" charset="0"/>
              </a:rPr>
              <a:t>Multiple users can access the database at the same time when we are using the Database Management System.</a:t>
            </a:r>
          </a:p>
          <a:p>
            <a:pPr marL="457200" indent="-457200" algn="just">
              <a:buFont typeface="+mj-lt"/>
              <a:buAutoNum type="arabicPeriod" startAt="4"/>
            </a:pPr>
            <a:endParaRPr lang="en-IN" dirty="0">
              <a:latin typeface="Helvetica" panose="020B0604020202020204" pitchFamily="34" charset="0"/>
              <a:cs typeface="Helvetica" panose="020B0604020202020204" pitchFamily="34" charset="0"/>
            </a:endParaRPr>
          </a:p>
          <a:p>
            <a:pPr marL="457200" indent="-457200" algn="just">
              <a:buFont typeface="+mj-lt"/>
              <a:buAutoNum type="arabicPeriod" startAt="4"/>
            </a:pPr>
            <a:r>
              <a:rPr lang="en-IN" dirty="0">
                <a:solidFill>
                  <a:srgbClr val="00B0F0"/>
                </a:solidFill>
                <a:latin typeface="Helvetica" panose="020B0604020202020204" pitchFamily="34" charset="0"/>
                <a:cs typeface="Helvetica" panose="020B0604020202020204" pitchFamily="34" charset="0"/>
              </a:rPr>
              <a:t>Security: </a:t>
            </a:r>
            <a:r>
              <a:rPr lang="en-IN" dirty="0">
                <a:latin typeface="Helvetica" panose="020B0604020202020204" pitchFamily="34" charset="0"/>
                <a:cs typeface="Helvetica" panose="020B0604020202020204" pitchFamily="34" charset="0"/>
              </a:rPr>
              <a:t>We have role-based access control in DBMS. Each user has a different set of access thus the data is secured from problems like data leaks, misuse of data etc. </a:t>
            </a:r>
          </a:p>
          <a:p>
            <a:pPr marL="342900" indent="-342900" algn="just">
              <a:buFont typeface="+mj-lt"/>
              <a:buAutoNum type="arabicPeriod" startAt="4"/>
            </a:pPr>
            <a:endParaRPr lang="en-IN"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2947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D67F7DA-037F-FB0F-A7D1-38A7B2E9F8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33"/>
          <a:stretch/>
        </p:blipFill>
        <p:spPr bwMode="auto">
          <a:xfrm>
            <a:off x="0" y="41564"/>
            <a:ext cx="8331200" cy="68164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half" idx="10"/>
          </p:nvPr>
        </p:nvSpPr>
        <p:spPr>
          <a:xfrm rot="16200000">
            <a:off x="7551351" y="1645920"/>
            <a:ext cx="2438399" cy="365760"/>
          </a:xfrm>
        </p:spPr>
        <p:txBody>
          <a:bodyPr anchor="ctr">
            <a:normAutofit/>
          </a:bodyPr>
          <a:lstStyle/>
          <a:p>
            <a:pPr>
              <a:spcAft>
                <a:spcPts val="600"/>
              </a:spcAft>
            </a:pPr>
            <a:r>
              <a:rPr lang="en-US"/>
              <a:t>20/01/2025</a:t>
            </a: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a:xfrm>
            <a:off x="8531788" y="5648960"/>
            <a:ext cx="548640" cy="396240"/>
          </a:xfrm>
        </p:spPr>
        <p:txBody>
          <a:bodyPr anchor="ctr">
            <a:normAutofit/>
          </a:bodyPr>
          <a:lstStyle/>
          <a:p>
            <a:pPr>
              <a:spcAft>
                <a:spcPts val="600"/>
              </a:spcAft>
            </a:pPr>
            <a:fld id="{B6F15528-21DE-4FAA-801E-634DDDAF4B2B}" type="slidenum">
              <a:rPr lang="en-US" smtClean="0"/>
              <a:pPr>
                <a:spcAft>
                  <a:spcPts val="600"/>
                </a:spcAft>
              </a:pPr>
              <a:t>5</a:t>
            </a:fld>
            <a:endParaRPr lang="en-US"/>
          </a:p>
        </p:txBody>
      </p:sp>
      <p:sp>
        <p:nvSpPr>
          <p:cNvPr id="3" name="Footer Placeholder 4">
            <a:extLst>
              <a:ext uri="{FF2B5EF4-FFF2-40B4-BE49-F238E27FC236}">
                <a16:creationId xmlns:a16="http://schemas.microsoft.com/office/drawing/2014/main" id="{1B8D083C-5256-69C0-8AAE-BFA1488ED5D6}"/>
              </a:ext>
            </a:extLst>
          </p:cNvPr>
          <p:cNvSpPr>
            <a:spLocks noGrp="1"/>
          </p:cNvSpPr>
          <p:nvPr>
            <p:ph type="ftr" sz="quarter" idx="11"/>
          </p:nvPr>
        </p:nvSpPr>
        <p:spPr>
          <a:xfrm rot="16200000">
            <a:off x="7683362" y="4068874"/>
            <a:ext cx="2362200" cy="365760"/>
          </a:xfrm>
        </p:spPr>
        <p:txBody>
          <a:bodyPr/>
          <a:lstStyle/>
          <a:p>
            <a:pPr>
              <a:spcAft>
                <a:spcPts val="600"/>
              </a:spcAft>
            </a:pPr>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629364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50</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7" name="Rectangle 1">
            <a:extLst>
              <a:ext uri="{FF2B5EF4-FFF2-40B4-BE49-F238E27FC236}">
                <a16:creationId xmlns:a16="http://schemas.microsoft.com/office/drawing/2014/main" id="{3DF4F906-8872-437A-829F-A73AA1D2B6CC}"/>
              </a:ext>
            </a:extLst>
          </p:cNvPr>
          <p:cNvSpPr>
            <a:spLocks noGrp="1" noChangeArrowheads="1"/>
          </p:cNvSpPr>
          <p:nvPr>
            <p:ph type="title"/>
          </p:nvPr>
        </p:nvSpPr>
        <p:spPr>
          <a:xfrm>
            <a:off x="673893" y="-33839"/>
            <a:ext cx="7796213" cy="992187"/>
          </a:xfrm>
        </p:spPr>
        <p:txBody>
          <a:bodyPr lIns="90000" tIns="46800" rIns="90000" bIns="46800" anchor="b"/>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Types of Database Users</a:t>
            </a:r>
          </a:p>
        </p:txBody>
      </p:sp>
      <p:sp>
        <p:nvSpPr>
          <p:cNvPr id="2" name="TextBox 1">
            <a:extLst>
              <a:ext uri="{FF2B5EF4-FFF2-40B4-BE49-F238E27FC236}">
                <a16:creationId xmlns:a16="http://schemas.microsoft.com/office/drawing/2014/main" id="{779CD02C-07A8-5837-17F2-69555EEA6F30}"/>
              </a:ext>
            </a:extLst>
          </p:cNvPr>
          <p:cNvSpPr txBox="1">
            <a:spLocks noChangeArrowheads="1"/>
          </p:cNvSpPr>
          <p:nvPr/>
        </p:nvSpPr>
        <p:spPr>
          <a:xfrm>
            <a:off x="825571" y="1559766"/>
            <a:ext cx="3441628" cy="2313837"/>
          </a:xfrm>
          <a:prstGeom prst="rect">
            <a:avLst/>
          </a:prstGeom>
          <a:solidFill>
            <a:schemeClr val="tx2">
              <a:lumMod val="20000"/>
              <a:lumOff val="80000"/>
            </a:schemeClr>
          </a:solidFill>
          <a:ln>
            <a:solidFill>
              <a:schemeClr val="tx2">
                <a:lumMod val="60000"/>
                <a:lumOff val="40000"/>
              </a:schemeClr>
            </a:solidFill>
          </a:ln>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en-US" b="1" dirty="0"/>
              <a:t>End users (EU)</a:t>
            </a:r>
          </a:p>
          <a:p>
            <a:pPr lvl="1"/>
            <a:r>
              <a:rPr lang="en-GB" altLang="en-US" dirty="0"/>
              <a:t>Use the database system to achieve some goal</a:t>
            </a:r>
          </a:p>
          <a:p>
            <a:pPr lvl="1"/>
            <a:endParaRPr lang="en-GB" altLang="en-US" dirty="0"/>
          </a:p>
          <a:p>
            <a:r>
              <a:rPr lang="en-GB" altLang="en-US" b="1" dirty="0"/>
              <a:t>Application developers (AD)</a:t>
            </a:r>
          </a:p>
          <a:p>
            <a:pPr lvl="1"/>
            <a:r>
              <a:rPr lang="en-GB" altLang="en-US" dirty="0"/>
              <a:t>Write software to allow end users to interface with the database system</a:t>
            </a:r>
          </a:p>
        </p:txBody>
      </p:sp>
      <p:sp>
        <p:nvSpPr>
          <p:cNvPr id="3" name="TextBox 2">
            <a:extLst>
              <a:ext uri="{FF2B5EF4-FFF2-40B4-BE49-F238E27FC236}">
                <a16:creationId xmlns:a16="http://schemas.microsoft.com/office/drawing/2014/main" id="{B93E518B-5F17-55EC-90EC-F1CE485F3B96}"/>
              </a:ext>
            </a:extLst>
          </p:cNvPr>
          <p:cNvSpPr txBox="1">
            <a:spLocks noChangeArrowheads="1"/>
          </p:cNvSpPr>
          <p:nvPr/>
        </p:nvSpPr>
        <p:spPr>
          <a:xfrm>
            <a:off x="4419600" y="3886200"/>
            <a:ext cx="3441627" cy="2313837"/>
          </a:xfrm>
          <a:prstGeom prst="rect">
            <a:avLst/>
          </a:prstGeom>
          <a:solidFill>
            <a:schemeClr val="tx2">
              <a:lumMod val="20000"/>
              <a:lumOff val="80000"/>
            </a:schemeClr>
          </a:solidFill>
          <a:ln>
            <a:solidFill>
              <a:schemeClr val="tx2">
                <a:lumMod val="60000"/>
                <a:lumOff val="40000"/>
              </a:schemeClr>
            </a:solidFill>
          </a:ln>
        </p:spPr>
        <p:txBody>
          <a:bodyPr vert="horz" lIns="91440" tIns="45720" rIns="91440" bIns="45720" rtlCol="0" anchor="t">
            <a:normAutofit/>
          </a:bodyPr>
          <a:lstStyle>
            <a:defPPr>
              <a:defRPr lang="en-US"/>
            </a:defPPr>
            <a:lvl1pPr>
              <a:defRPr b="1"/>
            </a:lvl1pPr>
            <a:lvl2pPr lvl="1"/>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ltLang="en-US" dirty="0"/>
              <a:t>Database Administrator (DBA)</a:t>
            </a:r>
          </a:p>
          <a:p>
            <a:pPr lvl="1"/>
            <a:r>
              <a:rPr lang="en-GB" altLang="en-US" dirty="0"/>
              <a:t>Designs &amp; manages the database system/Provide technical support</a:t>
            </a:r>
          </a:p>
          <a:p>
            <a:pPr lvl="1"/>
            <a:endParaRPr lang="en-GB" altLang="en-US" dirty="0"/>
          </a:p>
          <a:p>
            <a:r>
              <a:rPr lang="en-GB" altLang="en-US" dirty="0"/>
              <a:t>Database systems programmer</a:t>
            </a:r>
          </a:p>
          <a:p>
            <a:pPr lvl="1"/>
            <a:r>
              <a:rPr lang="en-GB" altLang="en-US" dirty="0"/>
              <a:t>Writes the database software itself</a:t>
            </a:r>
          </a:p>
        </p:txBody>
      </p:sp>
      <p:sp>
        <p:nvSpPr>
          <p:cNvPr id="9" name="TextBox 8">
            <a:extLst>
              <a:ext uri="{FF2B5EF4-FFF2-40B4-BE49-F238E27FC236}">
                <a16:creationId xmlns:a16="http://schemas.microsoft.com/office/drawing/2014/main" id="{65551D73-DBD3-CC26-5CB0-E321CE439CA7}"/>
              </a:ext>
            </a:extLst>
          </p:cNvPr>
          <p:cNvSpPr txBox="1"/>
          <p:nvPr/>
        </p:nvSpPr>
        <p:spPr>
          <a:xfrm>
            <a:off x="757019" y="1169652"/>
            <a:ext cx="4572000" cy="369332"/>
          </a:xfrm>
          <a:prstGeom prst="rect">
            <a:avLst/>
          </a:prstGeom>
          <a:noFill/>
        </p:spPr>
        <p:txBody>
          <a:bodyPr wrap="square">
            <a:spAutoFit/>
          </a:bodyPr>
          <a:lstStyle/>
          <a:p>
            <a:r>
              <a:rPr lang="en-IN" dirty="0">
                <a:solidFill>
                  <a:srgbClr val="00B0F0"/>
                </a:solidFill>
                <a:latin typeface="Helvetica" panose="020B0604020202020204" pitchFamily="34" charset="0"/>
                <a:cs typeface="Helvetica" panose="020B0604020202020204" pitchFamily="34" charset="0"/>
              </a:rPr>
              <a:t>Actors on The Scene</a:t>
            </a:r>
            <a:endParaRPr lang="en-PK" dirty="0"/>
          </a:p>
        </p:txBody>
      </p:sp>
      <p:sp>
        <p:nvSpPr>
          <p:cNvPr id="10" name="TextBox 9">
            <a:extLst>
              <a:ext uri="{FF2B5EF4-FFF2-40B4-BE49-F238E27FC236}">
                <a16:creationId xmlns:a16="http://schemas.microsoft.com/office/drawing/2014/main" id="{66F86B0C-332E-935F-BC46-1E81025CAD39}"/>
              </a:ext>
            </a:extLst>
          </p:cNvPr>
          <p:cNvSpPr txBox="1"/>
          <p:nvPr/>
        </p:nvSpPr>
        <p:spPr>
          <a:xfrm>
            <a:off x="4385648" y="3516868"/>
            <a:ext cx="4572000" cy="369332"/>
          </a:xfrm>
          <a:prstGeom prst="rect">
            <a:avLst/>
          </a:prstGeom>
          <a:noFill/>
        </p:spPr>
        <p:txBody>
          <a:bodyPr wrap="square">
            <a:spAutoFit/>
          </a:bodyPr>
          <a:lstStyle/>
          <a:p>
            <a:r>
              <a:rPr lang="en-IN" dirty="0">
                <a:solidFill>
                  <a:srgbClr val="00B0F0"/>
                </a:solidFill>
                <a:latin typeface="Helvetica" panose="020B0604020202020204" pitchFamily="34" charset="0"/>
                <a:cs typeface="Helvetica" panose="020B0604020202020204" pitchFamily="34" charset="0"/>
              </a:rPr>
              <a:t>Actors Behind The Scene</a:t>
            </a:r>
            <a:endParaRPr lang="en-PK" dirty="0"/>
          </a:p>
        </p:txBody>
      </p:sp>
    </p:spTree>
    <p:extLst>
      <p:ext uri="{BB962C8B-B14F-4D97-AF65-F5344CB8AC3E}">
        <p14:creationId xmlns:p14="http://schemas.microsoft.com/office/powerpoint/2010/main" val="2532749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51</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8" name="Title 1">
            <a:extLst>
              <a:ext uri="{FF2B5EF4-FFF2-40B4-BE49-F238E27FC236}">
                <a16:creationId xmlns:a16="http://schemas.microsoft.com/office/drawing/2014/main" id="{1225BDBA-81AE-2E23-3800-8970065DD937}"/>
              </a:ext>
            </a:extLst>
          </p:cNvPr>
          <p:cNvSpPr>
            <a:spLocks noGrp="1"/>
          </p:cNvSpPr>
          <p:nvPr>
            <p:ph type="title"/>
          </p:nvPr>
        </p:nvSpPr>
        <p:spPr>
          <a:xfrm>
            <a:off x="2209800" y="685800"/>
            <a:ext cx="7620000" cy="1143000"/>
          </a:xfrm>
        </p:spPr>
        <p:txBody>
          <a:bodyPr anchor="ctr">
            <a:normAutofit/>
          </a:bodyPr>
          <a:lstStyle/>
          <a:p>
            <a:pPr lvl="0">
              <a:lnSpc>
                <a:spcPct val="90000"/>
              </a:lnSpc>
            </a:pPr>
            <a:r>
              <a:rPr lang="en-US" sz="3600" dirty="0"/>
              <a:t>Any Questions??</a:t>
            </a:r>
            <a:br>
              <a:rPr lang="en-US" sz="3600" dirty="0"/>
            </a:br>
            <a:endParaRPr lang="en-US" sz="3600" dirty="0"/>
          </a:p>
        </p:txBody>
      </p:sp>
      <p:pic>
        <p:nvPicPr>
          <p:cNvPr id="9" name="Picture 5" descr="Yellow question mark">
            <a:extLst>
              <a:ext uri="{FF2B5EF4-FFF2-40B4-BE49-F238E27FC236}">
                <a16:creationId xmlns:a16="http://schemas.microsoft.com/office/drawing/2014/main" id="{57C0693D-A186-C2CD-4771-C8AD67B8A159}"/>
              </a:ext>
            </a:extLst>
          </p:cNvPr>
          <p:cNvPicPr>
            <a:picLocks noChangeAspect="1"/>
          </p:cNvPicPr>
          <p:nvPr/>
        </p:nvPicPr>
        <p:blipFill>
          <a:blip r:embed="rId3"/>
          <a:srcRect l="4762" r="2" b="2"/>
          <a:stretch/>
        </p:blipFill>
        <p:spPr>
          <a:xfrm>
            <a:off x="457200" y="1600200"/>
            <a:ext cx="7620000" cy="4800600"/>
          </a:xfrm>
          <a:prstGeom prst="rect">
            <a:avLst/>
          </a:prstGeom>
          <a:noFill/>
        </p:spPr>
      </p:pic>
    </p:spTree>
    <p:extLst>
      <p:ext uri="{BB962C8B-B14F-4D97-AF65-F5344CB8AC3E}">
        <p14:creationId xmlns:p14="http://schemas.microsoft.com/office/powerpoint/2010/main" val="2193046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rot="16200000">
            <a:off x="7551351" y="1645920"/>
            <a:ext cx="2438399" cy="365760"/>
          </a:xfrm>
        </p:spPr>
        <p:txBody>
          <a:bodyPr anchor="ctr">
            <a:normAutofit/>
          </a:bodyPr>
          <a:lstStyle/>
          <a:p>
            <a:pPr>
              <a:spcAft>
                <a:spcPts val="600"/>
              </a:spcAft>
            </a:pPr>
            <a:r>
              <a:rPr lang="en-US"/>
              <a:t>20/01/2025</a:t>
            </a: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a:xfrm>
            <a:off x="8531788" y="5648960"/>
            <a:ext cx="548640" cy="396240"/>
          </a:xfrm>
        </p:spPr>
        <p:txBody>
          <a:bodyPr anchor="ctr">
            <a:normAutofit/>
          </a:bodyPr>
          <a:lstStyle/>
          <a:p>
            <a:pPr>
              <a:spcAft>
                <a:spcPts val="600"/>
              </a:spcAft>
            </a:pPr>
            <a:fld id="{B6F15528-21DE-4FAA-801E-634DDDAF4B2B}" type="slidenum">
              <a:rPr lang="en-US" smtClean="0"/>
              <a:pPr>
                <a:spcAft>
                  <a:spcPts val="600"/>
                </a:spcAft>
              </a:pPr>
              <a:t>6</a:t>
            </a:fld>
            <a:endParaRPr lang="en-US"/>
          </a:p>
        </p:txBody>
      </p:sp>
      <p:sp>
        <p:nvSpPr>
          <p:cNvPr id="3" name="Footer Placeholder 4">
            <a:extLst>
              <a:ext uri="{FF2B5EF4-FFF2-40B4-BE49-F238E27FC236}">
                <a16:creationId xmlns:a16="http://schemas.microsoft.com/office/drawing/2014/main" id="{1B8D083C-5256-69C0-8AAE-BFA1488ED5D6}"/>
              </a:ext>
            </a:extLst>
          </p:cNvPr>
          <p:cNvSpPr>
            <a:spLocks noGrp="1"/>
          </p:cNvSpPr>
          <p:nvPr>
            <p:ph type="ftr" sz="quarter" idx="11"/>
          </p:nvPr>
        </p:nvSpPr>
        <p:spPr>
          <a:xfrm rot="16200000">
            <a:off x="7683362" y="4068874"/>
            <a:ext cx="2362200" cy="365760"/>
          </a:xfrm>
        </p:spPr>
        <p:txBody>
          <a:bodyPr/>
          <a:lstStyle/>
          <a:p>
            <a:pPr>
              <a:spcAft>
                <a:spcPts val="600"/>
              </a:spcAft>
            </a:pPr>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5" name="Rectangle 2">
            <a:extLst>
              <a:ext uri="{FF2B5EF4-FFF2-40B4-BE49-F238E27FC236}">
                <a16:creationId xmlns:a16="http://schemas.microsoft.com/office/drawing/2014/main" id="{B491D025-EACB-CDBB-A6F8-32D0AF735E53}"/>
              </a:ext>
            </a:extLst>
          </p:cNvPr>
          <p:cNvSpPr>
            <a:spLocks noGrp="1" noChangeArrowheads="1"/>
          </p:cNvSpPr>
          <p:nvPr>
            <p:ph type="title"/>
          </p:nvPr>
        </p:nvSpPr>
        <p:spPr>
          <a:xfrm>
            <a:off x="838200" y="365125"/>
            <a:ext cx="6858000" cy="1325563"/>
          </a:xfrm>
        </p:spPr>
        <p:txBody>
          <a:bodyPr/>
          <a:lstStyle/>
          <a:p>
            <a:r>
              <a:rPr lang="en-US" altLang="en-US" sz="4000" dirty="0"/>
              <a:t>Dishonesty, Plagiarism in Quizzes, Assignments</a:t>
            </a:r>
          </a:p>
        </p:txBody>
      </p:sp>
      <p:sp>
        <p:nvSpPr>
          <p:cNvPr id="7" name="Rectangle 3">
            <a:extLst>
              <a:ext uri="{FF2B5EF4-FFF2-40B4-BE49-F238E27FC236}">
                <a16:creationId xmlns:a16="http://schemas.microsoft.com/office/drawing/2014/main" id="{7CD4F544-C4BD-A250-90C6-66D382499576}"/>
              </a:ext>
            </a:extLst>
          </p:cNvPr>
          <p:cNvSpPr txBox="1">
            <a:spLocks noChangeArrowheads="1"/>
          </p:cNvSpPr>
          <p:nvPr/>
        </p:nvSpPr>
        <p:spPr>
          <a:xfrm>
            <a:off x="838200" y="1825625"/>
            <a:ext cx="6858000" cy="4351338"/>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altLang="en-US"/>
              <a:t>All individuals involved in any kind of cheating in any exam, quiz, assignment or project will get </a:t>
            </a:r>
            <a:r>
              <a:rPr lang="en-US" altLang="en-US" sz="6000">
                <a:solidFill>
                  <a:srgbClr val="FF0000"/>
                </a:solidFill>
              </a:rPr>
              <a:t>-</a:t>
            </a:r>
            <a:r>
              <a:rPr lang="en-US" altLang="en-US" sz="5400" b="1">
                <a:solidFill>
                  <a:srgbClr val="FF0000"/>
                </a:solidFill>
              </a:rPr>
              <a:t>50%</a:t>
            </a:r>
            <a:r>
              <a:rPr lang="en-US" altLang="en-US"/>
              <a:t> score.</a:t>
            </a:r>
            <a:endParaRPr lang="en-US" altLang="en-US" dirty="0"/>
          </a:p>
        </p:txBody>
      </p:sp>
    </p:spTree>
    <p:extLst>
      <p:ext uri="{BB962C8B-B14F-4D97-AF65-F5344CB8AC3E}">
        <p14:creationId xmlns:p14="http://schemas.microsoft.com/office/powerpoint/2010/main" val="2973170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rot="16200000">
            <a:off x="7551351" y="1645920"/>
            <a:ext cx="2438399" cy="365760"/>
          </a:xfrm>
        </p:spPr>
        <p:txBody>
          <a:bodyPr anchor="ctr">
            <a:normAutofit/>
          </a:bodyPr>
          <a:lstStyle/>
          <a:p>
            <a:pPr>
              <a:spcAft>
                <a:spcPts val="600"/>
              </a:spcAft>
            </a:pPr>
            <a:r>
              <a:rPr lang="en-US"/>
              <a:t>20/01/2025</a:t>
            </a: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a:xfrm>
            <a:off x="8531788" y="5648960"/>
            <a:ext cx="548640" cy="396240"/>
          </a:xfrm>
        </p:spPr>
        <p:txBody>
          <a:bodyPr anchor="ctr">
            <a:normAutofit/>
          </a:bodyPr>
          <a:lstStyle/>
          <a:p>
            <a:pPr>
              <a:spcAft>
                <a:spcPts val="600"/>
              </a:spcAft>
            </a:pPr>
            <a:fld id="{B6F15528-21DE-4FAA-801E-634DDDAF4B2B}" type="slidenum">
              <a:rPr lang="en-US" smtClean="0"/>
              <a:pPr>
                <a:spcAft>
                  <a:spcPts val="600"/>
                </a:spcAft>
              </a:pPr>
              <a:t>7</a:t>
            </a:fld>
            <a:endParaRPr lang="en-US"/>
          </a:p>
        </p:txBody>
      </p:sp>
      <p:sp>
        <p:nvSpPr>
          <p:cNvPr id="3" name="Footer Placeholder 4">
            <a:extLst>
              <a:ext uri="{FF2B5EF4-FFF2-40B4-BE49-F238E27FC236}">
                <a16:creationId xmlns:a16="http://schemas.microsoft.com/office/drawing/2014/main" id="{1B8D083C-5256-69C0-8AAE-BFA1488ED5D6}"/>
              </a:ext>
            </a:extLst>
          </p:cNvPr>
          <p:cNvSpPr>
            <a:spLocks noGrp="1"/>
          </p:cNvSpPr>
          <p:nvPr>
            <p:ph type="ftr" sz="quarter" idx="11"/>
          </p:nvPr>
        </p:nvSpPr>
        <p:spPr>
          <a:xfrm rot="16200000">
            <a:off x="7683362" y="4068874"/>
            <a:ext cx="2362200" cy="365760"/>
          </a:xfrm>
        </p:spPr>
        <p:txBody>
          <a:bodyPr/>
          <a:lstStyle/>
          <a:p>
            <a:pPr>
              <a:spcAft>
                <a:spcPts val="600"/>
              </a:spcAft>
            </a:pPr>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9" name="Rectangle 2">
            <a:extLst>
              <a:ext uri="{FF2B5EF4-FFF2-40B4-BE49-F238E27FC236}">
                <a16:creationId xmlns:a16="http://schemas.microsoft.com/office/drawing/2014/main" id="{52019F7F-AE09-52F4-9DC6-D0BB4BCD69D4}"/>
              </a:ext>
            </a:extLst>
          </p:cNvPr>
          <p:cNvSpPr>
            <a:spLocks noGrp="1" noChangeArrowheads="1"/>
          </p:cNvSpPr>
          <p:nvPr>
            <p:ph type="title"/>
          </p:nvPr>
        </p:nvSpPr>
        <p:spPr>
          <a:xfrm>
            <a:off x="1106890" y="560173"/>
            <a:ext cx="6817910" cy="838200"/>
          </a:xfrm>
        </p:spPr>
        <p:txBody>
          <a:bodyPr/>
          <a:lstStyle/>
          <a:p>
            <a:pPr eaLnBrk="1" hangingPunct="1"/>
            <a:r>
              <a:rPr lang="en-US" altLang="en-US" sz="4000" b="1" dirty="0"/>
              <a:t>Tentative</a:t>
            </a:r>
            <a:r>
              <a:rPr lang="en-US" altLang="en-US" sz="4000" dirty="0"/>
              <a:t> Evaluation Breakdown</a:t>
            </a:r>
          </a:p>
        </p:txBody>
      </p:sp>
      <p:graphicFrame>
        <p:nvGraphicFramePr>
          <p:cNvPr id="10" name="Table 9">
            <a:extLst>
              <a:ext uri="{FF2B5EF4-FFF2-40B4-BE49-F238E27FC236}">
                <a16:creationId xmlns:a16="http://schemas.microsoft.com/office/drawing/2014/main" id="{AEB59FA0-B463-8299-D286-FC98699FF4E0}"/>
              </a:ext>
            </a:extLst>
          </p:cNvPr>
          <p:cNvGraphicFramePr>
            <a:graphicFrameLocks noGrp="1"/>
          </p:cNvGraphicFramePr>
          <p:nvPr>
            <p:extLst>
              <p:ext uri="{D42A27DB-BD31-4B8C-83A1-F6EECF244321}">
                <p14:modId xmlns:p14="http://schemas.microsoft.com/office/powerpoint/2010/main" val="3325122684"/>
              </p:ext>
            </p:extLst>
          </p:nvPr>
        </p:nvGraphicFramePr>
        <p:xfrm>
          <a:off x="1066800" y="1777245"/>
          <a:ext cx="5486400" cy="3429000"/>
        </p:xfrm>
        <a:graphic>
          <a:graphicData uri="http://schemas.openxmlformats.org/drawingml/2006/table">
            <a:tbl>
              <a:tblPr>
                <a:tableStyleId>{00A15C55-8517-42AA-B614-E9B94910E393}</a:tableStyleId>
              </a:tblPr>
              <a:tblGrid>
                <a:gridCol w="4290919">
                  <a:extLst>
                    <a:ext uri="{9D8B030D-6E8A-4147-A177-3AD203B41FA5}">
                      <a16:colId xmlns:a16="http://schemas.microsoft.com/office/drawing/2014/main" val="20000"/>
                    </a:ext>
                  </a:extLst>
                </a:gridCol>
                <a:gridCol w="1195481">
                  <a:extLst>
                    <a:ext uri="{9D8B030D-6E8A-4147-A177-3AD203B41FA5}">
                      <a16:colId xmlns:a16="http://schemas.microsoft.com/office/drawing/2014/main" val="20001"/>
                    </a:ext>
                  </a:extLst>
                </a:gridCol>
              </a:tblGrid>
              <a:tr h="571500">
                <a:tc>
                  <a:txBody>
                    <a:bodyPr/>
                    <a:lstStyle/>
                    <a:p>
                      <a:pPr algn="ctr" fontAlgn="ctr"/>
                      <a:r>
                        <a:rPr lang="en-US" sz="2400" u="none" strike="noStrike" dirty="0"/>
                        <a:t>Assignments (6)</a:t>
                      </a:r>
                      <a:endParaRPr lang="en-US" sz="2400" b="0" i="0" u="none" strike="noStrike" dirty="0">
                        <a:latin typeface="Book Antiqua"/>
                      </a:endParaRPr>
                    </a:p>
                  </a:txBody>
                  <a:tcPr marL="0" marR="0" marT="0" marB="0" anchor="ctr">
                    <a:solidFill>
                      <a:srgbClr val="61FFA8"/>
                    </a:solidFill>
                  </a:tcPr>
                </a:tc>
                <a:tc>
                  <a:txBody>
                    <a:bodyPr/>
                    <a:lstStyle/>
                    <a:p>
                      <a:pPr algn="ctr" fontAlgn="ctr"/>
                      <a:r>
                        <a:rPr lang="en-US" sz="2400" u="none" strike="noStrike" dirty="0"/>
                        <a:t>10</a:t>
                      </a:r>
                      <a:endParaRPr lang="en-US" sz="2400" b="0" i="0" u="none" strike="noStrike" dirty="0">
                        <a:latin typeface="Book Antiqua"/>
                      </a:endParaRPr>
                    </a:p>
                  </a:txBody>
                  <a:tcPr marL="0" marR="0" marT="0" marB="0" anchor="ctr">
                    <a:solidFill>
                      <a:srgbClr val="61FFA8"/>
                    </a:solidFill>
                  </a:tcPr>
                </a:tc>
                <a:extLst>
                  <a:ext uri="{0D108BD9-81ED-4DB2-BD59-A6C34878D82A}">
                    <a16:rowId xmlns:a16="http://schemas.microsoft.com/office/drawing/2014/main" val="10000"/>
                  </a:ext>
                </a:extLst>
              </a:tr>
              <a:tr h="571500">
                <a:tc>
                  <a:txBody>
                    <a:bodyPr/>
                    <a:lstStyle/>
                    <a:p>
                      <a:pPr algn="ctr" fontAlgn="ctr"/>
                      <a:r>
                        <a:rPr lang="en-US" sz="2400" u="none" strike="noStrike" dirty="0"/>
                        <a:t>Quizzes (6)</a:t>
                      </a:r>
                      <a:endParaRPr lang="en-US" sz="2400" b="0" i="0" u="none" strike="noStrike" dirty="0">
                        <a:latin typeface="Book Antiqua"/>
                      </a:endParaRPr>
                    </a:p>
                  </a:txBody>
                  <a:tcPr marL="0" marR="0" marT="0" marB="0" anchor="ctr">
                    <a:solidFill>
                      <a:srgbClr val="61FFA8"/>
                    </a:solidFill>
                  </a:tcPr>
                </a:tc>
                <a:tc>
                  <a:txBody>
                    <a:bodyPr/>
                    <a:lstStyle/>
                    <a:p>
                      <a:pPr algn="ctr" fontAlgn="ctr"/>
                      <a:r>
                        <a:rPr lang="en-US" sz="2400" u="none" strike="noStrike" dirty="0"/>
                        <a:t>15</a:t>
                      </a:r>
                      <a:endParaRPr lang="en-US" sz="2400" b="0" i="0" u="none" strike="noStrike" dirty="0">
                        <a:latin typeface="Book Antiqua"/>
                      </a:endParaRPr>
                    </a:p>
                  </a:txBody>
                  <a:tcPr marL="0" marR="0" marT="0" marB="0" anchor="ctr">
                    <a:solidFill>
                      <a:srgbClr val="61FFA8"/>
                    </a:solidFill>
                  </a:tcPr>
                </a:tc>
                <a:extLst>
                  <a:ext uri="{0D108BD9-81ED-4DB2-BD59-A6C34878D82A}">
                    <a16:rowId xmlns:a16="http://schemas.microsoft.com/office/drawing/2014/main" val="10001"/>
                  </a:ext>
                </a:extLst>
              </a:tr>
              <a:tr h="571500">
                <a:tc>
                  <a:txBody>
                    <a:bodyPr/>
                    <a:lstStyle/>
                    <a:p>
                      <a:pPr algn="ctr" fontAlgn="ctr"/>
                      <a:r>
                        <a:rPr lang="en-US" sz="2400" u="none" strike="noStrike" dirty="0"/>
                        <a:t>Term Project (1) </a:t>
                      </a:r>
                      <a:endParaRPr lang="en-US" sz="2400" b="0" i="0" u="none" strike="noStrike" dirty="0">
                        <a:latin typeface="Book Antiqua"/>
                      </a:endParaRPr>
                    </a:p>
                  </a:txBody>
                  <a:tcPr marL="0" marR="0" marT="0" marB="0" anchor="ctr">
                    <a:solidFill>
                      <a:srgbClr val="61FFA8"/>
                    </a:solidFill>
                  </a:tcPr>
                </a:tc>
                <a:tc>
                  <a:txBody>
                    <a:bodyPr/>
                    <a:lstStyle/>
                    <a:p>
                      <a:pPr algn="ctr" fontAlgn="ctr"/>
                      <a:r>
                        <a:rPr lang="en-US" sz="2400" u="none" strike="noStrike" dirty="0"/>
                        <a:t>15</a:t>
                      </a:r>
                      <a:endParaRPr lang="en-US" sz="2400" b="0" i="0" u="none" strike="noStrike" dirty="0">
                        <a:latin typeface="Book Antiqua"/>
                      </a:endParaRPr>
                    </a:p>
                  </a:txBody>
                  <a:tcPr marL="0" marR="0" marT="0" marB="0" anchor="ctr">
                    <a:solidFill>
                      <a:srgbClr val="61FFA8"/>
                    </a:solidFill>
                  </a:tcPr>
                </a:tc>
                <a:extLst>
                  <a:ext uri="{0D108BD9-81ED-4DB2-BD59-A6C34878D82A}">
                    <a16:rowId xmlns:a16="http://schemas.microsoft.com/office/drawing/2014/main" val="10002"/>
                  </a:ext>
                </a:extLst>
              </a:tr>
              <a:tr h="571500">
                <a:tc>
                  <a:txBody>
                    <a:bodyPr/>
                    <a:lstStyle/>
                    <a:p>
                      <a:pPr algn="ctr" fontAlgn="ctr"/>
                      <a:r>
                        <a:rPr lang="en-US" sz="2400" u="none" strike="noStrike" dirty="0"/>
                        <a:t>Midterm (1)</a:t>
                      </a:r>
                      <a:endParaRPr lang="en-US" sz="2400" b="0" i="0" u="none" strike="noStrike" dirty="0">
                        <a:latin typeface="Book Antiqua"/>
                      </a:endParaRPr>
                    </a:p>
                  </a:txBody>
                  <a:tcPr marL="0" marR="0" marT="0" marB="0" anchor="ctr">
                    <a:solidFill>
                      <a:srgbClr val="61FFA8"/>
                    </a:solidFill>
                  </a:tcPr>
                </a:tc>
                <a:tc>
                  <a:txBody>
                    <a:bodyPr/>
                    <a:lstStyle/>
                    <a:p>
                      <a:pPr algn="ctr" fontAlgn="ctr"/>
                      <a:r>
                        <a:rPr lang="en-US" sz="2400" u="none" strike="noStrike" dirty="0"/>
                        <a:t>20</a:t>
                      </a:r>
                      <a:endParaRPr lang="en-US" sz="2400" b="0" i="0" u="none" strike="noStrike" dirty="0">
                        <a:latin typeface="Book Antiqua"/>
                      </a:endParaRPr>
                    </a:p>
                  </a:txBody>
                  <a:tcPr marL="0" marR="0" marT="0" marB="0" anchor="ctr">
                    <a:solidFill>
                      <a:srgbClr val="61FFA8"/>
                    </a:solidFill>
                  </a:tcPr>
                </a:tc>
                <a:extLst>
                  <a:ext uri="{0D108BD9-81ED-4DB2-BD59-A6C34878D82A}">
                    <a16:rowId xmlns:a16="http://schemas.microsoft.com/office/drawing/2014/main" val="10003"/>
                  </a:ext>
                </a:extLst>
              </a:tr>
              <a:tr h="571500">
                <a:tc>
                  <a:txBody>
                    <a:bodyPr/>
                    <a:lstStyle/>
                    <a:p>
                      <a:pPr algn="ctr" fontAlgn="ctr"/>
                      <a:r>
                        <a:rPr lang="en-US" sz="2400" u="none" strike="noStrike"/>
                        <a:t>Final (1)</a:t>
                      </a:r>
                      <a:endParaRPr lang="en-US" sz="2400" b="0" i="0" u="none" strike="noStrike">
                        <a:latin typeface="Book Antiqua"/>
                      </a:endParaRPr>
                    </a:p>
                  </a:txBody>
                  <a:tcPr marL="0" marR="0" marT="0" marB="0" anchor="ctr">
                    <a:solidFill>
                      <a:srgbClr val="61FFA8"/>
                    </a:solidFill>
                  </a:tcPr>
                </a:tc>
                <a:tc>
                  <a:txBody>
                    <a:bodyPr/>
                    <a:lstStyle/>
                    <a:p>
                      <a:pPr algn="ctr" fontAlgn="ctr"/>
                      <a:r>
                        <a:rPr lang="en-US" sz="2400" u="none" strike="noStrike" dirty="0"/>
                        <a:t>40</a:t>
                      </a:r>
                      <a:endParaRPr lang="en-US" sz="2400" b="0" i="0" u="none" strike="noStrike" dirty="0">
                        <a:latin typeface="Book Antiqua"/>
                      </a:endParaRPr>
                    </a:p>
                  </a:txBody>
                  <a:tcPr marL="0" marR="0" marT="0" marB="0" anchor="ctr">
                    <a:solidFill>
                      <a:srgbClr val="61FFA8"/>
                    </a:solidFill>
                  </a:tcPr>
                </a:tc>
                <a:extLst>
                  <a:ext uri="{0D108BD9-81ED-4DB2-BD59-A6C34878D82A}">
                    <a16:rowId xmlns:a16="http://schemas.microsoft.com/office/drawing/2014/main" val="10004"/>
                  </a:ext>
                </a:extLst>
              </a:tr>
              <a:tr h="571500">
                <a:tc>
                  <a:txBody>
                    <a:bodyPr/>
                    <a:lstStyle/>
                    <a:p>
                      <a:pPr algn="ctr" fontAlgn="ctr"/>
                      <a:r>
                        <a:rPr lang="en-US" sz="2400" u="none" strike="noStrike"/>
                        <a:t>Total</a:t>
                      </a:r>
                      <a:endParaRPr lang="en-US" sz="2400" b="0" i="0" u="none" strike="noStrike">
                        <a:latin typeface="Book Antiqua"/>
                      </a:endParaRPr>
                    </a:p>
                  </a:txBody>
                  <a:tcPr marL="0" marR="0" marT="0" marB="0" anchor="ctr">
                    <a:solidFill>
                      <a:srgbClr val="61FFA8"/>
                    </a:solidFill>
                  </a:tcPr>
                </a:tc>
                <a:tc>
                  <a:txBody>
                    <a:bodyPr/>
                    <a:lstStyle/>
                    <a:p>
                      <a:pPr algn="ctr" fontAlgn="ctr"/>
                      <a:r>
                        <a:rPr lang="en-US" sz="2400" u="none" strike="noStrike" dirty="0"/>
                        <a:t>100</a:t>
                      </a:r>
                      <a:endParaRPr lang="en-US" sz="2400" b="0" i="0" u="none" strike="noStrike" dirty="0">
                        <a:latin typeface="Book Antiqua"/>
                      </a:endParaRPr>
                    </a:p>
                  </a:txBody>
                  <a:tcPr marL="0" marR="0" marT="0" marB="0" anchor="ctr">
                    <a:solidFill>
                      <a:srgbClr val="61FFA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74868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2" name="Rectangle 2">
            <a:extLst>
              <a:ext uri="{FF2B5EF4-FFF2-40B4-BE49-F238E27FC236}">
                <a16:creationId xmlns:a16="http://schemas.microsoft.com/office/drawing/2014/main" id="{59A5F4EF-1C3A-1CC8-0EBD-C7D293F5DACA}"/>
              </a:ext>
            </a:extLst>
          </p:cNvPr>
          <p:cNvSpPr>
            <a:spLocks noGrp="1" noChangeArrowheads="1"/>
          </p:cNvSpPr>
          <p:nvPr>
            <p:ph type="title"/>
          </p:nvPr>
        </p:nvSpPr>
        <p:spPr>
          <a:xfrm>
            <a:off x="838200" y="365125"/>
            <a:ext cx="6400800" cy="1325563"/>
          </a:xfrm>
        </p:spPr>
        <p:txBody>
          <a:bodyPr/>
          <a:lstStyle/>
          <a:p>
            <a:pPr eaLnBrk="1" hangingPunct="1"/>
            <a:r>
              <a:rPr lang="en-US" altLang="en-US" sz="4000" dirty="0"/>
              <a:t>Course Execution </a:t>
            </a:r>
          </a:p>
        </p:txBody>
      </p:sp>
      <p:sp>
        <p:nvSpPr>
          <p:cNvPr id="3" name="Rectangle 3">
            <a:extLst>
              <a:ext uri="{FF2B5EF4-FFF2-40B4-BE49-F238E27FC236}">
                <a16:creationId xmlns:a16="http://schemas.microsoft.com/office/drawing/2014/main" id="{E2D1993A-C0BB-E8FA-39F3-F3296D20C717}"/>
              </a:ext>
            </a:extLst>
          </p:cNvPr>
          <p:cNvSpPr txBox="1">
            <a:spLocks noChangeArrowheads="1"/>
          </p:cNvSpPr>
          <p:nvPr/>
        </p:nvSpPr>
        <p:spPr>
          <a:xfrm>
            <a:off x="838200" y="1825625"/>
            <a:ext cx="6400800" cy="4351338"/>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defRPr/>
            </a:pPr>
            <a:r>
              <a:rPr lang="en-US" altLang="en-US" dirty="0"/>
              <a:t>3 lectures of one hour every week</a:t>
            </a:r>
          </a:p>
          <a:p>
            <a:pPr>
              <a:defRPr/>
            </a:pPr>
            <a:r>
              <a:rPr lang="en-US" altLang="en-US" dirty="0"/>
              <a:t>1 lab of three hours every week, CS232L</a:t>
            </a:r>
          </a:p>
          <a:p>
            <a:pPr marL="0" indent="0">
              <a:buFont typeface="Arial" pitchFamily="34" charset="0"/>
              <a:buNone/>
              <a:defRPr/>
            </a:pPr>
            <a:endParaRPr lang="en-US" altLang="en-US" b="1" dirty="0">
              <a:solidFill>
                <a:srgbClr val="FF0000"/>
              </a:solidFill>
            </a:endParaRPr>
          </a:p>
          <a:p>
            <a:pPr marL="114300" indent="0">
              <a:buNone/>
              <a:defRPr/>
            </a:pPr>
            <a:r>
              <a:rPr lang="en-US" altLang="en-US" b="1" dirty="0">
                <a:solidFill>
                  <a:srgbClr val="FF0000"/>
                </a:solidFill>
              </a:rPr>
              <a:t>Mind it: Lecture scheduling is to be done by the Dir. (A&amp;E). Please avoid visiting me for any clashes</a:t>
            </a:r>
          </a:p>
        </p:txBody>
      </p:sp>
    </p:spTree>
    <p:extLst>
      <p:ext uri="{BB962C8B-B14F-4D97-AF65-F5344CB8AC3E}">
        <p14:creationId xmlns:p14="http://schemas.microsoft.com/office/powerpoint/2010/main" val="387587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4ED455-D541-4E7D-9E34-2F7813348E8D}"/>
              </a:ext>
            </a:extLst>
          </p:cNvPr>
          <p:cNvSpPr>
            <a:spLocks noGrp="1"/>
          </p:cNvSpPr>
          <p:nvPr>
            <p:ph type="ftr" sz="quarter" idx="11"/>
          </p:nvPr>
        </p:nvSpPr>
        <p:spPr>
          <a:xfrm rot="16200000">
            <a:off x="7683362" y="4068874"/>
            <a:ext cx="2362200" cy="365760"/>
          </a:xfrm>
        </p:spPr>
        <p:txBody>
          <a:bodyPr/>
          <a:lstStyle/>
          <a:p>
            <a:r>
              <a:rPr lang="en-MY" dirty="0"/>
              <a:t> </a:t>
            </a:r>
            <a:r>
              <a:rPr lang="en-US" sz="1200" b="1" dirty="0">
                <a:solidFill>
                  <a:schemeClr val="bg1"/>
                </a:solidFill>
                <a:cs typeface="Times New Roman" panose="02020603050405020304" pitchFamily="18" charset="0"/>
              </a:rPr>
              <a:t>Database Management System (CS232)By Engr. Said Nabi    </a:t>
            </a:r>
            <a:br>
              <a:rPr lang="en-US" sz="1200" b="1" dirty="0">
                <a:solidFill>
                  <a:schemeClr val="bg1"/>
                </a:solidFill>
                <a:cs typeface="Times New Roman" panose="02020603050405020304" pitchFamily="18" charset="0"/>
              </a:rPr>
            </a:br>
            <a:endParaRPr lang="en-US" dirty="0">
              <a:solidFill>
                <a:schemeClr val="bg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EDBFFA-E5C7-425B-A927-F6D865FFF66E}"/>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Date Placeholder 5"/>
          <p:cNvSpPr>
            <a:spLocks noGrp="1"/>
          </p:cNvSpPr>
          <p:nvPr>
            <p:ph type="dt" sz="half" idx="10"/>
          </p:nvPr>
        </p:nvSpPr>
        <p:spPr>
          <a:xfrm rot="16200000">
            <a:off x="7586909" y="1310957"/>
            <a:ext cx="2438399" cy="365760"/>
          </a:xfrm>
        </p:spPr>
        <p:txBody>
          <a:bodyPr/>
          <a:lstStyle/>
          <a:p>
            <a:r>
              <a:rPr lang="en-US" dirty="0">
                <a:solidFill>
                  <a:schemeClr val="bg1"/>
                </a:solidFill>
              </a:rPr>
              <a:t>20/01/2025</a:t>
            </a:r>
          </a:p>
        </p:txBody>
      </p:sp>
      <p:sp>
        <p:nvSpPr>
          <p:cNvPr id="10" name="TextBox 9">
            <a:extLst>
              <a:ext uri="{FF2B5EF4-FFF2-40B4-BE49-F238E27FC236}">
                <a16:creationId xmlns:a16="http://schemas.microsoft.com/office/drawing/2014/main" id="{FD22BC46-AB0A-FFB9-8B35-E29A68B369B9}"/>
              </a:ext>
            </a:extLst>
          </p:cNvPr>
          <p:cNvSpPr txBox="1"/>
          <p:nvPr/>
        </p:nvSpPr>
        <p:spPr>
          <a:xfrm>
            <a:off x="457200" y="685800"/>
            <a:ext cx="7620000" cy="3539430"/>
          </a:xfrm>
          <a:prstGeom prst="rect">
            <a:avLst/>
          </a:prstGeom>
          <a:noFill/>
        </p:spPr>
        <p:txBody>
          <a:bodyPr wrap="square">
            <a:spAutoFit/>
          </a:bodyPr>
          <a:lstStyle/>
          <a:p>
            <a:r>
              <a:rPr lang="en-PK" sz="4000" spc="-100" dirty="0">
                <a:solidFill>
                  <a:schemeClr val="tx2"/>
                </a:solidFill>
                <a:latin typeface="+mj-lt"/>
                <a:ea typeface="+mj-ea"/>
                <a:cs typeface="+mj-cs"/>
              </a:rPr>
              <a:t>Text books:</a:t>
            </a:r>
          </a:p>
          <a:p>
            <a:r>
              <a:rPr lang="en-PK" dirty="0"/>
              <a:t>• Elmasri, R., Navathe: “Fundamentals of Database Systems”, 7th Edition, Pearson. (2015).</a:t>
            </a:r>
          </a:p>
          <a:p>
            <a:endParaRPr lang="en-PK" dirty="0"/>
          </a:p>
          <a:p>
            <a:r>
              <a:rPr lang="en-PK" sz="4000" spc="-100" dirty="0">
                <a:solidFill>
                  <a:schemeClr val="tx2"/>
                </a:solidFill>
                <a:latin typeface="+mj-lt"/>
                <a:ea typeface="+mj-ea"/>
                <a:cs typeface="+mj-cs"/>
              </a:rPr>
              <a:t>Reference books:</a:t>
            </a:r>
          </a:p>
          <a:p>
            <a:r>
              <a:rPr lang="en-PK" dirty="0"/>
              <a:t>• Silberschatz, A., Korth, H. and Sudarhshan., S: “Database System Concepts”, 6th Edition, McGraw-Hill Education, New York (2010).</a:t>
            </a:r>
          </a:p>
          <a:p>
            <a:endParaRPr lang="en-PK" dirty="0"/>
          </a:p>
          <a:p>
            <a:r>
              <a:rPr lang="en-PK" dirty="0"/>
              <a:t>• Date, C,J.: "An Introduction to Database Systems", 8th Edition,  Pearson, Boston (2010)</a:t>
            </a:r>
          </a:p>
        </p:txBody>
      </p:sp>
    </p:spTree>
    <p:extLst>
      <p:ext uri="{BB962C8B-B14F-4D97-AF65-F5344CB8AC3E}">
        <p14:creationId xmlns:p14="http://schemas.microsoft.com/office/powerpoint/2010/main" val="1754598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9984BD2BE6EA40AB84C585455996A6" ma:contentTypeVersion="4" ma:contentTypeDescription="Create a new document." ma:contentTypeScope="" ma:versionID="cd1cf21a6ddf059d9599a86991566e46">
  <xsd:schema xmlns:xsd="http://www.w3.org/2001/XMLSchema" xmlns:xs="http://www.w3.org/2001/XMLSchema" xmlns:p="http://schemas.microsoft.com/office/2006/metadata/properties" xmlns:ns2="86d35349-1c00-4cee-96c9-6ee86a8b6c28" targetNamespace="http://schemas.microsoft.com/office/2006/metadata/properties" ma:root="true" ma:fieldsID="34ab6d3aeddf1520e00c588a4e03b90a" ns2:_="">
    <xsd:import namespace="86d35349-1c00-4cee-96c9-6ee86a8b6c2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35349-1c00-4cee-96c9-6ee86a8b6c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493D38-4A11-46F9-94E1-4383234F6760}"/>
</file>

<file path=customXml/itemProps2.xml><?xml version="1.0" encoding="utf-8"?>
<ds:datastoreItem xmlns:ds="http://schemas.openxmlformats.org/officeDocument/2006/customXml" ds:itemID="{5F33FAA7-ED9D-4797-AD44-ACA19181D721}"/>
</file>

<file path=customXml/itemProps3.xml><?xml version="1.0" encoding="utf-8"?>
<ds:datastoreItem xmlns:ds="http://schemas.openxmlformats.org/officeDocument/2006/customXml" ds:itemID="{E8FE997F-1071-48D1-9BCB-585A20878366}"/>
</file>

<file path=docProps/app.xml><?xml version="1.0" encoding="utf-8"?>
<Properties xmlns="http://schemas.openxmlformats.org/officeDocument/2006/extended-properties" xmlns:vt="http://schemas.openxmlformats.org/officeDocument/2006/docPropsVTypes">
  <Template>Adjacency</Template>
  <TotalTime>10971</TotalTime>
  <Words>2796</Words>
  <Application>Microsoft Macintosh PowerPoint</Application>
  <PresentationFormat>On-screen Show (4:3)</PresentationFormat>
  <Paragraphs>494</Paragraphs>
  <Slides>51</Slides>
  <Notes>37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0" baseType="lpstr">
      <vt:lpstr>Arial</vt:lpstr>
      <vt:lpstr>Book Antiqua</vt:lpstr>
      <vt:lpstr>Calibri</vt:lpstr>
      <vt:lpstr>Cambria</vt:lpstr>
      <vt:lpstr>Helvetica</vt:lpstr>
      <vt:lpstr>MinionPro</vt:lpstr>
      <vt:lpstr>Wingdings</vt:lpstr>
      <vt:lpstr>Adjacency</vt:lpstr>
      <vt:lpstr>Photo Editor Photo</vt:lpstr>
      <vt:lpstr>                             Database Management System (CS232)   gg </vt:lpstr>
      <vt:lpstr>Course TA</vt:lpstr>
      <vt:lpstr>Some Rules</vt:lpstr>
      <vt:lpstr>PowerPoint Presentation</vt:lpstr>
      <vt:lpstr>PowerPoint Presentation</vt:lpstr>
      <vt:lpstr>Dishonesty, Plagiarism in Quizzes, Assignments</vt:lpstr>
      <vt:lpstr>Tentative Evaluation Breakdown</vt:lpstr>
      <vt:lpstr>Course Execution </vt:lpstr>
      <vt:lpstr>PowerPoint Presentation</vt:lpstr>
      <vt:lpstr>Notes</vt:lpstr>
      <vt:lpstr>PowerPoint Presentation</vt:lpstr>
      <vt:lpstr>PowerPoint Presentation</vt:lpstr>
      <vt:lpstr>PowerPoint Presentation</vt:lpstr>
      <vt:lpstr>PowerPoint Presentation</vt:lpstr>
      <vt:lpstr>PowerPoint Presentation</vt:lpstr>
      <vt:lpstr>Why Information Is Important? </vt:lpstr>
      <vt:lpstr>PowerPoint Presentation</vt:lpstr>
      <vt:lpstr>PowerPoint Presentation</vt:lpstr>
      <vt:lpstr>Components of Information System</vt:lpstr>
      <vt:lpstr>PowerPoint Presentation</vt:lpstr>
      <vt:lpstr>Some Definitions</vt:lpstr>
      <vt:lpstr>Simplified database system environment (Figure 1.1)</vt:lpstr>
      <vt:lpstr>PowerPoint Presentation</vt:lpstr>
      <vt:lpstr>PowerPoint Presentation</vt:lpstr>
      <vt:lpstr>Data Base Management Systems</vt:lpstr>
      <vt:lpstr>PowerPoint Presentation</vt:lpstr>
      <vt:lpstr>Operations with Databases</vt:lpstr>
      <vt:lpstr>Example of a Database UNIVERSITY Application</vt:lpstr>
      <vt:lpstr>Example of a Database UNIVERSITY Application (cont.)</vt:lpstr>
      <vt:lpstr>Example of a Database UNIVERSITY Application (cont.)</vt:lpstr>
      <vt:lpstr>Example of a Database UNIVERSITY Application (cont.)</vt:lpstr>
      <vt:lpstr>Main Characteristics of the Database Approach</vt:lpstr>
      <vt:lpstr>Example of meta-date in a simplified database catalog (Figure 1.3)</vt:lpstr>
      <vt:lpstr>Main Characteristics of the Database Approach (cont.)</vt:lpstr>
      <vt:lpstr>Main Characteristics of the Database Approach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DBMS over file system</vt:lpstr>
      <vt:lpstr>Advantages of DBMS over file system cont..</vt:lpstr>
      <vt:lpstr>Types of Database Users</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Engineering BSSE-VI</dc:title>
  <dc:creator>Administrator</dc:creator>
  <cp:lastModifiedBy>Said Nabi Lecturer FCSE</cp:lastModifiedBy>
  <cp:revision>890</cp:revision>
  <cp:lastPrinted>2019-02-06T10:33:43Z</cp:lastPrinted>
  <dcterms:created xsi:type="dcterms:W3CDTF">2006-08-16T00:00:00Z</dcterms:created>
  <dcterms:modified xsi:type="dcterms:W3CDTF">2025-01-24T03:06:11Z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0x0101008A9984BD2BE6EA40AB84C585455996A6</vt:lpwstr>
  </property>
</Properties>
</file>