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diagrams/data1.xml" ContentType="application/vnd.openxmlformats-officedocument.drawingml.diagramData+xml"/>
  <Override PartName="/ppt/slides/slide47.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9"/>
  </p:notesMasterIdLst>
  <p:handoutMasterIdLst>
    <p:handoutMasterId r:id="rId50"/>
  </p:handoutMasterIdLst>
  <p:sldIdLst>
    <p:sldId id="256" r:id="rId2"/>
    <p:sldId id="439" r:id="rId3"/>
    <p:sldId id="284" r:id="rId4"/>
    <p:sldId id="286" r:id="rId5"/>
    <p:sldId id="287" r:id="rId6"/>
    <p:sldId id="288" r:id="rId7"/>
    <p:sldId id="291" r:id="rId8"/>
    <p:sldId id="292" r:id="rId9"/>
    <p:sldId id="268" r:id="rId10"/>
    <p:sldId id="269" r:id="rId11"/>
    <p:sldId id="270" r:id="rId12"/>
    <p:sldId id="440" r:id="rId13"/>
    <p:sldId id="271" r:id="rId14"/>
    <p:sldId id="428" r:id="rId15"/>
    <p:sldId id="409" r:id="rId16"/>
    <p:sldId id="410" r:id="rId17"/>
    <p:sldId id="411" r:id="rId18"/>
    <p:sldId id="412" r:id="rId19"/>
    <p:sldId id="430" r:id="rId20"/>
    <p:sldId id="432" r:id="rId21"/>
    <p:sldId id="433" r:id="rId22"/>
    <p:sldId id="434" r:id="rId23"/>
    <p:sldId id="431" r:id="rId24"/>
    <p:sldId id="347" r:id="rId25"/>
    <p:sldId id="366" r:id="rId26"/>
    <p:sldId id="403" r:id="rId27"/>
    <p:sldId id="402" r:id="rId28"/>
    <p:sldId id="436" r:id="rId29"/>
    <p:sldId id="404" r:id="rId30"/>
    <p:sldId id="429" r:id="rId31"/>
    <p:sldId id="441" r:id="rId32"/>
    <p:sldId id="443" r:id="rId33"/>
    <p:sldId id="444" r:id="rId34"/>
    <p:sldId id="445" r:id="rId35"/>
    <p:sldId id="447" r:id="rId36"/>
    <p:sldId id="448" r:id="rId37"/>
    <p:sldId id="450" r:id="rId38"/>
    <p:sldId id="452" r:id="rId39"/>
    <p:sldId id="453" r:id="rId40"/>
    <p:sldId id="455" r:id="rId41"/>
    <p:sldId id="456" r:id="rId42"/>
    <p:sldId id="275" r:id="rId43"/>
    <p:sldId id="457" r:id="rId44"/>
    <p:sldId id="458" r:id="rId45"/>
    <p:sldId id="459" r:id="rId46"/>
    <p:sldId id="460" r:id="rId47"/>
    <p:sldId id="709" r:id="rId4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F2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5" autoAdjust="0"/>
    <p:restoredTop sz="84579" autoAdjust="0"/>
  </p:normalViewPr>
  <p:slideViewPr>
    <p:cSldViewPr>
      <p:cViewPr varScale="1">
        <p:scale>
          <a:sx n="91" d="100"/>
          <a:sy n="91" d="100"/>
        </p:scale>
        <p:origin x="231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462263-E365-47B1-A10D-ADDAEC104B7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4F8F986A-B537-4901-94E6-EEC9DF80AD90}">
      <dgm:prSet phldrT="[Text]" custT="1"/>
      <dgm:spPr/>
      <dgm:t>
        <a:bodyPr/>
        <a:lstStyle/>
        <a:p>
          <a:pPr algn="ctr"/>
          <a:r>
            <a:rPr lang="en-US" sz="1800" dirty="0"/>
            <a:t>Types</a:t>
          </a:r>
        </a:p>
      </dgm:t>
    </dgm:pt>
    <dgm:pt modelId="{14219D83-93F5-43C0-B1A7-8EFA13FB7707}" type="parTrans" cxnId="{A236C86F-60B5-47E8-9A54-579F4F0992F8}">
      <dgm:prSet/>
      <dgm:spPr/>
      <dgm:t>
        <a:bodyPr/>
        <a:lstStyle/>
        <a:p>
          <a:pPr algn="ctr"/>
          <a:endParaRPr lang="en-US" sz="1200"/>
        </a:p>
      </dgm:t>
    </dgm:pt>
    <dgm:pt modelId="{A4159F59-5CEB-4A61-A0CC-D52CEE7C31A3}" type="sibTrans" cxnId="{A236C86F-60B5-47E8-9A54-579F4F0992F8}">
      <dgm:prSet/>
      <dgm:spPr/>
      <dgm:t>
        <a:bodyPr/>
        <a:lstStyle/>
        <a:p>
          <a:pPr algn="ctr"/>
          <a:endParaRPr lang="en-US" sz="1200"/>
        </a:p>
      </dgm:t>
    </dgm:pt>
    <dgm:pt modelId="{8A15F768-1F19-47BB-A679-85153C5A8F62}">
      <dgm:prSet phldrT="[Text]" custT="1"/>
      <dgm:spPr/>
      <dgm:t>
        <a:bodyPr/>
        <a:lstStyle/>
        <a:p>
          <a:pPr algn="ctr"/>
          <a:r>
            <a:rPr lang="en-US" sz="1800" dirty="0"/>
            <a:t>Structured Data</a:t>
          </a:r>
        </a:p>
      </dgm:t>
    </dgm:pt>
    <dgm:pt modelId="{D5A9CE60-103C-4495-9D44-4586076FE330}" type="parTrans" cxnId="{3B25BD12-7365-43CB-8FC6-1553C82C2F6E}">
      <dgm:prSet/>
      <dgm:spPr/>
      <dgm:t>
        <a:bodyPr/>
        <a:lstStyle/>
        <a:p>
          <a:pPr algn="ctr"/>
          <a:endParaRPr lang="en-US" sz="1200"/>
        </a:p>
      </dgm:t>
    </dgm:pt>
    <dgm:pt modelId="{B3DF01A5-BD92-4C52-A37E-E9B0779A5C7B}" type="sibTrans" cxnId="{3B25BD12-7365-43CB-8FC6-1553C82C2F6E}">
      <dgm:prSet/>
      <dgm:spPr/>
      <dgm:t>
        <a:bodyPr/>
        <a:lstStyle/>
        <a:p>
          <a:pPr algn="ctr"/>
          <a:endParaRPr lang="en-US" sz="1200"/>
        </a:p>
      </dgm:t>
    </dgm:pt>
    <dgm:pt modelId="{21F35B8C-A7DD-4B9F-99B9-0C9E33A636CE}">
      <dgm:prSet phldrT="[Text]" custT="1"/>
      <dgm:spPr/>
      <dgm:t>
        <a:bodyPr/>
        <a:lstStyle/>
        <a:p>
          <a:pPr algn="ctr"/>
          <a:r>
            <a:rPr lang="en-US" sz="1800" dirty="0"/>
            <a:t>Unstructured Data</a:t>
          </a:r>
        </a:p>
      </dgm:t>
    </dgm:pt>
    <dgm:pt modelId="{2578479F-FE04-47EF-A4EC-A15A755AA733}" type="parTrans" cxnId="{4B7793FD-920D-4818-8AFE-E0FBA7580862}">
      <dgm:prSet/>
      <dgm:spPr/>
      <dgm:t>
        <a:bodyPr/>
        <a:lstStyle/>
        <a:p>
          <a:pPr algn="ctr"/>
          <a:endParaRPr lang="en-US" sz="1200"/>
        </a:p>
      </dgm:t>
    </dgm:pt>
    <dgm:pt modelId="{75FAE29F-4FC9-4B95-A006-31C8D1104FCF}" type="sibTrans" cxnId="{4B7793FD-920D-4818-8AFE-E0FBA7580862}">
      <dgm:prSet/>
      <dgm:spPr/>
      <dgm:t>
        <a:bodyPr/>
        <a:lstStyle/>
        <a:p>
          <a:pPr algn="ctr"/>
          <a:endParaRPr lang="en-US" sz="1200"/>
        </a:p>
      </dgm:t>
    </dgm:pt>
    <dgm:pt modelId="{EA60EB44-F668-40E2-A815-C34E1752651F}" type="pres">
      <dgm:prSet presAssocID="{00462263-E365-47B1-A10D-ADDAEC104B7A}" presName="hierChild1" presStyleCnt="0">
        <dgm:presLayoutVars>
          <dgm:orgChart val="1"/>
          <dgm:chPref val="1"/>
          <dgm:dir/>
          <dgm:animOne val="branch"/>
          <dgm:animLvl val="lvl"/>
          <dgm:resizeHandles/>
        </dgm:presLayoutVars>
      </dgm:prSet>
      <dgm:spPr/>
    </dgm:pt>
    <dgm:pt modelId="{10984431-C442-415B-8557-07132C23C80B}" type="pres">
      <dgm:prSet presAssocID="{4F8F986A-B537-4901-94E6-EEC9DF80AD90}" presName="hierRoot1" presStyleCnt="0">
        <dgm:presLayoutVars>
          <dgm:hierBranch val="init"/>
        </dgm:presLayoutVars>
      </dgm:prSet>
      <dgm:spPr/>
    </dgm:pt>
    <dgm:pt modelId="{860F4768-B9A5-4814-B565-91100311E612}" type="pres">
      <dgm:prSet presAssocID="{4F8F986A-B537-4901-94E6-EEC9DF80AD90}" presName="rootComposite1" presStyleCnt="0"/>
      <dgm:spPr/>
    </dgm:pt>
    <dgm:pt modelId="{A13FB869-1F3F-453C-84EF-07C651047592}" type="pres">
      <dgm:prSet presAssocID="{4F8F986A-B537-4901-94E6-EEC9DF80AD90}" presName="rootText1" presStyleLbl="node0" presStyleIdx="0" presStyleCnt="1">
        <dgm:presLayoutVars>
          <dgm:chPref val="3"/>
        </dgm:presLayoutVars>
      </dgm:prSet>
      <dgm:spPr/>
    </dgm:pt>
    <dgm:pt modelId="{CE6D0495-A718-4D54-B897-2302C6246F79}" type="pres">
      <dgm:prSet presAssocID="{4F8F986A-B537-4901-94E6-EEC9DF80AD90}" presName="rootConnector1" presStyleLbl="node1" presStyleIdx="0" presStyleCnt="0"/>
      <dgm:spPr/>
    </dgm:pt>
    <dgm:pt modelId="{E63CDD17-8CF4-4388-9C62-5189230A0BAA}" type="pres">
      <dgm:prSet presAssocID="{4F8F986A-B537-4901-94E6-EEC9DF80AD90}" presName="hierChild2" presStyleCnt="0"/>
      <dgm:spPr/>
    </dgm:pt>
    <dgm:pt modelId="{C136B61A-B9BE-420B-82CA-EDD068B5180A}" type="pres">
      <dgm:prSet presAssocID="{D5A9CE60-103C-4495-9D44-4586076FE330}" presName="Name37" presStyleLbl="parChTrans1D2" presStyleIdx="0" presStyleCnt="2"/>
      <dgm:spPr/>
    </dgm:pt>
    <dgm:pt modelId="{106EADAC-9B4A-4F16-9DE9-012DAB9A4262}" type="pres">
      <dgm:prSet presAssocID="{8A15F768-1F19-47BB-A679-85153C5A8F62}" presName="hierRoot2" presStyleCnt="0">
        <dgm:presLayoutVars>
          <dgm:hierBranch val="init"/>
        </dgm:presLayoutVars>
      </dgm:prSet>
      <dgm:spPr/>
    </dgm:pt>
    <dgm:pt modelId="{95D124F8-D270-48E4-A5D1-AB75D3FD0E1B}" type="pres">
      <dgm:prSet presAssocID="{8A15F768-1F19-47BB-A679-85153C5A8F62}" presName="rootComposite" presStyleCnt="0"/>
      <dgm:spPr/>
    </dgm:pt>
    <dgm:pt modelId="{98D3DF6A-469F-4F2A-BE5E-0515AB90846B}" type="pres">
      <dgm:prSet presAssocID="{8A15F768-1F19-47BB-A679-85153C5A8F62}" presName="rootText" presStyleLbl="node2" presStyleIdx="0" presStyleCnt="2" custScaleX="112015">
        <dgm:presLayoutVars>
          <dgm:chPref val="3"/>
        </dgm:presLayoutVars>
      </dgm:prSet>
      <dgm:spPr/>
    </dgm:pt>
    <dgm:pt modelId="{CCC0382F-4460-489A-982A-AF95CA884A64}" type="pres">
      <dgm:prSet presAssocID="{8A15F768-1F19-47BB-A679-85153C5A8F62}" presName="rootConnector" presStyleLbl="node2" presStyleIdx="0" presStyleCnt="2"/>
      <dgm:spPr/>
    </dgm:pt>
    <dgm:pt modelId="{3D4CB559-1394-437B-8F1C-512E7F5BA777}" type="pres">
      <dgm:prSet presAssocID="{8A15F768-1F19-47BB-A679-85153C5A8F62}" presName="hierChild4" presStyleCnt="0"/>
      <dgm:spPr/>
    </dgm:pt>
    <dgm:pt modelId="{1DA84F44-0F37-438C-9466-5C5B7EA9A78A}" type="pres">
      <dgm:prSet presAssocID="{8A15F768-1F19-47BB-A679-85153C5A8F62}" presName="hierChild5" presStyleCnt="0"/>
      <dgm:spPr/>
    </dgm:pt>
    <dgm:pt modelId="{EB5B66CC-5621-4653-8E4C-153717229E8B}" type="pres">
      <dgm:prSet presAssocID="{2578479F-FE04-47EF-A4EC-A15A755AA733}" presName="Name37" presStyleLbl="parChTrans1D2" presStyleIdx="1" presStyleCnt="2"/>
      <dgm:spPr/>
    </dgm:pt>
    <dgm:pt modelId="{18DD4B93-BC0F-4983-8ED2-C01D115847BD}" type="pres">
      <dgm:prSet presAssocID="{21F35B8C-A7DD-4B9F-99B9-0C9E33A636CE}" presName="hierRoot2" presStyleCnt="0">
        <dgm:presLayoutVars>
          <dgm:hierBranch val="init"/>
        </dgm:presLayoutVars>
      </dgm:prSet>
      <dgm:spPr/>
    </dgm:pt>
    <dgm:pt modelId="{04659098-790F-4635-9F9F-DCB33520267C}" type="pres">
      <dgm:prSet presAssocID="{21F35B8C-A7DD-4B9F-99B9-0C9E33A636CE}" presName="rootComposite" presStyleCnt="0"/>
      <dgm:spPr/>
    </dgm:pt>
    <dgm:pt modelId="{D8AE2868-84DF-4A9B-A699-AACEC3951ACC}" type="pres">
      <dgm:prSet presAssocID="{21F35B8C-A7DD-4B9F-99B9-0C9E33A636CE}" presName="rootText" presStyleLbl="node2" presStyleIdx="1" presStyleCnt="2" custScaleX="120075">
        <dgm:presLayoutVars>
          <dgm:chPref val="3"/>
        </dgm:presLayoutVars>
      </dgm:prSet>
      <dgm:spPr/>
    </dgm:pt>
    <dgm:pt modelId="{E05719D4-6736-4674-9A75-BCFC7EAF25F6}" type="pres">
      <dgm:prSet presAssocID="{21F35B8C-A7DD-4B9F-99B9-0C9E33A636CE}" presName="rootConnector" presStyleLbl="node2" presStyleIdx="1" presStyleCnt="2"/>
      <dgm:spPr/>
    </dgm:pt>
    <dgm:pt modelId="{B403B316-24A8-46FD-AD67-209013860C41}" type="pres">
      <dgm:prSet presAssocID="{21F35B8C-A7DD-4B9F-99B9-0C9E33A636CE}" presName="hierChild4" presStyleCnt="0"/>
      <dgm:spPr/>
    </dgm:pt>
    <dgm:pt modelId="{93E36061-C9AC-4668-94C7-E2818BF0F8D1}" type="pres">
      <dgm:prSet presAssocID="{21F35B8C-A7DD-4B9F-99B9-0C9E33A636CE}" presName="hierChild5" presStyleCnt="0"/>
      <dgm:spPr/>
    </dgm:pt>
    <dgm:pt modelId="{3870D47A-6D65-4231-AB4D-73E70CE17BEB}" type="pres">
      <dgm:prSet presAssocID="{4F8F986A-B537-4901-94E6-EEC9DF80AD90}" presName="hierChild3" presStyleCnt="0"/>
      <dgm:spPr/>
    </dgm:pt>
  </dgm:ptLst>
  <dgm:cxnLst>
    <dgm:cxn modelId="{7E90080C-9961-46E9-BF72-46670F9F87FE}" type="presOf" srcId="{4F8F986A-B537-4901-94E6-EEC9DF80AD90}" destId="{CE6D0495-A718-4D54-B897-2302C6246F79}" srcOrd="1" destOrd="0" presId="urn:microsoft.com/office/officeart/2005/8/layout/orgChart1"/>
    <dgm:cxn modelId="{3B25BD12-7365-43CB-8FC6-1553C82C2F6E}" srcId="{4F8F986A-B537-4901-94E6-EEC9DF80AD90}" destId="{8A15F768-1F19-47BB-A679-85153C5A8F62}" srcOrd="0" destOrd="0" parTransId="{D5A9CE60-103C-4495-9D44-4586076FE330}" sibTransId="{B3DF01A5-BD92-4C52-A37E-E9B0779A5C7B}"/>
    <dgm:cxn modelId="{CAEF8431-B3CE-432B-BED6-469F75C099D4}" type="presOf" srcId="{D5A9CE60-103C-4495-9D44-4586076FE330}" destId="{C136B61A-B9BE-420B-82CA-EDD068B5180A}" srcOrd="0" destOrd="0" presId="urn:microsoft.com/office/officeart/2005/8/layout/orgChart1"/>
    <dgm:cxn modelId="{EF79274E-1AB0-44ED-BE73-A47F45147D11}" type="presOf" srcId="{8A15F768-1F19-47BB-A679-85153C5A8F62}" destId="{CCC0382F-4460-489A-982A-AF95CA884A64}" srcOrd="1" destOrd="0" presId="urn:microsoft.com/office/officeart/2005/8/layout/orgChart1"/>
    <dgm:cxn modelId="{A236C86F-60B5-47E8-9A54-579F4F0992F8}" srcId="{00462263-E365-47B1-A10D-ADDAEC104B7A}" destId="{4F8F986A-B537-4901-94E6-EEC9DF80AD90}" srcOrd="0" destOrd="0" parTransId="{14219D83-93F5-43C0-B1A7-8EFA13FB7707}" sibTransId="{A4159F59-5CEB-4A61-A0CC-D52CEE7C31A3}"/>
    <dgm:cxn modelId="{4F99AE8E-2E1C-4131-A804-12A578D2DC03}" type="presOf" srcId="{2578479F-FE04-47EF-A4EC-A15A755AA733}" destId="{EB5B66CC-5621-4653-8E4C-153717229E8B}" srcOrd="0" destOrd="0" presId="urn:microsoft.com/office/officeart/2005/8/layout/orgChart1"/>
    <dgm:cxn modelId="{2CE1B591-4BAF-4A04-B696-9E4C3C4BFAA5}" type="presOf" srcId="{21F35B8C-A7DD-4B9F-99B9-0C9E33A636CE}" destId="{E05719D4-6736-4674-9A75-BCFC7EAF25F6}" srcOrd="1" destOrd="0" presId="urn:microsoft.com/office/officeart/2005/8/layout/orgChart1"/>
    <dgm:cxn modelId="{ADF44392-57EE-40F7-BDCD-130DA9FBC1C8}" type="presOf" srcId="{8A15F768-1F19-47BB-A679-85153C5A8F62}" destId="{98D3DF6A-469F-4F2A-BE5E-0515AB90846B}" srcOrd="0" destOrd="0" presId="urn:microsoft.com/office/officeart/2005/8/layout/orgChart1"/>
    <dgm:cxn modelId="{799A72A2-C6E0-4A8B-96FA-C84434C02AFA}" type="presOf" srcId="{21F35B8C-A7DD-4B9F-99B9-0C9E33A636CE}" destId="{D8AE2868-84DF-4A9B-A699-AACEC3951ACC}" srcOrd="0" destOrd="0" presId="urn:microsoft.com/office/officeart/2005/8/layout/orgChart1"/>
    <dgm:cxn modelId="{37F005C4-4686-42CE-96A5-DFD272920127}" type="presOf" srcId="{00462263-E365-47B1-A10D-ADDAEC104B7A}" destId="{EA60EB44-F668-40E2-A815-C34E1752651F}" srcOrd="0" destOrd="0" presId="urn:microsoft.com/office/officeart/2005/8/layout/orgChart1"/>
    <dgm:cxn modelId="{F0F324E2-E09C-4AA0-B9E8-66253E9C36EA}" type="presOf" srcId="{4F8F986A-B537-4901-94E6-EEC9DF80AD90}" destId="{A13FB869-1F3F-453C-84EF-07C651047592}" srcOrd="0" destOrd="0" presId="urn:microsoft.com/office/officeart/2005/8/layout/orgChart1"/>
    <dgm:cxn modelId="{4B7793FD-920D-4818-8AFE-E0FBA7580862}" srcId="{4F8F986A-B537-4901-94E6-EEC9DF80AD90}" destId="{21F35B8C-A7DD-4B9F-99B9-0C9E33A636CE}" srcOrd="1" destOrd="0" parTransId="{2578479F-FE04-47EF-A4EC-A15A755AA733}" sibTransId="{75FAE29F-4FC9-4B95-A006-31C8D1104FCF}"/>
    <dgm:cxn modelId="{BE27DE86-9B23-4F55-88BD-6F7E44AAA30B}" type="presParOf" srcId="{EA60EB44-F668-40E2-A815-C34E1752651F}" destId="{10984431-C442-415B-8557-07132C23C80B}" srcOrd="0" destOrd="0" presId="urn:microsoft.com/office/officeart/2005/8/layout/orgChart1"/>
    <dgm:cxn modelId="{4EC0AFDE-2C87-4C53-9978-7DF65A1324F1}" type="presParOf" srcId="{10984431-C442-415B-8557-07132C23C80B}" destId="{860F4768-B9A5-4814-B565-91100311E612}" srcOrd="0" destOrd="0" presId="urn:microsoft.com/office/officeart/2005/8/layout/orgChart1"/>
    <dgm:cxn modelId="{DA25C5E3-2E70-4F0A-8386-4838A41924AF}" type="presParOf" srcId="{860F4768-B9A5-4814-B565-91100311E612}" destId="{A13FB869-1F3F-453C-84EF-07C651047592}" srcOrd="0" destOrd="0" presId="urn:microsoft.com/office/officeart/2005/8/layout/orgChart1"/>
    <dgm:cxn modelId="{5F678D69-D134-495B-AA1F-8BEA46171DE8}" type="presParOf" srcId="{860F4768-B9A5-4814-B565-91100311E612}" destId="{CE6D0495-A718-4D54-B897-2302C6246F79}" srcOrd="1" destOrd="0" presId="urn:microsoft.com/office/officeart/2005/8/layout/orgChart1"/>
    <dgm:cxn modelId="{B99E6A4E-0BA6-4D76-8F54-75536C850C61}" type="presParOf" srcId="{10984431-C442-415B-8557-07132C23C80B}" destId="{E63CDD17-8CF4-4388-9C62-5189230A0BAA}" srcOrd="1" destOrd="0" presId="urn:microsoft.com/office/officeart/2005/8/layout/orgChart1"/>
    <dgm:cxn modelId="{A76BA1F6-9AA1-4CA3-9AF8-A2A357B96556}" type="presParOf" srcId="{E63CDD17-8CF4-4388-9C62-5189230A0BAA}" destId="{C136B61A-B9BE-420B-82CA-EDD068B5180A}" srcOrd="0" destOrd="0" presId="urn:microsoft.com/office/officeart/2005/8/layout/orgChart1"/>
    <dgm:cxn modelId="{B73F02FB-4997-4DF5-9298-4E7809C3B583}" type="presParOf" srcId="{E63CDD17-8CF4-4388-9C62-5189230A0BAA}" destId="{106EADAC-9B4A-4F16-9DE9-012DAB9A4262}" srcOrd="1" destOrd="0" presId="urn:microsoft.com/office/officeart/2005/8/layout/orgChart1"/>
    <dgm:cxn modelId="{7B522CC5-1C25-4117-8648-447B252C06DF}" type="presParOf" srcId="{106EADAC-9B4A-4F16-9DE9-012DAB9A4262}" destId="{95D124F8-D270-48E4-A5D1-AB75D3FD0E1B}" srcOrd="0" destOrd="0" presId="urn:microsoft.com/office/officeart/2005/8/layout/orgChart1"/>
    <dgm:cxn modelId="{F1D3E16F-6C36-4257-9546-6F343552EF5B}" type="presParOf" srcId="{95D124F8-D270-48E4-A5D1-AB75D3FD0E1B}" destId="{98D3DF6A-469F-4F2A-BE5E-0515AB90846B}" srcOrd="0" destOrd="0" presId="urn:microsoft.com/office/officeart/2005/8/layout/orgChart1"/>
    <dgm:cxn modelId="{19AD2E3C-C8CE-4382-89D7-5278AA1EA391}" type="presParOf" srcId="{95D124F8-D270-48E4-A5D1-AB75D3FD0E1B}" destId="{CCC0382F-4460-489A-982A-AF95CA884A64}" srcOrd="1" destOrd="0" presId="urn:microsoft.com/office/officeart/2005/8/layout/orgChart1"/>
    <dgm:cxn modelId="{2843B5D4-6A65-4272-A8A9-34C4F88A2857}" type="presParOf" srcId="{106EADAC-9B4A-4F16-9DE9-012DAB9A4262}" destId="{3D4CB559-1394-437B-8F1C-512E7F5BA777}" srcOrd="1" destOrd="0" presId="urn:microsoft.com/office/officeart/2005/8/layout/orgChart1"/>
    <dgm:cxn modelId="{82531021-B851-4D51-876C-C029F347DCA8}" type="presParOf" srcId="{106EADAC-9B4A-4F16-9DE9-012DAB9A4262}" destId="{1DA84F44-0F37-438C-9466-5C5B7EA9A78A}" srcOrd="2" destOrd="0" presId="urn:microsoft.com/office/officeart/2005/8/layout/orgChart1"/>
    <dgm:cxn modelId="{542E2633-71B0-40B5-ABF3-FA9DF85C9229}" type="presParOf" srcId="{E63CDD17-8CF4-4388-9C62-5189230A0BAA}" destId="{EB5B66CC-5621-4653-8E4C-153717229E8B}" srcOrd="2" destOrd="0" presId="urn:microsoft.com/office/officeart/2005/8/layout/orgChart1"/>
    <dgm:cxn modelId="{2EB07528-EFC7-4409-9309-2C5AF4FD7B99}" type="presParOf" srcId="{E63CDD17-8CF4-4388-9C62-5189230A0BAA}" destId="{18DD4B93-BC0F-4983-8ED2-C01D115847BD}" srcOrd="3" destOrd="0" presId="urn:microsoft.com/office/officeart/2005/8/layout/orgChart1"/>
    <dgm:cxn modelId="{CB4B3E15-D8E6-48D9-8D3A-51C09CD73846}" type="presParOf" srcId="{18DD4B93-BC0F-4983-8ED2-C01D115847BD}" destId="{04659098-790F-4635-9F9F-DCB33520267C}" srcOrd="0" destOrd="0" presId="urn:microsoft.com/office/officeart/2005/8/layout/orgChart1"/>
    <dgm:cxn modelId="{7F27B2F2-0468-40D9-9506-F4722D5ACD08}" type="presParOf" srcId="{04659098-790F-4635-9F9F-DCB33520267C}" destId="{D8AE2868-84DF-4A9B-A699-AACEC3951ACC}" srcOrd="0" destOrd="0" presId="urn:microsoft.com/office/officeart/2005/8/layout/orgChart1"/>
    <dgm:cxn modelId="{06516D61-F28F-49ED-AB64-1D0701318056}" type="presParOf" srcId="{04659098-790F-4635-9F9F-DCB33520267C}" destId="{E05719D4-6736-4674-9A75-BCFC7EAF25F6}" srcOrd="1" destOrd="0" presId="urn:microsoft.com/office/officeart/2005/8/layout/orgChart1"/>
    <dgm:cxn modelId="{4F56932A-3735-40AC-98C3-4A1FBE5D08EC}" type="presParOf" srcId="{18DD4B93-BC0F-4983-8ED2-C01D115847BD}" destId="{B403B316-24A8-46FD-AD67-209013860C41}" srcOrd="1" destOrd="0" presId="urn:microsoft.com/office/officeart/2005/8/layout/orgChart1"/>
    <dgm:cxn modelId="{05B67F04-2934-490D-897B-FFA75CCA34CE}" type="presParOf" srcId="{18DD4B93-BC0F-4983-8ED2-C01D115847BD}" destId="{93E36061-C9AC-4668-94C7-E2818BF0F8D1}" srcOrd="2" destOrd="0" presId="urn:microsoft.com/office/officeart/2005/8/layout/orgChart1"/>
    <dgm:cxn modelId="{5ED15BC8-C4DF-44C1-88E5-84DED480F904}" type="presParOf" srcId="{10984431-C442-415B-8557-07132C23C80B}" destId="{3870D47A-6D65-4231-AB4D-73E70CE17BE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B66CC-5621-4653-8E4C-153717229E8B}">
      <dsp:nvSpPr>
        <dsp:cNvPr id="0" name=""/>
        <dsp:cNvSpPr/>
      </dsp:nvSpPr>
      <dsp:spPr>
        <a:xfrm>
          <a:off x="2266950" y="564682"/>
          <a:ext cx="750901" cy="237099"/>
        </a:xfrm>
        <a:custGeom>
          <a:avLst/>
          <a:gdLst/>
          <a:ahLst/>
          <a:cxnLst/>
          <a:rect l="0" t="0" r="0" b="0"/>
          <a:pathLst>
            <a:path>
              <a:moveTo>
                <a:pt x="0" y="0"/>
              </a:moveTo>
              <a:lnTo>
                <a:pt x="0" y="118549"/>
              </a:lnTo>
              <a:lnTo>
                <a:pt x="750901" y="118549"/>
              </a:lnTo>
              <a:lnTo>
                <a:pt x="750901" y="23709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36B61A-B9BE-420B-82CA-EDD068B5180A}">
      <dsp:nvSpPr>
        <dsp:cNvPr id="0" name=""/>
        <dsp:cNvSpPr/>
      </dsp:nvSpPr>
      <dsp:spPr>
        <a:xfrm>
          <a:off x="1470548" y="564682"/>
          <a:ext cx="796401" cy="237099"/>
        </a:xfrm>
        <a:custGeom>
          <a:avLst/>
          <a:gdLst/>
          <a:ahLst/>
          <a:cxnLst/>
          <a:rect l="0" t="0" r="0" b="0"/>
          <a:pathLst>
            <a:path>
              <a:moveTo>
                <a:pt x="796401" y="0"/>
              </a:moveTo>
              <a:lnTo>
                <a:pt x="796401" y="118549"/>
              </a:lnTo>
              <a:lnTo>
                <a:pt x="0" y="118549"/>
              </a:lnTo>
              <a:lnTo>
                <a:pt x="0" y="23709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3FB869-1F3F-453C-84EF-07C651047592}">
      <dsp:nvSpPr>
        <dsp:cNvPr id="0" name=""/>
        <dsp:cNvSpPr/>
      </dsp:nvSpPr>
      <dsp:spPr>
        <a:xfrm>
          <a:off x="1702426" y="158"/>
          <a:ext cx="1129047" cy="564523"/>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Types</a:t>
          </a:r>
        </a:p>
      </dsp:txBody>
      <dsp:txXfrm>
        <a:off x="1702426" y="158"/>
        <a:ext cx="1129047" cy="564523"/>
      </dsp:txXfrm>
    </dsp:sp>
    <dsp:sp modelId="{98D3DF6A-469F-4F2A-BE5E-0515AB90846B}">
      <dsp:nvSpPr>
        <dsp:cNvPr id="0" name=""/>
        <dsp:cNvSpPr/>
      </dsp:nvSpPr>
      <dsp:spPr>
        <a:xfrm>
          <a:off x="838197" y="801782"/>
          <a:ext cx="1264702" cy="564523"/>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Structured Data</a:t>
          </a:r>
        </a:p>
      </dsp:txBody>
      <dsp:txXfrm>
        <a:off x="838197" y="801782"/>
        <a:ext cx="1264702" cy="564523"/>
      </dsp:txXfrm>
    </dsp:sp>
    <dsp:sp modelId="{D8AE2868-84DF-4A9B-A699-AACEC3951ACC}">
      <dsp:nvSpPr>
        <dsp:cNvPr id="0" name=""/>
        <dsp:cNvSpPr/>
      </dsp:nvSpPr>
      <dsp:spPr>
        <a:xfrm>
          <a:off x="2339999" y="801782"/>
          <a:ext cx="1355703" cy="564523"/>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Unstructured Data</a:t>
          </a:r>
        </a:p>
      </dsp:txBody>
      <dsp:txXfrm>
        <a:off x="2339999" y="801782"/>
        <a:ext cx="1355703" cy="5645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6DF0164-E028-4322-A149-8A6E5C9A3F5A}" type="datetimeFigureOut">
              <a:rPr lang="en-GB" smtClean="0"/>
              <a:t>29/01/2025</a:t>
            </a:fld>
            <a:endParaRPr lang="en-GB"/>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A202328A-1146-4DCD-8F2B-D15ADF109807}" type="slidenum">
              <a:rPr lang="en-GB" smtClean="0"/>
              <a:t>‹#›</a:t>
            </a:fld>
            <a:endParaRPr lang="en-GB"/>
          </a:p>
        </p:txBody>
      </p:sp>
    </p:spTree>
    <p:extLst>
      <p:ext uri="{BB962C8B-B14F-4D97-AF65-F5344CB8AC3E}">
        <p14:creationId xmlns:p14="http://schemas.microsoft.com/office/powerpoint/2010/main" val="2564673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1F472B0-E3A7-42CB-A901-7967602055CF}" type="datetimeFigureOut">
              <a:rPr lang="en-GB" smtClean="0"/>
              <a:t>29/01/2025</a:t>
            </a:fld>
            <a:endParaRPr lang="en-GB"/>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AA94E97-2A04-41D2-9813-7E6BE3842724}" type="slidenum">
              <a:rPr lang="en-GB" smtClean="0"/>
              <a:t>‹#›</a:t>
            </a:fld>
            <a:endParaRPr lang="en-GB"/>
          </a:p>
        </p:txBody>
      </p:sp>
    </p:spTree>
    <p:extLst>
      <p:ext uri="{BB962C8B-B14F-4D97-AF65-F5344CB8AC3E}">
        <p14:creationId xmlns:p14="http://schemas.microsoft.com/office/powerpoint/2010/main" val="220342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onkeylearn.com/unstructured-data/"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monkeylearn.com/machine-learnin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0BABBD73-D3BC-9687-2653-C7692AAC9050}"/>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7" name="Rectangle 2">
            <a:extLst>
              <a:ext uri="{FF2B5EF4-FFF2-40B4-BE49-F238E27FC236}">
                <a16:creationId xmlns:a16="http://schemas.microsoft.com/office/drawing/2014/main" id="{40C7406F-01C6-F576-0CB0-73ED9B8BA00E}"/>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6695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12</a:t>
            </a:fld>
            <a:endParaRPr lang="en-GB"/>
          </a:p>
        </p:txBody>
      </p:sp>
    </p:spTree>
    <p:extLst>
      <p:ext uri="{BB962C8B-B14F-4D97-AF65-F5344CB8AC3E}">
        <p14:creationId xmlns:p14="http://schemas.microsoft.com/office/powerpoint/2010/main" val="436325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9FE6040A-E10D-E170-5E8E-ECDC16D5598F}"/>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3" name="Rectangle 2">
            <a:extLst>
              <a:ext uri="{FF2B5EF4-FFF2-40B4-BE49-F238E27FC236}">
                <a16:creationId xmlns:a16="http://schemas.microsoft.com/office/drawing/2014/main" id="{B1F42263-4C39-A234-5E17-F571C4E46A7A}"/>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4921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438" name="Google Shape;43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13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7855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216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title</a:t>
            </a:r>
          </a:p>
          <a:p>
            <a:r>
              <a:rPr lang="en-US" dirty="0"/>
              <a:t>Description</a:t>
            </a:r>
          </a:p>
          <a:p>
            <a:r>
              <a:rPr lang="en-US" sz="1200" b="0" i="0" u="none" strike="noStrike" kern="1200" dirty="0">
                <a:solidFill>
                  <a:schemeClr val="tx1"/>
                </a:solidFill>
                <a:effectLst/>
                <a:latin typeface="+mn-lt"/>
                <a:ea typeface="+mn-ea"/>
                <a:cs typeface="+mn-cs"/>
                <a:hlinkClick r:id="rId3"/>
              </a:rPr>
              <a:t>Unstructured data</a:t>
            </a:r>
            <a:r>
              <a:rPr lang="en-US" sz="1200" b="0" i="0" kern="1200" dirty="0">
                <a:solidFill>
                  <a:schemeClr val="tx1"/>
                </a:solidFill>
                <a:effectLst/>
                <a:latin typeface="+mn-lt"/>
                <a:ea typeface="+mn-ea"/>
                <a:cs typeface="+mn-cs"/>
              </a:rPr>
              <a:t> is harder to analyze and process than structured data, which is why it often goes unused.</a:t>
            </a:r>
          </a:p>
          <a:p>
            <a:r>
              <a:rPr lang="en-US" sz="1200" b="0" i="0" kern="1200" dirty="0">
                <a:solidFill>
                  <a:schemeClr val="tx1"/>
                </a:solidFill>
                <a:effectLst/>
                <a:latin typeface="+mn-lt"/>
                <a:ea typeface="+mn-ea"/>
                <a:cs typeface="+mn-cs"/>
              </a:rPr>
              <a:t>But cloud computing and AI tools equipped with </a:t>
            </a:r>
            <a:r>
              <a:rPr lang="en-US" sz="1200" b="0" i="0" u="none" strike="noStrike" kern="1200" dirty="0">
                <a:solidFill>
                  <a:schemeClr val="tx1"/>
                </a:solidFill>
                <a:effectLst/>
                <a:latin typeface="+mn-lt"/>
                <a:ea typeface="+mn-ea"/>
                <a:cs typeface="+mn-cs"/>
                <a:hlinkClick r:id="rId4"/>
              </a:rPr>
              <a:t>machine learning</a:t>
            </a:r>
            <a:r>
              <a:rPr lang="en-US" sz="1200" b="0" i="0" kern="1200" dirty="0">
                <a:solidFill>
                  <a:schemeClr val="tx1"/>
                </a:solidFill>
                <a:effectLst/>
                <a:latin typeface="+mn-lt"/>
                <a:ea typeface="+mn-ea"/>
                <a:cs typeface="+mn-cs"/>
              </a:rPr>
              <a:t> are introducing new ways to manage this data, which contains a myriad of valuable customer insights.</a:t>
            </a:r>
          </a:p>
        </p:txBody>
      </p:sp>
    </p:spTree>
    <p:extLst>
      <p:ext uri="{BB962C8B-B14F-4D97-AF65-F5344CB8AC3E}">
        <p14:creationId xmlns:p14="http://schemas.microsoft.com/office/powerpoint/2010/main" val="4008938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114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example, if you have a column that does not allow negative numbers, and try to add or modify a record, using a value lower than zero on this column, the transaction will fail.</a:t>
            </a:r>
            <a:endParaRPr lang="en-US" dirty="0"/>
          </a:p>
        </p:txBody>
      </p:sp>
    </p:spTree>
    <p:extLst>
      <p:ext uri="{BB962C8B-B14F-4D97-AF65-F5344CB8AC3E}">
        <p14:creationId xmlns:p14="http://schemas.microsoft.com/office/powerpoint/2010/main" val="372405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if two clients are trying to buy at the same time the last available product on the web site, when the first user finishes the shopping, it will make the transaction of the other user be interrupted.</a:t>
            </a:r>
            <a:endParaRPr lang="en-US" dirty="0"/>
          </a:p>
        </p:txBody>
      </p:sp>
    </p:spTree>
    <p:extLst>
      <p:ext uri="{BB962C8B-B14F-4D97-AF65-F5344CB8AC3E}">
        <p14:creationId xmlns:p14="http://schemas.microsoft.com/office/powerpoint/2010/main" val="340855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transaction is completed and committed, its changes are persisted permanently in the database. This property ensures that the information that is saved in the database is immutable until another update or deletion transaction affects it.</a:t>
            </a:r>
          </a:p>
        </p:txBody>
      </p:sp>
    </p:spTree>
    <p:extLst>
      <p:ext uri="{BB962C8B-B14F-4D97-AF65-F5344CB8AC3E}">
        <p14:creationId xmlns:p14="http://schemas.microsoft.com/office/powerpoint/2010/main" val="180848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7CFF177C-9D3D-BE37-6462-C299EE238565}"/>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3" name="Rectangle 2">
            <a:extLst>
              <a:ext uri="{FF2B5EF4-FFF2-40B4-BE49-F238E27FC236}">
                <a16:creationId xmlns:a16="http://schemas.microsoft.com/office/drawing/2014/main" id="{23D9E8A7-F231-FBBA-1155-02EB8411FF36}"/>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787743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scalability of an application can be measured by the number of requests it can effectively support simultaneously. </a:t>
            </a:r>
            <a:endParaRPr lang="en-US" dirty="0"/>
          </a:p>
          <a:p>
            <a:r>
              <a:rPr lang="en-US" dirty="0"/>
              <a:t>Horizontal scaling means scaling by adding more machines to your pool of resources (also described as “scaling out”), whereas vertical scaling refers to scaling by adding more power (e.g. CPU, RAM) to an existing machine (also described as “scaling up”).</a:t>
            </a:r>
          </a:p>
        </p:txBody>
      </p:sp>
    </p:spTree>
    <p:extLst>
      <p:ext uri="{BB962C8B-B14F-4D97-AF65-F5344CB8AC3E}">
        <p14:creationId xmlns:p14="http://schemas.microsoft.com/office/powerpoint/2010/main" val="2926424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509" name="Google Shape;5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4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26</a:t>
            </a:fld>
            <a:endParaRPr lang="en-GB"/>
          </a:p>
        </p:txBody>
      </p:sp>
    </p:spTree>
    <p:extLst>
      <p:ext uri="{BB962C8B-B14F-4D97-AF65-F5344CB8AC3E}">
        <p14:creationId xmlns:p14="http://schemas.microsoft.com/office/powerpoint/2010/main" val="1555353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29</a:t>
            </a:fld>
            <a:endParaRPr lang="en-GB"/>
          </a:p>
        </p:txBody>
      </p:sp>
    </p:spTree>
    <p:extLst>
      <p:ext uri="{BB962C8B-B14F-4D97-AF65-F5344CB8AC3E}">
        <p14:creationId xmlns:p14="http://schemas.microsoft.com/office/powerpoint/2010/main" val="2782008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https://wonderfulengineering.com/5-things-to-consider-when-choosing-a-database-management-system/</a:t>
            </a:r>
          </a:p>
        </p:txBody>
      </p:sp>
    </p:spTree>
    <p:extLst>
      <p:ext uri="{BB962C8B-B14F-4D97-AF65-F5344CB8AC3E}">
        <p14:creationId xmlns:p14="http://schemas.microsoft.com/office/powerpoint/2010/main" val="381748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31</a:t>
            </a:fld>
            <a:endParaRPr lang="en-GB"/>
          </a:p>
        </p:txBody>
      </p:sp>
    </p:spTree>
    <p:extLst>
      <p:ext uri="{BB962C8B-B14F-4D97-AF65-F5344CB8AC3E}">
        <p14:creationId xmlns:p14="http://schemas.microsoft.com/office/powerpoint/2010/main" val="2127201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32</a:t>
            </a:fld>
            <a:endParaRPr lang="en-GB"/>
          </a:p>
        </p:txBody>
      </p:sp>
    </p:spTree>
    <p:extLst>
      <p:ext uri="{BB962C8B-B14F-4D97-AF65-F5344CB8AC3E}">
        <p14:creationId xmlns:p14="http://schemas.microsoft.com/office/powerpoint/2010/main" val="365688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34</a:t>
            </a:fld>
            <a:endParaRPr lang="en-GB"/>
          </a:p>
        </p:txBody>
      </p:sp>
    </p:spTree>
    <p:extLst>
      <p:ext uri="{BB962C8B-B14F-4D97-AF65-F5344CB8AC3E}">
        <p14:creationId xmlns:p14="http://schemas.microsoft.com/office/powerpoint/2010/main" val="2293709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35</a:t>
            </a:fld>
            <a:endParaRPr lang="en-GB"/>
          </a:p>
        </p:txBody>
      </p:sp>
    </p:spTree>
    <p:extLst>
      <p:ext uri="{BB962C8B-B14F-4D97-AF65-F5344CB8AC3E}">
        <p14:creationId xmlns:p14="http://schemas.microsoft.com/office/powerpoint/2010/main" val="2557280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36</a:t>
            </a:fld>
            <a:endParaRPr lang="en-GB"/>
          </a:p>
        </p:txBody>
      </p:sp>
    </p:spTree>
    <p:extLst>
      <p:ext uri="{BB962C8B-B14F-4D97-AF65-F5344CB8AC3E}">
        <p14:creationId xmlns:p14="http://schemas.microsoft.com/office/powerpoint/2010/main" val="297379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20F507C9-2807-041C-617B-99B20731D6D1}"/>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1" name="Rectangle 2">
            <a:extLst>
              <a:ext uri="{FF2B5EF4-FFF2-40B4-BE49-F238E27FC236}">
                <a16:creationId xmlns:a16="http://schemas.microsoft.com/office/drawing/2014/main" id="{28DE5FBE-B137-BC54-3BE2-95E615D69724}"/>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022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40</a:t>
            </a:fld>
            <a:endParaRPr lang="en-GB"/>
          </a:p>
        </p:txBody>
      </p:sp>
    </p:spTree>
    <p:extLst>
      <p:ext uri="{BB962C8B-B14F-4D97-AF65-F5344CB8AC3E}">
        <p14:creationId xmlns:p14="http://schemas.microsoft.com/office/powerpoint/2010/main" val="1683680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727B94AF-0874-4818-697B-41DB7E6AE01B}"/>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a:extLst>
              <a:ext uri="{FF2B5EF4-FFF2-40B4-BE49-F238E27FC236}">
                <a16:creationId xmlns:a16="http://schemas.microsoft.com/office/drawing/2014/main" id="{D8AFE383-1F2D-8C2B-9714-562AE414D746}"/>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727B94AF-0874-4818-697B-41DB7E6AE01B}"/>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a:extLst>
              <a:ext uri="{FF2B5EF4-FFF2-40B4-BE49-F238E27FC236}">
                <a16:creationId xmlns:a16="http://schemas.microsoft.com/office/drawing/2014/main" id="{D8AFE383-1F2D-8C2B-9714-562AE414D746}"/>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26466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727B94AF-0874-4818-697B-41DB7E6AE01B}"/>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a:extLst>
              <a:ext uri="{FF2B5EF4-FFF2-40B4-BE49-F238E27FC236}">
                <a16:creationId xmlns:a16="http://schemas.microsoft.com/office/drawing/2014/main" id="{D8AFE383-1F2D-8C2B-9714-562AE414D746}"/>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78572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727B94AF-0874-4818-697B-41DB7E6AE01B}"/>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a:extLst>
              <a:ext uri="{FF2B5EF4-FFF2-40B4-BE49-F238E27FC236}">
                <a16:creationId xmlns:a16="http://schemas.microsoft.com/office/drawing/2014/main" id="{D8AFE383-1F2D-8C2B-9714-562AE414D746}"/>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96192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727B94AF-0874-4818-697B-41DB7E6AE01B}"/>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a:extLst>
              <a:ext uri="{FF2B5EF4-FFF2-40B4-BE49-F238E27FC236}">
                <a16:creationId xmlns:a16="http://schemas.microsoft.com/office/drawing/2014/main" id="{D8AFE383-1F2D-8C2B-9714-562AE414D746}"/>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2679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47F29B2B-2541-BE62-F429-9E4AE9D64348}"/>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Rectangle 2">
            <a:extLst>
              <a:ext uri="{FF2B5EF4-FFF2-40B4-BE49-F238E27FC236}">
                <a16:creationId xmlns:a16="http://schemas.microsoft.com/office/drawing/2014/main" id="{BA2DA4D2-D0C3-2D23-2C9E-16C11F776F50}"/>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46706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794FF5-523D-1252-DD12-B59136745EFF}"/>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3" name="Rectangle 2">
            <a:extLst>
              <a:ext uri="{FF2B5EF4-FFF2-40B4-BE49-F238E27FC236}">
                <a16:creationId xmlns:a16="http://schemas.microsoft.com/office/drawing/2014/main" id="{42F6C274-7AC2-6B9F-2D5F-ADA72E05AD78}"/>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421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a:extLst>
              <a:ext uri="{FF2B5EF4-FFF2-40B4-BE49-F238E27FC236}">
                <a16:creationId xmlns:a16="http://schemas.microsoft.com/office/drawing/2014/main" id="{108C7DB6-6966-4589-BC67-FBDD4446C671}"/>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1" name="Rectangle 2">
            <a:extLst>
              <a:ext uri="{FF2B5EF4-FFF2-40B4-BE49-F238E27FC236}">
                <a16:creationId xmlns:a16="http://schemas.microsoft.com/office/drawing/2014/main" id="{4289D041-D403-52E1-42FF-4FB008EA3BB1}"/>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410863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9CC417D5-2C07-6259-20E6-7B65E032ED81}"/>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2">
            <a:extLst>
              <a:ext uri="{FF2B5EF4-FFF2-40B4-BE49-F238E27FC236}">
                <a16:creationId xmlns:a16="http://schemas.microsoft.com/office/drawing/2014/main" id="{9ECE9E0B-BCC4-C7E6-C854-7D758A8C9B36}"/>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6DA66CC8-2759-86DB-2C55-36B3F46972CE}"/>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7" name="Rectangle 2">
            <a:extLst>
              <a:ext uri="{FF2B5EF4-FFF2-40B4-BE49-F238E27FC236}">
                <a16:creationId xmlns:a16="http://schemas.microsoft.com/office/drawing/2014/main" id="{80A349B0-AE01-46F1-0C51-88A76AAE644B}"/>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solidFill>
                <a:srgbClr val="0070C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08A1FC03-77E6-D23E-D646-EF984BAEF67E}"/>
              </a:ext>
            </a:extLst>
          </p:cNvPr>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5" name="Rectangle 2">
            <a:extLst>
              <a:ext uri="{FF2B5EF4-FFF2-40B4-BE49-F238E27FC236}">
                <a16:creationId xmlns:a16="http://schemas.microsoft.com/office/drawing/2014/main" id="{E824D1B4-C9BA-DE0B-B2E6-FAD844616B6E}"/>
              </a:ext>
            </a:extLst>
          </p:cNvPr>
          <p:cNvSpPr txBox="1">
            <a:spLocks noGrp="1" noChangeArrowheads="1"/>
          </p:cNvSpPr>
          <p:nvPr>
            <p:ph type="body" idx="1"/>
          </p:nvPr>
        </p:nvSpPr>
        <p:spPr>
          <a:xfrm>
            <a:off x="685800" y="4343400"/>
            <a:ext cx="54848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516927" y="1383431"/>
            <a:ext cx="2438399" cy="365760"/>
          </a:xfrm>
          <a:prstGeom prst="rect">
            <a:avLst/>
          </a:prstGeom>
        </p:spPr>
        <p:txBody>
          <a:bodyPr/>
          <a:lstStyle/>
          <a:p>
            <a:fld id="{8027490F-BED6-4BFC-BC7D-FF1412D560B5}" type="datetime1">
              <a:rPr lang="en-US" smtClean="0"/>
              <a:t>1/29/25</a:t>
            </a:fld>
            <a:endParaRPr lang="en-US"/>
          </a:p>
        </p:txBody>
      </p:sp>
      <p:sp>
        <p:nvSpPr>
          <p:cNvPr id="5" name="Footer Placeholder 4"/>
          <p:cNvSpPr>
            <a:spLocks noGrp="1"/>
          </p:cNvSpPr>
          <p:nvPr>
            <p:ph type="ftr" sz="quarter" idx="11"/>
          </p:nvPr>
        </p:nvSpPr>
        <p:spPr>
          <a:xfrm rot="16200000">
            <a:off x="3952240" y="4480559"/>
            <a:ext cx="2367281" cy="365760"/>
          </a:xfrm>
          <a:prstGeom prst="rect">
            <a:avLst/>
          </a:prstGeom>
        </p:spPr>
        <p:txBody>
          <a:bodyPr/>
          <a:lstStyle/>
          <a:p>
            <a:r>
              <a:rPr lang="en-MY"/>
              <a:t>Advanced Software Quality Assurance (CSC694)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516927" y="1383431"/>
            <a:ext cx="2438399" cy="365760"/>
          </a:xfrm>
          <a:prstGeom prst="rect">
            <a:avLst/>
          </a:prstGeom>
        </p:spPr>
        <p:txBody>
          <a:bodyPr/>
          <a:lstStyle/>
          <a:p>
            <a:fld id="{7DF3E95B-FBDA-4C9B-A0FC-C225EE25A0B3}" type="datetime1">
              <a:rPr lang="en-US" smtClean="0"/>
              <a:t>1/29/25</a:t>
            </a:fld>
            <a:endParaRPr lang="en-US"/>
          </a:p>
        </p:txBody>
      </p:sp>
      <p:sp>
        <p:nvSpPr>
          <p:cNvPr id="5" name="Footer Placeholder 4"/>
          <p:cNvSpPr>
            <a:spLocks noGrp="1"/>
          </p:cNvSpPr>
          <p:nvPr>
            <p:ph type="ftr" sz="quarter" idx="11"/>
          </p:nvPr>
        </p:nvSpPr>
        <p:spPr>
          <a:xfrm rot="16200000">
            <a:off x="3952240" y="4480559"/>
            <a:ext cx="2367281" cy="365760"/>
          </a:xfrm>
          <a:prstGeom prst="rect">
            <a:avLst/>
          </a:prstGeom>
        </p:spPr>
        <p:txBody>
          <a:bodyPr/>
          <a:lstStyle/>
          <a:p>
            <a:r>
              <a:rPr lang="en-MY"/>
              <a:t>Advanced Software Quality Assurance (CSC694)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7516927" y="1383431"/>
            <a:ext cx="2438399" cy="365760"/>
          </a:xfrm>
          <a:prstGeom prst="rect">
            <a:avLst/>
          </a:prstGeom>
        </p:spPr>
        <p:txBody>
          <a:bodyPr/>
          <a:lstStyle/>
          <a:p>
            <a:fld id="{74C69677-0968-4F5A-8116-A99A3ED95C9E}" type="datetime1">
              <a:rPr lang="en-US" smtClean="0"/>
              <a:t>1/29/25</a:t>
            </a:fld>
            <a:endParaRPr lang="en-US"/>
          </a:p>
        </p:txBody>
      </p:sp>
      <p:sp>
        <p:nvSpPr>
          <p:cNvPr id="3" name="Footer Placeholder 2"/>
          <p:cNvSpPr>
            <a:spLocks noGrp="1"/>
          </p:cNvSpPr>
          <p:nvPr>
            <p:ph type="ftr" sz="quarter" idx="11"/>
          </p:nvPr>
        </p:nvSpPr>
        <p:spPr>
          <a:xfrm rot="16200000">
            <a:off x="3952240" y="4480559"/>
            <a:ext cx="2367281" cy="365760"/>
          </a:xfrm>
          <a:prstGeom prst="rect">
            <a:avLst/>
          </a:prstGeom>
        </p:spPr>
        <p:txBody>
          <a:bodyPr/>
          <a:lstStyle/>
          <a:p>
            <a:r>
              <a:rPr lang="en-MY"/>
              <a:t>Advanced Software Quality Assurance (CSC694)                                  Dr. Saif Ur Rehman 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7516927" y="1383431"/>
            <a:ext cx="2438399" cy="365760"/>
          </a:xfrm>
          <a:prstGeom prst="rect">
            <a:avLst/>
          </a:prstGeom>
        </p:spPr>
        <p:txBody>
          <a:bodyPr/>
          <a:lstStyle/>
          <a:p>
            <a:fld id="{D54FC1A3-2451-4AD7-AB16-196EE3A47896}" type="datetime1">
              <a:rPr lang="en-US" smtClean="0"/>
              <a:t>1/29/25</a:t>
            </a:fld>
            <a:endParaRPr lang="en-US"/>
          </a:p>
        </p:txBody>
      </p:sp>
      <p:sp>
        <p:nvSpPr>
          <p:cNvPr id="6" name="Footer Placeholder 5"/>
          <p:cNvSpPr>
            <a:spLocks noGrp="1"/>
          </p:cNvSpPr>
          <p:nvPr>
            <p:ph type="ftr" sz="quarter" idx="11"/>
          </p:nvPr>
        </p:nvSpPr>
        <p:spPr>
          <a:xfrm rot="16200000">
            <a:off x="3952240" y="4480559"/>
            <a:ext cx="2367281" cy="365760"/>
          </a:xfrm>
          <a:prstGeom prst="rect">
            <a:avLst/>
          </a:prstGeom>
        </p:spPr>
        <p:txBody>
          <a:bodyPr/>
          <a:lstStyle/>
          <a:p>
            <a:r>
              <a:rPr lang="en-MY"/>
              <a:t>Advanced Software Quality Assurance (CSC694)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rot="16200000">
            <a:off x="7516927" y="1383431"/>
            <a:ext cx="2438399" cy="365760"/>
          </a:xfrm>
          <a:prstGeom prst="rect">
            <a:avLst/>
          </a:prstGeom>
        </p:spPr>
        <p:txBody>
          <a:bodyPr/>
          <a:lstStyle/>
          <a:p>
            <a:fld id="{3FC0FDBD-B466-4B19-AA42-E238C472A1E5}" type="datetime1">
              <a:rPr lang="en-US" smtClean="0"/>
              <a:t>1/29/25</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rot="16200000">
            <a:off x="3952240" y="4480559"/>
            <a:ext cx="2367281" cy="365760"/>
          </a:xfrm>
          <a:prstGeom prst="rect">
            <a:avLst/>
          </a:prstGeom>
        </p:spPr>
        <p:txBody>
          <a:bodyPr/>
          <a:lstStyle/>
          <a:p>
            <a:r>
              <a:rPr lang="en-MY"/>
              <a:t>Advanced Software Quality Assurance (CSC694)                                  Dr. Saif Ur Rehman Khan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11" name="Footer Placeholder 4">
            <a:extLst>
              <a:ext uri="{FF2B5EF4-FFF2-40B4-BE49-F238E27FC236}">
                <a16:creationId xmlns:a16="http://schemas.microsoft.com/office/drawing/2014/main" id="{54F85E35-5FC8-85D9-ECD3-BDC61E35B875}"/>
              </a:ext>
            </a:extLst>
          </p:cNvPr>
          <p:cNvSpPr txBox="1">
            <a:spLocks/>
          </p:cNvSpPr>
          <p:nvPr userDrawn="1"/>
        </p:nvSpPr>
        <p:spPr>
          <a:xfrm rot="16200000">
            <a:off x="7639157" y="4119880"/>
            <a:ext cx="2367281"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dirty="0"/>
              <a:t>Advanced Database Management System (CS232)                                  Engr. Said Nabi</a:t>
            </a:r>
            <a:endParaRPr lang="en-US" dirty="0"/>
          </a:p>
        </p:txBody>
      </p:sp>
      <p:sp>
        <p:nvSpPr>
          <p:cNvPr id="12" name="TextBox 11">
            <a:extLst>
              <a:ext uri="{FF2B5EF4-FFF2-40B4-BE49-F238E27FC236}">
                <a16:creationId xmlns:a16="http://schemas.microsoft.com/office/drawing/2014/main" id="{AF5D0B2F-B5C7-20EA-FE36-062AB5D648D6}"/>
              </a:ext>
            </a:extLst>
          </p:cNvPr>
          <p:cNvSpPr txBox="1"/>
          <p:nvPr userDrawn="1"/>
        </p:nvSpPr>
        <p:spPr>
          <a:xfrm rot="16200000">
            <a:off x="8329657" y="1415533"/>
            <a:ext cx="942887" cy="369332"/>
          </a:xfrm>
          <a:prstGeom prst="rect">
            <a:avLst/>
          </a:prstGeom>
          <a:noFill/>
        </p:spPr>
        <p:txBody>
          <a:bodyPr wrap="none" rtlCol="0">
            <a:spAutoFit/>
          </a:bodyPr>
          <a:lstStyle/>
          <a:p>
            <a:r>
              <a:rPr lang="en-US" sz="1200" kern="1200" dirty="0">
                <a:solidFill>
                  <a:schemeClr val="bg2"/>
                </a:solidFill>
                <a:latin typeface="+mn-lt"/>
                <a:ea typeface="+mn-ea"/>
                <a:cs typeface="+mn-cs"/>
              </a:rPr>
              <a:t>Spring</a:t>
            </a:r>
            <a:r>
              <a:rPr lang="en-US" dirty="0">
                <a:solidFill>
                  <a:schemeClr val="bg2">
                    <a:lumMod val="60000"/>
                    <a:lumOff val="40000"/>
                  </a:schemeClr>
                </a:solidFill>
              </a:rPr>
              <a:t> </a:t>
            </a:r>
            <a:r>
              <a:rPr lang="en-US" sz="1200" kern="1200" dirty="0">
                <a:solidFill>
                  <a:schemeClr val="bg2"/>
                </a:solidFill>
                <a:latin typeface="+mn-lt"/>
                <a:ea typeface="+mn-ea"/>
                <a:cs typeface="+mn-cs"/>
              </a:rPr>
              <a:t>2025</a:t>
            </a:r>
            <a:endParaRPr lang="en-PK" sz="1200" kern="1200" dirty="0">
              <a:solidFill>
                <a:schemeClr val="bg2"/>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086600" cy="1143000"/>
          </a:xfrm>
        </p:spPr>
        <p:txBody>
          <a:bodyPr>
            <a:normAutofit fontScale="90000"/>
          </a:bodyPr>
          <a:lstStyle/>
          <a:p>
            <a:pPr eaLnBrk="0" hangingPunct="0">
              <a:spcBef>
                <a:spcPct val="20000"/>
              </a:spcBef>
              <a:spcAft>
                <a:spcPts val="600"/>
              </a:spcAft>
            </a:pP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r>
              <a:rPr lang="en-US" sz="3600" b="1" dirty="0">
                <a:solidFill>
                  <a:srgbClr val="0000CC"/>
                </a:solidFill>
              </a:rPr>
              <a:t>Database Management System (CS232) </a:t>
            </a:r>
            <a:br>
              <a:rPr lang="en-US" sz="3600" b="1" dirty="0">
                <a:solidFill>
                  <a:srgbClr val="0000CC"/>
                </a:solidFill>
              </a:rPr>
            </a:br>
            <a:r>
              <a:rPr lang="en-US" sz="3600" b="1" dirty="0">
                <a:solidFill>
                  <a:srgbClr val="7030A0"/>
                </a:solidFill>
              </a:rPr>
              <a:t>BS(SE)</a:t>
            </a:r>
            <a:br>
              <a:rPr lang="en-US" sz="3600" b="1" dirty="0">
                <a:solidFill>
                  <a:srgbClr val="0000CC"/>
                </a:solidFill>
              </a:rPr>
            </a:br>
            <a:r>
              <a:rPr lang="en-US" sz="1200" b="1" dirty="0">
                <a:solidFill>
                  <a:schemeClr val="bg1"/>
                </a:solidFill>
              </a:rPr>
              <a:t>gg</a:t>
            </a:r>
            <a:br>
              <a:rPr lang="en-US" b="1" dirty="0">
                <a:solidFill>
                  <a:srgbClr val="0000CC"/>
                </a:solidFill>
              </a:rPr>
            </a:br>
            <a:endParaRPr lang="en-GB" sz="3100" dirty="0">
              <a:solidFill>
                <a:srgbClr val="00B0F0"/>
              </a:solidFill>
            </a:endParaRPr>
          </a:p>
        </p:txBody>
      </p:sp>
      <p:sp>
        <p:nvSpPr>
          <p:cNvPr id="3" name="Subtitle 2"/>
          <p:cNvSpPr>
            <a:spLocks noGrp="1"/>
          </p:cNvSpPr>
          <p:nvPr>
            <p:ph type="subTitle" idx="1"/>
          </p:nvPr>
        </p:nvSpPr>
        <p:spPr>
          <a:xfrm>
            <a:off x="1600200" y="3886200"/>
            <a:ext cx="6781800" cy="2514600"/>
          </a:xfrm>
        </p:spPr>
        <p:txBody>
          <a:bodyPr>
            <a:normAutofit/>
          </a:bodyPr>
          <a:lstStyle/>
          <a:p>
            <a:pPr marL="511175" indent="-279400"/>
            <a:r>
              <a:rPr lang="en-US" dirty="0">
                <a:solidFill>
                  <a:srgbClr val="006600"/>
                </a:solidFill>
              </a:rPr>
              <a:t>Said Nabi</a:t>
            </a:r>
          </a:p>
          <a:p>
            <a:pPr marL="511175" indent="-279400"/>
            <a:r>
              <a:rPr lang="en-US" dirty="0">
                <a:solidFill>
                  <a:srgbClr val="7030A0"/>
                </a:solidFill>
              </a:rPr>
              <a:t>said.nabi@giki.edu.pk</a:t>
            </a:r>
            <a:endParaRPr lang="en-US" b="1" dirty="0">
              <a:solidFill>
                <a:srgbClr val="7030A0"/>
              </a:solidFill>
              <a:cs typeface="Times New Roman" pitchFamily="18" charset="0"/>
            </a:endParaRPr>
          </a:p>
          <a:p>
            <a:pPr marL="511175" indent="-279400"/>
            <a:endParaRPr lang="en-US" dirty="0">
              <a:solidFill>
                <a:srgbClr val="006600"/>
              </a:solidFill>
            </a:endParaRPr>
          </a:p>
          <a:p>
            <a:pPr marL="511175" indent="-279400"/>
            <a:r>
              <a:rPr lang="en-US" dirty="0">
                <a:solidFill>
                  <a:schemeClr val="accent3">
                    <a:lumMod val="50000"/>
                  </a:schemeClr>
                </a:solidFill>
              </a:rPr>
              <a:t>Faculty of Computer Science and engineering</a:t>
            </a:r>
          </a:p>
          <a:p>
            <a:pPr marL="511175" indent="-279400"/>
            <a:r>
              <a:rPr lang="en-US" dirty="0">
                <a:solidFill>
                  <a:srgbClr val="0070C0"/>
                </a:solidFill>
              </a:rPr>
              <a:t>Gik Institute Topi, Swabi</a:t>
            </a:r>
          </a:p>
          <a:p>
            <a:endParaRPr lang="en-GB" dirty="0"/>
          </a:p>
        </p:txBody>
      </p:sp>
      <p:sp>
        <p:nvSpPr>
          <p:cNvPr id="4" name="Subtitle 2"/>
          <p:cNvSpPr txBox="1">
            <a:spLocks/>
          </p:cNvSpPr>
          <p:nvPr/>
        </p:nvSpPr>
        <p:spPr>
          <a:xfrm>
            <a:off x="1447800" y="3124200"/>
            <a:ext cx="64008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11175" indent="-279400"/>
            <a:r>
              <a:rPr lang="en-US" dirty="0">
                <a:solidFill>
                  <a:schemeClr val="tx1"/>
                </a:solidFill>
              </a:rPr>
              <a:t>Week 02</a:t>
            </a:r>
          </a:p>
          <a:p>
            <a:endParaRPr lang="en-GB" dirty="0">
              <a:solidFill>
                <a:schemeClr val="accent6">
                  <a:lumMod val="50000"/>
                </a:schemeClr>
              </a:solidFill>
            </a:endParaRPr>
          </a:p>
        </p:txBody>
      </p:sp>
      <p:pic>
        <p:nvPicPr>
          <p:cNvPr id="1026" name="Picture 2" descr="Admissions - Ghulam Ishaq Khan Institute of Engineering ...">
            <a:extLst>
              <a:ext uri="{FF2B5EF4-FFF2-40B4-BE49-F238E27FC236}">
                <a16:creationId xmlns:a16="http://schemas.microsoft.com/office/drawing/2014/main" id="{EEEDED95-EC48-C068-23B0-993A483F3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4820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a:extLst>
              <a:ext uri="{FF2B5EF4-FFF2-40B4-BE49-F238E27FC236}">
                <a16:creationId xmlns:a16="http://schemas.microsoft.com/office/drawing/2014/main" id="{1F3CE2B9-E51C-BF21-366C-5E0C7E2E096A}"/>
              </a:ext>
            </a:extLst>
          </p:cNvPr>
          <p:cNvSpPr>
            <a:spLocks noGrp="1"/>
          </p:cNvSpPr>
          <p:nvPr>
            <p:ph type="ftr" sz="quarter" idx="4294967295"/>
          </p:nvPr>
        </p:nvSpPr>
        <p:spPr>
          <a:xfrm rot="16200000">
            <a:off x="7683362" y="4068874"/>
            <a:ext cx="2362200" cy="365760"/>
          </a:xfrm>
          <a:prstGeom prst="rect">
            <a:avLst/>
          </a:prstGeom>
        </p:spPr>
        <p:txBody>
          <a:bodyPr/>
          <a:lstStyle/>
          <a:p>
            <a:endParaRPr lang="en-US" dirty="0"/>
          </a:p>
          <a:p>
            <a:endParaRPr lang="en-US" dirty="0">
              <a:solidFill>
                <a:schemeClr val="bg1"/>
              </a:solidFill>
              <a:cs typeface="Times New Roman" panose="02020603050405020304" pitchFamily="18" charset="0"/>
            </a:endParaRPr>
          </a:p>
        </p:txBody>
      </p:sp>
      <p:sp>
        <p:nvSpPr>
          <p:cNvPr id="7" name="Date Placeholder 5">
            <a:extLst>
              <a:ext uri="{FF2B5EF4-FFF2-40B4-BE49-F238E27FC236}">
                <a16:creationId xmlns:a16="http://schemas.microsoft.com/office/drawing/2014/main" id="{9EFCF0EC-18F4-E8A7-B429-BFBE4FD7656B}"/>
              </a:ext>
            </a:extLst>
          </p:cNvPr>
          <p:cNvSpPr>
            <a:spLocks noGrp="1"/>
          </p:cNvSpPr>
          <p:nvPr>
            <p:ph type="dt" sz="half" idx="4294967295"/>
          </p:nvPr>
        </p:nvSpPr>
        <p:spPr>
          <a:xfrm rot="16200000">
            <a:off x="7586909" y="1310957"/>
            <a:ext cx="2438399" cy="365760"/>
          </a:xfrm>
          <a:prstGeom prst="rect">
            <a:avLst/>
          </a:prstGeom>
        </p:spPr>
        <p:txBody>
          <a:bodyPr/>
          <a:lstStyle/>
          <a:p>
            <a:endParaRPr lang="en-US" dirty="0">
              <a:solidFill>
                <a:schemeClr val="bg1"/>
              </a:solidFill>
            </a:endParaRPr>
          </a:p>
          <a:p>
            <a:endParaRPr lang="en-US" dirty="0">
              <a:solidFill>
                <a:schemeClr val="bg1"/>
              </a:solidFill>
            </a:endParaRPr>
          </a:p>
        </p:txBody>
      </p:sp>
      <p:sp>
        <p:nvSpPr>
          <p:cNvPr id="8" name="Slide Number Placeholder 3">
            <a:extLst>
              <a:ext uri="{FF2B5EF4-FFF2-40B4-BE49-F238E27FC236}">
                <a16:creationId xmlns:a16="http://schemas.microsoft.com/office/drawing/2014/main" id="{AD8EF87C-991B-EA3F-4359-79FC6A301910}"/>
              </a:ext>
            </a:extLst>
          </p:cNvPr>
          <p:cNvSpPr>
            <a:spLocks noGrp="1"/>
          </p:cNvSpPr>
          <p:nvPr>
            <p:ph type="sldNum" sz="quarter" idx="12"/>
          </p:nvPr>
        </p:nvSpPr>
        <p:spPr>
          <a:xfrm>
            <a:off x="8531788" y="5648960"/>
            <a:ext cx="548640" cy="396240"/>
          </a:xfrm>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1696953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F6F19556-0CA3-55C1-4E04-53F5352B56E7}"/>
              </a:ext>
            </a:extLst>
          </p:cNvPr>
          <p:cNvSpPr>
            <a:spLocks noGrp="1" noChangeArrowheads="1"/>
          </p:cNvSpPr>
          <p:nvPr>
            <p:ph type="title"/>
          </p:nvPr>
        </p:nvSpPr>
        <p:spPr>
          <a:xfrm>
            <a:off x="533400" y="327025"/>
            <a:ext cx="7796213" cy="1435100"/>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800" dirty="0"/>
              <a:t>ANSI/SPARC three-Level Architecture (cont.)</a:t>
            </a:r>
            <a:endParaRPr lang="en-US" altLang="en-US" dirty="0"/>
          </a:p>
        </p:txBody>
      </p:sp>
      <p:pic>
        <p:nvPicPr>
          <p:cNvPr id="30723" name="Picture 2">
            <a:extLst>
              <a:ext uri="{FF2B5EF4-FFF2-40B4-BE49-F238E27FC236}">
                <a16:creationId xmlns:a16="http://schemas.microsoft.com/office/drawing/2014/main" id="{2C512E75-78AB-68A6-A9C4-663983CDB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44700"/>
            <a:ext cx="7010400" cy="4486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3">
            <a:extLst>
              <a:ext uri="{FF2B5EF4-FFF2-40B4-BE49-F238E27FC236}">
                <a16:creationId xmlns:a16="http://schemas.microsoft.com/office/drawing/2014/main" id="{2D0CC3FC-0FE1-6E95-75A7-99288C29762B}"/>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10</a:t>
            </a:fld>
            <a:endParaRPr lang="en-US"/>
          </a:p>
        </p:txBody>
      </p:sp>
      <p:sp>
        <p:nvSpPr>
          <p:cNvPr id="3" name="Rectangle 2">
            <a:extLst>
              <a:ext uri="{FF2B5EF4-FFF2-40B4-BE49-F238E27FC236}">
                <a16:creationId xmlns:a16="http://schemas.microsoft.com/office/drawing/2014/main" id="{28DEE6BC-93D4-0B78-35DE-651CDE85F287}"/>
              </a:ext>
            </a:extLst>
          </p:cNvPr>
          <p:cNvSpPr/>
          <p:nvPr/>
        </p:nvSpPr>
        <p:spPr>
          <a:xfrm>
            <a:off x="2133600" y="3429000"/>
            <a:ext cx="1828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Rectangle 3">
            <a:extLst>
              <a:ext uri="{FF2B5EF4-FFF2-40B4-BE49-F238E27FC236}">
                <a16:creationId xmlns:a16="http://schemas.microsoft.com/office/drawing/2014/main" id="{B1DF1548-D9E2-E872-AA99-B31D584384BB}"/>
              </a:ext>
            </a:extLst>
          </p:cNvPr>
          <p:cNvSpPr/>
          <p:nvPr/>
        </p:nvSpPr>
        <p:spPr>
          <a:xfrm>
            <a:off x="2286000" y="4572000"/>
            <a:ext cx="1828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87B097B9-BC1D-E9CE-FFA8-5851E1CBB8FF}"/>
              </a:ext>
            </a:extLst>
          </p:cNvPr>
          <p:cNvSpPr>
            <a:spLocks noGrp="1" noChangeArrowheads="1"/>
          </p:cNvSpPr>
          <p:nvPr>
            <p:ph type="title"/>
          </p:nvPr>
        </p:nvSpPr>
        <p:spPr>
          <a:xfrm>
            <a:off x="219061" y="687532"/>
            <a:ext cx="7796213" cy="1312863"/>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dirty="0"/>
              <a:t>ANSI/SPARC three-Level Architecture (cont.)</a:t>
            </a:r>
          </a:p>
        </p:txBody>
      </p:sp>
      <p:sp>
        <p:nvSpPr>
          <p:cNvPr id="32771" name="Rectangle 2">
            <a:extLst>
              <a:ext uri="{FF2B5EF4-FFF2-40B4-BE49-F238E27FC236}">
                <a16:creationId xmlns:a16="http://schemas.microsoft.com/office/drawing/2014/main" id="{C443E9EF-03EC-DA5F-5109-3749FA8819C5}"/>
              </a:ext>
            </a:extLst>
          </p:cNvPr>
          <p:cNvSpPr>
            <a:spLocks noGrp="1" noChangeArrowheads="1"/>
          </p:cNvSpPr>
          <p:nvPr>
            <p:ph type="body" idx="1"/>
          </p:nvPr>
        </p:nvSpPr>
        <p:spPr>
          <a:xfrm>
            <a:off x="230174" y="2306782"/>
            <a:ext cx="8294687" cy="4572000"/>
          </a:xfrm>
        </p:spPr>
        <p:txBody>
          <a:bodyPr lIns="90000" tIns="46800" bIns="46800"/>
          <a:lstStyle/>
          <a:p>
            <a:pPr marL="339725" indent="-339725" eaLnBrk="1" hangingPunct="1">
              <a:spcBef>
                <a:spcPts val="7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Mappings among schema levels are needed to transform requests and data. </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Users and programs refer to an external schema, and are mapped by the DBMS to the internal schema for execution.</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Data extracted from the internal DBMS level is reformatted to match the user’s external view (e.g. formatting the results of an SQL query for display as a Web page)</a:t>
            </a:r>
          </a:p>
        </p:txBody>
      </p:sp>
      <p:sp>
        <p:nvSpPr>
          <p:cNvPr id="2" name="Slide Number Placeholder 3">
            <a:extLst>
              <a:ext uri="{FF2B5EF4-FFF2-40B4-BE49-F238E27FC236}">
                <a16:creationId xmlns:a16="http://schemas.microsoft.com/office/drawing/2014/main" id="{CAFBE73F-D33E-622A-87DC-32CC068B05C4}"/>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11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23ED-2075-8BDB-82BC-988618818167}"/>
              </a:ext>
            </a:extLst>
          </p:cNvPr>
          <p:cNvSpPr>
            <a:spLocks noGrp="1"/>
          </p:cNvSpPr>
          <p:nvPr>
            <p:ph type="title"/>
          </p:nvPr>
        </p:nvSpPr>
        <p:spPr/>
        <p:txBody>
          <a:bodyPr/>
          <a:lstStyle/>
          <a:p>
            <a:r>
              <a:rPr lang="en-PK" dirty="0"/>
              <a:t>Levels of Data Independence </a:t>
            </a:r>
          </a:p>
        </p:txBody>
      </p:sp>
      <p:sp>
        <p:nvSpPr>
          <p:cNvPr id="4" name="Slide Number Placeholder 3">
            <a:extLst>
              <a:ext uri="{FF2B5EF4-FFF2-40B4-BE49-F238E27FC236}">
                <a16:creationId xmlns:a16="http://schemas.microsoft.com/office/drawing/2014/main" id="{9E102530-B2AB-6348-B9B2-A953C3F89D05}"/>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1026" name="Picture 2" descr="What is Data Independence in DBMS">
            <a:extLst>
              <a:ext uri="{FF2B5EF4-FFF2-40B4-BE49-F238E27FC236}">
                <a16:creationId xmlns:a16="http://schemas.microsoft.com/office/drawing/2014/main" id="{E0346BF8-FC46-75EB-5492-3A3B6A35882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63750" y="1822450"/>
            <a:ext cx="4406900"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5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A5C3BB7A-31DA-BCCB-93DE-7458107181BB}"/>
              </a:ext>
            </a:extLst>
          </p:cNvPr>
          <p:cNvSpPr>
            <a:spLocks noGrp="1" noChangeArrowheads="1"/>
          </p:cNvSpPr>
          <p:nvPr>
            <p:ph type="title"/>
          </p:nvPr>
        </p:nvSpPr>
        <p:spPr>
          <a:xfrm>
            <a:off x="533400" y="685800"/>
            <a:ext cx="7796212" cy="992188"/>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Data Independence (cont.)</a:t>
            </a:r>
          </a:p>
        </p:txBody>
      </p:sp>
      <p:sp>
        <p:nvSpPr>
          <p:cNvPr id="34819" name="Rectangle 2">
            <a:extLst>
              <a:ext uri="{FF2B5EF4-FFF2-40B4-BE49-F238E27FC236}">
                <a16:creationId xmlns:a16="http://schemas.microsoft.com/office/drawing/2014/main" id="{A92E979A-1B63-9F54-BED5-193E560C1176}"/>
              </a:ext>
            </a:extLst>
          </p:cNvPr>
          <p:cNvSpPr>
            <a:spLocks noGrp="1" noChangeArrowheads="1"/>
          </p:cNvSpPr>
          <p:nvPr>
            <p:ph type="body" idx="1"/>
          </p:nvPr>
        </p:nvSpPr>
        <p:spPr>
          <a:xfrm>
            <a:off x="342900" y="1743075"/>
            <a:ext cx="8294687" cy="5405438"/>
          </a:xfrm>
        </p:spPr>
        <p:txBody>
          <a:bodyPr lIns="90000" tIns="46800" bIns="46800"/>
          <a:lstStyle/>
          <a:p>
            <a:pPr marL="339725" indent="-339725" eaLnBrk="1" hangingPunct="1">
              <a:lnSpc>
                <a:spcPct val="90000"/>
              </a:lnSpc>
              <a:spcBef>
                <a:spcPts val="7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a:t>Logical Data Independence: </a:t>
            </a:r>
          </a:p>
          <a:p>
            <a:pPr marL="739775" lvl="1" indent="-282575" eaLnBrk="1" hangingPunct="1">
              <a:lnSpc>
                <a:spcPct val="90000"/>
              </a:lnSpc>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The capacity to change the </a:t>
            </a:r>
            <a:r>
              <a:rPr lang="en-US" altLang="en-US" i="1"/>
              <a:t>conceptual</a:t>
            </a:r>
            <a:r>
              <a:rPr lang="en-US" altLang="en-US"/>
              <a:t> schema without having to change the </a:t>
            </a:r>
            <a:r>
              <a:rPr lang="en-US" altLang="en-US" i="1"/>
              <a:t>external</a:t>
            </a:r>
            <a:r>
              <a:rPr lang="en-US" altLang="en-US"/>
              <a:t> schemas and their associated application programs.</a:t>
            </a:r>
          </a:p>
          <a:p>
            <a:pPr marL="339725" indent="-339725" eaLnBrk="1" hangingPunct="1">
              <a:lnSpc>
                <a:spcPct val="90000"/>
              </a:lnSpc>
              <a:spcBef>
                <a:spcPts val="7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a:t>Physical Data Independence:</a:t>
            </a:r>
          </a:p>
          <a:p>
            <a:pPr marL="739775" lvl="1" indent="-282575" eaLnBrk="1" hangingPunct="1">
              <a:lnSpc>
                <a:spcPct val="90000"/>
              </a:lnSpc>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The capacity to change the </a:t>
            </a:r>
            <a:r>
              <a:rPr lang="en-US" altLang="en-US" i="1"/>
              <a:t>internal</a:t>
            </a:r>
            <a:r>
              <a:rPr lang="en-US" altLang="en-US"/>
              <a:t> schema without having to change the </a:t>
            </a:r>
            <a:r>
              <a:rPr lang="en-US" altLang="en-US" i="1"/>
              <a:t>conceptual</a:t>
            </a:r>
            <a:r>
              <a:rPr lang="en-US" altLang="en-US"/>
              <a:t> schema.</a:t>
            </a:r>
          </a:p>
          <a:p>
            <a:pPr marL="739775" lvl="1" indent="-282575" eaLnBrk="1" hangingPunct="1">
              <a:lnSpc>
                <a:spcPct val="90000"/>
              </a:lnSpc>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For example, the internal schema may be changed when certain file structures are reorganized or new indexes are created to improve database performance</a:t>
            </a:r>
          </a:p>
        </p:txBody>
      </p:sp>
      <p:sp>
        <p:nvSpPr>
          <p:cNvPr id="2" name="Slide Number Placeholder 3">
            <a:extLst>
              <a:ext uri="{FF2B5EF4-FFF2-40B4-BE49-F238E27FC236}">
                <a16:creationId xmlns:a16="http://schemas.microsoft.com/office/drawing/2014/main" id="{E5AE9931-3CF8-2FBE-2837-607CFE74108A}"/>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13</a:t>
            </a:fld>
            <a:endParaRPr lang="en-US"/>
          </a:p>
        </p:txBody>
      </p:sp>
    </p:spTree>
    <p:extLst>
      <p:ext uri="{BB962C8B-B14F-4D97-AF65-F5344CB8AC3E}">
        <p14:creationId xmlns:p14="http://schemas.microsoft.com/office/powerpoint/2010/main" val="7924007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8"/>
          <p:cNvSpPr txBox="1">
            <a:spLocks noGrp="1"/>
          </p:cNvSpPr>
          <p:nvPr>
            <p:ph type="title"/>
          </p:nvPr>
        </p:nvSpPr>
        <p:spPr>
          <a:xfrm>
            <a:off x="457200" y="274638"/>
            <a:ext cx="8153400" cy="792162"/>
          </a:xfrm>
          <a:prstGeom prst="rect">
            <a:avLst/>
          </a:prstGeom>
          <a:noFill/>
          <a:ln>
            <a:noFill/>
          </a:ln>
        </p:spPr>
        <p:txBody>
          <a:bodyPr spcFirstLastPara="1" wrap="square" lIns="91425" tIns="45700" rIns="91425" bIns="45700" anchor="b" anchorCtr="0">
            <a:normAutofit/>
          </a:bodyPr>
          <a:lstStyle/>
          <a:p>
            <a:pPr marL="0" lvl="0" indent="0" rtl="0">
              <a:spcBef>
                <a:spcPts val="0"/>
              </a:spcBef>
              <a:spcAft>
                <a:spcPts val="0"/>
              </a:spcAft>
              <a:buClr>
                <a:schemeClr val="dk2"/>
              </a:buClr>
              <a:buSzPts val="3000"/>
              <a:buFont typeface="Century Schoolbook"/>
              <a:buNone/>
            </a:pPr>
            <a:r>
              <a:rPr lang="en-US" sz="3600" dirty="0">
                <a:latin typeface="Helvetica" panose="020B0604020202020204" pitchFamily="34" charset="0"/>
                <a:cs typeface="Helvetica" panose="020B0604020202020204" pitchFamily="34" charset="0"/>
              </a:rPr>
              <a:t>Examples RDBMS </a:t>
            </a:r>
            <a:endParaRPr sz="3600" dirty="0">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3"/>
          <a:stretch>
            <a:fillRect/>
          </a:stretch>
        </p:blipFill>
        <p:spPr>
          <a:xfrm>
            <a:off x="990600" y="1219200"/>
            <a:ext cx="6541389" cy="4089463"/>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466B9A96-1DFB-972D-1015-FB43C6AEBAB9}"/>
              </a:ext>
            </a:extLst>
          </p:cNvPr>
          <p:cNvSpPr txBox="1">
            <a:spLocks/>
          </p:cNvSpPr>
          <p:nvPr/>
        </p:nvSpPr>
        <p:spPr>
          <a:xfrm>
            <a:off x="8519160" y="563880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36660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Helvetica" panose="020B0604020202020204" pitchFamily="34" charset="0"/>
                <a:cs typeface="Helvetica" panose="020B0604020202020204" pitchFamily="34" charset="0"/>
              </a:rPr>
              <a:t>Types of Data</a:t>
            </a:r>
            <a:endParaRPr lang="en-US" sz="4000" dirty="0"/>
          </a:p>
        </p:txBody>
      </p:sp>
      <p:graphicFrame>
        <p:nvGraphicFramePr>
          <p:cNvPr id="5" name="Content Placeholder 4"/>
          <p:cNvGraphicFramePr>
            <a:graphicFrameLocks noGrp="1"/>
          </p:cNvGraphicFramePr>
          <p:nvPr>
            <p:ph idx="1"/>
          </p:nvPr>
        </p:nvGraphicFramePr>
        <p:xfrm>
          <a:off x="2476500" y="1524000"/>
          <a:ext cx="4533900" cy="1366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5FCA4BC5-AE2A-401E-9EDD-DF8812A14A6A}" type="slidenum">
              <a:rPr lang="en-US" smtClean="0"/>
              <a:t>15</a:t>
            </a:fld>
            <a:endParaRPr lang="en-US"/>
          </a:p>
        </p:txBody>
      </p:sp>
      <p:pic>
        <p:nvPicPr>
          <p:cNvPr id="3" name="Picture 2"/>
          <p:cNvPicPr>
            <a:picLocks noChangeAspect="1"/>
          </p:cNvPicPr>
          <p:nvPr/>
        </p:nvPicPr>
        <p:blipFill rotWithShape="1">
          <a:blip r:embed="rId8"/>
          <a:srcRect l="7256" t="4370" r="7499" b="3567"/>
          <a:stretch/>
        </p:blipFill>
        <p:spPr>
          <a:xfrm>
            <a:off x="1400175" y="3145529"/>
            <a:ext cx="6686550" cy="32108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785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Structured Data</a:t>
            </a:r>
          </a:p>
        </p:txBody>
      </p:sp>
      <p:sp>
        <p:nvSpPr>
          <p:cNvPr id="3" name="Content Placeholder 2"/>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Stored in tabular format</a:t>
            </a:r>
          </a:p>
          <a:p>
            <a:r>
              <a:rPr lang="en-US" sz="2000" dirty="0">
                <a:latin typeface="Helvetica" panose="020B0604020202020204" pitchFamily="34" charset="0"/>
                <a:cs typeface="Helvetica" panose="020B0604020202020204" pitchFamily="34" charset="0"/>
              </a:rPr>
              <a:t>Clearly defined</a:t>
            </a:r>
          </a:p>
          <a:p>
            <a:pPr algn="just"/>
            <a:r>
              <a:rPr lang="en-US" sz="2000" dirty="0">
                <a:latin typeface="Helvetica" panose="020B0604020202020204" pitchFamily="34" charset="0"/>
                <a:cs typeface="Helvetica" panose="020B0604020202020204" pitchFamily="34" charset="0"/>
              </a:rPr>
              <a:t>Data is stored in a pre-defined data model</a:t>
            </a:r>
          </a:p>
          <a:p>
            <a:pPr algn="just"/>
            <a:r>
              <a:rPr lang="en-US" sz="2000" dirty="0">
                <a:latin typeface="Helvetica" panose="020B0604020202020204" pitchFamily="34" charset="0"/>
                <a:cs typeface="Helvetica" panose="020B0604020202020204" pitchFamily="34" charset="0"/>
              </a:rPr>
              <a:t>Think of data that fits neatly within fixed fields and columns in relational databases and spreadsheets.</a:t>
            </a:r>
          </a:p>
          <a:p>
            <a:pPr algn="just"/>
            <a:r>
              <a:rPr lang="en-US" sz="2000" dirty="0">
                <a:latin typeface="Helvetica" panose="020B0604020202020204" pitchFamily="34" charset="0"/>
                <a:cs typeface="Helvetica" panose="020B0604020202020204" pitchFamily="34" charset="0"/>
              </a:rPr>
              <a:t>Examples of structured data include </a:t>
            </a:r>
          </a:p>
          <a:p>
            <a:pPr lvl="1" algn="just"/>
            <a:r>
              <a:rPr lang="en-US" sz="1600" dirty="0">
                <a:latin typeface="Helvetica" panose="020B0604020202020204" pitchFamily="34" charset="0"/>
                <a:cs typeface="Helvetica" panose="020B0604020202020204" pitchFamily="34" charset="0"/>
              </a:rPr>
              <a:t>names, dates, addresses, </a:t>
            </a:r>
          </a:p>
          <a:p>
            <a:pPr lvl="1" algn="just"/>
            <a:r>
              <a:rPr lang="en-US" sz="1600" dirty="0">
                <a:latin typeface="Helvetica" panose="020B0604020202020204" pitchFamily="34" charset="0"/>
                <a:cs typeface="Helvetica" panose="020B0604020202020204" pitchFamily="34" charset="0"/>
              </a:rPr>
              <a:t>credit card numbers, </a:t>
            </a:r>
          </a:p>
          <a:p>
            <a:pPr lvl="1" algn="just"/>
            <a:r>
              <a:rPr lang="en-US" sz="1600" dirty="0">
                <a:latin typeface="Helvetica" panose="020B0604020202020204" pitchFamily="34" charset="0"/>
                <a:cs typeface="Helvetica" panose="020B0604020202020204" pitchFamily="34" charset="0"/>
              </a:rPr>
              <a:t>stock information,</a:t>
            </a:r>
          </a:p>
          <a:p>
            <a:pPr lvl="1" algn="just"/>
            <a:r>
              <a:rPr lang="en-US" sz="1600" dirty="0">
                <a:latin typeface="Helvetica" panose="020B0604020202020204" pitchFamily="34" charset="0"/>
                <a:cs typeface="Helvetica" panose="020B0604020202020204" pitchFamily="34" charset="0"/>
              </a:rPr>
              <a:t> geolocation, and more.</a:t>
            </a:r>
          </a:p>
        </p:txBody>
      </p:sp>
      <p:sp>
        <p:nvSpPr>
          <p:cNvPr id="4" name="Slide Number Placeholder 3"/>
          <p:cNvSpPr>
            <a:spLocks noGrp="1"/>
          </p:cNvSpPr>
          <p:nvPr>
            <p:ph type="sldNum" sz="quarter" idx="12"/>
          </p:nvPr>
        </p:nvSpPr>
        <p:spPr/>
        <p:txBody>
          <a:bodyPr/>
          <a:lstStyle/>
          <a:p>
            <a:fld id="{5FCA4BC5-AE2A-401E-9EDD-DF8812A14A6A}" type="slidenum">
              <a:rPr lang="en-US" smtClean="0"/>
              <a:t>16</a:t>
            </a:fld>
            <a:endParaRPr lang="en-US"/>
          </a:p>
        </p:txBody>
      </p:sp>
    </p:spTree>
    <p:extLst>
      <p:ext uri="{BB962C8B-B14F-4D97-AF65-F5344CB8AC3E}">
        <p14:creationId xmlns:p14="http://schemas.microsoft.com/office/powerpoint/2010/main" val="101882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1212" y="3733800"/>
            <a:ext cx="1828800" cy="369332"/>
          </a:xfrm>
          <a:prstGeom prst="rect">
            <a:avLst/>
          </a:prstGeom>
          <a:solidFill>
            <a:schemeClr val="accent1">
              <a:lumMod val="75000"/>
            </a:schemeClr>
          </a:solidFill>
        </p:spPr>
        <p:txBody>
          <a:bodyPr wrap="square" rtlCol="0">
            <a:spAutoFit/>
          </a:bodyPr>
          <a:lstStyle/>
          <a:p>
            <a:pPr algn="ctr"/>
            <a:r>
              <a:rPr lang="en-US" dirty="0">
                <a:solidFill>
                  <a:schemeClr val="bg1"/>
                </a:solidFill>
              </a:rPr>
              <a:t>RDBMS</a:t>
            </a:r>
          </a:p>
        </p:txBody>
      </p:sp>
      <p:sp>
        <p:nvSpPr>
          <p:cNvPr id="2" name="Title 1"/>
          <p:cNvSpPr>
            <a:spLocks noGrp="1"/>
          </p:cNvSpPr>
          <p:nvPr>
            <p:ph type="title"/>
          </p:nvPr>
        </p:nvSpPr>
        <p:spPr>
          <a:xfrm>
            <a:off x="457200" y="274638"/>
            <a:ext cx="8229600" cy="563562"/>
          </a:xfrm>
        </p:spPr>
        <p:txBody>
          <a:bodyPr>
            <a:normAutofit fontScale="90000"/>
          </a:bodyPr>
          <a:lstStyle/>
          <a:p>
            <a:r>
              <a:rPr lang="en-US" dirty="0">
                <a:latin typeface="Helvetica" panose="020B0604020202020204" pitchFamily="34" charset="0"/>
                <a:cs typeface="Helvetica" panose="020B0604020202020204" pitchFamily="34" charset="0"/>
              </a:rPr>
              <a:t>Structured Data</a:t>
            </a:r>
            <a:endParaRPr lang="en-US" dirty="0"/>
          </a:p>
        </p:txBody>
      </p:sp>
      <p:sp>
        <p:nvSpPr>
          <p:cNvPr id="4" name="Slide Number Placeholder 3"/>
          <p:cNvSpPr>
            <a:spLocks noGrp="1"/>
          </p:cNvSpPr>
          <p:nvPr>
            <p:ph type="sldNum" sz="quarter" idx="12"/>
          </p:nvPr>
        </p:nvSpPr>
        <p:spPr/>
        <p:txBody>
          <a:bodyPr/>
          <a:lstStyle/>
          <a:p>
            <a:fld id="{5FCA4BC5-AE2A-401E-9EDD-DF8812A14A6A}" type="slidenum">
              <a:rPr lang="en-US" smtClean="0"/>
              <a:t>17</a:t>
            </a:fld>
            <a:endParaRPr lang="en-US"/>
          </a:p>
        </p:txBody>
      </p:sp>
      <p:sp>
        <p:nvSpPr>
          <p:cNvPr id="6" name="TextBox 5"/>
          <p:cNvSpPr txBox="1"/>
          <p:nvPr/>
        </p:nvSpPr>
        <p:spPr>
          <a:xfrm>
            <a:off x="1752600" y="6162452"/>
            <a:ext cx="5257800" cy="369332"/>
          </a:xfrm>
          <a:prstGeom prst="rect">
            <a:avLst/>
          </a:prstGeom>
          <a:solidFill>
            <a:srgbClr val="00B0F0"/>
          </a:solidFill>
        </p:spPr>
        <p:txBody>
          <a:bodyPr wrap="square" rtlCol="0">
            <a:spAutoFit/>
          </a:bodyPr>
          <a:lstStyle/>
          <a:p>
            <a:r>
              <a:rPr lang="en-US" dirty="0"/>
              <a:t>Structured data is stored in relational databases</a:t>
            </a:r>
          </a:p>
        </p:txBody>
      </p:sp>
      <p:pic>
        <p:nvPicPr>
          <p:cNvPr id="10" name="Content Placeholder 9"/>
          <p:cNvPicPr>
            <a:picLocks noGrp="1" noChangeAspect="1"/>
          </p:cNvPicPr>
          <p:nvPr>
            <p:ph idx="1"/>
          </p:nvPr>
        </p:nvPicPr>
        <p:blipFill>
          <a:blip r:embed="rId3"/>
          <a:stretch>
            <a:fillRect/>
          </a:stretch>
        </p:blipFill>
        <p:spPr>
          <a:xfrm>
            <a:off x="1981200" y="869128"/>
            <a:ext cx="4800600" cy="49911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94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Unstructured Data</a:t>
            </a:r>
            <a:endParaRPr lang="en-US" dirty="0"/>
          </a:p>
        </p:txBody>
      </p:sp>
      <p:sp>
        <p:nvSpPr>
          <p:cNvPr id="3" name="Content Placeholder 2"/>
          <p:cNvSpPr>
            <a:spLocks noGrp="1"/>
          </p:cNvSpPr>
          <p:nvPr>
            <p:ph idx="1"/>
          </p:nvPr>
        </p:nvSpPr>
        <p:spPr>
          <a:xfrm>
            <a:off x="457200" y="1624012"/>
            <a:ext cx="8229600" cy="4525963"/>
          </a:xfrm>
        </p:spPr>
        <p:txBody>
          <a:bodyPr>
            <a:normAutofit/>
          </a:bodyPr>
          <a:lstStyle/>
          <a:p>
            <a:pPr algn="just"/>
            <a:r>
              <a:rPr lang="en-US" sz="2000" dirty="0">
                <a:latin typeface="Helvetica" panose="020B0604020202020204" pitchFamily="34" charset="0"/>
                <a:cs typeface="Helvetica" panose="020B0604020202020204" pitchFamily="34" charset="0"/>
              </a:rPr>
              <a:t>No predefined structure</a:t>
            </a:r>
          </a:p>
          <a:p>
            <a:pPr algn="just"/>
            <a:r>
              <a:rPr lang="en-US" sz="2000" dirty="0">
                <a:latin typeface="Helvetica" panose="020B0604020202020204" pitchFamily="34" charset="0"/>
                <a:cs typeface="Helvetica" panose="020B0604020202020204" pitchFamily="34" charset="0"/>
              </a:rPr>
              <a:t>No data model</a:t>
            </a:r>
          </a:p>
          <a:p>
            <a:pPr algn="just"/>
            <a:r>
              <a:rPr lang="en-US" sz="2000" dirty="0">
                <a:latin typeface="Helvetica" panose="020B0604020202020204" pitchFamily="34" charset="0"/>
                <a:cs typeface="Helvetica" panose="020B0604020202020204" pitchFamily="34" charset="0"/>
              </a:rPr>
              <a:t>Irregular and ambiguous</a:t>
            </a:r>
          </a:p>
          <a:p>
            <a:pPr algn="just"/>
            <a:r>
              <a:rPr lang="en-US" sz="2000" dirty="0">
                <a:latin typeface="Helvetica" panose="020B0604020202020204" pitchFamily="34" charset="0"/>
                <a:cs typeface="Helvetica" panose="020B0604020202020204" pitchFamily="34" charset="0"/>
              </a:rPr>
              <a:t>Examples of unstructured data include </a:t>
            </a:r>
          </a:p>
          <a:p>
            <a:pPr lvl="1" algn="just"/>
            <a:r>
              <a:rPr lang="en-US" sz="1600" dirty="0">
                <a:latin typeface="Helvetica" panose="020B0604020202020204" pitchFamily="34" charset="0"/>
                <a:cs typeface="Helvetica" panose="020B0604020202020204" pitchFamily="34" charset="0"/>
              </a:rPr>
              <a:t>text, </a:t>
            </a:r>
          </a:p>
          <a:p>
            <a:pPr lvl="1" algn="just"/>
            <a:r>
              <a:rPr lang="en-US" sz="1600" dirty="0">
                <a:latin typeface="Helvetica" panose="020B0604020202020204" pitchFamily="34" charset="0"/>
                <a:cs typeface="Helvetica" panose="020B0604020202020204" pitchFamily="34" charset="0"/>
              </a:rPr>
              <a:t>video files, </a:t>
            </a:r>
          </a:p>
          <a:p>
            <a:pPr lvl="1" algn="just"/>
            <a:r>
              <a:rPr lang="en-US" sz="1600" dirty="0">
                <a:latin typeface="Helvetica" panose="020B0604020202020204" pitchFamily="34" charset="0"/>
                <a:cs typeface="Helvetica" panose="020B0604020202020204" pitchFamily="34" charset="0"/>
              </a:rPr>
              <a:t>audio files, </a:t>
            </a:r>
          </a:p>
          <a:p>
            <a:pPr lvl="1" algn="just"/>
            <a:r>
              <a:rPr lang="en-US" sz="1600" dirty="0">
                <a:latin typeface="Helvetica" panose="020B0604020202020204" pitchFamily="34" charset="0"/>
                <a:cs typeface="Helvetica" panose="020B0604020202020204" pitchFamily="34" charset="0"/>
              </a:rPr>
              <a:t>mobile activity,</a:t>
            </a:r>
          </a:p>
          <a:p>
            <a:pPr lvl="1" algn="just"/>
            <a:r>
              <a:rPr lang="en-US" sz="1600" dirty="0">
                <a:latin typeface="Helvetica" panose="020B0604020202020204" pitchFamily="34" charset="0"/>
                <a:cs typeface="Helvetica" panose="020B0604020202020204" pitchFamily="34" charset="0"/>
              </a:rPr>
              <a:t>social media posts, </a:t>
            </a:r>
          </a:p>
          <a:p>
            <a:pPr lvl="1" algn="just"/>
            <a:r>
              <a:rPr lang="en-US" sz="1600" dirty="0">
                <a:latin typeface="Helvetica" panose="020B0604020202020204" pitchFamily="34" charset="0"/>
                <a:cs typeface="Helvetica" panose="020B0604020202020204" pitchFamily="34" charset="0"/>
              </a:rPr>
              <a:t>satellite imagery, </a:t>
            </a:r>
          </a:p>
          <a:p>
            <a:pPr lvl="1" algn="just"/>
            <a:r>
              <a:rPr lang="en-US" sz="1600" dirty="0">
                <a:latin typeface="Helvetica" panose="020B0604020202020204" pitchFamily="34" charset="0"/>
                <a:cs typeface="Helvetica" panose="020B0604020202020204" pitchFamily="34" charset="0"/>
              </a:rPr>
              <a:t>surveillance imagery</a:t>
            </a:r>
          </a:p>
          <a:p>
            <a:pPr algn="just"/>
            <a:r>
              <a:rPr lang="en-US" sz="2000" dirty="0">
                <a:latin typeface="Helvetica" panose="020B0604020202020204" pitchFamily="34" charset="0"/>
                <a:cs typeface="Helvetica" panose="020B0604020202020204" pitchFamily="34" charset="0"/>
              </a:rPr>
              <a:t>Non-relational or NoSQL databases are the best fit for managing unstructured data.</a:t>
            </a:r>
          </a:p>
          <a:p>
            <a:endParaRPr lang="en-US" sz="2000" dirty="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2"/>
          </p:nvPr>
        </p:nvSpPr>
        <p:spPr/>
        <p:txBody>
          <a:bodyPr/>
          <a:lstStyle/>
          <a:p>
            <a:fld id="{5FCA4BC5-AE2A-401E-9EDD-DF8812A14A6A}" type="slidenum">
              <a:rPr lang="en-US" smtClean="0"/>
              <a:t>18</a:t>
            </a:fld>
            <a:endParaRPr lang="en-US"/>
          </a:p>
        </p:txBody>
      </p:sp>
      <p:pic>
        <p:nvPicPr>
          <p:cNvPr id="6" name="Picture 5"/>
          <p:cNvPicPr>
            <a:picLocks noChangeAspect="1"/>
          </p:cNvPicPr>
          <p:nvPr/>
        </p:nvPicPr>
        <p:blipFill>
          <a:blip r:embed="rId3"/>
          <a:stretch>
            <a:fillRect/>
          </a:stretch>
        </p:blipFill>
        <p:spPr>
          <a:xfrm rot="18125241">
            <a:off x="5953851" y="1271369"/>
            <a:ext cx="1139705" cy="968343"/>
          </a:xfrm>
          <a:prstGeom prst="rect">
            <a:avLst/>
          </a:prstGeom>
        </p:spPr>
      </p:pic>
      <p:pic>
        <p:nvPicPr>
          <p:cNvPr id="7" name="Picture 6"/>
          <p:cNvPicPr>
            <a:picLocks noChangeAspect="1"/>
          </p:cNvPicPr>
          <p:nvPr/>
        </p:nvPicPr>
        <p:blipFill>
          <a:blip r:embed="rId4"/>
          <a:stretch>
            <a:fillRect/>
          </a:stretch>
        </p:blipFill>
        <p:spPr>
          <a:xfrm rot="18125241">
            <a:off x="6055092" y="2306672"/>
            <a:ext cx="1631139" cy="922245"/>
          </a:xfrm>
          <a:prstGeom prst="rect">
            <a:avLst/>
          </a:prstGeom>
        </p:spPr>
      </p:pic>
      <p:pic>
        <p:nvPicPr>
          <p:cNvPr id="8" name="Picture 7"/>
          <p:cNvPicPr>
            <a:picLocks noChangeAspect="1"/>
          </p:cNvPicPr>
          <p:nvPr/>
        </p:nvPicPr>
        <p:blipFill rotWithShape="1">
          <a:blip r:embed="rId5"/>
          <a:srcRect t="15237" b="16280"/>
          <a:stretch/>
        </p:blipFill>
        <p:spPr>
          <a:xfrm rot="18125241">
            <a:off x="6386433" y="3012220"/>
            <a:ext cx="1440559" cy="838201"/>
          </a:xfrm>
          <a:prstGeom prst="rect">
            <a:avLst/>
          </a:prstGeom>
        </p:spPr>
      </p:pic>
      <p:pic>
        <p:nvPicPr>
          <p:cNvPr id="9" name="Picture 8"/>
          <p:cNvPicPr>
            <a:picLocks noChangeAspect="1"/>
          </p:cNvPicPr>
          <p:nvPr/>
        </p:nvPicPr>
        <p:blipFill>
          <a:blip r:embed="rId6"/>
          <a:stretch>
            <a:fillRect/>
          </a:stretch>
        </p:blipFill>
        <p:spPr>
          <a:xfrm rot="18125241">
            <a:off x="6727732" y="4095339"/>
            <a:ext cx="992136" cy="842962"/>
          </a:xfrm>
          <a:prstGeom prst="rect">
            <a:avLst/>
          </a:prstGeom>
        </p:spPr>
      </p:pic>
    </p:spTree>
    <p:extLst>
      <p:ext uri="{BB962C8B-B14F-4D97-AF65-F5344CB8AC3E}">
        <p14:creationId xmlns:p14="http://schemas.microsoft.com/office/powerpoint/2010/main" val="1929138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ACID Property</a:t>
            </a:r>
          </a:p>
        </p:txBody>
      </p:sp>
      <p:sp>
        <p:nvSpPr>
          <p:cNvPr id="3" name="Content Placeholder 2"/>
          <p:cNvSpPr>
            <a:spLocks noGrp="1"/>
          </p:cNvSpPr>
          <p:nvPr>
            <p:ph idx="1"/>
          </p:nvPr>
        </p:nvSpPr>
        <p:spPr/>
        <p:txBody>
          <a:bodyPr>
            <a:normAutofit/>
          </a:bodyPr>
          <a:lstStyle/>
          <a:p>
            <a:pPr algn="just"/>
            <a:r>
              <a:rPr lang="en-US" sz="2000" b="1" dirty="0">
                <a:solidFill>
                  <a:srgbClr val="00B0F0"/>
                </a:solidFill>
                <a:latin typeface="Helvetica" panose="020B0604020202020204" pitchFamily="34" charset="0"/>
                <a:cs typeface="Helvetica" panose="020B0604020202020204" pitchFamily="34" charset="0"/>
              </a:rPr>
              <a:t>Atomicity</a:t>
            </a:r>
            <a:r>
              <a:rPr lang="en-US" sz="2000" dirty="0">
                <a:latin typeface="Helvetica" panose="020B0604020202020204" pitchFamily="34" charset="0"/>
                <a:cs typeface="Helvetica" panose="020B0604020202020204" pitchFamily="34" charset="0"/>
              </a:rPr>
              <a:t> - a transaction to transfer funds from one account to another involves making a withdrawal operation from the first account and a deposit operation on the second. If the deposit operation failed, you don’t want the withdrawal operation to happen either.</a:t>
            </a:r>
          </a:p>
        </p:txBody>
      </p:sp>
      <p:sp>
        <p:nvSpPr>
          <p:cNvPr id="4" name="Slide Number Placeholder 3"/>
          <p:cNvSpPr>
            <a:spLocks noGrp="1"/>
          </p:cNvSpPr>
          <p:nvPr>
            <p:ph type="sldNum" sz="quarter" idx="12"/>
          </p:nvPr>
        </p:nvSpPr>
        <p:spPr/>
        <p:txBody>
          <a:bodyPr/>
          <a:lstStyle/>
          <a:p>
            <a:fld id="{5FCA4BC5-AE2A-401E-9EDD-DF8812A14A6A}" type="slidenum">
              <a:rPr lang="en-US" smtClean="0"/>
              <a:t>19</a:t>
            </a:fld>
            <a:endParaRPr lang="en-US"/>
          </a:p>
        </p:txBody>
      </p:sp>
      <p:pic>
        <p:nvPicPr>
          <p:cNvPr id="5" name="Picture 4"/>
          <p:cNvPicPr>
            <a:picLocks noChangeAspect="1"/>
          </p:cNvPicPr>
          <p:nvPr/>
        </p:nvPicPr>
        <p:blipFill>
          <a:blip r:embed="rId3"/>
          <a:stretch>
            <a:fillRect/>
          </a:stretch>
        </p:blipFill>
        <p:spPr>
          <a:xfrm>
            <a:off x="3429000" y="3581400"/>
            <a:ext cx="2663121" cy="19022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35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AE27-8FE2-E290-8495-0ACE32609518}"/>
              </a:ext>
            </a:extLst>
          </p:cNvPr>
          <p:cNvSpPr>
            <a:spLocks noGrp="1"/>
          </p:cNvSpPr>
          <p:nvPr>
            <p:ph type="title"/>
          </p:nvPr>
        </p:nvSpPr>
        <p:spPr>
          <a:xfrm>
            <a:off x="457200" y="990600"/>
            <a:ext cx="7620000" cy="1143000"/>
          </a:xfrm>
        </p:spPr>
        <p:txBody>
          <a:bodyPr/>
          <a:lstStyle/>
          <a:p>
            <a:r>
              <a:rPr lang="en-PK" dirty="0">
                <a:solidFill>
                  <a:srgbClr val="92D050"/>
                </a:solidFill>
              </a:rPr>
              <a:t>Topics</a:t>
            </a:r>
          </a:p>
        </p:txBody>
      </p:sp>
      <p:sp>
        <p:nvSpPr>
          <p:cNvPr id="3" name="Content Placeholder 2">
            <a:extLst>
              <a:ext uri="{FF2B5EF4-FFF2-40B4-BE49-F238E27FC236}">
                <a16:creationId xmlns:a16="http://schemas.microsoft.com/office/drawing/2014/main" id="{842E9F70-4177-CD27-0D82-F056019AE106}"/>
              </a:ext>
            </a:extLst>
          </p:cNvPr>
          <p:cNvSpPr>
            <a:spLocks noGrp="1"/>
          </p:cNvSpPr>
          <p:nvPr>
            <p:ph idx="1"/>
          </p:nvPr>
        </p:nvSpPr>
        <p:spPr>
          <a:xfrm>
            <a:off x="914400" y="2286000"/>
            <a:ext cx="7010400" cy="2590800"/>
          </a:xfrm>
        </p:spPr>
        <p:txBody>
          <a:bodyPr>
            <a:normAutofit/>
          </a:bodyPr>
          <a:lstStyle/>
          <a:p>
            <a:r>
              <a:rPr lang="en-PK" dirty="0">
                <a:latin typeface="Times New Roman" panose="02020603050405020304" pitchFamily="18" charset="0"/>
                <a:cs typeface="Times New Roman" panose="02020603050405020304" pitchFamily="18" charset="0"/>
              </a:rPr>
              <a:t>DBMS Architectures </a:t>
            </a:r>
          </a:p>
          <a:p>
            <a:r>
              <a:rPr lang="en-US" altLang="en-US" dirty="0">
                <a:latin typeface="Times New Roman" panose="02020603050405020304" pitchFamily="18" charset="0"/>
                <a:cs typeface="Times New Roman" panose="02020603050405020304" pitchFamily="18" charset="0"/>
              </a:rPr>
              <a:t>Data Independence – Levels of Abstraction</a:t>
            </a:r>
          </a:p>
          <a:p>
            <a:r>
              <a:rPr lang="en-US" altLang="en-US" dirty="0">
                <a:latin typeface="Times New Roman" panose="02020603050405020304" pitchFamily="18" charset="0"/>
                <a:cs typeface="Times New Roman" panose="02020603050405020304" pitchFamily="18" charset="0"/>
              </a:rPr>
              <a:t>Design life cycles of databases</a:t>
            </a:r>
          </a:p>
          <a:p>
            <a:r>
              <a:rPr lang="en-US" altLang="en-US" dirty="0">
                <a:latin typeface="Times New Roman" panose="02020603050405020304" pitchFamily="18" charset="0"/>
                <a:cs typeface="Times New Roman" panose="02020603050405020304" pitchFamily="18" charset="0"/>
              </a:rPr>
              <a:t>Data Modeling and data models</a:t>
            </a:r>
          </a:p>
          <a:p>
            <a:r>
              <a:rPr lang="en-US" altLang="en-US" dirty="0">
                <a:latin typeface="Times New Roman" panose="02020603050405020304" pitchFamily="18" charset="0"/>
                <a:cs typeface="Times New Roman" panose="02020603050405020304" pitchFamily="18" charset="0"/>
              </a:rPr>
              <a:t>SQL Language Categories </a:t>
            </a:r>
          </a:p>
          <a:p>
            <a:endParaRPr lang="en-PK" dirty="0"/>
          </a:p>
          <a:p>
            <a:pPr marL="114300" indent="0">
              <a:buNone/>
            </a:pPr>
            <a:endParaRPr lang="en-PK" dirty="0"/>
          </a:p>
          <a:p>
            <a:endParaRPr lang="en-PK" dirty="0"/>
          </a:p>
        </p:txBody>
      </p:sp>
      <p:sp>
        <p:nvSpPr>
          <p:cNvPr id="4" name="Slide Number Placeholder 3">
            <a:extLst>
              <a:ext uri="{FF2B5EF4-FFF2-40B4-BE49-F238E27FC236}">
                <a16:creationId xmlns:a16="http://schemas.microsoft.com/office/drawing/2014/main" id="{721E2C52-34A3-827F-A1B5-A3BCE88436FB}"/>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3193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Cont..</a:t>
            </a:r>
          </a:p>
        </p:txBody>
      </p:sp>
      <p:sp>
        <p:nvSpPr>
          <p:cNvPr id="3" name="Content Placeholder 2"/>
          <p:cNvSpPr>
            <a:spLocks noGrp="1"/>
          </p:cNvSpPr>
          <p:nvPr>
            <p:ph idx="1"/>
          </p:nvPr>
        </p:nvSpPr>
        <p:spPr/>
        <p:txBody>
          <a:bodyPr>
            <a:normAutofit/>
          </a:bodyPr>
          <a:lstStyle/>
          <a:p>
            <a:pPr algn="just"/>
            <a:r>
              <a:rPr lang="en-US" sz="2000" b="1" dirty="0">
                <a:solidFill>
                  <a:srgbClr val="00B0F0"/>
                </a:solidFill>
                <a:latin typeface="Helvetica" panose="020B0604020202020204" pitchFamily="34" charset="0"/>
                <a:cs typeface="Helvetica" panose="020B0604020202020204" pitchFamily="34" charset="0"/>
              </a:rPr>
              <a:t>Consistency: </a:t>
            </a:r>
            <a:r>
              <a:rPr lang="en-US" sz="2000" dirty="0">
                <a:latin typeface="Helvetica" panose="020B0604020202020204" pitchFamily="34" charset="0"/>
                <a:cs typeface="Helvetica" panose="020B0604020202020204" pitchFamily="34" charset="0"/>
              </a:rPr>
              <a:t>This property ensures that the transaction maintains data integrity constraints, leaving the data consistent. The transaction creates a new valid state of the data and if some failure happens, return all the data with the state before the transaction being executed.</a:t>
            </a:r>
          </a:p>
        </p:txBody>
      </p:sp>
      <p:sp>
        <p:nvSpPr>
          <p:cNvPr id="4" name="Slide Number Placeholder 3"/>
          <p:cNvSpPr>
            <a:spLocks noGrp="1"/>
          </p:cNvSpPr>
          <p:nvPr>
            <p:ph type="sldNum" sz="quarter" idx="12"/>
          </p:nvPr>
        </p:nvSpPr>
        <p:spPr/>
        <p:txBody>
          <a:bodyPr/>
          <a:lstStyle/>
          <a:p>
            <a:fld id="{5FCA4BC5-AE2A-401E-9EDD-DF8812A14A6A}" type="slidenum">
              <a:rPr lang="en-US" smtClean="0"/>
              <a:t>20</a:t>
            </a:fld>
            <a:endParaRPr lang="en-US"/>
          </a:p>
        </p:txBody>
      </p:sp>
    </p:spTree>
    <p:extLst>
      <p:ext uri="{BB962C8B-B14F-4D97-AF65-F5344CB8AC3E}">
        <p14:creationId xmlns:p14="http://schemas.microsoft.com/office/powerpoint/2010/main" val="236353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Cont..</a:t>
            </a:r>
            <a:endParaRPr lang="en-US" dirty="0"/>
          </a:p>
        </p:txBody>
      </p:sp>
      <p:sp>
        <p:nvSpPr>
          <p:cNvPr id="3" name="Content Placeholder 2"/>
          <p:cNvSpPr>
            <a:spLocks noGrp="1"/>
          </p:cNvSpPr>
          <p:nvPr>
            <p:ph idx="1"/>
          </p:nvPr>
        </p:nvSpPr>
        <p:spPr/>
        <p:txBody>
          <a:bodyPr>
            <a:normAutofit/>
          </a:bodyPr>
          <a:lstStyle/>
          <a:p>
            <a:pPr algn="just"/>
            <a:r>
              <a:rPr lang="en-US" sz="2000" b="1" dirty="0">
                <a:solidFill>
                  <a:srgbClr val="00B0F0"/>
                </a:solidFill>
                <a:latin typeface="Helvetica" panose="020B0604020202020204" pitchFamily="34" charset="0"/>
                <a:cs typeface="Helvetica" panose="020B0604020202020204" pitchFamily="34" charset="0"/>
              </a:rPr>
              <a:t>Isolation: </a:t>
            </a:r>
            <a:r>
              <a:rPr lang="en-US" sz="2000" dirty="0">
                <a:latin typeface="Helvetica" panose="020B0604020202020204" pitchFamily="34" charset="0"/>
                <a:cs typeface="Helvetica" panose="020B0604020202020204" pitchFamily="34" charset="0"/>
              </a:rPr>
              <a:t>This property ensures the isolation of each transaction, ensuring that the transaction will not be changed by any other concurrent transaction. It means that each transaction in progress will not be interfered by any other transaction until it is completed.</a:t>
            </a:r>
          </a:p>
        </p:txBody>
      </p:sp>
      <p:sp>
        <p:nvSpPr>
          <p:cNvPr id="4" name="Slide Number Placeholder 3"/>
          <p:cNvSpPr>
            <a:spLocks noGrp="1"/>
          </p:cNvSpPr>
          <p:nvPr>
            <p:ph type="sldNum" sz="quarter" idx="12"/>
          </p:nvPr>
        </p:nvSpPr>
        <p:spPr/>
        <p:txBody>
          <a:bodyPr/>
          <a:lstStyle/>
          <a:p>
            <a:fld id="{5FCA4BC5-AE2A-401E-9EDD-DF8812A14A6A}" type="slidenum">
              <a:rPr lang="en-US" smtClean="0"/>
              <a:t>21</a:t>
            </a:fld>
            <a:endParaRPr lang="en-US"/>
          </a:p>
        </p:txBody>
      </p:sp>
    </p:spTree>
    <p:extLst>
      <p:ext uri="{BB962C8B-B14F-4D97-AF65-F5344CB8AC3E}">
        <p14:creationId xmlns:p14="http://schemas.microsoft.com/office/powerpoint/2010/main" val="2244276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Cont..</a:t>
            </a:r>
            <a:endParaRPr lang="en-US" dirty="0"/>
          </a:p>
        </p:txBody>
      </p:sp>
      <p:sp>
        <p:nvSpPr>
          <p:cNvPr id="3" name="Content Placeholder 2"/>
          <p:cNvSpPr>
            <a:spLocks noGrp="1"/>
          </p:cNvSpPr>
          <p:nvPr>
            <p:ph idx="1"/>
          </p:nvPr>
        </p:nvSpPr>
        <p:spPr/>
        <p:txBody>
          <a:bodyPr>
            <a:normAutofit/>
          </a:bodyPr>
          <a:lstStyle/>
          <a:p>
            <a:pPr algn="just"/>
            <a:r>
              <a:rPr lang="en-US" sz="2000" b="1" dirty="0">
                <a:solidFill>
                  <a:srgbClr val="00B0F0"/>
                </a:solidFill>
                <a:latin typeface="Helvetica" panose="020B0604020202020204" pitchFamily="34" charset="0"/>
                <a:cs typeface="Helvetica" panose="020B0604020202020204" pitchFamily="34" charset="0"/>
              </a:rPr>
              <a:t>Durability: </a:t>
            </a:r>
            <a:r>
              <a:rPr lang="en-US" sz="2000" dirty="0">
                <a:latin typeface="Helvetica" panose="020B0604020202020204" pitchFamily="34" charset="0"/>
                <a:cs typeface="Helvetica" panose="020B0604020202020204" pitchFamily="34" charset="0"/>
              </a:rPr>
              <a:t>Once a transaction is completed and committed, its changes are persisted permanently in the database. This property ensures that the information that is saved in the database is immutable until another update or deletion transaction affects it.</a:t>
            </a:r>
          </a:p>
        </p:txBody>
      </p:sp>
      <p:sp>
        <p:nvSpPr>
          <p:cNvPr id="4" name="Slide Number Placeholder 3"/>
          <p:cNvSpPr>
            <a:spLocks noGrp="1"/>
          </p:cNvSpPr>
          <p:nvPr>
            <p:ph type="sldNum" sz="quarter" idx="12"/>
          </p:nvPr>
        </p:nvSpPr>
        <p:spPr/>
        <p:txBody>
          <a:bodyPr/>
          <a:lstStyle/>
          <a:p>
            <a:fld id="{5FCA4BC5-AE2A-401E-9EDD-DF8812A14A6A}" type="slidenum">
              <a:rPr lang="en-US" smtClean="0"/>
              <a:t>22</a:t>
            </a:fld>
            <a:endParaRPr lang="en-US"/>
          </a:p>
        </p:txBody>
      </p:sp>
    </p:spTree>
    <p:extLst>
      <p:ext uri="{BB962C8B-B14F-4D97-AF65-F5344CB8AC3E}">
        <p14:creationId xmlns:p14="http://schemas.microsoft.com/office/powerpoint/2010/main" val="3696637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Motivating Scenario</a:t>
            </a:r>
          </a:p>
        </p:txBody>
      </p:sp>
      <p:sp>
        <p:nvSpPr>
          <p:cNvPr id="3" name="Content Placeholder 2"/>
          <p:cNvSpPr>
            <a:spLocks noGrp="1"/>
          </p:cNvSpPr>
          <p:nvPr>
            <p:ph idx="1"/>
          </p:nvPr>
        </p:nvSpPr>
        <p:spPr>
          <a:xfrm>
            <a:off x="152400" y="1600200"/>
            <a:ext cx="8458200" cy="4525963"/>
          </a:xfrm>
        </p:spPr>
        <p:txBody>
          <a:bodyPr>
            <a:normAutofit fontScale="92500" lnSpcReduction="10000"/>
          </a:bodyPr>
          <a:lstStyle/>
          <a:p>
            <a:pPr>
              <a:buFont typeface="Wingdings" pitchFamily="2" charset="2"/>
              <a:buChar char="§"/>
            </a:pPr>
            <a:r>
              <a:rPr lang="en-US" sz="2200" dirty="0">
                <a:latin typeface="Helvetica" panose="020B0604020202020204" pitchFamily="34" charset="0"/>
                <a:cs typeface="Helvetica" panose="020B0604020202020204" pitchFamily="34" charset="0"/>
              </a:rPr>
              <a:t>Pakistan Foundation (PF) has a “large” collection of data (say 500GB) on employees, students, universities, research centers, etc.,</a:t>
            </a:r>
          </a:p>
          <a:p>
            <a:pPr>
              <a:buFont typeface="Wingdings" pitchFamily="2" charset="2"/>
              <a:buChar char="§"/>
            </a:pPr>
            <a:endParaRPr lang="en-US" sz="2200" dirty="0">
              <a:latin typeface="Helvetica" panose="020B0604020202020204" pitchFamily="34" charset="0"/>
              <a:cs typeface="Helvetica" panose="020B0604020202020204" pitchFamily="34" charset="0"/>
            </a:endParaRPr>
          </a:p>
          <a:p>
            <a:pPr>
              <a:buFont typeface="Wingdings" pitchFamily="2" charset="2"/>
              <a:buChar char="§"/>
            </a:pPr>
            <a:r>
              <a:rPr lang="en-US" sz="2200" dirty="0">
                <a:latin typeface="Helvetica" panose="020B0604020202020204" pitchFamily="34" charset="0"/>
                <a:cs typeface="Helvetica" panose="020B0604020202020204" pitchFamily="34" charset="0"/>
              </a:rPr>
              <a:t>This data is accessed </a:t>
            </a:r>
            <a:r>
              <a:rPr lang="en-US" sz="2200" i="1" dirty="0">
                <a:latin typeface="Helvetica" panose="020B0604020202020204" pitchFamily="34" charset="0"/>
                <a:cs typeface="Helvetica" panose="020B0604020202020204" pitchFamily="34" charset="0"/>
              </a:rPr>
              <a:t>concurrently</a:t>
            </a:r>
            <a:r>
              <a:rPr lang="en-US" sz="2200" dirty="0">
                <a:latin typeface="Helvetica" panose="020B0604020202020204" pitchFamily="34" charset="0"/>
                <a:cs typeface="Helvetica" panose="020B0604020202020204" pitchFamily="34" charset="0"/>
              </a:rPr>
              <a:t> by several people </a:t>
            </a:r>
          </a:p>
          <a:p>
            <a:pPr>
              <a:buFont typeface="Wingdings" pitchFamily="2" charset="2"/>
              <a:buChar char="§"/>
            </a:pPr>
            <a:endParaRPr lang="en-US" sz="2200" dirty="0">
              <a:latin typeface="Helvetica" panose="020B0604020202020204" pitchFamily="34" charset="0"/>
              <a:cs typeface="Helvetica" panose="020B0604020202020204" pitchFamily="34" charset="0"/>
            </a:endParaRPr>
          </a:p>
          <a:p>
            <a:pPr>
              <a:buFont typeface="Wingdings" pitchFamily="2" charset="2"/>
              <a:buChar char="§"/>
            </a:pPr>
            <a:r>
              <a:rPr lang="en-US" sz="2200" dirty="0">
                <a:latin typeface="Helvetica" panose="020B0604020202020204" pitchFamily="34" charset="0"/>
                <a:cs typeface="Helvetica" panose="020B0604020202020204" pitchFamily="34" charset="0"/>
              </a:rPr>
              <a:t>Queries on data must be answered </a:t>
            </a:r>
            <a:r>
              <a:rPr lang="en-US" sz="2200" i="1" dirty="0">
                <a:latin typeface="Helvetica" panose="020B0604020202020204" pitchFamily="34" charset="0"/>
                <a:cs typeface="Helvetica" panose="020B0604020202020204" pitchFamily="34" charset="0"/>
              </a:rPr>
              <a:t>quickly</a:t>
            </a:r>
          </a:p>
          <a:p>
            <a:pPr>
              <a:buFont typeface="Wingdings" pitchFamily="2" charset="2"/>
              <a:buChar char="§"/>
            </a:pPr>
            <a:endParaRPr lang="en-US" sz="2200" dirty="0">
              <a:latin typeface="Helvetica" panose="020B0604020202020204" pitchFamily="34" charset="0"/>
              <a:cs typeface="Helvetica" panose="020B0604020202020204" pitchFamily="34" charset="0"/>
            </a:endParaRPr>
          </a:p>
          <a:p>
            <a:pPr>
              <a:buFont typeface="Wingdings" pitchFamily="2" charset="2"/>
              <a:buChar char="§"/>
            </a:pPr>
            <a:r>
              <a:rPr lang="en-US" sz="2200" dirty="0">
                <a:latin typeface="Helvetica" panose="020B0604020202020204" pitchFamily="34" charset="0"/>
                <a:cs typeface="Helvetica" panose="020B0604020202020204" pitchFamily="34" charset="0"/>
              </a:rPr>
              <a:t>Changes made to the data by different users must be applied </a:t>
            </a:r>
            <a:r>
              <a:rPr lang="en-US" sz="2200" i="1" dirty="0">
                <a:latin typeface="Helvetica" panose="020B0604020202020204" pitchFamily="34" charset="0"/>
                <a:cs typeface="Helvetica" panose="020B0604020202020204" pitchFamily="34" charset="0"/>
              </a:rPr>
              <a:t>consistently</a:t>
            </a:r>
          </a:p>
          <a:p>
            <a:pPr>
              <a:buFont typeface="Wingdings" pitchFamily="2" charset="2"/>
              <a:buChar char="§"/>
            </a:pPr>
            <a:endParaRPr lang="en-US" sz="2200" dirty="0">
              <a:latin typeface="Helvetica" panose="020B0604020202020204" pitchFamily="34" charset="0"/>
              <a:cs typeface="Helvetica" panose="020B0604020202020204" pitchFamily="34" charset="0"/>
            </a:endParaRPr>
          </a:p>
          <a:p>
            <a:pPr>
              <a:buFont typeface="Wingdings" pitchFamily="2" charset="2"/>
              <a:buChar char="§"/>
            </a:pPr>
            <a:r>
              <a:rPr lang="en-US" sz="2200" dirty="0">
                <a:latin typeface="Helvetica" panose="020B0604020202020204" pitchFamily="34" charset="0"/>
                <a:cs typeface="Helvetica" panose="020B0604020202020204" pitchFamily="34" charset="0"/>
              </a:rPr>
              <a:t>Access to certain parts of data (e.g., salaries) must be </a:t>
            </a:r>
            <a:r>
              <a:rPr lang="en-US" sz="2200" i="1" dirty="0">
                <a:latin typeface="Helvetica" panose="020B0604020202020204" pitchFamily="34" charset="0"/>
                <a:cs typeface="Helvetica" panose="020B0604020202020204" pitchFamily="34" charset="0"/>
              </a:rPr>
              <a:t>restricted</a:t>
            </a:r>
          </a:p>
          <a:p>
            <a:pPr>
              <a:buFont typeface="Wingdings" pitchFamily="2" charset="2"/>
              <a:buChar char="§"/>
            </a:pPr>
            <a:endParaRPr lang="en-US" sz="2200" i="1" dirty="0">
              <a:latin typeface="Helvetica" panose="020B0604020202020204" pitchFamily="34" charset="0"/>
              <a:cs typeface="Helvetica" panose="020B0604020202020204" pitchFamily="34" charset="0"/>
            </a:endParaRPr>
          </a:p>
          <a:p>
            <a:pPr>
              <a:buFont typeface="Wingdings" pitchFamily="2" charset="2"/>
              <a:buChar char="§"/>
            </a:pPr>
            <a:r>
              <a:rPr lang="en-US" sz="2200" dirty="0">
                <a:latin typeface="Helvetica" panose="020B0604020202020204" pitchFamily="34" charset="0"/>
                <a:cs typeface="Helvetica" panose="020B0604020202020204" pitchFamily="34" charset="0"/>
              </a:rPr>
              <a:t>This data should survive system crashes/failures</a:t>
            </a:r>
          </a:p>
          <a:p>
            <a:pPr lvl="1"/>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2"/>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2"/>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3"/>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p:txBody>
      </p:sp>
      <p:sp>
        <p:nvSpPr>
          <p:cNvPr id="4" name="Rounded Rectangle 3"/>
          <p:cNvSpPr/>
          <p:nvPr/>
        </p:nvSpPr>
        <p:spPr>
          <a:xfrm>
            <a:off x="533400" y="2496437"/>
            <a:ext cx="7696200" cy="457200"/>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Performance (Concurrency Control)</a:t>
            </a:r>
          </a:p>
        </p:txBody>
      </p:sp>
      <p:sp>
        <p:nvSpPr>
          <p:cNvPr id="5" name="Rounded Rectangle 4"/>
          <p:cNvSpPr/>
          <p:nvPr/>
        </p:nvSpPr>
        <p:spPr>
          <a:xfrm>
            <a:off x="533400" y="3193639"/>
            <a:ext cx="7696200" cy="457200"/>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Performance (Response Time)</a:t>
            </a:r>
          </a:p>
        </p:txBody>
      </p:sp>
      <p:sp>
        <p:nvSpPr>
          <p:cNvPr id="7" name="Rounded Rectangle 6"/>
          <p:cNvSpPr/>
          <p:nvPr/>
        </p:nvSpPr>
        <p:spPr>
          <a:xfrm>
            <a:off x="533400" y="3906126"/>
            <a:ext cx="7696200" cy="457200"/>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Correctness (Consistency)</a:t>
            </a:r>
          </a:p>
        </p:txBody>
      </p:sp>
      <p:sp>
        <p:nvSpPr>
          <p:cNvPr id="8" name="Rounded Rectangle 7"/>
          <p:cNvSpPr/>
          <p:nvPr/>
        </p:nvSpPr>
        <p:spPr>
          <a:xfrm>
            <a:off x="533400" y="4741813"/>
            <a:ext cx="7696200" cy="457200"/>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Correctness (Security)</a:t>
            </a:r>
          </a:p>
        </p:txBody>
      </p:sp>
      <p:sp>
        <p:nvSpPr>
          <p:cNvPr id="9" name="Rounded Rectangle 8"/>
          <p:cNvSpPr/>
          <p:nvPr/>
        </p:nvSpPr>
        <p:spPr>
          <a:xfrm>
            <a:off x="533400" y="5417378"/>
            <a:ext cx="7696200" cy="457200"/>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Correctness (Durability and Atomicity)</a:t>
            </a:r>
          </a:p>
        </p:txBody>
      </p:sp>
      <p:sp>
        <p:nvSpPr>
          <p:cNvPr id="6" name="Slide Number Placeholder 5"/>
          <p:cNvSpPr>
            <a:spLocks noGrp="1"/>
          </p:cNvSpPr>
          <p:nvPr>
            <p:ph type="sldNum" sz="quarter" idx="12"/>
          </p:nvPr>
        </p:nvSpPr>
        <p:spPr/>
        <p:txBody>
          <a:bodyPr/>
          <a:lstStyle/>
          <a:p>
            <a:fld id="{5FCA4BC5-AE2A-401E-9EDD-DF8812A14A6A}" type="slidenum">
              <a:rPr lang="en-US" smtClean="0"/>
              <a:t>23</a:t>
            </a:fld>
            <a:endParaRPr lang="en-US"/>
          </a:p>
        </p:txBody>
      </p:sp>
    </p:spTree>
    <p:extLst>
      <p:ext uri="{BB962C8B-B14F-4D97-AF65-F5344CB8AC3E}">
        <p14:creationId xmlns:p14="http://schemas.microsoft.com/office/powerpoint/2010/main" val="142538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a:latin typeface="Helvetica" panose="020B0604020202020204" pitchFamily="34" charset="0"/>
                <a:cs typeface="Helvetica" panose="020B0604020202020204" pitchFamily="34" charset="0"/>
              </a:rPr>
              <a:t>Types of Databases</a:t>
            </a:r>
          </a:p>
        </p:txBody>
      </p:sp>
      <p:sp>
        <p:nvSpPr>
          <p:cNvPr id="3" name="Content Placeholder 2"/>
          <p:cNvSpPr>
            <a:spLocks noGrp="1"/>
          </p:cNvSpPr>
          <p:nvPr>
            <p:ph idx="1"/>
          </p:nvPr>
        </p:nvSpPr>
        <p:spPr>
          <a:xfrm>
            <a:off x="457200" y="1371601"/>
            <a:ext cx="8229600" cy="3200400"/>
          </a:xfrm>
        </p:spPr>
        <p:txBody>
          <a:bodyPr/>
          <a:lstStyle/>
          <a:p>
            <a:pPr>
              <a:spcBef>
                <a:spcPts val="0"/>
              </a:spcBef>
              <a:buSzPts val="1680"/>
            </a:pPr>
            <a:r>
              <a:rPr lang="en-US" sz="2000" dirty="0">
                <a:latin typeface="Helvetica" panose="020B0604020202020204" pitchFamily="34" charset="0"/>
                <a:cs typeface="Helvetica" panose="020B0604020202020204" pitchFamily="34" charset="0"/>
              </a:rPr>
              <a:t>SQL DB are structured DBs (</a:t>
            </a:r>
            <a:r>
              <a:rPr lang="en-US" sz="2000" dirty="0">
                <a:solidFill>
                  <a:srgbClr val="FF0000"/>
                </a:solidFill>
                <a:latin typeface="Helvetica" panose="020B0604020202020204" pitchFamily="34" charset="0"/>
                <a:cs typeface="Helvetica" panose="020B0604020202020204" pitchFamily="34" charset="0"/>
              </a:rPr>
              <a:t>DBMS</a:t>
            </a:r>
            <a:r>
              <a:rPr lang="en-US" sz="2000" dirty="0">
                <a:latin typeface="Helvetica" panose="020B0604020202020204" pitchFamily="34" charset="0"/>
                <a:cs typeface="Helvetica" panose="020B0604020202020204" pitchFamily="34" charset="0"/>
              </a:rPr>
              <a:t>)</a:t>
            </a:r>
          </a:p>
          <a:p>
            <a:pPr>
              <a:spcBef>
                <a:spcPts val="600"/>
              </a:spcBef>
              <a:buSzPts val="1680"/>
            </a:pPr>
            <a:r>
              <a:rPr lang="en-US" sz="2000" dirty="0">
                <a:latin typeface="Helvetica" panose="020B0604020202020204" pitchFamily="34" charset="0"/>
                <a:cs typeface="Helvetica" panose="020B0604020202020204" pitchFamily="34" charset="0"/>
              </a:rPr>
              <a:t>NoSQL database is</a:t>
            </a:r>
          </a:p>
          <a:p>
            <a:pPr marL="708660" lvl="1" indent="-342900">
              <a:spcBef>
                <a:spcPts val="420"/>
              </a:spcBef>
              <a:buSzPts val="1680"/>
            </a:pPr>
            <a:r>
              <a:rPr lang="en-US" sz="1800" dirty="0">
                <a:latin typeface="Helvetica" panose="020B0604020202020204" pitchFamily="34" charset="0"/>
                <a:cs typeface="Helvetica" panose="020B0604020202020204" pitchFamily="34" charset="0"/>
              </a:rPr>
              <a:t>a next-generation DB</a:t>
            </a:r>
          </a:p>
          <a:p>
            <a:pPr marL="708660" lvl="1" indent="-342900">
              <a:spcBef>
                <a:spcPts val="420"/>
              </a:spcBef>
              <a:buSzPts val="1680"/>
            </a:pPr>
            <a:r>
              <a:rPr lang="en-US" sz="1800" dirty="0">
                <a:latin typeface="Helvetica" panose="020B0604020202020204" pitchFamily="34" charset="0"/>
                <a:cs typeface="Helvetica" panose="020B0604020202020204" pitchFamily="34" charset="0"/>
              </a:rPr>
              <a:t>used for big data, mainly retrieval purpose</a:t>
            </a:r>
          </a:p>
          <a:p>
            <a:pPr marL="708660" lvl="1" indent="-342900">
              <a:spcBef>
                <a:spcPts val="420"/>
              </a:spcBef>
              <a:buSzPts val="1680"/>
            </a:pPr>
            <a:r>
              <a:rPr lang="en-US" sz="1800" dirty="0">
                <a:latin typeface="Helvetica" panose="020B0604020202020204" pitchFamily="34" charset="0"/>
                <a:cs typeface="Helvetica" panose="020B0604020202020204" pitchFamily="34" charset="0"/>
              </a:rPr>
              <a:t>horizontally scalable</a:t>
            </a:r>
          </a:p>
          <a:p>
            <a:pPr marL="708660" lvl="1" indent="-342900">
              <a:spcBef>
                <a:spcPts val="420"/>
              </a:spcBef>
              <a:buSzPts val="1680"/>
            </a:pPr>
            <a:r>
              <a:rPr lang="en-US" sz="1800" dirty="0">
                <a:latin typeface="Helvetica" panose="020B0604020202020204" pitchFamily="34" charset="0"/>
                <a:cs typeface="Helvetica" panose="020B0604020202020204" pitchFamily="34" charset="0"/>
              </a:rPr>
              <a:t>Apache Cassandra, </a:t>
            </a:r>
            <a:r>
              <a:rPr lang="en-US" sz="1800" dirty="0" err="1">
                <a:latin typeface="Helvetica" panose="020B0604020202020204" pitchFamily="34" charset="0"/>
                <a:cs typeface="Helvetica" panose="020B0604020202020204" pitchFamily="34" charset="0"/>
              </a:rPr>
              <a:t>Apatchi</a:t>
            </a:r>
            <a:r>
              <a:rPr lang="en-US" sz="1800" dirty="0">
                <a:latin typeface="Helvetica" panose="020B0604020202020204" pitchFamily="34" charset="0"/>
                <a:cs typeface="Helvetica" panose="020B0604020202020204" pitchFamily="34" charset="0"/>
              </a:rPr>
              <a:t> </a:t>
            </a:r>
            <a:r>
              <a:rPr lang="en-US" sz="1800" dirty="0" err="1">
                <a:latin typeface="Helvetica" panose="020B0604020202020204" pitchFamily="34" charset="0"/>
                <a:cs typeface="Helvetica" panose="020B0604020202020204" pitchFamily="34" charset="0"/>
              </a:rPr>
              <a:t>HBase</a:t>
            </a:r>
            <a:r>
              <a:rPr lang="en-US" sz="1800" dirty="0">
                <a:latin typeface="Helvetica" panose="020B0604020202020204" pitchFamily="34" charset="0"/>
                <a:cs typeface="Helvetica" panose="020B0604020202020204" pitchFamily="34" charset="0"/>
              </a:rPr>
              <a:t>, Google </a:t>
            </a:r>
            <a:r>
              <a:rPr lang="en-US" sz="1800" dirty="0" err="1">
                <a:latin typeface="Helvetica" panose="020B0604020202020204" pitchFamily="34" charset="0"/>
                <a:cs typeface="Helvetica" panose="020B0604020202020204" pitchFamily="34" charset="0"/>
              </a:rPr>
              <a:t>Bigtable</a:t>
            </a:r>
            <a:r>
              <a:rPr lang="en-US" sz="1800" dirty="0">
                <a:latin typeface="Helvetica" panose="020B0604020202020204" pitchFamily="34" charset="0"/>
                <a:cs typeface="Helvetica" panose="020B0604020202020204" pitchFamily="34" charset="0"/>
              </a:rPr>
              <a:t> and MongoDB</a:t>
            </a:r>
          </a:p>
          <a:p>
            <a:pPr>
              <a:spcBef>
                <a:spcPts val="600"/>
              </a:spcBef>
              <a:buSzPts val="1680"/>
            </a:pPr>
            <a:r>
              <a:rPr lang="en-US" sz="2000" dirty="0">
                <a:latin typeface="Helvetica" panose="020B0604020202020204" pitchFamily="34" charset="0"/>
                <a:cs typeface="Helvetica" panose="020B0604020202020204" pitchFamily="34" charset="0"/>
              </a:rPr>
              <a:t>Graph, Document, Key-value and Column Database are also known as NoSQL</a:t>
            </a:r>
          </a:p>
          <a:p>
            <a:pPr>
              <a:spcBef>
                <a:spcPts val="600"/>
              </a:spcBef>
              <a:buSzPts val="1680"/>
            </a:pPr>
            <a:r>
              <a:rPr lang="en-US" sz="2000" dirty="0">
                <a:latin typeface="Helvetica" panose="020B0604020202020204" pitchFamily="34" charset="0"/>
                <a:cs typeface="Helvetica" panose="020B0604020202020204" pitchFamily="34" charset="0"/>
              </a:rPr>
              <a:t>Cloud DBs MS Azure &amp; Amazon AWS</a:t>
            </a:r>
          </a:p>
          <a:p>
            <a:endParaRPr lang="en-US" dirty="0"/>
          </a:p>
        </p:txBody>
      </p:sp>
      <p:sp>
        <p:nvSpPr>
          <p:cNvPr id="4" name="Slide Number Placeholder 3"/>
          <p:cNvSpPr>
            <a:spLocks noGrp="1"/>
          </p:cNvSpPr>
          <p:nvPr>
            <p:ph type="sldNum" sz="quarter" idx="12"/>
          </p:nvPr>
        </p:nvSpPr>
        <p:spPr/>
        <p:txBody>
          <a:bodyPr/>
          <a:lstStyle/>
          <a:p>
            <a:fld id="{5FCA4BC5-AE2A-401E-9EDD-DF8812A14A6A}" type="slidenum">
              <a:rPr lang="en-US" smtClean="0"/>
              <a:t>24</a:t>
            </a:fld>
            <a:endParaRPr lang="en-US"/>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4679151"/>
            <a:ext cx="5181600" cy="18597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6706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6"/>
          <p:cNvSpPr txBox="1">
            <a:spLocks noGrp="1"/>
          </p:cNvSpPr>
          <p:nvPr>
            <p:ph type="title"/>
          </p:nvPr>
        </p:nvSpPr>
        <p:spPr>
          <a:xfrm>
            <a:off x="457200" y="274638"/>
            <a:ext cx="7467600" cy="792162"/>
          </a:xfrm>
          <a:prstGeom prst="rect">
            <a:avLst/>
          </a:prstGeom>
          <a:noFill/>
          <a:ln>
            <a:noFill/>
          </a:ln>
        </p:spPr>
        <p:txBody>
          <a:bodyPr spcFirstLastPara="1" wrap="square" lIns="91425" tIns="45700" rIns="91425" bIns="45700" anchor="b" anchorCtr="0">
            <a:normAutofit fontScale="90000"/>
          </a:bodyPr>
          <a:lstStyle/>
          <a:p>
            <a:pPr marL="0" lvl="0" indent="0" rtl="0">
              <a:spcBef>
                <a:spcPts val="0"/>
              </a:spcBef>
              <a:spcAft>
                <a:spcPts val="0"/>
              </a:spcAft>
              <a:buClr>
                <a:schemeClr val="dk2"/>
              </a:buClr>
              <a:buSzPts val="3000"/>
              <a:buFont typeface="Century Schoolbook"/>
              <a:buNone/>
            </a:pPr>
            <a:r>
              <a:rPr lang="en-US" dirty="0">
                <a:latin typeface="Helvetica" panose="020B0604020202020204" pitchFamily="34" charset="0"/>
                <a:cs typeface="Helvetica" panose="020B0604020202020204" pitchFamily="34" charset="0"/>
              </a:rPr>
              <a:t>Architectures</a:t>
            </a:r>
            <a:endParaRPr dirty="0">
              <a:latin typeface="Helvetica" panose="020B0604020202020204" pitchFamily="34" charset="0"/>
              <a:cs typeface="Helvetica" panose="020B0604020202020204" pitchFamily="34" charset="0"/>
            </a:endParaRPr>
          </a:p>
        </p:txBody>
      </p:sp>
      <p:pic>
        <p:nvPicPr>
          <p:cNvPr id="514" name="Google Shape;514;p56"/>
          <p:cNvPicPr preferRelativeResize="0"/>
          <p:nvPr/>
        </p:nvPicPr>
        <p:blipFill rotWithShape="1">
          <a:blip r:embed="rId3">
            <a:alphaModFix/>
          </a:blip>
          <a:srcRect/>
          <a:stretch/>
        </p:blipFill>
        <p:spPr>
          <a:xfrm>
            <a:off x="769937" y="1282106"/>
            <a:ext cx="7154863" cy="4949825"/>
          </a:xfrm>
          <a:prstGeom prst="rect">
            <a:avLst/>
          </a:prstGeom>
          <a:noFill/>
          <a:ln>
            <a:noFill/>
          </a:ln>
        </p:spPr>
      </p:pic>
      <p:sp>
        <p:nvSpPr>
          <p:cNvPr id="2" name="Slide Number Placeholder 3">
            <a:extLst>
              <a:ext uri="{FF2B5EF4-FFF2-40B4-BE49-F238E27FC236}">
                <a16:creationId xmlns:a16="http://schemas.microsoft.com/office/drawing/2014/main" id="{B18E783B-2514-39E8-0EFD-5440196C643C}"/>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25</a:t>
            </a:fld>
            <a:endParaRPr lang="en-US"/>
          </a:p>
        </p:txBody>
      </p:sp>
    </p:spTree>
    <p:extLst>
      <p:ext uri="{BB962C8B-B14F-4D97-AF65-F5344CB8AC3E}">
        <p14:creationId xmlns:p14="http://schemas.microsoft.com/office/powerpoint/2010/main" val="1526934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SQL</a:t>
            </a:r>
          </a:p>
        </p:txBody>
      </p:sp>
      <p:sp>
        <p:nvSpPr>
          <p:cNvPr id="3" name="Content Placeholder 2"/>
          <p:cNvSpPr>
            <a:spLocks noGrp="1"/>
          </p:cNvSpPr>
          <p:nvPr>
            <p:ph idx="1"/>
          </p:nvPr>
        </p:nvSpPr>
        <p:spPr>
          <a:xfrm>
            <a:off x="457200" y="1600200"/>
            <a:ext cx="7772400" cy="4525963"/>
          </a:xfrm>
        </p:spPr>
        <p:txBody>
          <a:bodyPr/>
          <a:lstStyle/>
          <a:p>
            <a:r>
              <a:rPr lang="en-US" sz="2000" dirty="0">
                <a:latin typeface="Helvetica" panose="020B0604020202020204" pitchFamily="34" charset="0"/>
                <a:cs typeface="Helvetica" panose="020B0604020202020204" pitchFamily="34" charset="0"/>
              </a:rPr>
              <a:t>It has a predefined schema.</a:t>
            </a:r>
          </a:p>
          <a:p>
            <a:r>
              <a:rPr lang="en-US" sz="2000" dirty="0">
                <a:latin typeface="Helvetica" panose="020B0604020202020204" pitchFamily="34" charset="0"/>
                <a:cs typeface="Helvetica" panose="020B0604020202020204" pitchFamily="34" charset="0"/>
              </a:rPr>
              <a:t>Add Nil if data is not present (Memory Wastage)</a:t>
            </a:r>
          </a:p>
          <a:p>
            <a:r>
              <a:rPr lang="en-US" sz="2000" dirty="0">
                <a:latin typeface="Helvetica" panose="020B0604020202020204" pitchFamily="34" charset="0"/>
                <a:cs typeface="Helvetica" panose="020B0604020202020204" pitchFamily="34" charset="0"/>
              </a:rPr>
              <a:t>Change Schema or Data in case of modifications</a:t>
            </a:r>
          </a:p>
          <a:p>
            <a:r>
              <a:rPr lang="en-US" sz="2000" dirty="0">
                <a:latin typeface="Helvetica" panose="020B0604020202020204" pitchFamily="34" charset="0"/>
                <a:cs typeface="Helvetica" panose="020B0604020202020204" pitchFamily="34" charset="0"/>
              </a:rPr>
              <a:t>Tabular format</a:t>
            </a:r>
          </a:p>
          <a:p>
            <a:r>
              <a:rPr lang="en-US" sz="2000" dirty="0">
                <a:latin typeface="Helvetica" panose="020B0604020202020204" pitchFamily="34" charset="0"/>
                <a:cs typeface="Helvetica" panose="020B0604020202020204" pitchFamily="34" charset="0"/>
              </a:rPr>
              <a:t>Not easily scalable (designed for 90’s technology or worse)</a:t>
            </a:r>
          </a:p>
          <a:p>
            <a:r>
              <a:rPr lang="en-US" sz="2000" dirty="0">
                <a:latin typeface="Helvetica" panose="020B0604020202020204" pitchFamily="34" charset="0"/>
                <a:cs typeface="Helvetica" panose="020B0604020202020204" pitchFamily="34" charset="0"/>
              </a:rPr>
              <a:t>Requires joins</a:t>
            </a:r>
          </a:p>
          <a:p>
            <a:endParaRPr lang="en-US" dirty="0"/>
          </a:p>
        </p:txBody>
      </p:sp>
      <p:sp>
        <p:nvSpPr>
          <p:cNvPr id="4" name="Slide Number Placeholder 3"/>
          <p:cNvSpPr>
            <a:spLocks noGrp="1"/>
          </p:cNvSpPr>
          <p:nvPr>
            <p:ph type="sldNum" sz="quarter" idx="12"/>
          </p:nvPr>
        </p:nvSpPr>
        <p:spPr/>
        <p:txBody>
          <a:bodyPr/>
          <a:lstStyle/>
          <a:p>
            <a:fld id="{5FCA4BC5-AE2A-401E-9EDD-DF8812A14A6A}" type="slidenum">
              <a:rPr lang="en-US" smtClean="0"/>
              <a:t>26</a:t>
            </a:fld>
            <a:endParaRPr lang="en-US"/>
          </a:p>
        </p:txBody>
      </p:sp>
    </p:spTree>
    <p:extLst>
      <p:ext uri="{BB962C8B-B14F-4D97-AF65-F5344CB8AC3E}">
        <p14:creationId xmlns:p14="http://schemas.microsoft.com/office/powerpoint/2010/main" val="2406460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NoSQL</a:t>
            </a:r>
          </a:p>
        </p:txBody>
      </p:sp>
      <p:sp>
        <p:nvSpPr>
          <p:cNvPr id="3" name="Content Placeholder 2"/>
          <p:cNvSpPr>
            <a:spLocks noGrp="1"/>
          </p:cNvSpPr>
          <p:nvPr>
            <p:ph idx="1"/>
          </p:nvPr>
        </p:nvSpPr>
        <p:spPr/>
        <p:txBody>
          <a:bodyPr/>
          <a:lstStyle/>
          <a:p>
            <a:pPr algn="just"/>
            <a:r>
              <a:rPr lang="en-US" sz="2400" dirty="0">
                <a:latin typeface="Helvetica" panose="020B0604020202020204" pitchFamily="34" charset="0"/>
                <a:cs typeface="Helvetica" panose="020B0604020202020204" pitchFamily="34" charset="0"/>
              </a:rPr>
              <a:t>Schema-less Database: It is a schema-less database.</a:t>
            </a:r>
          </a:p>
          <a:p>
            <a:pPr algn="just"/>
            <a:r>
              <a:rPr lang="en-US" sz="2400" dirty="0">
                <a:latin typeface="Helvetica" panose="020B0604020202020204" pitchFamily="34" charset="0"/>
                <a:cs typeface="Helvetica" panose="020B0604020202020204" pitchFamily="34" charset="0"/>
              </a:rPr>
              <a:t>Change can be easily incorporated </a:t>
            </a:r>
          </a:p>
          <a:p>
            <a:pPr algn="just"/>
            <a:endParaRPr lang="en-US" sz="2400" dirty="0">
              <a:latin typeface="Helvetica" panose="020B0604020202020204" pitchFamily="34" charset="0"/>
              <a:cs typeface="Helvetica"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5FCA4BC5-AE2A-401E-9EDD-DF8812A14A6A}" type="slidenum">
              <a:rPr lang="en-US" smtClean="0"/>
              <a:t>27</a:t>
            </a:fld>
            <a:endParaRPr lang="en-US"/>
          </a:p>
        </p:txBody>
      </p:sp>
      <p:sp>
        <p:nvSpPr>
          <p:cNvPr id="5" name="Rectangle 3"/>
          <p:cNvSpPr txBox="1">
            <a:spLocks/>
          </p:cNvSpPr>
          <p:nvPr/>
        </p:nvSpPr>
        <p:spPr>
          <a:xfrm>
            <a:off x="914400" y="3048000"/>
            <a:ext cx="3333750"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1800" dirty="0">
                <a:solidFill>
                  <a:schemeClr val="tx1">
                    <a:lumMod val="75000"/>
                    <a:lumOff val="25000"/>
                  </a:schemeClr>
                </a:solidFill>
                <a:latin typeface="Helvetica" panose="020B0604020202020204" pitchFamily="34" charset="0"/>
                <a:cs typeface="Helvetica" panose="020B0604020202020204" pitchFamily="34" charset="0"/>
              </a:rPr>
              <a:t>Key/value (Dynamo)</a:t>
            </a:r>
          </a:p>
          <a:p>
            <a:pPr>
              <a:buFont typeface="Wingdings" panose="05000000000000000000" pitchFamily="2" charset="2"/>
              <a:buChar char="§"/>
              <a:defRPr/>
            </a:pPr>
            <a:r>
              <a:rPr lang="en-US" sz="1800" dirty="0">
                <a:solidFill>
                  <a:schemeClr val="tx1">
                    <a:lumMod val="75000"/>
                    <a:lumOff val="25000"/>
                  </a:schemeClr>
                </a:solidFill>
                <a:latin typeface="Helvetica" panose="020B0604020202020204" pitchFamily="34" charset="0"/>
                <a:cs typeface="Helvetica" panose="020B0604020202020204" pitchFamily="34" charset="0"/>
              </a:rPr>
              <a:t>Columnar/tabular (</a:t>
            </a:r>
            <a:r>
              <a:rPr lang="en-US" sz="1800" dirty="0" err="1">
                <a:solidFill>
                  <a:schemeClr val="tx1">
                    <a:lumMod val="75000"/>
                    <a:lumOff val="25000"/>
                  </a:schemeClr>
                </a:solidFill>
                <a:latin typeface="Helvetica" panose="020B0604020202020204" pitchFamily="34" charset="0"/>
                <a:cs typeface="Helvetica" panose="020B0604020202020204" pitchFamily="34" charset="0"/>
              </a:rPr>
              <a:t>HBase</a:t>
            </a:r>
            <a:r>
              <a:rPr lang="en-US" sz="1800" dirty="0">
                <a:solidFill>
                  <a:schemeClr val="tx1">
                    <a:lumMod val="75000"/>
                    <a:lumOff val="25000"/>
                  </a:schemeClr>
                </a:solidFill>
                <a:latin typeface="Helvetica" panose="020B0604020202020204" pitchFamily="34" charset="0"/>
                <a:cs typeface="Helvetica" panose="020B0604020202020204" pitchFamily="34" charset="0"/>
              </a:rPr>
              <a:t>)</a:t>
            </a:r>
          </a:p>
          <a:p>
            <a:pPr>
              <a:buFont typeface="Wingdings" panose="05000000000000000000" pitchFamily="2" charset="2"/>
              <a:buChar char="§"/>
              <a:defRPr/>
            </a:pPr>
            <a:r>
              <a:rPr lang="en-US" sz="1800" dirty="0">
                <a:solidFill>
                  <a:schemeClr val="tx1">
                    <a:lumMod val="75000"/>
                    <a:lumOff val="25000"/>
                  </a:schemeClr>
                </a:solidFill>
                <a:latin typeface="Helvetica" panose="020B0604020202020204" pitchFamily="34" charset="0"/>
                <a:cs typeface="Helvetica" panose="020B0604020202020204" pitchFamily="34" charset="0"/>
              </a:rPr>
              <a:t>Document (</a:t>
            </a:r>
            <a:r>
              <a:rPr lang="en-US" sz="1800" dirty="0" err="1">
                <a:solidFill>
                  <a:schemeClr val="tx1">
                    <a:lumMod val="75000"/>
                    <a:lumOff val="25000"/>
                  </a:schemeClr>
                </a:solidFill>
                <a:latin typeface="Helvetica" panose="020B0604020202020204" pitchFamily="34" charset="0"/>
                <a:cs typeface="Helvetica" panose="020B0604020202020204" pitchFamily="34" charset="0"/>
              </a:rPr>
              <a:t>mongoDB</a:t>
            </a:r>
            <a:r>
              <a:rPr lang="en-US" sz="1800" dirty="0">
                <a:solidFill>
                  <a:schemeClr val="tx1">
                    <a:lumMod val="75000"/>
                    <a:lumOff val="25000"/>
                  </a:schemeClr>
                </a:solidFill>
                <a:latin typeface="Helvetica" panose="020B0604020202020204" pitchFamily="34" charset="0"/>
                <a:cs typeface="Helvetica" panose="020B0604020202020204" pitchFamily="34" charset="0"/>
              </a:rPr>
              <a:t>)</a:t>
            </a:r>
          </a:p>
          <a:p>
            <a:pPr marL="0" indent="0">
              <a:buFont typeface="Wingdings 3" charset="2"/>
              <a:buNone/>
              <a:defRPr/>
            </a:pPr>
            <a:endParaRPr lang="en-US" sz="2800" dirty="0">
              <a:solidFill>
                <a:schemeClr val="tx1">
                  <a:lumMod val="75000"/>
                  <a:lumOff val="25000"/>
                </a:schemeClr>
              </a:solidFill>
            </a:endParaRPr>
          </a:p>
          <a:p>
            <a:pPr marL="0" indent="0">
              <a:buFont typeface="Wingdings 3" charset="2"/>
              <a:buNone/>
              <a:defRPr/>
            </a:pPr>
            <a:endParaRPr lang="en-US" sz="1200" dirty="0">
              <a:solidFill>
                <a:schemeClr val="tx1">
                  <a:lumMod val="75000"/>
                  <a:lumOff val="25000"/>
                </a:schemeClr>
              </a:solidFill>
            </a:endParaRPr>
          </a:p>
          <a:p>
            <a:pPr marL="0" indent="0">
              <a:buFont typeface="Wingdings 3" charset="2"/>
              <a:buNone/>
              <a:defRPr/>
            </a:pPr>
            <a:endParaRPr lang="en-US" sz="1200" dirty="0">
              <a:solidFill>
                <a:schemeClr val="tx1">
                  <a:lumMod val="75000"/>
                  <a:lumOff val="25000"/>
                </a:schemeClr>
              </a:solidFill>
            </a:endParaRPr>
          </a:p>
        </p:txBody>
      </p:sp>
      <p:pic>
        <p:nvPicPr>
          <p:cNvPr id="6" name="Picture 5"/>
          <p:cNvPicPr>
            <a:picLocks noChangeAspect="1"/>
          </p:cNvPicPr>
          <p:nvPr/>
        </p:nvPicPr>
        <p:blipFill>
          <a:blip r:embed="rId2"/>
          <a:stretch>
            <a:fillRect/>
          </a:stretch>
        </p:blipFill>
        <p:spPr>
          <a:xfrm>
            <a:off x="4702738" y="2895600"/>
            <a:ext cx="3473428" cy="304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40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001000" cy="636587"/>
          </a:xfrm>
        </p:spPr>
        <p:txBody>
          <a:bodyPr>
            <a:normAutofit fontScale="90000"/>
          </a:bodyPr>
          <a:lstStyle/>
          <a:p>
            <a:r>
              <a:rPr lang="en-US" dirty="0"/>
              <a:t>SQL vs NoSQL</a:t>
            </a:r>
          </a:p>
        </p:txBody>
      </p:sp>
      <p:sp>
        <p:nvSpPr>
          <p:cNvPr id="2" name="Slide Number Placeholder 1"/>
          <p:cNvSpPr>
            <a:spLocks noGrp="1"/>
          </p:cNvSpPr>
          <p:nvPr>
            <p:ph type="sldNum" sz="quarter" idx="12"/>
          </p:nvPr>
        </p:nvSpPr>
        <p:spPr/>
        <p:txBody>
          <a:bodyPr/>
          <a:lstStyle/>
          <a:p>
            <a:fld id="{5FCA4BC5-AE2A-401E-9EDD-DF8812A14A6A}" type="slidenum">
              <a:rPr lang="en-US" smtClean="0"/>
              <a:t>28</a:t>
            </a:fld>
            <a:endParaRPr lang="en-US"/>
          </a:p>
        </p:txBody>
      </p:sp>
      <p:pic>
        <p:nvPicPr>
          <p:cNvPr id="5" name="Picture 4"/>
          <p:cNvPicPr/>
          <p:nvPr/>
        </p:nvPicPr>
        <p:blipFill rotWithShape="1">
          <a:blip r:embed="rId2"/>
          <a:srcRect l="29488" t="31339" r="30449" b="46724"/>
          <a:stretch/>
        </p:blipFill>
        <p:spPr bwMode="auto">
          <a:xfrm>
            <a:off x="1410017" y="4267200"/>
            <a:ext cx="6277610" cy="1933575"/>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Lst>
          </a:blip>
          <a:srcRect l="27403" t="35043" r="28207" b="24502"/>
          <a:stretch/>
        </p:blipFill>
        <p:spPr bwMode="auto">
          <a:xfrm>
            <a:off x="1752600" y="1066800"/>
            <a:ext cx="5592445" cy="2867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9156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8229600" cy="533400"/>
          </a:xfrm>
        </p:spPr>
        <p:txBody>
          <a:bodyPr>
            <a:normAutofit fontScale="90000"/>
          </a:bodyPr>
          <a:lstStyle/>
          <a:p>
            <a:r>
              <a:rPr lang="en-US" dirty="0">
                <a:latin typeface="Helvetica" panose="020B0604020202020204" pitchFamily="34" charset="0"/>
                <a:cs typeface="Helvetica" panose="020B0604020202020204" pitchFamily="34" charset="0"/>
              </a:rPr>
              <a:t>Is NoSQL better than SQL?</a:t>
            </a:r>
            <a:br>
              <a:rPr lang="en-US" dirty="0">
                <a:latin typeface="Helvetica" panose="020B0604020202020204" pitchFamily="34" charset="0"/>
                <a:cs typeface="Helvetica" panose="020B0604020202020204" pitchFamily="34" charset="0"/>
              </a:rPr>
            </a:b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57200" y="1591355"/>
            <a:ext cx="7696200" cy="4525963"/>
          </a:xfrm>
        </p:spPr>
        <p:txBody>
          <a:bodyPr>
            <a:normAutofit/>
          </a:bodyPr>
          <a:lstStyle/>
          <a:p>
            <a:pPr algn="just"/>
            <a:r>
              <a:rPr lang="en-US" sz="2000" dirty="0">
                <a:latin typeface="Helvetica" panose="020B0604020202020204" pitchFamily="34" charset="0"/>
                <a:cs typeface="Helvetica" panose="020B0604020202020204" pitchFamily="34" charset="0"/>
              </a:rPr>
              <a:t>NoSQL tends to be a better option for </a:t>
            </a:r>
            <a:r>
              <a:rPr lang="en-US" sz="2000" b="1" dirty="0">
                <a:solidFill>
                  <a:srgbClr val="FF0000"/>
                </a:solidFill>
                <a:latin typeface="Helvetica" panose="020B0604020202020204" pitchFamily="34" charset="0"/>
                <a:cs typeface="Helvetica" panose="020B0604020202020204" pitchFamily="34" charset="0"/>
              </a:rPr>
              <a:t>modern applications </a:t>
            </a:r>
            <a:r>
              <a:rPr lang="en-US" sz="2000" dirty="0">
                <a:latin typeface="Helvetica" panose="020B0604020202020204" pitchFamily="34" charset="0"/>
                <a:cs typeface="Helvetica" panose="020B0604020202020204" pitchFamily="34" charset="0"/>
              </a:rPr>
              <a:t>that have more complex, constantly changing data sets, requiring a flexible data model that doesn’t need to be immediately defined.</a:t>
            </a:r>
          </a:p>
          <a:p>
            <a:pPr algn="just"/>
            <a:endParaRPr lang="en-US" sz="2000" dirty="0">
              <a:latin typeface="Helvetica" panose="020B0604020202020204" pitchFamily="34" charset="0"/>
              <a:cs typeface="Helvetica" panose="020B0604020202020204" pitchFamily="34" charset="0"/>
            </a:endParaRPr>
          </a:p>
          <a:p>
            <a:pPr algn="just"/>
            <a:r>
              <a:rPr lang="en-US" sz="2000" dirty="0">
                <a:latin typeface="Helvetica" panose="020B0604020202020204" pitchFamily="34" charset="0"/>
                <a:cs typeface="Helvetica" panose="020B0604020202020204" pitchFamily="34" charset="0"/>
              </a:rPr>
              <a:t>NoSQL databases can store and process data in </a:t>
            </a:r>
            <a:r>
              <a:rPr lang="en-US" sz="2000" b="1" dirty="0">
                <a:solidFill>
                  <a:srgbClr val="FF0000"/>
                </a:solidFill>
                <a:latin typeface="Helvetica" panose="020B0604020202020204" pitchFamily="34" charset="0"/>
                <a:cs typeface="Helvetica" panose="020B0604020202020204" pitchFamily="34" charset="0"/>
              </a:rPr>
              <a:t>real-time</a:t>
            </a:r>
            <a:r>
              <a:rPr lang="en-US" sz="2000" dirty="0">
                <a:latin typeface="Helvetica" panose="020B0604020202020204" pitchFamily="34" charset="0"/>
                <a:cs typeface="Helvetica" panose="020B0604020202020204" pitchFamily="34" charset="0"/>
              </a:rPr>
              <a:t>.</a:t>
            </a:r>
          </a:p>
          <a:p>
            <a:pPr algn="just"/>
            <a:endParaRPr lang="en-US" sz="2000" dirty="0">
              <a:latin typeface="Helvetica" panose="020B0604020202020204" pitchFamily="34" charset="0"/>
              <a:cs typeface="Helvetica" panose="020B0604020202020204" pitchFamily="34" charset="0"/>
            </a:endParaRPr>
          </a:p>
          <a:p>
            <a:pPr algn="just"/>
            <a:r>
              <a:rPr lang="en-US" sz="2000" dirty="0">
                <a:latin typeface="Helvetica" panose="020B0604020202020204" pitchFamily="34" charset="0"/>
                <a:cs typeface="Helvetica" panose="020B0604020202020204" pitchFamily="34" charset="0"/>
              </a:rPr>
              <a:t>NoSQL databases </a:t>
            </a:r>
            <a:r>
              <a:rPr lang="en-US" sz="2000" b="1" dirty="0">
                <a:solidFill>
                  <a:srgbClr val="FF0000"/>
                </a:solidFill>
                <a:latin typeface="Helvetica" panose="020B0604020202020204" pitchFamily="34" charset="0"/>
                <a:cs typeface="Helvetica" panose="020B0604020202020204" pitchFamily="34" charset="0"/>
              </a:rPr>
              <a:t>can't typically enforce or guarantee uniqueness </a:t>
            </a:r>
            <a:r>
              <a:rPr lang="en-US" sz="2000" dirty="0">
                <a:latin typeface="Helvetica" panose="020B0604020202020204" pitchFamily="34" charset="0"/>
                <a:cs typeface="Helvetica" panose="020B0604020202020204" pitchFamily="34" charset="0"/>
              </a:rPr>
              <a:t>for keys within documents like traditional relational systems do.</a:t>
            </a:r>
          </a:p>
        </p:txBody>
      </p:sp>
      <p:sp>
        <p:nvSpPr>
          <p:cNvPr id="4" name="Slide Number Placeholder 3"/>
          <p:cNvSpPr>
            <a:spLocks noGrp="1"/>
          </p:cNvSpPr>
          <p:nvPr>
            <p:ph type="sldNum" sz="quarter" idx="12"/>
          </p:nvPr>
        </p:nvSpPr>
        <p:spPr/>
        <p:txBody>
          <a:bodyPr/>
          <a:lstStyle/>
          <a:p>
            <a:fld id="{5FCA4BC5-AE2A-401E-9EDD-DF8812A14A6A}" type="slidenum">
              <a:rPr lang="en-US" smtClean="0"/>
              <a:t>29</a:t>
            </a:fld>
            <a:endParaRPr lang="en-US"/>
          </a:p>
        </p:txBody>
      </p:sp>
    </p:spTree>
    <p:extLst>
      <p:ext uri="{BB962C8B-B14F-4D97-AF65-F5344CB8AC3E}">
        <p14:creationId xmlns:p14="http://schemas.microsoft.com/office/powerpoint/2010/main" val="249915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203492E8-CAC9-EA4C-63EE-85289F2FB2CB}"/>
              </a:ext>
            </a:extLst>
          </p:cNvPr>
          <p:cNvSpPr>
            <a:spLocks noGrp="1" noChangeArrowheads="1"/>
          </p:cNvSpPr>
          <p:nvPr>
            <p:ph type="title"/>
          </p:nvPr>
        </p:nvSpPr>
        <p:spPr>
          <a:xfrm>
            <a:off x="433388" y="180975"/>
            <a:ext cx="7796212" cy="962025"/>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DBMS Architectures </a:t>
            </a:r>
          </a:p>
        </p:txBody>
      </p:sp>
      <p:sp>
        <p:nvSpPr>
          <p:cNvPr id="61443" name="Rectangle 2">
            <a:extLst>
              <a:ext uri="{FF2B5EF4-FFF2-40B4-BE49-F238E27FC236}">
                <a16:creationId xmlns:a16="http://schemas.microsoft.com/office/drawing/2014/main" id="{23D9B628-1CD0-612E-855E-F3D91CC4678D}"/>
              </a:ext>
            </a:extLst>
          </p:cNvPr>
          <p:cNvSpPr>
            <a:spLocks noGrp="1" noChangeArrowheads="1"/>
          </p:cNvSpPr>
          <p:nvPr>
            <p:ph type="body" idx="1"/>
          </p:nvPr>
        </p:nvSpPr>
        <p:spPr>
          <a:xfrm>
            <a:off x="239713" y="1600200"/>
            <a:ext cx="8294687" cy="4572000"/>
          </a:xfrm>
        </p:spPr>
        <p:txBody>
          <a:bodyPr lIns="90000" tIns="46800" bIns="46800"/>
          <a:lstStyle/>
          <a:p>
            <a:pPr marL="339725" indent="-339725" eaLnBrk="1" hangingPunct="1">
              <a:spcBef>
                <a:spcPts val="7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dirty="0">
                <a:solidFill>
                  <a:srgbClr val="FF0000"/>
                </a:solidFill>
              </a:rPr>
              <a:t>Centralized</a:t>
            </a:r>
            <a:r>
              <a:rPr lang="en-US" altLang="en-US" dirty="0"/>
              <a:t> DBMS Architecture:</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a:t>Combines everything into </a:t>
            </a:r>
            <a:r>
              <a:rPr lang="en-US" altLang="en-US" b="1" dirty="0">
                <a:solidFill>
                  <a:schemeClr val="tx2">
                    <a:lumMod val="75000"/>
                  </a:schemeClr>
                </a:solidFill>
              </a:rPr>
              <a:t>single computer system</a:t>
            </a:r>
            <a:r>
              <a:rPr lang="en-US" altLang="en-US" dirty="0"/>
              <a:t>, including: DBMS </a:t>
            </a:r>
            <a:r>
              <a:rPr lang="en-US" altLang="en-US" b="1" dirty="0"/>
              <a:t>software</a:t>
            </a:r>
            <a:r>
              <a:rPr lang="en-US" altLang="en-US" dirty="0"/>
              <a:t>, </a:t>
            </a:r>
            <a:r>
              <a:rPr lang="en-US" altLang="en-US" b="1" dirty="0"/>
              <a:t>hardware</a:t>
            </a:r>
            <a:r>
              <a:rPr lang="en-US" altLang="en-US" dirty="0"/>
              <a:t>, </a:t>
            </a:r>
            <a:r>
              <a:rPr lang="en-US" altLang="en-US" b="1" dirty="0"/>
              <a:t>application programs</a:t>
            </a:r>
            <a:r>
              <a:rPr lang="en-US" altLang="en-US" dirty="0"/>
              <a:t>, and user interface processing software.</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a:t>User can still connect through a </a:t>
            </a:r>
            <a:r>
              <a:rPr lang="en-US" altLang="en-US" b="1" dirty="0">
                <a:solidFill>
                  <a:schemeClr val="accent5">
                    <a:lumMod val="75000"/>
                  </a:schemeClr>
                </a:solidFill>
              </a:rPr>
              <a:t>remote terminal </a:t>
            </a:r>
            <a:r>
              <a:rPr lang="en-US" altLang="en-US" dirty="0"/>
              <a:t>– however, all processing is done at centralized </a:t>
            </a:r>
            <a:r>
              <a:rPr lang="en-US" altLang="en-US" dirty="0">
                <a:solidFill>
                  <a:schemeClr val="accent5">
                    <a:lumMod val="50000"/>
                  </a:schemeClr>
                </a:solidFill>
              </a:rPr>
              <a:t>site</a:t>
            </a:r>
            <a:r>
              <a:rPr lang="en-US" altLang="en-US" dirty="0"/>
              <a:t> (computer).</a:t>
            </a:r>
          </a:p>
        </p:txBody>
      </p:sp>
      <p:sp>
        <p:nvSpPr>
          <p:cNvPr id="2" name="Slide Number Placeholder 3">
            <a:extLst>
              <a:ext uri="{FF2B5EF4-FFF2-40B4-BE49-F238E27FC236}">
                <a16:creationId xmlns:a16="http://schemas.microsoft.com/office/drawing/2014/main" id="{8F48F3FF-C668-FE2C-6878-0C4D325D0CB9}"/>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3</a:t>
            </a:fld>
            <a:endParaRPr lang="en-US" dirty="0"/>
          </a:p>
        </p:txBody>
      </p:sp>
    </p:spTree>
    <p:extLst>
      <p:ext uri="{BB962C8B-B14F-4D97-AF65-F5344CB8AC3E}">
        <p14:creationId xmlns:p14="http://schemas.microsoft.com/office/powerpoint/2010/main" val="4075992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1639"/>
            <a:ext cx="7620000" cy="1143000"/>
          </a:xfrm>
        </p:spPr>
        <p:txBody>
          <a:bodyPr>
            <a:noAutofit/>
          </a:bodyPr>
          <a:lstStyle/>
          <a:p>
            <a:r>
              <a:rPr lang="en-US" sz="2800" dirty="0">
                <a:latin typeface="Helvetica" panose="020B0604020202020204" pitchFamily="34" charset="0"/>
                <a:cs typeface="Helvetica" panose="020B0604020202020204" pitchFamily="34" charset="0"/>
              </a:rPr>
              <a:t>Factors while selecting Database Management System</a:t>
            </a:r>
          </a:p>
        </p:txBody>
      </p:sp>
      <p:pic>
        <p:nvPicPr>
          <p:cNvPr id="5" name="Content Placeholder 4"/>
          <p:cNvPicPr>
            <a:picLocks noGrp="1" noChangeAspect="1"/>
          </p:cNvPicPr>
          <p:nvPr>
            <p:ph idx="1"/>
          </p:nvPr>
        </p:nvPicPr>
        <p:blipFill>
          <a:blip r:embed="rId3"/>
          <a:stretch>
            <a:fillRect/>
          </a:stretch>
        </p:blipFill>
        <p:spPr>
          <a:xfrm>
            <a:off x="6629400" y="2895600"/>
            <a:ext cx="1718817" cy="1489869"/>
          </a:xfrm>
          <a:prstGeom prst="rect">
            <a:avLst/>
          </a:prstGeom>
        </p:spPr>
      </p:pic>
      <p:sp>
        <p:nvSpPr>
          <p:cNvPr id="4" name="Slide Number Placeholder 3"/>
          <p:cNvSpPr>
            <a:spLocks noGrp="1"/>
          </p:cNvSpPr>
          <p:nvPr>
            <p:ph type="sldNum" sz="quarter" idx="12"/>
          </p:nvPr>
        </p:nvSpPr>
        <p:spPr/>
        <p:txBody>
          <a:bodyPr/>
          <a:lstStyle/>
          <a:p>
            <a:fld id="{5FCA4BC5-AE2A-401E-9EDD-DF8812A14A6A}" type="slidenum">
              <a:rPr lang="en-US" smtClean="0"/>
              <a:t>30</a:t>
            </a:fld>
            <a:endParaRPr lang="en-US"/>
          </a:p>
        </p:txBody>
      </p:sp>
      <p:pic>
        <p:nvPicPr>
          <p:cNvPr id="6" name="Picture 5"/>
          <p:cNvPicPr>
            <a:picLocks noChangeAspect="1"/>
          </p:cNvPicPr>
          <p:nvPr/>
        </p:nvPicPr>
        <p:blipFill>
          <a:blip r:embed="rId4"/>
          <a:stretch>
            <a:fillRect/>
          </a:stretch>
        </p:blipFill>
        <p:spPr>
          <a:xfrm>
            <a:off x="7012559" y="1657115"/>
            <a:ext cx="952500" cy="952500"/>
          </a:xfrm>
          <a:prstGeom prst="rect">
            <a:avLst/>
          </a:prstGeom>
        </p:spPr>
      </p:pic>
      <p:pic>
        <p:nvPicPr>
          <p:cNvPr id="7" name="Picture 6"/>
          <p:cNvPicPr>
            <a:picLocks noChangeAspect="1"/>
          </p:cNvPicPr>
          <p:nvPr/>
        </p:nvPicPr>
        <p:blipFill>
          <a:blip r:embed="rId5"/>
          <a:stretch>
            <a:fillRect/>
          </a:stretch>
        </p:blipFill>
        <p:spPr>
          <a:xfrm>
            <a:off x="7050659" y="4570421"/>
            <a:ext cx="952500" cy="952500"/>
          </a:xfrm>
          <a:prstGeom prst="rect">
            <a:avLst/>
          </a:prstGeom>
        </p:spPr>
      </p:pic>
      <p:sp>
        <p:nvSpPr>
          <p:cNvPr id="3" name="Rectangle 2"/>
          <p:cNvSpPr/>
          <p:nvPr/>
        </p:nvSpPr>
        <p:spPr>
          <a:xfrm>
            <a:off x="592495" y="1772687"/>
            <a:ext cx="6189305" cy="4247317"/>
          </a:xfrm>
          <a:prstGeom prst="rect">
            <a:avLst/>
          </a:prstGeom>
        </p:spPr>
        <p:txBody>
          <a:bodyPr wrap="square">
            <a:spAutoFit/>
          </a:bodyPr>
          <a:lstStyle/>
          <a:p>
            <a:pPr marL="342900" indent="-342900" algn="just">
              <a:buFont typeface="+mj-lt"/>
              <a:buAutoNum type="arabicPeriod"/>
            </a:pPr>
            <a:r>
              <a:rPr lang="en-US" dirty="0">
                <a:solidFill>
                  <a:srgbClr val="737373"/>
                </a:solidFill>
                <a:latin typeface="Open Sans"/>
              </a:rPr>
              <a:t>Choosing a database management system that is right for your business can be challenging.</a:t>
            </a:r>
          </a:p>
          <a:p>
            <a:pPr marL="342900" indent="-342900" algn="just">
              <a:buFont typeface="+mj-lt"/>
              <a:buAutoNum type="arabicPeriod"/>
            </a:pPr>
            <a:endParaRPr lang="en-US" dirty="0">
              <a:solidFill>
                <a:srgbClr val="737373"/>
              </a:solidFill>
              <a:latin typeface="Open Sans"/>
            </a:endParaRPr>
          </a:p>
          <a:p>
            <a:pPr marL="342900" indent="-342900" algn="just">
              <a:buFont typeface="+mj-lt"/>
              <a:buAutoNum type="arabicPeriod"/>
            </a:pPr>
            <a:r>
              <a:rPr lang="en-US" dirty="0">
                <a:solidFill>
                  <a:srgbClr val="737373"/>
                </a:solidFill>
                <a:latin typeface="Open Sans"/>
              </a:rPr>
              <a:t>It's essential to consider what you want from the system and how much effort you will put into managing it.</a:t>
            </a:r>
          </a:p>
          <a:p>
            <a:pPr marL="342900" indent="-342900" algn="just">
              <a:buFont typeface="+mj-lt"/>
              <a:buAutoNum type="arabicPeriod"/>
            </a:pPr>
            <a:endParaRPr lang="en-US" dirty="0">
              <a:solidFill>
                <a:srgbClr val="737373"/>
              </a:solidFill>
              <a:latin typeface="Open Sans"/>
            </a:endParaRPr>
          </a:p>
          <a:p>
            <a:pPr marL="342900" indent="-342900" algn="just">
              <a:buFont typeface="+mj-lt"/>
              <a:buAutoNum type="arabicPeriod"/>
            </a:pPr>
            <a:r>
              <a:rPr lang="en-US" dirty="0">
                <a:solidFill>
                  <a:srgbClr val="737373"/>
                </a:solidFill>
                <a:latin typeface="Open Sans"/>
              </a:rPr>
              <a:t>If you need flexibility in information storage without code changes or additional IT infrastructure, NoSQL may work for you.</a:t>
            </a:r>
          </a:p>
          <a:p>
            <a:pPr marL="342900" indent="-342900" algn="just">
              <a:buFont typeface="+mj-lt"/>
              <a:buAutoNum type="arabicPeriod"/>
            </a:pPr>
            <a:endParaRPr lang="en-US" dirty="0">
              <a:solidFill>
                <a:srgbClr val="737373"/>
              </a:solidFill>
              <a:latin typeface="Open Sans"/>
            </a:endParaRPr>
          </a:p>
          <a:p>
            <a:pPr marL="342900" indent="-342900" algn="just">
              <a:buFont typeface="+mj-lt"/>
              <a:buAutoNum type="arabicPeriod"/>
            </a:pPr>
            <a:r>
              <a:rPr lang="en-US" dirty="0">
                <a:solidFill>
                  <a:srgbClr val="737373"/>
                </a:solidFill>
                <a:latin typeface="Open Sans"/>
              </a:rPr>
              <a:t>Queries and security features are critical components of your solution, traditional SQL systems will likely provide better performance with more mature toolsets available</a:t>
            </a:r>
          </a:p>
        </p:txBody>
      </p:sp>
    </p:spTree>
    <p:extLst>
      <p:ext uri="{BB962C8B-B14F-4D97-AF65-F5344CB8AC3E}">
        <p14:creationId xmlns:p14="http://schemas.microsoft.com/office/powerpoint/2010/main" val="801106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6" name="TextBox 5">
            <a:extLst>
              <a:ext uri="{FF2B5EF4-FFF2-40B4-BE49-F238E27FC236}">
                <a16:creationId xmlns:a16="http://schemas.microsoft.com/office/drawing/2014/main" id="{8DC51E33-CFE8-46A3-6EF3-804985F514E4}"/>
              </a:ext>
            </a:extLst>
          </p:cNvPr>
          <p:cNvSpPr txBox="1"/>
          <p:nvPr/>
        </p:nvSpPr>
        <p:spPr>
          <a:xfrm>
            <a:off x="-511253" y="999158"/>
            <a:ext cx="4593020" cy="369332"/>
          </a:xfrm>
          <a:prstGeom prst="rect">
            <a:avLst/>
          </a:prstGeom>
          <a:noFill/>
        </p:spPr>
        <p:txBody>
          <a:bodyPr wrap="square">
            <a:spAutoFit/>
          </a:bodyPr>
          <a:lstStyle/>
          <a:p>
            <a:pPr marL="285750" indent="-285750" algn="ctr">
              <a:buFont typeface="Arial" panose="020B0604020202020204" pitchFamily="34" charset="0"/>
              <a:buChar char="•"/>
            </a:pPr>
            <a:r>
              <a:rPr lang="en-US" b="1" dirty="0"/>
              <a:t>WHAT IS </a:t>
            </a:r>
            <a:r>
              <a:rPr lang="en-US" b="1" u="sng" dirty="0"/>
              <a:t>MODEL</a:t>
            </a:r>
            <a:r>
              <a:rPr lang="en-US" b="1" dirty="0"/>
              <a:t>?</a:t>
            </a:r>
          </a:p>
        </p:txBody>
      </p:sp>
      <p:sp>
        <p:nvSpPr>
          <p:cNvPr id="8" name="TextBox 7">
            <a:extLst>
              <a:ext uri="{FF2B5EF4-FFF2-40B4-BE49-F238E27FC236}">
                <a16:creationId xmlns:a16="http://schemas.microsoft.com/office/drawing/2014/main" id="{72A451B1-0CE0-2542-4B0B-D7BFC9D411C3}"/>
              </a:ext>
            </a:extLst>
          </p:cNvPr>
          <p:cNvSpPr txBox="1"/>
          <p:nvPr/>
        </p:nvSpPr>
        <p:spPr>
          <a:xfrm>
            <a:off x="990600" y="1394959"/>
            <a:ext cx="6858000" cy="1477328"/>
          </a:xfrm>
          <a:prstGeom prst="rect">
            <a:avLst/>
          </a:prstGeom>
          <a:noFill/>
        </p:spPr>
        <p:txBody>
          <a:bodyPr wrap="square">
            <a:spAutoFit/>
          </a:bodyPr>
          <a:lstStyle/>
          <a:p>
            <a:r>
              <a:rPr lang="en-US" sz="1800" i="1" dirty="0"/>
              <a:t>A representation of </a:t>
            </a:r>
            <a:r>
              <a:rPr lang="en-US" sz="1800" b="1" i="1" dirty="0">
                <a:solidFill>
                  <a:srgbClr val="00B050"/>
                </a:solidFill>
              </a:rPr>
              <a:t>real world objects</a:t>
            </a:r>
            <a:r>
              <a:rPr lang="en-US" sz="1800" i="1" dirty="0"/>
              <a:t>, </a:t>
            </a:r>
            <a:r>
              <a:rPr lang="en-US" sz="1800" b="1" i="1" dirty="0">
                <a:solidFill>
                  <a:srgbClr val="FFC000"/>
                </a:solidFill>
              </a:rPr>
              <a:t>events</a:t>
            </a:r>
            <a:r>
              <a:rPr lang="en-US" sz="1800" i="1" dirty="0"/>
              <a:t> and their </a:t>
            </a:r>
            <a:r>
              <a:rPr lang="en-US" sz="1800" b="1" i="1" dirty="0">
                <a:solidFill>
                  <a:srgbClr val="00B0F0"/>
                </a:solidFill>
              </a:rPr>
              <a:t>association</a:t>
            </a:r>
            <a:r>
              <a:rPr lang="en-US" sz="1800" i="1" dirty="0"/>
              <a:t> is called a model”</a:t>
            </a:r>
          </a:p>
          <a:p>
            <a:endParaRPr lang="en-US" sz="1800" i="1" u="sng" dirty="0"/>
          </a:p>
          <a:p>
            <a:r>
              <a:rPr lang="en-US" b="1" u="sng" dirty="0">
                <a:solidFill>
                  <a:schemeClr val="tx1">
                    <a:lumMod val="90000"/>
                    <a:lumOff val="10000"/>
                  </a:schemeClr>
                </a:solidFill>
              </a:rPr>
              <a:t>Benefit</a:t>
            </a:r>
            <a:r>
              <a:rPr lang="en-US" dirty="0"/>
              <a:t>: It helps in understanding the complexities of real-world environments.</a:t>
            </a:r>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673893" y="-175008"/>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Data Models</a:t>
            </a:r>
          </a:p>
        </p:txBody>
      </p:sp>
      <p:sp>
        <p:nvSpPr>
          <p:cNvPr id="11" name="TextBox 10">
            <a:extLst>
              <a:ext uri="{FF2B5EF4-FFF2-40B4-BE49-F238E27FC236}">
                <a16:creationId xmlns:a16="http://schemas.microsoft.com/office/drawing/2014/main" id="{81A84DE9-400F-5689-BEA2-ED23182EE866}"/>
              </a:ext>
            </a:extLst>
          </p:cNvPr>
          <p:cNvSpPr txBox="1"/>
          <p:nvPr/>
        </p:nvSpPr>
        <p:spPr>
          <a:xfrm>
            <a:off x="-179614" y="3048000"/>
            <a:ext cx="4599214" cy="369332"/>
          </a:xfrm>
          <a:prstGeom prst="rect">
            <a:avLst/>
          </a:prstGeom>
          <a:noFill/>
        </p:spPr>
        <p:txBody>
          <a:bodyPr wrap="square">
            <a:spAutoFit/>
          </a:bodyPr>
          <a:lstStyle/>
          <a:p>
            <a:pPr marL="285750" indent="-285750" algn="ctr">
              <a:buFont typeface="Arial" panose="020B0604020202020204" pitchFamily="34" charset="0"/>
              <a:buChar char="•"/>
            </a:pPr>
            <a:r>
              <a:rPr lang="en-US" b="1" dirty="0"/>
              <a:t>WHAT IS </a:t>
            </a:r>
            <a:r>
              <a:rPr lang="en-US" b="1" u="sng" dirty="0"/>
              <a:t>DATAMODEL</a:t>
            </a:r>
            <a:r>
              <a:rPr lang="en-US" b="1" dirty="0"/>
              <a:t>?</a:t>
            </a:r>
          </a:p>
        </p:txBody>
      </p:sp>
      <p:sp>
        <p:nvSpPr>
          <p:cNvPr id="13" name="TextBox 12">
            <a:extLst>
              <a:ext uri="{FF2B5EF4-FFF2-40B4-BE49-F238E27FC236}">
                <a16:creationId xmlns:a16="http://schemas.microsoft.com/office/drawing/2014/main" id="{1209360B-FF3F-A815-B214-0BAAFA6E7CA4}"/>
              </a:ext>
            </a:extLst>
          </p:cNvPr>
          <p:cNvSpPr txBox="1"/>
          <p:nvPr/>
        </p:nvSpPr>
        <p:spPr>
          <a:xfrm>
            <a:off x="1143000" y="3581400"/>
            <a:ext cx="7063808" cy="1477328"/>
          </a:xfrm>
          <a:prstGeom prst="rect">
            <a:avLst/>
          </a:prstGeom>
          <a:noFill/>
        </p:spPr>
        <p:txBody>
          <a:bodyPr wrap="square">
            <a:spAutoFit/>
          </a:bodyPr>
          <a:lstStyle/>
          <a:p>
            <a:r>
              <a:rPr lang="en-US" sz="1800" i="1" dirty="0"/>
              <a:t>A collection of concepts to </a:t>
            </a:r>
            <a:r>
              <a:rPr lang="en-US" sz="1800" b="1" i="1" dirty="0">
                <a:solidFill>
                  <a:srgbClr val="92D050"/>
                </a:solidFill>
              </a:rPr>
              <a:t>describe</a:t>
            </a:r>
            <a:r>
              <a:rPr lang="en-US" sz="1800" i="1" dirty="0"/>
              <a:t> and </a:t>
            </a:r>
            <a:r>
              <a:rPr lang="en-US" sz="1800" b="1" i="1" dirty="0">
                <a:solidFill>
                  <a:srgbClr val="00B0F0"/>
                </a:solidFill>
              </a:rPr>
              <a:t>manipulate</a:t>
            </a:r>
            <a:r>
              <a:rPr lang="en-US" sz="1800" i="1" dirty="0"/>
              <a:t> data, </a:t>
            </a:r>
            <a:r>
              <a:rPr lang="en-US" sz="1800" b="1" i="1" dirty="0">
                <a:solidFill>
                  <a:srgbClr val="FF0000"/>
                </a:solidFill>
              </a:rPr>
              <a:t>relationship</a:t>
            </a:r>
            <a:r>
              <a:rPr lang="en-US" sz="1800" i="1" dirty="0"/>
              <a:t> b/w data and </a:t>
            </a:r>
            <a:r>
              <a:rPr lang="en-US" sz="1800" b="1" i="1" dirty="0">
                <a:solidFill>
                  <a:schemeClr val="accent2"/>
                </a:solidFill>
              </a:rPr>
              <a:t>constraints</a:t>
            </a:r>
            <a:r>
              <a:rPr lang="en-US" sz="1800" i="1" dirty="0"/>
              <a:t> on the data”</a:t>
            </a:r>
          </a:p>
          <a:p>
            <a:endParaRPr lang="en-US" sz="1800" i="1" u="sng" dirty="0"/>
          </a:p>
          <a:p>
            <a:r>
              <a:rPr lang="en-US" b="1" u="sng" dirty="0">
                <a:solidFill>
                  <a:schemeClr val="tx1">
                    <a:lumMod val="90000"/>
                    <a:lumOff val="10000"/>
                  </a:schemeClr>
                </a:solidFill>
              </a:rPr>
              <a:t>Benefit</a:t>
            </a:r>
            <a:r>
              <a:rPr lang="en-US" dirty="0"/>
              <a:t>: It helps in understanding the complexities of data and finding relevant information from it.</a:t>
            </a:r>
          </a:p>
        </p:txBody>
      </p:sp>
    </p:spTree>
    <p:extLst>
      <p:ext uri="{BB962C8B-B14F-4D97-AF65-F5344CB8AC3E}">
        <p14:creationId xmlns:p14="http://schemas.microsoft.com/office/powerpoint/2010/main" val="1060606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800167" y="12313"/>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Parts of Data Models</a:t>
            </a:r>
          </a:p>
        </p:txBody>
      </p:sp>
      <p:sp>
        <p:nvSpPr>
          <p:cNvPr id="15" name="TextBox 14">
            <a:extLst>
              <a:ext uri="{FF2B5EF4-FFF2-40B4-BE49-F238E27FC236}">
                <a16:creationId xmlns:a16="http://schemas.microsoft.com/office/drawing/2014/main" id="{69DC69BC-DA76-8A10-D7D6-90A75C8B05AE}"/>
              </a:ext>
            </a:extLst>
          </p:cNvPr>
          <p:cNvSpPr txBox="1"/>
          <p:nvPr/>
        </p:nvSpPr>
        <p:spPr>
          <a:xfrm>
            <a:off x="815407" y="1143000"/>
            <a:ext cx="7261793" cy="923330"/>
          </a:xfrm>
          <a:prstGeom prst="rect">
            <a:avLst/>
          </a:prstGeom>
          <a:noFill/>
        </p:spPr>
        <p:txBody>
          <a:bodyPr wrap="square">
            <a:spAutoFit/>
          </a:bodyPr>
          <a:lstStyle/>
          <a:p>
            <a:pPr algn="just"/>
            <a:r>
              <a:rPr lang="en-US" sz="1800" b="1" u="sng" dirty="0">
                <a:solidFill>
                  <a:schemeClr val="tx2"/>
                </a:solidFill>
                <a:latin typeface="Calibri" panose="020F0502020204030204" pitchFamily="34" charset="0"/>
                <a:cs typeface="Calibri" panose="020F0502020204030204" pitchFamily="34" charset="0"/>
              </a:rPr>
              <a:t>STRUCTURAL PART : </a:t>
            </a:r>
          </a:p>
          <a:p>
            <a:pPr algn="just"/>
            <a:endParaRPr lang="en-US" b="1" i="1" u="sng" dirty="0">
              <a:solidFill>
                <a:schemeClr val="tx2"/>
              </a:solidFill>
              <a:latin typeface="Calibri" panose="020F0502020204030204" pitchFamily="34" charset="0"/>
              <a:cs typeface="Calibri" panose="020F0502020204030204" pitchFamily="34" charset="0"/>
            </a:endParaRPr>
          </a:p>
          <a:p>
            <a:pPr algn="just"/>
            <a:r>
              <a:rPr lang="en-US" sz="1800" i="1" dirty="0">
                <a:solidFill>
                  <a:schemeClr val="tx2"/>
                </a:solidFill>
                <a:latin typeface="Calibri" panose="020F0502020204030204" pitchFamily="34" charset="0"/>
                <a:cs typeface="Calibri" panose="020F0502020204030204" pitchFamily="34" charset="0"/>
              </a:rPr>
              <a:t>It consists of set of rules, that specify </a:t>
            </a:r>
            <a:r>
              <a:rPr lang="en-US" sz="1800" b="1" i="1" dirty="0">
                <a:solidFill>
                  <a:schemeClr val="tx2"/>
                </a:solidFill>
                <a:latin typeface="Calibri" panose="020F0502020204030204" pitchFamily="34" charset="0"/>
                <a:cs typeface="Calibri" panose="020F0502020204030204" pitchFamily="34" charset="0"/>
              </a:rPr>
              <a:t>how database can be developed</a:t>
            </a:r>
            <a:r>
              <a:rPr lang="en-US" sz="1800" i="1" dirty="0">
                <a:solidFill>
                  <a:schemeClr val="tx2"/>
                </a:solidFill>
                <a:latin typeface="Calibri" panose="020F0502020204030204" pitchFamily="34" charset="0"/>
                <a:cs typeface="Calibri" panose="020F0502020204030204" pitchFamily="34" charset="0"/>
              </a:rPr>
              <a:t>.</a:t>
            </a:r>
            <a:endParaRPr lang="en-US" i="1" dirty="0">
              <a:solidFill>
                <a:schemeClr val="tx2"/>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12C7B265-9924-4D3C-7678-6F2EA0936972}"/>
              </a:ext>
            </a:extLst>
          </p:cNvPr>
          <p:cNvSpPr txBox="1"/>
          <p:nvPr/>
        </p:nvSpPr>
        <p:spPr>
          <a:xfrm>
            <a:off x="739206" y="2375986"/>
            <a:ext cx="7354808" cy="1138773"/>
          </a:xfrm>
          <a:prstGeom prst="rect">
            <a:avLst/>
          </a:prstGeom>
          <a:noFill/>
        </p:spPr>
        <p:txBody>
          <a:bodyPr wrap="square">
            <a:spAutoFit/>
          </a:bodyPr>
          <a:lstStyle/>
          <a:p>
            <a:pPr algn="just"/>
            <a:r>
              <a:rPr lang="en-US" sz="1800" b="1" u="sng" dirty="0">
                <a:solidFill>
                  <a:schemeClr val="tx2"/>
                </a:solidFill>
                <a:latin typeface="Calibri" panose="020F0502020204030204" pitchFamily="34" charset="0"/>
                <a:cs typeface="Calibri" panose="020F0502020204030204" pitchFamily="34" charset="0"/>
              </a:rPr>
              <a:t>MANIPULATIVE PART</a:t>
            </a:r>
          </a:p>
          <a:p>
            <a:pPr algn="just"/>
            <a:r>
              <a:rPr lang="en-US" sz="1400" dirty="0">
                <a:solidFill>
                  <a:schemeClr val="tx2"/>
                </a:solidFill>
                <a:latin typeface="Calibri" panose="020F0502020204030204" pitchFamily="34" charset="0"/>
                <a:cs typeface="Calibri" panose="020F0502020204030204" pitchFamily="34" charset="0"/>
              </a:rPr>
              <a:t>			</a:t>
            </a:r>
          </a:p>
          <a:p>
            <a:pPr algn="just"/>
            <a:r>
              <a:rPr lang="en-US" sz="1800" i="1" dirty="0">
                <a:solidFill>
                  <a:schemeClr val="tx2"/>
                </a:solidFill>
                <a:latin typeface="Calibri" panose="020F0502020204030204" pitchFamily="34" charset="0"/>
                <a:cs typeface="Calibri" panose="020F0502020204030204" pitchFamily="34" charset="0"/>
              </a:rPr>
              <a:t>It defines the types of </a:t>
            </a:r>
            <a:r>
              <a:rPr lang="en-US" sz="1800" b="1" i="1" dirty="0">
                <a:solidFill>
                  <a:schemeClr val="tx2"/>
                </a:solidFill>
                <a:latin typeface="Calibri" panose="020F0502020204030204" pitchFamily="34" charset="0"/>
                <a:cs typeface="Calibri" panose="020F0502020204030204" pitchFamily="34" charset="0"/>
              </a:rPr>
              <a:t>operations that can be performed on data</a:t>
            </a:r>
            <a:r>
              <a:rPr lang="en-US" sz="1800" i="1" dirty="0">
                <a:solidFill>
                  <a:schemeClr val="tx2"/>
                </a:solidFill>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It includes </a:t>
            </a:r>
            <a:r>
              <a:rPr lang="en-US" sz="1800" i="1" dirty="0">
                <a:solidFill>
                  <a:schemeClr val="tx2"/>
                </a:solidFill>
                <a:latin typeface="Calibri" panose="020F0502020204030204" pitchFamily="34" charset="0"/>
                <a:cs typeface="Calibri" panose="020F0502020204030204" pitchFamily="34" charset="0"/>
              </a:rPr>
              <a:t>the operations like updating/retrieving data or changing database structure.</a:t>
            </a:r>
          </a:p>
        </p:txBody>
      </p:sp>
      <p:sp>
        <p:nvSpPr>
          <p:cNvPr id="19" name="TextBox 18">
            <a:extLst>
              <a:ext uri="{FF2B5EF4-FFF2-40B4-BE49-F238E27FC236}">
                <a16:creationId xmlns:a16="http://schemas.microsoft.com/office/drawing/2014/main" id="{4199CB29-310D-D522-7E63-058D360A3557}"/>
              </a:ext>
            </a:extLst>
          </p:cNvPr>
          <p:cNvSpPr txBox="1"/>
          <p:nvPr/>
        </p:nvSpPr>
        <p:spPr>
          <a:xfrm>
            <a:off x="663006" y="3791758"/>
            <a:ext cx="7431008" cy="861774"/>
          </a:xfrm>
          <a:prstGeom prst="rect">
            <a:avLst/>
          </a:prstGeom>
          <a:noFill/>
        </p:spPr>
        <p:txBody>
          <a:bodyPr wrap="square">
            <a:spAutoFit/>
          </a:bodyPr>
          <a:lstStyle/>
          <a:p>
            <a:pPr algn="just"/>
            <a:r>
              <a:rPr lang="en-US" sz="1800" b="1" u="sng" dirty="0">
                <a:solidFill>
                  <a:schemeClr val="tx2"/>
                </a:solidFill>
                <a:latin typeface="Calibri" panose="020F0502020204030204" pitchFamily="34" charset="0"/>
                <a:cs typeface="Calibri" panose="020F0502020204030204" pitchFamily="34" charset="0"/>
              </a:rPr>
              <a:t>INTEGRITY RULES PART</a:t>
            </a:r>
          </a:p>
          <a:p>
            <a:pPr algn="just"/>
            <a:endParaRPr lang="en-US" sz="1400" i="1" dirty="0">
              <a:solidFill>
                <a:schemeClr val="tx2"/>
              </a:solidFill>
              <a:latin typeface="Calibri" panose="020F0502020204030204" pitchFamily="34" charset="0"/>
              <a:cs typeface="Calibri" panose="020F0502020204030204" pitchFamily="34" charset="0"/>
            </a:endParaRPr>
          </a:p>
          <a:p>
            <a:pPr algn="just"/>
            <a:r>
              <a:rPr lang="en-US" sz="1800" i="1" dirty="0">
                <a:solidFill>
                  <a:schemeClr val="tx2"/>
                </a:solidFill>
                <a:latin typeface="Calibri" panose="020F0502020204030204" pitchFamily="34" charset="0"/>
                <a:cs typeface="Calibri" panose="020F0502020204030204" pitchFamily="34" charset="0"/>
              </a:rPr>
              <a:t>It includes the rules that </a:t>
            </a:r>
            <a:r>
              <a:rPr lang="en-US" sz="1800" b="1" i="1" dirty="0">
                <a:solidFill>
                  <a:schemeClr val="tx2"/>
                </a:solidFill>
                <a:latin typeface="Calibri" panose="020F0502020204030204" pitchFamily="34" charset="0"/>
                <a:cs typeface="Calibri" panose="020F0502020204030204" pitchFamily="34" charset="0"/>
              </a:rPr>
              <a:t>ensure the accuracy </a:t>
            </a:r>
            <a:r>
              <a:rPr lang="en-US" sz="1800" i="1" dirty="0">
                <a:solidFill>
                  <a:schemeClr val="tx2"/>
                </a:solidFill>
                <a:latin typeface="Calibri" panose="020F0502020204030204" pitchFamily="34" charset="0"/>
                <a:cs typeface="Calibri" panose="020F0502020204030204" pitchFamily="34" charset="0"/>
              </a:rPr>
              <a:t>in the database.</a:t>
            </a:r>
          </a:p>
        </p:txBody>
      </p:sp>
    </p:spTree>
    <p:extLst>
      <p:ext uri="{BB962C8B-B14F-4D97-AF65-F5344CB8AC3E}">
        <p14:creationId xmlns:p14="http://schemas.microsoft.com/office/powerpoint/2010/main" val="367305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735575" y="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Types of Data Models</a:t>
            </a:r>
            <a:endParaRPr lang="en-US" altLang="en-US" dirty="0">
              <a:solidFill>
                <a:schemeClr val="tx1">
                  <a:lumMod val="90000"/>
                  <a:lumOff val="10000"/>
                </a:schemeClr>
              </a:solidFill>
            </a:endParaRPr>
          </a:p>
        </p:txBody>
      </p:sp>
      <p:pic>
        <p:nvPicPr>
          <p:cNvPr id="2" name="Picture 2" descr="What is data model and types of data model - Tech Easy Info">
            <a:extLst>
              <a:ext uri="{FF2B5EF4-FFF2-40B4-BE49-F238E27FC236}">
                <a16:creationId xmlns:a16="http://schemas.microsoft.com/office/drawing/2014/main" id="{A7AEFC1D-7741-6508-58C9-E60C7C93D7D8}"/>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4043" r="11246"/>
          <a:stretch/>
        </p:blipFill>
        <p:spPr bwMode="auto">
          <a:xfrm>
            <a:off x="609600" y="1143000"/>
            <a:ext cx="7672850" cy="512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929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735575" y="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Types of Data Models</a:t>
            </a:r>
            <a:endParaRPr lang="en-US" altLang="en-US" dirty="0">
              <a:solidFill>
                <a:schemeClr val="tx1">
                  <a:lumMod val="90000"/>
                  <a:lumOff val="10000"/>
                </a:schemeClr>
              </a:solidFill>
            </a:endParaRPr>
          </a:p>
        </p:txBody>
      </p:sp>
      <p:sp>
        <p:nvSpPr>
          <p:cNvPr id="5" name="TextBox 4">
            <a:extLst>
              <a:ext uri="{FF2B5EF4-FFF2-40B4-BE49-F238E27FC236}">
                <a16:creationId xmlns:a16="http://schemas.microsoft.com/office/drawing/2014/main" id="{DE35BF06-DDD7-2A16-236B-983A722D0D5B}"/>
              </a:ext>
            </a:extLst>
          </p:cNvPr>
          <p:cNvSpPr txBox="1"/>
          <p:nvPr/>
        </p:nvSpPr>
        <p:spPr>
          <a:xfrm>
            <a:off x="-990600" y="1371600"/>
            <a:ext cx="4599708" cy="369332"/>
          </a:xfrm>
          <a:prstGeom prst="rect">
            <a:avLst/>
          </a:prstGeom>
          <a:noFill/>
        </p:spPr>
        <p:txBody>
          <a:bodyPr wrap="square">
            <a:spAutoFit/>
          </a:bodyPr>
          <a:lstStyle/>
          <a:p>
            <a:pPr marL="285750" indent="-285750" algn="ctr">
              <a:buFont typeface="Arial" panose="020B0604020202020204" pitchFamily="34" charset="0"/>
              <a:buChar char="•"/>
            </a:pPr>
            <a:r>
              <a:rPr lang="en-US" b="1" u="sng" dirty="0">
                <a:latin typeface="Calibri" panose="020F0502020204030204" pitchFamily="34" charset="0"/>
                <a:cs typeface="Calibri" panose="020F0502020204030204" pitchFamily="34" charset="0"/>
              </a:rPr>
              <a:t>OBJECT</a:t>
            </a:r>
            <a:r>
              <a:rPr lang="en-US" b="1" dirty="0">
                <a:latin typeface="Calibri" panose="020F0502020204030204" pitchFamily="34" charset="0"/>
                <a:cs typeface="Calibri" panose="020F0502020204030204" pitchFamily="34" charset="0"/>
              </a:rPr>
              <a:t> DATA MODEL</a:t>
            </a:r>
            <a:endParaRPr lang="en-US" b="1" u="sng"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BCC569C-BF41-2689-6DBA-8550C79E7E38}"/>
              </a:ext>
            </a:extLst>
          </p:cNvPr>
          <p:cNvSpPr txBox="1"/>
          <p:nvPr/>
        </p:nvSpPr>
        <p:spPr>
          <a:xfrm>
            <a:off x="-505692" y="2318028"/>
            <a:ext cx="8229599" cy="1415772"/>
          </a:xfrm>
          <a:prstGeom prst="rect">
            <a:avLst/>
          </a:prstGeom>
          <a:noFill/>
        </p:spPr>
        <p:txBody>
          <a:bodyPr wrap="square">
            <a:spAutoFit/>
          </a:bodyPr>
          <a:lstStyle/>
          <a:p>
            <a:pPr lvl="1"/>
            <a:endParaRPr lang="en-US" sz="600" u="sng" dirty="0">
              <a:latin typeface="Calibri" panose="020F0502020204030204" pitchFamily="34" charset="0"/>
              <a:cs typeface="Calibri" panose="020F0502020204030204" pitchFamily="34" charset="0"/>
            </a:endParaRPr>
          </a:p>
          <a:p>
            <a:pPr lvl="3"/>
            <a:r>
              <a:rPr lang="en-US" sz="2000" dirty="0">
                <a:latin typeface="Calibri" panose="020F0502020204030204" pitchFamily="34" charset="0"/>
                <a:cs typeface="Calibri" panose="020F0502020204030204" pitchFamily="34" charset="0"/>
              </a:rPr>
              <a:t>1. </a:t>
            </a:r>
            <a:r>
              <a:rPr lang="en-US" sz="2000" u="sng" dirty="0">
                <a:latin typeface="Calibri" panose="020F0502020204030204" pitchFamily="34" charset="0"/>
                <a:cs typeface="Calibri" panose="020F0502020204030204" pitchFamily="34" charset="0"/>
              </a:rPr>
              <a:t>Entity</a:t>
            </a:r>
            <a:r>
              <a:rPr lang="en-US" sz="2000" dirty="0">
                <a:latin typeface="Calibri" panose="020F0502020204030204" pitchFamily="34" charset="0"/>
                <a:cs typeface="Calibri" panose="020F0502020204030204" pitchFamily="34" charset="0"/>
              </a:rPr>
              <a:t>: Person/Place/Thing/Event for which data is collected. </a:t>
            </a:r>
          </a:p>
          <a:p>
            <a:pPr lvl="3"/>
            <a:r>
              <a:rPr lang="en-US" sz="2000" dirty="0">
                <a:latin typeface="Calibri" panose="020F0502020204030204" pitchFamily="34" charset="0"/>
                <a:cs typeface="Calibri" panose="020F0502020204030204" pitchFamily="34" charset="0"/>
              </a:rPr>
              <a:t>2. </a:t>
            </a:r>
            <a:r>
              <a:rPr lang="en-US" sz="2000" u="sng" dirty="0">
                <a:latin typeface="Calibri" panose="020F0502020204030204" pitchFamily="34" charset="0"/>
                <a:cs typeface="Calibri" panose="020F0502020204030204" pitchFamily="34" charset="0"/>
              </a:rPr>
              <a:t>Relationship</a:t>
            </a:r>
            <a:r>
              <a:rPr lang="en-US" sz="2000" dirty="0">
                <a:latin typeface="Calibri" panose="020F0502020204030204" pitchFamily="34" charset="0"/>
                <a:cs typeface="Calibri" panose="020F0502020204030204" pitchFamily="34" charset="0"/>
              </a:rPr>
              <a:t>: An association between two or more entities. </a:t>
            </a:r>
          </a:p>
          <a:p>
            <a:pPr lvl="3"/>
            <a:r>
              <a:rPr lang="en-US" sz="2000" dirty="0">
                <a:latin typeface="Calibri" panose="020F0502020204030204" pitchFamily="34" charset="0"/>
                <a:cs typeface="Calibri" panose="020F0502020204030204" pitchFamily="34" charset="0"/>
              </a:rPr>
              <a:t>3. </a:t>
            </a:r>
            <a:r>
              <a:rPr lang="en-US" sz="2000" u="sng" dirty="0">
                <a:latin typeface="Calibri" panose="020F0502020204030204" pitchFamily="34" charset="0"/>
                <a:cs typeface="Calibri" panose="020F0502020204030204" pitchFamily="34" charset="0"/>
              </a:rPr>
              <a:t>Attributes</a:t>
            </a:r>
            <a:r>
              <a:rPr lang="en-US" sz="2000" dirty="0">
                <a:latin typeface="Calibri" panose="020F0502020204030204" pitchFamily="34" charset="0"/>
                <a:cs typeface="Calibri" panose="020F0502020204030204" pitchFamily="34" charset="0"/>
              </a:rPr>
              <a:t>: Characteristics or properties of one or more entities.</a:t>
            </a:r>
          </a:p>
        </p:txBody>
      </p:sp>
      <p:sp>
        <p:nvSpPr>
          <p:cNvPr id="10" name="TextBox 9">
            <a:extLst>
              <a:ext uri="{FF2B5EF4-FFF2-40B4-BE49-F238E27FC236}">
                <a16:creationId xmlns:a16="http://schemas.microsoft.com/office/drawing/2014/main" id="{F639529C-24AD-4921-6308-00DBC938986E}"/>
              </a:ext>
            </a:extLst>
          </p:cNvPr>
          <p:cNvSpPr txBox="1"/>
          <p:nvPr/>
        </p:nvSpPr>
        <p:spPr>
          <a:xfrm>
            <a:off x="-1239982" y="3810000"/>
            <a:ext cx="5098472" cy="369332"/>
          </a:xfrm>
          <a:prstGeom prst="rect">
            <a:avLst/>
          </a:prstGeom>
          <a:noFill/>
        </p:spPr>
        <p:txBody>
          <a:bodyPr wrap="square">
            <a:spAutoFit/>
          </a:bodyPr>
          <a:lstStyle/>
          <a:p>
            <a:pPr marL="285750" indent="-285750" algn="ctr">
              <a:buFont typeface="Arial" panose="020B0604020202020204" pitchFamily="34" charset="0"/>
              <a:buChar char="•"/>
            </a:pPr>
            <a:r>
              <a:rPr lang="en-US" b="1" u="sng" dirty="0">
                <a:latin typeface="Calibri" panose="020F0502020204030204" pitchFamily="34" charset="0"/>
                <a:cs typeface="Calibri" panose="020F0502020204030204" pitchFamily="34" charset="0"/>
              </a:rPr>
              <a:t>RECORD</a:t>
            </a:r>
            <a:r>
              <a:rPr lang="en-US" b="1" dirty="0">
                <a:latin typeface="Calibri" panose="020F0502020204030204" pitchFamily="34" charset="0"/>
                <a:cs typeface="Calibri" panose="020F0502020204030204" pitchFamily="34" charset="0"/>
              </a:rPr>
              <a:t> DATA MODEL</a:t>
            </a:r>
            <a:endParaRPr lang="en-US" b="1" u="sng"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40E8CEFA-D137-C6FE-95ED-407163BEEC1A}"/>
              </a:ext>
            </a:extLst>
          </p:cNvPr>
          <p:cNvSpPr txBox="1"/>
          <p:nvPr/>
        </p:nvSpPr>
        <p:spPr>
          <a:xfrm>
            <a:off x="1378525" y="4187710"/>
            <a:ext cx="6726381" cy="923330"/>
          </a:xfrm>
          <a:prstGeom prst="rect">
            <a:avLst/>
          </a:prstGeom>
          <a:noFill/>
        </p:spPr>
        <p:txBody>
          <a:bodyPr wrap="square">
            <a:spAutoFit/>
          </a:bodyPr>
          <a:lstStyle/>
          <a:p>
            <a:r>
              <a:rPr kumimoji="0" lang="en-US" sz="1800" b="0" i="1"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Record based data models are </a:t>
            </a:r>
            <a:r>
              <a:rPr kumimoji="0" lang="en-US" sz="1800" b="1" i="1"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consist of fixed-format records </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of difference record types. Each </a:t>
            </a:r>
            <a:r>
              <a:rPr kumimoji="0" lang="en-US" sz="1800" i="1"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record type </a:t>
            </a:r>
            <a:r>
              <a:rPr kumimoji="0" lang="en-US" sz="1800" b="1" i="1"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define fix number of fields</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each field is of </a:t>
            </a:r>
            <a:r>
              <a:rPr kumimoji="0" lang="en-US" sz="1800" b="1" i="1"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fix length</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t>
            </a:r>
            <a:endParaRPr lang="en-PK" dirty="0"/>
          </a:p>
        </p:txBody>
      </p:sp>
      <p:sp>
        <p:nvSpPr>
          <p:cNvPr id="14" name="TextBox 13">
            <a:extLst>
              <a:ext uri="{FF2B5EF4-FFF2-40B4-BE49-F238E27FC236}">
                <a16:creationId xmlns:a16="http://schemas.microsoft.com/office/drawing/2014/main" id="{89E1F1EB-F50B-1BE1-B586-DEE2010BA6EB}"/>
              </a:ext>
            </a:extLst>
          </p:cNvPr>
          <p:cNvSpPr txBox="1"/>
          <p:nvPr/>
        </p:nvSpPr>
        <p:spPr>
          <a:xfrm>
            <a:off x="-1205346" y="5257800"/>
            <a:ext cx="5223162" cy="369332"/>
          </a:xfrm>
          <a:prstGeom prst="rect">
            <a:avLst/>
          </a:prstGeom>
          <a:noFill/>
        </p:spPr>
        <p:txBody>
          <a:bodyPr wrap="square">
            <a:spAutoFit/>
          </a:bodyPr>
          <a:lstStyle/>
          <a:p>
            <a:pPr marL="285750" indent="-285750" algn="ctr">
              <a:buFont typeface="Arial" panose="020B0604020202020204" pitchFamily="34" charset="0"/>
              <a:buChar char="•"/>
            </a:pPr>
            <a:r>
              <a:rPr lang="en-US" b="1" u="sng" dirty="0">
                <a:latin typeface="Calibri" panose="020F0502020204030204" pitchFamily="34" charset="0"/>
                <a:cs typeface="Calibri" panose="020F0502020204030204" pitchFamily="34" charset="0"/>
              </a:rPr>
              <a:t>PHYSICAL</a:t>
            </a:r>
            <a:r>
              <a:rPr lang="en-US" b="1" dirty="0">
                <a:latin typeface="Calibri" panose="020F0502020204030204" pitchFamily="34" charset="0"/>
                <a:cs typeface="Calibri" panose="020F0502020204030204" pitchFamily="34" charset="0"/>
              </a:rPr>
              <a:t> DATA MODEL</a:t>
            </a:r>
            <a:endParaRPr lang="en-US" b="1" u="sng"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A6D89B6C-3F30-0D95-E7A6-102CBF9B54E6}"/>
              </a:ext>
            </a:extLst>
          </p:cNvPr>
          <p:cNvSpPr txBox="1"/>
          <p:nvPr/>
        </p:nvSpPr>
        <p:spPr>
          <a:xfrm>
            <a:off x="838200" y="5715000"/>
            <a:ext cx="7266706" cy="646331"/>
          </a:xfrm>
          <a:prstGeom prst="rect">
            <a:avLst/>
          </a:prstGeom>
          <a:noFill/>
        </p:spPr>
        <p:txBody>
          <a:bodyPr wrap="square">
            <a:spAutoFit/>
          </a:bodyPr>
          <a:lstStyle/>
          <a:p>
            <a:pPr algn="ctr"/>
            <a:r>
              <a:rPr lang="en-US" sz="1800" i="1" dirty="0">
                <a:latin typeface="Calibri" panose="020F0502020204030204" pitchFamily="34" charset="0"/>
                <a:cs typeface="Calibri" panose="020F0502020204030204" pitchFamily="34" charset="0"/>
              </a:rPr>
              <a:t>“This model represents the </a:t>
            </a:r>
            <a:r>
              <a:rPr lang="en-US" sz="1800" b="1" i="1" dirty="0">
                <a:latin typeface="Calibri" panose="020F0502020204030204" pitchFamily="34" charset="0"/>
                <a:cs typeface="Calibri" panose="020F0502020204030204" pitchFamily="34" charset="0"/>
              </a:rPr>
              <a:t>store procedures </a:t>
            </a:r>
            <a:r>
              <a:rPr lang="en-US" sz="1800" i="1" dirty="0">
                <a:latin typeface="Calibri" panose="020F0502020204030204" pitchFamily="34" charset="0"/>
                <a:cs typeface="Calibri" panose="020F0502020204030204" pitchFamily="34" charset="0"/>
              </a:rPr>
              <a:t>such as </a:t>
            </a:r>
            <a:r>
              <a:rPr lang="en-US" sz="1800" b="1" i="1" dirty="0">
                <a:latin typeface="Calibri" panose="020F0502020204030204" pitchFamily="34" charset="0"/>
                <a:cs typeface="Calibri" panose="020F0502020204030204" pitchFamily="34" charset="0"/>
              </a:rPr>
              <a:t>record structures</a:t>
            </a:r>
            <a:r>
              <a:rPr lang="en-US" sz="1800" i="1" dirty="0">
                <a:latin typeface="Calibri" panose="020F0502020204030204" pitchFamily="34" charset="0"/>
                <a:cs typeface="Calibri" panose="020F0502020204030204" pitchFamily="34" charset="0"/>
              </a:rPr>
              <a:t>, </a:t>
            </a:r>
            <a:r>
              <a:rPr lang="en-US" sz="1800" b="1" i="1" dirty="0">
                <a:latin typeface="Calibri" panose="020F0502020204030204" pitchFamily="34" charset="0"/>
                <a:cs typeface="Calibri" panose="020F0502020204030204" pitchFamily="34" charset="0"/>
              </a:rPr>
              <a:t>record ordering </a:t>
            </a:r>
            <a:r>
              <a:rPr lang="en-US" sz="1800" i="1" dirty="0">
                <a:latin typeface="Calibri" panose="020F0502020204030204" pitchFamily="34" charset="0"/>
                <a:cs typeface="Calibri" panose="020F0502020204030204" pitchFamily="34" charset="0"/>
              </a:rPr>
              <a:t>&amp; </a:t>
            </a:r>
            <a:r>
              <a:rPr lang="en-US" sz="1800" b="1" i="1" dirty="0">
                <a:latin typeface="Calibri" panose="020F0502020204030204" pitchFamily="34" charset="0"/>
                <a:cs typeface="Calibri" panose="020F0502020204030204" pitchFamily="34" charset="0"/>
              </a:rPr>
              <a:t>access</a:t>
            </a:r>
            <a:r>
              <a:rPr lang="en-US" sz="1800" i="1" dirty="0">
                <a:latin typeface="Calibri" panose="020F0502020204030204" pitchFamily="34" charset="0"/>
                <a:cs typeface="Calibri" panose="020F0502020204030204" pitchFamily="34" charset="0"/>
              </a:rPr>
              <a:t> </a:t>
            </a:r>
            <a:r>
              <a:rPr lang="en-US" sz="1800" b="1" i="1" dirty="0">
                <a:latin typeface="Calibri" panose="020F0502020204030204" pitchFamily="34" charset="0"/>
                <a:cs typeface="Calibri" panose="020F0502020204030204" pitchFamily="34" charset="0"/>
              </a:rPr>
              <a:t>paths</a:t>
            </a:r>
            <a:r>
              <a:rPr lang="en-US" sz="1800" i="1" dirty="0">
                <a:latin typeface="Calibri" panose="020F0502020204030204" pitchFamily="34" charset="0"/>
                <a:cs typeface="Calibri" panose="020F0502020204030204" pitchFamily="34" charset="0"/>
              </a:rPr>
              <a:t>.”</a:t>
            </a:r>
          </a:p>
        </p:txBody>
      </p:sp>
      <p:sp>
        <p:nvSpPr>
          <p:cNvPr id="18" name="TextBox 17">
            <a:extLst>
              <a:ext uri="{FF2B5EF4-FFF2-40B4-BE49-F238E27FC236}">
                <a16:creationId xmlns:a16="http://schemas.microsoft.com/office/drawing/2014/main" id="{874F3D1B-D276-0B0D-3F1B-2E17B4B57E25}"/>
              </a:ext>
            </a:extLst>
          </p:cNvPr>
          <p:cNvSpPr txBox="1"/>
          <p:nvPr/>
        </p:nvSpPr>
        <p:spPr>
          <a:xfrm>
            <a:off x="997526" y="1703555"/>
            <a:ext cx="6546274" cy="646331"/>
          </a:xfrm>
          <a:prstGeom prst="rect">
            <a:avLst/>
          </a:prstGeom>
          <a:noFill/>
        </p:spPr>
        <p:txBody>
          <a:bodyPr wrap="square">
            <a:spAutoFit/>
          </a:bodyPr>
          <a:lstStyle/>
          <a:p>
            <a:r>
              <a:rPr lang="en-US" sz="1800" i="1" dirty="0">
                <a:latin typeface="Calibri" panose="020F0502020204030204" pitchFamily="34" charset="0"/>
                <a:cs typeface="Calibri" panose="020F0502020204030204" pitchFamily="34" charset="0"/>
              </a:rPr>
              <a:t>“Object based data models </a:t>
            </a:r>
            <a:r>
              <a:rPr lang="en-US" sz="1800" b="1" i="1" dirty="0">
                <a:latin typeface="Calibri" panose="020F0502020204030204" pitchFamily="34" charset="0"/>
                <a:cs typeface="Calibri" panose="020F0502020204030204" pitchFamily="34" charset="0"/>
              </a:rPr>
              <a:t>use concepts like entities</a:t>
            </a:r>
            <a:r>
              <a:rPr lang="en-US" sz="1800" i="1" dirty="0">
                <a:latin typeface="Calibri" panose="020F0502020204030204" pitchFamily="34" charset="0"/>
                <a:cs typeface="Calibri" panose="020F0502020204030204" pitchFamily="34" charset="0"/>
              </a:rPr>
              <a:t>, </a:t>
            </a:r>
            <a:r>
              <a:rPr lang="en-US" sz="1800" b="1" i="1" dirty="0">
                <a:latin typeface="Calibri" panose="020F0502020204030204" pitchFamily="34" charset="0"/>
                <a:cs typeface="Calibri" panose="020F0502020204030204" pitchFamily="34" charset="0"/>
              </a:rPr>
              <a:t>attributes and relationships</a:t>
            </a:r>
            <a:r>
              <a:rPr lang="en-US" sz="18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94713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735575" y="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Types of Data Models</a:t>
            </a:r>
            <a:endParaRPr lang="en-US" altLang="en-US" dirty="0">
              <a:solidFill>
                <a:schemeClr val="tx1">
                  <a:lumMod val="90000"/>
                  <a:lumOff val="10000"/>
                </a:schemeClr>
              </a:solidFill>
            </a:endParaRPr>
          </a:p>
        </p:txBody>
      </p:sp>
      <p:sp>
        <p:nvSpPr>
          <p:cNvPr id="5" name="TextBox 4">
            <a:extLst>
              <a:ext uri="{FF2B5EF4-FFF2-40B4-BE49-F238E27FC236}">
                <a16:creationId xmlns:a16="http://schemas.microsoft.com/office/drawing/2014/main" id="{B102D56D-CCFE-3EAE-5BA9-43563E16ABEC}"/>
              </a:ext>
            </a:extLst>
          </p:cNvPr>
          <p:cNvSpPr txBox="1"/>
          <p:nvPr/>
        </p:nvSpPr>
        <p:spPr>
          <a:xfrm>
            <a:off x="-304800" y="1447800"/>
            <a:ext cx="4599708" cy="369332"/>
          </a:xfrm>
          <a:prstGeom prst="rect">
            <a:avLst/>
          </a:prstGeom>
          <a:noFill/>
        </p:spPr>
        <p:txBody>
          <a:bodyPr wrap="square">
            <a:spAutoFit/>
          </a:bodyPr>
          <a:lstStyle/>
          <a:p>
            <a:pPr marL="285750" indent="-285750" algn="ctr">
              <a:buFont typeface="Arial" panose="020B0604020202020204" pitchFamily="34" charset="0"/>
              <a:buChar char="•"/>
            </a:pPr>
            <a:r>
              <a:rPr lang="en-US" b="1" u="sng" dirty="0"/>
              <a:t>OBJECT</a:t>
            </a:r>
            <a:r>
              <a:rPr lang="en-US" b="1" dirty="0"/>
              <a:t> BASED DATA MODELS</a:t>
            </a:r>
          </a:p>
        </p:txBody>
      </p:sp>
      <p:sp>
        <p:nvSpPr>
          <p:cNvPr id="7" name="TextBox 6">
            <a:extLst>
              <a:ext uri="{FF2B5EF4-FFF2-40B4-BE49-F238E27FC236}">
                <a16:creationId xmlns:a16="http://schemas.microsoft.com/office/drawing/2014/main" id="{D8E73718-8846-05D9-660F-054716C4B257}"/>
              </a:ext>
            </a:extLst>
          </p:cNvPr>
          <p:cNvSpPr txBox="1"/>
          <p:nvPr/>
        </p:nvSpPr>
        <p:spPr>
          <a:xfrm>
            <a:off x="1295400" y="2088079"/>
            <a:ext cx="4752108" cy="369332"/>
          </a:xfrm>
          <a:prstGeom prst="rect">
            <a:avLst/>
          </a:prstGeom>
          <a:noFill/>
        </p:spPr>
        <p:txBody>
          <a:bodyPr wrap="square">
            <a:spAutoFit/>
          </a:bodyPr>
          <a:lstStyle/>
          <a:p>
            <a:r>
              <a:rPr lang="en-US" sz="1800" b="1" u="sng" dirty="0">
                <a:solidFill>
                  <a:schemeClr val="tx2"/>
                </a:solidFill>
                <a:latin typeface="Calibri" panose="020F0502020204030204" pitchFamily="34" charset="0"/>
                <a:cs typeface="Calibri" panose="020F0502020204030204" pitchFamily="34" charset="0"/>
              </a:rPr>
              <a:t>ENTITY RELATIONSHIP MODEL</a:t>
            </a:r>
            <a:endParaRPr lang="en-PK" dirty="0"/>
          </a:p>
        </p:txBody>
      </p:sp>
      <p:sp>
        <p:nvSpPr>
          <p:cNvPr id="11" name="TextBox 10">
            <a:extLst>
              <a:ext uri="{FF2B5EF4-FFF2-40B4-BE49-F238E27FC236}">
                <a16:creationId xmlns:a16="http://schemas.microsoft.com/office/drawing/2014/main" id="{32689D44-5A80-3D35-F6A8-E608B3CABD0D}"/>
              </a:ext>
            </a:extLst>
          </p:cNvPr>
          <p:cNvSpPr txBox="1"/>
          <p:nvPr/>
        </p:nvSpPr>
        <p:spPr>
          <a:xfrm>
            <a:off x="-76200" y="2551837"/>
            <a:ext cx="8229599" cy="923330"/>
          </a:xfrm>
          <a:prstGeom prst="rect">
            <a:avLst/>
          </a:prstGeom>
          <a:noFill/>
        </p:spPr>
        <p:txBody>
          <a:bodyPr wrap="square">
            <a:spAutoFit/>
          </a:bodyPr>
          <a:lstStyle/>
          <a:p>
            <a:pPr lvl="3" algn="just"/>
            <a:r>
              <a:rPr lang="en-US" sz="1800" i="1" dirty="0">
                <a:solidFill>
                  <a:schemeClr val="tx2"/>
                </a:solidFill>
                <a:latin typeface="Calibri" panose="020F0502020204030204" pitchFamily="34" charset="0"/>
                <a:cs typeface="Calibri" panose="020F0502020204030204" pitchFamily="34" charset="0"/>
              </a:rPr>
              <a:t>“This model is a </a:t>
            </a:r>
            <a:r>
              <a:rPr lang="en-US" sz="1800" b="1" i="1" dirty="0">
                <a:solidFill>
                  <a:schemeClr val="tx2"/>
                </a:solidFill>
                <a:latin typeface="Calibri" panose="020F0502020204030204" pitchFamily="34" charset="0"/>
                <a:cs typeface="Calibri" panose="020F0502020204030204" pitchFamily="34" charset="0"/>
              </a:rPr>
              <a:t>real world graphical approach to database design</a:t>
            </a:r>
            <a:r>
              <a:rPr lang="en-US" sz="1800" i="1" dirty="0">
                <a:solidFill>
                  <a:schemeClr val="tx2"/>
                </a:solidFill>
                <a:latin typeface="Calibri" panose="020F0502020204030204" pitchFamily="34" charset="0"/>
                <a:cs typeface="Calibri" panose="020F0502020204030204" pitchFamily="34" charset="0"/>
              </a:rPr>
              <a:t>. It is a high-level model that defines </a:t>
            </a:r>
            <a:r>
              <a:rPr lang="en-US" sz="1800" b="1" i="1" dirty="0">
                <a:solidFill>
                  <a:schemeClr val="tx2"/>
                </a:solidFill>
                <a:latin typeface="Calibri" panose="020F0502020204030204" pitchFamily="34" charset="0"/>
                <a:cs typeface="Calibri" panose="020F0502020204030204" pitchFamily="34" charset="0"/>
              </a:rPr>
              <a:t>data elements and their relationship</a:t>
            </a:r>
            <a:r>
              <a:rPr lang="en-US" sz="1800" i="1" dirty="0">
                <a:solidFill>
                  <a:schemeClr val="tx2"/>
                </a:solidFill>
                <a:latin typeface="Calibri" panose="020F0502020204030204" pitchFamily="34" charset="0"/>
                <a:cs typeface="Calibri" panose="020F0502020204030204" pitchFamily="34" charset="0"/>
              </a:rPr>
              <a:t> for a specified software system.”</a:t>
            </a:r>
            <a:endParaRPr lang="en-US" i="1" dirty="0">
              <a:solidFill>
                <a:schemeClr val="tx2"/>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339B4C74-A724-EAF6-87B6-8263BF737AC1}"/>
              </a:ext>
            </a:extLst>
          </p:cNvPr>
          <p:cNvPicPr>
            <a:picLocks noChangeAspect="1"/>
          </p:cNvPicPr>
          <p:nvPr/>
        </p:nvPicPr>
        <p:blipFill>
          <a:blip r:embed="rId3"/>
          <a:stretch>
            <a:fillRect/>
          </a:stretch>
        </p:blipFill>
        <p:spPr>
          <a:xfrm>
            <a:off x="1797030" y="3597302"/>
            <a:ext cx="4995756" cy="2556422"/>
          </a:xfrm>
          <a:prstGeom prst="rect">
            <a:avLst/>
          </a:prstGeom>
          <a:ln>
            <a:solidFill>
              <a:schemeClr val="accent1"/>
            </a:solidFill>
          </a:ln>
        </p:spPr>
      </p:pic>
    </p:spTree>
    <p:extLst>
      <p:ext uri="{BB962C8B-B14F-4D97-AF65-F5344CB8AC3E}">
        <p14:creationId xmlns:p14="http://schemas.microsoft.com/office/powerpoint/2010/main" val="2838818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735575" y="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Types of Data Models</a:t>
            </a:r>
            <a:endParaRPr lang="en-US" altLang="en-US" dirty="0">
              <a:solidFill>
                <a:schemeClr val="tx1">
                  <a:lumMod val="90000"/>
                  <a:lumOff val="10000"/>
                </a:schemeClr>
              </a:solidFill>
            </a:endParaRPr>
          </a:p>
        </p:txBody>
      </p:sp>
      <p:sp>
        <p:nvSpPr>
          <p:cNvPr id="5" name="TextBox 4">
            <a:extLst>
              <a:ext uri="{FF2B5EF4-FFF2-40B4-BE49-F238E27FC236}">
                <a16:creationId xmlns:a16="http://schemas.microsoft.com/office/drawing/2014/main" id="{B102D56D-CCFE-3EAE-5BA9-43563E16ABEC}"/>
              </a:ext>
            </a:extLst>
          </p:cNvPr>
          <p:cNvSpPr txBox="1"/>
          <p:nvPr/>
        </p:nvSpPr>
        <p:spPr>
          <a:xfrm>
            <a:off x="-304800" y="1447800"/>
            <a:ext cx="4599708" cy="369332"/>
          </a:xfrm>
          <a:prstGeom prst="rect">
            <a:avLst/>
          </a:prstGeom>
          <a:noFill/>
        </p:spPr>
        <p:txBody>
          <a:bodyPr wrap="square">
            <a:spAutoFit/>
          </a:bodyPr>
          <a:lstStyle/>
          <a:p>
            <a:pPr marL="285750" indent="-285750" algn="ctr">
              <a:buFont typeface="Arial" panose="020B0604020202020204" pitchFamily="34" charset="0"/>
              <a:buChar char="•"/>
            </a:pPr>
            <a:r>
              <a:rPr lang="en-US" b="1" u="sng" dirty="0"/>
              <a:t>OBJECT</a:t>
            </a:r>
            <a:r>
              <a:rPr lang="en-US" b="1" dirty="0"/>
              <a:t> BASED DATA MODELS</a:t>
            </a:r>
          </a:p>
        </p:txBody>
      </p:sp>
      <p:sp>
        <p:nvSpPr>
          <p:cNvPr id="7" name="TextBox 6">
            <a:extLst>
              <a:ext uri="{FF2B5EF4-FFF2-40B4-BE49-F238E27FC236}">
                <a16:creationId xmlns:a16="http://schemas.microsoft.com/office/drawing/2014/main" id="{D8E73718-8846-05D9-660F-054716C4B257}"/>
              </a:ext>
            </a:extLst>
          </p:cNvPr>
          <p:cNvSpPr txBox="1"/>
          <p:nvPr/>
        </p:nvSpPr>
        <p:spPr>
          <a:xfrm>
            <a:off x="1295400" y="2088079"/>
            <a:ext cx="4752108" cy="369332"/>
          </a:xfrm>
          <a:prstGeom prst="rect">
            <a:avLst/>
          </a:prstGeom>
          <a:noFill/>
        </p:spPr>
        <p:txBody>
          <a:bodyPr wrap="square">
            <a:spAutoFit/>
          </a:bodyPr>
          <a:lstStyle/>
          <a:p>
            <a:r>
              <a:rPr lang="en-US" sz="1800" b="1" u="sng" dirty="0">
                <a:solidFill>
                  <a:schemeClr val="tx2"/>
                </a:solidFill>
                <a:latin typeface="Calibri" panose="020F0502020204030204" pitchFamily="34" charset="0"/>
                <a:cs typeface="Calibri" panose="020F0502020204030204" pitchFamily="34" charset="0"/>
              </a:rPr>
              <a:t>SEMANTIC OBJECT MODEL</a:t>
            </a:r>
            <a:endParaRPr lang="en-PK" dirty="0"/>
          </a:p>
        </p:txBody>
      </p:sp>
      <p:sp>
        <p:nvSpPr>
          <p:cNvPr id="11" name="TextBox 10">
            <a:extLst>
              <a:ext uri="{FF2B5EF4-FFF2-40B4-BE49-F238E27FC236}">
                <a16:creationId xmlns:a16="http://schemas.microsoft.com/office/drawing/2014/main" id="{32689D44-5A80-3D35-F6A8-E608B3CABD0D}"/>
              </a:ext>
            </a:extLst>
          </p:cNvPr>
          <p:cNvSpPr txBox="1"/>
          <p:nvPr/>
        </p:nvSpPr>
        <p:spPr>
          <a:xfrm>
            <a:off x="-76200" y="2551837"/>
            <a:ext cx="8229599" cy="1200329"/>
          </a:xfrm>
          <a:prstGeom prst="rect">
            <a:avLst/>
          </a:prstGeom>
          <a:noFill/>
        </p:spPr>
        <p:txBody>
          <a:bodyPr wrap="square">
            <a:spAutoFit/>
          </a:bodyPr>
          <a:lstStyle/>
          <a:p>
            <a:pPr marL="1371600" marR="0" lvl="3" indent="0" algn="just" defTabSz="457200" rtl="0" eaLnBrk="1" fontAlgn="auto" latinLnBrk="0" hangingPunct="1">
              <a:lnSpc>
                <a:spcPct val="100000"/>
              </a:lnSpc>
              <a:spcBef>
                <a:spcPts val="0"/>
              </a:spcBef>
              <a:spcAft>
                <a:spcPts val="0"/>
              </a:spcAft>
              <a:buClrTx/>
              <a:buSzTx/>
              <a:buFontTx/>
              <a:buNone/>
              <a:tabLst/>
              <a:defRPr/>
            </a:pPr>
            <a:r>
              <a:rPr lang="en-US" b="1" i="1" dirty="0">
                <a:solidFill>
                  <a:schemeClr val="tx2"/>
                </a:solidFill>
                <a:latin typeface="Calibri" panose="020F0502020204030204" pitchFamily="34" charset="0"/>
                <a:cs typeface="Calibri" panose="020F0502020204030204" pitchFamily="34" charset="0"/>
              </a:rPr>
              <a:t>“Sematic object model is logical representation of data in an organization. It views the entire system as collection of objects related to one &amp; another. These objects are grouped into the classes and instances.”</a:t>
            </a:r>
          </a:p>
        </p:txBody>
      </p:sp>
      <p:pic>
        <p:nvPicPr>
          <p:cNvPr id="2" name="Picture 1">
            <a:extLst>
              <a:ext uri="{FF2B5EF4-FFF2-40B4-BE49-F238E27FC236}">
                <a16:creationId xmlns:a16="http://schemas.microsoft.com/office/drawing/2014/main" id="{F61F5EE9-855C-B1C3-96B5-059536C802CE}"/>
              </a:ext>
            </a:extLst>
          </p:cNvPr>
          <p:cNvPicPr>
            <a:picLocks noChangeAspect="1"/>
          </p:cNvPicPr>
          <p:nvPr/>
        </p:nvPicPr>
        <p:blipFill>
          <a:blip r:embed="rId3"/>
          <a:stretch>
            <a:fillRect/>
          </a:stretch>
        </p:blipFill>
        <p:spPr>
          <a:xfrm>
            <a:off x="1666552" y="3846592"/>
            <a:ext cx="5810895" cy="2569103"/>
          </a:xfrm>
          <a:prstGeom prst="rect">
            <a:avLst/>
          </a:prstGeom>
          <a:ln>
            <a:solidFill>
              <a:schemeClr val="accent1"/>
            </a:solidFill>
          </a:ln>
        </p:spPr>
      </p:pic>
    </p:spTree>
    <p:extLst>
      <p:ext uri="{BB962C8B-B14F-4D97-AF65-F5344CB8AC3E}">
        <p14:creationId xmlns:p14="http://schemas.microsoft.com/office/powerpoint/2010/main" val="1810280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735575" y="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Types of Data Models</a:t>
            </a:r>
            <a:endParaRPr lang="en-US" altLang="en-US" dirty="0">
              <a:solidFill>
                <a:schemeClr val="tx1">
                  <a:lumMod val="90000"/>
                  <a:lumOff val="10000"/>
                </a:schemeClr>
              </a:solidFill>
            </a:endParaRPr>
          </a:p>
        </p:txBody>
      </p:sp>
      <p:sp>
        <p:nvSpPr>
          <p:cNvPr id="2" name="Rectangle 1">
            <a:extLst>
              <a:ext uri="{FF2B5EF4-FFF2-40B4-BE49-F238E27FC236}">
                <a16:creationId xmlns:a16="http://schemas.microsoft.com/office/drawing/2014/main" id="{8506D770-1B84-4B56-3260-24632C422CFE}"/>
              </a:ext>
            </a:extLst>
          </p:cNvPr>
          <p:cNvSpPr/>
          <p:nvPr/>
        </p:nvSpPr>
        <p:spPr>
          <a:xfrm>
            <a:off x="470932" y="1039649"/>
            <a:ext cx="7987268"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RECORD</a:t>
            </a:r>
            <a:r>
              <a:rPr lang="en-US" b="1" dirty="0"/>
              <a:t> BASED DATA MODELS</a:t>
            </a:r>
          </a:p>
        </p:txBody>
      </p:sp>
      <p:sp>
        <p:nvSpPr>
          <p:cNvPr id="3" name="Rectangle 2">
            <a:extLst>
              <a:ext uri="{FF2B5EF4-FFF2-40B4-BE49-F238E27FC236}">
                <a16:creationId xmlns:a16="http://schemas.microsoft.com/office/drawing/2014/main" id="{12921756-1032-B9F7-7795-B190FF5C558B}"/>
              </a:ext>
            </a:extLst>
          </p:cNvPr>
          <p:cNvSpPr/>
          <p:nvPr/>
        </p:nvSpPr>
        <p:spPr>
          <a:xfrm>
            <a:off x="470932" y="1408872"/>
            <a:ext cx="7987268" cy="1867728"/>
          </a:xfrm>
          <a:prstGeom prst="rect">
            <a:avLst/>
          </a:prstGeom>
          <a:solidFill>
            <a:schemeClr val="accent1">
              <a:lumMod val="40000"/>
              <a:lumOff val="60000"/>
            </a:schemeClr>
          </a:solidFill>
          <a:ln>
            <a:solidFill>
              <a:srgbClr val="4F81BD"/>
            </a:solidFill>
          </a:ln>
        </p:spPr>
        <p:style>
          <a:lnRef idx="1">
            <a:schemeClr val="accent1"/>
          </a:lnRef>
          <a:fillRef idx="2">
            <a:schemeClr val="accent1"/>
          </a:fillRef>
          <a:effectRef idx="1">
            <a:schemeClr val="accent1"/>
          </a:effectRef>
          <a:fontRef idx="minor">
            <a:schemeClr val="dk1"/>
          </a:fontRef>
        </p:style>
        <p:txBody>
          <a:bodyPr rtlCol="0" anchor="t"/>
          <a:lstStyle/>
          <a:p>
            <a:pPr algn="just">
              <a:spcAft>
                <a:spcPts val="1200"/>
              </a:spcAft>
            </a:pPr>
            <a:r>
              <a:rPr lang="en-US" dirty="0">
                <a:latin typeface="Calibri" panose="020F0502020204030204" pitchFamily="34" charset="0"/>
                <a:cs typeface="Calibri" panose="020F0502020204030204" pitchFamily="34" charset="0"/>
              </a:rPr>
              <a:t>			</a:t>
            </a:r>
            <a:r>
              <a:rPr lang="en-US" sz="2000" b="1" u="sng" dirty="0">
                <a:solidFill>
                  <a:schemeClr val="tx2"/>
                </a:solidFill>
                <a:latin typeface="Calibri" panose="020F0502020204030204" pitchFamily="34" charset="0"/>
                <a:cs typeface="Calibri" panose="020F0502020204030204" pitchFamily="34" charset="0"/>
              </a:rPr>
              <a:t>HIRERCHICAL MODEL</a:t>
            </a:r>
            <a:endParaRPr lang="en-US" sz="1600" i="1" dirty="0">
              <a:solidFill>
                <a:schemeClr val="tx2"/>
              </a:solidFill>
              <a:latin typeface="Calibri" panose="020F0502020204030204" pitchFamily="34" charset="0"/>
              <a:cs typeface="Calibri" panose="020F0502020204030204" pitchFamily="34" charset="0"/>
            </a:endParaRPr>
          </a:p>
          <a:p>
            <a:pPr lvl="3" algn="just"/>
            <a:r>
              <a:rPr lang="en-US" sz="2000" i="1" dirty="0">
                <a:solidFill>
                  <a:schemeClr val="tx2"/>
                </a:solidFill>
                <a:latin typeface="Calibri" panose="020F0502020204030204" pitchFamily="34" charset="0"/>
                <a:cs typeface="Calibri" panose="020F0502020204030204" pitchFamily="34" charset="0"/>
              </a:rPr>
              <a:t>“In hierarchical data model, data is connected by </a:t>
            </a:r>
            <a:r>
              <a:rPr lang="en-US" sz="2000" b="1" i="1" dirty="0">
                <a:solidFill>
                  <a:schemeClr val="tx2"/>
                </a:solidFill>
                <a:latin typeface="Calibri" panose="020F0502020204030204" pitchFamily="34" charset="0"/>
                <a:cs typeface="Calibri" panose="020F0502020204030204" pitchFamily="34" charset="0"/>
              </a:rPr>
              <a:t>parent child relationship</a:t>
            </a:r>
            <a:r>
              <a:rPr lang="en-US" sz="2000" i="1" dirty="0">
                <a:solidFill>
                  <a:schemeClr val="tx2"/>
                </a:solidFill>
                <a:latin typeface="Calibri" panose="020F0502020204030204" pitchFamily="34" charset="0"/>
                <a:cs typeface="Calibri" panose="020F0502020204030204" pitchFamily="34" charset="0"/>
              </a:rPr>
              <a:t> which is </a:t>
            </a:r>
            <a:r>
              <a:rPr lang="en-US" sz="2000" b="1" i="1" dirty="0">
                <a:solidFill>
                  <a:schemeClr val="tx2"/>
                </a:solidFill>
                <a:latin typeface="Calibri" panose="020F0502020204030204" pitchFamily="34" charset="0"/>
                <a:cs typeface="Calibri" panose="020F0502020204030204" pitchFamily="34" charset="0"/>
              </a:rPr>
              <a:t>organized into a tree-like structure</a:t>
            </a:r>
            <a:r>
              <a:rPr lang="en-US" sz="2000" i="1" dirty="0">
                <a:solidFill>
                  <a:schemeClr val="tx2"/>
                </a:solidFill>
                <a:latin typeface="Calibri" panose="020F0502020204030204" pitchFamily="34" charset="0"/>
                <a:cs typeface="Calibri" panose="020F0502020204030204" pitchFamily="34" charset="0"/>
              </a:rPr>
              <a:t>. Related data records are </a:t>
            </a:r>
            <a:r>
              <a:rPr lang="en-US" sz="2000" b="1" i="1" dirty="0">
                <a:solidFill>
                  <a:schemeClr val="tx2"/>
                </a:solidFill>
                <a:latin typeface="Calibri" panose="020F0502020204030204" pitchFamily="34" charset="0"/>
                <a:cs typeface="Calibri" panose="020F0502020204030204" pitchFamily="34" charset="0"/>
              </a:rPr>
              <a:t>connected through nodes and pointers</a:t>
            </a:r>
            <a:r>
              <a:rPr lang="en-US" sz="2000" i="1" dirty="0">
                <a:solidFill>
                  <a:schemeClr val="tx2"/>
                </a:solidFill>
                <a:latin typeface="Calibri" panose="020F0502020204030204" pitchFamily="34" charset="0"/>
                <a:cs typeface="Calibri" panose="020F0502020204030204" pitchFamily="34" charset="0"/>
              </a:rPr>
              <a:t>.”</a:t>
            </a:r>
            <a:endParaRPr lang="en-US" i="1" dirty="0">
              <a:solidFill>
                <a:schemeClr val="tx2"/>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32495F7-A052-5A51-1681-674BED4AC6C9}"/>
              </a:ext>
            </a:extLst>
          </p:cNvPr>
          <p:cNvSpPr/>
          <p:nvPr/>
        </p:nvSpPr>
        <p:spPr>
          <a:xfrm>
            <a:off x="505568" y="1401945"/>
            <a:ext cx="942232" cy="1874655"/>
          </a:xfrm>
          <a:prstGeom prst="rect">
            <a:avLst/>
          </a:prstGeom>
          <a:solidFill>
            <a:schemeClr val="tx2">
              <a:lumMod val="40000"/>
              <a:lumOff val="60000"/>
            </a:scheme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latin typeface="Calibri" panose="020F0502020204030204" pitchFamily="34" charset="0"/>
                <a:cs typeface="Calibri" panose="020F0502020204030204" pitchFamily="34" charset="0"/>
              </a:rPr>
              <a:t>1</a:t>
            </a:r>
          </a:p>
        </p:txBody>
      </p:sp>
      <p:pic>
        <p:nvPicPr>
          <p:cNvPr id="6" name="Picture 2" descr="What is Data Model in DBMS and what are its types?">
            <a:extLst>
              <a:ext uri="{FF2B5EF4-FFF2-40B4-BE49-F238E27FC236}">
                <a16:creationId xmlns:a16="http://schemas.microsoft.com/office/drawing/2014/main" id="{CC1221AB-7D72-168E-DEBC-04F6B09868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25" r="19704" b="17758"/>
          <a:stretch/>
        </p:blipFill>
        <p:spPr bwMode="auto">
          <a:xfrm>
            <a:off x="1600200" y="3429000"/>
            <a:ext cx="5943599" cy="325092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955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735575" y="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Types of Data Models</a:t>
            </a:r>
            <a:endParaRPr lang="en-US" altLang="en-US" dirty="0">
              <a:solidFill>
                <a:schemeClr val="tx1">
                  <a:lumMod val="90000"/>
                  <a:lumOff val="10000"/>
                </a:schemeClr>
              </a:solidFill>
            </a:endParaRPr>
          </a:p>
        </p:txBody>
      </p:sp>
      <p:sp>
        <p:nvSpPr>
          <p:cNvPr id="7" name="Rectangle 6">
            <a:extLst>
              <a:ext uri="{FF2B5EF4-FFF2-40B4-BE49-F238E27FC236}">
                <a16:creationId xmlns:a16="http://schemas.microsoft.com/office/drawing/2014/main" id="{EFFEA187-9B70-E8E3-9A67-26F4909BF1B1}"/>
              </a:ext>
            </a:extLst>
          </p:cNvPr>
          <p:cNvSpPr/>
          <p:nvPr/>
        </p:nvSpPr>
        <p:spPr>
          <a:xfrm>
            <a:off x="470932" y="1065100"/>
            <a:ext cx="7987268"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RECORD</a:t>
            </a:r>
            <a:r>
              <a:rPr lang="en-US" b="1" dirty="0"/>
              <a:t> BASED DATA MODELS</a:t>
            </a:r>
          </a:p>
        </p:txBody>
      </p:sp>
      <p:sp>
        <p:nvSpPr>
          <p:cNvPr id="8" name="Rectangle 7">
            <a:extLst>
              <a:ext uri="{FF2B5EF4-FFF2-40B4-BE49-F238E27FC236}">
                <a16:creationId xmlns:a16="http://schemas.microsoft.com/office/drawing/2014/main" id="{46F63E5A-B48C-D550-7127-7DAEE932106F}"/>
              </a:ext>
            </a:extLst>
          </p:cNvPr>
          <p:cNvSpPr/>
          <p:nvPr/>
        </p:nvSpPr>
        <p:spPr>
          <a:xfrm>
            <a:off x="470932" y="1408871"/>
            <a:ext cx="7987268" cy="1692657"/>
          </a:xfrm>
          <a:prstGeom prst="rect">
            <a:avLst/>
          </a:prstGeom>
          <a:solidFill>
            <a:schemeClr val="accent1">
              <a:lumMod val="40000"/>
              <a:lumOff val="60000"/>
            </a:schemeClr>
          </a:solidFill>
          <a:ln>
            <a:solidFill>
              <a:srgbClr val="4F81BD"/>
            </a:solidFill>
          </a:ln>
        </p:spPr>
        <p:style>
          <a:lnRef idx="1">
            <a:schemeClr val="accent1"/>
          </a:lnRef>
          <a:fillRef idx="2">
            <a:schemeClr val="accent1"/>
          </a:fillRef>
          <a:effectRef idx="1">
            <a:schemeClr val="accent1"/>
          </a:effectRef>
          <a:fontRef idx="minor">
            <a:schemeClr val="dk1"/>
          </a:fontRef>
        </p:style>
        <p:txBody>
          <a:bodyPr rtlCol="0" anchor="t"/>
          <a:lstStyle/>
          <a:p>
            <a:pPr algn="just">
              <a:spcAft>
                <a:spcPts val="1200"/>
              </a:spcAft>
            </a:pPr>
            <a:r>
              <a:rPr lang="en-US" sz="2000" dirty="0">
                <a:latin typeface="Calibri" panose="020F0502020204030204" pitchFamily="34" charset="0"/>
                <a:cs typeface="Calibri" panose="020F0502020204030204" pitchFamily="34" charset="0"/>
              </a:rPr>
              <a:t>			</a:t>
            </a:r>
            <a:r>
              <a:rPr lang="en-US" sz="2000" b="1" u="sng" dirty="0">
                <a:solidFill>
                  <a:schemeClr val="tx2"/>
                </a:solidFill>
                <a:latin typeface="Calibri" panose="020F0502020204030204" pitchFamily="34" charset="0"/>
                <a:cs typeface="Calibri" panose="020F0502020204030204" pitchFamily="34" charset="0"/>
              </a:rPr>
              <a:t>NETWORK MODEL</a:t>
            </a:r>
            <a:endParaRPr lang="en-US" sz="1600" dirty="0">
              <a:solidFill>
                <a:schemeClr val="tx2"/>
              </a:solidFill>
              <a:latin typeface="Calibri" panose="020F0502020204030204" pitchFamily="34" charset="0"/>
              <a:cs typeface="Calibri" panose="020F0502020204030204" pitchFamily="34" charset="0"/>
            </a:endParaRPr>
          </a:p>
          <a:p>
            <a:pPr lvl="3" algn="just"/>
            <a:r>
              <a:rPr lang="en-US" sz="2000" i="1" dirty="0">
                <a:solidFill>
                  <a:schemeClr val="tx2"/>
                </a:solidFill>
                <a:latin typeface="Calibri" panose="020F0502020204030204" pitchFamily="34" charset="0"/>
                <a:cs typeface="Calibri" panose="020F0502020204030204" pitchFamily="34" charset="0"/>
              </a:rPr>
              <a:t>“This model was created to </a:t>
            </a:r>
            <a:r>
              <a:rPr lang="en-US" sz="2000" b="1" i="1" dirty="0">
                <a:solidFill>
                  <a:schemeClr val="tx2"/>
                </a:solidFill>
                <a:latin typeface="Calibri" panose="020F0502020204030204" pitchFamily="34" charset="0"/>
                <a:cs typeface="Calibri" panose="020F0502020204030204" pitchFamily="34" charset="0"/>
              </a:rPr>
              <a:t>resolve short comings of hierarchical </a:t>
            </a:r>
            <a:r>
              <a:rPr lang="en-US" sz="2000" i="1" dirty="0">
                <a:solidFill>
                  <a:schemeClr val="tx2"/>
                </a:solidFill>
                <a:latin typeface="Calibri" panose="020F0502020204030204" pitchFamily="34" charset="0"/>
                <a:cs typeface="Calibri" panose="020F0502020204030204" pitchFamily="34" charset="0"/>
              </a:rPr>
              <a:t>model by allowing </a:t>
            </a:r>
            <a:r>
              <a:rPr lang="en-US" sz="2000" b="1" i="1" dirty="0">
                <a:solidFill>
                  <a:schemeClr val="tx2"/>
                </a:solidFill>
                <a:latin typeface="Calibri" panose="020F0502020204030204" pitchFamily="34" charset="0"/>
                <a:cs typeface="Calibri" panose="020F0502020204030204" pitchFamily="34" charset="0"/>
              </a:rPr>
              <a:t>multiple parent child relationships</a:t>
            </a:r>
            <a:r>
              <a:rPr lang="en-US" sz="2000" i="1" dirty="0">
                <a:solidFill>
                  <a:schemeClr val="tx2"/>
                </a:solidFill>
                <a:latin typeface="Calibri" panose="020F0502020204030204" pitchFamily="34" charset="0"/>
                <a:cs typeface="Calibri" panose="020F0502020204030204" pitchFamily="34" charset="0"/>
              </a:rPr>
              <a:t>, in this model a child can be linked with </a:t>
            </a:r>
            <a:r>
              <a:rPr lang="en-US" sz="2000" b="1" i="1" dirty="0">
                <a:solidFill>
                  <a:schemeClr val="tx2"/>
                </a:solidFill>
                <a:latin typeface="Calibri" panose="020F0502020204030204" pitchFamily="34" charset="0"/>
                <a:cs typeface="Calibri" panose="020F0502020204030204" pitchFamily="34" charset="0"/>
              </a:rPr>
              <a:t>more than one parents</a:t>
            </a:r>
            <a:r>
              <a:rPr lang="en-US" sz="2000" i="1" dirty="0">
                <a:solidFill>
                  <a:schemeClr val="tx2"/>
                </a:solidFill>
                <a:latin typeface="Calibri" panose="020F0502020204030204" pitchFamily="34" charset="0"/>
                <a:cs typeface="Calibri" panose="020F0502020204030204" pitchFamily="34" charset="0"/>
              </a:rPr>
              <a:t>.”</a:t>
            </a:r>
          </a:p>
        </p:txBody>
      </p:sp>
      <p:sp>
        <p:nvSpPr>
          <p:cNvPr id="10" name="Rectangle 9">
            <a:extLst>
              <a:ext uri="{FF2B5EF4-FFF2-40B4-BE49-F238E27FC236}">
                <a16:creationId xmlns:a16="http://schemas.microsoft.com/office/drawing/2014/main" id="{CE1077F8-FAAE-2A49-2B8F-5F80DD22EF8B}"/>
              </a:ext>
            </a:extLst>
          </p:cNvPr>
          <p:cNvSpPr/>
          <p:nvPr/>
        </p:nvSpPr>
        <p:spPr>
          <a:xfrm>
            <a:off x="470932" y="1425497"/>
            <a:ext cx="1205468" cy="1676031"/>
          </a:xfrm>
          <a:prstGeom prst="rect">
            <a:avLst/>
          </a:prstGeom>
          <a:solidFill>
            <a:schemeClr val="tx2">
              <a:lumMod val="40000"/>
              <a:lumOff val="60000"/>
            </a:scheme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latin typeface="Calibri" panose="020F0502020204030204" pitchFamily="34" charset="0"/>
                <a:cs typeface="Calibri" panose="020F0502020204030204" pitchFamily="34" charset="0"/>
              </a:rPr>
              <a:t>2</a:t>
            </a:r>
          </a:p>
        </p:txBody>
      </p:sp>
      <p:pic>
        <p:nvPicPr>
          <p:cNvPr id="11" name="Picture 10">
            <a:extLst>
              <a:ext uri="{FF2B5EF4-FFF2-40B4-BE49-F238E27FC236}">
                <a16:creationId xmlns:a16="http://schemas.microsoft.com/office/drawing/2014/main" id="{94D19202-0097-958B-DFE6-85FEB7A74B6F}"/>
              </a:ext>
            </a:extLst>
          </p:cNvPr>
          <p:cNvPicPr>
            <a:picLocks noChangeAspect="1"/>
          </p:cNvPicPr>
          <p:nvPr/>
        </p:nvPicPr>
        <p:blipFill>
          <a:blip r:embed="rId2"/>
          <a:stretch>
            <a:fillRect/>
          </a:stretch>
        </p:blipFill>
        <p:spPr>
          <a:xfrm>
            <a:off x="1828881" y="3415145"/>
            <a:ext cx="5010755" cy="3101529"/>
          </a:xfrm>
          <a:prstGeom prst="rect">
            <a:avLst/>
          </a:prstGeom>
          <a:ln>
            <a:solidFill>
              <a:schemeClr val="accent1"/>
            </a:solidFill>
          </a:ln>
        </p:spPr>
      </p:pic>
    </p:spTree>
    <p:extLst>
      <p:ext uri="{BB962C8B-B14F-4D97-AF65-F5344CB8AC3E}">
        <p14:creationId xmlns:p14="http://schemas.microsoft.com/office/powerpoint/2010/main" val="1637679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735575" y="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Types of Data Models</a:t>
            </a:r>
            <a:endParaRPr lang="en-US" altLang="en-US" dirty="0">
              <a:solidFill>
                <a:schemeClr val="tx1">
                  <a:lumMod val="90000"/>
                  <a:lumOff val="10000"/>
                </a:schemeClr>
              </a:solidFill>
            </a:endParaRPr>
          </a:p>
        </p:txBody>
      </p:sp>
      <p:sp>
        <p:nvSpPr>
          <p:cNvPr id="2" name="Rectangle 1">
            <a:extLst>
              <a:ext uri="{FF2B5EF4-FFF2-40B4-BE49-F238E27FC236}">
                <a16:creationId xmlns:a16="http://schemas.microsoft.com/office/drawing/2014/main" id="{BC58F8B7-E25B-0689-2F2A-544AD668ADE1}"/>
              </a:ext>
            </a:extLst>
          </p:cNvPr>
          <p:cNvSpPr/>
          <p:nvPr/>
        </p:nvSpPr>
        <p:spPr>
          <a:xfrm>
            <a:off x="457200" y="1082040"/>
            <a:ext cx="800100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RECORD</a:t>
            </a:r>
            <a:r>
              <a:rPr lang="en-US" b="1" dirty="0"/>
              <a:t> BASED DATA MODELS</a:t>
            </a:r>
          </a:p>
        </p:txBody>
      </p:sp>
      <p:sp>
        <p:nvSpPr>
          <p:cNvPr id="3" name="Rectangle 2">
            <a:extLst>
              <a:ext uri="{FF2B5EF4-FFF2-40B4-BE49-F238E27FC236}">
                <a16:creationId xmlns:a16="http://schemas.microsoft.com/office/drawing/2014/main" id="{AA2BE316-0BBE-450D-D6E2-5905F9D4B1EE}"/>
              </a:ext>
            </a:extLst>
          </p:cNvPr>
          <p:cNvSpPr/>
          <p:nvPr/>
        </p:nvSpPr>
        <p:spPr>
          <a:xfrm>
            <a:off x="457199" y="1408872"/>
            <a:ext cx="8001001" cy="1791528"/>
          </a:xfrm>
          <a:prstGeom prst="rect">
            <a:avLst/>
          </a:prstGeom>
          <a:solidFill>
            <a:schemeClr val="accent1">
              <a:lumMod val="40000"/>
              <a:lumOff val="60000"/>
            </a:schemeClr>
          </a:solidFill>
          <a:ln>
            <a:solidFill>
              <a:srgbClr val="4F81BD"/>
            </a:solidFill>
          </a:ln>
        </p:spPr>
        <p:style>
          <a:lnRef idx="1">
            <a:schemeClr val="accent1"/>
          </a:lnRef>
          <a:fillRef idx="2">
            <a:schemeClr val="accent1"/>
          </a:fillRef>
          <a:effectRef idx="1">
            <a:schemeClr val="accent1"/>
          </a:effectRef>
          <a:fontRef idx="minor">
            <a:schemeClr val="dk1"/>
          </a:fontRef>
        </p:style>
        <p:txBody>
          <a:bodyPr rtlCol="0" anchor="t"/>
          <a:lstStyle/>
          <a:p>
            <a:pPr algn="just">
              <a:spcAft>
                <a:spcPts val="1200"/>
              </a:spcAft>
            </a:pPr>
            <a:r>
              <a:rPr lang="en-US" sz="2000" dirty="0">
                <a:latin typeface="Calibri" panose="020F0502020204030204" pitchFamily="34" charset="0"/>
                <a:cs typeface="Calibri" panose="020F0502020204030204" pitchFamily="34" charset="0"/>
              </a:rPr>
              <a:t>			</a:t>
            </a:r>
            <a:r>
              <a:rPr lang="en-US" sz="2000" b="1" u="sng" dirty="0">
                <a:solidFill>
                  <a:schemeClr val="tx2"/>
                </a:solidFill>
                <a:latin typeface="Calibri" panose="020F0502020204030204" pitchFamily="34" charset="0"/>
                <a:cs typeface="Calibri" panose="020F0502020204030204" pitchFamily="34" charset="0"/>
              </a:rPr>
              <a:t>RELATIONAL MODELS</a:t>
            </a:r>
            <a:endParaRPr lang="en-US" dirty="0">
              <a:solidFill>
                <a:schemeClr val="tx2"/>
              </a:solidFill>
              <a:latin typeface="Calibri" panose="020F0502020204030204" pitchFamily="34" charset="0"/>
              <a:cs typeface="Calibri" panose="020F0502020204030204" pitchFamily="34" charset="0"/>
            </a:endParaRPr>
          </a:p>
          <a:p>
            <a:pPr lvl="3" algn="just"/>
            <a:r>
              <a:rPr lang="en-US" sz="2000" i="1" dirty="0">
                <a:solidFill>
                  <a:schemeClr val="tx2"/>
                </a:solidFill>
                <a:latin typeface="Calibri" panose="020F0502020204030204" pitchFamily="34" charset="0"/>
                <a:cs typeface="Calibri" panose="020F0502020204030204" pitchFamily="34" charset="0"/>
              </a:rPr>
              <a:t>“In relational models </a:t>
            </a:r>
            <a:r>
              <a:rPr lang="en-US" sz="2000" b="1" i="1" dirty="0">
                <a:solidFill>
                  <a:schemeClr val="tx2"/>
                </a:solidFill>
                <a:latin typeface="Calibri" panose="020F0502020204030204" pitchFamily="34" charset="0"/>
                <a:cs typeface="Calibri" panose="020F0502020204030204" pitchFamily="34" charset="0"/>
              </a:rPr>
              <a:t>data is stored in relations/tables</a:t>
            </a:r>
            <a:r>
              <a:rPr lang="en-US" sz="2000" i="1" dirty="0">
                <a:solidFill>
                  <a:schemeClr val="tx2"/>
                </a:solidFill>
                <a:latin typeface="Calibri" panose="020F0502020204030204" pitchFamily="34" charset="0"/>
                <a:cs typeface="Calibri" panose="020F0502020204030204" pitchFamily="34" charset="0"/>
              </a:rPr>
              <a:t>. Each table in database </a:t>
            </a:r>
            <a:r>
              <a:rPr lang="en-US" sz="2000" b="1" i="1" dirty="0">
                <a:solidFill>
                  <a:schemeClr val="tx2"/>
                </a:solidFill>
                <a:latin typeface="Calibri" panose="020F0502020204030204" pitchFamily="34" charset="0"/>
                <a:cs typeface="Calibri" panose="020F0502020204030204" pitchFamily="34" charset="0"/>
              </a:rPr>
              <a:t>has unique name</a:t>
            </a:r>
            <a:r>
              <a:rPr lang="en-US" sz="2000" i="1" dirty="0">
                <a:solidFill>
                  <a:schemeClr val="tx2"/>
                </a:solidFill>
                <a:latin typeface="Calibri" panose="020F0502020204030204" pitchFamily="34" charset="0"/>
                <a:cs typeface="Calibri" panose="020F0502020204030204" pitchFamily="34" charset="0"/>
              </a:rPr>
              <a:t> that identify its concepts, </a:t>
            </a:r>
            <a:r>
              <a:rPr lang="en-US" sz="2000" b="1" i="1" dirty="0">
                <a:solidFill>
                  <a:schemeClr val="tx2"/>
                </a:solidFill>
                <a:latin typeface="Calibri" panose="020F0502020204030204" pitchFamily="34" charset="0"/>
                <a:cs typeface="Calibri" panose="020F0502020204030204" pitchFamily="34" charset="0"/>
              </a:rPr>
              <a:t>table/relation is also called intersection of rows and columns</a:t>
            </a:r>
            <a:r>
              <a:rPr lang="en-US" sz="2000" i="1" dirty="0">
                <a:solidFill>
                  <a:schemeClr val="tx2"/>
                </a:solidFill>
                <a:latin typeface="Calibri" panose="020F0502020204030204" pitchFamily="34" charset="0"/>
                <a:cs typeface="Calibri" panose="020F0502020204030204" pitchFamily="34" charset="0"/>
              </a:rPr>
              <a:t>.”</a:t>
            </a:r>
          </a:p>
          <a:p>
            <a:pPr algn="just"/>
            <a:endParaRPr lang="en-US" sz="2000" u="sng" dirty="0">
              <a:solidFill>
                <a:schemeClr val="tx2"/>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2F46D670-D6D8-63DF-DE26-758B4C566677}"/>
              </a:ext>
            </a:extLst>
          </p:cNvPr>
          <p:cNvSpPr/>
          <p:nvPr/>
        </p:nvSpPr>
        <p:spPr>
          <a:xfrm>
            <a:off x="457199" y="1425497"/>
            <a:ext cx="1143001" cy="1774903"/>
          </a:xfrm>
          <a:prstGeom prst="rect">
            <a:avLst/>
          </a:prstGeom>
          <a:solidFill>
            <a:schemeClr val="tx2">
              <a:lumMod val="40000"/>
              <a:lumOff val="60000"/>
            </a:scheme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latin typeface="Calibri" panose="020F0502020204030204" pitchFamily="34" charset="0"/>
                <a:cs typeface="Calibri" panose="020F0502020204030204" pitchFamily="34" charset="0"/>
              </a:rPr>
              <a:t>3</a:t>
            </a:r>
          </a:p>
        </p:txBody>
      </p:sp>
      <p:pic>
        <p:nvPicPr>
          <p:cNvPr id="6" name="Picture 2" descr="Relational Model Table">
            <a:extLst>
              <a:ext uri="{FF2B5EF4-FFF2-40B4-BE49-F238E27FC236}">
                <a16:creationId xmlns:a16="http://schemas.microsoft.com/office/drawing/2014/main" id="{66DCDB25-0FD9-616B-C174-8FE3931527CC}"/>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5575" y="3261655"/>
            <a:ext cx="6662713" cy="33372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4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a:extLst>
              <a:ext uri="{FF2B5EF4-FFF2-40B4-BE49-F238E27FC236}">
                <a16:creationId xmlns:a16="http://schemas.microsoft.com/office/drawing/2014/main" id="{FA4E242B-A837-676F-6CE9-0580FF30A898}"/>
              </a:ext>
            </a:extLst>
          </p:cNvPr>
          <p:cNvSpPr>
            <a:spLocks noGrp="1" noChangeArrowheads="1"/>
          </p:cNvSpPr>
          <p:nvPr>
            <p:ph type="title"/>
          </p:nvPr>
        </p:nvSpPr>
        <p:spPr>
          <a:xfrm>
            <a:off x="336550" y="114300"/>
            <a:ext cx="7796213" cy="992188"/>
          </a:xfrm>
        </p:spPr>
        <p:txBody>
          <a:bodyPr lIns="90000" tIns="46800" rIns="90000" bIns="46800" anchor="b"/>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t>DBMS Architectures (cont.)</a:t>
            </a:r>
          </a:p>
        </p:txBody>
      </p:sp>
      <p:sp>
        <p:nvSpPr>
          <p:cNvPr id="65539" name="Rectangle 2">
            <a:extLst>
              <a:ext uri="{FF2B5EF4-FFF2-40B4-BE49-F238E27FC236}">
                <a16:creationId xmlns:a16="http://schemas.microsoft.com/office/drawing/2014/main" id="{D62DB0A5-730C-5596-F9CD-7599847AA80D}"/>
              </a:ext>
            </a:extLst>
          </p:cNvPr>
          <p:cNvSpPr>
            <a:spLocks noGrp="1" noChangeArrowheads="1"/>
          </p:cNvSpPr>
          <p:nvPr>
            <p:ph type="body" idx="1"/>
          </p:nvPr>
        </p:nvSpPr>
        <p:spPr>
          <a:xfrm>
            <a:off x="360363" y="1304925"/>
            <a:ext cx="8294687" cy="4705350"/>
          </a:xfrm>
        </p:spPr>
        <p:txBody>
          <a:bodyPr lIns="90000" tIns="46800" bIns="46800"/>
          <a:lstStyle/>
          <a:p>
            <a:pPr marL="339725" indent="-339725" eaLnBrk="1" hangingPunct="1">
              <a:spcBef>
                <a:spcPts val="7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b="1" dirty="0"/>
              <a:t>Basic 2-tier Client-Server Architecture</a:t>
            </a:r>
            <a:r>
              <a:rPr lang="en-US" altLang="en-US" sz="2800" dirty="0"/>
              <a:t>: Specialized Server nodes with </a:t>
            </a:r>
            <a:r>
              <a:rPr lang="en-US" altLang="en-US" sz="2800" b="1" dirty="0">
                <a:solidFill>
                  <a:srgbClr val="92D050"/>
                </a:solidFill>
              </a:rPr>
              <a:t>Specialized</a:t>
            </a:r>
            <a:r>
              <a:rPr lang="en-US" altLang="en-US" sz="2800" dirty="0"/>
              <a:t> functions</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600" dirty="0"/>
              <a:t>Print server</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600" dirty="0"/>
              <a:t>File server</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600" dirty="0"/>
              <a:t>DBMS server</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600" dirty="0"/>
              <a:t>Web server</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600" dirty="0"/>
              <a:t>Email server</a:t>
            </a:r>
          </a:p>
          <a:p>
            <a:pPr marL="339725" indent="-339725" eaLnBrk="1" hangingPunct="1">
              <a:spcBef>
                <a:spcPts val="7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dirty="0"/>
              <a:t>Client nodes can access the specialized servers as needed</a:t>
            </a:r>
          </a:p>
        </p:txBody>
      </p:sp>
      <p:sp>
        <p:nvSpPr>
          <p:cNvPr id="2" name="Slide Number Placeholder 3">
            <a:extLst>
              <a:ext uri="{FF2B5EF4-FFF2-40B4-BE49-F238E27FC236}">
                <a16:creationId xmlns:a16="http://schemas.microsoft.com/office/drawing/2014/main" id="{6AE42E87-24B1-040A-C4B5-4AAAB7B37287}"/>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4</a:t>
            </a:fld>
            <a:endParaRPr lang="en-US" dirty="0"/>
          </a:p>
        </p:txBody>
      </p:sp>
    </p:spTree>
    <p:extLst>
      <p:ext uri="{BB962C8B-B14F-4D97-AF65-F5344CB8AC3E}">
        <p14:creationId xmlns:p14="http://schemas.microsoft.com/office/powerpoint/2010/main" val="8165321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735575" y="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Types of Data Models</a:t>
            </a:r>
            <a:endParaRPr lang="en-US" altLang="en-US" dirty="0">
              <a:solidFill>
                <a:schemeClr val="tx1">
                  <a:lumMod val="90000"/>
                  <a:lumOff val="10000"/>
                </a:schemeClr>
              </a:solidFill>
            </a:endParaRPr>
          </a:p>
        </p:txBody>
      </p:sp>
      <p:sp>
        <p:nvSpPr>
          <p:cNvPr id="2" name="Rectangle 1">
            <a:extLst>
              <a:ext uri="{FF2B5EF4-FFF2-40B4-BE49-F238E27FC236}">
                <a16:creationId xmlns:a16="http://schemas.microsoft.com/office/drawing/2014/main" id="{0FEA2683-C9A2-0C15-C6D3-53BEC07F3F5E}"/>
              </a:ext>
            </a:extLst>
          </p:cNvPr>
          <p:cNvSpPr/>
          <p:nvPr/>
        </p:nvSpPr>
        <p:spPr>
          <a:xfrm>
            <a:off x="762000" y="1082040"/>
            <a:ext cx="7698295"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PHYSICAL</a:t>
            </a:r>
            <a:r>
              <a:rPr lang="en-US" b="1" dirty="0"/>
              <a:t> DATA MODELS</a:t>
            </a:r>
          </a:p>
        </p:txBody>
      </p:sp>
      <p:sp>
        <p:nvSpPr>
          <p:cNvPr id="3" name="Rectangle 2">
            <a:extLst>
              <a:ext uri="{FF2B5EF4-FFF2-40B4-BE49-F238E27FC236}">
                <a16:creationId xmlns:a16="http://schemas.microsoft.com/office/drawing/2014/main" id="{B546BCD6-4888-0CCA-58C8-9A8110319A21}"/>
              </a:ext>
            </a:extLst>
          </p:cNvPr>
          <p:cNvSpPr/>
          <p:nvPr/>
        </p:nvSpPr>
        <p:spPr>
          <a:xfrm>
            <a:off x="762001" y="1482343"/>
            <a:ext cx="7698294" cy="1538122"/>
          </a:xfrm>
          <a:prstGeom prst="rect">
            <a:avLst/>
          </a:prstGeom>
          <a:solidFill>
            <a:schemeClr val="accent1">
              <a:lumMod val="40000"/>
              <a:lumOff val="60000"/>
            </a:schemeClr>
          </a:solidFill>
          <a:ln>
            <a:solidFill>
              <a:srgbClr val="4F81BD"/>
            </a:solidFill>
          </a:ln>
        </p:spPr>
        <p:style>
          <a:lnRef idx="1">
            <a:schemeClr val="accent1"/>
          </a:lnRef>
          <a:fillRef idx="2">
            <a:schemeClr val="accent1"/>
          </a:fillRef>
          <a:effectRef idx="1">
            <a:schemeClr val="accent1"/>
          </a:effectRef>
          <a:fontRef idx="minor">
            <a:schemeClr val="dk1"/>
          </a:fontRef>
        </p:style>
        <p:txBody>
          <a:bodyPr rtlCol="0" anchor="t"/>
          <a:lstStyle/>
          <a:p>
            <a:pPr algn="just">
              <a:spcAft>
                <a:spcPts val="1200"/>
              </a:spcAft>
            </a:pPr>
            <a:r>
              <a:rPr lang="en-US" dirty="0">
                <a:latin typeface="Calibri" panose="020F0502020204030204" pitchFamily="34" charset="0"/>
                <a:cs typeface="Calibri" panose="020F0502020204030204" pitchFamily="34" charset="0"/>
              </a:rPr>
              <a:t>			</a:t>
            </a:r>
            <a:r>
              <a:rPr lang="en-US" sz="2000" b="1" u="sng" dirty="0">
                <a:solidFill>
                  <a:schemeClr val="tx2"/>
                </a:solidFill>
                <a:latin typeface="Calibri" panose="020F0502020204030204" pitchFamily="34" charset="0"/>
                <a:cs typeface="Calibri" panose="020F0502020204030204" pitchFamily="34" charset="0"/>
              </a:rPr>
              <a:t>UNIFYING MODEL</a:t>
            </a:r>
          </a:p>
          <a:p>
            <a:pPr lvl="3" algn="just"/>
            <a:r>
              <a:rPr lang="en-US" sz="2000" i="1" dirty="0">
                <a:solidFill>
                  <a:schemeClr val="tx2"/>
                </a:solidFill>
                <a:latin typeface="Calibri" panose="020F0502020204030204" pitchFamily="34" charset="0"/>
                <a:cs typeface="Calibri" panose="020F0502020204030204" pitchFamily="34" charset="0"/>
              </a:rPr>
              <a:t>“Unified data model </a:t>
            </a:r>
            <a:r>
              <a:rPr lang="en-US" sz="2000" b="1" i="1" dirty="0">
                <a:solidFill>
                  <a:schemeClr val="tx2"/>
                </a:solidFill>
                <a:latin typeface="Calibri" panose="020F0502020204030204" pitchFamily="34" charset="0"/>
                <a:cs typeface="Calibri" panose="020F0502020204030204" pitchFamily="34" charset="0"/>
              </a:rPr>
              <a:t>acts as a bridge</a:t>
            </a:r>
            <a:r>
              <a:rPr lang="en-US" sz="2000" i="1" dirty="0">
                <a:solidFill>
                  <a:schemeClr val="tx2"/>
                </a:solidFill>
                <a:latin typeface="Calibri" panose="020F0502020204030204" pitchFamily="34" charset="0"/>
                <a:cs typeface="Calibri" panose="020F0502020204030204" pitchFamily="34" charset="0"/>
              </a:rPr>
              <a:t> between two different data models /ecosystems. It builds foundation for </a:t>
            </a:r>
            <a:r>
              <a:rPr lang="en-US" sz="2000" b="1" i="1" dirty="0">
                <a:solidFill>
                  <a:schemeClr val="tx2"/>
                </a:solidFill>
                <a:latin typeface="Calibri" panose="020F0502020204030204" pitchFamily="34" charset="0"/>
                <a:cs typeface="Calibri" panose="020F0502020204030204" pitchFamily="34" charset="0"/>
              </a:rPr>
              <a:t>collection &amp; correlation of data from multiple sources</a:t>
            </a:r>
            <a:r>
              <a:rPr lang="en-US" sz="2000" i="1" dirty="0">
                <a:solidFill>
                  <a:schemeClr val="tx2"/>
                </a:solidFill>
                <a:latin typeface="Calibri" panose="020F0502020204030204" pitchFamily="34" charset="0"/>
                <a:cs typeface="Calibri" panose="020F0502020204030204" pitchFamily="34" charset="0"/>
              </a:rPr>
              <a:t>.”</a:t>
            </a:r>
            <a:endParaRPr lang="en-US" i="1" dirty="0">
              <a:solidFill>
                <a:schemeClr val="tx2"/>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EEEFBB22-0C4A-2492-BD64-17358702E414}"/>
              </a:ext>
            </a:extLst>
          </p:cNvPr>
          <p:cNvSpPr/>
          <p:nvPr/>
        </p:nvSpPr>
        <p:spPr>
          <a:xfrm>
            <a:off x="762000" y="1482343"/>
            <a:ext cx="1347768" cy="1538120"/>
          </a:xfrm>
          <a:prstGeom prst="rect">
            <a:avLst/>
          </a:prstGeom>
          <a:solidFill>
            <a:schemeClr val="tx2">
              <a:lumMod val="40000"/>
              <a:lumOff val="60000"/>
            </a:scheme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latin typeface="Calibri" panose="020F0502020204030204" pitchFamily="34" charset="0"/>
                <a:cs typeface="Calibri" panose="020F0502020204030204" pitchFamily="34" charset="0"/>
              </a:rPr>
              <a:t>1</a:t>
            </a:r>
          </a:p>
        </p:txBody>
      </p:sp>
      <p:pic>
        <p:nvPicPr>
          <p:cNvPr id="6" name="Picture 5">
            <a:extLst>
              <a:ext uri="{FF2B5EF4-FFF2-40B4-BE49-F238E27FC236}">
                <a16:creationId xmlns:a16="http://schemas.microsoft.com/office/drawing/2014/main" id="{EDEB8E44-4158-2F7B-A8FC-659C1B5A77B8}"/>
              </a:ext>
            </a:extLst>
          </p:cNvPr>
          <p:cNvPicPr>
            <a:picLocks noChangeAspect="1"/>
          </p:cNvPicPr>
          <p:nvPr/>
        </p:nvPicPr>
        <p:blipFill>
          <a:blip r:embed="rId3"/>
          <a:stretch>
            <a:fillRect/>
          </a:stretch>
        </p:blipFill>
        <p:spPr>
          <a:xfrm>
            <a:off x="1219200" y="3124200"/>
            <a:ext cx="6400800" cy="3077197"/>
          </a:xfrm>
          <a:prstGeom prst="rect">
            <a:avLst/>
          </a:prstGeom>
          <a:ln>
            <a:solidFill>
              <a:schemeClr val="accent1"/>
            </a:solidFill>
          </a:ln>
        </p:spPr>
      </p:pic>
    </p:spTree>
    <p:extLst>
      <p:ext uri="{BB962C8B-B14F-4D97-AF65-F5344CB8AC3E}">
        <p14:creationId xmlns:p14="http://schemas.microsoft.com/office/powerpoint/2010/main" val="2913904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F1A36-35C2-C795-EBCF-96A67F244E62}"/>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9" name="Rectangle 1">
            <a:extLst>
              <a:ext uri="{FF2B5EF4-FFF2-40B4-BE49-F238E27FC236}">
                <a16:creationId xmlns:a16="http://schemas.microsoft.com/office/drawing/2014/main" id="{4E19C91E-FFF2-666A-29E2-F85B4690605E}"/>
              </a:ext>
            </a:extLst>
          </p:cNvPr>
          <p:cNvSpPr>
            <a:spLocks noGrp="1" noChangeArrowheads="1"/>
          </p:cNvSpPr>
          <p:nvPr>
            <p:ph type="title"/>
          </p:nvPr>
        </p:nvSpPr>
        <p:spPr>
          <a:xfrm>
            <a:off x="735575" y="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Types of Data Models</a:t>
            </a:r>
            <a:endParaRPr lang="en-US" altLang="en-US" dirty="0">
              <a:solidFill>
                <a:schemeClr val="tx1">
                  <a:lumMod val="90000"/>
                  <a:lumOff val="10000"/>
                </a:schemeClr>
              </a:solidFill>
            </a:endParaRPr>
          </a:p>
        </p:txBody>
      </p:sp>
      <p:sp>
        <p:nvSpPr>
          <p:cNvPr id="7" name="Rectangle 6">
            <a:extLst>
              <a:ext uri="{FF2B5EF4-FFF2-40B4-BE49-F238E27FC236}">
                <a16:creationId xmlns:a16="http://schemas.microsoft.com/office/drawing/2014/main" id="{8F363A2A-ACB1-06E2-03A5-7DD2DCE39A21}"/>
              </a:ext>
            </a:extLst>
          </p:cNvPr>
          <p:cNvSpPr/>
          <p:nvPr/>
        </p:nvSpPr>
        <p:spPr>
          <a:xfrm>
            <a:off x="556789" y="1116583"/>
            <a:ext cx="7894379"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PHYSICAL</a:t>
            </a:r>
            <a:r>
              <a:rPr lang="en-US" b="1" dirty="0"/>
              <a:t> DATA MODELS</a:t>
            </a:r>
          </a:p>
        </p:txBody>
      </p:sp>
      <p:sp>
        <p:nvSpPr>
          <p:cNvPr id="8" name="Rectangle 7">
            <a:extLst>
              <a:ext uri="{FF2B5EF4-FFF2-40B4-BE49-F238E27FC236}">
                <a16:creationId xmlns:a16="http://schemas.microsoft.com/office/drawing/2014/main" id="{74D6975C-99C0-9CBA-AA81-CE1A3D9F7779}"/>
              </a:ext>
            </a:extLst>
          </p:cNvPr>
          <p:cNvSpPr/>
          <p:nvPr/>
        </p:nvSpPr>
        <p:spPr>
          <a:xfrm>
            <a:off x="556790" y="1482343"/>
            <a:ext cx="7894379" cy="1538122"/>
          </a:xfrm>
          <a:prstGeom prst="rect">
            <a:avLst/>
          </a:prstGeom>
          <a:solidFill>
            <a:schemeClr val="accent1">
              <a:lumMod val="40000"/>
              <a:lumOff val="60000"/>
            </a:schemeClr>
          </a:solidFill>
          <a:ln>
            <a:solidFill>
              <a:srgbClr val="4F81BD"/>
            </a:solidFill>
          </a:ln>
        </p:spPr>
        <p:style>
          <a:lnRef idx="1">
            <a:schemeClr val="accent1"/>
          </a:lnRef>
          <a:fillRef idx="2">
            <a:schemeClr val="accent1"/>
          </a:fillRef>
          <a:effectRef idx="1">
            <a:schemeClr val="accent1"/>
          </a:effectRef>
          <a:fontRef idx="minor">
            <a:schemeClr val="dk1"/>
          </a:fontRef>
        </p:style>
        <p:txBody>
          <a:bodyPr rtlCol="0" anchor="t"/>
          <a:lstStyle/>
          <a:p>
            <a:pPr algn="just">
              <a:spcAft>
                <a:spcPts val="1200"/>
              </a:spcAft>
            </a:pPr>
            <a:r>
              <a:rPr lang="en-US" sz="2000" dirty="0">
                <a:latin typeface="Calibri" panose="020F0502020204030204" pitchFamily="34" charset="0"/>
                <a:cs typeface="Calibri" panose="020F0502020204030204" pitchFamily="34" charset="0"/>
              </a:rPr>
              <a:t>			</a:t>
            </a:r>
            <a:r>
              <a:rPr lang="en-US" sz="2000" b="1" u="sng" dirty="0">
                <a:solidFill>
                  <a:schemeClr val="tx2"/>
                </a:solidFill>
                <a:latin typeface="Calibri" panose="020F0502020204030204" pitchFamily="34" charset="0"/>
                <a:cs typeface="Calibri" panose="020F0502020204030204" pitchFamily="34" charset="0"/>
              </a:rPr>
              <a:t>FRAME MEMORY MODEL</a:t>
            </a:r>
            <a:endParaRPr lang="en-US" sz="1600" dirty="0">
              <a:solidFill>
                <a:schemeClr val="tx2"/>
              </a:solidFill>
              <a:latin typeface="Calibri" panose="020F0502020204030204" pitchFamily="34" charset="0"/>
              <a:cs typeface="Calibri" panose="020F0502020204030204" pitchFamily="34" charset="0"/>
            </a:endParaRPr>
          </a:p>
          <a:p>
            <a:pPr lvl="3" algn="just"/>
            <a:r>
              <a:rPr lang="en-US" sz="2000" i="1" dirty="0">
                <a:solidFill>
                  <a:schemeClr val="tx2"/>
                </a:solidFill>
                <a:latin typeface="Calibri" panose="020F0502020204030204" pitchFamily="34" charset="0"/>
                <a:cs typeface="Calibri" panose="020F0502020204030204" pitchFamily="34" charset="0"/>
              </a:rPr>
              <a:t>“Frame memory is a </a:t>
            </a:r>
            <a:r>
              <a:rPr lang="en-US" sz="2000" b="1" i="1" dirty="0">
                <a:solidFill>
                  <a:schemeClr val="tx2"/>
                </a:solidFill>
                <a:latin typeface="Calibri" panose="020F0502020204030204" pitchFamily="34" charset="0"/>
                <a:cs typeface="Calibri" panose="020F0502020204030204" pitchFamily="34" charset="0"/>
              </a:rPr>
              <a:t>virtual view of secondary storage </a:t>
            </a:r>
            <a:r>
              <a:rPr lang="en-US" sz="2000" i="1" dirty="0">
                <a:solidFill>
                  <a:schemeClr val="tx2"/>
                </a:solidFill>
                <a:latin typeface="Calibri" panose="020F0502020204030204" pitchFamily="34" charset="0"/>
                <a:cs typeface="Calibri" panose="020F0502020204030204" pitchFamily="34" charset="0"/>
              </a:rPr>
              <a:t>that can be implemented with reasonable overhead to support database record storage and accessing requirements.”</a:t>
            </a:r>
          </a:p>
          <a:p>
            <a:pPr algn="just"/>
            <a:endParaRPr lang="en-US" sz="2000" u="sng" dirty="0">
              <a:solidFill>
                <a:schemeClr val="tx2"/>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49B15988-2CBA-A079-8AFE-5A90D34132DC}"/>
              </a:ext>
            </a:extLst>
          </p:cNvPr>
          <p:cNvSpPr/>
          <p:nvPr/>
        </p:nvSpPr>
        <p:spPr>
          <a:xfrm>
            <a:off x="556790" y="1496879"/>
            <a:ext cx="1117311" cy="1538120"/>
          </a:xfrm>
          <a:prstGeom prst="rect">
            <a:avLst/>
          </a:prstGeom>
          <a:solidFill>
            <a:schemeClr val="tx2">
              <a:lumMod val="40000"/>
              <a:lumOff val="60000"/>
            </a:scheme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latin typeface="Calibri" panose="020F0502020204030204" pitchFamily="34" charset="0"/>
                <a:cs typeface="Calibri" panose="020F0502020204030204" pitchFamily="34" charset="0"/>
              </a:rPr>
              <a:t>2</a:t>
            </a:r>
          </a:p>
        </p:txBody>
      </p:sp>
      <p:pic>
        <p:nvPicPr>
          <p:cNvPr id="11" name="Picture 2" descr="Frame memory: a storage architecture to support rapid design and  implementation of efficient databases | Semantic Scholar">
            <a:extLst>
              <a:ext uri="{FF2B5EF4-FFF2-40B4-BE49-F238E27FC236}">
                <a16:creationId xmlns:a16="http://schemas.microsoft.com/office/drawing/2014/main" id="{E5CBCED4-834F-D219-2433-1225C41FEA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3268" y="3339940"/>
            <a:ext cx="1989485" cy="290846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2" name="Picture 6" descr="Frame memory: a storage architecture to support rapid design and  implementation of efficient databases | Semantic Scholar">
            <a:extLst>
              <a:ext uri="{FF2B5EF4-FFF2-40B4-BE49-F238E27FC236}">
                <a16:creationId xmlns:a16="http://schemas.microsoft.com/office/drawing/2014/main" id="{D6ACF458-7884-90FB-32E8-F7CCFC0DBD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339940"/>
            <a:ext cx="2223290" cy="290846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429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34702F6E-2F80-F6F9-4A0D-BB9661C29EAE}"/>
              </a:ext>
            </a:extLst>
          </p:cNvPr>
          <p:cNvSpPr>
            <a:spLocks noGrp="1" noChangeArrowheads="1"/>
          </p:cNvSpPr>
          <p:nvPr>
            <p:ph type="title"/>
          </p:nvPr>
        </p:nvSpPr>
        <p:spPr>
          <a:xfrm>
            <a:off x="507119" y="457200"/>
            <a:ext cx="7796213" cy="839788"/>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DBMS Languages (cont.)</a:t>
            </a:r>
          </a:p>
        </p:txBody>
      </p:sp>
      <p:sp>
        <p:nvSpPr>
          <p:cNvPr id="2" name="Slide Number Placeholder 3">
            <a:extLst>
              <a:ext uri="{FF2B5EF4-FFF2-40B4-BE49-F238E27FC236}">
                <a16:creationId xmlns:a16="http://schemas.microsoft.com/office/drawing/2014/main" id="{14963592-B489-5962-D1BD-7133FBA7A920}"/>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42</a:t>
            </a:fld>
            <a:endParaRPr lang="en-US" dirty="0"/>
          </a:p>
        </p:txBody>
      </p:sp>
      <p:sp>
        <p:nvSpPr>
          <p:cNvPr id="5" name="Content Placeholder 2">
            <a:extLst>
              <a:ext uri="{FF2B5EF4-FFF2-40B4-BE49-F238E27FC236}">
                <a16:creationId xmlns:a16="http://schemas.microsoft.com/office/drawing/2014/main" id="{E40D31EE-757F-4D80-A4D4-0537825623C7}"/>
              </a:ext>
            </a:extLst>
          </p:cNvPr>
          <p:cNvSpPr>
            <a:spLocks noGrp="1"/>
          </p:cNvSpPr>
          <p:nvPr/>
        </p:nvSpPr>
        <p:spPr>
          <a:xfrm>
            <a:off x="1295402" y="1769532"/>
            <a:ext cx="5562598" cy="3318936"/>
          </a:xfrm>
          <a:prstGeom prst="rect">
            <a:avLst/>
          </a:prstGeom>
          <a:solidFill>
            <a:schemeClr val="tx2">
              <a:lumMod val="20000"/>
              <a:lumOff val="80000"/>
            </a:schemeClr>
          </a:solidFill>
          <a:ln>
            <a:solidFill>
              <a:schemeClr val="tx2">
                <a:lumMod val="60000"/>
                <a:lumOff val="40000"/>
              </a:schemeClr>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r>
              <a:rPr lang="en-GB" altLang="en-US" dirty="0"/>
              <a:t>Provides users with</a:t>
            </a:r>
          </a:p>
          <a:p>
            <a:pPr lvl="1"/>
            <a:r>
              <a:rPr lang="en-GB" altLang="en-US" dirty="0"/>
              <a:t>Data definition language (DDL)</a:t>
            </a:r>
          </a:p>
          <a:p>
            <a:pPr lvl="1"/>
            <a:r>
              <a:rPr lang="en-GB" altLang="en-US" dirty="0"/>
              <a:t>Data manipulation language (DML)</a:t>
            </a:r>
          </a:p>
          <a:p>
            <a:pPr lvl="1"/>
            <a:r>
              <a:rPr lang="en-GB" altLang="en-US" dirty="0"/>
              <a:t>Data control language (DCL)</a:t>
            </a:r>
          </a:p>
          <a:p>
            <a:pPr lvl="1"/>
            <a:r>
              <a:rPr lang="en-GB" altLang="en-US" dirty="0"/>
              <a:t>Transaction Control Language (TCL)</a:t>
            </a:r>
          </a:p>
          <a:p>
            <a:r>
              <a:rPr lang="en-GB" altLang="en-US" dirty="0"/>
              <a:t>Often these are all the same language</a:t>
            </a:r>
          </a:p>
          <a:p>
            <a:pPr>
              <a:buFontTx/>
              <a:buNone/>
            </a:pP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34702F6E-2F80-F6F9-4A0D-BB9661C29EAE}"/>
              </a:ext>
            </a:extLst>
          </p:cNvPr>
          <p:cNvSpPr>
            <a:spLocks noGrp="1" noChangeArrowheads="1"/>
          </p:cNvSpPr>
          <p:nvPr>
            <p:ph type="title"/>
          </p:nvPr>
        </p:nvSpPr>
        <p:spPr>
          <a:xfrm>
            <a:off x="507119" y="457200"/>
            <a:ext cx="7796213" cy="839788"/>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DBMS Languages (cont.)</a:t>
            </a:r>
          </a:p>
        </p:txBody>
      </p:sp>
      <p:sp>
        <p:nvSpPr>
          <p:cNvPr id="2" name="Slide Number Placeholder 3">
            <a:extLst>
              <a:ext uri="{FF2B5EF4-FFF2-40B4-BE49-F238E27FC236}">
                <a16:creationId xmlns:a16="http://schemas.microsoft.com/office/drawing/2014/main" id="{14963592-B489-5962-D1BD-7133FBA7A920}"/>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43</a:t>
            </a:fld>
            <a:endParaRPr lang="en-US" dirty="0"/>
          </a:p>
        </p:txBody>
      </p:sp>
      <p:pic>
        <p:nvPicPr>
          <p:cNvPr id="3" name="Content Placeholder 3">
            <a:extLst>
              <a:ext uri="{FF2B5EF4-FFF2-40B4-BE49-F238E27FC236}">
                <a16:creationId xmlns:a16="http://schemas.microsoft.com/office/drawing/2014/main" id="{19C4418E-42AA-87EC-72B2-627BFAC313C6}"/>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2000" y="1676400"/>
            <a:ext cx="6767748" cy="4263399"/>
          </a:xfrm>
          <a:prstGeom prst="rect">
            <a:avLst/>
          </a:prstGeom>
        </p:spPr>
      </p:pic>
    </p:spTree>
    <p:extLst>
      <p:ext uri="{BB962C8B-B14F-4D97-AF65-F5344CB8AC3E}">
        <p14:creationId xmlns:p14="http://schemas.microsoft.com/office/powerpoint/2010/main" val="31237107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34702F6E-2F80-F6F9-4A0D-BB9661C29EAE}"/>
              </a:ext>
            </a:extLst>
          </p:cNvPr>
          <p:cNvSpPr>
            <a:spLocks noGrp="1" noChangeArrowheads="1"/>
          </p:cNvSpPr>
          <p:nvPr>
            <p:ph type="title"/>
          </p:nvPr>
        </p:nvSpPr>
        <p:spPr>
          <a:xfrm>
            <a:off x="661987" y="76200"/>
            <a:ext cx="7796213" cy="839788"/>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DBMS Languages (cont.)</a:t>
            </a:r>
          </a:p>
        </p:txBody>
      </p:sp>
      <p:sp>
        <p:nvSpPr>
          <p:cNvPr id="2" name="Slide Number Placeholder 3">
            <a:extLst>
              <a:ext uri="{FF2B5EF4-FFF2-40B4-BE49-F238E27FC236}">
                <a16:creationId xmlns:a16="http://schemas.microsoft.com/office/drawing/2014/main" id="{14963592-B489-5962-D1BD-7133FBA7A920}"/>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44</a:t>
            </a:fld>
            <a:endParaRPr lang="en-US" dirty="0"/>
          </a:p>
        </p:txBody>
      </p:sp>
      <p:sp>
        <p:nvSpPr>
          <p:cNvPr id="4" name="Content Placeholder 2">
            <a:extLst>
              <a:ext uri="{FF2B5EF4-FFF2-40B4-BE49-F238E27FC236}">
                <a16:creationId xmlns:a16="http://schemas.microsoft.com/office/drawing/2014/main" id="{78DB2716-B4D7-3ADE-DFD8-3AEA9BAD65F8}"/>
              </a:ext>
            </a:extLst>
          </p:cNvPr>
          <p:cNvSpPr>
            <a:spLocks noGrp="1"/>
          </p:cNvSpPr>
          <p:nvPr/>
        </p:nvSpPr>
        <p:spPr>
          <a:xfrm>
            <a:off x="381000" y="1160546"/>
            <a:ext cx="7620000" cy="4859254"/>
          </a:xfrm>
          <a:prstGeom prst="rect">
            <a:avLst/>
          </a:prstGeom>
          <a:solidFill>
            <a:schemeClr val="bg1"/>
          </a:solidFill>
          <a:ln>
            <a:solidFill>
              <a:schemeClr val="bg1"/>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r>
              <a:rPr lang="en-US" sz="2000" dirty="0"/>
              <a:t>These SQL commands are mainly categorized into four categories as discussed below:</a:t>
            </a:r>
          </a:p>
          <a:p>
            <a:pPr algn="just"/>
            <a:r>
              <a:rPr lang="en-US" sz="2000" b="1" dirty="0"/>
              <a:t>DDL(Data Definition Language) : </a:t>
            </a:r>
            <a:r>
              <a:rPr lang="en-US" sz="2000" dirty="0"/>
              <a:t>DDL or Data Definition Language actually consists of the SQL commands that can be used to define the database schema. It simply deals with descriptions of the database schema and is used to create and modify the structure of database objects in database. </a:t>
            </a:r>
            <a:r>
              <a:rPr lang="en-US" sz="2000" b="1" dirty="0"/>
              <a:t>Examples of DDL commands:</a:t>
            </a:r>
            <a:endParaRPr lang="en-US" sz="2000" dirty="0"/>
          </a:p>
          <a:p>
            <a:pPr lvl="1" algn="just"/>
            <a:r>
              <a:rPr lang="en-US" sz="1600" b="1" dirty="0"/>
              <a:t>CREATE</a:t>
            </a:r>
            <a:r>
              <a:rPr lang="en-US" sz="1600" dirty="0"/>
              <a:t> – is used to create the database or its objects </a:t>
            </a:r>
          </a:p>
          <a:p>
            <a:pPr lvl="1" algn="just"/>
            <a:r>
              <a:rPr lang="en-US" sz="1600" b="1" dirty="0"/>
              <a:t>DROP</a:t>
            </a:r>
            <a:r>
              <a:rPr lang="en-US" sz="1600" dirty="0"/>
              <a:t> – is used to delete objects from the database.</a:t>
            </a:r>
          </a:p>
          <a:p>
            <a:pPr lvl="1" algn="just"/>
            <a:r>
              <a:rPr lang="en-US" sz="1600" b="1" dirty="0"/>
              <a:t>ALTER</a:t>
            </a:r>
            <a:r>
              <a:rPr lang="en-US" sz="1600" dirty="0"/>
              <a:t>-is used to alter the structure of the database.</a:t>
            </a:r>
          </a:p>
          <a:p>
            <a:pPr lvl="1" algn="just"/>
            <a:r>
              <a:rPr lang="en-US" sz="1600" b="1" dirty="0"/>
              <a:t>TRUNCATE</a:t>
            </a:r>
            <a:r>
              <a:rPr lang="en-US" sz="1600" dirty="0"/>
              <a:t>–is used to remove all records from a table, including all spaces allocated for the records are removed.</a:t>
            </a:r>
          </a:p>
          <a:p>
            <a:pPr lvl="1" algn="just"/>
            <a:r>
              <a:rPr lang="en-US" sz="1600" b="1" dirty="0"/>
              <a:t>COMMENT</a:t>
            </a:r>
            <a:r>
              <a:rPr lang="en-US" sz="1600" dirty="0"/>
              <a:t> –is used to add comments to the data dictionary.</a:t>
            </a:r>
          </a:p>
          <a:p>
            <a:pPr lvl="1" algn="just"/>
            <a:r>
              <a:rPr lang="en-US" sz="1600" b="1" dirty="0"/>
              <a:t>RENAME </a:t>
            </a:r>
            <a:r>
              <a:rPr lang="en-US" sz="1600" dirty="0"/>
              <a:t>–is used to rename an object existing in the database.</a:t>
            </a:r>
          </a:p>
        </p:txBody>
      </p:sp>
    </p:spTree>
    <p:extLst>
      <p:ext uri="{BB962C8B-B14F-4D97-AF65-F5344CB8AC3E}">
        <p14:creationId xmlns:p14="http://schemas.microsoft.com/office/powerpoint/2010/main" val="8211045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34702F6E-2F80-F6F9-4A0D-BB9661C29EAE}"/>
              </a:ext>
            </a:extLst>
          </p:cNvPr>
          <p:cNvSpPr>
            <a:spLocks noGrp="1" noChangeArrowheads="1"/>
          </p:cNvSpPr>
          <p:nvPr>
            <p:ph type="title"/>
          </p:nvPr>
        </p:nvSpPr>
        <p:spPr>
          <a:xfrm>
            <a:off x="661987" y="76200"/>
            <a:ext cx="7796213" cy="839788"/>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DBMS Languages (cont.)</a:t>
            </a:r>
          </a:p>
        </p:txBody>
      </p:sp>
      <p:sp>
        <p:nvSpPr>
          <p:cNvPr id="2" name="Slide Number Placeholder 3">
            <a:extLst>
              <a:ext uri="{FF2B5EF4-FFF2-40B4-BE49-F238E27FC236}">
                <a16:creationId xmlns:a16="http://schemas.microsoft.com/office/drawing/2014/main" id="{14963592-B489-5962-D1BD-7133FBA7A920}"/>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45</a:t>
            </a:fld>
            <a:endParaRPr lang="en-US" dirty="0"/>
          </a:p>
        </p:txBody>
      </p:sp>
      <p:sp>
        <p:nvSpPr>
          <p:cNvPr id="3" name="Content Placeholder 2">
            <a:extLst>
              <a:ext uri="{FF2B5EF4-FFF2-40B4-BE49-F238E27FC236}">
                <a16:creationId xmlns:a16="http://schemas.microsoft.com/office/drawing/2014/main" id="{E771AE41-0E9A-A038-F90F-9CD47168C8C4}"/>
              </a:ext>
            </a:extLst>
          </p:cNvPr>
          <p:cNvSpPr>
            <a:spLocks noGrp="1"/>
          </p:cNvSpPr>
          <p:nvPr/>
        </p:nvSpPr>
        <p:spPr>
          <a:xfrm>
            <a:off x="661987" y="1185946"/>
            <a:ext cx="7033258" cy="4859254"/>
          </a:xfrm>
          <a:prstGeom prst="rect">
            <a:avLst/>
          </a:prstGeom>
          <a:solidFill>
            <a:schemeClr val="bg1"/>
          </a:solidFill>
          <a:ln>
            <a:solidFill>
              <a:schemeClr val="bg1"/>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r>
              <a:rPr lang="en-US" sz="2000" dirty="0"/>
              <a:t>DML(Data Manipulation Language) : The SQL commands that deals with the manipulation of data present in database belong to DML or Data Manipulation Language and this includes most of the SQL statements. Examples of DML:</a:t>
            </a:r>
          </a:p>
          <a:p>
            <a:pPr algn="just"/>
            <a:r>
              <a:rPr lang="en-US" dirty="0"/>
              <a:t>SELECT – is used to retrieve data from the a database.</a:t>
            </a:r>
          </a:p>
          <a:p>
            <a:pPr algn="just"/>
            <a:r>
              <a:rPr lang="en-US" sz="2000" dirty="0"/>
              <a:t>INSERT – is used to insert data into a table.</a:t>
            </a:r>
          </a:p>
          <a:p>
            <a:pPr algn="just"/>
            <a:r>
              <a:rPr lang="en-US" sz="2000" dirty="0"/>
              <a:t>UPDATE – is used to update existing data within a table.</a:t>
            </a:r>
          </a:p>
          <a:p>
            <a:pPr algn="just"/>
            <a:r>
              <a:rPr lang="en-US" sz="2000" dirty="0"/>
              <a:t>DELETE – is used to delete records from a database table.</a:t>
            </a:r>
          </a:p>
          <a:p>
            <a:pPr algn="just"/>
            <a:endParaRPr lang="en-US" sz="2000" dirty="0"/>
          </a:p>
        </p:txBody>
      </p:sp>
    </p:spTree>
    <p:extLst>
      <p:ext uri="{BB962C8B-B14F-4D97-AF65-F5344CB8AC3E}">
        <p14:creationId xmlns:p14="http://schemas.microsoft.com/office/powerpoint/2010/main" val="4004036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34702F6E-2F80-F6F9-4A0D-BB9661C29EAE}"/>
              </a:ext>
            </a:extLst>
          </p:cNvPr>
          <p:cNvSpPr>
            <a:spLocks noGrp="1" noChangeArrowheads="1"/>
          </p:cNvSpPr>
          <p:nvPr>
            <p:ph type="title"/>
          </p:nvPr>
        </p:nvSpPr>
        <p:spPr>
          <a:xfrm>
            <a:off x="836023" y="152400"/>
            <a:ext cx="7796213" cy="839788"/>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DBMS Languages (cont.)</a:t>
            </a:r>
          </a:p>
        </p:txBody>
      </p:sp>
      <p:sp>
        <p:nvSpPr>
          <p:cNvPr id="2" name="Slide Number Placeholder 3">
            <a:extLst>
              <a:ext uri="{FF2B5EF4-FFF2-40B4-BE49-F238E27FC236}">
                <a16:creationId xmlns:a16="http://schemas.microsoft.com/office/drawing/2014/main" id="{14963592-B489-5962-D1BD-7133FBA7A920}"/>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46</a:t>
            </a:fld>
            <a:endParaRPr lang="en-US" dirty="0"/>
          </a:p>
        </p:txBody>
      </p:sp>
      <p:sp>
        <p:nvSpPr>
          <p:cNvPr id="4" name="Content Placeholder 2">
            <a:extLst>
              <a:ext uri="{FF2B5EF4-FFF2-40B4-BE49-F238E27FC236}">
                <a16:creationId xmlns:a16="http://schemas.microsoft.com/office/drawing/2014/main" id="{D80CA63C-1152-89FE-6C12-E46ECF5FC2FB}"/>
              </a:ext>
            </a:extLst>
          </p:cNvPr>
          <p:cNvSpPr>
            <a:spLocks noGrp="1"/>
          </p:cNvSpPr>
          <p:nvPr/>
        </p:nvSpPr>
        <p:spPr>
          <a:xfrm>
            <a:off x="838200" y="1188123"/>
            <a:ext cx="7033258" cy="4859254"/>
          </a:xfrm>
          <a:prstGeom prst="rect">
            <a:avLst/>
          </a:prstGeom>
          <a:solidFill>
            <a:schemeClr val="bg1"/>
          </a:solidFill>
          <a:ln>
            <a:solidFill>
              <a:schemeClr val="bg1"/>
            </a:solidFill>
          </a:ln>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r>
              <a:rPr lang="en-US" b="1" dirty="0"/>
              <a:t>DCL(Data Control Language) : </a:t>
            </a:r>
            <a:r>
              <a:rPr lang="en-US" dirty="0"/>
              <a:t>DCL includes commands such as GRANT and REVOKE which mainly deals with the rights, permissions and other controls of the database system. </a:t>
            </a:r>
            <a:r>
              <a:rPr lang="en-US" b="1" dirty="0"/>
              <a:t>Examples of DCL commands:</a:t>
            </a:r>
            <a:endParaRPr lang="en-US" dirty="0"/>
          </a:p>
          <a:p>
            <a:pPr lvl="1" algn="just"/>
            <a:r>
              <a:rPr lang="en-US" b="1" dirty="0"/>
              <a:t>GRANT</a:t>
            </a:r>
            <a:r>
              <a:rPr lang="en-US" dirty="0"/>
              <a:t>-gives user’s access privileges to database.</a:t>
            </a:r>
          </a:p>
          <a:p>
            <a:pPr lvl="1" algn="just"/>
            <a:r>
              <a:rPr lang="en-US" b="1" dirty="0"/>
              <a:t>REVOKE</a:t>
            </a:r>
            <a:r>
              <a:rPr lang="en-US" dirty="0"/>
              <a:t>-withdraw user’s access privileges given by using the GRANT command.</a:t>
            </a:r>
          </a:p>
          <a:p>
            <a:pPr algn="just"/>
            <a:r>
              <a:rPr lang="en-US" b="1" dirty="0"/>
              <a:t>TCL(Transaction Control Language) : </a:t>
            </a:r>
            <a:r>
              <a:rPr lang="en-US" dirty="0"/>
              <a:t>TCL commands deals with the transaction within the database. </a:t>
            </a:r>
            <a:r>
              <a:rPr lang="en-US" b="1" dirty="0"/>
              <a:t>Examples of TCL commands:</a:t>
            </a:r>
            <a:endParaRPr lang="en-US" dirty="0"/>
          </a:p>
          <a:p>
            <a:pPr lvl="1" algn="just"/>
            <a:r>
              <a:rPr lang="en-US" b="1" dirty="0"/>
              <a:t>COMMIT</a:t>
            </a:r>
            <a:r>
              <a:rPr lang="en-US" dirty="0"/>
              <a:t>– commits a Transaction.</a:t>
            </a:r>
          </a:p>
          <a:p>
            <a:pPr lvl="1" algn="just"/>
            <a:r>
              <a:rPr lang="en-US" b="1" dirty="0"/>
              <a:t>ROLLBACK</a:t>
            </a:r>
            <a:r>
              <a:rPr lang="en-US" dirty="0"/>
              <a:t>– rollbacks a transaction in case of any error occurs.</a:t>
            </a:r>
          </a:p>
          <a:p>
            <a:endParaRPr lang="en-US" dirty="0"/>
          </a:p>
          <a:p>
            <a:endParaRPr lang="en-US" dirty="0"/>
          </a:p>
        </p:txBody>
      </p:sp>
    </p:spTree>
    <p:extLst>
      <p:ext uri="{BB962C8B-B14F-4D97-AF65-F5344CB8AC3E}">
        <p14:creationId xmlns:p14="http://schemas.microsoft.com/office/powerpoint/2010/main" val="21199727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85F19E-4A07-B906-CE76-282AA8C67FA6}"/>
              </a:ext>
            </a:extLst>
          </p:cNvPr>
          <p:cNvSpPr>
            <a:spLocks noGrp="1"/>
          </p:cNvSpPr>
          <p:nvPr>
            <p:ph type="title"/>
          </p:nvPr>
        </p:nvSpPr>
        <p:spPr>
          <a:xfrm>
            <a:off x="457200" y="274638"/>
            <a:ext cx="7620000" cy="1143000"/>
          </a:xfrm>
        </p:spPr>
        <p:txBody>
          <a:bodyPr anchor="ctr">
            <a:normAutofit/>
          </a:bodyPr>
          <a:lstStyle/>
          <a:p>
            <a:pPr lvl="0">
              <a:lnSpc>
                <a:spcPct val="90000"/>
              </a:lnSpc>
            </a:pPr>
            <a:r>
              <a:rPr lang="en-US" sz="3600" dirty="0"/>
              <a:t>Any Questions??</a:t>
            </a:r>
            <a:br>
              <a:rPr lang="en-US" sz="3600" dirty="0"/>
            </a:br>
            <a:endParaRPr lang="en-US" sz="3600" dirty="0"/>
          </a:p>
        </p:txBody>
      </p:sp>
      <p:pic>
        <p:nvPicPr>
          <p:cNvPr id="6" name="Picture 5" descr="Yellow question mark">
            <a:extLst>
              <a:ext uri="{FF2B5EF4-FFF2-40B4-BE49-F238E27FC236}">
                <a16:creationId xmlns:a16="http://schemas.microsoft.com/office/drawing/2014/main" id="{0E6B5CA1-EEBA-A332-5F44-DDA532F6A2B0}"/>
              </a:ext>
            </a:extLst>
          </p:cNvPr>
          <p:cNvPicPr>
            <a:picLocks noChangeAspect="1"/>
          </p:cNvPicPr>
          <p:nvPr/>
        </p:nvPicPr>
        <p:blipFill>
          <a:blip r:embed="rId2"/>
          <a:srcRect l="4762" r="2" b="2"/>
          <a:stretch/>
        </p:blipFill>
        <p:spPr>
          <a:xfrm>
            <a:off x="457200" y="1600200"/>
            <a:ext cx="7620000" cy="4800600"/>
          </a:xfrm>
          <a:prstGeom prst="rect">
            <a:avLst/>
          </a:prstGeom>
          <a:noFill/>
        </p:spPr>
      </p:pic>
      <p:sp>
        <p:nvSpPr>
          <p:cNvPr id="4" name="Slide Number Placeholder 3">
            <a:extLst>
              <a:ext uri="{FF2B5EF4-FFF2-40B4-BE49-F238E27FC236}">
                <a16:creationId xmlns:a16="http://schemas.microsoft.com/office/drawing/2014/main" id="{445BB11D-0FB2-E09B-07C0-448FAD10BED0}"/>
              </a:ext>
            </a:extLst>
          </p:cNvPr>
          <p:cNvSpPr>
            <a:spLocks noGrp="1"/>
          </p:cNvSpPr>
          <p:nvPr>
            <p:ph type="sldNum" sz="quarter" idx="12"/>
          </p:nvPr>
        </p:nvSpPr>
        <p:spPr>
          <a:xfrm>
            <a:off x="8531788" y="5648960"/>
            <a:ext cx="548640" cy="396240"/>
          </a:xfrm>
        </p:spPr>
        <p:txBody>
          <a:bodyPr anchor="ctr">
            <a:normAutofit/>
          </a:bodyPr>
          <a:lstStyle/>
          <a:p>
            <a:pPr>
              <a:spcAft>
                <a:spcPts val="600"/>
              </a:spcAft>
            </a:pPr>
            <a:fld id="{B6F15528-21DE-4FAA-801E-634DDDAF4B2B}" type="slidenum">
              <a:rPr lang="en-US" smtClean="0"/>
              <a:pPr>
                <a:spcAft>
                  <a:spcPts val="600"/>
                </a:spcAft>
              </a:pPr>
              <a:t>47</a:t>
            </a:fld>
            <a:endParaRPr lang="en-US"/>
          </a:p>
        </p:txBody>
      </p:sp>
    </p:spTree>
    <p:extLst>
      <p:ext uri="{BB962C8B-B14F-4D97-AF65-F5344CB8AC3E}">
        <p14:creationId xmlns:p14="http://schemas.microsoft.com/office/powerpoint/2010/main" val="40672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id="{FBF8D464-CEA9-9F44-A30B-AE2C4EDA491C}"/>
              </a:ext>
            </a:extLst>
          </p:cNvPr>
          <p:cNvSpPr>
            <a:spLocks noGrp="1" noChangeArrowheads="1"/>
          </p:cNvSpPr>
          <p:nvPr>
            <p:ph type="title"/>
          </p:nvPr>
        </p:nvSpPr>
        <p:spPr>
          <a:xfrm>
            <a:off x="602105" y="685800"/>
            <a:ext cx="7796213" cy="992187"/>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a:t>Logical two-tier client server architecture</a:t>
            </a:r>
          </a:p>
        </p:txBody>
      </p:sp>
      <p:pic>
        <p:nvPicPr>
          <p:cNvPr id="67587" name="Picture 2">
            <a:extLst>
              <a:ext uri="{FF2B5EF4-FFF2-40B4-BE49-F238E27FC236}">
                <a16:creationId xmlns:a16="http://schemas.microsoft.com/office/drawing/2014/main" id="{58A8C69B-0A9F-F13C-79FF-B0ABF4C3E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63813"/>
            <a:ext cx="7810500" cy="1730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3">
            <a:extLst>
              <a:ext uri="{FF2B5EF4-FFF2-40B4-BE49-F238E27FC236}">
                <a16:creationId xmlns:a16="http://schemas.microsoft.com/office/drawing/2014/main" id="{324DF816-D82D-B573-4FD4-04285B1A2A31}"/>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5</a:t>
            </a:fld>
            <a:endParaRPr lang="en-US" dirty="0"/>
          </a:p>
        </p:txBody>
      </p:sp>
    </p:spTree>
    <p:extLst>
      <p:ext uri="{BB962C8B-B14F-4D97-AF65-F5344CB8AC3E}">
        <p14:creationId xmlns:p14="http://schemas.microsoft.com/office/powerpoint/2010/main" val="20252338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7A838BA3-1C1C-3316-706F-CCB40276853B}"/>
              </a:ext>
            </a:extLst>
          </p:cNvPr>
          <p:cNvSpPr>
            <a:spLocks noGrp="1" noChangeArrowheads="1"/>
          </p:cNvSpPr>
          <p:nvPr>
            <p:ph type="title"/>
          </p:nvPr>
        </p:nvSpPr>
        <p:spPr>
          <a:xfrm>
            <a:off x="336550" y="47625"/>
            <a:ext cx="7796213" cy="992188"/>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Client nodes</a:t>
            </a:r>
          </a:p>
        </p:txBody>
      </p:sp>
      <p:sp>
        <p:nvSpPr>
          <p:cNvPr id="69635" name="Rectangle 2">
            <a:extLst>
              <a:ext uri="{FF2B5EF4-FFF2-40B4-BE49-F238E27FC236}">
                <a16:creationId xmlns:a16="http://schemas.microsoft.com/office/drawing/2014/main" id="{59ECE1DB-8915-76E6-944C-EBD0E92C8636}"/>
              </a:ext>
            </a:extLst>
          </p:cNvPr>
          <p:cNvSpPr>
            <a:spLocks noGrp="1" noChangeArrowheads="1"/>
          </p:cNvSpPr>
          <p:nvPr>
            <p:ph type="body" idx="1"/>
          </p:nvPr>
        </p:nvSpPr>
        <p:spPr>
          <a:xfrm>
            <a:off x="228600" y="1254125"/>
            <a:ext cx="8294688" cy="4689475"/>
          </a:xfrm>
        </p:spPr>
        <p:txBody>
          <a:bodyPr lIns="90000" tIns="46800" bIns="46800"/>
          <a:lstStyle/>
          <a:p>
            <a:pPr marL="339725" indent="-339725" eaLnBrk="1" hangingPunct="1">
              <a:spcBef>
                <a:spcPts val="7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Provide appropriate interfaces through a client software module to access and utilize the various server resources. </a:t>
            </a:r>
          </a:p>
          <a:p>
            <a:pPr marL="339725" indent="-339725" eaLnBrk="1" hangingPunct="1">
              <a:spcBef>
                <a:spcPts val="7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Clients may be PCs or Workstations (or even diskless machines) with the client software installed.</a:t>
            </a:r>
          </a:p>
          <a:p>
            <a:pPr marL="339725" indent="-339725" eaLnBrk="1" hangingPunct="1">
              <a:spcBef>
                <a:spcPts val="7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Connected to the servers via a network.</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600"/>
              <a:t>LAN: local area network</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600"/>
              <a:t>wireless network</a:t>
            </a:r>
          </a:p>
          <a:p>
            <a:pPr marL="739775" lvl="1" indent="-282575" eaLnBrk="1" hangingPunct="1">
              <a:spcBef>
                <a:spcPts val="6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600"/>
              <a:t>etc.</a:t>
            </a:r>
          </a:p>
        </p:txBody>
      </p:sp>
      <p:sp>
        <p:nvSpPr>
          <p:cNvPr id="2" name="Slide Number Placeholder 3">
            <a:extLst>
              <a:ext uri="{FF2B5EF4-FFF2-40B4-BE49-F238E27FC236}">
                <a16:creationId xmlns:a16="http://schemas.microsoft.com/office/drawing/2014/main" id="{8AF09FD3-C095-BB6F-BE53-4733DE1D085E}"/>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6</a:t>
            </a:fld>
            <a:endParaRPr lang="en-US" dirty="0"/>
          </a:p>
        </p:txBody>
      </p:sp>
    </p:spTree>
    <p:extLst>
      <p:ext uri="{BB962C8B-B14F-4D97-AF65-F5344CB8AC3E}">
        <p14:creationId xmlns:p14="http://schemas.microsoft.com/office/powerpoint/2010/main" val="8292968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a:extLst>
              <a:ext uri="{FF2B5EF4-FFF2-40B4-BE49-F238E27FC236}">
                <a16:creationId xmlns:a16="http://schemas.microsoft.com/office/drawing/2014/main" id="{F0AD2A2F-514D-D7B0-B9C1-8EF1449761F0}"/>
              </a:ext>
            </a:extLst>
          </p:cNvPr>
          <p:cNvSpPr>
            <a:spLocks noGrp="1" noChangeArrowheads="1"/>
          </p:cNvSpPr>
          <p:nvPr>
            <p:ph type="title"/>
          </p:nvPr>
        </p:nvSpPr>
        <p:spPr>
          <a:xfrm>
            <a:off x="255588" y="-6350"/>
            <a:ext cx="7796212" cy="1435100"/>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Three Tier Client-Server DBMS Architecture</a:t>
            </a:r>
          </a:p>
        </p:txBody>
      </p:sp>
      <p:sp>
        <p:nvSpPr>
          <p:cNvPr id="75779" name="Rectangle 2">
            <a:extLst>
              <a:ext uri="{FF2B5EF4-FFF2-40B4-BE49-F238E27FC236}">
                <a16:creationId xmlns:a16="http://schemas.microsoft.com/office/drawing/2014/main" id="{1FF9AEA2-2A23-6F57-1363-4BDBAC4632A2}"/>
              </a:ext>
            </a:extLst>
          </p:cNvPr>
          <p:cNvSpPr>
            <a:spLocks noGrp="1" noChangeArrowheads="1"/>
          </p:cNvSpPr>
          <p:nvPr>
            <p:ph type="body" idx="1"/>
          </p:nvPr>
        </p:nvSpPr>
        <p:spPr>
          <a:xfrm>
            <a:off x="239713" y="1600200"/>
            <a:ext cx="7913687" cy="4572000"/>
          </a:xfrm>
        </p:spPr>
        <p:txBody>
          <a:bodyPr lIns="90000" tIns="46800" bIns="46800"/>
          <a:lstStyle/>
          <a:p>
            <a:pPr marL="339725" indent="-339725" eaLnBrk="1" hangingPunct="1">
              <a:spcBef>
                <a:spcPts val="6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Common for Web applications</a:t>
            </a:r>
          </a:p>
          <a:p>
            <a:pPr marL="339725" indent="-339725" eaLnBrk="1" hangingPunct="1">
              <a:spcBef>
                <a:spcPts val="6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Third intermediate layer (middle tier) called Application Server or Web Server: </a:t>
            </a:r>
          </a:p>
          <a:p>
            <a:pPr marL="739775" lvl="1" indent="-282575" eaLnBrk="1" hangingPunct="1">
              <a:spcBef>
                <a:spcPts val="5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200" dirty="0"/>
              <a:t>Stores the web connectivity software and the business logic part of the application</a:t>
            </a:r>
          </a:p>
          <a:p>
            <a:pPr marL="739775" lvl="1" indent="-282575" eaLnBrk="1" hangingPunct="1">
              <a:spcBef>
                <a:spcPts val="5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200" dirty="0"/>
              <a:t>Accesses and updates data on the database server</a:t>
            </a:r>
          </a:p>
          <a:p>
            <a:pPr marL="739775" lvl="1" indent="-282575" eaLnBrk="1" hangingPunct="1">
              <a:spcBef>
                <a:spcPts val="5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200" dirty="0"/>
              <a:t>Acts like a conduit for sending partially processed data between the database server and the client.</a:t>
            </a:r>
          </a:p>
          <a:p>
            <a:pPr marL="339725" indent="-339725" eaLnBrk="1" hangingPunct="1">
              <a:spcBef>
                <a:spcPts val="6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Three-tier Architecture Can Enhance Security: </a:t>
            </a:r>
          </a:p>
          <a:p>
            <a:pPr marL="739775" lvl="1" indent="-282575" eaLnBrk="1" hangingPunct="1">
              <a:spcBef>
                <a:spcPts val="5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200" dirty="0"/>
              <a:t>Database server only accessible via middle tier</a:t>
            </a:r>
          </a:p>
          <a:p>
            <a:pPr marL="739775" lvl="1" indent="-282575" eaLnBrk="1" hangingPunct="1">
              <a:spcBef>
                <a:spcPts val="5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200" dirty="0"/>
              <a:t>Clients cannot directly access database server</a:t>
            </a:r>
          </a:p>
        </p:txBody>
      </p:sp>
      <p:sp>
        <p:nvSpPr>
          <p:cNvPr id="2" name="Slide Number Placeholder 3">
            <a:extLst>
              <a:ext uri="{FF2B5EF4-FFF2-40B4-BE49-F238E27FC236}">
                <a16:creationId xmlns:a16="http://schemas.microsoft.com/office/drawing/2014/main" id="{D2EF1742-1DF8-9530-41A6-ACB59740225F}"/>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7</a:t>
            </a:fld>
            <a:endParaRPr lang="en-US" dirty="0"/>
          </a:p>
        </p:txBody>
      </p:sp>
    </p:spTree>
    <p:extLst>
      <p:ext uri="{BB962C8B-B14F-4D97-AF65-F5344CB8AC3E}">
        <p14:creationId xmlns:p14="http://schemas.microsoft.com/office/powerpoint/2010/main" val="23654362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a:extLst>
              <a:ext uri="{FF2B5EF4-FFF2-40B4-BE49-F238E27FC236}">
                <a16:creationId xmlns:a16="http://schemas.microsoft.com/office/drawing/2014/main" id="{EE8D8EE2-6A6F-C219-7237-5080AF14B4A9}"/>
              </a:ext>
            </a:extLst>
          </p:cNvPr>
          <p:cNvSpPr>
            <a:spLocks noGrp="1" noChangeArrowheads="1"/>
          </p:cNvSpPr>
          <p:nvPr>
            <p:ph type="title"/>
          </p:nvPr>
        </p:nvSpPr>
        <p:spPr>
          <a:xfrm>
            <a:off x="268288" y="-73025"/>
            <a:ext cx="7796212" cy="1435100"/>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dirty="0"/>
              <a:t>Three-tier client-server architecture</a:t>
            </a:r>
          </a:p>
        </p:txBody>
      </p:sp>
      <p:pic>
        <p:nvPicPr>
          <p:cNvPr id="77827" name="Picture 2">
            <a:extLst>
              <a:ext uri="{FF2B5EF4-FFF2-40B4-BE49-F238E27FC236}">
                <a16:creationId xmlns:a16="http://schemas.microsoft.com/office/drawing/2014/main" id="{8E9F65C9-84FE-462E-44AA-EE2256E30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02" y="1752600"/>
            <a:ext cx="7709853" cy="414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3">
            <a:extLst>
              <a:ext uri="{FF2B5EF4-FFF2-40B4-BE49-F238E27FC236}">
                <a16:creationId xmlns:a16="http://schemas.microsoft.com/office/drawing/2014/main" id="{FB28304B-AE84-DABC-A384-8CABDE308D0D}"/>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8</a:t>
            </a:fld>
            <a:endParaRPr lang="en-US" dirty="0"/>
          </a:p>
        </p:txBody>
      </p:sp>
    </p:spTree>
    <p:extLst>
      <p:ext uri="{BB962C8B-B14F-4D97-AF65-F5344CB8AC3E}">
        <p14:creationId xmlns:p14="http://schemas.microsoft.com/office/powerpoint/2010/main" val="671601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5D4A5E5D-D588-EE8E-4BC0-47769A9D6F21}"/>
              </a:ext>
            </a:extLst>
          </p:cNvPr>
          <p:cNvSpPr>
            <a:spLocks noGrp="1" noChangeArrowheads="1"/>
          </p:cNvSpPr>
          <p:nvPr>
            <p:ph type="title"/>
          </p:nvPr>
        </p:nvSpPr>
        <p:spPr>
          <a:xfrm>
            <a:off x="735575" y="266236"/>
            <a:ext cx="7796213" cy="1312862"/>
          </a:xfrm>
        </p:spPr>
        <p:txBody>
          <a:bodyPr lIns="90000" tIns="46800" rIns="90000" bIns="46800" anchor="b"/>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dirty="0"/>
              <a:t>ANSI/SPARC three-Level Architecture (cont.)</a:t>
            </a:r>
          </a:p>
        </p:txBody>
      </p:sp>
      <p:sp>
        <p:nvSpPr>
          <p:cNvPr id="28675" name="Rectangle 2">
            <a:extLst>
              <a:ext uri="{FF2B5EF4-FFF2-40B4-BE49-F238E27FC236}">
                <a16:creationId xmlns:a16="http://schemas.microsoft.com/office/drawing/2014/main" id="{91C4839A-B1D7-1CF8-8F05-0F86DDED000F}"/>
              </a:ext>
            </a:extLst>
          </p:cNvPr>
          <p:cNvSpPr>
            <a:spLocks noGrp="1" noChangeArrowheads="1"/>
          </p:cNvSpPr>
          <p:nvPr>
            <p:ph type="body" idx="1"/>
          </p:nvPr>
        </p:nvSpPr>
        <p:spPr>
          <a:xfrm>
            <a:off x="239713" y="1600200"/>
            <a:ext cx="8294687" cy="4572000"/>
          </a:xfrm>
        </p:spPr>
        <p:txBody>
          <a:bodyPr lIns="90000" tIns="46800" bIns="46800"/>
          <a:lstStyle/>
          <a:p>
            <a:pPr marL="339725" indent="-339725" eaLnBrk="1" hangingPunct="1">
              <a:spcBef>
                <a:spcPts val="6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Defines DBMS schemas at </a:t>
            </a:r>
            <a:r>
              <a:rPr lang="en-US" altLang="en-US" sz="2400" b="1" i="1" dirty="0">
                <a:solidFill>
                  <a:srgbClr val="C00000"/>
                </a:solidFill>
              </a:rPr>
              <a:t>three</a:t>
            </a:r>
            <a:r>
              <a:rPr lang="en-US" altLang="en-US" sz="2400" dirty="0"/>
              <a:t> levels:</a:t>
            </a:r>
          </a:p>
          <a:p>
            <a:pPr marL="739775" lvl="1" indent="-282575" eaLnBrk="1" hangingPunct="1">
              <a:spcBef>
                <a:spcPts val="5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200" b="1" dirty="0">
                <a:solidFill>
                  <a:srgbClr val="00B050"/>
                </a:solidFill>
              </a:rPr>
              <a:t>External schemas</a:t>
            </a:r>
            <a:r>
              <a:rPr lang="en-US" altLang="en-US" sz="2200" dirty="0">
                <a:solidFill>
                  <a:srgbClr val="00B050"/>
                </a:solidFill>
              </a:rPr>
              <a:t> </a:t>
            </a:r>
            <a:r>
              <a:rPr lang="en-US" altLang="en-US" sz="2200" dirty="0"/>
              <a:t>at the external level to describe the various user views. </a:t>
            </a:r>
          </a:p>
          <a:p>
            <a:pPr lvl="2" eaLnBrk="1" hangingPunct="1">
              <a:spcBef>
                <a:spcPts val="5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Usually uses the same data model as the conceptual schema.</a:t>
            </a:r>
            <a:endParaRPr lang="en-US" altLang="en-US" sz="2200" b="1" dirty="0">
              <a:solidFill>
                <a:srgbClr val="00B0F0"/>
              </a:solidFill>
            </a:endParaRPr>
          </a:p>
          <a:p>
            <a:pPr marL="739775" lvl="1" indent="-282575" eaLnBrk="1" hangingPunct="1">
              <a:spcBef>
                <a:spcPts val="5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200" b="1" dirty="0">
                <a:solidFill>
                  <a:srgbClr val="00B0F0"/>
                </a:solidFill>
              </a:rPr>
              <a:t>Conceptual schema</a:t>
            </a:r>
            <a:r>
              <a:rPr lang="en-US" altLang="en-US" sz="2200" dirty="0">
                <a:solidFill>
                  <a:srgbClr val="00B0F0"/>
                </a:solidFill>
              </a:rPr>
              <a:t> </a:t>
            </a:r>
            <a:r>
              <a:rPr lang="en-US" altLang="en-US" sz="2200" dirty="0"/>
              <a:t>at the conceptual level to describe the structure and constraints for the whole database for a community of users. </a:t>
            </a:r>
            <a:r>
              <a:rPr lang="en-US" altLang="en-US" sz="2000" dirty="0"/>
              <a:t>Uses an </a:t>
            </a:r>
            <a:r>
              <a:rPr lang="en-US" altLang="en-US" sz="2000" b="1" dirty="0"/>
              <a:t>implementation</a:t>
            </a:r>
            <a:r>
              <a:rPr lang="en-US" altLang="en-US" sz="2000" dirty="0"/>
              <a:t> (or a conceptual) data model.</a:t>
            </a:r>
          </a:p>
          <a:p>
            <a:pPr marL="739775" lvl="1" indent="-282575" eaLnBrk="1" hangingPunct="1">
              <a:spcBef>
                <a:spcPts val="55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200" b="1" dirty="0">
                <a:solidFill>
                  <a:srgbClr val="0070C0"/>
                </a:solidFill>
              </a:rPr>
              <a:t>Internal schema</a:t>
            </a:r>
            <a:r>
              <a:rPr lang="en-US" altLang="en-US" sz="2200" dirty="0">
                <a:solidFill>
                  <a:srgbClr val="0070C0"/>
                </a:solidFill>
              </a:rPr>
              <a:t> </a:t>
            </a:r>
            <a:r>
              <a:rPr lang="en-US" altLang="en-US" sz="2200" dirty="0"/>
              <a:t>at the internal level to describe physical storage structures and access paths (</a:t>
            </a:r>
            <a:r>
              <a:rPr lang="en-US" altLang="en-US" sz="2200" dirty="0" err="1"/>
              <a:t>e.g</a:t>
            </a:r>
            <a:r>
              <a:rPr lang="en-US" altLang="en-US" sz="2200" dirty="0"/>
              <a:t> indexes). </a:t>
            </a:r>
          </a:p>
          <a:p>
            <a:pPr lvl="2" eaLnBrk="1" hangingPunct="1">
              <a:spcBef>
                <a:spcPts val="500"/>
              </a:spcBef>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Typically uses a </a:t>
            </a:r>
            <a:r>
              <a:rPr lang="en-US" altLang="en-US" sz="2000" b="1" dirty="0"/>
              <a:t>physical</a:t>
            </a:r>
            <a:r>
              <a:rPr lang="en-US" altLang="en-US" sz="2000" dirty="0"/>
              <a:t> data model.</a:t>
            </a:r>
            <a:endParaRPr lang="en-US" altLang="en-US" sz="2200" b="1" dirty="0">
              <a:solidFill>
                <a:srgbClr val="00B050"/>
              </a:solidFill>
            </a:endParaRPr>
          </a:p>
        </p:txBody>
      </p:sp>
      <p:sp>
        <p:nvSpPr>
          <p:cNvPr id="2" name="Slide Number Placeholder 3">
            <a:extLst>
              <a:ext uri="{FF2B5EF4-FFF2-40B4-BE49-F238E27FC236}">
                <a16:creationId xmlns:a16="http://schemas.microsoft.com/office/drawing/2014/main" id="{9646CD62-4223-2732-97C1-EB0B9C0BF873}"/>
              </a:ext>
            </a:extLst>
          </p:cNvPr>
          <p:cNvSpPr>
            <a:spLocks noGrp="1"/>
          </p:cNvSpPr>
          <p:nvPr>
            <p:ph type="sldNum" sz="quarter" idx="12"/>
          </p:nvPr>
        </p:nvSpPr>
        <p:spPr>
          <a:xfrm>
            <a:off x="8531788" y="5648960"/>
            <a:ext cx="548640" cy="396240"/>
          </a:xfrm>
        </p:spPr>
        <p:txBody>
          <a:bodyPr/>
          <a:lstStyle/>
          <a:p>
            <a:fld id="{5FCA4BC5-AE2A-401E-9EDD-DF8812A14A6A}" type="slidenum">
              <a:rPr lang="en-US" smtClean="0"/>
              <a:t>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9984BD2BE6EA40AB84C585455996A6" ma:contentTypeVersion="4" ma:contentTypeDescription="Create a new document." ma:contentTypeScope="" ma:versionID="cd1cf21a6ddf059d9599a86991566e46">
  <xsd:schema xmlns:xsd="http://www.w3.org/2001/XMLSchema" xmlns:xs="http://www.w3.org/2001/XMLSchema" xmlns:p="http://schemas.microsoft.com/office/2006/metadata/properties" xmlns:ns2="86d35349-1c00-4cee-96c9-6ee86a8b6c28" targetNamespace="http://schemas.microsoft.com/office/2006/metadata/properties" ma:root="true" ma:fieldsID="34ab6d3aeddf1520e00c588a4e03b90a" ns2:_="">
    <xsd:import namespace="86d35349-1c00-4cee-96c9-6ee86a8b6c2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35349-1c00-4cee-96c9-6ee86a8b6c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AC5E5B-3EBA-4468-85F9-3B238D6E1AFC}"/>
</file>

<file path=customXml/itemProps2.xml><?xml version="1.0" encoding="utf-8"?>
<ds:datastoreItem xmlns:ds="http://schemas.openxmlformats.org/officeDocument/2006/customXml" ds:itemID="{45600825-E7DB-47A2-BDF6-81E3B429AFBA}"/>
</file>

<file path=customXml/itemProps3.xml><?xml version="1.0" encoding="utf-8"?>
<ds:datastoreItem xmlns:ds="http://schemas.openxmlformats.org/officeDocument/2006/customXml" ds:itemID="{58F147AE-CE47-47C2-A132-1AB189BA8846}"/>
</file>

<file path=docProps/app.xml><?xml version="1.0" encoding="utf-8"?>
<Properties xmlns="http://schemas.openxmlformats.org/officeDocument/2006/extended-properties" xmlns:vt="http://schemas.openxmlformats.org/officeDocument/2006/docPropsVTypes">
  <Template>Adjacency</Template>
  <TotalTime>11138</TotalTime>
  <Words>2565</Words>
  <Application>Microsoft Macintosh PowerPoint</Application>
  <PresentationFormat>On-screen Show (4:3)</PresentationFormat>
  <Paragraphs>326</Paragraphs>
  <Slides>47</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Cambria</vt:lpstr>
      <vt:lpstr>Century Schoolbook</vt:lpstr>
      <vt:lpstr>Helvetica</vt:lpstr>
      <vt:lpstr>Open Sans</vt:lpstr>
      <vt:lpstr>Times New Roman</vt:lpstr>
      <vt:lpstr>Wingdings</vt:lpstr>
      <vt:lpstr>Wingdings 3</vt:lpstr>
      <vt:lpstr>Adjacency</vt:lpstr>
      <vt:lpstr>                             Database Management System (CS232)  BS(SE) gg </vt:lpstr>
      <vt:lpstr>Topics</vt:lpstr>
      <vt:lpstr>DBMS Architectures </vt:lpstr>
      <vt:lpstr>DBMS Architectures (cont.)</vt:lpstr>
      <vt:lpstr>Logical two-tier client server architecture</vt:lpstr>
      <vt:lpstr>Client nodes</vt:lpstr>
      <vt:lpstr>Three Tier Client-Server DBMS Architecture</vt:lpstr>
      <vt:lpstr>Three-tier client-server architecture</vt:lpstr>
      <vt:lpstr>ANSI/SPARC three-Level Architecture (cont.)</vt:lpstr>
      <vt:lpstr>ANSI/SPARC three-Level Architecture (cont.)</vt:lpstr>
      <vt:lpstr>ANSI/SPARC three-Level Architecture (cont.)</vt:lpstr>
      <vt:lpstr>Levels of Data Independence </vt:lpstr>
      <vt:lpstr>Data Independence (cont.)</vt:lpstr>
      <vt:lpstr>Examples RDBMS </vt:lpstr>
      <vt:lpstr>Types of Data</vt:lpstr>
      <vt:lpstr>Structured Data</vt:lpstr>
      <vt:lpstr>Structured Data</vt:lpstr>
      <vt:lpstr>Unstructured Data</vt:lpstr>
      <vt:lpstr>ACID Property</vt:lpstr>
      <vt:lpstr>Cont..</vt:lpstr>
      <vt:lpstr>Cont..</vt:lpstr>
      <vt:lpstr>Cont..</vt:lpstr>
      <vt:lpstr>A Motivating Scenario</vt:lpstr>
      <vt:lpstr>Types of Databases</vt:lpstr>
      <vt:lpstr>Architectures</vt:lpstr>
      <vt:lpstr>SQL</vt:lpstr>
      <vt:lpstr>NoSQL</vt:lpstr>
      <vt:lpstr>SQL vs NoSQL</vt:lpstr>
      <vt:lpstr>Is NoSQL better than SQL? </vt:lpstr>
      <vt:lpstr>Factors while selecting Database Management System</vt:lpstr>
      <vt:lpstr>Data Models</vt:lpstr>
      <vt:lpstr>Parts of Data Models</vt:lpstr>
      <vt:lpstr>Types of Data Models</vt:lpstr>
      <vt:lpstr>Types of Data Models</vt:lpstr>
      <vt:lpstr>Types of Data Models</vt:lpstr>
      <vt:lpstr>Types of Data Models</vt:lpstr>
      <vt:lpstr>Types of Data Models</vt:lpstr>
      <vt:lpstr>Types of Data Models</vt:lpstr>
      <vt:lpstr>Types of Data Models</vt:lpstr>
      <vt:lpstr>Types of Data Models</vt:lpstr>
      <vt:lpstr>Types of Data Models</vt:lpstr>
      <vt:lpstr>DBMS Languages (cont.)</vt:lpstr>
      <vt:lpstr>DBMS Languages (cont.)</vt:lpstr>
      <vt:lpstr>DBMS Languages (cont.)</vt:lpstr>
      <vt:lpstr>DBMS Languages (cont.)</vt:lpstr>
      <vt:lpstr>DBMS Languages (cont.)</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Engineering BSSE-VI</dc:title>
  <dc:creator>Administrator</dc:creator>
  <cp:lastModifiedBy>Said Nabi Lecturer FCSE</cp:lastModifiedBy>
  <cp:revision>900</cp:revision>
  <cp:lastPrinted>2025-01-27T06:34:27Z</cp:lastPrinted>
  <dcterms:created xsi:type="dcterms:W3CDTF">2006-08-16T00:00:00Z</dcterms:created>
  <dcterms:modified xsi:type="dcterms:W3CDTF">2025-01-29T07:39:22Z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0x0101008A9984BD2BE6EA40AB84C585455996A6</vt:lpwstr>
  </property>
</Properties>
</file>