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wmf" ContentType="image/x-wmf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diagrams/data1.xml" ContentType="application/vnd.openxmlformats-officedocument.drawingml.diagramData+xml"/>
  <Override PartName="/ppt/slides/slide51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53"/>
  </p:notesMasterIdLst>
  <p:handoutMasterIdLst>
    <p:handoutMasterId r:id="rId54"/>
  </p:handoutMasterIdLst>
  <p:sldIdLst>
    <p:sldId id="256" r:id="rId2"/>
    <p:sldId id="439" r:id="rId3"/>
    <p:sldId id="728" r:id="rId4"/>
    <p:sldId id="729" r:id="rId5"/>
    <p:sldId id="730" r:id="rId6"/>
    <p:sldId id="731" r:id="rId7"/>
    <p:sldId id="713" r:id="rId8"/>
    <p:sldId id="721" r:id="rId9"/>
    <p:sldId id="719" r:id="rId10"/>
    <p:sldId id="710" r:id="rId11"/>
    <p:sldId id="711" r:id="rId12"/>
    <p:sldId id="712" r:id="rId13"/>
    <p:sldId id="722" r:id="rId14"/>
    <p:sldId id="727" r:id="rId15"/>
    <p:sldId id="723" r:id="rId16"/>
    <p:sldId id="725" r:id="rId17"/>
    <p:sldId id="726" r:id="rId18"/>
    <p:sldId id="717" r:id="rId19"/>
    <p:sldId id="257" r:id="rId20"/>
    <p:sldId id="732" r:id="rId21"/>
    <p:sldId id="258" r:id="rId22"/>
    <p:sldId id="306" r:id="rId23"/>
    <p:sldId id="259" r:id="rId24"/>
    <p:sldId id="302" r:id="rId25"/>
    <p:sldId id="301" r:id="rId26"/>
    <p:sldId id="261" r:id="rId27"/>
    <p:sldId id="262" r:id="rId28"/>
    <p:sldId id="263" r:id="rId29"/>
    <p:sldId id="264" r:id="rId30"/>
    <p:sldId id="265" r:id="rId31"/>
    <p:sldId id="303" r:id="rId32"/>
    <p:sldId id="267" r:id="rId33"/>
    <p:sldId id="268" r:id="rId34"/>
    <p:sldId id="304" r:id="rId35"/>
    <p:sldId id="269" r:id="rId36"/>
    <p:sldId id="270" r:id="rId37"/>
    <p:sldId id="311" r:id="rId38"/>
    <p:sldId id="271" r:id="rId39"/>
    <p:sldId id="305" r:id="rId40"/>
    <p:sldId id="272" r:id="rId41"/>
    <p:sldId id="273" r:id="rId42"/>
    <p:sldId id="274" r:id="rId43"/>
    <p:sldId id="275" r:id="rId44"/>
    <p:sldId id="276" r:id="rId45"/>
    <p:sldId id="277" r:id="rId46"/>
    <p:sldId id="278" r:id="rId47"/>
    <p:sldId id="310" r:id="rId48"/>
    <p:sldId id="309" r:id="rId49"/>
    <p:sldId id="312" r:id="rId50"/>
    <p:sldId id="308" r:id="rId51"/>
    <p:sldId id="709" r:id="rId52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F2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48" autoAdjust="0"/>
    <p:restoredTop sz="84700" autoAdjust="0"/>
  </p:normalViewPr>
  <p:slideViewPr>
    <p:cSldViewPr>
      <p:cViewPr varScale="1">
        <p:scale>
          <a:sx n="92" d="100"/>
          <a:sy n="92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9F5F23-7428-47C3-AAE0-2E29E31691E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F8C94-8577-4FFF-8B38-59B4F6CD54F0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0285EC78-765E-496E-90C3-566299381228}" type="parTrans" cxnId="{762B15E2-4E5C-4D87-96CD-0D92C6663289}">
      <dgm:prSet/>
      <dgm:spPr/>
      <dgm:t>
        <a:bodyPr/>
        <a:lstStyle/>
        <a:p>
          <a:endParaRPr lang="en-US"/>
        </a:p>
      </dgm:t>
    </dgm:pt>
    <dgm:pt modelId="{4AED7E70-BF3B-4D1E-AC37-86245115C185}" type="sibTrans" cxnId="{762B15E2-4E5C-4D87-96CD-0D92C6663289}">
      <dgm:prSet/>
      <dgm:spPr/>
      <dgm:t>
        <a:bodyPr/>
        <a:lstStyle/>
        <a:p>
          <a:endParaRPr lang="en-US"/>
        </a:p>
      </dgm:t>
    </dgm:pt>
    <dgm:pt modelId="{57E8B898-A67D-42AD-98F7-6083B0BF170C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C34B4489-B001-48A9-935B-2FB8672B01EA}" type="parTrans" cxnId="{A8860483-467D-460F-A167-C3486C0EDEC5}">
      <dgm:prSet/>
      <dgm:spPr/>
      <dgm:t>
        <a:bodyPr/>
        <a:lstStyle/>
        <a:p>
          <a:endParaRPr lang="en-US"/>
        </a:p>
      </dgm:t>
    </dgm:pt>
    <dgm:pt modelId="{5AB4E3CB-B9B1-4D7F-95B5-D14BAB387550}" type="sibTrans" cxnId="{A8860483-467D-460F-A167-C3486C0EDEC5}">
      <dgm:prSet/>
      <dgm:spPr/>
      <dgm:t>
        <a:bodyPr/>
        <a:lstStyle/>
        <a:p>
          <a:endParaRPr lang="en-US"/>
        </a:p>
      </dgm:t>
    </dgm:pt>
    <dgm:pt modelId="{746D706D-573F-4375-B6BA-F6441CEA80AD}">
      <dgm:prSet phldrT="[Text]" custT="1"/>
      <dgm:spPr/>
      <dgm:t>
        <a:bodyPr/>
        <a:lstStyle/>
        <a:p>
          <a:r>
            <a:rPr lang="en-US" sz="2000" b="0" dirty="0">
              <a:latin typeface="Helvetica" panose="020B0604020202020204" pitchFamily="34" charset="0"/>
              <a:cs typeface="Helvetica" panose="020B0604020202020204" pitchFamily="34" charset="0"/>
            </a:rPr>
            <a:t>Find and organize the information required     </a:t>
          </a:r>
        </a:p>
      </dgm:t>
    </dgm:pt>
    <dgm:pt modelId="{A900F877-41F8-470E-88B0-8E275684F748}" type="parTrans" cxnId="{86685D30-AEFA-4322-B98A-91649CCB0D5F}">
      <dgm:prSet/>
      <dgm:spPr/>
      <dgm:t>
        <a:bodyPr/>
        <a:lstStyle/>
        <a:p>
          <a:endParaRPr lang="en-US"/>
        </a:p>
      </dgm:t>
    </dgm:pt>
    <dgm:pt modelId="{F0646542-C993-4827-B588-2EBC6DA9A8D4}" type="sibTrans" cxnId="{86685D30-AEFA-4322-B98A-91649CCB0D5F}">
      <dgm:prSet/>
      <dgm:spPr/>
      <dgm:t>
        <a:bodyPr/>
        <a:lstStyle/>
        <a:p>
          <a:endParaRPr lang="en-US"/>
        </a:p>
      </dgm:t>
    </dgm:pt>
    <dgm:pt modelId="{812AE374-246C-4AB1-967E-0275C38EE594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CE16B882-06CC-4F3F-9990-5D3DA10C282E}" type="parTrans" cxnId="{29F390DF-19F7-429D-9110-800357EBA26A}">
      <dgm:prSet/>
      <dgm:spPr/>
      <dgm:t>
        <a:bodyPr/>
        <a:lstStyle/>
        <a:p>
          <a:endParaRPr lang="en-US"/>
        </a:p>
      </dgm:t>
    </dgm:pt>
    <dgm:pt modelId="{88FAC05B-1B94-4A84-9F61-B1A32174AF2F}" type="sibTrans" cxnId="{29F390DF-19F7-429D-9110-800357EBA26A}">
      <dgm:prSet/>
      <dgm:spPr/>
      <dgm:t>
        <a:bodyPr/>
        <a:lstStyle/>
        <a:p>
          <a:endParaRPr lang="en-US"/>
        </a:p>
      </dgm:t>
    </dgm:pt>
    <dgm:pt modelId="{6845F5E1-3CA2-42B8-A064-DD0959FC31DF}">
      <dgm:prSet phldrT="[Text]" custT="1"/>
      <dgm:spPr/>
      <dgm:t>
        <a:bodyPr/>
        <a:lstStyle/>
        <a:p>
          <a:r>
            <a:rPr lang="en-US" sz="2000" b="0" dirty="0">
              <a:latin typeface="Helvetica" panose="020B0604020202020204" pitchFamily="34" charset="0"/>
              <a:cs typeface="Helvetica" panose="020B0604020202020204" pitchFamily="34" charset="0"/>
            </a:rPr>
            <a:t>Divide the information into tables   </a:t>
          </a:r>
        </a:p>
      </dgm:t>
    </dgm:pt>
    <dgm:pt modelId="{A1FBB1A0-7687-4394-A5CB-AF1ED66380DF}" type="parTrans" cxnId="{7ACA2F67-9F55-462D-9010-6CFBF2C1FDEB}">
      <dgm:prSet/>
      <dgm:spPr/>
      <dgm:t>
        <a:bodyPr/>
        <a:lstStyle/>
        <a:p>
          <a:endParaRPr lang="en-US"/>
        </a:p>
      </dgm:t>
    </dgm:pt>
    <dgm:pt modelId="{408DDF66-BAB0-4D11-8C43-7A87B96DABC1}" type="sibTrans" cxnId="{7ACA2F67-9F55-462D-9010-6CFBF2C1FDEB}">
      <dgm:prSet/>
      <dgm:spPr/>
      <dgm:t>
        <a:bodyPr/>
        <a:lstStyle/>
        <a:p>
          <a:endParaRPr lang="en-US"/>
        </a:p>
      </dgm:t>
    </dgm:pt>
    <dgm:pt modelId="{8D2CBF78-2E3C-4F88-8F9C-62260BE48A5C}">
      <dgm:prSet custT="1"/>
      <dgm:spPr/>
      <dgm:t>
        <a:bodyPr/>
        <a:lstStyle/>
        <a:p>
          <a:r>
            <a:rPr lang="en-US" sz="2000" b="0" dirty="0">
              <a:latin typeface="Helvetica" panose="020B0604020202020204" pitchFamily="34" charset="0"/>
              <a:cs typeface="Helvetica" panose="020B0604020202020204" pitchFamily="34" charset="0"/>
            </a:rPr>
            <a:t>Determine the purpose of your database    </a:t>
          </a:r>
        </a:p>
      </dgm:t>
    </dgm:pt>
    <dgm:pt modelId="{E7015C69-C6A5-4FA8-A446-E344E7F68A3B}" type="parTrans" cxnId="{22A5AE39-D170-47ED-A579-C08D3C48C0C3}">
      <dgm:prSet/>
      <dgm:spPr/>
      <dgm:t>
        <a:bodyPr/>
        <a:lstStyle/>
        <a:p>
          <a:endParaRPr lang="en-US"/>
        </a:p>
      </dgm:t>
    </dgm:pt>
    <dgm:pt modelId="{535AF259-7DED-4B27-98CD-20E44E3F867C}" type="sibTrans" cxnId="{22A5AE39-D170-47ED-A579-C08D3C48C0C3}">
      <dgm:prSet/>
      <dgm:spPr/>
      <dgm:t>
        <a:bodyPr/>
        <a:lstStyle/>
        <a:p>
          <a:endParaRPr lang="en-US"/>
        </a:p>
      </dgm:t>
    </dgm:pt>
    <dgm:pt modelId="{DA0F08CE-1ED8-40B8-B02C-F53BC6C618C4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03E657CC-D92E-49DC-AF47-A4D1ACEB4E5E}" type="parTrans" cxnId="{4FFF3681-DF5D-4F0C-A974-C0C9B381FBE2}">
      <dgm:prSet/>
      <dgm:spPr/>
      <dgm:t>
        <a:bodyPr/>
        <a:lstStyle/>
        <a:p>
          <a:endParaRPr lang="en-US"/>
        </a:p>
      </dgm:t>
    </dgm:pt>
    <dgm:pt modelId="{4E28AADC-50D6-40DB-849D-5E50011C5875}" type="sibTrans" cxnId="{4FFF3681-DF5D-4F0C-A974-C0C9B381FBE2}">
      <dgm:prSet/>
      <dgm:spPr/>
      <dgm:t>
        <a:bodyPr/>
        <a:lstStyle/>
        <a:p>
          <a:endParaRPr lang="en-US"/>
        </a:p>
      </dgm:t>
    </dgm:pt>
    <dgm:pt modelId="{B4FBE6B8-4B91-4FED-BD8D-D6652761EDA8}">
      <dgm:prSet phldrT="[Text]" custT="1"/>
      <dgm:spPr/>
      <dgm:t>
        <a:bodyPr/>
        <a:lstStyle/>
        <a:p>
          <a:r>
            <a:rPr lang="en-US" sz="2000" b="0" dirty="0">
              <a:latin typeface="Helvetica" panose="020B0604020202020204" pitchFamily="34" charset="0"/>
              <a:cs typeface="Helvetica" panose="020B0604020202020204" pitchFamily="34" charset="0"/>
            </a:rPr>
            <a:t>Turn information items into columns </a:t>
          </a:r>
        </a:p>
      </dgm:t>
    </dgm:pt>
    <dgm:pt modelId="{E8F1E6CC-AB8F-4A06-B339-060D2E97515A}" type="parTrans" cxnId="{BDFB967A-859C-4168-8C06-60875CF8436B}">
      <dgm:prSet/>
      <dgm:spPr/>
      <dgm:t>
        <a:bodyPr/>
        <a:lstStyle/>
        <a:p>
          <a:endParaRPr lang="en-US"/>
        </a:p>
      </dgm:t>
    </dgm:pt>
    <dgm:pt modelId="{6A6D6B61-A9B0-476B-B9A5-0CE5C7481A04}" type="sibTrans" cxnId="{BDFB967A-859C-4168-8C06-60875CF8436B}">
      <dgm:prSet/>
      <dgm:spPr/>
      <dgm:t>
        <a:bodyPr/>
        <a:lstStyle/>
        <a:p>
          <a:endParaRPr lang="en-US"/>
        </a:p>
      </dgm:t>
    </dgm:pt>
    <dgm:pt modelId="{89D803AA-E3DD-44E1-91ED-1BFE36134846}">
      <dgm:prSet phldrT="[Text]" custT="1"/>
      <dgm:spPr/>
      <dgm:t>
        <a:bodyPr/>
        <a:lstStyle/>
        <a:p>
          <a:r>
            <a:rPr lang="en-US" sz="2000" b="0" dirty="0">
              <a:latin typeface="Helvetica" panose="020B0604020202020204" pitchFamily="34" charset="0"/>
              <a:cs typeface="Helvetica" panose="020B0604020202020204" pitchFamily="34" charset="0"/>
            </a:rPr>
            <a:t>Set up the table relationships </a:t>
          </a:r>
        </a:p>
      </dgm:t>
    </dgm:pt>
    <dgm:pt modelId="{3D50ED0F-25E9-4454-8379-B1F896721A23}" type="parTrans" cxnId="{EC54BF6A-DE21-4E3F-BE99-C70FABE92D2E}">
      <dgm:prSet/>
      <dgm:spPr/>
      <dgm:t>
        <a:bodyPr/>
        <a:lstStyle/>
        <a:p>
          <a:endParaRPr lang="en-US"/>
        </a:p>
      </dgm:t>
    </dgm:pt>
    <dgm:pt modelId="{0DE41991-8FD0-4319-A583-EF0055D47545}" type="sibTrans" cxnId="{EC54BF6A-DE21-4E3F-BE99-C70FABE92D2E}">
      <dgm:prSet/>
      <dgm:spPr/>
      <dgm:t>
        <a:bodyPr/>
        <a:lstStyle/>
        <a:p>
          <a:endParaRPr lang="en-US"/>
        </a:p>
      </dgm:t>
    </dgm:pt>
    <dgm:pt modelId="{D09F7086-18C0-44E0-A1C9-89E48C6A134B}">
      <dgm:prSet phldrT="[Text]"/>
      <dgm:spPr/>
      <dgm:t>
        <a:bodyPr/>
        <a:lstStyle/>
        <a:p>
          <a:r>
            <a:rPr lang="en-US" b="1" dirty="0"/>
            <a:t>5</a:t>
          </a:r>
        </a:p>
      </dgm:t>
    </dgm:pt>
    <dgm:pt modelId="{C15E41CB-C590-4FE6-B1EB-05D4469C375A}" type="parTrans" cxnId="{A3D4AA17-0538-483B-A6F7-6E979AE47261}">
      <dgm:prSet/>
      <dgm:spPr/>
      <dgm:t>
        <a:bodyPr/>
        <a:lstStyle/>
        <a:p>
          <a:endParaRPr lang="en-US"/>
        </a:p>
      </dgm:t>
    </dgm:pt>
    <dgm:pt modelId="{5927C3BE-31AE-4E0C-B1BA-C3C31F529562}" type="sibTrans" cxnId="{A3D4AA17-0538-483B-A6F7-6E979AE47261}">
      <dgm:prSet/>
      <dgm:spPr/>
      <dgm:t>
        <a:bodyPr/>
        <a:lstStyle/>
        <a:p>
          <a:endParaRPr lang="en-US"/>
        </a:p>
      </dgm:t>
    </dgm:pt>
    <dgm:pt modelId="{7A1705F5-A423-4EFE-940D-451A8001DF4D}">
      <dgm:prSet phldrT="[Text]" custT="1"/>
      <dgm:spPr/>
      <dgm:t>
        <a:bodyPr/>
        <a:lstStyle/>
        <a:p>
          <a:r>
            <a:rPr lang="en-US" sz="2000" b="0" dirty="0">
              <a:latin typeface="Helvetica" panose="020B0604020202020204" pitchFamily="34" charset="0"/>
              <a:cs typeface="Helvetica" panose="020B0604020202020204" pitchFamily="34" charset="0"/>
            </a:rPr>
            <a:t>Specify primary keys    </a:t>
          </a:r>
        </a:p>
      </dgm:t>
    </dgm:pt>
    <dgm:pt modelId="{16517F0B-3812-4597-B800-10F713AE8883}" type="parTrans" cxnId="{174BCAC7-C168-4875-9BF9-2DA98546D20C}">
      <dgm:prSet/>
      <dgm:spPr/>
      <dgm:t>
        <a:bodyPr/>
        <a:lstStyle/>
        <a:p>
          <a:endParaRPr lang="en-US"/>
        </a:p>
      </dgm:t>
    </dgm:pt>
    <dgm:pt modelId="{A5FE1BE7-B407-4D90-8FB8-12C81A558B5F}" type="sibTrans" cxnId="{174BCAC7-C168-4875-9BF9-2DA98546D20C}">
      <dgm:prSet/>
      <dgm:spPr/>
      <dgm:t>
        <a:bodyPr/>
        <a:lstStyle/>
        <a:p>
          <a:endParaRPr lang="en-US"/>
        </a:p>
      </dgm:t>
    </dgm:pt>
    <dgm:pt modelId="{C5890BA9-4120-4624-816B-C43A0FCC6129}">
      <dgm:prSet/>
      <dgm:spPr/>
      <dgm:t>
        <a:bodyPr/>
        <a:lstStyle/>
        <a:p>
          <a:r>
            <a:rPr lang="en-US" dirty="0"/>
            <a:t>6</a:t>
          </a:r>
        </a:p>
      </dgm:t>
    </dgm:pt>
    <dgm:pt modelId="{59329107-606B-467D-A6C9-076A25F20F53}" type="parTrans" cxnId="{2675B9B6-9B92-402B-848A-CA4038BCF4B0}">
      <dgm:prSet/>
      <dgm:spPr/>
      <dgm:t>
        <a:bodyPr/>
        <a:lstStyle/>
        <a:p>
          <a:endParaRPr lang="en-US"/>
        </a:p>
      </dgm:t>
    </dgm:pt>
    <dgm:pt modelId="{30DECD0B-AB6C-450E-AC29-E8E649D2E45A}" type="sibTrans" cxnId="{2675B9B6-9B92-402B-848A-CA4038BCF4B0}">
      <dgm:prSet/>
      <dgm:spPr/>
      <dgm:t>
        <a:bodyPr/>
        <a:lstStyle/>
        <a:p>
          <a:endParaRPr lang="en-US"/>
        </a:p>
      </dgm:t>
    </dgm:pt>
    <dgm:pt modelId="{7A3C687C-325D-449A-8218-E99DE4F750F3}">
      <dgm:prSet phldrT="[Text]"/>
      <dgm:spPr/>
      <dgm:t>
        <a:bodyPr/>
        <a:lstStyle/>
        <a:p>
          <a:r>
            <a:rPr lang="en-US" b="1" dirty="0"/>
            <a:t>7</a:t>
          </a:r>
        </a:p>
      </dgm:t>
    </dgm:pt>
    <dgm:pt modelId="{140F2F96-825A-4A05-91F4-5C338E48D440}" type="parTrans" cxnId="{A48B626B-73D6-46E5-A77C-693704977DC1}">
      <dgm:prSet/>
      <dgm:spPr/>
      <dgm:t>
        <a:bodyPr/>
        <a:lstStyle/>
        <a:p>
          <a:endParaRPr lang="en-US"/>
        </a:p>
      </dgm:t>
    </dgm:pt>
    <dgm:pt modelId="{D3AFD77D-8563-41EC-957B-2531A2EB013C}" type="sibTrans" cxnId="{A48B626B-73D6-46E5-A77C-693704977DC1}">
      <dgm:prSet/>
      <dgm:spPr/>
      <dgm:t>
        <a:bodyPr/>
        <a:lstStyle/>
        <a:p>
          <a:endParaRPr lang="en-US"/>
        </a:p>
      </dgm:t>
    </dgm:pt>
    <dgm:pt modelId="{7024EF23-9CF5-4571-97AD-233453D06162}">
      <dgm:prSet phldrT="[Text]" custT="1"/>
      <dgm:spPr/>
      <dgm:t>
        <a:bodyPr/>
        <a:lstStyle/>
        <a:p>
          <a:r>
            <a:rPr lang="en-US" sz="2000" b="0" dirty="0">
              <a:latin typeface="Helvetica" panose="020B0604020202020204" pitchFamily="34" charset="0"/>
              <a:cs typeface="Helvetica" panose="020B0604020202020204" pitchFamily="34" charset="0"/>
            </a:rPr>
            <a:t>Refine your design </a:t>
          </a:r>
        </a:p>
      </dgm:t>
    </dgm:pt>
    <dgm:pt modelId="{BD64C5AC-2B68-4FEF-9125-536C4C0E0A5A}" type="parTrans" cxnId="{8DA577B1-4C07-412D-977F-A83F8EB4EE3A}">
      <dgm:prSet/>
      <dgm:spPr/>
      <dgm:t>
        <a:bodyPr/>
        <a:lstStyle/>
        <a:p>
          <a:endParaRPr lang="en-US"/>
        </a:p>
      </dgm:t>
    </dgm:pt>
    <dgm:pt modelId="{E9871280-F226-4E61-892C-82B5BD876DFB}" type="sibTrans" cxnId="{8DA577B1-4C07-412D-977F-A83F8EB4EE3A}">
      <dgm:prSet/>
      <dgm:spPr/>
      <dgm:t>
        <a:bodyPr/>
        <a:lstStyle/>
        <a:p>
          <a:endParaRPr lang="en-US"/>
        </a:p>
      </dgm:t>
    </dgm:pt>
    <dgm:pt modelId="{4132F125-0B63-4ABD-97CF-009E4900E633}">
      <dgm:prSet phldrT="[Text]"/>
      <dgm:spPr/>
      <dgm:t>
        <a:bodyPr/>
        <a:lstStyle/>
        <a:p>
          <a:r>
            <a:rPr lang="en-US" b="1" dirty="0"/>
            <a:t>8</a:t>
          </a:r>
        </a:p>
      </dgm:t>
    </dgm:pt>
    <dgm:pt modelId="{21AE927E-4A37-4251-BB7F-A5F8A55AB4D2}" type="parTrans" cxnId="{3902A322-02CF-413C-A8D6-9E94107603BC}">
      <dgm:prSet/>
      <dgm:spPr/>
      <dgm:t>
        <a:bodyPr/>
        <a:lstStyle/>
        <a:p>
          <a:endParaRPr lang="en-US"/>
        </a:p>
      </dgm:t>
    </dgm:pt>
    <dgm:pt modelId="{1E2EFC9F-2F69-4F8C-89A6-EC9B25874059}" type="sibTrans" cxnId="{3902A322-02CF-413C-A8D6-9E94107603BC}">
      <dgm:prSet/>
      <dgm:spPr/>
      <dgm:t>
        <a:bodyPr/>
        <a:lstStyle/>
        <a:p>
          <a:endParaRPr lang="en-US"/>
        </a:p>
      </dgm:t>
    </dgm:pt>
    <dgm:pt modelId="{8A47E245-7873-4806-9522-ABA63CE7DA90}">
      <dgm:prSet phldrT="[Text]" custT="1"/>
      <dgm:spPr/>
      <dgm:t>
        <a:bodyPr/>
        <a:lstStyle/>
        <a:p>
          <a:r>
            <a:rPr lang="en-US" sz="2000" b="0" dirty="0">
              <a:latin typeface="Helvetica" panose="020B0604020202020204" pitchFamily="34" charset="0"/>
              <a:cs typeface="Helvetica" panose="020B0604020202020204" pitchFamily="34" charset="0"/>
            </a:rPr>
            <a:t>Apply the normalization rules </a:t>
          </a:r>
        </a:p>
      </dgm:t>
    </dgm:pt>
    <dgm:pt modelId="{1AC55422-6137-4FC9-AFC2-D626F7529DA4}" type="parTrans" cxnId="{3E57EE6A-C53B-496B-9304-81989D4A45AD}">
      <dgm:prSet/>
      <dgm:spPr/>
      <dgm:t>
        <a:bodyPr/>
        <a:lstStyle/>
        <a:p>
          <a:endParaRPr lang="en-US"/>
        </a:p>
      </dgm:t>
    </dgm:pt>
    <dgm:pt modelId="{0DC6C5E5-9008-4A5B-8E55-3C55189DC0D1}" type="sibTrans" cxnId="{3E57EE6A-C53B-496B-9304-81989D4A45AD}">
      <dgm:prSet/>
      <dgm:spPr/>
      <dgm:t>
        <a:bodyPr/>
        <a:lstStyle/>
        <a:p>
          <a:endParaRPr lang="en-US"/>
        </a:p>
      </dgm:t>
    </dgm:pt>
    <dgm:pt modelId="{2AF1966D-3A95-4A37-9D3C-6212A715B799}" type="pres">
      <dgm:prSet presAssocID="{479F5F23-7428-47C3-AAE0-2E29E31691E9}" presName="linearFlow" presStyleCnt="0">
        <dgm:presLayoutVars>
          <dgm:dir/>
          <dgm:animLvl val="lvl"/>
          <dgm:resizeHandles val="exact"/>
        </dgm:presLayoutVars>
      </dgm:prSet>
      <dgm:spPr/>
    </dgm:pt>
    <dgm:pt modelId="{3933961E-17CC-40B1-8516-A7E6D1D96610}" type="pres">
      <dgm:prSet presAssocID="{D0DF8C94-8577-4FFF-8B38-59B4F6CD54F0}" presName="composite" presStyleCnt="0"/>
      <dgm:spPr/>
    </dgm:pt>
    <dgm:pt modelId="{81466972-0684-43E1-AD16-456214AC96A8}" type="pres">
      <dgm:prSet presAssocID="{D0DF8C94-8577-4FFF-8B38-59B4F6CD54F0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28EE206B-38AD-433A-B3AD-88A65804ACC2}" type="pres">
      <dgm:prSet presAssocID="{D0DF8C94-8577-4FFF-8B38-59B4F6CD54F0}" presName="descendantText" presStyleLbl="alignAcc1" presStyleIdx="0" presStyleCnt="8">
        <dgm:presLayoutVars>
          <dgm:bulletEnabled val="1"/>
        </dgm:presLayoutVars>
      </dgm:prSet>
      <dgm:spPr/>
    </dgm:pt>
    <dgm:pt modelId="{66777A2E-868B-4879-9E86-28D93EE75820}" type="pres">
      <dgm:prSet presAssocID="{4AED7E70-BF3B-4D1E-AC37-86245115C185}" presName="sp" presStyleCnt="0"/>
      <dgm:spPr/>
    </dgm:pt>
    <dgm:pt modelId="{24C3ABAE-3D05-4829-BFDD-F4DDF7FDFEF6}" type="pres">
      <dgm:prSet presAssocID="{57E8B898-A67D-42AD-98F7-6083B0BF170C}" presName="composite" presStyleCnt="0"/>
      <dgm:spPr/>
    </dgm:pt>
    <dgm:pt modelId="{922B8FF8-C85A-4356-9BAF-0CF53D75EE48}" type="pres">
      <dgm:prSet presAssocID="{57E8B898-A67D-42AD-98F7-6083B0BF170C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C29D8D0E-4A35-4664-83D5-305DEECC0A9D}" type="pres">
      <dgm:prSet presAssocID="{57E8B898-A67D-42AD-98F7-6083B0BF170C}" presName="descendantText" presStyleLbl="alignAcc1" presStyleIdx="1" presStyleCnt="8">
        <dgm:presLayoutVars>
          <dgm:bulletEnabled val="1"/>
        </dgm:presLayoutVars>
      </dgm:prSet>
      <dgm:spPr/>
    </dgm:pt>
    <dgm:pt modelId="{5E5E5AD4-2B3E-482A-9136-B02A41AB50E3}" type="pres">
      <dgm:prSet presAssocID="{5AB4E3CB-B9B1-4D7F-95B5-D14BAB387550}" presName="sp" presStyleCnt="0"/>
      <dgm:spPr/>
    </dgm:pt>
    <dgm:pt modelId="{F0A64034-1440-4838-81F3-72D7903C4385}" type="pres">
      <dgm:prSet presAssocID="{812AE374-246C-4AB1-967E-0275C38EE594}" presName="composite" presStyleCnt="0"/>
      <dgm:spPr/>
    </dgm:pt>
    <dgm:pt modelId="{D928336F-27B2-4493-B838-EAF01DB2BD47}" type="pres">
      <dgm:prSet presAssocID="{812AE374-246C-4AB1-967E-0275C38EE594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C9401351-F8C0-4588-B66F-7628C5B3BC28}" type="pres">
      <dgm:prSet presAssocID="{812AE374-246C-4AB1-967E-0275C38EE594}" presName="descendantText" presStyleLbl="alignAcc1" presStyleIdx="2" presStyleCnt="8">
        <dgm:presLayoutVars>
          <dgm:bulletEnabled val="1"/>
        </dgm:presLayoutVars>
      </dgm:prSet>
      <dgm:spPr/>
    </dgm:pt>
    <dgm:pt modelId="{5419DF2F-2A61-490C-9B28-1EE4F1B1A9AC}" type="pres">
      <dgm:prSet presAssocID="{88FAC05B-1B94-4A84-9F61-B1A32174AF2F}" presName="sp" presStyleCnt="0"/>
      <dgm:spPr/>
    </dgm:pt>
    <dgm:pt modelId="{0DF87BCB-12AF-4BBB-A209-3E8EC53A42E1}" type="pres">
      <dgm:prSet presAssocID="{DA0F08CE-1ED8-40B8-B02C-F53BC6C618C4}" presName="composite" presStyleCnt="0"/>
      <dgm:spPr/>
    </dgm:pt>
    <dgm:pt modelId="{94A31E65-A791-4501-88FD-21947011B4AB}" type="pres">
      <dgm:prSet presAssocID="{DA0F08CE-1ED8-40B8-B02C-F53BC6C618C4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CE604E07-2300-4ABF-83D4-FC2055967BEC}" type="pres">
      <dgm:prSet presAssocID="{DA0F08CE-1ED8-40B8-B02C-F53BC6C618C4}" presName="descendantText" presStyleLbl="alignAcc1" presStyleIdx="3" presStyleCnt="8">
        <dgm:presLayoutVars>
          <dgm:bulletEnabled val="1"/>
        </dgm:presLayoutVars>
      </dgm:prSet>
      <dgm:spPr/>
    </dgm:pt>
    <dgm:pt modelId="{BDC0DD6E-6847-40F4-B3B3-6BF2CFC80BEB}" type="pres">
      <dgm:prSet presAssocID="{4E28AADC-50D6-40DB-849D-5E50011C5875}" presName="sp" presStyleCnt="0"/>
      <dgm:spPr/>
    </dgm:pt>
    <dgm:pt modelId="{86D3D47A-F6DE-4D53-94EE-6C04AB1CEBE7}" type="pres">
      <dgm:prSet presAssocID="{D09F7086-18C0-44E0-A1C9-89E48C6A134B}" presName="composite" presStyleCnt="0"/>
      <dgm:spPr/>
    </dgm:pt>
    <dgm:pt modelId="{B572F798-6B7B-4ACA-BD76-66B5EE757B01}" type="pres">
      <dgm:prSet presAssocID="{D09F7086-18C0-44E0-A1C9-89E48C6A134B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1C30D1C7-7842-4503-8533-F64749D65A23}" type="pres">
      <dgm:prSet presAssocID="{D09F7086-18C0-44E0-A1C9-89E48C6A134B}" presName="descendantText" presStyleLbl="alignAcc1" presStyleIdx="4" presStyleCnt="8">
        <dgm:presLayoutVars>
          <dgm:bulletEnabled val="1"/>
        </dgm:presLayoutVars>
      </dgm:prSet>
      <dgm:spPr/>
    </dgm:pt>
    <dgm:pt modelId="{5771265C-80FB-4EF1-8962-415802ED47ED}" type="pres">
      <dgm:prSet presAssocID="{5927C3BE-31AE-4E0C-B1BA-C3C31F529562}" presName="sp" presStyleCnt="0"/>
      <dgm:spPr/>
    </dgm:pt>
    <dgm:pt modelId="{CCB5F146-9234-4D6B-AB55-57BA47CBE114}" type="pres">
      <dgm:prSet presAssocID="{C5890BA9-4120-4624-816B-C43A0FCC6129}" presName="composite" presStyleCnt="0"/>
      <dgm:spPr/>
    </dgm:pt>
    <dgm:pt modelId="{DC228BDA-9C72-4E09-8EF3-AC99B33D9A24}" type="pres">
      <dgm:prSet presAssocID="{C5890BA9-4120-4624-816B-C43A0FCC6129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6847F01C-0D23-4C48-B7BF-76F8D9607993}" type="pres">
      <dgm:prSet presAssocID="{C5890BA9-4120-4624-816B-C43A0FCC6129}" presName="descendantText" presStyleLbl="alignAcc1" presStyleIdx="5" presStyleCnt="8">
        <dgm:presLayoutVars>
          <dgm:bulletEnabled val="1"/>
        </dgm:presLayoutVars>
      </dgm:prSet>
      <dgm:spPr/>
    </dgm:pt>
    <dgm:pt modelId="{45F76868-5E07-4329-B0BA-089335A684D9}" type="pres">
      <dgm:prSet presAssocID="{30DECD0B-AB6C-450E-AC29-E8E649D2E45A}" presName="sp" presStyleCnt="0"/>
      <dgm:spPr/>
    </dgm:pt>
    <dgm:pt modelId="{4EE0C68E-7564-4FFE-9758-A519C9E52F76}" type="pres">
      <dgm:prSet presAssocID="{7A3C687C-325D-449A-8218-E99DE4F750F3}" presName="composite" presStyleCnt="0"/>
      <dgm:spPr/>
    </dgm:pt>
    <dgm:pt modelId="{83CEB799-1051-4C2A-BBEA-12F7B8623F0D}" type="pres">
      <dgm:prSet presAssocID="{7A3C687C-325D-449A-8218-E99DE4F750F3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5FF3A28C-E4A2-4B69-A22F-40E2E53C37D3}" type="pres">
      <dgm:prSet presAssocID="{7A3C687C-325D-449A-8218-E99DE4F750F3}" presName="descendantText" presStyleLbl="alignAcc1" presStyleIdx="6" presStyleCnt="8">
        <dgm:presLayoutVars>
          <dgm:bulletEnabled val="1"/>
        </dgm:presLayoutVars>
      </dgm:prSet>
      <dgm:spPr/>
    </dgm:pt>
    <dgm:pt modelId="{4CEFC313-E8AD-41F0-B704-F8404DED663F}" type="pres">
      <dgm:prSet presAssocID="{D3AFD77D-8563-41EC-957B-2531A2EB013C}" presName="sp" presStyleCnt="0"/>
      <dgm:spPr/>
    </dgm:pt>
    <dgm:pt modelId="{068704C8-713A-4AB6-9A8A-308B21E9284D}" type="pres">
      <dgm:prSet presAssocID="{4132F125-0B63-4ABD-97CF-009E4900E633}" presName="composite" presStyleCnt="0"/>
      <dgm:spPr/>
    </dgm:pt>
    <dgm:pt modelId="{710E936E-9BF3-4DBA-8987-DC9AD16D576C}" type="pres">
      <dgm:prSet presAssocID="{4132F125-0B63-4ABD-97CF-009E4900E633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C7D77773-244E-4448-A0BC-93D1449E3F5F}" type="pres">
      <dgm:prSet presAssocID="{4132F125-0B63-4ABD-97CF-009E4900E633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A916D70D-530D-4E6F-865A-E7D644BAA364}" type="presOf" srcId="{B4FBE6B8-4B91-4FED-BD8D-D6652761EDA8}" destId="{CE604E07-2300-4ABF-83D4-FC2055967BEC}" srcOrd="0" destOrd="0" presId="urn:microsoft.com/office/officeart/2005/8/layout/chevron2"/>
    <dgm:cxn modelId="{A3D4AA17-0538-483B-A6F7-6E979AE47261}" srcId="{479F5F23-7428-47C3-AAE0-2E29E31691E9}" destId="{D09F7086-18C0-44E0-A1C9-89E48C6A134B}" srcOrd="4" destOrd="0" parTransId="{C15E41CB-C590-4FE6-B1EB-05D4469C375A}" sibTransId="{5927C3BE-31AE-4E0C-B1BA-C3C31F529562}"/>
    <dgm:cxn modelId="{BB541F21-73C7-45E9-BEB6-236D38C2B492}" type="presOf" srcId="{DA0F08CE-1ED8-40B8-B02C-F53BC6C618C4}" destId="{94A31E65-A791-4501-88FD-21947011B4AB}" srcOrd="0" destOrd="0" presId="urn:microsoft.com/office/officeart/2005/8/layout/chevron2"/>
    <dgm:cxn modelId="{3902A322-02CF-413C-A8D6-9E94107603BC}" srcId="{479F5F23-7428-47C3-AAE0-2E29E31691E9}" destId="{4132F125-0B63-4ABD-97CF-009E4900E633}" srcOrd="7" destOrd="0" parTransId="{21AE927E-4A37-4251-BB7F-A5F8A55AB4D2}" sibTransId="{1E2EFC9F-2F69-4F8C-89A6-EC9B25874059}"/>
    <dgm:cxn modelId="{86685D30-AEFA-4322-B98A-91649CCB0D5F}" srcId="{57E8B898-A67D-42AD-98F7-6083B0BF170C}" destId="{746D706D-573F-4375-B6BA-F6441CEA80AD}" srcOrd="0" destOrd="0" parTransId="{A900F877-41F8-470E-88B0-8E275684F748}" sibTransId="{F0646542-C993-4827-B588-2EBC6DA9A8D4}"/>
    <dgm:cxn modelId="{B1D21A38-2BEF-4F2E-878A-6D7C260B7016}" type="presOf" srcId="{746D706D-573F-4375-B6BA-F6441CEA80AD}" destId="{C29D8D0E-4A35-4664-83D5-305DEECC0A9D}" srcOrd="0" destOrd="0" presId="urn:microsoft.com/office/officeart/2005/8/layout/chevron2"/>
    <dgm:cxn modelId="{22A5AE39-D170-47ED-A579-C08D3C48C0C3}" srcId="{D0DF8C94-8577-4FFF-8B38-59B4F6CD54F0}" destId="{8D2CBF78-2E3C-4F88-8F9C-62260BE48A5C}" srcOrd="0" destOrd="0" parTransId="{E7015C69-C6A5-4FA8-A446-E344E7F68A3B}" sibTransId="{535AF259-7DED-4B27-98CD-20E44E3F867C}"/>
    <dgm:cxn modelId="{9AEEFB40-3CF0-49A6-8875-A96C68AE3C35}" type="presOf" srcId="{7024EF23-9CF5-4571-97AD-233453D06162}" destId="{5FF3A28C-E4A2-4B69-A22F-40E2E53C37D3}" srcOrd="0" destOrd="0" presId="urn:microsoft.com/office/officeart/2005/8/layout/chevron2"/>
    <dgm:cxn modelId="{06339D44-3FAA-4179-9BA8-A80815DDD7DC}" type="presOf" srcId="{57E8B898-A67D-42AD-98F7-6083B0BF170C}" destId="{922B8FF8-C85A-4356-9BAF-0CF53D75EE48}" srcOrd="0" destOrd="0" presId="urn:microsoft.com/office/officeart/2005/8/layout/chevron2"/>
    <dgm:cxn modelId="{83558B4C-D715-4CAA-A3A3-E48094E7376A}" type="presOf" srcId="{8D2CBF78-2E3C-4F88-8F9C-62260BE48A5C}" destId="{28EE206B-38AD-433A-B3AD-88A65804ACC2}" srcOrd="0" destOrd="0" presId="urn:microsoft.com/office/officeart/2005/8/layout/chevron2"/>
    <dgm:cxn modelId="{2C643357-20DE-4104-B24B-F0BE7F4E1191}" type="presOf" srcId="{4132F125-0B63-4ABD-97CF-009E4900E633}" destId="{710E936E-9BF3-4DBA-8987-DC9AD16D576C}" srcOrd="0" destOrd="0" presId="urn:microsoft.com/office/officeart/2005/8/layout/chevron2"/>
    <dgm:cxn modelId="{7ACA2F67-9F55-462D-9010-6CFBF2C1FDEB}" srcId="{812AE374-246C-4AB1-967E-0275C38EE594}" destId="{6845F5E1-3CA2-42B8-A064-DD0959FC31DF}" srcOrd="0" destOrd="0" parTransId="{A1FBB1A0-7687-4394-A5CB-AF1ED66380DF}" sibTransId="{408DDF66-BAB0-4D11-8C43-7A87B96DABC1}"/>
    <dgm:cxn modelId="{EC54BF6A-DE21-4E3F-BE99-C70FABE92D2E}" srcId="{C5890BA9-4120-4624-816B-C43A0FCC6129}" destId="{89D803AA-E3DD-44E1-91ED-1BFE36134846}" srcOrd="0" destOrd="0" parTransId="{3D50ED0F-25E9-4454-8379-B1F896721A23}" sibTransId="{0DE41991-8FD0-4319-A583-EF0055D47545}"/>
    <dgm:cxn modelId="{3E57EE6A-C53B-496B-9304-81989D4A45AD}" srcId="{4132F125-0B63-4ABD-97CF-009E4900E633}" destId="{8A47E245-7873-4806-9522-ABA63CE7DA90}" srcOrd="0" destOrd="0" parTransId="{1AC55422-6137-4FC9-AFC2-D626F7529DA4}" sibTransId="{0DC6C5E5-9008-4A5B-8E55-3C55189DC0D1}"/>
    <dgm:cxn modelId="{A48B626B-73D6-46E5-A77C-693704977DC1}" srcId="{479F5F23-7428-47C3-AAE0-2E29E31691E9}" destId="{7A3C687C-325D-449A-8218-E99DE4F750F3}" srcOrd="6" destOrd="0" parTransId="{140F2F96-825A-4A05-91F4-5C338E48D440}" sibTransId="{D3AFD77D-8563-41EC-957B-2531A2EB013C}"/>
    <dgm:cxn modelId="{AD8CE774-BA51-4A40-A803-3E1DCD08780D}" type="presOf" srcId="{479F5F23-7428-47C3-AAE0-2E29E31691E9}" destId="{2AF1966D-3A95-4A37-9D3C-6212A715B799}" srcOrd="0" destOrd="0" presId="urn:microsoft.com/office/officeart/2005/8/layout/chevron2"/>
    <dgm:cxn modelId="{D7567B78-E55B-4773-AB33-84D15EDF128C}" type="presOf" srcId="{6845F5E1-3CA2-42B8-A064-DD0959FC31DF}" destId="{C9401351-F8C0-4588-B66F-7628C5B3BC28}" srcOrd="0" destOrd="0" presId="urn:microsoft.com/office/officeart/2005/8/layout/chevron2"/>
    <dgm:cxn modelId="{BDFB967A-859C-4168-8C06-60875CF8436B}" srcId="{DA0F08CE-1ED8-40B8-B02C-F53BC6C618C4}" destId="{B4FBE6B8-4B91-4FED-BD8D-D6652761EDA8}" srcOrd="0" destOrd="0" parTransId="{E8F1E6CC-AB8F-4A06-B339-060D2E97515A}" sibTransId="{6A6D6B61-A9B0-476B-B9A5-0CE5C7481A04}"/>
    <dgm:cxn modelId="{1EA6F57B-F118-4131-8A6D-82249CC91B58}" type="presOf" srcId="{8A47E245-7873-4806-9522-ABA63CE7DA90}" destId="{C7D77773-244E-4448-A0BC-93D1449E3F5F}" srcOrd="0" destOrd="0" presId="urn:microsoft.com/office/officeart/2005/8/layout/chevron2"/>
    <dgm:cxn modelId="{4FFF3681-DF5D-4F0C-A974-C0C9B381FBE2}" srcId="{479F5F23-7428-47C3-AAE0-2E29E31691E9}" destId="{DA0F08CE-1ED8-40B8-B02C-F53BC6C618C4}" srcOrd="3" destOrd="0" parTransId="{03E657CC-D92E-49DC-AF47-A4D1ACEB4E5E}" sibTransId="{4E28AADC-50D6-40DB-849D-5E50011C5875}"/>
    <dgm:cxn modelId="{A8860483-467D-460F-A167-C3486C0EDEC5}" srcId="{479F5F23-7428-47C3-AAE0-2E29E31691E9}" destId="{57E8B898-A67D-42AD-98F7-6083B0BF170C}" srcOrd="1" destOrd="0" parTransId="{C34B4489-B001-48A9-935B-2FB8672B01EA}" sibTransId="{5AB4E3CB-B9B1-4D7F-95B5-D14BAB387550}"/>
    <dgm:cxn modelId="{CC2CB789-C4D1-4194-8B23-0361B49CE281}" type="presOf" srcId="{C5890BA9-4120-4624-816B-C43A0FCC6129}" destId="{DC228BDA-9C72-4E09-8EF3-AC99B33D9A24}" srcOrd="0" destOrd="0" presId="urn:microsoft.com/office/officeart/2005/8/layout/chevron2"/>
    <dgm:cxn modelId="{B2B23995-7B09-4F79-A706-3381D7D11270}" type="presOf" srcId="{D09F7086-18C0-44E0-A1C9-89E48C6A134B}" destId="{B572F798-6B7B-4ACA-BD76-66B5EE757B01}" srcOrd="0" destOrd="0" presId="urn:microsoft.com/office/officeart/2005/8/layout/chevron2"/>
    <dgm:cxn modelId="{23B1B697-D7ED-4C60-8D91-1B05F5B9DDCD}" type="presOf" srcId="{812AE374-246C-4AB1-967E-0275C38EE594}" destId="{D928336F-27B2-4493-B838-EAF01DB2BD47}" srcOrd="0" destOrd="0" presId="urn:microsoft.com/office/officeart/2005/8/layout/chevron2"/>
    <dgm:cxn modelId="{8DA577B1-4C07-412D-977F-A83F8EB4EE3A}" srcId="{7A3C687C-325D-449A-8218-E99DE4F750F3}" destId="{7024EF23-9CF5-4571-97AD-233453D06162}" srcOrd="0" destOrd="0" parTransId="{BD64C5AC-2B68-4FEF-9125-536C4C0E0A5A}" sibTransId="{E9871280-F226-4E61-892C-82B5BD876DFB}"/>
    <dgm:cxn modelId="{2675B9B6-9B92-402B-848A-CA4038BCF4B0}" srcId="{479F5F23-7428-47C3-AAE0-2E29E31691E9}" destId="{C5890BA9-4120-4624-816B-C43A0FCC6129}" srcOrd="5" destOrd="0" parTransId="{59329107-606B-467D-A6C9-076A25F20F53}" sibTransId="{30DECD0B-AB6C-450E-AC29-E8E649D2E45A}"/>
    <dgm:cxn modelId="{745DB1BC-922D-4727-BE85-7D85FBB2BBEC}" type="presOf" srcId="{D0DF8C94-8577-4FFF-8B38-59B4F6CD54F0}" destId="{81466972-0684-43E1-AD16-456214AC96A8}" srcOrd="0" destOrd="0" presId="urn:microsoft.com/office/officeart/2005/8/layout/chevron2"/>
    <dgm:cxn modelId="{174BCAC7-C168-4875-9BF9-2DA98546D20C}" srcId="{D09F7086-18C0-44E0-A1C9-89E48C6A134B}" destId="{7A1705F5-A423-4EFE-940D-451A8001DF4D}" srcOrd="0" destOrd="0" parTransId="{16517F0B-3812-4597-B800-10F713AE8883}" sibTransId="{A5FE1BE7-B407-4D90-8FB8-12C81A558B5F}"/>
    <dgm:cxn modelId="{71D2D9CA-4C77-43ED-897A-41758572D8B9}" type="presOf" srcId="{7A1705F5-A423-4EFE-940D-451A8001DF4D}" destId="{1C30D1C7-7842-4503-8533-F64749D65A23}" srcOrd="0" destOrd="0" presId="urn:microsoft.com/office/officeart/2005/8/layout/chevron2"/>
    <dgm:cxn modelId="{9F50B6DD-F658-4327-A6A2-196DBF4E3F9E}" type="presOf" srcId="{89D803AA-E3DD-44E1-91ED-1BFE36134846}" destId="{6847F01C-0D23-4C48-B7BF-76F8D9607993}" srcOrd="0" destOrd="0" presId="urn:microsoft.com/office/officeart/2005/8/layout/chevron2"/>
    <dgm:cxn modelId="{29F390DF-19F7-429D-9110-800357EBA26A}" srcId="{479F5F23-7428-47C3-AAE0-2E29E31691E9}" destId="{812AE374-246C-4AB1-967E-0275C38EE594}" srcOrd="2" destOrd="0" parTransId="{CE16B882-06CC-4F3F-9990-5D3DA10C282E}" sibTransId="{88FAC05B-1B94-4A84-9F61-B1A32174AF2F}"/>
    <dgm:cxn modelId="{762B15E2-4E5C-4D87-96CD-0D92C6663289}" srcId="{479F5F23-7428-47C3-AAE0-2E29E31691E9}" destId="{D0DF8C94-8577-4FFF-8B38-59B4F6CD54F0}" srcOrd="0" destOrd="0" parTransId="{0285EC78-765E-496E-90C3-566299381228}" sibTransId="{4AED7E70-BF3B-4D1E-AC37-86245115C185}"/>
    <dgm:cxn modelId="{98D782F0-3671-4BA6-9A0F-E84A052A5DDD}" type="presOf" srcId="{7A3C687C-325D-449A-8218-E99DE4F750F3}" destId="{83CEB799-1051-4C2A-BBEA-12F7B8623F0D}" srcOrd="0" destOrd="0" presId="urn:microsoft.com/office/officeart/2005/8/layout/chevron2"/>
    <dgm:cxn modelId="{4ABDD29E-6D61-4D8D-9348-E0F3ACA21B02}" type="presParOf" srcId="{2AF1966D-3A95-4A37-9D3C-6212A715B799}" destId="{3933961E-17CC-40B1-8516-A7E6D1D96610}" srcOrd="0" destOrd="0" presId="urn:microsoft.com/office/officeart/2005/8/layout/chevron2"/>
    <dgm:cxn modelId="{57A93762-8077-4534-9012-3157C4707AFC}" type="presParOf" srcId="{3933961E-17CC-40B1-8516-A7E6D1D96610}" destId="{81466972-0684-43E1-AD16-456214AC96A8}" srcOrd="0" destOrd="0" presId="urn:microsoft.com/office/officeart/2005/8/layout/chevron2"/>
    <dgm:cxn modelId="{0174B04A-2AC0-47F7-A37E-ACBF14307972}" type="presParOf" srcId="{3933961E-17CC-40B1-8516-A7E6D1D96610}" destId="{28EE206B-38AD-433A-B3AD-88A65804ACC2}" srcOrd="1" destOrd="0" presId="urn:microsoft.com/office/officeart/2005/8/layout/chevron2"/>
    <dgm:cxn modelId="{3C596B82-A2D7-4EFA-A9CD-83C8A1971B35}" type="presParOf" srcId="{2AF1966D-3A95-4A37-9D3C-6212A715B799}" destId="{66777A2E-868B-4879-9E86-28D93EE75820}" srcOrd="1" destOrd="0" presId="urn:microsoft.com/office/officeart/2005/8/layout/chevron2"/>
    <dgm:cxn modelId="{43070038-BF14-4919-AB0B-44F8BB580091}" type="presParOf" srcId="{2AF1966D-3A95-4A37-9D3C-6212A715B799}" destId="{24C3ABAE-3D05-4829-BFDD-F4DDF7FDFEF6}" srcOrd="2" destOrd="0" presId="urn:microsoft.com/office/officeart/2005/8/layout/chevron2"/>
    <dgm:cxn modelId="{D9AF6751-4438-4A03-9446-37554010C64A}" type="presParOf" srcId="{24C3ABAE-3D05-4829-BFDD-F4DDF7FDFEF6}" destId="{922B8FF8-C85A-4356-9BAF-0CF53D75EE48}" srcOrd="0" destOrd="0" presId="urn:microsoft.com/office/officeart/2005/8/layout/chevron2"/>
    <dgm:cxn modelId="{D8F65DC9-0023-4E97-8D49-84E1EED26EDC}" type="presParOf" srcId="{24C3ABAE-3D05-4829-BFDD-F4DDF7FDFEF6}" destId="{C29D8D0E-4A35-4664-83D5-305DEECC0A9D}" srcOrd="1" destOrd="0" presId="urn:microsoft.com/office/officeart/2005/8/layout/chevron2"/>
    <dgm:cxn modelId="{2C16CEA3-F1EB-4867-ACAD-0D488F3953CA}" type="presParOf" srcId="{2AF1966D-3A95-4A37-9D3C-6212A715B799}" destId="{5E5E5AD4-2B3E-482A-9136-B02A41AB50E3}" srcOrd="3" destOrd="0" presId="urn:microsoft.com/office/officeart/2005/8/layout/chevron2"/>
    <dgm:cxn modelId="{4F6ACB2B-0098-42B5-9DCE-DD19E10C94A9}" type="presParOf" srcId="{2AF1966D-3A95-4A37-9D3C-6212A715B799}" destId="{F0A64034-1440-4838-81F3-72D7903C4385}" srcOrd="4" destOrd="0" presId="urn:microsoft.com/office/officeart/2005/8/layout/chevron2"/>
    <dgm:cxn modelId="{57D19CE1-FA26-45BA-8ED2-E1AA6C7E13FC}" type="presParOf" srcId="{F0A64034-1440-4838-81F3-72D7903C4385}" destId="{D928336F-27B2-4493-B838-EAF01DB2BD47}" srcOrd="0" destOrd="0" presId="urn:microsoft.com/office/officeart/2005/8/layout/chevron2"/>
    <dgm:cxn modelId="{BA5D8FE0-CC0D-4F78-B0DA-49AFD06457C4}" type="presParOf" srcId="{F0A64034-1440-4838-81F3-72D7903C4385}" destId="{C9401351-F8C0-4588-B66F-7628C5B3BC28}" srcOrd="1" destOrd="0" presId="urn:microsoft.com/office/officeart/2005/8/layout/chevron2"/>
    <dgm:cxn modelId="{09A754E9-21B2-4F98-9F28-F86D8AF5DA75}" type="presParOf" srcId="{2AF1966D-3A95-4A37-9D3C-6212A715B799}" destId="{5419DF2F-2A61-490C-9B28-1EE4F1B1A9AC}" srcOrd="5" destOrd="0" presId="urn:microsoft.com/office/officeart/2005/8/layout/chevron2"/>
    <dgm:cxn modelId="{03FA2FAE-3B1B-4E0C-9693-C21DA6682DA0}" type="presParOf" srcId="{2AF1966D-3A95-4A37-9D3C-6212A715B799}" destId="{0DF87BCB-12AF-4BBB-A209-3E8EC53A42E1}" srcOrd="6" destOrd="0" presId="urn:microsoft.com/office/officeart/2005/8/layout/chevron2"/>
    <dgm:cxn modelId="{603B9CB7-B019-4A5F-AE74-27B6279A1F95}" type="presParOf" srcId="{0DF87BCB-12AF-4BBB-A209-3E8EC53A42E1}" destId="{94A31E65-A791-4501-88FD-21947011B4AB}" srcOrd="0" destOrd="0" presId="urn:microsoft.com/office/officeart/2005/8/layout/chevron2"/>
    <dgm:cxn modelId="{24F62FDB-730A-4906-A159-EE3188578779}" type="presParOf" srcId="{0DF87BCB-12AF-4BBB-A209-3E8EC53A42E1}" destId="{CE604E07-2300-4ABF-83D4-FC2055967BEC}" srcOrd="1" destOrd="0" presId="urn:microsoft.com/office/officeart/2005/8/layout/chevron2"/>
    <dgm:cxn modelId="{947021E5-945C-4E02-AEC9-06C5A7F97E53}" type="presParOf" srcId="{2AF1966D-3A95-4A37-9D3C-6212A715B799}" destId="{BDC0DD6E-6847-40F4-B3B3-6BF2CFC80BEB}" srcOrd="7" destOrd="0" presId="urn:microsoft.com/office/officeart/2005/8/layout/chevron2"/>
    <dgm:cxn modelId="{84711195-6289-4466-BADC-4926EDF55022}" type="presParOf" srcId="{2AF1966D-3A95-4A37-9D3C-6212A715B799}" destId="{86D3D47A-F6DE-4D53-94EE-6C04AB1CEBE7}" srcOrd="8" destOrd="0" presId="urn:microsoft.com/office/officeart/2005/8/layout/chevron2"/>
    <dgm:cxn modelId="{BC6F2FFB-6351-4526-94D6-3D556E052738}" type="presParOf" srcId="{86D3D47A-F6DE-4D53-94EE-6C04AB1CEBE7}" destId="{B572F798-6B7B-4ACA-BD76-66B5EE757B01}" srcOrd="0" destOrd="0" presId="urn:microsoft.com/office/officeart/2005/8/layout/chevron2"/>
    <dgm:cxn modelId="{8075723E-F7C0-4087-A2FB-D46FD0B4F1E7}" type="presParOf" srcId="{86D3D47A-F6DE-4D53-94EE-6C04AB1CEBE7}" destId="{1C30D1C7-7842-4503-8533-F64749D65A23}" srcOrd="1" destOrd="0" presId="urn:microsoft.com/office/officeart/2005/8/layout/chevron2"/>
    <dgm:cxn modelId="{81E11D51-B434-42D5-B7A6-500E9F92EBC0}" type="presParOf" srcId="{2AF1966D-3A95-4A37-9D3C-6212A715B799}" destId="{5771265C-80FB-4EF1-8962-415802ED47ED}" srcOrd="9" destOrd="0" presId="urn:microsoft.com/office/officeart/2005/8/layout/chevron2"/>
    <dgm:cxn modelId="{93F3D287-99F1-467B-8A43-C2C239ADA3D3}" type="presParOf" srcId="{2AF1966D-3A95-4A37-9D3C-6212A715B799}" destId="{CCB5F146-9234-4D6B-AB55-57BA47CBE114}" srcOrd="10" destOrd="0" presId="urn:microsoft.com/office/officeart/2005/8/layout/chevron2"/>
    <dgm:cxn modelId="{44816E09-5388-4123-A5AB-5D398641DEB6}" type="presParOf" srcId="{CCB5F146-9234-4D6B-AB55-57BA47CBE114}" destId="{DC228BDA-9C72-4E09-8EF3-AC99B33D9A24}" srcOrd="0" destOrd="0" presId="urn:microsoft.com/office/officeart/2005/8/layout/chevron2"/>
    <dgm:cxn modelId="{38D942C9-F946-48CA-AD62-971591123C42}" type="presParOf" srcId="{CCB5F146-9234-4D6B-AB55-57BA47CBE114}" destId="{6847F01C-0D23-4C48-B7BF-76F8D9607993}" srcOrd="1" destOrd="0" presId="urn:microsoft.com/office/officeart/2005/8/layout/chevron2"/>
    <dgm:cxn modelId="{5B69B158-B32A-4C58-AEF3-41A183CE49D3}" type="presParOf" srcId="{2AF1966D-3A95-4A37-9D3C-6212A715B799}" destId="{45F76868-5E07-4329-B0BA-089335A684D9}" srcOrd="11" destOrd="0" presId="urn:microsoft.com/office/officeart/2005/8/layout/chevron2"/>
    <dgm:cxn modelId="{3F75622A-631B-4A41-9244-3BD2D8D939EE}" type="presParOf" srcId="{2AF1966D-3A95-4A37-9D3C-6212A715B799}" destId="{4EE0C68E-7564-4FFE-9758-A519C9E52F76}" srcOrd="12" destOrd="0" presId="urn:microsoft.com/office/officeart/2005/8/layout/chevron2"/>
    <dgm:cxn modelId="{E2CBE235-ACEA-4566-B913-893295BE69E6}" type="presParOf" srcId="{4EE0C68E-7564-4FFE-9758-A519C9E52F76}" destId="{83CEB799-1051-4C2A-BBEA-12F7B8623F0D}" srcOrd="0" destOrd="0" presId="urn:microsoft.com/office/officeart/2005/8/layout/chevron2"/>
    <dgm:cxn modelId="{0D5C219A-0B46-4A38-BAF2-E481F91636D4}" type="presParOf" srcId="{4EE0C68E-7564-4FFE-9758-A519C9E52F76}" destId="{5FF3A28C-E4A2-4B69-A22F-40E2E53C37D3}" srcOrd="1" destOrd="0" presId="urn:microsoft.com/office/officeart/2005/8/layout/chevron2"/>
    <dgm:cxn modelId="{F692FBAB-20CC-4093-BDB7-BD746C333340}" type="presParOf" srcId="{2AF1966D-3A95-4A37-9D3C-6212A715B799}" destId="{4CEFC313-E8AD-41F0-B704-F8404DED663F}" srcOrd="13" destOrd="0" presId="urn:microsoft.com/office/officeart/2005/8/layout/chevron2"/>
    <dgm:cxn modelId="{1A83889D-9BAC-423B-8382-144F41113229}" type="presParOf" srcId="{2AF1966D-3A95-4A37-9D3C-6212A715B799}" destId="{068704C8-713A-4AB6-9A8A-308B21E9284D}" srcOrd="14" destOrd="0" presId="urn:microsoft.com/office/officeart/2005/8/layout/chevron2"/>
    <dgm:cxn modelId="{E88EA5C4-C57C-47EB-A568-2D52CC897467}" type="presParOf" srcId="{068704C8-713A-4AB6-9A8A-308B21E9284D}" destId="{710E936E-9BF3-4DBA-8987-DC9AD16D576C}" srcOrd="0" destOrd="0" presId="urn:microsoft.com/office/officeart/2005/8/layout/chevron2"/>
    <dgm:cxn modelId="{206501A6-551E-4779-951D-0FB9AB99C22D}" type="presParOf" srcId="{068704C8-713A-4AB6-9A8A-308B21E9284D}" destId="{C7D77773-244E-4448-A0BC-93D1449E3F5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66972-0684-43E1-AD16-456214AC96A8}">
      <dsp:nvSpPr>
        <dsp:cNvPr id="0" name=""/>
        <dsp:cNvSpPr/>
      </dsp:nvSpPr>
      <dsp:spPr>
        <a:xfrm rot="5400000">
          <a:off x="-96796" y="98669"/>
          <a:ext cx="645311" cy="4517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</a:t>
          </a:r>
        </a:p>
      </dsp:txBody>
      <dsp:txXfrm rot="-5400000">
        <a:off x="1" y="227731"/>
        <a:ext cx="451718" cy="193593"/>
      </dsp:txXfrm>
    </dsp:sp>
    <dsp:sp modelId="{28EE206B-38AD-433A-B3AD-88A65804ACC2}">
      <dsp:nvSpPr>
        <dsp:cNvPr id="0" name=""/>
        <dsp:cNvSpPr/>
      </dsp:nvSpPr>
      <dsp:spPr>
        <a:xfrm rot="5400000">
          <a:off x="3887860" y="-3434269"/>
          <a:ext cx="419452" cy="72917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Helvetica" panose="020B0604020202020204" pitchFamily="34" charset="0"/>
              <a:cs typeface="Helvetica" panose="020B0604020202020204" pitchFamily="34" charset="0"/>
            </a:rPr>
            <a:t>Determine the purpose of your database    </a:t>
          </a:r>
        </a:p>
      </dsp:txBody>
      <dsp:txXfrm rot="-5400000">
        <a:off x="451718" y="22349"/>
        <a:ext cx="7271261" cy="378500"/>
      </dsp:txXfrm>
    </dsp:sp>
    <dsp:sp modelId="{922B8FF8-C85A-4356-9BAF-0CF53D75EE48}">
      <dsp:nvSpPr>
        <dsp:cNvPr id="0" name=""/>
        <dsp:cNvSpPr/>
      </dsp:nvSpPr>
      <dsp:spPr>
        <a:xfrm rot="5400000">
          <a:off x="-96796" y="669566"/>
          <a:ext cx="645311" cy="4517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</a:t>
          </a:r>
        </a:p>
      </dsp:txBody>
      <dsp:txXfrm rot="-5400000">
        <a:off x="1" y="798628"/>
        <a:ext cx="451718" cy="193593"/>
      </dsp:txXfrm>
    </dsp:sp>
    <dsp:sp modelId="{C29D8D0E-4A35-4664-83D5-305DEECC0A9D}">
      <dsp:nvSpPr>
        <dsp:cNvPr id="0" name=""/>
        <dsp:cNvSpPr/>
      </dsp:nvSpPr>
      <dsp:spPr>
        <a:xfrm rot="5400000">
          <a:off x="3887860" y="-2863372"/>
          <a:ext cx="419452" cy="72917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Helvetica" panose="020B0604020202020204" pitchFamily="34" charset="0"/>
              <a:cs typeface="Helvetica" panose="020B0604020202020204" pitchFamily="34" charset="0"/>
            </a:rPr>
            <a:t>Find and organize the information required     </a:t>
          </a:r>
        </a:p>
      </dsp:txBody>
      <dsp:txXfrm rot="-5400000">
        <a:off x="451718" y="593246"/>
        <a:ext cx="7271261" cy="378500"/>
      </dsp:txXfrm>
    </dsp:sp>
    <dsp:sp modelId="{D928336F-27B2-4493-B838-EAF01DB2BD47}">
      <dsp:nvSpPr>
        <dsp:cNvPr id="0" name=""/>
        <dsp:cNvSpPr/>
      </dsp:nvSpPr>
      <dsp:spPr>
        <a:xfrm rot="5400000">
          <a:off x="-96796" y="1240464"/>
          <a:ext cx="645311" cy="4517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</a:t>
          </a:r>
        </a:p>
      </dsp:txBody>
      <dsp:txXfrm rot="-5400000">
        <a:off x="1" y="1369526"/>
        <a:ext cx="451718" cy="193593"/>
      </dsp:txXfrm>
    </dsp:sp>
    <dsp:sp modelId="{C9401351-F8C0-4588-B66F-7628C5B3BC28}">
      <dsp:nvSpPr>
        <dsp:cNvPr id="0" name=""/>
        <dsp:cNvSpPr/>
      </dsp:nvSpPr>
      <dsp:spPr>
        <a:xfrm rot="5400000">
          <a:off x="3887860" y="-2292475"/>
          <a:ext cx="419452" cy="72917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Helvetica" panose="020B0604020202020204" pitchFamily="34" charset="0"/>
              <a:cs typeface="Helvetica" panose="020B0604020202020204" pitchFamily="34" charset="0"/>
            </a:rPr>
            <a:t>Divide the information into tables   </a:t>
          </a:r>
        </a:p>
      </dsp:txBody>
      <dsp:txXfrm rot="-5400000">
        <a:off x="451718" y="1164143"/>
        <a:ext cx="7271261" cy="378500"/>
      </dsp:txXfrm>
    </dsp:sp>
    <dsp:sp modelId="{94A31E65-A791-4501-88FD-21947011B4AB}">
      <dsp:nvSpPr>
        <dsp:cNvPr id="0" name=""/>
        <dsp:cNvSpPr/>
      </dsp:nvSpPr>
      <dsp:spPr>
        <a:xfrm rot="5400000">
          <a:off x="-96796" y="1811361"/>
          <a:ext cx="645311" cy="4517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</a:t>
          </a:r>
        </a:p>
      </dsp:txBody>
      <dsp:txXfrm rot="-5400000">
        <a:off x="1" y="1940423"/>
        <a:ext cx="451718" cy="193593"/>
      </dsp:txXfrm>
    </dsp:sp>
    <dsp:sp modelId="{CE604E07-2300-4ABF-83D4-FC2055967BEC}">
      <dsp:nvSpPr>
        <dsp:cNvPr id="0" name=""/>
        <dsp:cNvSpPr/>
      </dsp:nvSpPr>
      <dsp:spPr>
        <a:xfrm rot="5400000">
          <a:off x="3887860" y="-1721577"/>
          <a:ext cx="419452" cy="72917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Helvetica" panose="020B0604020202020204" pitchFamily="34" charset="0"/>
              <a:cs typeface="Helvetica" panose="020B0604020202020204" pitchFamily="34" charset="0"/>
            </a:rPr>
            <a:t>Turn information items into columns </a:t>
          </a:r>
        </a:p>
      </dsp:txBody>
      <dsp:txXfrm rot="-5400000">
        <a:off x="451718" y="1735041"/>
        <a:ext cx="7271261" cy="378500"/>
      </dsp:txXfrm>
    </dsp:sp>
    <dsp:sp modelId="{B572F798-6B7B-4ACA-BD76-66B5EE757B01}">
      <dsp:nvSpPr>
        <dsp:cNvPr id="0" name=""/>
        <dsp:cNvSpPr/>
      </dsp:nvSpPr>
      <dsp:spPr>
        <a:xfrm rot="5400000">
          <a:off x="-96796" y="2382259"/>
          <a:ext cx="645311" cy="4517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5</a:t>
          </a:r>
        </a:p>
      </dsp:txBody>
      <dsp:txXfrm rot="-5400000">
        <a:off x="1" y="2511321"/>
        <a:ext cx="451718" cy="193593"/>
      </dsp:txXfrm>
    </dsp:sp>
    <dsp:sp modelId="{1C30D1C7-7842-4503-8533-F64749D65A23}">
      <dsp:nvSpPr>
        <dsp:cNvPr id="0" name=""/>
        <dsp:cNvSpPr/>
      </dsp:nvSpPr>
      <dsp:spPr>
        <a:xfrm rot="5400000">
          <a:off x="3887860" y="-1150680"/>
          <a:ext cx="419452" cy="72917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Helvetica" panose="020B0604020202020204" pitchFamily="34" charset="0"/>
              <a:cs typeface="Helvetica" panose="020B0604020202020204" pitchFamily="34" charset="0"/>
            </a:rPr>
            <a:t>Specify primary keys    </a:t>
          </a:r>
        </a:p>
      </dsp:txBody>
      <dsp:txXfrm rot="-5400000">
        <a:off x="451718" y="2305938"/>
        <a:ext cx="7271261" cy="378500"/>
      </dsp:txXfrm>
    </dsp:sp>
    <dsp:sp modelId="{DC228BDA-9C72-4E09-8EF3-AC99B33D9A24}">
      <dsp:nvSpPr>
        <dsp:cNvPr id="0" name=""/>
        <dsp:cNvSpPr/>
      </dsp:nvSpPr>
      <dsp:spPr>
        <a:xfrm rot="5400000">
          <a:off x="-96796" y="2953156"/>
          <a:ext cx="645311" cy="4517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6</a:t>
          </a:r>
        </a:p>
      </dsp:txBody>
      <dsp:txXfrm rot="-5400000">
        <a:off x="1" y="3082218"/>
        <a:ext cx="451718" cy="193593"/>
      </dsp:txXfrm>
    </dsp:sp>
    <dsp:sp modelId="{6847F01C-0D23-4C48-B7BF-76F8D9607993}">
      <dsp:nvSpPr>
        <dsp:cNvPr id="0" name=""/>
        <dsp:cNvSpPr/>
      </dsp:nvSpPr>
      <dsp:spPr>
        <a:xfrm rot="5400000">
          <a:off x="3887860" y="-579782"/>
          <a:ext cx="419452" cy="72917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Helvetica" panose="020B0604020202020204" pitchFamily="34" charset="0"/>
              <a:cs typeface="Helvetica" panose="020B0604020202020204" pitchFamily="34" charset="0"/>
            </a:rPr>
            <a:t>Set up the table relationships </a:t>
          </a:r>
        </a:p>
      </dsp:txBody>
      <dsp:txXfrm rot="-5400000">
        <a:off x="451718" y="2876836"/>
        <a:ext cx="7271261" cy="378500"/>
      </dsp:txXfrm>
    </dsp:sp>
    <dsp:sp modelId="{83CEB799-1051-4C2A-BBEA-12F7B8623F0D}">
      <dsp:nvSpPr>
        <dsp:cNvPr id="0" name=""/>
        <dsp:cNvSpPr/>
      </dsp:nvSpPr>
      <dsp:spPr>
        <a:xfrm rot="5400000">
          <a:off x="-96796" y="3524053"/>
          <a:ext cx="645311" cy="4517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7</a:t>
          </a:r>
        </a:p>
      </dsp:txBody>
      <dsp:txXfrm rot="-5400000">
        <a:off x="1" y="3653115"/>
        <a:ext cx="451718" cy="193593"/>
      </dsp:txXfrm>
    </dsp:sp>
    <dsp:sp modelId="{5FF3A28C-E4A2-4B69-A22F-40E2E53C37D3}">
      <dsp:nvSpPr>
        <dsp:cNvPr id="0" name=""/>
        <dsp:cNvSpPr/>
      </dsp:nvSpPr>
      <dsp:spPr>
        <a:xfrm rot="5400000">
          <a:off x="3887860" y="-8885"/>
          <a:ext cx="419452" cy="72917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Helvetica" panose="020B0604020202020204" pitchFamily="34" charset="0"/>
              <a:cs typeface="Helvetica" panose="020B0604020202020204" pitchFamily="34" charset="0"/>
            </a:rPr>
            <a:t>Refine your design </a:t>
          </a:r>
        </a:p>
      </dsp:txBody>
      <dsp:txXfrm rot="-5400000">
        <a:off x="451718" y="3447733"/>
        <a:ext cx="7271261" cy="378500"/>
      </dsp:txXfrm>
    </dsp:sp>
    <dsp:sp modelId="{710E936E-9BF3-4DBA-8987-DC9AD16D576C}">
      <dsp:nvSpPr>
        <dsp:cNvPr id="0" name=""/>
        <dsp:cNvSpPr/>
      </dsp:nvSpPr>
      <dsp:spPr>
        <a:xfrm rot="5400000">
          <a:off x="-96796" y="4094951"/>
          <a:ext cx="645311" cy="4517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8</a:t>
          </a:r>
        </a:p>
      </dsp:txBody>
      <dsp:txXfrm rot="-5400000">
        <a:off x="1" y="4224013"/>
        <a:ext cx="451718" cy="193593"/>
      </dsp:txXfrm>
    </dsp:sp>
    <dsp:sp modelId="{C7D77773-244E-4448-A0BC-93D1449E3F5F}">
      <dsp:nvSpPr>
        <dsp:cNvPr id="0" name=""/>
        <dsp:cNvSpPr/>
      </dsp:nvSpPr>
      <dsp:spPr>
        <a:xfrm rot="5400000">
          <a:off x="3887860" y="562012"/>
          <a:ext cx="419452" cy="72917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Helvetica" panose="020B0604020202020204" pitchFamily="34" charset="0"/>
              <a:cs typeface="Helvetica" panose="020B0604020202020204" pitchFamily="34" charset="0"/>
            </a:rPr>
            <a:t>Apply the normalization rules </a:t>
          </a:r>
        </a:p>
      </dsp:txBody>
      <dsp:txXfrm rot="-5400000">
        <a:off x="451718" y="4018630"/>
        <a:ext cx="7271261" cy="378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F0164-E028-4322-A149-8A6E5C9A3F5A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2328A-1146-4DCD-8F2B-D15ADF109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673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472B0-E3A7-42CB-A901-7967602055CF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94E97-2A04-41D2-9813-7E6BE38427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42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249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941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44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A8CE2C-E9F4-4719-BF68-2C6682138F70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4151307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43E81-5187-4BD9-BF01-A80217D4D94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14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370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43E81-5187-4BD9-BF01-A80217D4D94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43E81-5187-4BD9-BF01-A80217D4D94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73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NumberofEmployees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43E81-5187-4BD9-BF01-A80217D4D94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11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customer accesses his/her account to withdraw or transfer funds. And, we would like to store the information LAD (Last Accessed Date)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43E81-5187-4BD9-BF01-A80217D4D94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9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131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706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866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395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733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764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43E81-5187-4BD9-BF01-A80217D4D9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8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CF61CF2-AF97-4267-B051-06354D9F504B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221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16927" y="1383431"/>
            <a:ext cx="2438399" cy="365760"/>
          </a:xfrm>
          <a:prstGeom prst="rect">
            <a:avLst/>
          </a:prstGeom>
        </p:spPr>
        <p:txBody>
          <a:bodyPr/>
          <a:lstStyle/>
          <a:p>
            <a:fld id="{8027490F-BED6-4BFC-BC7D-FF1412D560B5}" type="datetime1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3952240" y="4480559"/>
            <a:ext cx="2367281" cy="365760"/>
          </a:xfrm>
          <a:prstGeom prst="rect">
            <a:avLst/>
          </a:prstGeom>
        </p:spPr>
        <p:txBody>
          <a:bodyPr/>
          <a:lstStyle/>
          <a:p>
            <a:r>
              <a:rPr lang="en-MY"/>
              <a:t>Advanced Software Quality Assurance (CSC694)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16927" y="1383431"/>
            <a:ext cx="2438399" cy="365760"/>
          </a:xfrm>
          <a:prstGeom prst="rect">
            <a:avLst/>
          </a:prstGeom>
        </p:spPr>
        <p:txBody>
          <a:bodyPr/>
          <a:lstStyle/>
          <a:p>
            <a:fld id="{7DF3E95B-FBDA-4C9B-A0FC-C225EE25A0B3}" type="datetime1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3952240" y="4480559"/>
            <a:ext cx="2367281" cy="365760"/>
          </a:xfrm>
          <a:prstGeom prst="rect">
            <a:avLst/>
          </a:prstGeom>
        </p:spPr>
        <p:txBody>
          <a:bodyPr/>
          <a:lstStyle/>
          <a:p>
            <a:r>
              <a:rPr lang="en-MY"/>
              <a:t>Advanced Software Quality Assurance (CSC694)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7516927" y="1383431"/>
            <a:ext cx="2438399" cy="365760"/>
          </a:xfrm>
          <a:prstGeom prst="rect">
            <a:avLst/>
          </a:prstGeom>
        </p:spPr>
        <p:txBody>
          <a:bodyPr/>
          <a:lstStyle/>
          <a:p>
            <a:fld id="{74C69677-0968-4F5A-8116-A99A3ED95C9E}" type="datetime1">
              <a:rPr lang="en-US" smtClean="0"/>
              <a:t>2/6/25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3952240" y="4480559"/>
            <a:ext cx="2367281" cy="365760"/>
          </a:xfrm>
          <a:prstGeom prst="rect">
            <a:avLst/>
          </a:prstGeom>
        </p:spPr>
        <p:txBody>
          <a:bodyPr/>
          <a:lstStyle/>
          <a:p>
            <a:r>
              <a:rPr lang="en-MY"/>
              <a:t>Advanced Software Quality Assurance (CSC694)                                  Dr. Saif Ur Rehman Khan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16927" y="1383431"/>
            <a:ext cx="2438399" cy="365760"/>
          </a:xfrm>
          <a:prstGeom prst="rect">
            <a:avLst/>
          </a:prstGeom>
        </p:spPr>
        <p:txBody>
          <a:bodyPr/>
          <a:lstStyle/>
          <a:p>
            <a:fld id="{D54FC1A3-2451-4AD7-AB16-196EE3A47896}" type="datetime1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3952240" y="4480559"/>
            <a:ext cx="2367281" cy="365760"/>
          </a:xfrm>
          <a:prstGeom prst="rect">
            <a:avLst/>
          </a:prstGeom>
        </p:spPr>
        <p:txBody>
          <a:bodyPr/>
          <a:lstStyle/>
          <a:p>
            <a:r>
              <a:rPr lang="en-MY"/>
              <a:t>Advanced Software Quality Assurance (CSC694)                                  Dr. Saif Ur Rehman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16927" y="1383431"/>
            <a:ext cx="2438399" cy="365760"/>
          </a:xfrm>
          <a:prstGeom prst="rect">
            <a:avLst/>
          </a:prstGeom>
        </p:spPr>
        <p:txBody>
          <a:bodyPr/>
          <a:lstStyle/>
          <a:p>
            <a:fld id="{3FC0FDBD-B466-4B19-AA42-E238C472A1E5}" type="datetime1">
              <a:rPr lang="en-US" smtClean="0"/>
              <a:t>2/6/25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3952240" y="4480559"/>
            <a:ext cx="2367281" cy="365760"/>
          </a:xfrm>
          <a:prstGeom prst="rect">
            <a:avLst/>
          </a:prstGeom>
        </p:spPr>
        <p:txBody>
          <a:bodyPr/>
          <a:lstStyle/>
          <a:p>
            <a:r>
              <a:rPr lang="en-MY"/>
              <a:t>Advanced Software Quality Assurance (CSC694)                                  Dr. Saif Ur Rehman Khan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4F85E35-5FC8-85D9-ECD3-BDC61E35B875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7639157" y="411988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Advanced Database Management System (CS232)                                  Engr. Said Nabi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5D0B2F-B5C7-20EA-FE36-062AB5D648D6}"/>
              </a:ext>
            </a:extLst>
          </p:cNvPr>
          <p:cNvSpPr txBox="1"/>
          <p:nvPr userDrawn="1"/>
        </p:nvSpPr>
        <p:spPr>
          <a:xfrm rot="16200000">
            <a:off x="8329657" y="1415533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2025</a:t>
            </a:r>
            <a:endParaRPr lang="en-PK" sz="12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24.png"/><Relationship Id="rId4" Type="http://schemas.microsoft.com/office/2007/relationships/hdphoto" Target="../media/hdphoto2.wdp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34.png"/><Relationship Id="rId4" Type="http://schemas.microsoft.com/office/2007/relationships/hdphoto" Target="../media/hdphoto4.wdp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086600" cy="1143000"/>
          </a:xfrm>
        </p:spPr>
        <p:txBody>
          <a:bodyPr>
            <a:normAutofit fontScale="90000"/>
          </a:bodyPr>
          <a:lstStyle/>
          <a:p>
            <a:pPr eaLnBrk="0" hangingPunct="0">
              <a:spcBef>
                <a:spcPct val="20000"/>
              </a:spcBef>
              <a:spcAft>
                <a:spcPts val="600"/>
              </a:spcAft>
            </a:pP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>Database Management System (CS232) </a:t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BS(</a:t>
            </a:r>
            <a:r>
              <a:rPr lang="en-US" sz="3600" b="1" dirty="0" err="1">
                <a:solidFill>
                  <a:srgbClr val="7030A0"/>
                </a:solidFill>
              </a:rPr>
              <a:t>SE,CySec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gg</a:t>
            </a:r>
            <a:br>
              <a:rPr lang="en-US" b="1" dirty="0">
                <a:solidFill>
                  <a:srgbClr val="0000CC"/>
                </a:solidFill>
              </a:rPr>
            </a:br>
            <a:endParaRPr lang="en-GB" sz="31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86200"/>
            <a:ext cx="6781800" cy="2514600"/>
          </a:xfrm>
        </p:spPr>
        <p:txBody>
          <a:bodyPr>
            <a:normAutofit/>
          </a:bodyPr>
          <a:lstStyle/>
          <a:p>
            <a:pPr marL="511175" indent="-279400"/>
            <a:r>
              <a:rPr lang="en-US" dirty="0">
                <a:solidFill>
                  <a:srgbClr val="006600"/>
                </a:solidFill>
              </a:rPr>
              <a:t>Said Nabi</a:t>
            </a:r>
          </a:p>
          <a:p>
            <a:pPr marL="511175" indent="-279400"/>
            <a:r>
              <a:rPr lang="en-US" dirty="0">
                <a:solidFill>
                  <a:srgbClr val="7030A0"/>
                </a:solidFill>
              </a:rPr>
              <a:t>said.nabi@giki.edu.pk</a:t>
            </a:r>
            <a:endParaRPr lang="en-US" b="1" dirty="0">
              <a:solidFill>
                <a:srgbClr val="7030A0"/>
              </a:solidFill>
              <a:cs typeface="Times New Roman" pitchFamily="18" charset="0"/>
            </a:endParaRPr>
          </a:p>
          <a:p>
            <a:pPr marL="511175" indent="-279400"/>
            <a:endParaRPr lang="en-US" dirty="0">
              <a:solidFill>
                <a:srgbClr val="006600"/>
              </a:solidFill>
            </a:endParaRPr>
          </a:p>
          <a:p>
            <a:pPr marL="511175" indent="-279400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Faculty of Computer Science and engineering</a:t>
            </a:r>
          </a:p>
          <a:p>
            <a:pPr marL="511175" indent="-279400"/>
            <a:r>
              <a:rPr lang="en-US" dirty="0">
                <a:solidFill>
                  <a:srgbClr val="0070C0"/>
                </a:solidFill>
              </a:rPr>
              <a:t>Gik Institute Topi, Swabi</a:t>
            </a:r>
          </a:p>
          <a:p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7800" y="31242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175" indent="-279400"/>
            <a:r>
              <a:rPr lang="en-US" dirty="0">
                <a:solidFill>
                  <a:schemeClr val="tx1"/>
                </a:solidFill>
              </a:rPr>
              <a:t>Week 03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 descr="Admissions - Ghulam Ishaq Khan Institute of Engineering ...">
            <a:extLst>
              <a:ext uri="{FF2B5EF4-FFF2-40B4-BE49-F238E27FC236}">
                <a16:creationId xmlns:a16="http://schemas.microsoft.com/office/drawing/2014/main" id="{EEEDED95-EC48-C068-23B0-993A483F3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482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3CE2B9-E51C-BF21-366C-5E0C7E2E096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7683362" y="4068874"/>
            <a:ext cx="23622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9EFCF0EC-18F4-E8A7-B429-BFBE4FD7656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16200000">
            <a:off x="7586909" y="1310957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D8EF87C-991B-EA3F-4359-79FC6A30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5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61C3A-D26E-9BD2-BA06-E3D255F8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ED7FB9-50BA-362E-7BF5-14A9935E0B14}"/>
              </a:ext>
            </a:extLst>
          </p:cNvPr>
          <p:cNvSpPr>
            <a:spLocks noGrp="1"/>
          </p:cNvSpPr>
          <p:nvPr/>
        </p:nvSpPr>
        <p:spPr>
          <a:xfrm>
            <a:off x="822425" y="1828800"/>
            <a:ext cx="7405869" cy="5345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Basic purpose of the database development is to satisfy the user requirements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Sometimes user interviews are also conducted to find the user needs</a:t>
            </a:r>
          </a:p>
          <a:p>
            <a:r>
              <a:rPr lang="en-US" dirty="0">
                <a:solidFill>
                  <a:schemeClr val="tx2"/>
                </a:solidFill>
              </a:rPr>
              <a:t>The two major strategies to develop database are following: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BC18E8-34D5-C1E4-C4FF-66D4CA55E7C4}"/>
              </a:ext>
            </a:extLst>
          </p:cNvPr>
          <p:cNvSpPr/>
          <p:nvPr/>
        </p:nvSpPr>
        <p:spPr>
          <a:xfrm>
            <a:off x="1339308" y="4584719"/>
            <a:ext cx="2775492" cy="1460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TOP DOWN</a:t>
            </a:r>
          </a:p>
          <a:p>
            <a:pPr algn="ctr"/>
            <a:r>
              <a:rPr lang="en-US" sz="2400" b="1" dirty="0"/>
              <a:t>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60DB9-9C5F-35C5-89A1-774E9D0C84A2}"/>
              </a:ext>
            </a:extLst>
          </p:cNvPr>
          <p:cNvSpPr/>
          <p:nvPr/>
        </p:nvSpPr>
        <p:spPr>
          <a:xfrm>
            <a:off x="5288596" y="4584719"/>
            <a:ext cx="2636204" cy="1460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BOTTOM UP</a:t>
            </a:r>
          </a:p>
          <a:p>
            <a:pPr algn="ctr"/>
            <a:r>
              <a:rPr lang="en-US" sz="2400" b="1" dirty="0"/>
              <a:t>DEVELOPMENT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2E10C2C-D183-27DA-85C9-C85FF3E4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17" y="381000"/>
            <a:ext cx="8177366" cy="1143000"/>
          </a:xfrm>
        </p:spPr>
        <p:txBody>
          <a:bodyPr/>
          <a:lstStyle/>
          <a:p>
            <a:r>
              <a:rPr lang="en-PK" sz="4000" dirty="0"/>
              <a:t>Database Development Process Cont..</a:t>
            </a:r>
          </a:p>
        </p:txBody>
      </p:sp>
    </p:spTree>
    <p:extLst>
      <p:ext uri="{BB962C8B-B14F-4D97-AF65-F5344CB8AC3E}">
        <p14:creationId xmlns:p14="http://schemas.microsoft.com/office/powerpoint/2010/main" val="122678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E6F4-9B2A-1CBD-82D8-2C08557B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28" y="864205"/>
            <a:ext cx="8177366" cy="1143000"/>
          </a:xfrm>
        </p:spPr>
        <p:txBody>
          <a:bodyPr/>
          <a:lstStyle/>
          <a:p>
            <a:r>
              <a:rPr lang="en-PK" sz="4000" dirty="0"/>
              <a:t>Database Development Process Cont..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61C3A-D26E-9BD2-BA06-E3D255F8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150189-4351-D0B1-6122-16D6898210C7}"/>
              </a:ext>
            </a:extLst>
          </p:cNvPr>
          <p:cNvSpPr/>
          <p:nvPr/>
        </p:nvSpPr>
        <p:spPr>
          <a:xfrm>
            <a:off x="608428" y="1854482"/>
            <a:ext cx="7837262" cy="1981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4F81B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marL="342900" indent="-282575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This strategies starts with </a:t>
            </a:r>
            <a:r>
              <a:rPr lang="en-US" sz="2000" b="1" dirty="0"/>
              <a:t>general issues moving towards specific issues</a:t>
            </a:r>
            <a:r>
              <a:rPr lang="en-US" sz="2000" dirty="0"/>
              <a:t>.</a:t>
            </a:r>
          </a:p>
          <a:p>
            <a:pPr marL="342900" indent="-282575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Frist of all </a:t>
            </a:r>
            <a:r>
              <a:rPr lang="en-US" sz="2000" b="1" dirty="0"/>
              <a:t>general goals </a:t>
            </a:r>
            <a:r>
              <a:rPr lang="en-US" sz="2000" dirty="0"/>
              <a:t>of an organization are </a:t>
            </a:r>
            <a:r>
              <a:rPr lang="en-US" sz="2000" b="1" dirty="0"/>
              <a:t>identified.</a:t>
            </a:r>
          </a:p>
          <a:p>
            <a:pPr marL="342900" indent="-282575" algn="just"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Requirements </a:t>
            </a:r>
            <a:r>
              <a:rPr lang="en-US" sz="2000" dirty="0"/>
              <a:t>are identified to </a:t>
            </a:r>
            <a:r>
              <a:rPr lang="en-US" sz="2000" b="1" dirty="0"/>
              <a:t>satisfy </a:t>
            </a:r>
            <a:r>
              <a:rPr lang="en-US" sz="2000" dirty="0"/>
              <a:t>those </a:t>
            </a:r>
            <a:r>
              <a:rPr lang="en-US" sz="2000" b="1" dirty="0"/>
              <a:t>goals</a:t>
            </a:r>
            <a:r>
              <a:rPr lang="en-US" sz="2000" dirty="0"/>
              <a:t>.</a:t>
            </a:r>
          </a:p>
          <a:p>
            <a:pPr marL="60325" algn="just">
              <a:buSzPct val="100000"/>
            </a:pPr>
            <a:endParaRPr lang="en-US" sz="2000" dirty="0"/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5717EC-992C-9F46-3E12-9F6B60D414FA}"/>
              </a:ext>
            </a:extLst>
          </p:cNvPr>
          <p:cNvSpPr/>
          <p:nvPr/>
        </p:nvSpPr>
        <p:spPr>
          <a:xfrm>
            <a:off x="609703" y="1854481"/>
            <a:ext cx="7837262" cy="449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TOP DOWN – DEVELOPMENT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9D626C-EBBB-1C08-EE98-86A00CDDC28E}"/>
              </a:ext>
            </a:extLst>
          </p:cNvPr>
          <p:cNvSpPr/>
          <p:nvPr/>
        </p:nvSpPr>
        <p:spPr>
          <a:xfrm>
            <a:off x="620938" y="3836005"/>
            <a:ext cx="7837262" cy="18129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4F81B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marL="342900" indent="-282575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This model starts with </a:t>
            </a:r>
            <a:r>
              <a:rPr lang="en-US" sz="2000" b="1" dirty="0"/>
              <a:t>specific issues moving towards general issues</a:t>
            </a:r>
            <a:r>
              <a:rPr lang="en-US" sz="2000" dirty="0"/>
              <a:t>.</a:t>
            </a:r>
          </a:p>
          <a:p>
            <a:pPr marL="342900" indent="-282575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Frist of all </a:t>
            </a:r>
            <a:r>
              <a:rPr lang="en-US" sz="2000" b="1" dirty="0"/>
              <a:t>specific goals </a:t>
            </a:r>
            <a:r>
              <a:rPr lang="en-US" sz="2000" dirty="0"/>
              <a:t>of an organization are </a:t>
            </a:r>
            <a:r>
              <a:rPr lang="en-US" sz="2000" b="1" dirty="0"/>
              <a:t>identified. </a:t>
            </a:r>
          </a:p>
          <a:p>
            <a:pPr marL="342900" indent="-282575" algn="just"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Requirements </a:t>
            </a:r>
            <a:r>
              <a:rPr lang="en-US" sz="2000" dirty="0"/>
              <a:t>are identified to </a:t>
            </a:r>
            <a:r>
              <a:rPr lang="en-US" sz="2000" b="1" dirty="0"/>
              <a:t>satisfy </a:t>
            </a:r>
            <a:r>
              <a:rPr lang="en-US" sz="2000" dirty="0"/>
              <a:t>those </a:t>
            </a:r>
            <a:r>
              <a:rPr lang="en-US" sz="2000" b="1" dirty="0"/>
              <a:t>goals</a:t>
            </a:r>
            <a:r>
              <a:rPr lang="en-US" sz="2000" dirty="0"/>
              <a:t>.</a:t>
            </a:r>
          </a:p>
          <a:p>
            <a:pPr marL="342900" indent="-282575" algn="just">
              <a:buSzPct val="100000"/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33D193-32A6-CAA6-4807-1E86581BAD2C}"/>
              </a:ext>
            </a:extLst>
          </p:cNvPr>
          <p:cNvSpPr/>
          <p:nvPr/>
        </p:nvSpPr>
        <p:spPr>
          <a:xfrm>
            <a:off x="620938" y="3836005"/>
            <a:ext cx="7837262" cy="449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BOTTOM UP – DEVELOPMEN T</a:t>
            </a:r>
          </a:p>
        </p:txBody>
      </p:sp>
    </p:spTree>
    <p:extLst>
      <p:ext uri="{BB962C8B-B14F-4D97-AF65-F5344CB8AC3E}">
        <p14:creationId xmlns:p14="http://schemas.microsoft.com/office/powerpoint/2010/main" val="279089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E6F4-9B2A-1CBD-82D8-2C08557B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28" y="0"/>
            <a:ext cx="8177366" cy="1143000"/>
          </a:xfrm>
        </p:spPr>
        <p:txBody>
          <a:bodyPr/>
          <a:lstStyle/>
          <a:p>
            <a:r>
              <a:rPr lang="en-PK" sz="4000" dirty="0"/>
              <a:t>Database Development Process Cont..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61C3A-D26E-9BD2-BA06-E3D255F8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725DA9-C4C4-68C3-7583-881C00E78AB4}"/>
              </a:ext>
            </a:extLst>
          </p:cNvPr>
          <p:cNvSpPr>
            <a:spLocks noGrp="1"/>
          </p:cNvSpPr>
          <p:nvPr/>
        </p:nvSpPr>
        <p:spPr>
          <a:xfrm>
            <a:off x="608428" y="1151889"/>
            <a:ext cx="7171281" cy="4022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chemeClr val="tx2"/>
                </a:solidFill>
              </a:rPr>
              <a:t>System Development Life Cycle for Database 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6" name="Picture 2" descr="How To Design Database ? | Database Design Process Steps Explained">
            <a:extLst>
              <a:ext uri="{FF2B5EF4-FFF2-40B4-BE49-F238E27FC236}">
                <a16:creationId xmlns:a16="http://schemas.microsoft.com/office/drawing/2014/main" id="{3F9597A2-AE9D-96DA-0CAC-7EA9750971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4" t="10797" r="8029" b="6769"/>
          <a:stretch/>
        </p:blipFill>
        <p:spPr bwMode="auto">
          <a:xfrm>
            <a:off x="284871" y="1571215"/>
            <a:ext cx="3913886" cy="4359827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ow To Design Database ? | Database Design Process Steps Explained">
            <a:extLst>
              <a:ext uri="{FF2B5EF4-FFF2-40B4-BE49-F238E27FC236}">
                <a16:creationId xmlns:a16="http://schemas.microsoft.com/office/drawing/2014/main" id="{FA9A0B69-F615-2369-2932-4A835C2473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63" t="11432" r="6939" b="5378"/>
          <a:stretch/>
        </p:blipFill>
        <p:spPr bwMode="auto">
          <a:xfrm>
            <a:off x="4194068" y="1571215"/>
            <a:ext cx="4049284" cy="4359827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2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C733-F862-D0EA-00DC-8E3E7B0A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1000"/>
            <a:ext cx="7620000" cy="1143000"/>
          </a:xfrm>
        </p:spPr>
        <p:txBody>
          <a:bodyPr/>
          <a:lstStyle/>
          <a:p>
            <a:r>
              <a:rPr lang="en-PK" dirty="0"/>
              <a:t>Data Flow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F0D7-81A4-1D0F-D425-E78E9C57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05B5B3-7D96-8862-C599-0389580D19CC}"/>
              </a:ext>
            </a:extLst>
          </p:cNvPr>
          <p:cNvSpPr/>
          <p:nvPr/>
        </p:nvSpPr>
        <p:spPr>
          <a:xfrm>
            <a:off x="2743200" y="2286000"/>
            <a:ext cx="3276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2800" b="1" dirty="0"/>
              <a:t>Data Flow Diagrams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5BDB9F-3A0F-6B14-D16F-38362AB6EC97}"/>
              </a:ext>
            </a:extLst>
          </p:cNvPr>
          <p:cNvSpPr/>
          <p:nvPr/>
        </p:nvSpPr>
        <p:spPr>
          <a:xfrm>
            <a:off x="758484" y="41910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2800" b="1" dirty="0"/>
              <a:t>Level 0 DFD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C1F4F-3380-65E2-7819-678C6CDB0A09}"/>
              </a:ext>
            </a:extLst>
          </p:cNvPr>
          <p:cNvSpPr/>
          <p:nvPr/>
        </p:nvSpPr>
        <p:spPr>
          <a:xfrm>
            <a:off x="3200400" y="41910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2800" b="1" dirty="0"/>
              <a:t>Level 1 DFD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8DA18B-DAE4-BD97-3159-67412915AB03}"/>
              </a:ext>
            </a:extLst>
          </p:cNvPr>
          <p:cNvSpPr/>
          <p:nvPr/>
        </p:nvSpPr>
        <p:spPr>
          <a:xfrm>
            <a:off x="5715000" y="4191000"/>
            <a:ext cx="2286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2800" b="1" dirty="0"/>
              <a:t>Level 2 + DFD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904F5C-45D4-1FEB-A26E-C482336672E3}"/>
              </a:ext>
            </a:extLst>
          </p:cNvPr>
          <p:cNvCxnSpPr/>
          <p:nvPr/>
        </p:nvCxnSpPr>
        <p:spPr>
          <a:xfrm>
            <a:off x="3962400" y="28956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5B367D-59DD-643D-3974-67299D1FB4CE}"/>
              </a:ext>
            </a:extLst>
          </p:cNvPr>
          <p:cNvGrpSpPr/>
          <p:nvPr/>
        </p:nvGrpSpPr>
        <p:grpSpPr>
          <a:xfrm>
            <a:off x="1650609" y="2895600"/>
            <a:ext cx="5207391" cy="1295400"/>
            <a:chOff x="1650609" y="2895600"/>
            <a:chExt cx="5207391" cy="129540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8398110-2184-26CD-4F8E-90316D2421F1}"/>
                </a:ext>
              </a:extLst>
            </p:cNvPr>
            <p:cNvCxnSpPr/>
            <p:nvPr/>
          </p:nvCxnSpPr>
          <p:spPr>
            <a:xfrm>
              <a:off x="4267200" y="2895600"/>
              <a:ext cx="0" cy="1295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E681FE2-F39F-B1D0-F690-0EE433EAF841}"/>
                </a:ext>
              </a:extLst>
            </p:cNvPr>
            <p:cNvCxnSpPr/>
            <p:nvPr/>
          </p:nvCxnSpPr>
          <p:spPr>
            <a:xfrm flipH="1">
              <a:off x="1676400" y="3429000"/>
              <a:ext cx="259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74CEC97-B397-934D-F39A-442AE14F5455}"/>
                </a:ext>
              </a:extLst>
            </p:cNvPr>
            <p:cNvCxnSpPr/>
            <p:nvPr/>
          </p:nvCxnSpPr>
          <p:spPr>
            <a:xfrm flipH="1">
              <a:off x="4267200" y="3429000"/>
              <a:ext cx="259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8535406-3EF0-7167-BD47-C9BB9CB43371}"/>
                </a:ext>
              </a:extLst>
            </p:cNvPr>
            <p:cNvCxnSpPr>
              <a:cxnSpLocks/>
            </p:cNvCxnSpPr>
            <p:nvPr/>
          </p:nvCxnSpPr>
          <p:spPr>
            <a:xfrm>
              <a:off x="6832209" y="3416105"/>
              <a:ext cx="25791" cy="6858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129DBFC-00CF-8587-9275-7D15BB8CC10F}"/>
                </a:ext>
              </a:extLst>
            </p:cNvPr>
            <p:cNvCxnSpPr>
              <a:cxnSpLocks/>
            </p:cNvCxnSpPr>
            <p:nvPr/>
          </p:nvCxnSpPr>
          <p:spPr>
            <a:xfrm>
              <a:off x="1650609" y="3429000"/>
              <a:ext cx="0" cy="6242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34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F0D7-81A4-1D0F-D425-E78E9C57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FBE081B-FCFA-E1D4-9356-E0064B6A9FBA}"/>
              </a:ext>
            </a:extLst>
          </p:cNvPr>
          <p:cNvSpPr txBox="1">
            <a:spLocks/>
          </p:cNvSpPr>
          <p:nvPr/>
        </p:nvSpPr>
        <p:spPr>
          <a:xfrm>
            <a:off x="685800" y="1371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PK" sz="2800" dirty="0"/>
              <a:t>Level 0 DFD- Context Diagram</a:t>
            </a:r>
          </a:p>
        </p:txBody>
      </p:sp>
      <p:pic>
        <p:nvPicPr>
          <p:cNvPr id="1026" name="Picture 2" descr="Defining The Scope Of Business Analysis With A Context Diagram — Business  Analyst Learnings">
            <a:extLst>
              <a:ext uri="{FF2B5EF4-FFF2-40B4-BE49-F238E27FC236}">
                <a16:creationId xmlns:a16="http://schemas.microsoft.com/office/drawing/2014/main" id="{2A1A52BF-ED06-F99A-F602-C17C90CD9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362200"/>
            <a:ext cx="53213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ABC55E2-EC44-2E5E-E3F3-26DAD4B6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Data Flow Diagram Cont..</a:t>
            </a:r>
          </a:p>
        </p:txBody>
      </p:sp>
    </p:spTree>
    <p:extLst>
      <p:ext uri="{BB962C8B-B14F-4D97-AF65-F5344CB8AC3E}">
        <p14:creationId xmlns:p14="http://schemas.microsoft.com/office/powerpoint/2010/main" val="1574911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F0D7-81A4-1D0F-D425-E78E9C57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FBE081B-FCFA-E1D4-9356-E0064B6A9FBA}"/>
              </a:ext>
            </a:extLst>
          </p:cNvPr>
          <p:cNvSpPr txBox="1">
            <a:spLocks/>
          </p:cNvSpPr>
          <p:nvPr/>
        </p:nvSpPr>
        <p:spPr>
          <a:xfrm>
            <a:off x="685800" y="1769012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PK" sz="2800" dirty="0"/>
              <a:t>Level 0 DFD- Context Diagram</a:t>
            </a:r>
          </a:p>
        </p:txBody>
      </p:sp>
      <p:pic>
        <p:nvPicPr>
          <p:cNvPr id="2050" name="Picture 2" descr="Levels in Data Flow Diagrams (DFD) - GeeksforGeeks">
            <a:extLst>
              <a:ext uri="{FF2B5EF4-FFF2-40B4-BE49-F238E27FC236}">
                <a16:creationId xmlns:a16="http://schemas.microsoft.com/office/drawing/2014/main" id="{FAE63DFD-7320-B520-6D33-892BAF05C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84" y="2155289"/>
            <a:ext cx="71628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20FA33-1F34-2237-95E8-A9F7FF13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PK" dirty="0"/>
              <a:t>Data Flow Diagram Cont..</a:t>
            </a:r>
          </a:p>
        </p:txBody>
      </p:sp>
    </p:spTree>
    <p:extLst>
      <p:ext uri="{BB962C8B-B14F-4D97-AF65-F5344CB8AC3E}">
        <p14:creationId xmlns:p14="http://schemas.microsoft.com/office/powerpoint/2010/main" val="868121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141B0-BA0F-9559-A5FA-313A7EFD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2ED0E2-9871-BC00-B49C-8C28056226A5}"/>
              </a:ext>
            </a:extLst>
          </p:cNvPr>
          <p:cNvSpPr txBox="1">
            <a:spLocks/>
          </p:cNvSpPr>
          <p:nvPr/>
        </p:nvSpPr>
        <p:spPr>
          <a:xfrm>
            <a:off x="990600" y="1629312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PK" sz="2800" dirty="0"/>
              <a:t>Level 1 DFD</a:t>
            </a:r>
          </a:p>
        </p:txBody>
      </p:sp>
      <p:pic>
        <p:nvPicPr>
          <p:cNvPr id="3074" name="Picture 2" descr="Levels in Data Flow Diagrams (DFD) - GeeksforGeeks">
            <a:extLst>
              <a:ext uri="{FF2B5EF4-FFF2-40B4-BE49-F238E27FC236}">
                <a16:creationId xmlns:a16="http://schemas.microsoft.com/office/drawing/2014/main" id="{FDD49C1B-6D15-9E49-3AF7-FCABA38D5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29312"/>
            <a:ext cx="8018978" cy="400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0764BE6-096D-F026-78AF-010F007D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PK" dirty="0"/>
              <a:t>Data Flow Diagram Cont..</a:t>
            </a:r>
          </a:p>
        </p:txBody>
      </p:sp>
    </p:spTree>
    <p:extLst>
      <p:ext uri="{BB962C8B-B14F-4D97-AF65-F5344CB8AC3E}">
        <p14:creationId xmlns:p14="http://schemas.microsoft.com/office/powerpoint/2010/main" val="327761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141B0-BA0F-9559-A5FA-313A7EFD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D9D580A-0AEB-FE1B-1EF8-797BFAA51A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" r="7018"/>
          <a:stretch/>
        </p:blipFill>
        <p:spPr bwMode="auto">
          <a:xfrm>
            <a:off x="609600" y="1828800"/>
            <a:ext cx="76200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923B3ED-FAAA-4CAA-802B-D5ECE453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PK" dirty="0"/>
              <a:t>Data Flow Diagram Cont..</a:t>
            </a:r>
          </a:p>
        </p:txBody>
      </p:sp>
    </p:spTree>
    <p:extLst>
      <p:ext uri="{BB962C8B-B14F-4D97-AF65-F5344CB8AC3E}">
        <p14:creationId xmlns:p14="http://schemas.microsoft.com/office/powerpoint/2010/main" val="1925453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F58E-3D6D-59B1-124C-C59FA434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8531"/>
            <a:ext cx="7620000" cy="1143000"/>
          </a:xfrm>
        </p:spPr>
        <p:txBody>
          <a:bodyPr/>
          <a:lstStyle/>
          <a:p>
            <a:r>
              <a:rPr lang="en-PK" dirty="0"/>
              <a:t>Database Administration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A262E-96DE-D487-2760-B138F3B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05282-9C66-26D3-EA62-1D7DFD0D82CE}"/>
              </a:ext>
            </a:extLst>
          </p:cNvPr>
          <p:cNvSpPr/>
          <p:nvPr/>
        </p:nvSpPr>
        <p:spPr>
          <a:xfrm>
            <a:off x="711201" y="1231531"/>
            <a:ext cx="7756199" cy="3657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Database Administrator (DBA)</a:t>
            </a:r>
            <a:r>
              <a:rPr lang="en-US" b="1" dirty="0"/>
              <a:t> is the main person responsible for following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6FFC7F-9AB8-9EDD-6B1D-CEBEB183F4AA}"/>
              </a:ext>
            </a:extLst>
          </p:cNvPr>
          <p:cNvSpPr/>
          <p:nvPr/>
        </p:nvSpPr>
        <p:spPr>
          <a:xfrm>
            <a:off x="711203" y="1644159"/>
            <a:ext cx="3910855" cy="4050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Preliminary Database Planning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211E94-4CE4-AAAD-4DE0-147A9A154BFF}"/>
              </a:ext>
            </a:extLst>
          </p:cNvPr>
          <p:cNvSpPr/>
          <p:nvPr/>
        </p:nvSpPr>
        <p:spPr>
          <a:xfrm>
            <a:off x="711203" y="2203297"/>
            <a:ext cx="3910855" cy="4050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Identifying User Requirements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9889D3-0BFF-74D9-F7EC-F498279F1677}"/>
              </a:ext>
            </a:extLst>
          </p:cNvPr>
          <p:cNvSpPr/>
          <p:nvPr/>
        </p:nvSpPr>
        <p:spPr>
          <a:xfrm>
            <a:off x="711203" y="2762435"/>
            <a:ext cx="3910855" cy="4050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Developing &amp; Maintaining Data Dictionary</a:t>
            </a:r>
            <a:endParaRPr lang="en-US" sz="1600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1E3DDA-0BCD-2CE5-8283-254FD774AB8D}"/>
              </a:ext>
            </a:extLst>
          </p:cNvPr>
          <p:cNvSpPr/>
          <p:nvPr/>
        </p:nvSpPr>
        <p:spPr>
          <a:xfrm>
            <a:off x="711203" y="3316998"/>
            <a:ext cx="3910855" cy="4050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Choosing A DBMS</a:t>
            </a:r>
            <a:endParaRPr lang="en-US" sz="1600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28C79A-5F97-1A7A-3812-F92D49A2A127}"/>
              </a:ext>
            </a:extLst>
          </p:cNvPr>
          <p:cNvSpPr/>
          <p:nvPr/>
        </p:nvSpPr>
        <p:spPr>
          <a:xfrm>
            <a:off x="711202" y="3871560"/>
            <a:ext cx="3910855" cy="4050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Developing Physical Model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677BB3-AD93-97A6-C719-CE77A432C655}"/>
              </a:ext>
            </a:extLst>
          </p:cNvPr>
          <p:cNvSpPr/>
          <p:nvPr/>
        </p:nvSpPr>
        <p:spPr>
          <a:xfrm>
            <a:off x="720868" y="4426094"/>
            <a:ext cx="3903834" cy="4050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&amp; Loading Databases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F102E-39FA-5CEC-9F3B-79A7F0C0BB99}"/>
              </a:ext>
            </a:extLst>
          </p:cNvPr>
          <p:cNvSpPr/>
          <p:nvPr/>
        </p:nvSpPr>
        <p:spPr>
          <a:xfrm>
            <a:off x="711202" y="5001666"/>
            <a:ext cx="3910855" cy="4050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Developing User Views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D61734-01D7-72AF-5430-577F7DABCEC9}"/>
              </a:ext>
            </a:extLst>
          </p:cNvPr>
          <p:cNvSpPr/>
          <p:nvPr/>
        </p:nvSpPr>
        <p:spPr>
          <a:xfrm>
            <a:off x="711202" y="5581361"/>
            <a:ext cx="3910855" cy="4050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 Physical Model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8B0DEA-3642-1079-53A8-2390ED4871B8}"/>
              </a:ext>
            </a:extLst>
          </p:cNvPr>
          <p:cNvSpPr/>
          <p:nvPr/>
        </p:nvSpPr>
        <p:spPr>
          <a:xfrm>
            <a:off x="4724402" y="1644158"/>
            <a:ext cx="3708396" cy="4050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Writing &amp; Maintaining Documentation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107243-0EEA-CB22-6A8A-F22D6B271AC8}"/>
              </a:ext>
            </a:extLst>
          </p:cNvPr>
          <p:cNvSpPr/>
          <p:nvPr/>
        </p:nvSpPr>
        <p:spPr>
          <a:xfrm>
            <a:off x="4724402" y="2203296"/>
            <a:ext cx="3708396" cy="4050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Developing &amp; Enforcing Data Standards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A56265-C35E-2628-4F64-5A35B275D93B}"/>
              </a:ext>
            </a:extLst>
          </p:cNvPr>
          <p:cNvSpPr/>
          <p:nvPr/>
        </p:nvSpPr>
        <p:spPr>
          <a:xfrm>
            <a:off x="4724402" y="2762434"/>
            <a:ext cx="3708396" cy="4050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Developing Operating Procedures</a:t>
            </a:r>
            <a:endParaRPr lang="en-US" sz="1600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F1D3FD-AF02-6177-DFBF-BDE826641DCB}"/>
              </a:ext>
            </a:extLst>
          </p:cNvPr>
          <p:cNvSpPr/>
          <p:nvPr/>
        </p:nvSpPr>
        <p:spPr>
          <a:xfrm>
            <a:off x="4724402" y="3316997"/>
            <a:ext cx="3708396" cy="4050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Users</a:t>
            </a:r>
            <a:endParaRPr lang="en-US" sz="1600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DE9D7F-2895-84DA-45FF-25F3EE70F53A}"/>
              </a:ext>
            </a:extLst>
          </p:cNvPr>
          <p:cNvSpPr/>
          <p:nvPr/>
        </p:nvSpPr>
        <p:spPr>
          <a:xfrm>
            <a:off x="4724401" y="3871559"/>
            <a:ext cx="3708396" cy="4050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Helping Database Users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6D335C-C256-543C-A2FF-7017C87F2394}"/>
              </a:ext>
            </a:extLst>
          </p:cNvPr>
          <p:cNvSpPr/>
          <p:nvPr/>
        </p:nvSpPr>
        <p:spPr>
          <a:xfrm>
            <a:off x="4734066" y="4426093"/>
            <a:ext cx="3701738" cy="4050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Defining Backup &amp; Recovery Procedures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6ECA3D-FE9A-0700-C36F-5C05D056EF22}"/>
              </a:ext>
            </a:extLst>
          </p:cNvPr>
          <p:cNvSpPr/>
          <p:nvPr/>
        </p:nvSpPr>
        <p:spPr>
          <a:xfrm>
            <a:off x="4724401" y="5001665"/>
            <a:ext cx="3708396" cy="4050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Performance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1653C6-418F-26E7-EA63-3937D9525171}"/>
              </a:ext>
            </a:extLst>
          </p:cNvPr>
          <p:cNvSpPr/>
          <p:nvPr/>
        </p:nvSpPr>
        <p:spPr>
          <a:xfrm>
            <a:off x="4724401" y="5581360"/>
            <a:ext cx="3708396" cy="4050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Tuning &amp; Reorganization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280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11792"/>
            <a:ext cx="7886700" cy="6539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What is good database design?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57400"/>
            <a:ext cx="7620000" cy="4800600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A good database design is one that:</a:t>
            </a:r>
          </a:p>
          <a:p>
            <a:pPr marL="0" indent="0" algn="just">
              <a:buNone/>
            </a:pP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 algn="just"/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Divides your </a:t>
            </a:r>
            <a:r>
              <a:rPr lang="en-US" sz="15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information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 into </a:t>
            </a:r>
            <a:r>
              <a:rPr lang="en-US" sz="1500" b="1" dirty="0">
                <a:solidFill>
                  <a:srgbClr val="47F20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multiple tables 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to reduce redundant data.</a:t>
            </a:r>
          </a:p>
          <a:p>
            <a:pPr lvl="1" algn="just"/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Provides </a:t>
            </a:r>
            <a:r>
              <a:rPr lang="en-US" sz="1500" b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Access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 with the information it requires to join the information in the tables together as needed.</a:t>
            </a:r>
          </a:p>
          <a:p>
            <a:pPr lvl="1" algn="just"/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Helps support and ensure the </a:t>
            </a:r>
            <a:r>
              <a:rPr lang="en-US" sz="1500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accuracy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sz="1500" b="1" dirty="0">
                <a:solidFill>
                  <a:srgbClr val="7030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integrity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 of your information.</a:t>
            </a:r>
          </a:p>
          <a:p>
            <a:pPr lvl="1" algn="just"/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Accommodates your </a:t>
            </a:r>
            <a:r>
              <a:rPr lang="en-US" sz="1500" b="1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processing 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and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reporting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 needs.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C0DF3240-CE83-3C99-DFC2-CD4D7D2A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7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AE27-8FE2-E290-8495-0ACE32609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0600"/>
            <a:ext cx="7620000" cy="1143000"/>
          </a:xfrm>
        </p:spPr>
        <p:txBody>
          <a:bodyPr/>
          <a:lstStyle/>
          <a:p>
            <a:r>
              <a:rPr lang="en-PK" dirty="0">
                <a:solidFill>
                  <a:srgbClr val="92D050"/>
                </a:solidFill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9F70-4177-CD27-0D82-F056019A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86000"/>
            <a:ext cx="7010400" cy="2590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 VS State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Development Process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phase / Tools Used / Data Flow Diagrams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</a:p>
          <a:p>
            <a:pPr marL="11430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K" dirty="0"/>
          </a:p>
          <a:p>
            <a:pPr marL="114300" indent="0">
              <a:buNone/>
            </a:pPr>
            <a:endParaRPr lang="en-PK" dirty="0"/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E2C52-34A3-827F-A1B5-A3BCE884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0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0F80E-7630-1B07-54E6-9AF5E926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4E20CA-99E5-BB23-9B8F-9CA6D0BA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1200" y="533400"/>
            <a:ext cx="7886700" cy="6539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Example: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92A5AD5-415A-2AB1-FC60-95276D3E8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664732"/>
              </p:ext>
            </p:extLst>
          </p:nvPr>
        </p:nvGraphicFramePr>
        <p:xfrm>
          <a:off x="653893" y="1589323"/>
          <a:ext cx="73152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341297341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73259714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75790266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5762965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139810411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72746703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986735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O_id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C_N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C_Ad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P1_N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P1_P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P2_N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P2_P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8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Sajid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Topi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$1000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69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Wajid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Swabi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Airpods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$200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Tablet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$2000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31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Sajid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Topi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S1000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0659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BC1CC1B-3767-98AC-F1DE-21A492690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317547"/>
              </p:ext>
            </p:extLst>
          </p:nvPr>
        </p:nvGraphicFramePr>
        <p:xfrm>
          <a:off x="653893" y="3872550"/>
          <a:ext cx="3135087" cy="1183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341297341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73259714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75790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C_id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C_N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C_Ad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8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Sajid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Topi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697461"/>
                  </a:ext>
                </a:extLst>
              </a:tr>
              <a:tr h="442079"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Wajid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Swabi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31773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1075F7-0BBD-DAE0-C1A4-4CB69C2DC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69837"/>
              </p:ext>
            </p:extLst>
          </p:nvPr>
        </p:nvGraphicFramePr>
        <p:xfrm>
          <a:off x="4853602" y="3595505"/>
          <a:ext cx="3135087" cy="147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341297341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73259714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75790266"/>
                    </a:ext>
                  </a:extLst>
                </a:gridCol>
              </a:tblGrid>
              <a:tr h="366895">
                <a:tc>
                  <a:txBody>
                    <a:bodyPr/>
                    <a:lstStyle/>
                    <a:p>
                      <a:r>
                        <a:rPr lang="en-PK" dirty="0"/>
                        <a:t>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P_N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P_P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8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$1000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69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Airpods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$200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31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Tablet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$2000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065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C564E77-C634-63F9-4F57-0E771AC7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605067"/>
              </p:ext>
            </p:extLst>
          </p:nvPr>
        </p:nvGraphicFramePr>
        <p:xfrm>
          <a:off x="1706541" y="5202273"/>
          <a:ext cx="4767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986">
                  <a:extLst>
                    <a:ext uri="{9D8B030D-6E8A-4147-A177-3AD203B41FA5}">
                      <a16:colId xmlns:a16="http://schemas.microsoft.com/office/drawing/2014/main" val="3412973410"/>
                    </a:ext>
                  </a:extLst>
                </a:gridCol>
                <a:gridCol w="1191986">
                  <a:extLst>
                    <a:ext uri="{9D8B030D-6E8A-4147-A177-3AD203B41FA5}">
                      <a16:colId xmlns:a16="http://schemas.microsoft.com/office/drawing/2014/main" val="3732597143"/>
                    </a:ext>
                  </a:extLst>
                </a:gridCol>
                <a:gridCol w="1191986">
                  <a:extLst>
                    <a:ext uri="{9D8B030D-6E8A-4147-A177-3AD203B41FA5}">
                      <a16:colId xmlns:a16="http://schemas.microsoft.com/office/drawing/2014/main" val="75790266"/>
                    </a:ext>
                  </a:extLst>
                </a:gridCol>
                <a:gridCol w="1191986">
                  <a:extLst>
                    <a:ext uri="{9D8B030D-6E8A-4147-A177-3AD203B41FA5}">
                      <a16:colId xmlns:a16="http://schemas.microsoft.com/office/drawing/2014/main" val="2457869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O_id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C_id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8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69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31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06595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F62A6188-ACAB-45A7-3F2C-C1D51DAEB8AA}"/>
              </a:ext>
            </a:extLst>
          </p:cNvPr>
          <p:cNvSpPr txBox="1">
            <a:spLocks/>
          </p:cNvSpPr>
          <p:nvPr/>
        </p:nvSpPr>
        <p:spPr>
          <a:xfrm>
            <a:off x="-2438400" y="962652"/>
            <a:ext cx="7886700" cy="653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Bad Design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281873D-CCED-4E0E-29E3-16936494D280}"/>
              </a:ext>
            </a:extLst>
          </p:cNvPr>
          <p:cNvSpPr txBox="1">
            <a:spLocks/>
          </p:cNvSpPr>
          <p:nvPr/>
        </p:nvSpPr>
        <p:spPr>
          <a:xfrm>
            <a:off x="-2438400" y="3072683"/>
            <a:ext cx="7886700" cy="653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Good Design</a:t>
            </a:r>
          </a:p>
        </p:txBody>
      </p:sp>
    </p:spTree>
    <p:extLst>
      <p:ext uri="{BB962C8B-B14F-4D97-AF65-F5344CB8AC3E}">
        <p14:creationId xmlns:p14="http://schemas.microsoft.com/office/powerpoint/2010/main" val="256700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05000" y="111735"/>
            <a:ext cx="11226095" cy="141512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Design Process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316869"/>
              </p:ext>
            </p:extLst>
          </p:nvPr>
        </p:nvGraphicFramePr>
        <p:xfrm>
          <a:off x="533400" y="1495208"/>
          <a:ext cx="7743456" cy="4645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8BED19C8-EFA0-585B-ECE1-6FF7E84B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737032" y="685800"/>
            <a:ext cx="7620000" cy="1143000"/>
          </a:xfrm>
        </p:spPr>
        <p:txBody>
          <a:bodyPr/>
          <a:lstStyle/>
          <a:p>
            <a:r>
              <a:rPr lang="en-US" alt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If you don’t follow design/ model then …</a:t>
            </a:r>
          </a:p>
        </p:txBody>
      </p:sp>
      <p:pic>
        <p:nvPicPr>
          <p:cNvPr id="645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4855346" cy="349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8EC7729-DE3E-8830-DEB0-43847111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99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Design Process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60" t="17532" b="1643"/>
          <a:stretch/>
        </p:blipFill>
        <p:spPr>
          <a:xfrm>
            <a:off x="1223446" y="1600200"/>
            <a:ext cx="6700640" cy="4343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5835D9A-E38E-48A2-DF5B-82324D6F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59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871845"/>
            <a:ext cx="6371561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Arial"/>
              </a:rPr>
              <a:t>Conceptual Model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" y="2238375"/>
            <a:ext cx="5296343" cy="3263504"/>
          </a:xfrm>
        </p:spPr>
        <p:txBody>
          <a:bodyPr/>
          <a:lstStyle/>
          <a:p>
            <a:pPr algn="just"/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Model: an abstraction of a real-world object or event</a:t>
            </a:r>
          </a:p>
          <a:p>
            <a:pPr lvl="1" algn="just"/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Useful in understanding complexities of the real-world environment</a:t>
            </a:r>
          </a:p>
          <a:p>
            <a:pPr algn="just"/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model </a:t>
            </a:r>
          </a:p>
          <a:p>
            <a:pPr lvl="1" algn="just"/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A diagram that displays a set of tables and the relationships between them</a:t>
            </a:r>
          </a:p>
          <a:p>
            <a:endParaRPr lang="en-US" dirty="0"/>
          </a:p>
        </p:txBody>
      </p:sp>
      <p:sp>
        <p:nvSpPr>
          <p:cNvPr id="4" name="Google Shape;478;p68"/>
          <p:cNvSpPr txBox="1"/>
          <p:nvPr/>
        </p:nvSpPr>
        <p:spPr>
          <a:xfrm>
            <a:off x="6237627" y="1524020"/>
            <a:ext cx="1254919" cy="86915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79;p68"/>
          <p:cNvSpPr txBox="1"/>
          <p:nvPr/>
        </p:nvSpPr>
        <p:spPr>
          <a:xfrm>
            <a:off x="5825332" y="2845331"/>
            <a:ext cx="2352951" cy="7417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168" y="4039274"/>
            <a:ext cx="3470483" cy="1648238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1873126-EE63-2059-89FF-F6371989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23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620000" cy="1143000"/>
          </a:xfrm>
        </p:spPr>
        <p:txBody>
          <a:bodyPr>
            <a:normAutofit/>
          </a:bodyPr>
          <a:lstStyle/>
          <a:p>
            <a:r>
              <a:rPr lang="en-US" altLang="en-US" sz="2700" dirty="0">
                <a:latin typeface="Helvetica" panose="020B0604020202020204" pitchFamily="34" charset="0"/>
                <a:cs typeface="Helvetica" panose="020B0604020202020204" pitchFamily="34" charset="0"/>
              </a:rPr>
              <a:t>What is an Entity Relationship Diagram (ERD)?</a:t>
            </a:r>
            <a:endParaRPr lang="en-US" sz="27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975" y="2026871"/>
            <a:ext cx="5192675" cy="326350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ER model is used to show the </a:t>
            </a:r>
            <a:r>
              <a:rPr lang="en-US" sz="1800" b="1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Conceptual schema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 of an organization. </a:t>
            </a:r>
          </a:p>
          <a:p>
            <a:pPr algn="just"/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ER model can express the overall logical structure of a database </a:t>
            </a:r>
            <a:r>
              <a:rPr lang="en-US" sz="1800" b="1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graphically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algn="just"/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ERD is a </a:t>
            </a:r>
            <a:r>
              <a:rPr lang="en-US" sz="1800" u="sng" dirty="0">
                <a:latin typeface="Helvetica" panose="020B0604020202020204" pitchFamily="34" charset="0"/>
                <a:cs typeface="Helvetica" panose="020B0604020202020204" pitchFamily="34" charset="0"/>
              </a:rPr>
              <a:t>data modeling technique 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used in software engineering to produce a conceptual data model of an information system. </a:t>
            </a:r>
          </a:p>
          <a:p>
            <a:pPr algn="just"/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The model is later transformed into a Logical model (e.g. relational) on which the physical database is built</a:t>
            </a:r>
          </a:p>
        </p:txBody>
      </p:sp>
      <p:pic>
        <p:nvPicPr>
          <p:cNvPr id="4" name="Picture 4" descr="j00788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38400"/>
            <a:ext cx="2051474" cy="2440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1547538-9DDE-B196-57EE-4716EF53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58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D37E28-7CF7-471E-B3A6-6879978FC7FC}"/>
              </a:ext>
            </a:extLst>
          </p:cNvPr>
          <p:cNvSpPr txBox="1"/>
          <p:nvPr/>
        </p:nvSpPr>
        <p:spPr>
          <a:xfrm>
            <a:off x="543421" y="987783"/>
            <a:ext cx="7671391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sz="2100" b="1" dirty="0">
              <a:solidFill>
                <a:srgbClr val="F5615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IN" sz="33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E-R Model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 algn="just">
              <a:buClr>
                <a:srgbClr val="FF6600"/>
              </a:buClr>
              <a:buSzPct val="125000"/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 algn="just">
              <a:buClr>
                <a:srgbClr val="FF6600"/>
              </a:buClr>
              <a:buSzPct val="125000"/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 algn="just">
              <a:buClr>
                <a:srgbClr val="FF660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It was proposed by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Peter Chen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 1971 to create a uniform convention which can be used for relational database. </a:t>
            </a:r>
          </a:p>
          <a:p>
            <a:pPr marL="257175" indent="-257175" algn="just">
              <a:buClr>
                <a:srgbClr val="FF6600"/>
              </a:buClr>
              <a:buSzPct val="125000"/>
              <a:buFont typeface="Arial" panose="020B0604020202020204" pitchFamily="34" charset="0"/>
              <a:buChar char="•"/>
            </a:pPr>
            <a:endParaRPr lang="en-US" sz="75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 algn="just">
              <a:buClr>
                <a:srgbClr val="FF6600"/>
              </a:buClr>
              <a:buSzPct val="125000"/>
              <a:buFont typeface="Arial" panose="020B0604020202020204" pitchFamily="34" charset="0"/>
              <a:buChar char="•"/>
            </a:pP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E-R Model  stands for </a:t>
            </a:r>
            <a:r>
              <a:rPr lang="en-IN" b="1" dirty="0">
                <a:latin typeface="Helvetica" panose="020B0604020202020204" pitchFamily="34" charset="0"/>
                <a:cs typeface="Helvetica" panose="020B0604020202020204" pitchFamily="34" charset="0"/>
              </a:rPr>
              <a:t>Entity-Relationship Model</a:t>
            </a: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also known as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E-R Diagram</a:t>
            </a: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</a:p>
          <a:p>
            <a:pPr marL="257175" indent="-257175" algn="just">
              <a:buClr>
                <a:srgbClr val="FF6600"/>
              </a:buClr>
              <a:buSzPct val="125000"/>
              <a:buFont typeface="Arial" panose="020B0604020202020204" pitchFamily="34" charset="0"/>
              <a:buChar char="•"/>
            </a:pPr>
            <a:endParaRPr lang="en-US" sz="75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 algn="just">
              <a:buClr>
                <a:srgbClr val="FF660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E-R Model is a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high-level conceptual data model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diagram. </a:t>
            </a:r>
          </a:p>
          <a:p>
            <a:pPr marL="257175" indent="-257175" algn="just">
              <a:buClr>
                <a:srgbClr val="FF6600"/>
              </a:buClr>
              <a:buSzPct val="125000"/>
              <a:buFont typeface="Arial" panose="020B0604020202020204" pitchFamily="34" charset="0"/>
              <a:buChar char="•"/>
            </a:pPr>
            <a:endParaRPr lang="en-US" sz="75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 algn="just">
              <a:buClr>
                <a:srgbClr val="FF660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E-R model helps us to systematically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analyze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data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requirements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to produce a well-designed database. </a:t>
            </a:r>
          </a:p>
          <a:p>
            <a:pPr marL="257175" indent="-257175" algn="just">
              <a:buClr>
                <a:srgbClr val="FF6600"/>
              </a:buClr>
              <a:buSzPct val="125000"/>
              <a:buFont typeface="Arial" panose="020B0604020202020204" pitchFamily="34" charset="0"/>
              <a:buChar char="•"/>
            </a:pPr>
            <a:endParaRPr lang="en-US" sz="75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6AE552-8F22-48D8-A46D-ECF0448D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52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D37E28-7CF7-471E-B3A6-6879978FC7FC}"/>
              </a:ext>
            </a:extLst>
          </p:cNvPr>
          <p:cNvSpPr txBox="1"/>
          <p:nvPr/>
        </p:nvSpPr>
        <p:spPr>
          <a:xfrm>
            <a:off x="689788" y="1439383"/>
            <a:ext cx="76993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sz="2100" b="1" dirty="0">
              <a:solidFill>
                <a:srgbClr val="F5615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n-IN" sz="2100" b="1" dirty="0">
                <a:solidFill>
                  <a:srgbClr val="F561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E-R Model…</a:t>
            </a:r>
          </a:p>
          <a:p>
            <a:pPr marL="257175" indent="-257175" algn="just">
              <a:buClr>
                <a:srgbClr val="FF6600"/>
              </a:buClr>
              <a:buSzPct val="125000"/>
              <a:buFont typeface="Arial" panose="020B0604020202020204" pitchFamily="34" charset="0"/>
              <a:buChar char="•"/>
            </a:pPr>
            <a:endParaRPr lang="en-US" sz="75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 algn="just">
              <a:buClr>
                <a:srgbClr val="FF6600"/>
              </a:buClr>
              <a:buSzPct val="125000"/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 algn="just">
              <a:buClr>
                <a:srgbClr val="FF660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ER Model represents </a:t>
            </a:r>
            <a:r>
              <a:rPr lang="en-US" b="1" dirty="0">
                <a:solidFill>
                  <a:srgbClr val="F561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real-world entities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and the </a:t>
            </a:r>
            <a:r>
              <a:rPr lang="en-US" b="1" dirty="0">
                <a:solidFill>
                  <a:srgbClr val="F561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relationships</a:t>
            </a:r>
            <a:r>
              <a:rPr lang="en-US" b="1" dirty="0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between them.</a:t>
            </a:r>
          </a:p>
          <a:p>
            <a:pPr marL="257175" indent="-257175" algn="just">
              <a:buClr>
                <a:srgbClr val="FF6600"/>
              </a:buClr>
              <a:buSzPct val="125000"/>
              <a:buFont typeface="Arial" panose="020B0604020202020204" pitchFamily="34" charset="0"/>
              <a:buChar char="•"/>
            </a:pPr>
            <a:endParaRPr lang="en-US" sz="75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 algn="just">
              <a:buClr>
                <a:srgbClr val="FF660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It is an easy to use </a:t>
            </a:r>
            <a:r>
              <a:rPr lang="en-US" b="1" dirty="0">
                <a:solidFill>
                  <a:srgbClr val="F561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graphical tool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for modeling data.</a:t>
            </a:r>
          </a:p>
          <a:p>
            <a:pPr marL="257175" indent="-257175" algn="just">
              <a:buClr>
                <a:srgbClr val="FF6600"/>
              </a:buClr>
              <a:buSzPct val="125000"/>
              <a:buFont typeface="Arial" panose="020B0604020202020204" pitchFamily="34" charset="0"/>
              <a:buChar char="•"/>
            </a:pPr>
            <a:endParaRPr lang="en-US" sz="75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 algn="just">
              <a:buClr>
                <a:srgbClr val="FF660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Widely used in </a:t>
            </a:r>
            <a:r>
              <a:rPr lang="en-US" b="1" dirty="0">
                <a:solidFill>
                  <a:srgbClr val="F561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Database Design</a:t>
            </a:r>
            <a:r>
              <a:rPr lang="en-US" b="1" dirty="0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257175" indent="-257175" algn="just">
              <a:buClr>
                <a:srgbClr val="FF6600"/>
              </a:buClr>
              <a:buSzPct val="125000"/>
              <a:buFont typeface="Arial" panose="020B0604020202020204" pitchFamily="34" charset="0"/>
              <a:buChar char="•"/>
            </a:pPr>
            <a:endParaRPr lang="en-US" sz="75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 algn="just">
              <a:buClr>
                <a:srgbClr val="FF660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It is a </a:t>
            </a:r>
            <a:r>
              <a:rPr lang="en-US" b="1" dirty="0">
                <a:solidFill>
                  <a:srgbClr val="F561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GUI representation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of the logical structure of a database.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89C331-68E1-4FA8-BC15-DA777B10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75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1706DFB-9C70-49EE-AFF8-C55BA9AB52F9}"/>
              </a:ext>
            </a:extLst>
          </p:cNvPr>
          <p:cNvSpPr txBox="1"/>
          <p:nvPr/>
        </p:nvSpPr>
        <p:spPr>
          <a:xfrm>
            <a:off x="526312" y="1455383"/>
            <a:ext cx="7989038" cy="337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F561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Why use ER Diagrams?</a:t>
            </a:r>
          </a:p>
          <a:p>
            <a:pPr algn="just"/>
            <a:endParaRPr lang="en-US" b="1" dirty="0">
              <a:solidFill>
                <a:srgbClr val="F5615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 algn="just">
              <a:buClr>
                <a:srgbClr val="FF6600"/>
              </a:buClr>
              <a:buSzPct val="125000"/>
              <a:buFont typeface="Arial" panose="020B0604020202020204" pitchFamily="34" charset="0"/>
              <a:buChar char="•"/>
            </a:pPr>
            <a:endParaRPr lang="en-US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just">
              <a:buClr>
                <a:srgbClr val="FF660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Helps to describe entities, attributes, relationships.</a:t>
            </a:r>
          </a:p>
          <a:p>
            <a:pPr marL="257175" indent="-257175" algn="just">
              <a:buClr>
                <a:srgbClr val="FF6600"/>
              </a:buClr>
              <a:buSzPct val="125000"/>
              <a:buFont typeface="Arial" panose="020B0604020202020204" pitchFamily="34" charset="0"/>
              <a:buChar char="•"/>
            </a:pPr>
            <a:endParaRPr lang="en-US" sz="675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just">
              <a:buClr>
                <a:srgbClr val="FF660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Provide a preview of how all your tables should connect, what fields are going to be on each table.</a:t>
            </a:r>
          </a:p>
          <a:p>
            <a:pPr marL="257175" indent="-257175" algn="just">
              <a:buClr>
                <a:srgbClr val="FF6600"/>
              </a:buClr>
              <a:buSzPct val="125000"/>
              <a:buFont typeface="Arial" panose="020B0604020202020204" pitchFamily="34" charset="0"/>
              <a:buChar char="•"/>
            </a:pPr>
            <a:endParaRPr lang="en-US" sz="675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just">
              <a:buClr>
                <a:srgbClr val="FF660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ER diagrams are translatable into relational tables which allows you to build databases quickly.</a:t>
            </a:r>
          </a:p>
          <a:p>
            <a:pPr marL="257175" indent="-257175" algn="just">
              <a:buClr>
                <a:srgbClr val="FF6600"/>
              </a:buClr>
              <a:buSzPct val="125000"/>
              <a:buFont typeface="Arial" panose="020B0604020202020204" pitchFamily="34" charset="0"/>
              <a:buChar char="•"/>
            </a:pPr>
            <a:endParaRPr lang="en-US" sz="675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just">
              <a:buClr>
                <a:srgbClr val="FF660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ER diagrams can be used by database designers as a blueprint for implementing database.</a:t>
            </a:r>
          </a:p>
          <a:p>
            <a:pPr marL="257175" indent="-257175" algn="just">
              <a:buClr>
                <a:srgbClr val="FF6600"/>
              </a:buClr>
              <a:buSzPct val="125000"/>
              <a:buFont typeface="Arial" panose="020B0604020202020204" pitchFamily="34" charset="0"/>
              <a:buChar char="•"/>
            </a:pPr>
            <a:endParaRPr lang="en-US" sz="675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just">
              <a:buClr>
                <a:srgbClr val="FF660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The database designer gains a better understanding about the  database with the help of ER diagram.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B8613F-E51E-4BDF-A532-AA185FA9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63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397510-5690-4035-AD43-BB987DA85791}"/>
              </a:ext>
            </a:extLst>
          </p:cNvPr>
          <p:cNvSpPr txBox="1"/>
          <p:nvPr/>
        </p:nvSpPr>
        <p:spPr>
          <a:xfrm>
            <a:off x="637953" y="1358310"/>
            <a:ext cx="728684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1950" b="1" dirty="0">
              <a:solidFill>
                <a:srgbClr val="F5615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n-US" sz="1950" b="1" dirty="0">
                <a:solidFill>
                  <a:srgbClr val="F561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Advantages</a:t>
            </a:r>
          </a:p>
          <a:p>
            <a:pPr marL="257175" indent="-257175" algn="just">
              <a:buClr>
                <a:srgbClr val="F56151"/>
              </a:buClr>
              <a:buSzPct val="125000"/>
              <a:buFont typeface="Arial" panose="020B0604020202020204" pitchFamily="34" charset="0"/>
              <a:buChar char="•"/>
            </a:pPr>
            <a:endParaRPr lang="en-US" sz="750" b="1" dirty="0">
              <a:solidFill>
                <a:srgbClr val="F5615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 algn="just">
              <a:buClr>
                <a:srgbClr val="F56151"/>
              </a:buClr>
              <a:buSzPct val="125000"/>
              <a:buFont typeface="Arial" panose="020B0604020202020204" pitchFamily="34" charset="0"/>
              <a:buChar char="•"/>
            </a:pPr>
            <a:endParaRPr lang="en-US" dirty="0">
              <a:solidFill>
                <a:srgbClr val="F5615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 algn="just">
              <a:buClr>
                <a:srgbClr val="F5615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561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Simple: 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If we know the relationship between the attributes and the entities we can easily build the ER Diagram for the model.</a:t>
            </a:r>
          </a:p>
          <a:p>
            <a:pPr marL="257175" indent="-257175" algn="just">
              <a:buClr>
                <a:srgbClr val="F56151"/>
              </a:buClr>
              <a:buSzPct val="125000"/>
              <a:buFont typeface="Arial" panose="020B0604020202020204" pitchFamily="34" charset="0"/>
              <a:buChar char="•"/>
            </a:pPr>
            <a:endParaRPr lang="en-US" sz="600" dirty="0">
              <a:solidFill>
                <a:srgbClr val="F5615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 algn="just">
              <a:buClr>
                <a:srgbClr val="F5615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561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Effective Communication Tool: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This model is used widely by the database designers for communicating their ideas.</a:t>
            </a:r>
          </a:p>
          <a:p>
            <a:pPr marL="257175" indent="-257175" algn="just">
              <a:buClr>
                <a:srgbClr val="F56151"/>
              </a:buClr>
              <a:buSzPct val="125000"/>
              <a:buFont typeface="Arial" panose="020B0604020202020204" pitchFamily="34" charset="0"/>
              <a:buChar char="•"/>
            </a:pPr>
            <a:endParaRPr lang="en-US" sz="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 algn="just">
              <a:buClr>
                <a:srgbClr val="F5615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561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Easy Conversion to any Model: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This model can be converted to any other model like relational, network, hierarchical model etc.</a:t>
            </a:r>
          </a:p>
          <a:p>
            <a:pPr algn="just">
              <a:buClr>
                <a:srgbClr val="F56151"/>
              </a:buClr>
              <a:buSzPct val="125000"/>
            </a:pPr>
            <a:endParaRPr lang="en-US" sz="750" b="1" dirty="0">
              <a:solidFill>
                <a:srgbClr val="F5615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B9A7F-3C2E-47D4-A6AE-78A1FD31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0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B6752-3A0D-0A5E-BDAA-4C7D9814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9AAE04-6D7E-3574-C48C-E815DF75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0" y="609600"/>
            <a:ext cx="7294016" cy="77787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Definition of Schema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097D76-1991-40A9-04C5-30212F7BA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59" y="2016270"/>
            <a:ext cx="6035041" cy="363269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 schema is the complete design of database it is also known as intension. </a:t>
            </a:r>
          </a:p>
          <a:p>
            <a:pPr algn="just"/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It is the collection of named objects. </a:t>
            </a:r>
          </a:p>
          <a:p>
            <a:pPr algn="just"/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names of tables, columns of each table, datatype, functions, triggers, views, packages and other objects are included in the schema. </a:t>
            </a:r>
          </a:p>
          <a:p>
            <a:pPr algn="just"/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changes in a schema are not applied so frequently, but occasionally changes need to be applied as the requirements of application changes. 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EEFBBFF-E8CF-4B83-C33A-487C7521E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1575"/>
            <a:ext cx="2301393" cy="9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48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397510-5690-4035-AD43-BB987DA85791}"/>
              </a:ext>
            </a:extLst>
          </p:cNvPr>
          <p:cNvSpPr txBox="1"/>
          <p:nvPr/>
        </p:nvSpPr>
        <p:spPr>
          <a:xfrm>
            <a:off x="693775" y="1174899"/>
            <a:ext cx="7631519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F56151"/>
              </a:buClr>
              <a:buSzPct val="125000"/>
            </a:pPr>
            <a:endParaRPr lang="en-US" sz="675" b="1" dirty="0">
              <a:solidFill>
                <a:srgbClr val="F5615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buClr>
                <a:srgbClr val="F56151"/>
              </a:buClr>
              <a:buSzPct val="125000"/>
            </a:pPr>
            <a:endParaRPr lang="en-US" b="1" dirty="0">
              <a:solidFill>
                <a:srgbClr val="F5615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buClr>
                <a:srgbClr val="F56151"/>
              </a:buClr>
              <a:buSzPct val="125000"/>
            </a:pPr>
            <a:endParaRPr lang="en-US" b="1" dirty="0">
              <a:solidFill>
                <a:srgbClr val="F5615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buClr>
                <a:srgbClr val="F56151"/>
              </a:buClr>
              <a:buSzPct val="125000"/>
            </a:pPr>
            <a:r>
              <a:rPr lang="en-US" b="1" dirty="0">
                <a:solidFill>
                  <a:srgbClr val="F561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Disadvantages</a:t>
            </a:r>
          </a:p>
          <a:p>
            <a:pPr algn="just">
              <a:buClr>
                <a:srgbClr val="F56151"/>
              </a:buClr>
              <a:buSzPct val="125000"/>
            </a:pPr>
            <a:endParaRPr lang="en-US" sz="675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 algn="just">
              <a:buClr>
                <a:srgbClr val="F56151"/>
              </a:buClr>
              <a:buSzPct val="125000"/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F5615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 algn="just">
              <a:buClr>
                <a:srgbClr val="F5615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561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industry standard for notation: 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means one developer might use notations which are not understood by other developers.</a:t>
            </a:r>
          </a:p>
          <a:p>
            <a:pPr marL="257175" indent="-257175" algn="just">
              <a:buClr>
                <a:srgbClr val="F56151"/>
              </a:buClr>
              <a:buSzPct val="125000"/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F5615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 algn="just">
              <a:buClr>
                <a:srgbClr val="F5615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561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Hidden information: 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As it is a high-level view so there are chances that some details of information might be hidden.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C4B0A3-1DF0-4487-A7B9-6C1A72CA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5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08839" y="977869"/>
            <a:ext cx="6131425" cy="311624"/>
          </a:xfrm>
        </p:spPr>
        <p:txBody>
          <a:bodyPr vert="horz" wrap="square" lIns="68580" tIns="0" rIns="68580" bIns="34290" rtlCol="0" anchor="ctr">
            <a:spAutoFit/>
          </a:bodyPr>
          <a:lstStyle/>
          <a:p>
            <a:pPr algn="ctr" eaLnBrk="1" hangingPunct="1"/>
            <a:r>
              <a:rPr lang="en-US" altLang="en-US" sz="1800" b="1" dirty="0">
                <a:solidFill>
                  <a:srgbClr val="F5615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SUMMARY OF ER-DIAGRAM NOTATION</a:t>
            </a:r>
          </a:p>
        </p:txBody>
      </p:sp>
      <p:sp>
        <p:nvSpPr>
          <p:cNvPr id="95235" name="Text Box 4"/>
          <p:cNvSpPr txBox="1">
            <a:spLocks noChangeArrowheads="1"/>
          </p:cNvSpPr>
          <p:nvPr/>
        </p:nvSpPr>
        <p:spPr bwMode="auto">
          <a:xfrm>
            <a:off x="3393770" y="1510744"/>
            <a:ext cx="55656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 b="1" u="sng" dirty="0">
                <a:latin typeface="Times New Roman" panose="02020603050405020304" pitchFamily="18" charset="0"/>
              </a:rPr>
              <a:t>Symbol</a:t>
            </a: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3312807" y="1764348"/>
            <a:ext cx="676275" cy="2357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350" b="1"/>
          </a:p>
        </p:txBody>
      </p:sp>
      <p:grpSp>
        <p:nvGrpSpPr>
          <p:cNvPr id="95237" name="Group 6"/>
          <p:cNvGrpSpPr>
            <a:grpSpLocks/>
          </p:cNvGrpSpPr>
          <p:nvPr/>
        </p:nvGrpSpPr>
        <p:grpSpPr bwMode="auto">
          <a:xfrm>
            <a:off x="3279470" y="2088196"/>
            <a:ext cx="742950" cy="300038"/>
            <a:chOff x="1085" y="1108"/>
            <a:chExt cx="624" cy="252"/>
          </a:xfrm>
        </p:grpSpPr>
        <p:sp>
          <p:nvSpPr>
            <p:cNvPr id="95289" name="Rectangle 7"/>
            <p:cNvSpPr>
              <a:spLocks noChangeArrowheads="1"/>
            </p:cNvSpPr>
            <p:nvPr/>
          </p:nvSpPr>
          <p:spPr bwMode="auto">
            <a:xfrm>
              <a:off x="1109" y="1130"/>
              <a:ext cx="57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 b="1"/>
            </a:p>
          </p:txBody>
        </p:sp>
        <p:sp>
          <p:nvSpPr>
            <p:cNvPr id="95290" name="Rectangle 8"/>
            <p:cNvSpPr>
              <a:spLocks noChangeArrowheads="1"/>
            </p:cNvSpPr>
            <p:nvPr/>
          </p:nvSpPr>
          <p:spPr bwMode="auto">
            <a:xfrm>
              <a:off x="1085" y="1108"/>
              <a:ext cx="624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 b="1"/>
            </a:p>
          </p:txBody>
        </p:sp>
      </p:grpSp>
      <p:sp>
        <p:nvSpPr>
          <p:cNvPr id="95238" name="Rectangle 9"/>
          <p:cNvSpPr>
            <a:spLocks noChangeArrowheads="1"/>
          </p:cNvSpPr>
          <p:nvPr/>
        </p:nvSpPr>
        <p:spPr bwMode="auto">
          <a:xfrm rot="2723072">
            <a:off x="3516404" y="2478722"/>
            <a:ext cx="190500" cy="19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b="1"/>
          </a:p>
        </p:txBody>
      </p:sp>
      <p:grpSp>
        <p:nvGrpSpPr>
          <p:cNvPr id="95239" name="Group 10"/>
          <p:cNvGrpSpPr>
            <a:grpSpLocks/>
          </p:cNvGrpSpPr>
          <p:nvPr/>
        </p:nvGrpSpPr>
        <p:grpSpPr bwMode="auto">
          <a:xfrm>
            <a:off x="3491402" y="2782332"/>
            <a:ext cx="240506" cy="240506"/>
            <a:chOff x="1263" y="1691"/>
            <a:chExt cx="202" cy="202"/>
          </a:xfrm>
        </p:grpSpPr>
        <p:sp>
          <p:nvSpPr>
            <p:cNvPr id="95287" name="Rectangle 11"/>
            <p:cNvSpPr>
              <a:spLocks noChangeArrowheads="1"/>
            </p:cNvSpPr>
            <p:nvPr/>
          </p:nvSpPr>
          <p:spPr bwMode="auto">
            <a:xfrm rot="2723072">
              <a:off x="1284" y="1717"/>
              <a:ext cx="160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 b="1"/>
            </a:p>
          </p:txBody>
        </p:sp>
        <p:sp>
          <p:nvSpPr>
            <p:cNvPr id="95288" name="Rectangle 12"/>
            <p:cNvSpPr>
              <a:spLocks noChangeArrowheads="1"/>
            </p:cNvSpPr>
            <p:nvPr/>
          </p:nvSpPr>
          <p:spPr bwMode="auto">
            <a:xfrm rot="2723072">
              <a:off x="1263" y="1691"/>
              <a:ext cx="202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 b="1"/>
            </a:p>
          </p:txBody>
        </p:sp>
      </p:grpSp>
      <p:grpSp>
        <p:nvGrpSpPr>
          <p:cNvPr id="95240" name="Group 13"/>
          <p:cNvGrpSpPr>
            <a:grpSpLocks/>
          </p:cNvGrpSpPr>
          <p:nvPr/>
        </p:nvGrpSpPr>
        <p:grpSpPr bwMode="auto">
          <a:xfrm>
            <a:off x="3096113" y="3145473"/>
            <a:ext cx="857250" cy="158353"/>
            <a:chOff x="931" y="2046"/>
            <a:chExt cx="720" cy="133"/>
          </a:xfrm>
        </p:grpSpPr>
        <p:sp>
          <p:nvSpPr>
            <p:cNvPr id="95285" name="Oval 14"/>
            <p:cNvSpPr>
              <a:spLocks noChangeArrowheads="1"/>
            </p:cNvSpPr>
            <p:nvPr/>
          </p:nvSpPr>
          <p:spPr bwMode="auto">
            <a:xfrm>
              <a:off x="1181" y="2046"/>
              <a:ext cx="470" cy="1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 b="1"/>
            </a:p>
          </p:txBody>
        </p:sp>
        <p:sp>
          <p:nvSpPr>
            <p:cNvPr id="95286" name="Line 15"/>
            <p:cNvSpPr>
              <a:spLocks noChangeShapeType="1"/>
            </p:cNvSpPr>
            <p:nvPr/>
          </p:nvSpPr>
          <p:spPr bwMode="auto">
            <a:xfrm flipH="1">
              <a:off x="931" y="2113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95241" name="Group 16"/>
          <p:cNvGrpSpPr>
            <a:grpSpLocks/>
          </p:cNvGrpSpPr>
          <p:nvPr/>
        </p:nvGrpSpPr>
        <p:grpSpPr bwMode="auto">
          <a:xfrm>
            <a:off x="3096113" y="3427649"/>
            <a:ext cx="857250" cy="158354"/>
            <a:chOff x="931" y="2213"/>
            <a:chExt cx="720" cy="133"/>
          </a:xfrm>
        </p:grpSpPr>
        <p:grpSp>
          <p:nvGrpSpPr>
            <p:cNvPr id="95281" name="Group 17"/>
            <p:cNvGrpSpPr>
              <a:grpSpLocks/>
            </p:cNvGrpSpPr>
            <p:nvPr/>
          </p:nvGrpSpPr>
          <p:grpSpPr bwMode="auto">
            <a:xfrm>
              <a:off x="931" y="2213"/>
              <a:ext cx="720" cy="133"/>
              <a:chOff x="931" y="2046"/>
              <a:chExt cx="720" cy="133"/>
            </a:xfrm>
          </p:grpSpPr>
          <p:sp>
            <p:nvSpPr>
              <p:cNvPr id="95283" name="Oval 18"/>
              <p:cNvSpPr>
                <a:spLocks noChangeArrowheads="1"/>
              </p:cNvSpPr>
              <p:nvPr/>
            </p:nvSpPr>
            <p:spPr bwMode="auto">
              <a:xfrm>
                <a:off x="1181" y="2046"/>
                <a:ext cx="470" cy="1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350" b="1"/>
              </a:p>
            </p:txBody>
          </p:sp>
          <p:sp>
            <p:nvSpPr>
              <p:cNvPr id="95284" name="Line 19"/>
              <p:cNvSpPr>
                <a:spLocks noChangeShapeType="1"/>
              </p:cNvSpPr>
              <p:nvPr/>
            </p:nvSpPr>
            <p:spPr bwMode="auto">
              <a:xfrm flipH="1">
                <a:off x="931" y="2113"/>
                <a:ext cx="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  <p:sp>
          <p:nvSpPr>
            <p:cNvPr id="95282" name="Line 20"/>
            <p:cNvSpPr>
              <a:spLocks noChangeShapeType="1"/>
            </p:cNvSpPr>
            <p:nvPr/>
          </p:nvSpPr>
          <p:spPr bwMode="auto">
            <a:xfrm>
              <a:off x="1277" y="2306"/>
              <a:ext cx="2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95242" name="Group 21"/>
          <p:cNvGrpSpPr>
            <a:grpSpLocks/>
          </p:cNvGrpSpPr>
          <p:nvPr/>
        </p:nvGrpSpPr>
        <p:grpSpPr bwMode="auto">
          <a:xfrm>
            <a:off x="3096115" y="3715780"/>
            <a:ext cx="937022" cy="204788"/>
            <a:chOff x="931" y="2475"/>
            <a:chExt cx="787" cy="172"/>
          </a:xfrm>
        </p:grpSpPr>
        <p:sp>
          <p:nvSpPr>
            <p:cNvPr id="95278" name="Oval 22"/>
            <p:cNvSpPr>
              <a:spLocks noChangeArrowheads="1"/>
            </p:cNvSpPr>
            <p:nvPr/>
          </p:nvSpPr>
          <p:spPr bwMode="auto">
            <a:xfrm>
              <a:off x="1181" y="2492"/>
              <a:ext cx="470" cy="1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 b="1"/>
            </a:p>
          </p:txBody>
        </p:sp>
        <p:sp>
          <p:nvSpPr>
            <p:cNvPr id="95279" name="Line 23"/>
            <p:cNvSpPr>
              <a:spLocks noChangeShapeType="1"/>
            </p:cNvSpPr>
            <p:nvPr/>
          </p:nvSpPr>
          <p:spPr bwMode="auto">
            <a:xfrm flipH="1">
              <a:off x="931" y="2559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5280" name="Oval 24"/>
            <p:cNvSpPr>
              <a:spLocks noChangeArrowheads="1"/>
            </p:cNvSpPr>
            <p:nvPr/>
          </p:nvSpPr>
          <p:spPr bwMode="auto">
            <a:xfrm>
              <a:off x="1114" y="2475"/>
              <a:ext cx="604" cy="1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 b="1"/>
            </a:p>
          </p:txBody>
        </p:sp>
      </p:grpSp>
      <p:grpSp>
        <p:nvGrpSpPr>
          <p:cNvPr id="95243" name="Group 25"/>
          <p:cNvGrpSpPr>
            <a:grpSpLocks/>
          </p:cNvGrpSpPr>
          <p:nvPr/>
        </p:nvGrpSpPr>
        <p:grpSpPr bwMode="auto">
          <a:xfrm>
            <a:off x="3096113" y="4368243"/>
            <a:ext cx="857250" cy="158354"/>
            <a:chOff x="931" y="2046"/>
            <a:chExt cx="720" cy="133"/>
          </a:xfrm>
        </p:grpSpPr>
        <p:sp>
          <p:nvSpPr>
            <p:cNvPr id="95276" name="Oval 26"/>
            <p:cNvSpPr>
              <a:spLocks noChangeArrowheads="1"/>
            </p:cNvSpPr>
            <p:nvPr/>
          </p:nvSpPr>
          <p:spPr bwMode="auto">
            <a:xfrm>
              <a:off x="1181" y="2046"/>
              <a:ext cx="470" cy="133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 b="1"/>
            </a:p>
          </p:txBody>
        </p:sp>
        <p:sp>
          <p:nvSpPr>
            <p:cNvPr id="95277" name="Line 27"/>
            <p:cNvSpPr>
              <a:spLocks noChangeShapeType="1"/>
            </p:cNvSpPr>
            <p:nvPr/>
          </p:nvSpPr>
          <p:spPr bwMode="auto">
            <a:xfrm flipH="1">
              <a:off x="931" y="2113"/>
              <a:ext cx="25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95244" name="Group 28"/>
          <p:cNvGrpSpPr>
            <a:grpSpLocks/>
          </p:cNvGrpSpPr>
          <p:nvPr/>
        </p:nvGrpSpPr>
        <p:grpSpPr bwMode="auto">
          <a:xfrm>
            <a:off x="1975736" y="4680187"/>
            <a:ext cx="857250" cy="180975"/>
            <a:chOff x="528" y="3291"/>
            <a:chExt cx="720" cy="152"/>
          </a:xfrm>
        </p:grpSpPr>
        <p:sp>
          <p:nvSpPr>
            <p:cNvPr id="95274" name="Rectangle 29"/>
            <p:cNvSpPr>
              <a:spLocks noChangeArrowheads="1"/>
            </p:cNvSpPr>
            <p:nvPr/>
          </p:nvSpPr>
          <p:spPr bwMode="auto">
            <a:xfrm>
              <a:off x="528" y="3291"/>
              <a:ext cx="403" cy="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50" b="1">
                  <a:latin typeface="Times New Roman" panose="02020603050405020304" pitchFamily="18" charset="0"/>
                </a:rPr>
                <a:t>E</a:t>
              </a:r>
              <a:r>
                <a:rPr lang="en-US" altLang="en-US" sz="1050" b="1" baseline="-25000">
                  <a:latin typeface="Times New Roman" panose="02020603050405020304" pitchFamily="18" charset="0"/>
                </a:rPr>
                <a:t>1</a:t>
              </a:r>
              <a:endParaRPr lang="en-US" altLang="en-US" sz="1050" b="1">
                <a:latin typeface="Times New Roman" panose="02020603050405020304" pitchFamily="18" charset="0"/>
              </a:endParaRPr>
            </a:p>
          </p:txBody>
        </p:sp>
        <p:sp>
          <p:nvSpPr>
            <p:cNvPr id="95275" name="Line 30"/>
            <p:cNvSpPr>
              <a:spLocks noChangeShapeType="1"/>
            </p:cNvSpPr>
            <p:nvPr/>
          </p:nvSpPr>
          <p:spPr bwMode="auto">
            <a:xfrm>
              <a:off x="941" y="3371"/>
              <a:ext cx="3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95245" name="Text Box 31"/>
          <p:cNvSpPr txBox="1">
            <a:spLocks noChangeArrowheads="1"/>
          </p:cNvSpPr>
          <p:nvPr/>
        </p:nvSpPr>
        <p:spPr bwMode="auto">
          <a:xfrm>
            <a:off x="2772132" y="4682569"/>
            <a:ext cx="26802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900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95246" name="Line 32"/>
          <p:cNvSpPr>
            <a:spLocks noChangeShapeType="1"/>
          </p:cNvSpPr>
          <p:nvPr/>
        </p:nvSpPr>
        <p:spPr bwMode="auto">
          <a:xfrm>
            <a:off x="3036582" y="4757578"/>
            <a:ext cx="8822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5247" name="Line 33"/>
          <p:cNvSpPr>
            <a:spLocks noChangeShapeType="1"/>
          </p:cNvSpPr>
          <p:nvPr/>
        </p:nvSpPr>
        <p:spPr bwMode="auto">
          <a:xfrm>
            <a:off x="3066348" y="4792106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5248" name="Rectangle 34"/>
          <p:cNvSpPr>
            <a:spLocks noChangeArrowheads="1"/>
          </p:cNvSpPr>
          <p:nvPr/>
        </p:nvSpPr>
        <p:spPr bwMode="auto">
          <a:xfrm>
            <a:off x="3918835" y="4687331"/>
            <a:ext cx="479822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050" b="1" dirty="0">
                <a:latin typeface="Times New Roman" panose="02020603050405020304" pitchFamily="18" charset="0"/>
              </a:rPr>
              <a:t>E</a:t>
            </a:r>
            <a:r>
              <a:rPr lang="en-US" altLang="en-US" sz="1050" b="1" baseline="-25000" dirty="0">
                <a:latin typeface="Times New Roman" panose="02020603050405020304" pitchFamily="18" charset="0"/>
              </a:rPr>
              <a:t>2</a:t>
            </a:r>
            <a:endParaRPr lang="en-US" altLang="en-US" sz="1050" b="1" dirty="0">
              <a:latin typeface="Times New Roman" panose="02020603050405020304" pitchFamily="18" charset="0"/>
            </a:endParaRPr>
          </a:p>
        </p:txBody>
      </p:sp>
      <p:sp>
        <p:nvSpPr>
          <p:cNvPr id="95249" name="Rectangle 35"/>
          <p:cNvSpPr>
            <a:spLocks noChangeArrowheads="1"/>
          </p:cNvSpPr>
          <p:nvPr/>
        </p:nvSpPr>
        <p:spPr bwMode="auto">
          <a:xfrm>
            <a:off x="1975735" y="5006418"/>
            <a:ext cx="479822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050" b="1">
                <a:latin typeface="Times New Roman" panose="02020603050405020304" pitchFamily="18" charset="0"/>
              </a:rPr>
              <a:t>E</a:t>
            </a:r>
            <a:r>
              <a:rPr lang="en-US" altLang="en-US" sz="1050" b="1" baseline="-25000">
                <a:latin typeface="Times New Roman" panose="02020603050405020304" pitchFamily="18" charset="0"/>
              </a:rPr>
              <a:t>1</a:t>
            </a:r>
            <a:endParaRPr lang="en-US" altLang="en-US" sz="1050" b="1">
              <a:latin typeface="Times New Roman" panose="02020603050405020304" pitchFamily="18" charset="0"/>
            </a:endParaRPr>
          </a:p>
        </p:txBody>
      </p:sp>
      <p:sp>
        <p:nvSpPr>
          <p:cNvPr id="95250" name="Line 36"/>
          <p:cNvSpPr>
            <a:spLocks noChangeShapeType="1"/>
          </p:cNvSpPr>
          <p:nvPr/>
        </p:nvSpPr>
        <p:spPr bwMode="auto">
          <a:xfrm>
            <a:off x="2467465" y="5101668"/>
            <a:ext cx="36552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5251" name="Rectangle 37"/>
          <p:cNvSpPr>
            <a:spLocks noChangeArrowheads="1"/>
          </p:cNvSpPr>
          <p:nvPr/>
        </p:nvSpPr>
        <p:spPr bwMode="auto">
          <a:xfrm rot="2723072">
            <a:off x="2875848" y="5005228"/>
            <a:ext cx="190500" cy="19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05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52" name="Text Box 38"/>
          <p:cNvSpPr txBox="1">
            <a:spLocks noChangeArrowheads="1"/>
          </p:cNvSpPr>
          <p:nvPr/>
        </p:nvSpPr>
        <p:spPr bwMode="auto">
          <a:xfrm>
            <a:off x="2817376" y="5002847"/>
            <a:ext cx="26802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900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95253" name="Line 39"/>
          <p:cNvSpPr>
            <a:spLocks noChangeShapeType="1"/>
          </p:cNvSpPr>
          <p:nvPr/>
        </p:nvSpPr>
        <p:spPr bwMode="auto">
          <a:xfrm>
            <a:off x="3118737" y="5104049"/>
            <a:ext cx="54887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5254" name="Rectangle 40"/>
          <p:cNvSpPr>
            <a:spLocks noChangeArrowheads="1"/>
          </p:cNvSpPr>
          <p:nvPr/>
        </p:nvSpPr>
        <p:spPr bwMode="auto">
          <a:xfrm>
            <a:off x="3667615" y="5014753"/>
            <a:ext cx="479822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050" b="1">
                <a:latin typeface="Times New Roman" panose="02020603050405020304" pitchFamily="18" charset="0"/>
              </a:rPr>
              <a:t>E</a:t>
            </a:r>
            <a:r>
              <a:rPr lang="en-US" altLang="en-US" sz="1050" b="1" baseline="-25000">
                <a:latin typeface="Times New Roman" panose="02020603050405020304" pitchFamily="18" charset="0"/>
              </a:rPr>
              <a:t>2</a:t>
            </a:r>
            <a:endParaRPr lang="en-US" altLang="en-US" sz="1050" b="1">
              <a:latin typeface="Times New Roman" panose="02020603050405020304" pitchFamily="18" charset="0"/>
            </a:endParaRPr>
          </a:p>
        </p:txBody>
      </p:sp>
      <p:sp>
        <p:nvSpPr>
          <p:cNvPr id="95255" name="Line 41"/>
          <p:cNvSpPr>
            <a:spLocks noChangeShapeType="1"/>
          </p:cNvSpPr>
          <p:nvPr/>
        </p:nvSpPr>
        <p:spPr bwMode="auto">
          <a:xfrm>
            <a:off x="2467465" y="5458856"/>
            <a:ext cx="36552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5256" name="Rectangle 42"/>
          <p:cNvSpPr>
            <a:spLocks noChangeArrowheads="1"/>
          </p:cNvSpPr>
          <p:nvPr/>
        </p:nvSpPr>
        <p:spPr bwMode="auto">
          <a:xfrm rot="2723072">
            <a:off x="2906804" y="5394562"/>
            <a:ext cx="190500" cy="19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05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57" name="Text Box 43"/>
          <p:cNvSpPr txBox="1">
            <a:spLocks noChangeArrowheads="1"/>
          </p:cNvSpPr>
          <p:nvPr/>
        </p:nvSpPr>
        <p:spPr bwMode="auto">
          <a:xfrm>
            <a:off x="2838807" y="5355272"/>
            <a:ext cx="26802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900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95258" name="Line 44"/>
          <p:cNvSpPr>
            <a:spLocks noChangeShapeType="1"/>
          </p:cNvSpPr>
          <p:nvPr/>
        </p:nvSpPr>
        <p:spPr bwMode="auto">
          <a:xfrm>
            <a:off x="3118737" y="5461237"/>
            <a:ext cx="54887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5259" name="Text Box 45"/>
          <p:cNvSpPr txBox="1">
            <a:spLocks noChangeArrowheads="1"/>
          </p:cNvSpPr>
          <p:nvPr/>
        </p:nvSpPr>
        <p:spPr bwMode="auto">
          <a:xfrm>
            <a:off x="3061586" y="5292169"/>
            <a:ext cx="6944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900" b="1">
                <a:latin typeface="Times New Roman" panose="02020603050405020304" pitchFamily="18" charset="0"/>
              </a:rPr>
              <a:t>min,max</a:t>
            </a:r>
            <a:r>
              <a:rPr lang="en-US" altLang="en-US" sz="900" b="1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5260" name="Rectangle 46"/>
          <p:cNvSpPr>
            <a:spLocks noChangeArrowheads="1"/>
          </p:cNvSpPr>
          <p:nvPr/>
        </p:nvSpPr>
        <p:spPr bwMode="auto">
          <a:xfrm>
            <a:off x="3678329" y="5368368"/>
            <a:ext cx="479822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050" b="1">
                <a:latin typeface="Times New Roman" panose="02020603050405020304" pitchFamily="18" charset="0"/>
              </a:rPr>
              <a:t>E</a:t>
            </a:r>
          </a:p>
        </p:txBody>
      </p:sp>
      <p:grpSp>
        <p:nvGrpSpPr>
          <p:cNvPr id="95261" name="Group 47"/>
          <p:cNvGrpSpPr>
            <a:grpSpLocks/>
          </p:cNvGrpSpPr>
          <p:nvPr/>
        </p:nvGrpSpPr>
        <p:grpSpPr bwMode="auto">
          <a:xfrm>
            <a:off x="3261611" y="4003913"/>
            <a:ext cx="742950" cy="259556"/>
            <a:chOff x="0" y="1560"/>
            <a:chExt cx="1200" cy="420"/>
          </a:xfrm>
        </p:grpSpPr>
        <p:sp>
          <p:nvSpPr>
            <p:cNvPr id="95265" name="Oval 48"/>
            <p:cNvSpPr>
              <a:spLocks noChangeArrowheads="1"/>
            </p:cNvSpPr>
            <p:nvPr/>
          </p:nvSpPr>
          <p:spPr bwMode="auto">
            <a:xfrm>
              <a:off x="0" y="1560"/>
              <a:ext cx="288" cy="1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 b="1"/>
            </a:p>
          </p:txBody>
        </p:sp>
        <p:sp>
          <p:nvSpPr>
            <p:cNvPr id="95266" name="Oval 49"/>
            <p:cNvSpPr>
              <a:spLocks noChangeArrowheads="1"/>
            </p:cNvSpPr>
            <p:nvPr/>
          </p:nvSpPr>
          <p:spPr bwMode="auto">
            <a:xfrm>
              <a:off x="396" y="1560"/>
              <a:ext cx="288" cy="1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 b="1"/>
            </a:p>
          </p:txBody>
        </p:sp>
        <p:sp>
          <p:nvSpPr>
            <p:cNvPr id="95267" name="Oval 50"/>
            <p:cNvSpPr>
              <a:spLocks noChangeArrowheads="1"/>
            </p:cNvSpPr>
            <p:nvPr/>
          </p:nvSpPr>
          <p:spPr bwMode="auto">
            <a:xfrm>
              <a:off x="912" y="1560"/>
              <a:ext cx="288" cy="1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 b="1"/>
            </a:p>
          </p:txBody>
        </p:sp>
        <p:sp>
          <p:nvSpPr>
            <p:cNvPr id="95268" name="Oval 51"/>
            <p:cNvSpPr>
              <a:spLocks noChangeArrowheads="1"/>
            </p:cNvSpPr>
            <p:nvPr/>
          </p:nvSpPr>
          <p:spPr bwMode="auto">
            <a:xfrm>
              <a:off x="516" y="1812"/>
              <a:ext cx="288" cy="1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 b="1"/>
            </a:p>
          </p:txBody>
        </p:sp>
        <p:sp>
          <p:nvSpPr>
            <p:cNvPr id="95269" name="Line 52"/>
            <p:cNvSpPr>
              <a:spLocks noChangeShapeType="1"/>
            </p:cNvSpPr>
            <p:nvPr/>
          </p:nvSpPr>
          <p:spPr bwMode="auto">
            <a:xfrm flipH="1">
              <a:off x="264" y="1896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5270" name="Line 53"/>
            <p:cNvSpPr>
              <a:spLocks noChangeShapeType="1"/>
            </p:cNvSpPr>
            <p:nvPr/>
          </p:nvSpPr>
          <p:spPr bwMode="auto">
            <a:xfrm>
              <a:off x="288" y="1668"/>
              <a:ext cx="264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5271" name="Line 54"/>
            <p:cNvSpPr>
              <a:spLocks noChangeShapeType="1"/>
            </p:cNvSpPr>
            <p:nvPr/>
          </p:nvSpPr>
          <p:spPr bwMode="auto">
            <a:xfrm>
              <a:off x="528" y="1717"/>
              <a:ext cx="84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5272" name="Line 55"/>
            <p:cNvSpPr>
              <a:spLocks noChangeShapeType="1"/>
            </p:cNvSpPr>
            <p:nvPr/>
          </p:nvSpPr>
          <p:spPr bwMode="auto">
            <a:xfrm flipV="1">
              <a:off x="792" y="1728"/>
              <a:ext cx="228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5273" name="Line 56"/>
            <p:cNvSpPr>
              <a:spLocks noChangeShapeType="1"/>
            </p:cNvSpPr>
            <p:nvPr/>
          </p:nvSpPr>
          <p:spPr bwMode="auto">
            <a:xfrm>
              <a:off x="720" y="1644"/>
              <a:ext cx="18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95262" name="Text Box 57"/>
          <p:cNvSpPr txBox="1">
            <a:spLocks noChangeArrowheads="1"/>
          </p:cNvSpPr>
          <p:nvPr/>
        </p:nvSpPr>
        <p:spPr bwMode="auto">
          <a:xfrm>
            <a:off x="3318629" y="4934981"/>
            <a:ext cx="26802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900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95263" name="Rectangle 58"/>
          <p:cNvSpPr>
            <a:spLocks noChangeArrowheads="1"/>
          </p:cNvSpPr>
          <p:nvPr/>
        </p:nvSpPr>
        <p:spPr bwMode="auto">
          <a:xfrm rot="2723072">
            <a:off x="2846082" y="4686140"/>
            <a:ext cx="190500" cy="19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05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41409" y="1807828"/>
            <a:ext cx="837089" cy="215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60000"/>
              </a:spcBef>
              <a:spcAft>
                <a:spcPct val="70000"/>
              </a:spcAft>
            </a:pPr>
            <a:r>
              <a:rPr lang="en-US" altLang="en-US" sz="975" b="1" dirty="0">
                <a:solidFill>
                  <a:srgbClr val="00B0F0"/>
                </a:solidFill>
              </a:rPr>
              <a:t>ENTITY TYPE</a:t>
            </a:r>
          </a:p>
        </p:txBody>
      </p:sp>
      <p:sp>
        <p:nvSpPr>
          <p:cNvPr id="3" name="Rectangle 2"/>
          <p:cNvSpPr/>
          <p:nvPr/>
        </p:nvSpPr>
        <p:spPr>
          <a:xfrm>
            <a:off x="4986826" y="1558831"/>
            <a:ext cx="620683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60000"/>
              </a:spcBef>
              <a:spcAft>
                <a:spcPct val="70000"/>
              </a:spcAft>
            </a:pPr>
            <a:r>
              <a:rPr lang="en-US" altLang="en-US" sz="900" b="1" u="sng" dirty="0">
                <a:latin typeface="Times New Roman" panose="02020603050405020304" pitchFamily="18" charset="0"/>
              </a:rPr>
              <a:t>Meaning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654626" y="2091287"/>
            <a:ext cx="1184940" cy="215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60000"/>
              </a:spcBef>
              <a:spcAft>
                <a:spcPct val="70000"/>
              </a:spcAft>
            </a:pPr>
            <a:r>
              <a:rPr lang="en-US" altLang="en-US" sz="975" b="1" dirty="0">
                <a:solidFill>
                  <a:srgbClr val="00B0F0"/>
                </a:solidFill>
              </a:rPr>
              <a:t>WEAK ENTITY TYPE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4692" y="2388376"/>
            <a:ext cx="1231427" cy="215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60000"/>
              </a:spcBef>
              <a:spcAft>
                <a:spcPct val="70000"/>
              </a:spcAft>
            </a:pPr>
            <a:r>
              <a:rPr lang="en-US" altLang="en-US" sz="975" b="1" dirty="0">
                <a:solidFill>
                  <a:srgbClr val="00B0F0"/>
                </a:solidFill>
              </a:rPr>
              <a:t>RELATIONSHIP TYPE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3754" y="2708244"/>
            <a:ext cx="1930337" cy="215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60000"/>
              </a:spcBef>
              <a:spcAft>
                <a:spcPct val="70000"/>
              </a:spcAft>
            </a:pPr>
            <a:r>
              <a:rPr lang="en-US" altLang="en-US" sz="975" b="1" dirty="0">
                <a:solidFill>
                  <a:srgbClr val="00B0F0"/>
                </a:solidFill>
              </a:rPr>
              <a:t>IDENTIFYING RELATIONSHIP TYPE</a:t>
            </a:r>
          </a:p>
        </p:txBody>
      </p:sp>
      <p:sp>
        <p:nvSpPr>
          <p:cNvPr id="7" name="Rectangle 6"/>
          <p:cNvSpPr/>
          <p:nvPr/>
        </p:nvSpPr>
        <p:spPr>
          <a:xfrm>
            <a:off x="4831134" y="3056578"/>
            <a:ext cx="764953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75" b="1" dirty="0">
                <a:solidFill>
                  <a:srgbClr val="00B0F0"/>
                </a:solidFill>
              </a:rPr>
              <a:t>ATTRIBUTE</a:t>
            </a:r>
            <a:endParaRPr lang="en-US" sz="975" b="1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59031" y="3389102"/>
            <a:ext cx="998991" cy="2627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60000"/>
              </a:spcBef>
              <a:spcAft>
                <a:spcPct val="70000"/>
              </a:spcAft>
            </a:pPr>
            <a:r>
              <a:rPr lang="en-US" altLang="en-US" sz="975" b="1" dirty="0">
                <a:solidFill>
                  <a:srgbClr val="00B0F0"/>
                </a:solidFill>
              </a:rPr>
              <a:t>KEY</a:t>
            </a:r>
            <a:r>
              <a:rPr lang="en-US" altLang="en-US" sz="1350" b="1" dirty="0">
                <a:solidFill>
                  <a:srgbClr val="00B0F0"/>
                </a:solidFill>
              </a:rPr>
              <a:t> </a:t>
            </a:r>
            <a:r>
              <a:rPr lang="en-US" altLang="en-US" sz="975" b="1" dirty="0">
                <a:solidFill>
                  <a:srgbClr val="00B0F0"/>
                </a:solidFill>
              </a:rPr>
              <a:t>ATTRIBUTE</a:t>
            </a:r>
          </a:p>
        </p:txBody>
      </p:sp>
      <p:sp>
        <p:nvSpPr>
          <p:cNvPr id="9" name="Rectangle 8"/>
          <p:cNvSpPr/>
          <p:nvPr/>
        </p:nvSpPr>
        <p:spPr>
          <a:xfrm>
            <a:off x="4393671" y="3685390"/>
            <a:ext cx="1556836" cy="215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60000"/>
              </a:spcBef>
              <a:spcAft>
                <a:spcPct val="70000"/>
              </a:spcAft>
            </a:pPr>
            <a:r>
              <a:rPr lang="en-US" altLang="en-US" sz="975" b="1" dirty="0">
                <a:solidFill>
                  <a:srgbClr val="00B0F0"/>
                </a:solidFill>
              </a:rPr>
              <a:t>MULTIVALUED ATTRIBUTE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76194" y="3973194"/>
            <a:ext cx="1422184" cy="215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60000"/>
              </a:spcBef>
              <a:spcAft>
                <a:spcPct val="70000"/>
              </a:spcAft>
            </a:pPr>
            <a:r>
              <a:rPr lang="en-US" altLang="en-US" sz="975" b="1" dirty="0">
                <a:solidFill>
                  <a:srgbClr val="00B0F0"/>
                </a:solidFill>
              </a:rPr>
              <a:t>COMPOSITE ATTRIBUTE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40846" y="4286410"/>
            <a:ext cx="1250663" cy="215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60000"/>
              </a:spcBef>
              <a:spcAft>
                <a:spcPct val="70000"/>
              </a:spcAft>
            </a:pPr>
            <a:r>
              <a:rPr lang="en-US" altLang="en-US" sz="975" b="1" dirty="0">
                <a:solidFill>
                  <a:srgbClr val="00B0F0"/>
                </a:solidFill>
              </a:rPr>
              <a:t>DERIVED ATTRIBUTE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74551" y="4680187"/>
            <a:ext cx="1935145" cy="215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60000"/>
              </a:spcBef>
              <a:spcAft>
                <a:spcPct val="70000"/>
              </a:spcAft>
            </a:pPr>
            <a:r>
              <a:rPr lang="en-US" altLang="en-US" sz="975" b="1" dirty="0">
                <a:solidFill>
                  <a:srgbClr val="00B0F0"/>
                </a:solidFill>
              </a:rPr>
              <a:t>TOTAL PARTICIPATION OF E2 IN 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88560" y="5015758"/>
            <a:ext cx="2246128" cy="215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60000"/>
              </a:spcBef>
              <a:spcAft>
                <a:spcPct val="70000"/>
              </a:spcAft>
            </a:pPr>
            <a:r>
              <a:rPr lang="en-US" altLang="en-US" sz="975" b="1" dirty="0">
                <a:solidFill>
                  <a:srgbClr val="00B0F0"/>
                </a:solidFill>
              </a:rPr>
              <a:t>CARDINALITY RATIO 1:N FOR E1:E2 IN 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88560" y="5370178"/>
            <a:ext cx="4572000" cy="215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60000"/>
              </a:spcBef>
              <a:spcAft>
                <a:spcPct val="70000"/>
              </a:spcAft>
            </a:pPr>
            <a:r>
              <a:rPr lang="en-US" altLang="en-US" sz="975" b="1" dirty="0">
                <a:solidFill>
                  <a:srgbClr val="00B0F0"/>
                </a:solidFill>
              </a:rPr>
              <a:t>STRUCTURAL CONSTRAINT (min, max) ON PARTICIPATION OF E IN R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A100FFA3-F362-6A8A-C9B6-7A2B9C28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0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animBg="1"/>
      <p:bldP spid="95238" grpId="0" animBg="1"/>
      <p:bldP spid="95245" grpId="0"/>
      <p:bldP spid="95246" grpId="0" animBg="1"/>
      <p:bldP spid="95247" grpId="0" animBg="1"/>
      <p:bldP spid="95248" grpId="0" animBg="1"/>
      <p:bldP spid="95249" grpId="0" animBg="1"/>
      <p:bldP spid="95250" grpId="0" animBg="1"/>
      <p:bldP spid="95251" grpId="0" animBg="1"/>
      <p:bldP spid="95252" grpId="0"/>
      <p:bldP spid="95253" grpId="0" animBg="1"/>
      <p:bldP spid="95254" grpId="0" animBg="1"/>
      <p:bldP spid="95255" grpId="0" animBg="1"/>
      <p:bldP spid="95256" grpId="0" animBg="1"/>
      <p:bldP spid="95257" grpId="0"/>
      <p:bldP spid="95258" grpId="0" animBg="1"/>
      <p:bldP spid="95260" grpId="0" animBg="1"/>
      <p:bldP spid="95262" grpId="0"/>
      <p:bldP spid="95263" grpId="0" animBg="1"/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3AD12B-4085-4395-BEE1-D806EF0DA8CB}"/>
              </a:ext>
            </a:extLst>
          </p:cNvPr>
          <p:cNvSpPr txBox="1"/>
          <p:nvPr/>
        </p:nvSpPr>
        <p:spPr>
          <a:xfrm>
            <a:off x="668523" y="1626838"/>
            <a:ext cx="77591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2800" b="1">
                <a:solidFill>
                  <a:srgbClr val="F56151"/>
                </a:solidFill>
              </a:defRPr>
            </a:lvl1pPr>
          </a:lstStyle>
          <a:p>
            <a:r>
              <a:rPr lang="en-US" sz="2100" dirty="0">
                <a:latin typeface="Helvetica" panose="020B0604020202020204" pitchFamily="34" charset="0"/>
                <a:cs typeface="Helvetica" panose="020B0604020202020204" pitchFamily="34" charset="0"/>
              </a:rPr>
              <a:t>Components of the ER Diagram</a:t>
            </a:r>
          </a:p>
          <a:p>
            <a:endParaRPr lang="en-US" sz="18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8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This model is based on three basic concepts:</a:t>
            </a:r>
          </a:p>
          <a:p>
            <a:endParaRPr lang="en-US" sz="18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Entities.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3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Attributes.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3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Relationships.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Example</a:t>
            </a:r>
          </a:p>
          <a:p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75EA5-13FC-4D9F-B664-A58E466E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DF6BE2-8E08-4E29-B2AF-686852FC3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055" y="3588544"/>
            <a:ext cx="4693444" cy="2035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6287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14EB6A-602E-4D64-A5EE-BBADE6C1539B}"/>
              </a:ext>
            </a:extLst>
          </p:cNvPr>
          <p:cNvSpPr txBox="1"/>
          <p:nvPr/>
        </p:nvSpPr>
        <p:spPr>
          <a:xfrm>
            <a:off x="919322" y="1143000"/>
            <a:ext cx="7910232" cy="3903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F561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 is an Entity?</a:t>
            </a:r>
          </a:p>
          <a:p>
            <a:pPr algn="just"/>
            <a:endParaRPr lang="en-IN" b="1" dirty="0">
              <a:solidFill>
                <a:srgbClr val="F5615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 algn="just">
              <a:buClr>
                <a:srgbClr val="F5615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650" dirty="0">
                <a:latin typeface="Helvetica" panose="020B0604020202020204" pitchFamily="34" charset="0"/>
                <a:cs typeface="Helvetica" panose="020B0604020202020204" pitchFamily="34" charset="0"/>
              </a:rPr>
              <a:t>An entity is a </a:t>
            </a:r>
            <a:r>
              <a:rPr lang="en-US" sz="1650" u="sng" dirty="0">
                <a:latin typeface="Helvetica" panose="020B0604020202020204" pitchFamily="34" charset="0"/>
                <a:cs typeface="Helvetica" panose="020B0604020202020204" pitchFamily="34" charset="0"/>
              </a:rPr>
              <a:t>real-world thing </a:t>
            </a:r>
            <a:r>
              <a:rPr lang="en-US" sz="1650" dirty="0">
                <a:latin typeface="Helvetica" panose="020B0604020202020204" pitchFamily="34" charset="0"/>
                <a:cs typeface="Helvetica" panose="020B0604020202020204" pitchFamily="34" charset="0"/>
              </a:rPr>
              <a:t>which is distinguishable from other.</a:t>
            </a:r>
            <a:endParaRPr lang="en-IN" sz="165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 algn="just">
              <a:buClr>
                <a:srgbClr val="F56151"/>
              </a:buClr>
              <a:buSzPct val="125000"/>
              <a:buFont typeface="Arial" panose="020B0604020202020204" pitchFamily="34" charset="0"/>
              <a:buChar char="•"/>
            </a:pPr>
            <a:endParaRPr lang="en-IN" sz="75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 algn="just">
              <a:buClr>
                <a:srgbClr val="F56151"/>
              </a:buClr>
              <a:buSzPct val="125000"/>
              <a:buFont typeface="Arial" panose="020B0604020202020204" pitchFamily="34" charset="0"/>
              <a:buChar char="•"/>
            </a:pPr>
            <a:r>
              <a:rPr lang="en-IN" sz="1650" dirty="0">
                <a:latin typeface="Helvetica" panose="020B0604020202020204" pitchFamily="34" charset="0"/>
                <a:cs typeface="Helvetica" panose="020B0604020202020204" pitchFamily="34" charset="0"/>
              </a:rPr>
              <a:t>An entity can be place, person, object, event or a concept.</a:t>
            </a:r>
          </a:p>
          <a:p>
            <a:pPr marL="257175" indent="-257175" algn="just">
              <a:buClr>
                <a:srgbClr val="F56151"/>
              </a:buClr>
              <a:buSzPct val="125000"/>
              <a:buFont typeface="Arial" panose="020B0604020202020204" pitchFamily="34" charset="0"/>
              <a:buChar char="•"/>
            </a:pPr>
            <a:endParaRPr lang="en-IN" sz="75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 algn="just">
              <a:buClr>
                <a:srgbClr val="F56151"/>
              </a:buClr>
              <a:buSzPct val="125000"/>
              <a:buFont typeface="Arial" panose="020B0604020202020204" pitchFamily="34" charset="0"/>
              <a:buChar char="•"/>
            </a:pPr>
            <a:r>
              <a:rPr lang="en-IN" sz="1650" dirty="0">
                <a:latin typeface="Helvetica" panose="020B0604020202020204" pitchFamily="34" charset="0"/>
                <a:cs typeface="Helvetica" panose="020B0604020202020204" pitchFamily="34" charset="0"/>
              </a:rPr>
              <a:t>Every entity is made up of some </a:t>
            </a:r>
            <a:r>
              <a:rPr lang="en-IN" sz="1650" dirty="0">
                <a:solidFill>
                  <a:srgbClr val="F561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'attributes'</a:t>
            </a:r>
            <a:r>
              <a:rPr lang="en-IN" sz="1650" dirty="0">
                <a:latin typeface="Helvetica" panose="020B0604020202020204" pitchFamily="34" charset="0"/>
                <a:cs typeface="Helvetica" panose="020B0604020202020204" pitchFamily="34" charset="0"/>
              </a:rPr>
              <a:t> which represent that entity.</a:t>
            </a:r>
          </a:p>
          <a:p>
            <a:pPr marL="257175" indent="-257175" algn="just">
              <a:buClr>
                <a:srgbClr val="F56151"/>
              </a:buClr>
              <a:buSzPct val="125000"/>
              <a:buFont typeface="Arial" panose="020B0604020202020204" pitchFamily="34" charset="0"/>
              <a:buChar char="•"/>
            </a:pPr>
            <a:endParaRPr lang="en-US" sz="75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 algn="just">
              <a:buClr>
                <a:srgbClr val="F5615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650" dirty="0">
                <a:latin typeface="Helvetica" panose="020B0604020202020204" pitchFamily="34" charset="0"/>
                <a:cs typeface="Helvetica" panose="020B0604020202020204" pitchFamily="34" charset="0"/>
              </a:rPr>
              <a:t>It is represented by a rectangle.</a:t>
            </a:r>
            <a:endParaRPr lang="en-IN" sz="165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buClr>
                <a:srgbClr val="F56151"/>
              </a:buClr>
              <a:buSzPct val="125000"/>
            </a:pPr>
            <a:endParaRPr lang="en-IN" sz="750" b="1" dirty="0">
              <a:solidFill>
                <a:srgbClr val="F5615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buClr>
                <a:srgbClr val="F56151"/>
              </a:buClr>
              <a:buSzPct val="125000"/>
            </a:pPr>
            <a:r>
              <a:rPr lang="en-IN" sz="1650" b="1" dirty="0">
                <a:latin typeface="Helvetica" panose="020B0604020202020204" pitchFamily="34" charset="0"/>
                <a:cs typeface="Helvetica" panose="020B0604020202020204" pitchFamily="34" charset="0"/>
              </a:rPr>
              <a:t>Examples:</a:t>
            </a:r>
          </a:p>
          <a:p>
            <a:pPr marL="600075" lvl="1" indent="-257175" algn="just">
              <a:spcAft>
                <a:spcPts val="450"/>
              </a:spcAft>
              <a:buClr>
                <a:srgbClr val="F56151"/>
              </a:buClr>
              <a:buSzPct val="125000"/>
              <a:buFont typeface="Arial" panose="020B0604020202020204" pitchFamily="34" charset="0"/>
              <a:buChar char="•"/>
            </a:pPr>
            <a:r>
              <a:rPr lang="en-IN" sz="1650" b="1" dirty="0">
                <a:solidFill>
                  <a:srgbClr val="F561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Person: </a:t>
            </a:r>
            <a:r>
              <a:rPr lang="en-IN" sz="1650" dirty="0">
                <a:latin typeface="Helvetica" panose="020B0604020202020204" pitchFamily="34" charset="0"/>
                <a:cs typeface="Helvetica" panose="020B0604020202020204" pitchFamily="34" charset="0"/>
              </a:rPr>
              <a:t>Employee, Student, Patient.</a:t>
            </a:r>
          </a:p>
          <a:p>
            <a:pPr marL="600075" lvl="1" indent="-257175" algn="just">
              <a:spcAft>
                <a:spcPts val="450"/>
              </a:spcAft>
              <a:buClr>
                <a:srgbClr val="F56151"/>
              </a:buClr>
              <a:buSzPct val="125000"/>
              <a:buFont typeface="Arial" panose="020B0604020202020204" pitchFamily="34" charset="0"/>
              <a:buChar char="•"/>
            </a:pPr>
            <a:r>
              <a:rPr lang="en-IN" sz="1650" b="1" dirty="0">
                <a:solidFill>
                  <a:srgbClr val="F561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Place: </a:t>
            </a:r>
            <a:r>
              <a:rPr lang="en-IN" sz="1650" dirty="0">
                <a:latin typeface="Helvetica" panose="020B0604020202020204" pitchFamily="34" charset="0"/>
                <a:cs typeface="Helvetica" panose="020B0604020202020204" pitchFamily="34" charset="0"/>
              </a:rPr>
              <a:t>Store, Building.</a:t>
            </a:r>
          </a:p>
          <a:p>
            <a:pPr marL="600075" lvl="1" indent="-257175" algn="just">
              <a:spcAft>
                <a:spcPts val="450"/>
              </a:spcAft>
              <a:buClr>
                <a:srgbClr val="F56151"/>
              </a:buClr>
              <a:buSzPct val="125000"/>
              <a:buFont typeface="Arial" panose="020B0604020202020204" pitchFamily="34" charset="0"/>
              <a:buChar char="•"/>
            </a:pPr>
            <a:r>
              <a:rPr lang="en-IN" sz="1650" b="1" dirty="0">
                <a:solidFill>
                  <a:srgbClr val="F561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Object: </a:t>
            </a:r>
            <a:r>
              <a:rPr lang="en-IN" sz="1650" dirty="0">
                <a:latin typeface="Helvetica" panose="020B0604020202020204" pitchFamily="34" charset="0"/>
                <a:cs typeface="Helvetica" panose="020B0604020202020204" pitchFamily="34" charset="0"/>
              </a:rPr>
              <a:t>Machine, product, and Car.</a:t>
            </a:r>
          </a:p>
          <a:p>
            <a:pPr marL="600075" lvl="1" indent="-257175" algn="just">
              <a:spcAft>
                <a:spcPts val="450"/>
              </a:spcAft>
              <a:buClr>
                <a:srgbClr val="F56151"/>
              </a:buClr>
              <a:buSzPct val="125000"/>
              <a:buFont typeface="Arial" panose="020B0604020202020204" pitchFamily="34" charset="0"/>
              <a:buChar char="•"/>
            </a:pPr>
            <a:r>
              <a:rPr lang="en-IN" sz="1650" b="1" dirty="0">
                <a:solidFill>
                  <a:srgbClr val="F561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Event: </a:t>
            </a:r>
            <a:r>
              <a:rPr lang="en-IN" sz="1650" dirty="0">
                <a:latin typeface="Helvetica" panose="020B0604020202020204" pitchFamily="34" charset="0"/>
                <a:cs typeface="Helvetica" panose="020B0604020202020204" pitchFamily="34" charset="0"/>
              </a:rPr>
              <a:t>Sale, Registration, Renewal.</a:t>
            </a:r>
          </a:p>
          <a:p>
            <a:pPr marL="600075" lvl="1" indent="-257175" algn="just">
              <a:spcAft>
                <a:spcPts val="450"/>
              </a:spcAft>
              <a:buClr>
                <a:srgbClr val="F56151"/>
              </a:buClr>
              <a:buSzPct val="125000"/>
              <a:buFont typeface="Arial" panose="020B0604020202020204" pitchFamily="34" charset="0"/>
              <a:buChar char="•"/>
            </a:pPr>
            <a:r>
              <a:rPr lang="en-IN" sz="1650" b="1" dirty="0">
                <a:solidFill>
                  <a:srgbClr val="F561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Concept:</a:t>
            </a:r>
            <a:r>
              <a:rPr lang="en-IN" sz="1650" dirty="0">
                <a:latin typeface="Helvetica" panose="020B0604020202020204" pitchFamily="34" charset="0"/>
                <a:cs typeface="Helvetica" panose="020B0604020202020204" pitchFamily="34" charset="0"/>
              </a:rPr>
              <a:t> Account, Course.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8767A7-324D-4E4D-A68B-0D942C688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231" y="3832413"/>
            <a:ext cx="1535906" cy="62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845990-7659-431E-842F-5CECB2D4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3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8"/>
            <a:ext cx="7620000" cy="1143000"/>
          </a:xfrm>
        </p:spPr>
        <p:txBody>
          <a:bodyPr>
            <a:normAutofit/>
          </a:bodyPr>
          <a:lstStyle/>
          <a:p>
            <a:pPr algn="ctr"/>
            <a:r>
              <a:rPr lang="en-US" sz="2100" b="1" dirty="0">
                <a:solidFill>
                  <a:srgbClr val="F5615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Guidelines for naming and defining entity types</a:t>
            </a:r>
            <a:br>
              <a:rPr lang="en-US" sz="2100" b="1" dirty="0">
                <a:solidFill>
                  <a:srgbClr val="F5615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endParaRPr lang="en-US" sz="2100" b="1" dirty="0">
              <a:solidFill>
                <a:srgbClr val="F56151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7620000" cy="4800600"/>
          </a:xfrm>
        </p:spPr>
        <p:txBody>
          <a:bodyPr/>
          <a:lstStyle/>
          <a:p>
            <a:pPr algn="just"/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An entity type name is a singular noun</a:t>
            </a:r>
          </a:p>
          <a:p>
            <a:pPr algn="just"/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An entity type should be descriptive and specific </a:t>
            </a:r>
          </a:p>
          <a:p>
            <a:pPr algn="just"/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An entity name should be concise</a:t>
            </a:r>
          </a:p>
          <a:p>
            <a:pPr algn="just"/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Event entity types should be named for the result of the event, not the activity or process of the event.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D3F2C-86CB-E5C5-7309-3A8E9FC0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97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74CEFD-7635-463B-BC6C-656E0045CFEE}"/>
              </a:ext>
            </a:extLst>
          </p:cNvPr>
          <p:cNvSpPr txBox="1"/>
          <p:nvPr/>
        </p:nvSpPr>
        <p:spPr>
          <a:xfrm>
            <a:off x="652183" y="1314451"/>
            <a:ext cx="7577418" cy="4004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F56151"/>
              </a:buClr>
              <a:buSzPct val="125000"/>
            </a:pPr>
            <a:endParaRPr lang="en-US" sz="825" b="1" dirty="0">
              <a:solidFill>
                <a:srgbClr val="F56151"/>
              </a:solidFill>
              <a:latin typeface="Calibri (Body)"/>
            </a:endParaRPr>
          </a:p>
          <a:p>
            <a:pPr algn="ctr">
              <a:buClr>
                <a:srgbClr val="F56151"/>
              </a:buClr>
              <a:buSzPct val="125000"/>
            </a:pPr>
            <a:r>
              <a:rPr lang="en-US" sz="2400" b="1" dirty="0">
                <a:solidFill>
                  <a:srgbClr val="00B050"/>
                </a:solidFill>
                <a:latin typeface="Calibri (Body)"/>
              </a:rPr>
              <a:t>Types of Entities</a:t>
            </a:r>
          </a:p>
          <a:p>
            <a:pPr algn="just">
              <a:buClr>
                <a:srgbClr val="F56151"/>
              </a:buClr>
              <a:buSzPct val="125000"/>
            </a:pPr>
            <a:endParaRPr lang="en-US" sz="1650" b="1" dirty="0">
              <a:solidFill>
                <a:srgbClr val="00B050"/>
              </a:solidFill>
              <a:latin typeface="Calibri (Body)"/>
            </a:endParaRPr>
          </a:p>
          <a:p>
            <a:pPr algn="just">
              <a:buClr>
                <a:srgbClr val="F56151"/>
              </a:buClr>
              <a:buSzPct val="125000"/>
            </a:pPr>
            <a:endParaRPr lang="en-US" sz="1650" b="1" dirty="0">
              <a:solidFill>
                <a:srgbClr val="00B050"/>
              </a:solidFill>
              <a:latin typeface="Calibri (Body)"/>
            </a:endParaRPr>
          </a:p>
          <a:p>
            <a:pPr marL="257175" indent="-257175" algn="just">
              <a:buClr>
                <a:srgbClr val="F5615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650" b="1" dirty="0">
                <a:solidFill>
                  <a:srgbClr val="F56151"/>
                </a:solidFill>
                <a:latin typeface="Calibri (Body)"/>
              </a:rPr>
              <a:t>Strong Entity </a:t>
            </a:r>
          </a:p>
          <a:p>
            <a:pPr marL="600075" lvl="1" indent="-257175" algn="just">
              <a:buClr>
                <a:srgbClr val="00B050"/>
              </a:buClr>
              <a:buSzPct val="125000"/>
              <a:buFontTx/>
              <a:buChar char="−"/>
            </a:pPr>
            <a:r>
              <a:rPr lang="en-US" sz="1650" dirty="0">
                <a:latin typeface="Calibri (Body)"/>
              </a:rPr>
              <a:t>Strong entity is an entity which has a key attribute. </a:t>
            </a:r>
          </a:p>
          <a:p>
            <a:pPr marL="600075" lvl="1" indent="-257175" algn="just">
              <a:buClr>
                <a:srgbClr val="00B050"/>
              </a:buClr>
              <a:buSzPct val="125000"/>
              <a:buFontTx/>
              <a:buChar char="−"/>
            </a:pPr>
            <a:r>
              <a:rPr lang="en-US" sz="1650" dirty="0">
                <a:latin typeface="Calibri (Body)"/>
              </a:rPr>
              <a:t>The primary key helps in identifying each entity uniquely.</a:t>
            </a:r>
          </a:p>
          <a:p>
            <a:pPr marL="600075" lvl="1" indent="-257175" algn="just">
              <a:buClr>
                <a:srgbClr val="00B050"/>
              </a:buClr>
              <a:buSzPct val="125000"/>
              <a:buFontTx/>
              <a:buChar char="−"/>
            </a:pPr>
            <a:r>
              <a:rPr lang="en-US" sz="1650" dirty="0">
                <a:latin typeface="Calibri (Body)"/>
              </a:rPr>
              <a:t>e.g., </a:t>
            </a:r>
            <a:r>
              <a:rPr lang="en-US" sz="1650" dirty="0" err="1">
                <a:latin typeface="Calibri (Body)"/>
              </a:rPr>
              <a:t>Faysal</a:t>
            </a:r>
            <a:r>
              <a:rPr lang="en-US" sz="1650" dirty="0">
                <a:latin typeface="Calibri (Body)"/>
              </a:rPr>
              <a:t> Bank is uniquely identified by its bank number.</a:t>
            </a:r>
          </a:p>
          <a:p>
            <a:pPr lvl="1" algn="just">
              <a:buClr>
                <a:srgbClr val="00B050"/>
              </a:buClr>
              <a:buSzPct val="125000"/>
            </a:pPr>
            <a:endParaRPr lang="en-US" sz="1650" dirty="0">
              <a:latin typeface="Calibri (Body)"/>
            </a:endParaRPr>
          </a:p>
          <a:p>
            <a:pPr marL="257175" indent="-257175" algn="just">
              <a:buClr>
                <a:srgbClr val="F56151"/>
              </a:buClr>
              <a:buSzPct val="125000"/>
              <a:buFont typeface="Arial" panose="020B0604020202020204" pitchFamily="34" charset="0"/>
              <a:buChar char="•"/>
            </a:pPr>
            <a:endParaRPr lang="en-US" sz="750" b="1" dirty="0">
              <a:solidFill>
                <a:srgbClr val="F56151"/>
              </a:solidFill>
              <a:latin typeface="Calibri (Body)"/>
            </a:endParaRPr>
          </a:p>
          <a:p>
            <a:pPr marL="257175" indent="-257175" algn="just">
              <a:buClr>
                <a:srgbClr val="F5615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650" b="1" dirty="0">
                <a:solidFill>
                  <a:srgbClr val="F56151"/>
                </a:solidFill>
                <a:latin typeface="Calibri (Body)"/>
              </a:rPr>
              <a:t>Weak Entity</a:t>
            </a:r>
          </a:p>
          <a:p>
            <a:pPr marL="600075" lvl="1" indent="-257175" algn="just">
              <a:buClr>
                <a:srgbClr val="00B050"/>
              </a:buClr>
              <a:buSzPct val="125000"/>
              <a:buFontTx/>
              <a:buChar char="−"/>
            </a:pPr>
            <a:r>
              <a:rPr lang="en-US" sz="1650" dirty="0">
                <a:latin typeface="Calibri (Body)"/>
              </a:rPr>
              <a:t>A weak entity cannot be uniquely identified by its own attributes.</a:t>
            </a:r>
          </a:p>
          <a:p>
            <a:pPr marL="600075" lvl="1" indent="-257175" algn="just">
              <a:buClr>
                <a:srgbClr val="00B050"/>
              </a:buClr>
              <a:buSzPct val="125000"/>
              <a:buFontTx/>
              <a:buChar char="−"/>
            </a:pPr>
            <a:r>
              <a:rPr lang="en-US" sz="1650" dirty="0">
                <a:latin typeface="Calibri (Body)"/>
              </a:rPr>
              <a:t>Weak entity types have partial keys. </a:t>
            </a:r>
          </a:p>
          <a:p>
            <a:pPr marL="600075" lvl="1" indent="-257175" algn="just">
              <a:buClr>
                <a:srgbClr val="00B050"/>
              </a:buClr>
              <a:buSzPct val="125000"/>
              <a:buFontTx/>
              <a:buChar char="−"/>
            </a:pPr>
            <a:r>
              <a:rPr lang="en-US" sz="1650" dirty="0">
                <a:latin typeface="Calibri (Body)"/>
              </a:rPr>
              <a:t>Partial Keys are set of attributes with the help of which the tuples of the weak entities can be distinguished and identified.</a:t>
            </a:r>
          </a:p>
          <a:p>
            <a:pPr marL="600075" lvl="1" indent="-257175" algn="just">
              <a:buClr>
                <a:srgbClr val="00B050"/>
              </a:buClr>
              <a:buSzPct val="125000"/>
              <a:buFontTx/>
              <a:buChar char="−"/>
            </a:pPr>
            <a:r>
              <a:rPr lang="en-US" sz="1650" dirty="0">
                <a:latin typeface="Calibri (Body)"/>
              </a:rPr>
              <a:t>They are represented with double rectangles.</a:t>
            </a:r>
            <a:endParaRPr lang="en-IN" sz="1650" dirty="0">
              <a:latin typeface="Calibri (Body)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EFA91-A6BE-492C-9362-D8AE788F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53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1AC8B2-0890-4C17-83F8-EE8EEC091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227" y="1227994"/>
            <a:ext cx="4084250" cy="1786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88082"/>
            <a:ext cx="5015919" cy="217646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252638" y="3992387"/>
            <a:ext cx="1378259" cy="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630897" y="3662803"/>
            <a:ext cx="1185169" cy="672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No Unique key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494320" y="4732353"/>
            <a:ext cx="452762" cy="81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43755" y="5512850"/>
            <a:ext cx="2941544" cy="292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r>
              <a:rPr lang="en-US" sz="1350" dirty="0">
                <a:solidFill>
                  <a:schemeClr val="tx1"/>
                </a:solidFill>
              </a:rPr>
              <a:t>Partial Key/Discriminator</a:t>
            </a:r>
          </a:p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4898982" y="4691919"/>
            <a:ext cx="376955" cy="6934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EB87B7-5148-B6C0-FFD9-52680E4F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4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57" y="1383200"/>
            <a:ext cx="6052665" cy="34600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94560" y="3283925"/>
            <a:ext cx="10786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Weak Entity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5975848" y="3468513"/>
            <a:ext cx="1018712" cy="109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40416" y="989193"/>
            <a:ext cx="10786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Partial Key</a:t>
            </a:r>
          </a:p>
        </p:txBody>
      </p:sp>
      <p:cxnSp>
        <p:nvCxnSpPr>
          <p:cNvPr id="9" name="Straight Arrow Connector 8"/>
          <p:cNvCxnSpPr>
            <a:endCxn id="7" idx="2"/>
          </p:cNvCxnSpPr>
          <p:nvPr/>
        </p:nvCxnSpPr>
        <p:spPr>
          <a:xfrm flipH="1" flipV="1">
            <a:off x="3779735" y="1289275"/>
            <a:ext cx="539318" cy="864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80" y="5029200"/>
            <a:ext cx="3672400" cy="8930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60264" y="4135766"/>
            <a:ext cx="10786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Identifying Relationship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7E54F-4617-62DC-57DE-00E2B5FD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6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8FC197-49B6-4B7E-9BEB-12DAF602956B}"/>
              </a:ext>
            </a:extLst>
          </p:cNvPr>
          <p:cNvSpPr txBox="1"/>
          <p:nvPr/>
        </p:nvSpPr>
        <p:spPr>
          <a:xfrm>
            <a:off x="611841" y="1428751"/>
            <a:ext cx="7312959" cy="3243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F561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 is an attribute?</a:t>
            </a:r>
          </a:p>
          <a:p>
            <a:pPr algn="just"/>
            <a:endParaRPr lang="en-US" b="1" dirty="0">
              <a:solidFill>
                <a:srgbClr val="F5615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 algn="just">
              <a:buClr>
                <a:srgbClr val="F66E63"/>
              </a:buClr>
              <a:buSzPct val="125000"/>
              <a:buFont typeface="Arial" panose="020B0604020202020204" pitchFamily="34" charset="0"/>
              <a:buChar char="•"/>
            </a:pPr>
            <a:endParaRPr lang="en-US" sz="675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 algn="just">
              <a:buClr>
                <a:srgbClr val="F66E63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An attribute is a </a:t>
            </a:r>
            <a:r>
              <a:rPr lang="en-US" sz="1500" dirty="0">
                <a:solidFill>
                  <a:srgbClr val="F561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property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 or </a:t>
            </a:r>
            <a:r>
              <a:rPr lang="en-US" sz="1500" dirty="0">
                <a:solidFill>
                  <a:srgbClr val="F561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characteristic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 of the entity that holds it.</a:t>
            </a:r>
          </a:p>
          <a:p>
            <a:pPr marL="257175" indent="-257175" algn="just">
              <a:buClr>
                <a:srgbClr val="F66E63"/>
              </a:buClr>
              <a:buSzPct val="125000"/>
              <a:buFont typeface="Arial" panose="020B0604020202020204" pitchFamily="34" charset="0"/>
              <a:buChar char="•"/>
            </a:pPr>
            <a:endParaRPr lang="en-US" sz="675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 algn="just">
              <a:buClr>
                <a:srgbClr val="F66E63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For example, a student might have attributes: </a:t>
            </a:r>
            <a:r>
              <a:rPr lang="en-US" sz="1500" dirty="0" err="1">
                <a:solidFill>
                  <a:srgbClr val="F561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roll_no</a:t>
            </a:r>
            <a:r>
              <a:rPr lang="en-US" sz="1500" dirty="0">
                <a:solidFill>
                  <a:srgbClr val="F561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name, address, </a:t>
            </a:r>
            <a:r>
              <a:rPr lang="en-US" sz="1500" dirty="0" err="1">
                <a:solidFill>
                  <a:srgbClr val="F561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phone_no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, etc.</a:t>
            </a:r>
          </a:p>
          <a:p>
            <a:pPr marL="257175" indent="-257175" algn="just">
              <a:buClr>
                <a:srgbClr val="F66E63"/>
              </a:buClr>
              <a:buSzPct val="125000"/>
              <a:buFont typeface="Arial" panose="020B0604020202020204" pitchFamily="34" charset="0"/>
              <a:buChar char="•"/>
            </a:pPr>
            <a:endParaRPr lang="en-US" sz="675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 algn="just">
              <a:buClr>
                <a:srgbClr val="F66E63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It is represented by an </a:t>
            </a:r>
            <a:r>
              <a:rPr lang="en-US" sz="1500" dirty="0">
                <a:solidFill>
                  <a:srgbClr val="F561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ellipse/oval</a:t>
            </a:r>
            <a:r>
              <a:rPr lang="en-US" sz="1500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257175" indent="-257175" algn="just">
              <a:buClr>
                <a:srgbClr val="F66E63"/>
              </a:buClr>
              <a:buSzPct val="125000"/>
              <a:buFont typeface="Arial" panose="020B0604020202020204" pitchFamily="34" charset="0"/>
              <a:buChar char="•"/>
            </a:pPr>
            <a:endParaRPr lang="en-US" sz="675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 algn="just">
              <a:buClr>
                <a:srgbClr val="F66E63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There exist a specific </a:t>
            </a:r>
            <a:r>
              <a:rPr lang="en-US" sz="1500" dirty="0">
                <a:solidFill>
                  <a:srgbClr val="F561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r>
              <a:rPr lang="en-US" sz="1500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or </a:t>
            </a:r>
            <a:r>
              <a:rPr lang="en-US" sz="1500" dirty="0">
                <a:solidFill>
                  <a:srgbClr val="F561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set of values 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for each attribute from where the attribute can take its values.</a:t>
            </a:r>
          </a:p>
          <a:p>
            <a:pPr marL="257175" indent="-257175" algn="just">
              <a:buClr>
                <a:srgbClr val="F66E63"/>
              </a:buClr>
              <a:buSzPct val="125000"/>
              <a:buFont typeface="Arial" panose="020B0604020202020204" pitchFamily="34" charset="0"/>
              <a:buChar char="•"/>
            </a:pPr>
            <a:endParaRPr lang="en-US" sz="675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 algn="just">
              <a:buClr>
                <a:srgbClr val="F66E63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For example, a student's name cannot be a numeric value. It has to be alphabetic. A student's age cannot be negative, etc.</a:t>
            </a:r>
          </a:p>
          <a:p>
            <a:pPr marL="257175" indent="-257175" algn="just">
              <a:buClr>
                <a:srgbClr val="F66E63"/>
              </a:buClr>
              <a:buSzPct val="125000"/>
              <a:buFont typeface="Arial" panose="020B0604020202020204" pitchFamily="34" charset="0"/>
              <a:buChar char="•"/>
            </a:pPr>
            <a:endParaRPr lang="en-IN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5F4BF-2C71-42CB-8169-6652DD861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558" y="4511297"/>
            <a:ext cx="1778794" cy="7429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96FECB-AD57-439B-BE01-D1696CD6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7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100" b="1" dirty="0">
                <a:solidFill>
                  <a:srgbClr val="F5615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Guidelines for naming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An attribute name is a noun.</a:t>
            </a:r>
          </a:p>
          <a:p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An attribute name should be unique</a:t>
            </a:r>
          </a:p>
          <a:p>
            <a:pPr algn="just"/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To make an attribute name unique and clear, each attribute name should follow a standard format</a:t>
            </a:r>
          </a:p>
          <a:p>
            <a:pPr algn="just"/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Similar attributes of different entity types should use similar but distinguishing names.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097B8-7A5B-2EE0-74EB-640D2CD0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4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789E3B1-CE14-0B4B-82B0-553924F1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7620000" cy="1143000"/>
          </a:xfrm>
        </p:spPr>
        <p:txBody>
          <a:bodyPr anchor="ctr">
            <a:normAutofit/>
          </a:bodyPr>
          <a:lstStyle/>
          <a:p>
            <a:r>
              <a:rPr lang="en-US" altLang="en-US" sz="4300"/>
              <a:t>--- Example of a Database Schema</a:t>
            </a:r>
            <a:endParaRPr lang="en-US" sz="430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E5711F9-508A-77EA-3D98-174C9FABE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73362"/>
            <a:ext cx="7620000" cy="251459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365D1-1D43-5FFF-0FE0-8C95D4CD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21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53A36D-2AB2-4D42-96F3-D4D0CA01C560}"/>
              </a:ext>
            </a:extLst>
          </p:cNvPr>
          <p:cNvSpPr txBox="1"/>
          <p:nvPr/>
        </p:nvSpPr>
        <p:spPr>
          <a:xfrm>
            <a:off x="564777" y="1694330"/>
            <a:ext cx="7024407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00" b="1" dirty="0">
                <a:solidFill>
                  <a:srgbClr val="F561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Types of attributes</a:t>
            </a:r>
          </a:p>
          <a:p>
            <a:pPr algn="just"/>
            <a:endParaRPr lang="en-US" sz="2100" b="1" dirty="0">
              <a:solidFill>
                <a:srgbClr val="F5615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 ER diagram, attributes associated with an entity set may be of the following types-</a:t>
            </a:r>
          </a:p>
          <a:p>
            <a:pPr algn="just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lvl="1" indent="-342900" algn="just">
              <a:buFont typeface="+mj-lt"/>
              <a:buAutoNum type="arabicPeriod"/>
            </a:pPr>
            <a:r>
              <a:rPr lang="en-US" sz="1650" dirty="0">
                <a:latin typeface="Helvetica" panose="020B0604020202020204" pitchFamily="34" charset="0"/>
                <a:cs typeface="Helvetica" panose="020B0604020202020204" pitchFamily="34" charset="0"/>
              </a:rPr>
              <a:t>Simple attribute.</a:t>
            </a:r>
          </a:p>
          <a:p>
            <a:pPr marL="685800" lvl="1" indent="-342900" algn="just">
              <a:buFont typeface="+mj-lt"/>
              <a:buAutoNum type="arabicPeriod"/>
            </a:pPr>
            <a:r>
              <a:rPr lang="en-US" sz="1650" dirty="0">
                <a:latin typeface="Helvetica" panose="020B0604020202020204" pitchFamily="34" charset="0"/>
                <a:cs typeface="Helvetica" panose="020B0604020202020204" pitchFamily="34" charset="0"/>
              </a:rPr>
              <a:t>Composite attribute.</a:t>
            </a:r>
          </a:p>
          <a:p>
            <a:pPr marL="685800" lvl="1" indent="-342900" algn="just">
              <a:buFont typeface="+mj-lt"/>
              <a:buAutoNum type="arabicPeriod"/>
            </a:pPr>
            <a:r>
              <a:rPr lang="en-US" sz="1650" dirty="0">
                <a:latin typeface="Helvetica" panose="020B0604020202020204" pitchFamily="34" charset="0"/>
                <a:cs typeface="Helvetica" panose="020B0604020202020204" pitchFamily="34" charset="0"/>
              </a:rPr>
              <a:t>Single valued attribute.</a:t>
            </a:r>
          </a:p>
          <a:p>
            <a:pPr marL="685800" lvl="1" indent="-342900" algn="just">
              <a:buFont typeface="+mj-lt"/>
              <a:buAutoNum type="arabicPeriod"/>
            </a:pPr>
            <a:r>
              <a:rPr lang="en-US" sz="1650" dirty="0">
                <a:latin typeface="Helvetica" panose="020B0604020202020204" pitchFamily="34" charset="0"/>
                <a:cs typeface="Helvetica" panose="020B0604020202020204" pitchFamily="34" charset="0"/>
              </a:rPr>
              <a:t>Multi valued attribute.</a:t>
            </a:r>
          </a:p>
          <a:p>
            <a:pPr marL="685800" lvl="1" indent="-342900" algn="just">
              <a:buFont typeface="+mj-lt"/>
              <a:buAutoNum type="arabicPeriod"/>
            </a:pPr>
            <a:r>
              <a:rPr lang="en-US" sz="1650" dirty="0">
                <a:latin typeface="Helvetica" panose="020B0604020202020204" pitchFamily="34" charset="0"/>
                <a:cs typeface="Helvetica" panose="020B0604020202020204" pitchFamily="34" charset="0"/>
              </a:rPr>
              <a:t>Derived attribute.</a:t>
            </a:r>
          </a:p>
          <a:p>
            <a:pPr marL="685800" lvl="1" indent="-342900" algn="just">
              <a:buFont typeface="+mj-lt"/>
              <a:buAutoNum type="arabicPeriod"/>
            </a:pPr>
            <a:r>
              <a:rPr lang="en-US" sz="1650" dirty="0">
                <a:latin typeface="Helvetica" panose="020B0604020202020204" pitchFamily="34" charset="0"/>
                <a:cs typeface="Helvetica" panose="020B0604020202020204" pitchFamily="34" charset="0"/>
              </a:rPr>
              <a:t>Key attribute.</a:t>
            </a:r>
            <a:endParaRPr lang="en-IN" sz="16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ABDA009-64E5-4DE5-9628-5A17BEB59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3090866"/>
            <a:ext cx="46577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62EA63-DEDE-4154-998E-7C6C93DF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89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D0B3CA-1B29-4B25-92AC-9E3C56E358F0}"/>
              </a:ext>
            </a:extLst>
          </p:cNvPr>
          <p:cNvSpPr txBox="1"/>
          <p:nvPr/>
        </p:nvSpPr>
        <p:spPr>
          <a:xfrm>
            <a:off x="652182" y="1371600"/>
            <a:ext cx="6948768" cy="145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Simple attribute</a:t>
            </a:r>
          </a:p>
          <a:p>
            <a:pPr marL="342900" indent="-342900">
              <a:buAutoNum type="arabicPeriod"/>
            </a:pPr>
            <a:endParaRPr lang="en-IN" b="1" dirty="0">
              <a:solidFill>
                <a:srgbClr val="F66E6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57175" indent="-257175"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1500" dirty="0">
                <a:latin typeface="Helvetica" panose="020B0604020202020204" pitchFamily="34" charset="0"/>
                <a:cs typeface="Helvetica" panose="020B0604020202020204" pitchFamily="34" charset="0"/>
              </a:rPr>
              <a:t>Simple attributes are atomic values, which cannot be divided further. </a:t>
            </a:r>
          </a:p>
          <a:p>
            <a:pPr>
              <a:buClr>
                <a:srgbClr val="F66E63"/>
              </a:buClr>
              <a:buSzPct val="125000"/>
            </a:pP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F66E63"/>
              </a:buClr>
              <a:buSzPct val="125000"/>
            </a:pPr>
            <a:r>
              <a:rPr lang="en-IN" sz="1650" b="1" dirty="0">
                <a:latin typeface="Helvetica" panose="020B0604020202020204" pitchFamily="34" charset="0"/>
                <a:cs typeface="Helvetica" panose="020B0604020202020204" pitchFamily="34" charset="0"/>
              </a:rPr>
              <a:t>Example: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7579C-9C80-46F3-BE00-BA1C195F5AA1}"/>
              </a:ext>
            </a:extLst>
          </p:cNvPr>
          <p:cNvSpPr txBox="1"/>
          <p:nvPr/>
        </p:nvSpPr>
        <p:spPr>
          <a:xfrm>
            <a:off x="497542" y="4909320"/>
            <a:ext cx="791359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500" dirty="0">
                <a:latin typeface="Helvetica" panose="020B0604020202020204" pitchFamily="34" charset="0"/>
                <a:cs typeface="Helvetica" panose="020B0604020202020204" pitchFamily="34" charset="0"/>
              </a:rPr>
              <a:t>Here, student’s class, gender, dob are atomic values which can not be divided further.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C90495-58C9-431E-B7A6-2DCF46570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415" y="2839840"/>
            <a:ext cx="4570022" cy="1803306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837AEC-3A59-44BD-8FFA-A3D4A252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pPr/>
              <a:t>41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99464" y="3357625"/>
            <a:ext cx="978764" cy="2744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rgbClr val="FFC000"/>
                </a:solidFill>
              </a:rPr>
              <a:t>CNIC</a:t>
            </a:r>
          </a:p>
        </p:txBody>
      </p:sp>
    </p:spTree>
    <p:extLst>
      <p:ext uri="{BB962C8B-B14F-4D97-AF65-F5344CB8AC3E}">
        <p14:creationId xmlns:p14="http://schemas.microsoft.com/office/powerpoint/2010/main" val="3756492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E0C61A-5009-401C-9F70-6C94F13E6487}"/>
              </a:ext>
            </a:extLst>
          </p:cNvPr>
          <p:cNvSpPr txBox="1"/>
          <p:nvPr/>
        </p:nvSpPr>
        <p:spPr>
          <a:xfrm>
            <a:off x="531159" y="1257301"/>
            <a:ext cx="769171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Composite attribute</a:t>
            </a:r>
          </a:p>
          <a:p>
            <a:pPr marL="600075" lvl="1" indent="-257175"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endParaRPr lang="en-IN" sz="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 A composite attribute is made up of more than one simple attribute.</a:t>
            </a:r>
          </a:p>
          <a:p>
            <a:pPr marL="600075" lvl="1" indent="-257175"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 A composite attribute can be further divisible.</a:t>
            </a:r>
          </a:p>
          <a:p>
            <a:pPr lvl="1">
              <a:buClr>
                <a:srgbClr val="F66E63"/>
              </a:buClr>
              <a:buSzPct val="125000"/>
            </a:pP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5CA82-B76A-4BD3-801B-0D344D27D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905" y="2468290"/>
            <a:ext cx="4836317" cy="2586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6AEE14-1C51-4C42-A643-132AF6B30949}"/>
              </a:ext>
            </a:extLst>
          </p:cNvPr>
          <p:cNvSpPr txBox="1"/>
          <p:nvPr/>
        </p:nvSpPr>
        <p:spPr>
          <a:xfrm>
            <a:off x="1085850" y="2503797"/>
            <a:ext cx="3429000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rgbClr val="F66E63"/>
              </a:buClr>
              <a:buSzPct val="125000"/>
            </a:pPr>
            <a:r>
              <a:rPr lang="en-IN" sz="1650" b="1" dirty="0">
                <a:latin typeface="Helvetica" panose="020B0604020202020204" pitchFamily="34" charset="0"/>
                <a:cs typeface="Helvetica" panose="020B0604020202020204" pitchFamily="34" charset="0"/>
              </a:rPr>
              <a:t>Example: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480583-1A63-48BB-A9DB-034C34072B9B}"/>
              </a:ext>
            </a:extLst>
          </p:cNvPr>
          <p:cNvSpPr txBox="1"/>
          <p:nvPr/>
        </p:nvSpPr>
        <p:spPr>
          <a:xfrm>
            <a:off x="1155186" y="5108795"/>
            <a:ext cx="736016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dirty="0">
                <a:latin typeface="Helvetica" panose="020B0604020202020204" pitchFamily="34" charset="0"/>
                <a:cs typeface="Helvetica" panose="020B0604020202020204" pitchFamily="34" charset="0"/>
              </a:rPr>
              <a:t>Here, the attributes </a:t>
            </a:r>
            <a:r>
              <a:rPr lang="en-IN" sz="1050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“Name” </a:t>
            </a:r>
            <a:r>
              <a:rPr lang="en-IN" sz="1050" dirty="0">
                <a:latin typeface="Helvetica" panose="020B0604020202020204" pitchFamily="34" charset="0"/>
                <a:cs typeface="Helvetica" panose="020B0604020202020204" pitchFamily="34" charset="0"/>
              </a:rPr>
              <a:t>and </a:t>
            </a:r>
            <a:r>
              <a:rPr lang="en-IN" sz="1050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“Address” </a:t>
            </a:r>
            <a:r>
              <a:rPr lang="en-IN" sz="1050" dirty="0">
                <a:latin typeface="Helvetica" panose="020B0604020202020204" pitchFamily="34" charset="0"/>
                <a:cs typeface="Helvetica" panose="020B0604020202020204" pitchFamily="34" charset="0"/>
              </a:rPr>
              <a:t>are composite attributes as they are composed of many other simple attributes.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F9B5E0D-E03C-442D-9962-F9C68F6A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pPr/>
              <a:t>42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736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ED6133-7E06-4AE1-987C-855D3F509AB6}"/>
              </a:ext>
            </a:extLst>
          </p:cNvPr>
          <p:cNvSpPr txBox="1"/>
          <p:nvPr/>
        </p:nvSpPr>
        <p:spPr>
          <a:xfrm>
            <a:off x="558054" y="1257301"/>
            <a:ext cx="7042897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b="1" dirty="0">
              <a:solidFill>
                <a:srgbClr val="F66E6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n-IN" b="1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Single Valued Attribute:</a:t>
            </a:r>
          </a:p>
          <a:p>
            <a:pPr marL="600075" lvl="1" indent="-257175" algn="just"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endParaRPr lang="en-IN" sz="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r>
              <a:rPr lang="en-IN" sz="1650" dirty="0">
                <a:latin typeface="Helvetica" panose="020B0604020202020204" pitchFamily="34" charset="0"/>
                <a:cs typeface="Helvetica" panose="020B0604020202020204" pitchFamily="34" charset="0"/>
              </a:rPr>
              <a:t>These are the attributes which can take only one value at a time.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F1A1A-D571-4FBC-BD11-52878E920A84}"/>
              </a:ext>
            </a:extLst>
          </p:cNvPr>
          <p:cNvSpPr txBox="1"/>
          <p:nvPr/>
        </p:nvSpPr>
        <p:spPr>
          <a:xfrm>
            <a:off x="1428750" y="223262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Example:</a:t>
            </a:r>
            <a:endParaRPr lang="en-IN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801FCE-677C-4C63-A201-5AC3ECF34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288" y="2691895"/>
            <a:ext cx="4703975" cy="21124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2486CB-0C4F-4FE6-8D51-DEBEF113101A}"/>
              </a:ext>
            </a:extLst>
          </p:cNvPr>
          <p:cNvSpPr txBox="1"/>
          <p:nvPr/>
        </p:nvSpPr>
        <p:spPr>
          <a:xfrm>
            <a:off x="1553592" y="4960506"/>
            <a:ext cx="6047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200" dirty="0">
                <a:latin typeface="Helvetica" panose="020B0604020202020204" pitchFamily="34" charset="0"/>
                <a:cs typeface="Helvetica" panose="020B0604020202020204" pitchFamily="34" charset="0"/>
              </a:rPr>
              <a:t>Here, all the attributes are single valued attributes as they can take only one at a time.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43D0A-F8B5-4A26-B4C3-60BA0142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pPr/>
              <a:t>43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6919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B88C33-4434-4D7C-A5A8-A2CE47DA020E}"/>
              </a:ext>
            </a:extLst>
          </p:cNvPr>
          <p:cNvSpPr txBox="1"/>
          <p:nvPr/>
        </p:nvSpPr>
        <p:spPr>
          <a:xfrm>
            <a:off x="490818" y="1371601"/>
            <a:ext cx="7052982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Multi-Valued Attribute</a:t>
            </a:r>
          </a:p>
          <a:p>
            <a:pPr marL="600075" lvl="1" indent="-257175" algn="just"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endParaRPr lang="en-IN" sz="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These are the attributes which can take more than one value at a time.</a:t>
            </a:r>
          </a:p>
          <a:p>
            <a:pPr marL="600075" lvl="1" indent="-257175" algn="just"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It is represented by a double ellipse.</a:t>
            </a: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buClr>
                <a:srgbClr val="F66E63"/>
              </a:buClr>
              <a:buSzPct val="125000"/>
            </a:pPr>
            <a:endParaRPr lang="en-IN" sz="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buClr>
                <a:srgbClr val="F66E63"/>
              </a:buClr>
              <a:buSzPct val="125000"/>
            </a:pPr>
            <a:r>
              <a:rPr lang="en-IN" b="1" dirty="0">
                <a:latin typeface="Helvetica" panose="020B0604020202020204" pitchFamily="34" charset="0"/>
                <a:cs typeface="Helvetica" panose="020B0604020202020204" pitchFamily="34" charset="0"/>
              </a:rPr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F0470-C8A8-4056-9338-B317D06DD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52" y="2956511"/>
            <a:ext cx="4071098" cy="1843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906805-7243-41F1-9F65-92D30DD235E8}"/>
              </a:ext>
            </a:extLst>
          </p:cNvPr>
          <p:cNvSpPr txBox="1"/>
          <p:nvPr/>
        </p:nvSpPr>
        <p:spPr>
          <a:xfrm>
            <a:off x="826994" y="5047432"/>
            <a:ext cx="756397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350" dirty="0">
                <a:latin typeface="Helvetica" panose="020B0604020202020204" pitchFamily="34" charset="0"/>
                <a:cs typeface="Helvetica" panose="020B0604020202020204" pitchFamily="34" charset="0"/>
              </a:rPr>
              <a:t>Here, the attributes </a:t>
            </a:r>
            <a:r>
              <a:rPr lang="en-IN" sz="1350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</a:t>
            </a:r>
            <a:r>
              <a:rPr lang="en-IN" sz="1350" dirty="0" err="1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Mob_no</a:t>
            </a:r>
            <a:r>
              <a:rPr lang="en-IN" sz="1350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”</a:t>
            </a:r>
            <a:r>
              <a:rPr lang="en-IN" sz="1350" dirty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IN" sz="1350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</a:t>
            </a:r>
            <a:r>
              <a:rPr lang="en-IN" sz="1350" dirty="0" err="1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Email_id</a:t>
            </a:r>
            <a:r>
              <a:rPr lang="en-IN" sz="1350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” </a:t>
            </a:r>
            <a:r>
              <a:rPr lang="en-IN" sz="1350" dirty="0">
                <a:latin typeface="Helvetica" panose="020B0604020202020204" pitchFamily="34" charset="0"/>
                <a:cs typeface="Helvetica" panose="020B0604020202020204" pitchFamily="34" charset="0"/>
              </a:rPr>
              <a:t>are multi-valued attributes as they can take more than one value</a:t>
            </a:r>
            <a:r>
              <a:rPr lang="en-IN" sz="165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8EF3F3-8AC3-44A8-9987-1BF136C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pPr/>
              <a:t>44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892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04C348-2B84-417C-AAF2-2E614AF3ED11}"/>
              </a:ext>
            </a:extLst>
          </p:cNvPr>
          <p:cNvSpPr txBox="1"/>
          <p:nvPr/>
        </p:nvSpPr>
        <p:spPr>
          <a:xfrm>
            <a:off x="685800" y="1257300"/>
            <a:ext cx="78799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5. Derived Attribute</a:t>
            </a:r>
          </a:p>
          <a:p>
            <a:pPr marL="600075" lvl="1" indent="-257175" algn="just"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endParaRPr lang="en-IN" sz="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 These are the attributes which can be derived from other attribute(s).</a:t>
            </a:r>
          </a:p>
          <a:p>
            <a:pPr marL="600075" lvl="1" indent="-257175" algn="just"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endParaRPr lang="en-IN" sz="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 It is represented by dashed ellipse.</a:t>
            </a:r>
          </a:p>
          <a:p>
            <a:endParaRPr lang="en-IN" sz="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b="1" dirty="0">
                <a:latin typeface="Helvetica" panose="020B0604020202020204" pitchFamily="34" charset="0"/>
                <a:cs typeface="Helvetica" panose="020B0604020202020204" pitchFamily="34" charset="0"/>
              </a:rPr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08FA4-116D-4BF2-961B-E27182FFE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259" y="2711544"/>
            <a:ext cx="4134971" cy="2041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90C01A-7504-4D49-8954-59D950559232}"/>
              </a:ext>
            </a:extLst>
          </p:cNvPr>
          <p:cNvSpPr txBox="1"/>
          <p:nvPr/>
        </p:nvSpPr>
        <p:spPr>
          <a:xfrm>
            <a:off x="1169895" y="4996397"/>
            <a:ext cx="657561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350" dirty="0">
                <a:latin typeface="Helvetica" panose="020B0604020202020204" pitchFamily="34" charset="0"/>
                <a:cs typeface="Helvetica" panose="020B0604020202020204" pitchFamily="34" charset="0"/>
              </a:rPr>
              <a:t>Here, </a:t>
            </a:r>
            <a:r>
              <a:rPr lang="en-IN" sz="1350" b="1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“age” </a:t>
            </a:r>
            <a:r>
              <a:rPr lang="en-IN" sz="1350" dirty="0">
                <a:latin typeface="Helvetica" panose="020B0604020202020204" pitchFamily="34" charset="0"/>
                <a:cs typeface="Helvetica" panose="020B0604020202020204" pitchFamily="34" charset="0"/>
              </a:rPr>
              <a:t>is a derived attribute as it can be derived from the attribute </a:t>
            </a:r>
            <a:r>
              <a:rPr lang="en-IN" sz="135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“dob”.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442ECE-FDCB-4D53-8BFC-52B8B7E3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pPr/>
              <a:t>45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0641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D59DD3-414E-4A0B-B44C-0FF60DC5192B}"/>
              </a:ext>
            </a:extLst>
          </p:cNvPr>
          <p:cNvSpPr txBox="1"/>
          <p:nvPr/>
        </p:nvSpPr>
        <p:spPr>
          <a:xfrm>
            <a:off x="524435" y="1314450"/>
            <a:ext cx="79135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6. Key Attribute</a:t>
            </a:r>
          </a:p>
          <a:p>
            <a:pPr marL="600075" lvl="1" indent="-257175" algn="just"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endParaRPr lang="en-IN" sz="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These are the attributes which can identify an entity uniquely in an entity set.</a:t>
            </a:r>
          </a:p>
          <a:p>
            <a:pPr marL="600075" lvl="1" indent="-257175" algn="just"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endParaRPr lang="en-IN" sz="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 Key attributes should be underlined.</a:t>
            </a:r>
          </a:p>
          <a:p>
            <a:pPr algn="just"/>
            <a:endParaRPr lang="en-IN" sz="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n-IN" b="1" dirty="0">
                <a:latin typeface="Helvetica" panose="020B0604020202020204" pitchFamily="34" charset="0"/>
                <a:cs typeface="Helvetica" panose="020B0604020202020204" pitchFamily="34" charset="0"/>
              </a:rPr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6ECA7-1C56-4DF2-BBB8-E62DBC132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411" y="2969489"/>
            <a:ext cx="4445429" cy="1771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06C7C0-DCDA-4903-BAE7-04273926D4EC}"/>
              </a:ext>
            </a:extLst>
          </p:cNvPr>
          <p:cNvSpPr txBox="1"/>
          <p:nvPr/>
        </p:nvSpPr>
        <p:spPr>
          <a:xfrm>
            <a:off x="638735" y="5044326"/>
            <a:ext cx="7799294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350" dirty="0">
                <a:latin typeface="Helvetica" panose="020B0604020202020204" pitchFamily="34" charset="0"/>
                <a:cs typeface="Helvetica" panose="020B0604020202020204" pitchFamily="34" charset="0"/>
              </a:rPr>
              <a:t>Here, the attribute </a:t>
            </a:r>
            <a:r>
              <a:rPr lang="en-IN" sz="1350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</a:t>
            </a:r>
            <a:r>
              <a:rPr lang="en-IN" sz="1350" dirty="0" err="1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roll_no</a:t>
            </a:r>
            <a:r>
              <a:rPr lang="en-IN" sz="1350" dirty="0">
                <a:solidFill>
                  <a:srgbClr val="F66E6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” </a:t>
            </a:r>
            <a:r>
              <a:rPr lang="en-IN" sz="1350" dirty="0">
                <a:latin typeface="Helvetica" panose="020B0604020202020204" pitchFamily="34" charset="0"/>
                <a:cs typeface="Helvetica" panose="020B0604020202020204" pitchFamily="34" charset="0"/>
              </a:rPr>
              <a:t>is a key attribute as it can identify each student uniquely.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2FBA7E-7EB7-43E1-9EF4-CB827AD4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pPr/>
              <a:t>46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9609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D59DD3-414E-4A0B-B44C-0FF60DC5192B}"/>
              </a:ext>
            </a:extLst>
          </p:cNvPr>
          <p:cNvSpPr txBox="1"/>
          <p:nvPr/>
        </p:nvSpPr>
        <p:spPr>
          <a:xfrm>
            <a:off x="524435" y="1314450"/>
            <a:ext cx="79135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7. Descriptive Attribute</a:t>
            </a:r>
          </a:p>
          <a:p>
            <a:pPr marL="600075" lvl="1" indent="-257175" algn="just"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endParaRPr lang="en-IN" sz="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descriptive attribute describes a relationship. It gives additional information about the relationship. </a:t>
            </a:r>
            <a:endParaRPr lang="en-IN" sz="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00075" lvl="1" indent="-257175" algn="just">
              <a:buClr>
                <a:srgbClr val="F66E63"/>
              </a:buClr>
              <a:buSzPct val="125000"/>
              <a:buFont typeface="Calibri" panose="020F0502020204030204" pitchFamily="34" charset="0"/>
              <a:buChar char="―"/>
            </a:pP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n-IN" b="1" dirty="0">
                <a:latin typeface="Helvetica" panose="020B0604020202020204" pitchFamily="34" charset="0"/>
                <a:cs typeface="Helvetica" panose="020B0604020202020204" pitchFamily="34" charset="0"/>
              </a:rPr>
              <a:t>Example: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71" y="2934597"/>
            <a:ext cx="2863049" cy="1103193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152" y="2934598"/>
            <a:ext cx="3278852" cy="1150895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561" y="4422596"/>
            <a:ext cx="2943636" cy="1128870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AD9307B-3E0F-ADBA-575C-81BCB896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11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8777" b="5340"/>
          <a:stretch/>
        </p:blipFill>
        <p:spPr>
          <a:xfrm>
            <a:off x="1684320" y="1620696"/>
            <a:ext cx="6467563" cy="35104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39293" y="4410529"/>
            <a:ext cx="8769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00B050"/>
                </a:solidFill>
              </a:rPr>
              <a:t>Entity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5363" y="5075929"/>
            <a:ext cx="21179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00B0F0"/>
                </a:solidFill>
              </a:rPr>
              <a:t>Multi-valued Attributes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6033" y="4133530"/>
            <a:ext cx="8769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00B050"/>
                </a:solidFill>
              </a:rPr>
              <a:t>Entity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7200" y="4888754"/>
            <a:ext cx="87692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00B0F0"/>
                </a:solidFill>
              </a:rPr>
              <a:t>Derived</a:t>
            </a:r>
            <a:r>
              <a:rPr lang="en-US" sz="1350" dirty="0"/>
              <a:t> </a:t>
            </a:r>
            <a:r>
              <a:rPr lang="en-US" sz="1350" b="1" dirty="0">
                <a:solidFill>
                  <a:srgbClr val="00B0F0"/>
                </a:solidFill>
              </a:rPr>
              <a:t>Attributes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8076" y="3599646"/>
            <a:ext cx="11395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0434" y="3519747"/>
            <a:ext cx="13834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00B0F0"/>
                </a:solidFill>
              </a:rPr>
              <a:t>Key Attribute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64497" y="2273062"/>
            <a:ext cx="19187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00B0F0"/>
                </a:solidFill>
              </a:rPr>
              <a:t>Composite</a:t>
            </a:r>
            <a:r>
              <a:rPr lang="en-US" sz="1350" dirty="0"/>
              <a:t> </a:t>
            </a:r>
            <a:r>
              <a:rPr lang="en-US" sz="1350" b="1" dirty="0">
                <a:solidFill>
                  <a:srgbClr val="00B0F0"/>
                </a:solidFill>
              </a:rPr>
              <a:t>Attribute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723226" y="2550061"/>
            <a:ext cx="139732" cy="825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783150" y="2550061"/>
            <a:ext cx="1079047" cy="66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39441" y="4999654"/>
            <a:ext cx="11335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00B0F0"/>
                </a:solidFill>
              </a:rPr>
              <a:t>Descriptive</a:t>
            </a:r>
            <a:r>
              <a:rPr lang="en-US" sz="1350" dirty="0"/>
              <a:t> </a:t>
            </a:r>
            <a:r>
              <a:rPr lang="en-US" sz="1350" b="1" dirty="0">
                <a:solidFill>
                  <a:srgbClr val="00B0F0"/>
                </a:solidFill>
              </a:rPr>
              <a:t>Attributes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6792" y="1122969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2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Practice Question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62BD645-E104-FDA9-06AA-F0931EF1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6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A university registrar’s office maintains data about the following entities: </a:t>
            </a:r>
          </a:p>
          <a:p>
            <a:pPr indent="-342900" algn="just">
              <a:buFont typeface="+mj-lt"/>
              <a:buAutoNum type="arabicPeriod"/>
            </a:pP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courses, including number, title, credits, syllabus, and prerequisites;</a:t>
            </a:r>
          </a:p>
          <a:p>
            <a:pPr indent="-342900" algn="just">
              <a:buFont typeface="+mj-lt"/>
              <a:buAutoNum type="arabicPeriod"/>
            </a:pP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course offerings, including course number, year, semester, section number, instructor(s), timings, and classroom;</a:t>
            </a:r>
          </a:p>
          <a:p>
            <a:pPr indent="-342900" algn="just">
              <a:buFont typeface="+mj-lt"/>
              <a:buAutoNum type="arabicPeriod"/>
            </a:pP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students, including student-id, name, and program; and</a:t>
            </a:r>
          </a:p>
          <a:p>
            <a:pPr indent="-342900" algn="just">
              <a:buFont typeface="+mj-lt"/>
              <a:buAutoNum type="arabicPeriod"/>
            </a:pP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instructors, including identification number, name, department, and title. Further, the enrollment of students in courses and grades awarded to students in each course they are enrolled for must be appropriately modeled.</a:t>
            </a:r>
          </a:p>
          <a:p>
            <a:pPr marL="0" indent="0" algn="just">
              <a:buNone/>
            </a:pPr>
            <a:endParaRPr lang="en-US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Construct an E-R diagram for the registrar’s office. Document all assumptions that you make about the mapping constraints.</a:t>
            </a:r>
          </a:p>
          <a:p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DEC75-C5CB-DF78-53D3-159FC9EE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7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7F177-704F-76E7-5E5B-764D6ED4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DF9104-0B78-5BCE-FBF2-CA6DD107C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5400"/>
            <a:ext cx="7086600" cy="1325563"/>
          </a:xfrm>
        </p:spPr>
        <p:txBody>
          <a:bodyPr/>
          <a:lstStyle/>
          <a:p>
            <a:r>
              <a:rPr lang="en-US" altLang="en-US" dirty="0"/>
              <a:t> Database State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A0DC0F-5411-E885-555C-6E9EDD4E8B9E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97622"/>
            <a:ext cx="7086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 Database state or </a:t>
            </a:r>
            <a:r>
              <a:rPr lang="en-US" altLang="en-US" sz="2400" dirty="0">
                <a:solidFill>
                  <a:schemeClr val="hlin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instance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is the data in the database at a particular moment of time.</a:t>
            </a:r>
          </a:p>
          <a:p>
            <a:pPr algn="just"/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Every update operation changes the database from one state to another.</a:t>
            </a:r>
          </a:p>
          <a:p>
            <a:pPr algn="just"/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Schema is sometimes is called the </a:t>
            </a:r>
            <a:r>
              <a:rPr lang="en-US" altLang="en-US" sz="2400" dirty="0">
                <a:solidFill>
                  <a:schemeClr val="hlin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intension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, and the database state an </a:t>
            </a:r>
            <a:r>
              <a:rPr lang="en-US" altLang="en-US" sz="2400" dirty="0">
                <a:solidFill>
                  <a:schemeClr val="hlin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extension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of the schema.</a:t>
            </a:r>
          </a:p>
        </p:txBody>
      </p:sp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04D90936-8894-9869-3752-300DB1C94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3886200"/>
            <a:ext cx="3581400" cy="2613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35517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0"/>
          <a:stretch/>
        </p:blipFill>
        <p:spPr>
          <a:xfrm>
            <a:off x="1485435" y="1270062"/>
            <a:ext cx="5911185" cy="4214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Connector 5"/>
          <p:cNvCxnSpPr/>
          <p:nvPr/>
        </p:nvCxnSpPr>
        <p:spPr>
          <a:xfrm flipV="1">
            <a:off x="1944209" y="1569681"/>
            <a:ext cx="266330" cy="66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853713" y="1576339"/>
            <a:ext cx="266330" cy="66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834446" y="3740274"/>
            <a:ext cx="438890" cy="11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4020E9C-A3F1-3B8F-3AB1-3DCEC2AB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273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D85F19E-4A07-B906-CE76-282AA8C6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84163"/>
            <a:ext cx="7620000" cy="1143000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3600" dirty="0"/>
              <a:t>Any </a:t>
            </a:r>
            <a:r>
              <a:rPr lang="en-US" sz="3600"/>
              <a:t>Questions?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6" name="Picture 5" descr="Yellow question mark">
            <a:extLst>
              <a:ext uri="{FF2B5EF4-FFF2-40B4-BE49-F238E27FC236}">
                <a16:creationId xmlns:a16="http://schemas.microsoft.com/office/drawing/2014/main" id="{0E6B5CA1-EEBA-A332-5F44-DDA532F6A2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62" r="2" b="2"/>
          <a:stretch/>
        </p:blipFill>
        <p:spPr>
          <a:xfrm>
            <a:off x="457200" y="1600200"/>
            <a:ext cx="7620000" cy="48006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BB11D-0FB2-E09B-07C0-448FAD10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EFC9D-707F-3CBF-ECEC-8CFAE6CD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86230D-55A0-8894-AD60-80996285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1365"/>
            <a:ext cx="79248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Key Differences Between Schema and Instance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B0CDB3-534A-9184-7A4E-B690E312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221865"/>
            <a:ext cx="7924800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 schema is the </a:t>
            </a:r>
            <a:r>
              <a:rPr lang="en-US" sz="2000" b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design representation</a:t>
            </a:r>
            <a:r>
              <a:rPr lang="en-US" sz="2000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of a database whereas instance is the </a:t>
            </a:r>
            <a:r>
              <a:rPr lang="en-US" sz="2000" b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snapshot of a database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at a particular moment.</a:t>
            </a:r>
          </a:p>
          <a:p>
            <a:pPr algn="just"/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Instance </a:t>
            </a:r>
            <a:r>
              <a:rPr lang="en-US" sz="2000" b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changes very frequently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whenever data is removed or added in the database. As against, the changes in schema occurs rarely.</a:t>
            </a:r>
          </a:p>
          <a:p>
            <a:pPr algn="just"/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27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E6F4-9B2A-1CBD-82D8-2C08557B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28" y="0"/>
            <a:ext cx="8177366" cy="1143000"/>
          </a:xfrm>
        </p:spPr>
        <p:txBody>
          <a:bodyPr/>
          <a:lstStyle/>
          <a:p>
            <a:r>
              <a:rPr lang="en-PK" sz="4000" dirty="0"/>
              <a:t>Database Development Process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61C3A-D26E-9BD2-BA06-E3D255F8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A0790C-697B-BF99-DED4-E9A13267D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05" y="1424078"/>
            <a:ext cx="7107116" cy="540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E6F4-9B2A-1CBD-82D8-2C08557B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28" y="0"/>
            <a:ext cx="8177366" cy="1143000"/>
          </a:xfrm>
        </p:spPr>
        <p:txBody>
          <a:bodyPr/>
          <a:lstStyle/>
          <a:p>
            <a:r>
              <a:rPr lang="en-PK" sz="4000" dirty="0"/>
              <a:t>Database Development Process Cont..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61C3A-D26E-9BD2-BA06-E3D255F8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725DA9-C4C4-68C3-7583-881C00E78AB4}"/>
              </a:ext>
            </a:extLst>
          </p:cNvPr>
          <p:cNvSpPr>
            <a:spLocks noGrp="1"/>
          </p:cNvSpPr>
          <p:nvPr/>
        </p:nvSpPr>
        <p:spPr>
          <a:xfrm>
            <a:off x="4876800" y="2238754"/>
            <a:ext cx="3283909" cy="13804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2"/>
                </a:solidFill>
              </a:rPr>
              <a:t>Similar to software development life cycles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66531B-65BD-2A51-93A3-BE21CD6DDC03}"/>
              </a:ext>
            </a:extLst>
          </p:cNvPr>
          <p:cNvSpPr/>
          <p:nvPr/>
        </p:nvSpPr>
        <p:spPr>
          <a:xfrm>
            <a:off x="533400" y="1708673"/>
            <a:ext cx="2362200" cy="51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2000" b="1" dirty="0"/>
              <a:t>Prelimanry Study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D81B3-CF73-9607-0F89-F6F13393E12A}"/>
              </a:ext>
            </a:extLst>
          </p:cNvPr>
          <p:cNvSpPr/>
          <p:nvPr/>
        </p:nvSpPr>
        <p:spPr>
          <a:xfrm>
            <a:off x="1219200" y="2447261"/>
            <a:ext cx="2592298" cy="537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2000" b="1" dirty="0"/>
              <a:t>Requirements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97E537-01C1-CFB2-7CA8-B68A7441E0D4}"/>
              </a:ext>
            </a:extLst>
          </p:cNvPr>
          <p:cNvSpPr/>
          <p:nvPr/>
        </p:nvSpPr>
        <p:spPr>
          <a:xfrm>
            <a:off x="1979702" y="3203434"/>
            <a:ext cx="2592298" cy="537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2000" b="1" dirty="0"/>
              <a:t>Database 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3711A2-DC4C-5476-5603-3986971444FD}"/>
              </a:ext>
            </a:extLst>
          </p:cNvPr>
          <p:cNvSpPr/>
          <p:nvPr/>
        </p:nvSpPr>
        <p:spPr>
          <a:xfrm>
            <a:off x="3048000" y="3989285"/>
            <a:ext cx="2592298" cy="537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2000" b="1" dirty="0"/>
              <a:t>Physical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6B5AE-ADE0-802E-6730-D1EE0B859481}"/>
              </a:ext>
            </a:extLst>
          </p:cNvPr>
          <p:cNvSpPr/>
          <p:nvPr/>
        </p:nvSpPr>
        <p:spPr>
          <a:xfrm>
            <a:off x="3962400" y="4775136"/>
            <a:ext cx="2592298" cy="537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2000" b="1" dirty="0"/>
              <a:t>Implentation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DF4B8B-B6C2-93A9-9781-7832F3409CE2}"/>
              </a:ext>
            </a:extLst>
          </p:cNvPr>
          <p:cNvSpPr/>
          <p:nvPr/>
        </p:nvSpPr>
        <p:spPr>
          <a:xfrm>
            <a:off x="4876800" y="5638159"/>
            <a:ext cx="2592298" cy="537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2000" b="1" dirty="0"/>
              <a:t>Maintenance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8A0CF-7049-A14E-D321-CB00062C0806}"/>
              </a:ext>
            </a:extLst>
          </p:cNvPr>
          <p:cNvSpPr>
            <a:spLocks noGrp="1"/>
          </p:cNvSpPr>
          <p:nvPr/>
        </p:nvSpPr>
        <p:spPr>
          <a:xfrm>
            <a:off x="608428" y="1066800"/>
            <a:ext cx="7171281" cy="4022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chemeClr val="tx2"/>
                </a:solidFill>
              </a:rPr>
              <a:t>System Development Life Cycle for Database 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2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E6F4-9B2A-1CBD-82D8-2C08557B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849772" cy="1143000"/>
          </a:xfrm>
        </p:spPr>
        <p:txBody>
          <a:bodyPr/>
          <a:lstStyle/>
          <a:p>
            <a:r>
              <a:rPr lang="en-PK" sz="4000" dirty="0"/>
              <a:t>Staged Database Development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61C3A-D26E-9BD2-BA06-E3D255F8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174AEA-5316-568B-CA98-0CC9FBC46F8A}"/>
              </a:ext>
            </a:extLst>
          </p:cNvPr>
          <p:cNvSpPr/>
          <p:nvPr/>
        </p:nvSpPr>
        <p:spPr>
          <a:xfrm>
            <a:off x="685800" y="1585868"/>
            <a:ext cx="7772400" cy="51197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4F81B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A239FB-9E63-5C61-A4C4-7D0F6C3C733D}"/>
              </a:ext>
            </a:extLst>
          </p:cNvPr>
          <p:cNvSpPr/>
          <p:nvPr/>
        </p:nvSpPr>
        <p:spPr>
          <a:xfrm>
            <a:off x="993212" y="1428771"/>
            <a:ext cx="7464988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/>
              <a:t>Stages</a:t>
            </a:r>
            <a:r>
              <a:rPr lang="en-US" u="sng" dirty="0"/>
              <a:t> </a:t>
            </a:r>
            <a:r>
              <a:rPr lang="en-US" b="1" dirty="0"/>
              <a:t> of Staged Approach (It is a  type of top down approach)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5B475-78DA-EDC9-0F86-7132368F75A3}"/>
              </a:ext>
            </a:extLst>
          </p:cNvPr>
          <p:cNvSpPr/>
          <p:nvPr/>
        </p:nvSpPr>
        <p:spPr>
          <a:xfrm>
            <a:off x="1155523" y="1982362"/>
            <a:ext cx="7222174" cy="405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 User Environment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F07987-124E-3BEA-B61C-83DEF45118A1}"/>
              </a:ext>
            </a:extLst>
          </p:cNvPr>
          <p:cNvSpPr/>
          <p:nvPr/>
        </p:nvSpPr>
        <p:spPr>
          <a:xfrm>
            <a:off x="1155522" y="2541500"/>
            <a:ext cx="7222174" cy="405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 conceptual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FFDB4A-1F05-1866-B631-3A22DD5C91EA}"/>
              </a:ext>
            </a:extLst>
          </p:cNvPr>
          <p:cNvSpPr/>
          <p:nvPr/>
        </p:nvSpPr>
        <p:spPr>
          <a:xfrm>
            <a:off x="1155522" y="3100638"/>
            <a:ext cx="7222174" cy="405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 conceptual model to logical Model</a:t>
            </a:r>
            <a:endParaRPr lang="en-US" sz="2000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30ADDC-7A86-84E7-2DDB-C5CEBFF8D7A3}"/>
              </a:ext>
            </a:extLst>
          </p:cNvPr>
          <p:cNvSpPr/>
          <p:nvPr/>
        </p:nvSpPr>
        <p:spPr>
          <a:xfrm>
            <a:off x="1155522" y="3655201"/>
            <a:ext cx="7222174" cy="405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Choose a DBMS</a:t>
            </a:r>
            <a:endParaRPr lang="en-US" sz="2000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53F68-A15A-610C-1972-631BAD447D21}"/>
              </a:ext>
            </a:extLst>
          </p:cNvPr>
          <p:cNvSpPr/>
          <p:nvPr/>
        </p:nvSpPr>
        <p:spPr>
          <a:xfrm>
            <a:off x="1155522" y="4209763"/>
            <a:ext cx="7222174" cy="405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 Physical Model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0CB494-8B4D-4759-C3D1-B82B0CE4EB93}"/>
              </a:ext>
            </a:extLst>
          </p:cNvPr>
          <p:cNvSpPr/>
          <p:nvPr/>
        </p:nvSpPr>
        <p:spPr>
          <a:xfrm>
            <a:off x="1165188" y="4764297"/>
            <a:ext cx="7222174" cy="405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 system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A37B24-26DD-E0DD-79D0-6757313BADC9}"/>
              </a:ext>
            </a:extLst>
          </p:cNvPr>
          <p:cNvSpPr/>
          <p:nvPr/>
        </p:nvSpPr>
        <p:spPr>
          <a:xfrm>
            <a:off x="1155522" y="5339869"/>
            <a:ext cx="7222174" cy="405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system 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40DBBF-DAA5-5F6F-1568-E930ACC51B9E}"/>
              </a:ext>
            </a:extLst>
          </p:cNvPr>
          <p:cNvSpPr/>
          <p:nvPr/>
        </p:nvSpPr>
        <p:spPr>
          <a:xfrm>
            <a:off x="1155522" y="5919564"/>
            <a:ext cx="7222174" cy="405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Operational Maintenance 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8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9984BD2BE6EA40AB84C585455996A6" ma:contentTypeVersion="4" ma:contentTypeDescription="Create a new document." ma:contentTypeScope="" ma:versionID="cd1cf21a6ddf059d9599a86991566e46">
  <xsd:schema xmlns:xsd="http://www.w3.org/2001/XMLSchema" xmlns:xs="http://www.w3.org/2001/XMLSchema" xmlns:p="http://schemas.microsoft.com/office/2006/metadata/properties" xmlns:ns2="86d35349-1c00-4cee-96c9-6ee86a8b6c28" targetNamespace="http://schemas.microsoft.com/office/2006/metadata/properties" ma:root="true" ma:fieldsID="34ab6d3aeddf1520e00c588a4e03b90a" ns2:_="">
    <xsd:import namespace="86d35349-1c00-4cee-96c9-6ee86a8b6c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d35349-1c00-4cee-96c9-6ee86a8b6c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854112-7530-40C5-B96F-0737349E5542}"/>
</file>

<file path=customXml/itemProps2.xml><?xml version="1.0" encoding="utf-8"?>
<ds:datastoreItem xmlns:ds="http://schemas.openxmlformats.org/officeDocument/2006/customXml" ds:itemID="{EC4C6ED1-A675-41E7-8685-64F6B7C032D4}"/>
</file>

<file path=customXml/itemProps3.xml><?xml version="1.0" encoding="utf-8"?>
<ds:datastoreItem xmlns:ds="http://schemas.openxmlformats.org/officeDocument/2006/customXml" ds:itemID="{5F2FB560-9E5F-49AB-B634-476DBD508A52}"/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15999</TotalTime>
  <Words>2310</Words>
  <Application>Microsoft Macintosh PowerPoint</Application>
  <PresentationFormat>On-screen Show (4:3)</PresentationFormat>
  <Paragraphs>503</Paragraphs>
  <Slides>51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(Body)</vt:lpstr>
      <vt:lpstr>Cambria</vt:lpstr>
      <vt:lpstr>Helvetica</vt:lpstr>
      <vt:lpstr>Times New Roman</vt:lpstr>
      <vt:lpstr>Adjacency</vt:lpstr>
      <vt:lpstr>                             Database Management System (CS232)  BS(SE,CySec) gg </vt:lpstr>
      <vt:lpstr>Topics</vt:lpstr>
      <vt:lpstr>Definition of Schema</vt:lpstr>
      <vt:lpstr>--- Example of a Database Schema</vt:lpstr>
      <vt:lpstr> Database State </vt:lpstr>
      <vt:lpstr>Key Differences Between Schema and Instance </vt:lpstr>
      <vt:lpstr>Database Development Process </vt:lpstr>
      <vt:lpstr>Database Development Process Cont..</vt:lpstr>
      <vt:lpstr>Staged Database Development Approach</vt:lpstr>
      <vt:lpstr>Database Development Process Cont..</vt:lpstr>
      <vt:lpstr>Database Development Process Cont..</vt:lpstr>
      <vt:lpstr>Database Development Process Cont..</vt:lpstr>
      <vt:lpstr>Data Flow Diagram</vt:lpstr>
      <vt:lpstr>Data Flow Diagram Cont..</vt:lpstr>
      <vt:lpstr>Data Flow Diagram Cont..</vt:lpstr>
      <vt:lpstr>Data Flow Diagram Cont..</vt:lpstr>
      <vt:lpstr>Data Flow Diagram Cont..</vt:lpstr>
      <vt:lpstr>Database Administration</vt:lpstr>
      <vt:lpstr>What is good database design? </vt:lpstr>
      <vt:lpstr>Example: </vt:lpstr>
      <vt:lpstr>The Design Process</vt:lpstr>
      <vt:lpstr>If you don’t follow design/ model then …</vt:lpstr>
      <vt:lpstr>Design Process</vt:lpstr>
      <vt:lpstr>Conceptual Model</vt:lpstr>
      <vt:lpstr>What is an Entity Relationship Diagram (ERD)?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ER-DIAGRAM NOTATION</vt:lpstr>
      <vt:lpstr>PowerPoint Presentation</vt:lpstr>
      <vt:lpstr>PowerPoint Presentation</vt:lpstr>
      <vt:lpstr>Guidelines for naming and defining entity types </vt:lpstr>
      <vt:lpstr>PowerPoint Presentation</vt:lpstr>
      <vt:lpstr>PowerPoint Presentation</vt:lpstr>
      <vt:lpstr>PowerPoint Presentation</vt:lpstr>
      <vt:lpstr>PowerPoint Presentation</vt:lpstr>
      <vt:lpstr>Guidelines for naming attributes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</vt:lpstr>
      <vt:lpstr>PowerPoint Presentation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Engineering BSSE-VI</dc:title>
  <dc:creator>Administrator</dc:creator>
  <cp:lastModifiedBy>Said Nabi Lecturer FCSE</cp:lastModifiedBy>
  <cp:revision>918</cp:revision>
  <cp:lastPrinted>2025-01-27T06:34:27Z</cp:lastPrinted>
  <dcterms:created xsi:type="dcterms:W3CDTF">2006-08-16T00:00:00Z</dcterms:created>
  <dcterms:modified xsi:type="dcterms:W3CDTF">2025-02-06T05:51:01Z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0x0101008A9984BD2BE6EA40AB84C585455996A6</vt:lpwstr>
  </property>
</Properties>
</file>