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dp" ContentType="image/vnd.ms-photo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424" r:id="rId3"/>
    <p:sldId id="710" r:id="rId4"/>
    <p:sldId id="257" r:id="rId5"/>
    <p:sldId id="427" r:id="rId6"/>
    <p:sldId id="258" r:id="rId7"/>
    <p:sldId id="425" r:id="rId8"/>
    <p:sldId id="259" r:id="rId9"/>
    <p:sldId id="260" r:id="rId10"/>
    <p:sldId id="261" r:id="rId11"/>
    <p:sldId id="262" r:id="rId12"/>
    <p:sldId id="264" r:id="rId13"/>
    <p:sldId id="430" r:id="rId14"/>
    <p:sldId id="265" r:id="rId15"/>
    <p:sldId id="434" r:id="rId16"/>
    <p:sldId id="435" r:id="rId17"/>
    <p:sldId id="436" r:id="rId18"/>
    <p:sldId id="266" r:id="rId19"/>
    <p:sldId id="438" r:id="rId20"/>
    <p:sldId id="437" r:id="rId21"/>
    <p:sldId id="267" r:id="rId22"/>
    <p:sldId id="268" r:id="rId23"/>
    <p:sldId id="440" r:id="rId24"/>
    <p:sldId id="441" r:id="rId25"/>
    <p:sldId id="442" r:id="rId26"/>
    <p:sldId id="443" r:id="rId27"/>
    <p:sldId id="290" r:id="rId28"/>
    <p:sldId id="445" r:id="rId29"/>
    <p:sldId id="269" r:id="rId30"/>
    <p:sldId id="447" r:id="rId31"/>
    <p:sldId id="448" r:id="rId32"/>
    <p:sldId id="433" r:id="rId33"/>
    <p:sldId id="450" r:id="rId34"/>
    <p:sldId id="283" r:id="rId35"/>
    <p:sldId id="709" r:id="rId3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84810" autoAdjust="0"/>
  </p:normalViewPr>
  <p:slideViewPr>
    <p:cSldViewPr>
      <p:cViewPr varScale="1">
        <p:scale>
          <a:sx n="91" d="100"/>
          <a:sy n="91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9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Reduce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3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01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72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3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0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51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entity has mandatory participation? Applied on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participation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8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6F834-5E10-42D5-AECB-4E2A8BDFEB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8027490F-BED6-4BFC-BC7D-FF1412D560B5}" type="datetime1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DF3E95B-FBDA-4C9B-A0FC-C225EE25A0B3}" type="datetime1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4C69677-0968-4F5A-8116-A99A3ED95C9E}" type="datetime1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D54FC1A3-2451-4AD7-AB16-196EE3A47896}" type="datetime1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3FC0FDBD-B466-4B19-AA42-E238C472A1E5}" type="datetime1">
              <a:rPr lang="en-US" smtClean="0"/>
              <a:t>2/14/25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F85E35-5FC8-85D9-ECD3-BDC61E35B87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7639157" y="411988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Advanced Database Management System (CS232)                                  Engr. Said Nabi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D0B2F-B5C7-20EA-FE36-062AB5D648D6}"/>
              </a:ext>
            </a:extLst>
          </p:cNvPr>
          <p:cNvSpPr txBox="1"/>
          <p:nvPr userDrawn="1"/>
        </p:nvSpPr>
        <p:spPr>
          <a:xfrm rot="16200000">
            <a:off x="8329657" y="14155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086600" cy="11430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Database Management System (CS232) 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BS(</a:t>
            </a:r>
            <a:r>
              <a:rPr lang="en-US" sz="3600" b="1" dirty="0" err="1">
                <a:solidFill>
                  <a:srgbClr val="7030A0"/>
                </a:solidFill>
              </a:rPr>
              <a:t>SE,CySec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124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Week 04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3CE2B9-E51C-BF21-366C-5E0C7E2E09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7683362" y="4068874"/>
            <a:ext cx="2362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16200000">
            <a:off x="7586909" y="1310957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8EF87C-991B-EA3F-4359-79FC6A3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752D8-EDC7-41AE-BBF8-659267C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1756B-A8E0-4A04-B3BA-821237E4C717}"/>
              </a:ext>
            </a:extLst>
          </p:cNvPr>
          <p:cNvSpPr txBox="1"/>
          <p:nvPr/>
        </p:nvSpPr>
        <p:spPr>
          <a:xfrm>
            <a:off x="152400" y="586665"/>
            <a:ext cx="75438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Binary Relationship</a:t>
            </a:r>
          </a:p>
          <a:p>
            <a:pPr algn="just"/>
            <a:endParaRPr lang="en-IN" sz="2000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there are </a:t>
            </a:r>
            <a:r>
              <a:rPr lang="en-US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exactly two  entity sets participating in a relationship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such type of relationship is called binary relationship.</a:t>
            </a:r>
          </a:p>
          <a:p>
            <a:pPr marL="257175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</a:t>
            </a:r>
            <a:r>
              <a:rPr lang="en-US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student enrolls a course,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Here, </a:t>
            </a:r>
            <a:r>
              <a:rPr lang="en-US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“enrolls”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is a relationship and this is the relationship between a </a:t>
            </a:r>
            <a:r>
              <a:rPr lang="en-US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entity and a </a:t>
            </a:r>
            <a:r>
              <a:rPr lang="en-US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Course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entity.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03A4E-5406-4856-8A1E-41598649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68" y="3893210"/>
            <a:ext cx="4760532" cy="196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94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26868-0E34-4A4A-B05A-1A65956D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B3811-BABD-4AA2-B60B-5B47B1A8B8E4}"/>
              </a:ext>
            </a:extLst>
          </p:cNvPr>
          <p:cNvSpPr txBox="1"/>
          <p:nvPr/>
        </p:nvSpPr>
        <p:spPr>
          <a:xfrm>
            <a:off x="228600" y="390577"/>
            <a:ext cx="8072464" cy="334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Ternary relationship</a:t>
            </a:r>
          </a:p>
          <a:p>
            <a:pPr algn="ctr"/>
            <a:endParaRPr lang="en-IN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endParaRPr lang="en-IN" sz="52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there are exactly three entity sets participating in a relationship then such type of relationship is called ternary relationship</a:t>
            </a: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00000"/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example: In the real world, 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patient goes to a doctor  and doctor prescribes the medicine to the patient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, three entities </a:t>
            </a:r>
            <a:r>
              <a:rPr lang="en-IN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Doctor, patient and medicine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are involved in the relationship </a:t>
            </a:r>
            <a:r>
              <a:rPr lang="en-IN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“prescribes”.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04F23-31A0-45DD-B12D-7C05737C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4" y="3946096"/>
            <a:ext cx="3183575" cy="207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Degree of Relations in DBMS - GeeksforGeeks">
            <a:extLst>
              <a:ext uri="{FF2B5EF4-FFF2-40B4-BE49-F238E27FC236}">
                <a16:creationId xmlns:a16="http://schemas.microsoft.com/office/drawing/2014/main" id="{6A1438F5-93FE-A8B3-4A60-4450B97F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4" y="3946096"/>
            <a:ext cx="4495800" cy="20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AE608-7842-4145-A501-BE0B5EB1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D07A1-1D4B-403F-A023-20A6C9F1523A}"/>
              </a:ext>
            </a:extLst>
          </p:cNvPr>
          <p:cNvSpPr txBox="1"/>
          <p:nvPr/>
        </p:nvSpPr>
        <p:spPr>
          <a:xfrm>
            <a:off x="0" y="533400"/>
            <a:ext cx="8405509" cy="529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Mapping Cardinalities / Constraints</a:t>
            </a:r>
          </a:p>
          <a:p>
            <a:pPr algn="just"/>
            <a:endParaRPr lang="en-IN" sz="1500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mapping constraint</a:t>
            </a:r>
            <a:r>
              <a:rPr lang="en-IN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defines </a:t>
            </a:r>
            <a:r>
              <a:rPr lang="en-IN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many entities can be related to another entity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to a relationship.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It is most </a:t>
            </a:r>
            <a:r>
              <a:rPr lang="en-US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useful in describing the relationship sets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that involve more than two entity sets.</a:t>
            </a:r>
          </a:p>
          <a:p>
            <a:pPr marL="342900" lvl="1" algn="just">
              <a:buClr>
                <a:srgbClr val="F66E63"/>
              </a:buClr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binary relationship set </a:t>
            </a:r>
            <a:r>
              <a:rPr lang="en-US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on an entity set </a:t>
            </a: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there are four possible.</a:t>
            </a:r>
          </a:p>
          <a:p>
            <a:pPr marL="342900" lvl="1" algn="just">
              <a:buClr>
                <a:srgbClr val="F66E63"/>
              </a:buClr>
            </a:pP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US" sz="52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</a:rPr>
              <a:t>These are as follows:</a:t>
            </a:r>
          </a:p>
          <a:p>
            <a:pPr marL="1028700" lvl="2" indent="-342900" algn="just">
              <a:buClr>
                <a:srgbClr val="F66E63"/>
              </a:buClr>
              <a:buFont typeface="+mj-lt"/>
              <a:buAutoNum type="arabicPeriod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One to one (1:1)</a:t>
            </a:r>
          </a:p>
          <a:p>
            <a:pPr marL="1028700" lvl="2" indent="-342900" algn="just">
              <a:buClr>
                <a:srgbClr val="F66E63"/>
              </a:buClr>
              <a:buFont typeface="+mj-lt"/>
              <a:buAutoNum type="arabicPeriod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One to many (1:M)</a:t>
            </a:r>
          </a:p>
          <a:p>
            <a:pPr marL="1028700" lvl="2" indent="-342900" algn="just">
              <a:buClr>
                <a:srgbClr val="F66E63"/>
              </a:buClr>
              <a:buFont typeface="+mj-lt"/>
              <a:buAutoNum type="arabicPeriod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Many to one (M:1)</a:t>
            </a:r>
          </a:p>
          <a:p>
            <a:pPr marL="1028700" lvl="2" indent="-342900" algn="just">
              <a:buClr>
                <a:srgbClr val="F66E63"/>
              </a:buClr>
              <a:buFont typeface="+mj-lt"/>
              <a:buAutoNum type="arabicPeriod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Many to many (M:M)</a:t>
            </a:r>
          </a:p>
          <a:p>
            <a:pPr marL="1028700" lvl="2" indent="-342900" algn="just">
              <a:buClr>
                <a:srgbClr val="F66E63"/>
              </a:buClr>
              <a:buFont typeface="+mj-lt"/>
              <a:buAutoNum type="arabicPeriod"/>
            </a:pPr>
            <a:endParaRPr lang="en-IN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0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9800"/>
            <a:ext cx="8362950" cy="3487532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Chen Model</a:t>
            </a:r>
          </a:p>
          <a:p>
            <a:pPr lvl="1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1 to represent one. </a:t>
            </a:r>
          </a:p>
          <a:p>
            <a:pPr lvl="1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M to represent many</a:t>
            </a:r>
          </a:p>
          <a:p>
            <a:pPr lvl="1"/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Crow’s Foot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749064" y="4525759"/>
            <a:ext cx="657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206264" y="4414377"/>
            <a:ext cx="179285" cy="111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206264" y="4528677"/>
            <a:ext cx="179285" cy="111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63465" y="4419123"/>
            <a:ext cx="149404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many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749064" y="4170089"/>
            <a:ext cx="657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206265" y="4061627"/>
            <a:ext cx="0" cy="222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663465" y="4063453"/>
            <a:ext cx="149404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One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749064" y="5097259"/>
            <a:ext cx="657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206265" y="4988797"/>
            <a:ext cx="0" cy="222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2206264" y="4985877"/>
            <a:ext cx="179285" cy="111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206264" y="5100177"/>
            <a:ext cx="179285" cy="111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663465" y="4990623"/>
            <a:ext cx="149404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One or many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3695137" y="2766394"/>
            <a:ext cx="1075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466662" y="2450379"/>
            <a:ext cx="53785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1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752287" y="3132108"/>
            <a:ext cx="1075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466662" y="2811288"/>
            <a:ext cx="53785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M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1806214" y="5583032"/>
            <a:ext cx="657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2263415" y="5474570"/>
            <a:ext cx="0" cy="222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206265" y="5474570"/>
            <a:ext cx="0" cy="222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2663465" y="5419247"/>
            <a:ext cx="256975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Mandatory one , means (1,1)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B8311-231B-47AD-B4FB-8BB27C50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8447" y="933170"/>
            <a:ext cx="7886700" cy="526257"/>
          </a:xfrm>
        </p:spPr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4EB8B-4D3B-7B44-A0BC-99E65ECC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6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1FD22-69D2-4FAD-A07A-AF57C05F3E92}"/>
              </a:ext>
            </a:extLst>
          </p:cNvPr>
          <p:cNvSpPr txBox="1"/>
          <p:nvPr/>
        </p:nvSpPr>
        <p:spPr>
          <a:xfrm>
            <a:off x="609600" y="512061"/>
            <a:ext cx="6565828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 to One (1:1)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4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An entity in </a:t>
            </a:r>
            <a:r>
              <a:rPr lang="en-IN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A is associated with at most one entity in B,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and an entity in B is associated with at most one entity in A.</a:t>
            </a:r>
          </a:p>
          <a:p>
            <a:pPr marL="342900" lvl="1" algn="just">
              <a:buClr>
                <a:srgbClr val="F66E63"/>
              </a:buClr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It’s a relationship where a record in one entity (table) is associated with exactly one record in another entity (table).</a:t>
            </a:r>
          </a:p>
          <a:p>
            <a:pPr marL="342900" lvl="1" algn="just">
              <a:buClr>
                <a:srgbClr val="F66E63"/>
              </a:buClr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Assume that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only one male can be married to only one female and one female can be married to only one male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this  can be viewed as one to one  cardinality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332C2-C45D-4BAA-AD4F-19DA1675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73" y="4930200"/>
            <a:ext cx="3309565" cy="124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9B8FA-6411-4CD0-83DB-0B2CD50F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407" y="5053749"/>
            <a:ext cx="2464594" cy="92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7251F72-67E7-AAF5-C43A-A073E7BF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2286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latin typeface="Helvetica" panose="020B0604020202020204" pitchFamily="34" charset="0"/>
                <a:cs typeface="Helvetica" panose="020B0604020202020204" pitchFamily="34" charset="0"/>
              </a:rPr>
              <a:t>One-to-One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family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lives in 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and the house contains one family.</a:t>
            </a:r>
          </a:p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has 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passport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and the passport can only be used by one person.</a:t>
            </a:r>
          </a:p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owns 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and the dog is owned by one person.</a:t>
            </a:r>
          </a:p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owns 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and the car is owned by one person.</a:t>
            </a:r>
          </a:p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many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websites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email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address is associated with exactly one user account and each user account is identified by its email address.</a:t>
            </a:r>
          </a:p>
          <a:p>
            <a:pPr indent="-3429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has a unique set of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fingerprints.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B25DE87-C6E9-781A-B738-8A051803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539" b="23080"/>
          <a:stretch/>
        </p:blipFill>
        <p:spPr>
          <a:xfrm>
            <a:off x="718086" y="1361937"/>
            <a:ext cx="7587714" cy="100026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5" y="2651912"/>
            <a:ext cx="4399362" cy="222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95" y="2651912"/>
            <a:ext cx="2629267" cy="2343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29184" y="1521400"/>
            <a:ext cx="48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512" y="1489034"/>
            <a:ext cx="145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58" y="1489035"/>
            <a:ext cx="145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0112" y="5210162"/>
            <a:ext cx="6719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Roboto"/>
              </a:rPr>
              <a:t>In a one-to-one relationship the foreign key may be placed in either of the entities.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7476DB6-27D7-513F-B0E7-0D2BF657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6" t="4997"/>
          <a:stretch/>
        </p:blipFill>
        <p:spPr>
          <a:xfrm>
            <a:off x="1138751" y="2704791"/>
            <a:ext cx="6938449" cy="2468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17388" r="4249" b="18210"/>
          <a:stretch/>
        </p:blipFill>
        <p:spPr>
          <a:xfrm>
            <a:off x="968681" y="1219200"/>
            <a:ext cx="7323267" cy="112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138751" y="5530060"/>
            <a:ext cx="6719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Roboto"/>
              </a:rPr>
              <a:t>In a one-to-one relationship the foreign key may be placed in either of the entities.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D279015-E9E1-0FF5-334C-3B92B147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CBC3-DAFC-406E-A0BA-3AC0E1BD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1C31B-469D-4114-B562-D612710E9F2C}"/>
              </a:ext>
            </a:extLst>
          </p:cNvPr>
          <p:cNvSpPr txBox="1"/>
          <p:nvPr/>
        </p:nvSpPr>
        <p:spPr>
          <a:xfrm>
            <a:off x="204013" y="730443"/>
            <a:ext cx="78197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 to Many (1 : M)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An entity in A is associated with any (zero or more) entities of B, and an entity in B can be associated with at most one entity in A.</a:t>
            </a:r>
          </a:p>
          <a:p>
            <a:pPr marL="342900" lvl="1" algn="just">
              <a:buClr>
                <a:srgbClr val="F66E63"/>
              </a:buClr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Should be the norm in any relational database design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a customer can place multiple orders from a website/shop.</a:t>
            </a:r>
          </a:p>
          <a:p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7B8BC-BE88-4602-9889-28985043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2" y="4724400"/>
            <a:ext cx="3291150" cy="122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7BBE9-A763-41F2-9B52-79B00D9E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19" y="4702400"/>
            <a:ext cx="3691545" cy="134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6A9FD-7ABB-40FF-91B2-D0603C190040}"/>
              </a:ext>
            </a:extLst>
          </p:cNvPr>
          <p:cNvSpPr txBox="1"/>
          <p:nvPr/>
        </p:nvSpPr>
        <p:spPr>
          <a:xfrm>
            <a:off x="1563781" y="4159336"/>
            <a:ext cx="16267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66E63"/>
              </a:buClr>
            </a:pPr>
            <a:r>
              <a:rPr lang="en-IN" sz="135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Symbol used </a:t>
            </a:r>
          </a:p>
        </p:txBody>
      </p:sp>
    </p:spTree>
    <p:extLst>
      <p:ext uri="{BB962C8B-B14F-4D97-AF65-F5344CB8AC3E}">
        <p14:creationId xmlns:p14="http://schemas.microsoft.com/office/powerpoint/2010/main" val="307909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CC23-CE28-4B54-9781-BC8EAAA6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7620000" cy="1143000"/>
          </a:xfrm>
        </p:spPr>
        <p:txBody>
          <a:bodyPr/>
          <a:lstStyle/>
          <a:p>
            <a:r>
              <a:rPr lang="en-US" sz="3300" dirty="0">
                <a:latin typeface="Helvetica" panose="020B0604020202020204" pitchFamily="34" charset="0"/>
                <a:cs typeface="Helvetica" panose="020B0604020202020204" pitchFamily="34" charset="0"/>
              </a:rPr>
              <a:t>One-to-Many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202D-0D3B-4CF7-94EA-BACA88E6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 maker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makes many different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but a particular car model is built only by a single car maker.</a:t>
            </a: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may make several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purchases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but each purchase is made by a single customer.</a:t>
            </a: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One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company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can have many </a:t>
            </a:r>
            <a:r>
              <a:rPr lang="en-US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numbers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but a phone number belongs to one company.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3FD2AB-2D09-685B-59AF-57A306F0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>
            <a:extLst>
              <a:ext uri="{FF2B5EF4-FFF2-40B4-BE49-F238E27FC236}">
                <a16:creationId xmlns:a16="http://schemas.microsoft.com/office/drawing/2014/main" id="{89693189-2C67-499A-9975-96DDA4D1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Relationships</a:t>
            </a:r>
          </a:p>
        </p:txBody>
      </p:sp>
      <p:sp>
        <p:nvSpPr>
          <p:cNvPr id="153602" name="Content Placeholder 2">
            <a:extLst>
              <a:ext uri="{FF2B5EF4-FFF2-40B4-BE49-F238E27FC236}">
                <a16:creationId xmlns:a16="http://schemas.microsoft.com/office/drawing/2014/main" id="{4756BF43-E390-4524-AFF7-3D61549BC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 types and Instances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Constraints on Relationship Types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Attributes of Relationship Types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 Representation in ER Diagram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Degree Relationships </a:t>
            </a:r>
          </a:p>
          <a:p>
            <a:pPr eaLnBrk="1" hangingPunct="1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Examples 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E0889-B33E-1602-962A-E281D53A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F6EDB-3766-4FCF-AD0A-EB0E97DE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8" y="1524197"/>
            <a:ext cx="5757098" cy="294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80F71-53A1-4C29-B97E-DB15B422993B}"/>
              </a:ext>
            </a:extLst>
          </p:cNvPr>
          <p:cNvSpPr txBox="1"/>
          <p:nvPr/>
        </p:nvSpPr>
        <p:spPr>
          <a:xfrm>
            <a:off x="1300609" y="4733512"/>
            <a:ext cx="494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customer can place multiple orders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Particular order is given by a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BCCC9-4FE6-4EB1-AD0D-366A323F94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6974115" y="2452480"/>
            <a:ext cx="1359846" cy="15449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0ABFF-0BCB-26F9-3424-9EFFD11E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B5DCF-EFCD-4F79-BBB8-91408FE5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EAF97-44ED-4869-B7DD-FB4FF983F3E8}"/>
              </a:ext>
            </a:extLst>
          </p:cNvPr>
          <p:cNvSpPr txBox="1"/>
          <p:nvPr/>
        </p:nvSpPr>
        <p:spPr>
          <a:xfrm>
            <a:off x="439455" y="615351"/>
            <a:ext cx="7645797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1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Many to One (M: 1)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An entity in A is associated with at most one entity in B. and an entity in B can be associated with any (zero or more) number of entities in A.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student can belong to at most one degree program but one program can have many students.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6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B074C-F981-4343-8427-D02AAD61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13" y="4384048"/>
            <a:ext cx="2550319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B4DA8-579A-4835-AD72-2149E215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739" y="4089795"/>
            <a:ext cx="4677497" cy="155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7A9C8-CCD4-4F94-94EB-62601E36BED2}"/>
              </a:ext>
            </a:extLst>
          </p:cNvPr>
          <p:cNvSpPr txBox="1"/>
          <p:nvPr/>
        </p:nvSpPr>
        <p:spPr>
          <a:xfrm>
            <a:off x="1490589" y="3817226"/>
            <a:ext cx="16267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66E63"/>
              </a:buClr>
            </a:pPr>
            <a:r>
              <a:rPr lang="en-IN" sz="135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Symbol used </a:t>
            </a:r>
          </a:p>
        </p:txBody>
      </p:sp>
    </p:spTree>
    <p:extLst>
      <p:ext uri="{BB962C8B-B14F-4D97-AF65-F5344CB8AC3E}">
        <p14:creationId xmlns:p14="http://schemas.microsoft.com/office/powerpoint/2010/main" val="40948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85E04-010A-4204-8570-A7FD4A24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1D31-61A1-4DE4-9423-293699D92893}"/>
              </a:ext>
            </a:extLst>
          </p:cNvPr>
          <p:cNvSpPr txBox="1"/>
          <p:nvPr/>
        </p:nvSpPr>
        <p:spPr>
          <a:xfrm>
            <a:off x="457200" y="735499"/>
            <a:ext cx="7292311" cy="261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1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Many to Many (M : N)</a:t>
            </a:r>
          </a:p>
          <a:p>
            <a:pPr algn="just"/>
            <a:endParaRPr lang="en-IN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52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An entity in A is associated with any number of entities in B and an entity in B is associated with any number of entities in A.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For example:  A book is written by many authors and an author can write many books.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E92B-297F-46CD-A34A-2E7F8E25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15" y="4020600"/>
            <a:ext cx="2484028" cy="93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505F9-8B5B-41C7-88FD-6E3152F19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50" y="3693292"/>
            <a:ext cx="3802490" cy="135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89263-9C90-4D6A-9867-9EE94BF60D90}"/>
              </a:ext>
            </a:extLst>
          </p:cNvPr>
          <p:cNvSpPr txBox="1"/>
          <p:nvPr/>
        </p:nvSpPr>
        <p:spPr>
          <a:xfrm>
            <a:off x="1880026" y="3502553"/>
            <a:ext cx="16267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66E63"/>
              </a:buClr>
            </a:pPr>
            <a:r>
              <a:rPr lang="en-IN" sz="135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Symbol used </a:t>
            </a:r>
          </a:p>
        </p:txBody>
      </p:sp>
    </p:spTree>
    <p:extLst>
      <p:ext uri="{BB962C8B-B14F-4D97-AF65-F5344CB8AC3E}">
        <p14:creationId xmlns:p14="http://schemas.microsoft.com/office/powerpoint/2010/main" val="246540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6C57A9-F21F-4CFC-AE99-67E85CE6F186}"/>
              </a:ext>
            </a:extLst>
          </p:cNvPr>
          <p:cNvSpPr/>
          <p:nvPr/>
        </p:nvSpPr>
        <p:spPr>
          <a:xfrm>
            <a:off x="1232453" y="1371600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5FC7B-12F6-49B0-9933-0E2393D9AF53}"/>
              </a:ext>
            </a:extLst>
          </p:cNvPr>
          <p:cNvSpPr/>
          <p:nvPr/>
        </p:nvSpPr>
        <p:spPr>
          <a:xfrm>
            <a:off x="5531127" y="1371600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Course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3BEDC48-64D2-4B86-83C3-D22B3E68097A}"/>
              </a:ext>
            </a:extLst>
          </p:cNvPr>
          <p:cNvSpPr/>
          <p:nvPr/>
        </p:nvSpPr>
        <p:spPr>
          <a:xfrm>
            <a:off x="3327651" y="1466002"/>
            <a:ext cx="1237422" cy="5238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56C050-1FB8-4B8E-BBB2-A8A6D7A7E53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541933" y="1727930"/>
            <a:ext cx="785718" cy="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6770BE-77FB-4CC1-87B3-EE77B0F75E82}"/>
              </a:ext>
            </a:extLst>
          </p:cNvPr>
          <p:cNvCxnSpPr/>
          <p:nvPr/>
        </p:nvCxnSpPr>
        <p:spPr>
          <a:xfrm flipV="1">
            <a:off x="4293704" y="1729408"/>
            <a:ext cx="12374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92E3F-7A52-422C-A54A-D47E278D79D0}"/>
              </a:ext>
            </a:extLst>
          </p:cNvPr>
          <p:cNvSpPr txBox="1"/>
          <p:nvPr/>
        </p:nvSpPr>
        <p:spPr>
          <a:xfrm>
            <a:off x="2524540" y="1729408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04018-E8C0-430D-9233-727F1F8E35CF}"/>
              </a:ext>
            </a:extLst>
          </p:cNvPr>
          <p:cNvSpPr txBox="1"/>
          <p:nvPr/>
        </p:nvSpPr>
        <p:spPr>
          <a:xfrm>
            <a:off x="5257800" y="1769813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F462C0E-A97B-49DF-975E-96CA3E66BFB0}"/>
              </a:ext>
            </a:extLst>
          </p:cNvPr>
          <p:cNvGraphicFramePr>
            <a:graphicFrameLocks noGrp="1"/>
          </p:cNvGraphicFramePr>
          <p:nvPr/>
        </p:nvGraphicFramePr>
        <p:xfrm>
          <a:off x="3355285" y="3324818"/>
          <a:ext cx="1594403" cy="1409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696">
                  <a:extLst>
                    <a:ext uri="{9D8B030D-6E8A-4147-A177-3AD203B41FA5}">
                      <a16:colId xmlns:a16="http://schemas.microsoft.com/office/drawing/2014/main" val="1089554339"/>
                    </a:ext>
                  </a:extLst>
                </a:gridCol>
                <a:gridCol w="782707">
                  <a:extLst>
                    <a:ext uri="{9D8B030D-6E8A-4147-A177-3AD203B41FA5}">
                      <a16:colId xmlns:a16="http://schemas.microsoft.com/office/drawing/2014/main" val="276279398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u="none" dirty="0" err="1"/>
                        <a:t>RollNo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30534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40278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1001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12460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784593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3429C8-5259-44FA-9095-50471CAA4A8F}"/>
              </a:ext>
            </a:extLst>
          </p:cNvPr>
          <p:cNvGraphicFramePr>
            <a:graphicFrameLocks noGrp="1"/>
          </p:cNvGraphicFramePr>
          <p:nvPr/>
        </p:nvGraphicFramePr>
        <p:xfrm>
          <a:off x="405847" y="2310157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RollNo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CFC00C5-36BF-4560-9604-9964A4F1FE00}"/>
              </a:ext>
            </a:extLst>
          </p:cNvPr>
          <p:cNvGraphicFramePr>
            <a:graphicFrameLocks noGrp="1"/>
          </p:cNvGraphicFramePr>
          <p:nvPr/>
        </p:nvGraphicFramePr>
        <p:xfrm>
          <a:off x="5455754" y="2329484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AAA0483-4692-9194-CF19-FF66CA98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6C57A9-F21F-4CFC-AE99-67E85CE6F186}"/>
              </a:ext>
            </a:extLst>
          </p:cNvPr>
          <p:cNvSpPr/>
          <p:nvPr/>
        </p:nvSpPr>
        <p:spPr>
          <a:xfrm>
            <a:off x="1456083" y="1073425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5FC7B-12F6-49B0-9933-0E2393D9AF53}"/>
              </a:ext>
            </a:extLst>
          </p:cNvPr>
          <p:cNvSpPr/>
          <p:nvPr/>
        </p:nvSpPr>
        <p:spPr>
          <a:xfrm>
            <a:off x="5754757" y="1073425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Course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3BEDC48-64D2-4B86-83C3-D22B3E68097A}"/>
              </a:ext>
            </a:extLst>
          </p:cNvPr>
          <p:cNvSpPr/>
          <p:nvPr/>
        </p:nvSpPr>
        <p:spPr>
          <a:xfrm>
            <a:off x="3361535" y="1148189"/>
            <a:ext cx="1217546" cy="566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56C050-1FB8-4B8E-BBB2-A8A6D7A7E53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765563" y="1431233"/>
            <a:ext cx="5959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6770BE-77FB-4CC1-87B3-EE77B0F75E82}"/>
              </a:ext>
            </a:extLst>
          </p:cNvPr>
          <p:cNvCxnSpPr/>
          <p:nvPr/>
        </p:nvCxnSpPr>
        <p:spPr>
          <a:xfrm flipV="1">
            <a:off x="4517335" y="1431234"/>
            <a:ext cx="12374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92E3F-7A52-422C-A54A-D47E278D79D0}"/>
              </a:ext>
            </a:extLst>
          </p:cNvPr>
          <p:cNvSpPr txBox="1"/>
          <p:nvPr/>
        </p:nvSpPr>
        <p:spPr>
          <a:xfrm>
            <a:off x="2748170" y="1431233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04018-E8C0-430D-9233-727F1F8E35CF}"/>
              </a:ext>
            </a:extLst>
          </p:cNvPr>
          <p:cNvSpPr txBox="1"/>
          <p:nvPr/>
        </p:nvSpPr>
        <p:spPr>
          <a:xfrm>
            <a:off x="5481430" y="1471639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3429C8-5259-44FA-9095-50471CAA4A8F}"/>
              </a:ext>
            </a:extLst>
          </p:cNvPr>
          <p:cNvGraphicFramePr>
            <a:graphicFrameLocks noGrp="1"/>
          </p:cNvGraphicFramePr>
          <p:nvPr/>
        </p:nvGraphicFramePr>
        <p:xfrm>
          <a:off x="808382" y="1911874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RollNo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Ahmed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Fatima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CFC00C5-36BF-4560-9604-9964A4F1FE00}"/>
              </a:ext>
            </a:extLst>
          </p:cNvPr>
          <p:cNvGraphicFramePr>
            <a:graphicFrameLocks noGrp="1"/>
          </p:cNvGraphicFramePr>
          <p:nvPr/>
        </p:nvGraphicFramePr>
        <p:xfrm>
          <a:off x="5083036" y="1904420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6E1105-6F3F-4A21-83AE-9B85D4A9B11A}"/>
              </a:ext>
            </a:extLst>
          </p:cNvPr>
          <p:cNvGraphicFramePr>
            <a:graphicFrameLocks noGrp="1"/>
          </p:cNvGraphicFramePr>
          <p:nvPr/>
        </p:nvGraphicFramePr>
        <p:xfrm>
          <a:off x="3272458" y="3495068"/>
          <a:ext cx="2623930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115948593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9610067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/>
                        <a:t>RollNo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411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4090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96716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33371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50081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1815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97637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7999938"/>
                  </a:ext>
                </a:extLst>
              </a:tr>
            </a:tbl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8CB3DC2-EA44-1B69-7947-89524FB5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6C57A9-F21F-4CFC-AE99-67E85CE6F186}"/>
              </a:ext>
            </a:extLst>
          </p:cNvPr>
          <p:cNvSpPr/>
          <p:nvPr/>
        </p:nvSpPr>
        <p:spPr>
          <a:xfrm>
            <a:off x="1456083" y="1073425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5FC7B-12F6-49B0-9933-0E2393D9AF53}"/>
              </a:ext>
            </a:extLst>
          </p:cNvPr>
          <p:cNvSpPr/>
          <p:nvPr/>
        </p:nvSpPr>
        <p:spPr>
          <a:xfrm>
            <a:off x="5754757" y="1073425"/>
            <a:ext cx="130948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Course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3BEDC48-64D2-4B86-83C3-D22B3E68097A}"/>
              </a:ext>
            </a:extLst>
          </p:cNvPr>
          <p:cNvSpPr/>
          <p:nvPr/>
        </p:nvSpPr>
        <p:spPr>
          <a:xfrm>
            <a:off x="3451106" y="1073424"/>
            <a:ext cx="1133317" cy="7156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56C050-1FB8-4B8E-BBB2-A8A6D7A7E53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765563" y="1431233"/>
            <a:ext cx="6855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6770BE-77FB-4CC1-87B3-EE77B0F75E82}"/>
              </a:ext>
            </a:extLst>
          </p:cNvPr>
          <p:cNvCxnSpPr/>
          <p:nvPr/>
        </p:nvCxnSpPr>
        <p:spPr>
          <a:xfrm flipV="1">
            <a:off x="4517335" y="1431234"/>
            <a:ext cx="12374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92E3F-7A52-422C-A54A-D47E278D79D0}"/>
              </a:ext>
            </a:extLst>
          </p:cNvPr>
          <p:cNvSpPr txBox="1"/>
          <p:nvPr/>
        </p:nvSpPr>
        <p:spPr>
          <a:xfrm>
            <a:off x="2748170" y="1431233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04018-E8C0-430D-9233-727F1F8E35CF}"/>
              </a:ext>
            </a:extLst>
          </p:cNvPr>
          <p:cNvSpPr txBox="1"/>
          <p:nvPr/>
        </p:nvSpPr>
        <p:spPr>
          <a:xfrm>
            <a:off x="5481430" y="1471639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3429C8-5259-44FA-9095-50471CAA4A8F}"/>
              </a:ext>
            </a:extLst>
          </p:cNvPr>
          <p:cNvGraphicFramePr>
            <a:graphicFrameLocks noGrp="1"/>
          </p:cNvGraphicFramePr>
          <p:nvPr/>
        </p:nvGraphicFramePr>
        <p:xfrm>
          <a:off x="808382" y="1911874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RollNo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Ahmed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Fatima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CFC00C5-36BF-4560-9604-9964A4F1FE00}"/>
              </a:ext>
            </a:extLst>
          </p:cNvPr>
          <p:cNvGraphicFramePr>
            <a:graphicFrameLocks noGrp="1"/>
          </p:cNvGraphicFramePr>
          <p:nvPr/>
        </p:nvGraphicFramePr>
        <p:xfrm>
          <a:off x="5083036" y="1904420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6E1105-6F3F-4A21-83AE-9B85D4A9B11A}"/>
              </a:ext>
            </a:extLst>
          </p:cNvPr>
          <p:cNvGraphicFramePr>
            <a:graphicFrameLocks noGrp="1"/>
          </p:cNvGraphicFramePr>
          <p:nvPr/>
        </p:nvGraphicFramePr>
        <p:xfrm>
          <a:off x="3272458" y="3495068"/>
          <a:ext cx="2623930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115948593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9610067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/>
                        <a:t>RollNo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411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4090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96716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33371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50081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1815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97637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799993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F1701F-F83B-4F94-B9C6-7E1E5589D9FC}"/>
              </a:ext>
            </a:extLst>
          </p:cNvPr>
          <p:cNvCxnSpPr/>
          <p:nvPr/>
        </p:nvCxnSpPr>
        <p:spPr>
          <a:xfrm>
            <a:off x="3662314" y="3713572"/>
            <a:ext cx="565608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EC5DFC-9149-4575-9B02-77A411B1F028}"/>
              </a:ext>
            </a:extLst>
          </p:cNvPr>
          <p:cNvCxnSpPr/>
          <p:nvPr/>
        </p:nvCxnSpPr>
        <p:spPr>
          <a:xfrm>
            <a:off x="4915823" y="3713572"/>
            <a:ext cx="565608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74F30-6C15-4B4B-9A56-F947CF90164F}"/>
              </a:ext>
            </a:extLst>
          </p:cNvPr>
          <p:cNvSpPr txBox="1"/>
          <p:nvPr/>
        </p:nvSpPr>
        <p:spPr>
          <a:xfrm>
            <a:off x="6033581" y="4817599"/>
            <a:ext cx="20136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dirty="0"/>
              <a:t>Three tables will form for many to many relationship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964202E-BB81-451F-BBCC-B2310E6B9897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1957354" y="3307724"/>
            <a:ext cx="1320304" cy="1309903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EFED1-43CD-48F0-A1C6-6EC90838F389}"/>
              </a:ext>
            </a:extLst>
          </p:cNvPr>
          <p:cNvCxnSpPr/>
          <p:nvPr/>
        </p:nvCxnSpPr>
        <p:spPr>
          <a:xfrm>
            <a:off x="8893513" y="5533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850776-F1A4-4846-814F-4E33D7A86C01}"/>
              </a:ext>
            </a:extLst>
          </p:cNvPr>
          <p:cNvCxnSpPr/>
          <p:nvPr/>
        </p:nvCxnSpPr>
        <p:spPr>
          <a:xfrm rot="5400000" flipH="1" flipV="1">
            <a:off x="5827782" y="3371132"/>
            <a:ext cx="1305064" cy="1167848"/>
          </a:xfrm>
          <a:prstGeom prst="bentConnector3">
            <a:avLst>
              <a:gd name="adj1" fmla="val 246"/>
            </a:avLst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376970-660A-4CE1-8005-5FD269C61B5E}"/>
              </a:ext>
            </a:extLst>
          </p:cNvPr>
          <p:cNvSpPr txBox="1"/>
          <p:nvPr/>
        </p:nvSpPr>
        <p:spPr>
          <a:xfrm>
            <a:off x="1572700" y="3302524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7699F-B944-444B-8C03-A5A7EF419A99}"/>
              </a:ext>
            </a:extLst>
          </p:cNvPr>
          <p:cNvSpPr txBox="1"/>
          <p:nvPr/>
        </p:nvSpPr>
        <p:spPr>
          <a:xfrm>
            <a:off x="2944467" y="4661632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02E24-4680-4384-81FF-19E6B66BA634}"/>
              </a:ext>
            </a:extLst>
          </p:cNvPr>
          <p:cNvSpPr txBox="1"/>
          <p:nvPr/>
        </p:nvSpPr>
        <p:spPr>
          <a:xfrm>
            <a:off x="5809898" y="4604011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6CAA3-72CA-44C2-92E3-D54EC1CB93DD}"/>
              </a:ext>
            </a:extLst>
          </p:cNvPr>
          <p:cNvSpPr txBox="1"/>
          <p:nvPr/>
        </p:nvSpPr>
        <p:spPr>
          <a:xfrm>
            <a:off x="7150729" y="3260950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D6E913C-501E-4F1E-429D-CB7D9ED9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B22-59FD-4BF4-A6B0-CFA3FBD3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tables are required?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DD7F4-F0F7-4D0B-BC26-2CA6FF9C4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3" y="1387158"/>
            <a:ext cx="6986911" cy="369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7E116-3077-4C4E-B52E-3CDC8B04D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57800"/>
            <a:ext cx="5193484" cy="1144800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AA7F831-73EB-B24F-3600-F8AB939F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620000" cy="1143000"/>
          </a:xfrm>
          <a:ln/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M:N relationships</a:t>
            </a:r>
            <a:endParaRPr lang="en-US" altLang="en-US" sz="2800" b="1" dirty="0">
              <a:latin typeface="Georgia" panose="02040502050405020303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8372"/>
            <a:ext cx="7620000" cy="2363428"/>
          </a:xfrm>
        </p:spPr>
        <p:txBody>
          <a:bodyPr>
            <a:normAutofit/>
          </a:bodyPr>
          <a:lstStyle/>
          <a:p>
            <a:pPr marL="400050" indent="-400050" algn="just">
              <a:lnSpc>
                <a:spcPct val="130000"/>
              </a:lnSpc>
            </a:pPr>
            <a:r>
              <a:rPr lang="en-US" alt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Must be avoided because they lead to </a:t>
            </a:r>
            <a:r>
              <a:rPr lang="en-US" alt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redundancies</a:t>
            </a:r>
            <a:r>
              <a:rPr lang="en-US" alt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400050" indent="-400050" algn="just">
              <a:lnSpc>
                <a:spcPct val="130000"/>
              </a:lnSpc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Can be implemented by breaking it up to produce a set of 1:M relationships</a:t>
            </a:r>
          </a:p>
          <a:p>
            <a:pPr marL="400050" indent="-400050" algn="just">
              <a:lnSpc>
                <a:spcPct val="130000"/>
              </a:lnSpc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Can avoid problems inherent to M:N relationship by creating a </a:t>
            </a:r>
            <a:r>
              <a:rPr lang="en-US" alt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composite entity or bridge entity</a:t>
            </a:r>
          </a:p>
          <a:p>
            <a:pPr marL="400050" indent="-400050" algn="just">
              <a:lnSpc>
                <a:spcPct val="130000"/>
              </a:lnSpc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EB361-E721-462A-C7BE-19B5D2D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5FEE44-7890-F8C5-3A6E-021C3F845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70728"/>
              </p:ext>
            </p:extLst>
          </p:nvPr>
        </p:nvGraphicFramePr>
        <p:xfrm>
          <a:off x="808382" y="2866886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RollNo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Ahmed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Fatima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0125F2C-1F91-D67E-1E87-6D23922F6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580"/>
              </p:ext>
            </p:extLst>
          </p:nvPr>
        </p:nvGraphicFramePr>
        <p:xfrm>
          <a:off x="5083036" y="2859432"/>
          <a:ext cx="2769703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37">
                  <a:extLst>
                    <a:ext uri="{9D8B030D-6E8A-4147-A177-3AD203B41FA5}">
                      <a16:colId xmlns:a16="http://schemas.microsoft.com/office/drawing/2014/main" val="2913467520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65218506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33725498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54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9731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783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4001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164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CC4F92-4753-3035-B584-8A25ACE0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83332"/>
              </p:ext>
            </p:extLst>
          </p:nvPr>
        </p:nvGraphicFramePr>
        <p:xfrm>
          <a:off x="3272458" y="4450080"/>
          <a:ext cx="2623930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115948593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9610067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/>
                        <a:t>RollNo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411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4090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96716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33371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50081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1815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97637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799993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00A4D-1908-1184-7C01-18507F4026A3}"/>
              </a:ext>
            </a:extLst>
          </p:cNvPr>
          <p:cNvCxnSpPr/>
          <p:nvPr/>
        </p:nvCxnSpPr>
        <p:spPr>
          <a:xfrm>
            <a:off x="3662314" y="4668584"/>
            <a:ext cx="565608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9C28BE-4EF5-5D46-824C-944D4A5FDFDE}"/>
              </a:ext>
            </a:extLst>
          </p:cNvPr>
          <p:cNvCxnSpPr/>
          <p:nvPr/>
        </p:nvCxnSpPr>
        <p:spPr>
          <a:xfrm>
            <a:off x="4915823" y="4668584"/>
            <a:ext cx="565608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6">
            <a:extLst>
              <a:ext uri="{FF2B5EF4-FFF2-40B4-BE49-F238E27FC236}">
                <a16:creationId xmlns:a16="http://schemas.microsoft.com/office/drawing/2014/main" id="{93E6BFE0-C2AF-E3B0-7278-9EDCE8F1F07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1957354" y="4262736"/>
            <a:ext cx="1320304" cy="1309903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22">
            <a:extLst>
              <a:ext uri="{FF2B5EF4-FFF2-40B4-BE49-F238E27FC236}">
                <a16:creationId xmlns:a16="http://schemas.microsoft.com/office/drawing/2014/main" id="{F3B1FDD4-5771-F5F7-DA35-440D00D61C58}"/>
              </a:ext>
            </a:extLst>
          </p:cNvPr>
          <p:cNvCxnSpPr/>
          <p:nvPr/>
        </p:nvCxnSpPr>
        <p:spPr>
          <a:xfrm rot="5400000" flipH="1" flipV="1">
            <a:off x="5827782" y="4326144"/>
            <a:ext cx="1305064" cy="1167848"/>
          </a:xfrm>
          <a:prstGeom prst="bentConnector3">
            <a:avLst>
              <a:gd name="adj1" fmla="val 246"/>
            </a:avLst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FE54B4-45C6-4B03-E1CD-BEDD09FE59E0}"/>
              </a:ext>
            </a:extLst>
          </p:cNvPr>
          <p:cNvSpPr txBox="1"/>
          <p:nvPr/>
        </p:nvSpPr>
        <p:spPr>
          <a:xfrm>
            <a:off x="1572700" y="4257536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BB1DD-4D35-D52D-F394-3E35E57E0C92}"/>
              </a:ext>
            </a:extLst>
          </p:cNvPr>
          <p:cNvSpPr txBox="1"/>
          <p:nvPr/>
        </p:nvSpPr>
        <p:spPr>
          <a:xfrm>
            <a:off x="2944467" y="5616644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8C3E1-7C68-69E9-058E-AAB3F06E6227}"/>
              </a:ext>
            </a:extLst>
          </p:cNvPr>
          <p:cNvSpPr txBox="1"/>
          <p:nvPr/>
        </p:nvSpPr>
        <p:spPr>
          <a:xfrm>
            <a:off x="5809898" y="5559023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E9BF-8401-BE0E-1388-8634E0823449}"/>
              </a:ext>
            </a:extLst>
          </p:cNvPr>
          <p:cNvSpPr txBox="1"/>
          <p:nvPr/>
        </p:nvSpPr>
        <p:spPr>
          <a:xfrm>
            <a:off x="7150729" y="4215962"/>
            <a:ext cx="327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91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378E-2F51-475E-A2FE-F64419E2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Constraints on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A2AB-994B-4671-8EEE-E8FCDE3B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25785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Cardinality Ratio (Maximum Cardinality)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1:1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1:M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M:1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M:M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Participation (Minimum Cardinality)</a:t>
            </a: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Now, we look into this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7AA4A8B-A6E8-3864-B8B4-55BFAC37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1F961-D06F-4979-9C18-00534BF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8850-2954-4E50-BED6-EAF0BFF5EA7F}"/>
              </a:ext>
            </a:extLst>
          </p:cNvPr>
          <p:cNvSpPr txBox="1"/>
          <p:nvPr/>
        </p:nvSpPr>
        <p:spPr>
          <a:xfrm>
            <a:off x="228600" y="302359"/>
            <a:ext cx="796869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Participation Constraints 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There are 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two types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of participation constraints—</a:t>
            </a:r>
            <a:r>
              <a:rPr lang="en-IN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IN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partial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600075" lvl="1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Total Participation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42975" lvl="2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participation of an entity 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in a relationship 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is said to be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total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if 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every entity in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participates in at least one relationship in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942975" lvl="2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Double line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indicates the total participation constraint. </a:t>
            </a:r>
          </a:p>
          <a:p>
            <a:pPr marL="600075" lvl="1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Partial Participation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42975" lvl="2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If </a:t>
            </a:r>
            <a:r>
              <a:rPr lang="en-IN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 some entities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participate in relationships in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, the participation of entity set E in relationship R is said to be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partial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942975" lvl="2" indent="-257175" algn="just">
              <a:lnSpc>
                <a:spcPct val="150000"/>
              </a:lnSpc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Single line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indicates the partial participation constraint.</a:t>
            </a:r>
          </a:p>
          <a:p>
            <a:pPr marL="600075" lvl="1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52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42975" lvl="2" indent="-257175" algn="just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65" y="927901"/>
            <a:ext cx="6858000" cy="914400"/>
          </a:xfrm>
          <a:ln/>
        </p:spPr>
        <p:txBody>
          <a:bodyPr>
            <a:normAutofit/>
          </a:bodyPr>
          <a:lstStyle/>
          <a:p>
            <a:r>
              <a:rPr lang="en-US" altLang="en-US" sz="2100" b="1" dirty="0">
                <a:solidFill>
                  <a:srgbClr val="F66E63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Relationships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740465" y="1840180"/>
            <a:ext cx="7663070" cy="1099452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CC">
                  <a:gamma/>
                  <a:tint val="0"/>
                  <a:invGamma/>
                </a:srgbClr>
              </a:gs>
              <a:gs pos="100000">
                <a:srgbClr val="FFFFCC"/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en-US" altLang="en-US" sz="1500" b="1" dirty="0"/>
              <a:t> </a:t>
            </a:r>
            <a:r>
              <a:rPr lang="en-US" altLang="en-US" sz="1500" dirty="0"/>
              <a:t>Associations between instances of one or more entity types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en-US" altLang="en-US" sz="1500" dirty="0"/>
              <a:t> Given a name that describes its function.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altLang="en-US" sz="1500" dirty="0"/>
              <a:t> relationship name is an </a:t>
            </a:r>
            <a:r>
              <a:rPr lang="en-US" altLang="en-US" sz="1500" u="sng" dirty="0"/>
              <a:t>active</a:t>
            </a:r>
            <a:r>
              <a:rPr lang="en-US" altLang="en-US" sz="1500" dirty="0"/>
              <a:t> or a </a:t>
            </a:r>
            <a:r>
              <a:rPr lang="en-US" altLang="en-US" sz="1500" u="sng" dirty="0"/>
              <a:t>passive</a:t>
            </a:r>
            <a:r>
              <a:rPr lang="en-US" altLang="en-US" sz="1500" dirty="0"/>
              <a:t> verb.</a:t>
            </a:r>
          </a:p>
        </p:txBody>
      </p:sp>
      <p:pic>
        <p:nvPicPr>
          <p:cNvPr id="9222" name="Picture 6" descr="MCBD0586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086100"/>
            <a:ext cx="75723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MCj041521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971550" cy="6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2343150" y="4229100"/>
            <a:ext cx="1314450" cy="285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7F4FD"/>
              </a:gs>
              <a:gs pos="100000">
                <a:srgbClr val="EAE9F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en-US" sz="1050" b="1"/>
              <a:t>Author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5486400" y="4171950"/>
            <a:ext cx="12573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7F4FD"/>
              </a:gs>
              <a:gs pos="100000">
                <a:srgbClr val="EAE9F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en-US" sz="1050" b="1"/>
              <a:t>Book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3886200" y="4343400"/>
            <a:ext cx="1371600" cy="17145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829050" y="3714750"/>
            <a:ext cx="1485900" cy="415498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 b="1" dirty="0"/>
              <a:t>Relationship name: </a:t>
            </a:r>
            <a:r>
              <a:rPr lang="en-US" altLang="en-US" sz="1050" b="1" i="1" dirty="0"/>
              <a:t>writes</a:t>
            </a:r>
          </a:p>
        </p:txBody>
      </p:sp>
      <p:pic>
        <p:nvPicPr>
          <p:cNvPr id="9228" name="Picture 12" descr="MCj0397274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14701"/>
            <a:ext cx="1771650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71750" y="4743450"/>
            <a:ext cx="4114800" cy="46166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An author writes one or more books</a:t>
            </a:r>
            <a:br>
              <a:rPr lang="en-US" altLang="en-US" sz="1200"/>
            </a:br>
            <a:r>
              <a:rPr lang="en-US" altLang="en-US" sz="1200"/>
              <a:t>A book can be written by one or more authors.</a:t>
            </a:r>
            <a:endParaRPr lang="en-US" altLang="en-US" sz="1200" i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0587F-94F8-A3B8-034C-5246678D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4" grpId="0" animBg="1"/>
      <p:bldP spid="9225" grpId="0" animBg="1"/>
      <p:bldP spid="9226" grpId="0" animBg="1"/>
      <p:bldP spid="9227" grpId="0" animBg="1"/>
      <p:bldP spid="92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93ED-0A75-48B7-A028-AEBF9D3B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85B7-B866-4692-9B12-DAB94CDC0A41}"/>
              </a:ext>
            </a:extLst>
          </p:cNvPr>
          <p:cNvSpPr/>
          <p:nvPr/>
        </p:nvSpPr>
        <p:spPr>
          <a:xfrm>
            <a:off x="1100965" y="1676400"/>
            <a:ext cx="1393963" cy="760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Employee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9A4A6-B7CC-4CFF-B2C2-E78B3ED106B6}"/>
              </a:ext>
            </a:extLst>
          </p:cNvPr>
          <p:cNvSpPr/>
          <p:nvPr/>
        </p:nvSpPr>
        <p:spPr>
          <a:xfrm>
            <a:off x="5845037" y="1676400"/>
            <a:ext cx="1393963" cy="760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License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145482D-DB47-47F4-A2F6-75C41D96B1A5}"/>
              </a:ext>
            </a:extLst>
          </p:cNvPr>
          <p:cNvSpPr/>
          <p:nvPr/>
        </p:nvSpPr>
        <p:spPr>
          <a:xfrm>
            <a:off x="3627369" y="1762124"/>
            <a:ext cx="883960" cy="588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80F03-25EF-4EBA-8E63-92477C64374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94927" y="2056571"/>
            <a:ext cx="1132442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8F7B3-F6E5-48F9-904C-472705680556}"/>
              </a:ext>
            </a:extLst>
          </p:cNvPr>
          <p:cNvCxnSpPr>
            <a:cxnSpLocks/>
          </p:cNvCxnSpPr>
          <p:nvPr/>
        </p:nvCxnSpPr>
        <p:spPr>
          <a:xfrm flipV="1">
            <a:off x="4511329" y="2056567"/>
            <a:ext cx="1333708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2F74B4-2DC4-4C3E-88CD-2A6E9D67DAF2}"/>
              </a:ext>
            </a:extLst>
          </p:cNvPr>
          <p:cNvSpPr txBox="1"/>
          <p:nvPr/>
        </p:nvSpPr>
        <p:spPr>
          <a:xfrm>
            <a:off x="3627368" y="1918067"/>
            <a:ext cx="883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C1ED45-9C53-4C46-947A-4DF7A7FC655A}"/>
              </a:ext>
            </a:extLst>
          </p:cNvPr>
          <p:cNvCxnSpPr>
            <a:cxnSpLocks/>
          </p:cNvCxnSpPr>
          <p:nvPr/>
        </p:nvCxnSpPr>
        <p:spPr>
          <a:xfrm>
            <a:off x="4354786" y="2170869"/>
            <a:ext cx="149025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7131F5-E61B-479E-927D-71CAE2BFCA90}"/>
              </a:ext>
            </a:extLst>
          </p:cNvPr>
          <p:cNvSpPr txBox="1"/>
          <p:nvPr/>
        </p:nvSpPr>
        <p:spPr>
          <a:xfrm>
            <a:off x="749010" y="4469607"/>
            <a:ext cx="764597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000" dirty="0"/>
              <a:t>If there is an employee, it is not necessarily true that he must has license [may or may not have]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000" dirty="0"/>
              <a:t>If there is license, there must be an employee corresponding to that</a:t>
            </a:r>
          </a:p>
          <a:p>
            <a:r>
              <a:rPr lang="en-US" sz="1350" dirty="0"/>
              <a:t>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883190-57E2-46F7-B103-C4D7E9072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9" t="31195" r="75195" b="31196"/>
          <a:stretch/>
        </p:blipFill>
        <p:spPr>
          <a:xfrm>
            <a:off x="1221513" y="2914892"/>
            <a:ext cx="535412" cy="76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911328-E218-4F1E-9D9A-0217CDF01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7129" t="31195" r="75195" b="31196"/>
          <a:stretch/>
        </p:blipFill>
        <p:spPr>
          <a:xfrm>
            <a:off x="1887282" y="2914892"/>
            <a:ext cx="535412" cy="76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319AF89-2D5C-49C4-BFC6-D1E46F376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7129" t="31195" r="75195" b="31196"/>
          <a:stretch/>
        </p:blipFill>
        <p:spPr>
          <a:xfrm>
            <a:off x="2553050" y="2906047"/>
            <a:ext cx="535412" cy="76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1F3EC6-0993-42B2-9A24-44E38D7C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129" t="31195" r="75195" b="31196"/>
          <a:stretch/>
        </p:blipFill>
        <p:spPr>
          <a:xfrm>
            <a:off x="3263363" y="2914892"/>
            <a:ext cx="535412" cy="76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2EAC5A-1028-47A3-8C9E-4F9866F27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129" t="31195" r="75195" b="31196"/>
          <a:stretch/>
        </p:blipFill>
        <p:spPr>
          <a:xfrm>
            <a:off x="3975916" y="2914892"/>
            <a:ext cx="535412" cy="76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3405430-A053-4182-B83C-590AEDEDEC57}"/>
              </a:ext>
            </a:extLst>
          </p:cNvPr>
          <p:cNvSpPr/>
          <p:nvPr/>
        </p:nvSpPr>
        <p:spPr>
          <a:xfrm>
            <a:off x="1106479" y="2798548"/>
            <a:ext cx="2057400" cy="13092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CB7303-8FB2-49DF-B814-340EB0A312E7}"/>
              </a:ext>
            </a:extLst>
          </p:cNvPr>
          <p:cNvSpPr txBox="1"/>
          <p:nvPr/>
        </p:nvSpPr>
        <p:spPr>
          <a:xfrm>
            <a:off x="1348942" y="3711345"/>
            <a:ext cx="2805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386CED-7769-4816-8244-F6979E5AB75B}"/>
              </a:ext>
            </a:extLst>
          </p:cNvPr>
          <p:cNvSpPr txBox="1"/>
          <p:nvPr/>
        </p:nvSpPr>
        <p:spPr>
          <a:xfrm>
            <a:off x="1989734" y="3711345"/>
            <a:ext cx="2805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E6D223-B851-4DFC-85D8-CEEDEB440DC0}"/>
              </a:ext>
            </a:extLst>
          </p:cNvPr>
          <p:cNvSpPr txBox="1"/>
          <p:nvPr/>
        </p:nvSpPr>
        <p:spPr>
          <a:xfrm>
            <a:off x="2680478" y="3711345"/>
            <a:ext cx="2805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81AB08C-0C74-D852-41EB-B9480D0C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E467-9B6A-4D3D-AA79-A5042616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68" y="85795"/>
            <a:ext cx="7620000" cy="1143000"/>
          </a:xfrm>
        </p:spPr>
        <p:txBody>
          <a:bodyPr/>
          <a:lstStyle/>
          <a:p>
            <a:r>
              <a:rPr lang="en-US" dirty="0"/>
              <a:t>Example-2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C8807-E457-4208-A7C1-5CA70BD1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15167"/>
          <a:stretch/>
        </p:blipFill>
        <p:spPr>
          <a:xfrm>
            <a:off x="685800" y="1286185"/>
            <a:ext cx="7569736" cy="33006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3608F7-A3FA-497C-8F9F-64F481E20D49}"/>
              </a:ext>
            </a:extLst>
          </p:cNvPr>
          <p:cNvSpPr/>
          <p:nvPr/>
        </p:nvSpPr>
        <p:spPr>
          <a:xfrm>
            <a:off x="1447800" y="4904095"/>
            <a:ext cx="1393963" cy="76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ED88A-69CD-4648-A988-0F99A638E6C8}"/>
              </a:ext>
            </a:extLst>
          </p:cNvPr>
          <p:cNvSpPr/>
          <p:nvPr/>
        </p:nvSpPr>
        <p:spPr>
          <a:xfrm>
            <a:off x="6169078" y="4876800"/>
            <a:ext cx="1393963" cy="76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Department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6C8C54A-B2B1-472E-86A1-589146A8FC4F}"/>
              </a:ext>
            </a:extLst>
          </p:cNvPr>
          <p:cNvSpPr/>
          <p:nvPr/>
        </p:nvSpPr>
        <p:spPr>
          <a:xfrm>
            <a:off x="3974204" y="4989819"/>
            <a:ext cx="883960" cy="588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102597-25C9-4033-BA27-E9DB597A2AB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841762" y="5284266"/>
            <a:ext cx="11324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AB362C-0A00-45D7-99F0-EF80FDBBB31F}"/>
              </a:ext>
            </a:extLst>
          </p:cNvPr>
          <p:cNvCxnSpPr/>
          <p:nvPr/>
        </p:nvCxnSpPr>
        <p:spPr>
          <a:xfrm flipV="1">
            <a:off x="4858164" y="5284262"/>
            <a:ext cx="13337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0F7454-4199-4ECC-9C79-F94F28EB048B}"/>
              </a:ext>
            </a:extLst>
          </p:cNvPr>
          <p:cNvSpPr txBox="1"/>
          <p:nvPr/>
        </p:nvSpPr>
        <p:spPr>
          <a:xfrm>
            <a:off x="4052476" y="5145762"/>
            <a:ext cx="883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Works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A6A23-85F4-4EA0-8188-B5D22BC834C8}"/>
              </a:ext>
            </a:extLst>
          </p:cNvPr>
          <p:cNvCxnSpPr>
            <a:cxnSpLocks/>
          </p:cNvCxnSpPr>
          <p:nvPr/>
        </p:nvCxnSpPr>
        <p:spPr>
          <a:xfrm>
            <a:off x="2605708" y="5422761"/>
            <a:ext cx="160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8CD8AF6-7A94-D571-27D1-ADCC0729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26D90-1B55-4C60-8C78-93CB07DF8257}"/>
              </a:ext>
            </a:extLst>
          </p:cNvPr>
          <p:cNvSpPr/>
          <p:nvPr/>
        </p:nvSpPr>
        <p:spPr>
          <a:xfrm>
            <a:off x="1121880" y="3488635"/>
            <a:ext cx="1393963" cy="76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Employee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19559-C148-45E0-8628-EB1B4768AC57}"/>
              </a:ext>
            </a:extLst>
          </p:cNvPr>
          <p:cNvSpPr/>
          <p:nvPr/>
        </p:nvSpPr>
        <p:spPr>
          <a:xfrm>
            <a:off x="5865952" y="3488635"/>
            <a:ext cx="1393963" cy="76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Department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66FFA63-BF83-491E-B3C0-3AD5525D2F4E}"/>
              </a:ext>
            </a:extLst>
          </p:cNvPr>
          <p:cNvSpPr/>
          <p:nvPr/>
        </p:nvSpPr>
        <p:spPr>
          <a:xfrm>
            <a:off x="3648285" y="3574360"/>
            <a:ext cx="883960" cy="588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ADC5D-01C4-4822-91A6-860AF13EAE2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515843" y="3868806"/>
            <a:ext cx="11324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CFB39A-C4EF-45F4-8770-0B0B0CC74997}"/>
              </a:ext>
            </a:extLst>
          </p:cNvPr>
          <p:cNvCxnSpPr/>
          <p:nvPr/>
        </p:nvCxnSpPr>
        <p:spPr>
          <a:xfrm flipV="1">
            <a:off x="4532244" y="3868802"/>
            <a:ext cx="13337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0CD2C4-CF56-43A4-83E0-6D384F496AC2}"/>
              </a:ext>
            </a:extLst>
          </p:cNvPr>
          <p:cNvSpPr txBox="1"/>
          <p:nvPr/>
        </p:nvSpPr>
        <p:spPr>
          <a:xfrm>
            <a:off x="3748917" y="3730305"/>
            <a:ext cx="883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Manages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3D395-2B18-4F1E-970D-C70543391B3D}"/>
              </a:ext>
            </a:extLst>
          </p:cNvPr>
          <p:cNvCxnSpPr>
            <a:cxnSpLocks/>
          </p:cNvCxnSpPr>
          <p:nvPr/>
        </p:nvCxnSpPr>
        <p:spPr>
          <a:xfrm>
            <a:off x="4375702" y="3983105"/>
            <a:ext cx="160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2580FD-7D22-48DE-B05E-074E720F02CC}"/>
              </a:ext>
            </a:extLst>
          </p:cNvPr>
          <p:cNvSpPr txBox="1"/>
          <p:nvPr/>
        </p:nvSpPr>
        <p:spPr>
          <a:xfrm>
            <a:off x="746235" y="1612472"/>
            <a:ext cx="8016766" cy="153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Cardinality Constraints :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 most.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(1-N)</a:t>
            </a:r>
          </a:p>
          <a:p>
            <a:pPr marL="257175" indent="-257175">
              <a:buClr>
                <a:srgbClr val="F66E63"/>
              </a:buClr>
              <a:buFont typeface="Calibri" panose="020F0502020204030204" pitchFamily="34" charset="0"/>
              <a:buChar char="―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>
              <a:buClr>
                <a:srgbClr val="F66E63"/>
              </a:buClr>
              <a:buFont typeface="Calibri" panose="020F0502020204030204" pitchFamily="34" charset="0"/>
              <a:buChar char="―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Participation Constraints : 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 least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n-I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Minimum.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(0/1) [optional/Mandatory]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82B73C23-4E50-4565-8835-8C36E27A60DC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  <a:ln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endParaRPr lang="en-US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C5350AA-E5CA-475B-07C7-589C0D6F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0228-4076-4CEC-AD34-338645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Helvetica" panose="020B0604020202020204" pitchFamily="34" charset="0"/>
                <a:cs typeface="Helvetica" panose="020B0604020202020204" pitchFamily="34" charset="0"/>
              </a:rPr>
              <a:t>(Min, Max) Notations for Structural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F0AC2-48BD-48A4-AC50-50292B4A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2077077"/>
            <a:ext cx="7620000" cy="3332500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FB36752-826D-0860-25A8-5C20D0D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6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13829" y="1486947"/>
            <a:ext cx="6858000" cy="628650"/>
          </a:xfrm>
          <a:ln/>
        </p:spPr>
        <p:txBody>
          <a:bodyPr>
            <a:normAutofit/>
          </a:bodyPr>
          <a:lstStyle/>
          <a:p>
            <a:pPr algn="l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(Min, Max) Notations example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51487" y="2618884"/>
            <a:ext cx="797719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Professor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511318" y="2618884"/>
            <a:ext cx="797719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5849204" y="2904634"/>
            <a:ext cx="166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448090" y="2690321"/>
            <a:ext cx="79771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teaches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75292" y="2743898"/>
            <a:ext cx="797719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Professor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3035124" y="2743898"/>
            <a:ext cx="797719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373010" y="3029648"/>
            <a:ext cx="166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1832591" y="2743898"/>
            <a:ext cx="857250" cy="5715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latin typeface="Helvetica" panose="020B0604020202020204" pitchFamily="34" charset="0"/>
                <a:cs typeface="Helvetica" panose="020B0604020202020204" pitchFamily="34" charset="0"/>
              </a:rPr>
              <a:t>teaches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023036" y="2847484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965886" y="2847484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337486" y="279033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7337486" y="2790334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7337486" y="2904634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796817" y="3190384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(1,1)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689841" y="3315399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99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(1,1)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111267" y="3190384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(1,4)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318241" y="3315399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(1,4)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1718291" y="3772598"/>
            <a:ext cx="1143000" cy="285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latin typeface="Helvetica" panose="020B0604020202020204" pitchFamily="34" charset="0"/>
                <a:cs typeface="Helvetica" panose="020B0604020202020204" pitchFamily="34" charset="0"/>
              </a:rPr>
              <a:t>Cardinality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 flipV="1">
            <a:off x="1718291" y="3601148"/>
            <a:ext cx="228600" cy="171450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V="1">
            <a:off x="2461241" y="3608293"/>
            <a:ext cx="285750" cy="164306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6196867" y="3590434"/>
            <a:ext cx="1143000" cy="285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latin typeface="Helvetica" panose="020B0604020202020204" pitchFamily="34" charset="0"/>
                <a:cs typeface="Helvetica" panose="020B0604020202020204" pitchFamily="34" charset="0"/>
              </a:rPr>
              <a:t>Cardinality</a:t>
            </a: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H="1" flipV="1">
            <a:off x="6196867" y="3418984"/>
            <a:ext cx="228600" cy="171450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 flipV="1">
            <a:off x="6939817" y="3426129"/>
            <a:ext cx="285750" cy="164306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6D721-BC28-4F6B-95CF-CDBC04522AA3}"/>
              </a:ext>
            </a:extLst>
          </p:cNvPr>
          <p:cNvSpPr txBox="1"/>
          <p:nvPr/>
        </p:nvSpPr>
        <p:spPr>
          <a:xfrm>
            <a:off x="747378" y="4572000"/>
            <a:ext cx="7415548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Maximum Cardinality: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Maximum number of times an entity participating in a relationship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Minimum Cardinality: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Minimum number of times an entity participating in a relationship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033B72A-58A7-FBBC-2D6E-46FA2013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7" grpId="0" animBg="1"/>
      <p:bldP spid="17418" grpId="0" animBg="1"/>
      <p:bldP spid="17419" grpId="0"/>
      <p:bldP spid="17420" grpId="0" animBg="1"/>
      <p:bldP spid="17421" grpId="0" animBg="1"/>
      <p:bldP spid="17422" grpId="0" animBg="1"/>
      <p:bldP spid="17423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40" grpId="0"/>
      <p:bldP spid="17441" grpId="0"/>
      <p:bldP spid="17442" grpId="0"/>
      <p:bldP spid="17443" grpId="0"/>
      <p:bldP spid="17444" grpId="0" animBg="1"/>
      <p:bldP spid="17445" grpId="0" animBg="1"/>
      <p:bldP spid="17446" grpId="0" animBg="1"/>
      <p:bldP spid="17447" grpId="0" animBg="1"/>
      <p:bldP spid="17448" grpId="0" animBg="1"/>
      <p:bldP spid="174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85F19E-4A07-B906-CE76-282AA8C6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4163"/>
            <a:ext cx="7620000" cy="114300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600" dirty="0"/>
              <a:t>Any Questions??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0E6B5CA1-EEBA-A332-5F44-DDA532F6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2" r="2" b="2"/>
          <a:stretch/>
        </p:blipFill>
        <p:spPr>
          <a:xfrm>
            <a:off x="457200" y="1600200"/>
            <a:ext cx="7620000" cy="48006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B11D-0FB2-E09B-07C0-448FAD10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F317D-21CC-42A9-A71C-BFF81B51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B0C11-B68E-45D2-B854-0A116B1C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997" y="1977096"/>
            <a:ext cx="6660159" cy="278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F5C035D-7170-461A-A629-826CE104B8AC}"/>
              </a:ext>
            </a:extLst>
          </p:cNvPr>
          <p:cNvSpPr txBox="1">
            <a:spLocks noChangeArrowheads="1"/>
          </p:cNvSpPr>
          <p:nvPr/>
        </p:nvSpPr>
        <p:spPr>
          <a:xfrm>
            <a:off x="521793" y="1077180"/>
            <a:ext cx="6858000" cy="914400"/>
          </a:xfrm>
          <a:prstGeom prst="rect">
            <a:avLst/>
          </a:prstGeom>
          <a:ln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100" b="1" dirty="0">
                <a:solidFill>
                  <a:srgbClr val="F66E63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764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1">
            <a:extLst>
              <a:ext uri="{FF2B5EF4-FFF2-40B4-BE49-F238E27FC236}">
                <a16:creationId xmlns:a16="http://schemas.microsoft.com/office/drawing/2014/main" id="{453A88F2-947D-4E67-89DF-7646B738B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620000" cy="1143000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Relationship Types and Instances…</a:t>
            </a:r>
          </a:p>
        </p:txBody>
      </p:sp>
      <p:sp>
        <p:nvSpPr>
          <p:cNvPr id="155650" name="Content Placeholder 2">
            <a:extLst>
              <a:ext uri="{FF2B5EF4-FFF2-40B4-BE49-F238E27FC236}">
                <a16:creationId xmlns:a16="http://schemas.microsoft.com/office/drawing/2014/main" id="{7A5AC27B-E20B-4D0D-BD79-E8A077924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620000" cy="2590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Informally, a 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relationship type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is a meaningful association among entity types.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relationship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 is an association of entities where the association includes one entity from each participating entity type.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E8ED8-175D-DC4D-653F-271502D6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F317D-21CC-42A9-A71C-BFF81B51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z="825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sz="825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66C3C-A4F5-40FF-9D9E-C7FA59754024}"/>
              </a:ext>
            </a:extLst>
          </p:cNvPr>
          <p:cNvSpPr txBox="1"/>
          <p:nvPr/>
        </p:nvSpPr>
        <p:spPr>
          <a:xfrm>
            <a:off x="533400" y="457200"/>
            <a:ext cx="6884894" cy="218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800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sz="28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Relationship Set</a:t>
            </a:r>
          </a:p>
          <a:p>
            <a:pPr algn="just"/>
            <a:endParaRPr lang="en-IN" sz="1500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0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 of relationships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of similar type is called a relationship set. </a:t>
            </a:r>
          </a:p>
          <a:p>
            <a:pPr lvl="1" algn="just">
              <a:buClr>
                <a:srgbClr val="F66E63"/>
              </a:buClr>
              <a:buSzPct val="125000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US" sz="525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E807D-A9AD-4BEF-8218-7E51C3AF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7" y="2475658"/>
            <a:ext cx="7251983" cy="3785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5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81DC9-4B2C-427B-8484-FAE0CFB7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6" t="62184"/>
          <a:stretch/>
        </p:blipFill>
        <p:spPr>
          <a:xfrm>
            <a:off x="4114801" y="4765009"/>
            <a:ext cx="4289864" cy="160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E0795-187A-451E-A9A9-8AACAF5A0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43" b="7318"/>
          <a:stretch/>
        </p:blipFill>
        <p:spPr>
          <a:xfrm>
            <a:off x="248290" y="1100270"/>
            <a:ext cx="5543662" cy="3225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1F2A2E-24C1-47C8-8F38-0A7DD1DD71AD}"/>
              </a:ext>
            </a:extLst>
          </p:cNvPr>
          <p:cNvSpPr txBox="1">
            <a:spLocks noChangeArrowheads="1"/>
          </p:cNvSpPr>
          <p:nvPr/>
        </p:nvSpPr>
        <p:spPr>
          <a:xfrm>
            <a:off x="374047" y="381623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 Instances…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AD8FB-94B0-424A-9BEB-93511A2B3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508486"/>
            <a:ext cx="4289864" cy="213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5D7E5-34DA-4755-BCD1-36D3A52F7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1" t="3586" r="7515" b="28746"/>
          <a:stretch/>
        </p:blipFill>
        <p:spPr>
          <a:xfrm>
            <a:off x="275253" y="4700001"/>
            <a:ext cx="3596246" cy="144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39F0A-5127-6382-B323-39C8359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45" y="1028700"/>
            <a:ext cx="8268337" cy="685800"/>
          </a:xfrm>
          <a:ln/>
        </p:spPr>
        <p:txBody>
          <a:bodyPr/>
          <a:lstStyle/>
          <a:p>
            <a:r>
              <a:rPr lang="en-US" altLang="en-US" sz="1800" b="1" dirty="0">
                <a:latin typeface="Georgia" panose="02040502050405020303" pitchFamily="18" charset="0"/>
              </a:rPr>
              <a:t>	</a:t>
            </a:r>
            <a:r>
              <a:rPr lang="en-US" altLang="en-US" sz="2100" b="1" dirty="0">
                <a:solidFill>
                  <a:srgbClr val="F66E63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Degree of Relationships</a:t>
            </a:r>
            <a:endParaRPr lang="en-US" altLang="en-US" sz="1500" b="1" dirty="0">
              <a:solidFill>
                <a:srgbClr val="F66E63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458" y="1771650"/>
            <a:ext cx="7079942" cy="1714500"/>
          </a:xfrm>
        </p:spPr>
        <p:txBody>
          <a:bodyPr>
            <a:normAutofit fontScale="92500" lnSpcReduction="20000"/>
          </a:bodyPr>
          <a:lstStyle/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altLang="en-US" dirty="0">
                <a:latin typeface="Helvetica" panose="020B0604020202020204" pitchFamily="34" charset="0"/>
              </a:rPr>
              <a:t>Degree: number of entity types that participate in a relationship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altLang="en-US" dirty="0">
                <a:latin typeface="Helvetica" panose="020B0604020202020204" pitchFamily="34" charset="0"/>
              </a:rPr>
              <a:t>Three cases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altLang="en-US" dirty="0">
                <a:latin typeface="Helvetica" panose="020B0604020202020204" pitchFamily="34" charset="0"/>
              </a:rPr>
              <a:t>Unary: between two instances of one entity type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altLang="en-US" dirty="0">
                <a:latin typeface="Helvetica" panose="020B0604020202020204" pitchFamily="34" charset="0"/>
              </a:rPr>
              <a:t>Binary: between the instances of two entity types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altLang="en-US" dirty="0">
                <a:latin typeface="Helvetica" panose="020B0604020202020204" pitchFamily="34" charset="0"/>
              </a:rPr>
              <a:t>Ternary: among the instances of three entity types</a:t>
            </a:r>
          </a:p>
          <a:p>
            <a:endParaRPr lang="en-US" altLang="en-US" sz="1500" dirty="0"/>
          </a:p>
        </p:txBody>
      </p:sp>
      <p:pic>
        <p:nvPicPr>
          <p:cNvPr id="14340" name="Picture 4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/>
          <a:stretch>
            <a:fillRect/>
          </a:stretch>
        </p:blipFill>
        <p:spPr bwMode="auto">
          <a:xfrm>
            <a:off x="1194693" y="3657600"/>
            <a:ext cx="65648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5E4FE-BF63-886A-E7D0-B2A9542B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FF00B85-E731-41BC-A6EB-B0123EBE7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2E0A5-19E9-4BBE-8ED0-74A8E36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CC8D-7938-4535-BC7C-5FE52AF6A9AB}"/>
              </a:ext>
            </a:extLst>
          </p:cNvPr>
          <p:cNvSpPr txBox="1"/>
          <p:nvPr/>
        </p:nvSpPr>
        <p:spPr>
          <a:xfrm>
            <a:off x="533400" y="475906"/>
            <a:ext cx="7391400" cy="379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Unary relationship</a:t>
            </a:r>
          </a:p>
          <a:p>
            <a:pPr algn="just"/>
            <a:endParaRPr lang="en-IN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sz="1900" dirty="0">
                <a:latin typeface="Helvetica" panose="020B0604020202020204" pitchFamily="34" charset="0"/>
              </a:rPr>
              <a:t> When there is a relationship between two entities of the same type is known as Unary relationship.</a:t>
            </a: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1900" dirty="0">
              <a:latin typeface="Helvetica" panose="020B0604020202020204" pitchFamily="34" charset="0"/>
            </a:endParaRP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sz="1900" dirty="0">
                <a:latin typeface="Helvetica" panose="020B0604020202020204" pitchFamily="34" charset="0"/>
              </a:rPr>
              <a:t>It is known as a recursive relationship. </a:t>
            </a: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1900" dirty="0">
              <a:latin typeface="Helvetica" panose="020B0604020202020204" pitchFamily="34" charset="0"/>
            </a:endParaRP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sz="1900" dirty="0">
                <a:latin typeface="Helvetica" panose="020B0604020202020204" pitchFamily="34" charset="0"/>
              </a:rPr>
              <a:t>This means that the relationship is between different instances of the same entity type.</a:t>
            </a: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1900" dirty="0">
              <a:latin typeface="Helvetica" panose="020B0604020202020204" pitchFamily="34" charset="0"/>
            </a:endParaRPr>
          </a:p>
          <a:p>
            <a:pPr marL="600075" lvl="1" indent="-257175" algn="just">
              <a:lnSpc>
                <a:spcPct val="80000"/>
              </a:lnSpc>
              <a:spcBef>
                <a:spcPct val="20000"/>
              </a:spcBef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sz="1900" dirty="0">
                <a:latin typeface="Helvetica" panose="020B0604020202020204" pitchFamily="34" charset="0"/>
              </a:rPr>
              <a:t>For example: </a:t>
            </a:r>
            <a:r>
              <a:rPr lang="en-US" sz="1900" dirty="0">
                <a:latin typeface="Helvetica" panose="020B0604020202020204" pitchFamily="34" charset="0"/>
              </a:rPr>
              <a:t>An employee can supervise group of employees. Hence, this is a recursive relationship of entity employee with itself. </a:t>
            </a:r>
            <a:endParaRPr lang="en-IN" sz="1900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2BEDB-87A8-4273-92BD-73198FE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89" y="4331945"/>
            <a:ext cx="2420471" cy="154731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C1508C8-F377-4F89-8F37-40B34072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61" y="4472486"/>
            <a:ext cx="1786078" cy="15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9427AD-0611-4945-9649-CDEAF3AA5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23" y="4378265"/>
            <a:ext cx="2425789" cy="1547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17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984BD2BE6EA40AB84C585455996A6" ma:contentTypeVersion="4" ma:contentTypeDescription="Create a new document." ma:contentTypeScope="" ma:versionID="cd1cf21a6ddf059d9599a86991566e46">
  <xsd:schema xmlns:xsd="http://www.w3.org/2001/XMLSchema" xmlns:xs="http://www.w3.org/2001/XMLSchema" xmlns:p="http://schemas.microsoft.com/office/2006/metadata/properties" xmlns:ns2="86d35349-1c00-4cee-96c9-6ee86a8b6c28" targetNamespace="http://schemas.microsoft.com/office/2006/metadata/properties" ma:root="true" ma:fieldsID="34ab6d3aeddf1520e00c588a4e03b90a" ns2:_="">
    <xsd:import namespace="86d35349-1c00-4cee-96c9-6ee86a8b6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35349-1c00-4cee-96c9-6ee86a8b6c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52AA1-A858-443E-9816-968C1FF2826A}"/>
</file>

<file path=customXml/itemProps2.xml><?xml version="1.0" encoding="utf-8"?>
<ds:datastoreItem xmlns:ds="http://schemas.openxmlformats.org/officeDocument/2006/customXml" ds:itemID="{24B8EE1D-EDDE-4EB9-AE4D-61FE7E884FDB}"/>
</file>

<file path=customXml/itemProps3.xml><?xml version="1.0" encoding="utf-8"?>
<ds:datastoreItem xmlns:ds="http://schemas.openxmlformats.org/officeDocument/2006/customXml" ds:itemID="{00DFCAE5-FD41-45C4-8FD2-3D0F9EE8106C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21140</TotalTime>
  <Words>1595</Words>
  <Application>Microsoft Macintosh PowerPoint</Application>
  <PresentationFormat>On-screen Show (4:3)</PresentationFormat>
  <Paragraphs>420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</vt:lpstr>
      <vt:lpstr>Georgia</vt:lpstr>
      <vt:lpstr>Helvetica</vt:lpstr>
      <vt:lpstr>Roboto</vt:lpstr>
      <vt:lpstr>Wingdings</vt:lpstr>
      <vt:lpstr>Adjacency</vt:lpstr>
      <vt:lpstr>                             Database Management System (CS232)  BS(SE,CySec) gg </vt:lpstr>
      <vt:lpstr>Relationships</vt:lpstr>
      <vt:lpstr>Relationships</vt:lpstr>
      <vt:lpstr>PowerPoint Presentation</vt:lpstr>
      <vt:lpstr>Relationship Types and Instances…</vt:lpstr>
      <vt:lpstr>PowerPoint Presentation</vt:lpstr>
      <vt:lpstr>PowerPoint Presentation</vt:lpstr>
      <vt:lpstr> Degree of Relationships</vt:lpstr>
      <vt:lpstr>PowerPoint Presentation</vt:lpstr>
      <vt:lpstr>PowerPoint Presentation</vt:lpstr>
      <vt:lpstr>PowerPoint Presentation</vt:lpstr>
      <vt:lpstr>PowerPoint Presentation</vt:lpstr>
      <vt:lpstr>Notations</vt:lpstr>
      <vt:lpstr>PowerPoint Presentation</vt:lpstr>
      <vt:lpstr>One-to-One Relationships</vt:lpstr>
      <vt:lpstr>PowerPoint Presentation</vt:lpstr>
      <vt:lpstr>PowerPoint Presentation</vt:lpstr>
      <vt:lpstr>PowerPoint Presentation</vt:lpstr>
      <vt:lpstr>One-to-Many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tables are required?</vt:lpstr>
      <vt:lpstr>M:N relationships</vt:lpstr>
      <vt:lpstr>Constraints on relationships</vt:lpstr>
      <vt:lpstr>PowerPoint Presentation</vt:lpstr>
      <vt:lpstr>Example</vt:lpstr>
      <vt:lpstr>Example-2</vt:lpstr>
      <vt:lpstr>PowerPoint Presentation</vt:lpstr>
      <vt:lpstr>(Min, Max) Notations for Structural Constraints</vt:lpstr>
      <vt:lpstr>(Min, Max) Notations example </vt:lpstr>
      <vt:lpstr>Any Questions??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Said Nabi Lecturer FCSE</cp:lastModifiedBy>
  <cp:revision>928</cp:revision>
  <cp:lastPrinted>2025-01-27T06:34:27Z</cp:lastPrinted>
  <dcterms:created xsi:type="dcterms:W3CDTF">2006-08-16T00:00:00Z</dcterms:created>
  <dcterms:modified xsi:type="dcterms:W3CDTF">2025-02-16T02:47:46Z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0x0101008A9984BD2BE6EA40AB84C585455996A6</vt:lpwstr>
  </property>
</Properties>
</file>