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44"/>
  </p:notesMasterIdLst>
  <p:handoutMasterIdLst>
    <p:handoutMasterId r:id="rId45"/>
  </p:handoutMasterIdLst>
  <p:sldIdLst>
    <p:sldId id="256" r:id="rId2"/>
    <p:sldId id="424" r:id="rId3"/>
    <p:sldId id="712" r:id="rId4"/>
    <p:sldId id="710" r:id="rId5"/>
    <p:sldId id="713" r:id="rId6"/>
    <p:sldId id="714" r:id="rId7"/>
    <p:sldId id="715" r:id="rId8"/>
    <p:sldId id="716" r:id="rId9"/>
    <p:sldId id="718" r:id="rId10"/>
    <p:sldId id="717" r:id="rId11"/>
    <p:sldId id="722" r:id="rId12"/>
    <p:sldId id="721" r:id="rId13"/>
    <p:sldId id="720" r:id="rId14"/>
    <p:sldId id="719" r:id="rId15"/>
    <p:sldId id="723" r:id="rId16"/>
    <p:sldId id="724" r:id="rId17"/>
    <p:sldId id="726" r:id="rId18"/>
    <p:sldId id="725" r:id="rId19"/>
    <p:sldId id="727" r:id="rId20"/>
    <p:sldId id="728" r:id="rId21"/>
    <p:sldId id="327" r:id="rId22"/>
    <p:sldId id="329" r:id="rId23"/>
    <p:sldId id="328" r:id="rId24"/>
    <p:sldId id="330" r:id="rId25"/>
    <p:sldId id="331" r:id="rId26"/>
    <p:sldId id="363" r:id="rId27"/>
    <p:sldId id="332" r:id="rId28"/>
    <p:sldId id="359" r:id="rId29"/>
    <p:sldId id="333" r:id="rId30"/>
    <p:sldId id="360" r:id="rId31"/>
    <p:sldId id="334" r:id="rId32"/>
    <p:sldId id="361" r:id="rId33"/>
    <p:sldId id="335" r:id="rId34"/>
    <p:sldId id="362" r:id="rId35"/>
    <p:sldId id="336" r:id="rId36"/>
    <p:sldId id="337" r:id="rId37"/>
    <p:sldId id="338" r:id="rId38"/>
    <p:sldId id="364" r:id="rId39"/>
    <p:sldId id="366" r:id="rId40"/>
    <p:sldId id="365" r:id="rId41"/>
    <p:sldId id="339" r:id="rId42"/>
    <p:sldId id="709" r:id="rId43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67C0"/>
    <a:srgbClr val="47F209"/>
    <a:srgbClr val="FEE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3703" autoAdjust="0"/>
  </p:normalViewPr>
  <p:slideViewPr>
    <p:cSldViewPr>
      <p:cViewPr varScale="1">
        <p:scale>
          <a:sx n="90" d="100"/>
          <a:sy n="90" d="100"/>
        </p:scale>
        <p:origin x="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46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BFE29426-EB2E-AC0B-8FD2-6A2EAF0C2B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D926DB-6333-764A-86BD-C4931A77F52D}" type="slidenum">
              <a:rPr lang="en-CA" altLang="en-US" sz="1200">
                <a:latin typeface="Tahoma" panose="020B0604030504040204" pitchFamily="34" charset="0"/>
              </a:rPr>
              <a:pPr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881BAB3-08EE-C8F6-3F5D-0CE2B85623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5277B27-8FD6-4C62-F28B-17A4E4EAD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D4D346E6-55E4-594A-5C6D-E93D5604D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EE6C13-7D03-6040-B292-94910B35CFEB}" type="slidenum">
              <a:rPr lang="en-CA" altLang="en-US" sz="1200">
                <a:latin typeface="Tahoma" panose="020B0604030504040204" pitchFamily="34" charset="0"/>
              </a:rPr>
              <a:pPr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4B5E8DE-21C5-AC8D-9C48-8D10D643B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AD5FD9-2327-B7D2-C6B9-68CF8EBC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9D8FD6DC-9975-6E35-CB59-65C429AD3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0F7663-1813-764D-A683-5C37D6822261}" type="slidenum">
              <a:rPr lang="en-CA" altLang="en-US" sz="1200">
                <a:latin typeface="Tahoma" panose="020B0604030504040204" pitchFamily="34" charset="0"/>
              </a:rPr>
              <a:pPr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43BDBBB-B7A9-508E-3813-98AAE115D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E3ED8E6-805F-5D9B-B5E1-5C51F540A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F9A6C09A-A3EA-308B-A41F-274B762EA5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1F113B-2DA5-A241-B856-8DB4E3AA2434}" type="slidenum">
              <a:rPr lang="en-CA" altLang="en-US" sz="1200">
                <a:latin typeface="Tahoma" panose="020B0604030504040204" pitchFamily="34" charset="0"/>
              </a:rPr>
              <a:pPr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4034D44-6D61-3E06-6549-D1873133C4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94E57C1-1110-D316-CD7A-2CAD56897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2774A05-C7C4-F72B-FE0F-3C0B8F6D1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B70FD-6E5B-2C49-A216-E5803A78CC90}" type="slidenum">
              <a:rPr lang="en-CA" altLang="en-US" sz="1200">
                <a:latin typeface="Tahoma" panose="020B0604030504040204" pitchFamily="34" charset="0"/>
              </a:rPr>
              <a:pPr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C282EC02-A82C-6A76-EC69-AF0204D5C4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10723C3-FDCE-389A-77F3-2107C81D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626D38D9-E4CD-97FA-56FA-F609A0891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49ABD-994E-CC46-992A-257CC9A04F88}" type="slidenum">
              <a:rPr lang="en-CA" altLang="en-US" sz="1200">
                <a:latin typeface="Tahoma" panose="020B0604030504040204" pitchFamily="34" charset="0"/>
              </a:rPr>
              <a:pPr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CA3C313-811C-26ED-BA37-607A0CB72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01C0474-73DA-7095-0091-D629083D9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00F6D332-27F5-57EA-056F-B7008F0C6D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2B2AE5-1B33-7741-B23E-E2CAFB4EEA22}" type="slidenum">
              <a:rPr lang="en-CA" altLang="en-US" sz="1200">
                <a:latin typeface="Tahoma" panose="020B0604030504040204" pitchFamily="34" charset="0"/>
              </a:rPr>
              <a:pPr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3C4D784-C274-4691-DDC5-32AD1D16A6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469FF48-A1CF-D991-66C1-24AD95D95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b="1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F1D7979-1AD9-D5EB-C595-3C0EF1449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8E1FC-F5E0-7D4D-9DDF-A4453D66E161}" type="slidenum">
              <a:rPr lang="en-CA" altLang="en-US" sz="1200">
                <a:latin typeface="Tahoma" panose="020B0604030504040204" pitchFamily="34" charset="0"/>
              </a:rPr>
              <a:pPr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75FFE003-53BC-F58D-DEED-3ACA3541ED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69D6CBE-FBB7-4DC4-C4A0-0DF20400C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FA3D08E3-7E43-E248-AB5F-34D87BFA00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677356-B2BF-8E45-BA27-10CE2B3CDD9D}" type="slidenum">
              <a:rPr lang="en-CA" altLang="en-US" sz="1200">
                <a:latin typeface="Tahoma" panose="020B0604030504040204" pitchFamily="34" charset="0"/>
              </a:rPr>
              <a:pPr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3ADE15D-EFF4-AD48-6337-C9E2BC60C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8B24AF-CABF-FFAF-E764-E08F8768A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A74F70E-7909-0785-D1C0-EE5C6166A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D42429-C026-3141-9414-653387A054E3}" type="slidenum">
              <a:rPr lang="en-CA" altLang="en-US" sz="1200">
                <a:latin typeface="Tahoma" panose="020B0604030504040204" pitchFamily="34" charset="0"/>
              </a:rPr>
              <a:pPr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A4D5EB5-B5D3-F0C5-8A7E-553CC2A9B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CEAEF93-3AA0-A183-9AEF-F037A094C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073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0CE8AB01-7A64-CC2C-A3ED-B57FF2742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CB017D-19C0-3D41-89E1-591ACAD61AAC}" type="slidenum">
              <a:rPr lang="en-CA" altLang="en-US" sz="1200">
                <a:latin typeface="Tahoma" panose="020B0604030504040204" pitchFamily="34" charset="0"/>
              </a:rPr>
              <a:pPr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BA41AC2-079D-0E6A-74F0-229637F87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052FF97-1BD3-09B2-4264-65E3C1BB9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D7984CA9-6E26-EBBA-5798-D8B1166B8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529D24-EFEA-4849-B01C-90C97C9FF40F}" type="slidenum">
              <a:rPr lang="en-CA" altLang="en-US" sz="1200">
                <a:latin typeface="Tahoma" panose="020B0604030504040204" pitchFamily="34" charset="0"/>
              </a:rPr>
              <a:pPr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EDE00DD-A167-539D-5E9F-E4D43164A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E46B6BF-686D-E9AE-9CDC-E2CB3458E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43AA1D1-8107-A47C-02DC-A1B5C64F7F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F1E34E-0863-994F-AEC1-262385796825}" type="slidenum">
              <a:rPr lang="en-CA" altLang="en-US" sz="1200">
                <a:latin typeface="Tahoma" panose="020B0604030504040204" pitchFamily="34" charset="0"/>
              </a:rPr>
              <a:pPr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8854E3AC-6C78-B89E-81BD-366E352F4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B0D531B-0705-2255-5B1B-471CC6C7C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FAE48FC-42C3-ACD9-7C6A-243F89652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3EABAE-7B79-A042-8993-731C88E5D3BB}" type="slidenum">
              <a:rPr lang="en-CA" altLang="en-US" sz="1200">
                <a:latin typeface="Tahoma" panose="020B0604030504040204" pitchFamily="34" charset="0"/>
              </a:rPr>
              <a:pPr/>
              <a:t>37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CB8485BF-9D93-7F24-EF6C-D195D1013A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30524AE-16AB-52DF-12CD-F36DEFCF4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5E2227C-22B0-498D-219C-73A58DF15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8E213-E3FC-684E-8D73-9C520F66191B}" type="slidenum">
              <a:rPr lang="en-CA" altLang="en-US" sz="1200">
                <a:latin typeface="Tahoma" panose="020B0604030504040204" pitchFamily="34" charset="0"/>
              </a:rPr>
              <a:pPr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DF21BCA-DB50-300E-8451-951C1E7032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CD3316-845C-BC98-D892-14C324959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6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65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73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19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775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aggregation</a:t>
            </a:r>
            <a:r>
              <a:rPr lang="en-GB" dirty="0"/>
              <a:t> means grouping a relationship and its connected entities into one “bigger” entity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94E97-2A04-41D2-9813-7E6BE384272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6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8027490F-BED6-4BFC-BC7D-FF1412D560B5}" type="datetime1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DF3E95B-FBDA-4C9B-A0FC-C225EE25A0B3}" type="datetime1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74C69677-0968-4F5A-8116-A99A3ED95C9E}" type="datetime1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D54FC1A3-2451-4AD7-AB16-196EE3A47896}" type="datetime1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16927" y="1383431"/>
            <a:ext cx="2438399" cy="365760"/>
          </a:xfrm>
          <a:prstGeom prst="rect">
            <a:avLst/>
          </a:prstGeom>
        </p:spPr>
        <p:txBody>
          <a:bodyPr/>
          <a:lstStyle/>
          <a:p>
            <a:fld id="{3FC0FDBD-B466-4B19-AA42-E238C472A1E5}" type="datetime1">
              <a:rPr lang="en-US" smtClean="0"/>
              <a:t>2/27/25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3952240" y="4480559"/>
            <a:ext cx="2367281" cy="365760"/>
          </a:xfrm>
          <a:prstGeom prst="rect">
            <a:avLst/>
          </a:prstGeom>
        </p:spPr>
        <p:txBody>
          <a:bodyPr/>
          <a:lstStyle/>
          <a:p>
            <a:r>
              <a:rPr lang="en-MY"/>
              <a:t>Advanced Software Quality Assurance (CSC694)                                  Dr. Saif Ur Rehman Khan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4F85E35-5FC8-85D9-ECD3-BDC61E35B875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7639157" y="411988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Advanced Database Management System (CS232)                                  Engr. Said Nabi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D0B2F-B5C7-20EA-FE36-062AB5D648D6}"/>
              </a:ext>
            </a:extLst>
          </p:cNvPr>
          <p:cNvSpPr txBox="1"/>
          <p:nvPr userDrawn="1"/>
        </p:nvSpPr>
        <p:spPr>
          <a:xfrm rot="16200000">
            <a:off x="8329657" y="141553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086600" cy="11430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Database Management System (CS232) 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BS(</a:t>
            </a:r>
            <a:r>
              <a:rPr lang="en-US" sz="3600" b="1" dirty="0" err="1">
                <a:solidFill>
                  <a:srgbClr val="7030A0"/>
                </a:solidFill>
              </a:rPr>
              <a:t>SE,CySec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1242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Week 06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3CE2B9-E51C-BF21-366C-5E0C7E2E096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 rot="16200000">
            <a:off x="7683362" y="4068874"/>
            <a:ext cx="2362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16200000">
            <a:off x="7586909" y="1310957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8EF87C-991B-EA3F-4359-79FC6A30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790575" y="20174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/>
              <a:t>Inheritance (Subclasses VS Super classes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9B6C101A-3D82-C777-3531-A067CF6A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5769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3EFC5-69EA-5471-B3A5-7283A8BABF77}"/>
              </a:ext>
            </a:extLst>
          </p:cNvPr>
          <p:cNvSpPr txBox="1"/>
          <p:nvPr/>
        </p:nvSpPr>
        <p:spPr>
          <a:xfrm>
            <a:off x="600075" y="1512595"/>
            <a:ext cx="74104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Inheritance is a </a:t>
            </a:r>
            <a:r>
              <a:rPr lang="en-GB" sz="2400" b="1" dirty="0">
                <a:solidFill>
                  <a:srgbClr val="FF0000"/>
                </a:solidFill>
              </a:rPr>
              <a:t>relationship</a:t>
            </a:r>
            <a:r>
              <a:rPr lang="en-GB" sz="2400" dirty="0"/>
              <a:t> where a subclass (or child entity) </a:t>
            </a:r>
            <a:r>
              <a:rPr lang="en-GB" sz="2400" b="1" dirty="0">
                <a:solidFill>
                  <a:srgbClr val="47F209"/>
                </a:solidFill>
              </a:rPr>
              <a:t>derives</a:t>
            </a:r>
            <a:r>
              <a:rPr lang="en-GB" sz="2400" dirty="0"/>
              <a:t> its </a:t>
            </a:r>
            <a:r>
              <a:rPr lang="en-GB" sz="2400" b="1" dirty="0">
                <a:solidFill>
                  <a:srgbClr val="00B050"/>
                </a:solidFill>
              </a:rPr>
              <a:t>attributes</a:t>
            </a:r>
            <a:r>
              <a:rPr lang="en-GB" sz="2400" dirty="0"/>
              <a:t> and </a:t>
            </a:r>
            <a:r>
              <a:rPr lang="en-GB" sz="2400" b="1" dirty="0">
                <a:solidFill>
                  <a:srgbClr val="FFC000"/>
                </a:solidFill>
              </a:rPr>
              <a:t>relationships</a:t>
            </a:r>
            <a:r>
              <a:rPr lang="en-GB" sz="2400" dirty="0"/>
              <a:t> from a superclass (or parent entity). This is similar to the </a:t>
            </a:r>
            <a:r>
              <a:rPr lang="en-GB" sz="2400" b="1" dirty="0">
                <a:solidFill>
                  <a:srgbClr val="7030A0"/>
                </a:solidFill>
              </a:rPr>
              <a:t>“is-a” relationship.</a:t>
            </a:r>
            <a:endParaRPr lang="en-PK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1AAB1-E6CD-C261-8D64-E180ECDC1594}"/>
              </a:ext>
            </a:extLst>
          </p:cNvPr>
          <p:cNvSpPr txBox="1"/>
          <p:nvPr/>
        </p:nvSpPr>
        <p:spPr>
          <a:xfrm>
            <a:off x="585787" y="3250110"/>
            <a:ext cx="72437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shows that every </a:t>
            </a:r>
            <a:r>
              <a:rPr lang="en-GB" sz="2400" b="1" dirty="0">
                <a:solidFill>
                  <a:srgbClr val="FF0000"/>
                </a:solidFill>
              </a:rPr>
              <a:t>instance</a:t>
            </a:r>
            <a:r>
              <a:rPr lang="en-GB" sz="2400" dirty="0"/>
              <a:t> of a </a:t>
            </a:r>
            <a:r>
              <a:rPr lang="en-GB" sz="2400" b="1" dirty="0">
                <a:solidFill>
                  <a:srgbClr val="00B050"/>
                </a:solidFill>
              </a:rPr>
              <a:t>subclass</a:t>
            </a:r>
            <a:r>
              <a:rPr lang="en-GB" sz="2400" dirty="0"/>
              <a:t> is also an </a:t>
            </a:r>
            <a:r>
              <a:rPr lang="en-GB" sz="2400" dirty="0">
                <a:solidFill>
                  <a:srgbClr val="FF0000"/>
                </a:solidFill>
              </a:rPr>
              <a:t>instance</a:t>
            </a:r>
            <a:r>
              <a:rPr lang="en-GB" sz="2400" dirty="0"/>
              <a:t> of the </a:t>
            </a:r>
            <a:r>
              <a:rPr lang="en-GB" sz="2400" dirty="0">
                <a:solidFill>
                  <a:srgbClr val="47F209"/>
                </a:solidFill>
              </a:rPr>
              <a:t>superclass</a:t>
            </a:r>
            <a:r>
              <a:rPr lang="en-GB" sz="2400" dirty="0"/>
              <a:t>. For example, if an </a:t>
            </a:r>
            <a:r>
              <a:rPr lang="en-GB" sz="2400" b="1" dirty="0"/>
              <a:t>Employee</a:t>
            </a:r>
            <a:r>
              <a:rPr lang="en-GB" sz="2400" dirty="0"/>
              <a:t> is a subclass of </a:t>
            </a:r>
            <a:r>
              <a:rPr lang="en-GB" sz="2400" b="1" dirty="0"/>
              <a:t>Person</a:t>
            </a:r>
            <a:r>
              <a:rPr lang="en-GB" sz="2400" dirty="0"/>
              <a:t>, every employee is a person and thus has all the attributes that a person possesses.</a:t>
            </a:r>
            <a:endParaRPr lang="en-PK" sz="2400" dirty="0"/>
          </a:p>
        </p:txBody>
      </p:sp>
      <p:pic>
        <p:nvPicPr>
          <p:cNvPr id="1026" name="Picture 2" descr="Enhanced Entity-Relationship Model">
            <a:extLst>
              <a:ext uri="{FF2B5EF4-FFF2-40B4-BE49-F238E27FC236}">
                <a16:creationId xmlns:a16="http://schemas.microsoft.com/office/drawing/2014/main" id="{4D03258D-1D63-C626-B9A7-576F66B2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800600"/>
            <a:ext cx="5410200" cy="19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6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437E-A691-FC77-F621-DF3F1EB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09600"/>
            <a:ext cx="8839200" cy="1143000"/>
          </a:xfrm>
        </p:spPr>
        <p:txBody>
          <a:bodyPr/>
          <a:lstStyle/>
          <a:p>
            <a:r>
              <a:rPr lang="en-GB" sz="4000" dirty="0"/>
              <a:t>Total vs. Partial Specialization</a:t>
            </a:r>
            <a:br>
              <a:rPr lang="en-GB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2426-37D9-0312-208B-240CB7C8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Total Specialization:</a:t>
            </a:r>
            <a:r>
              <a:rPr lang="en-GB" dirty="0"/>
              <a:t> Every entity in the superclass must belong to at least one subclass.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Notation often uses a double line from the superclass to the specialization circle.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Partial Specialization:</a:t>
            </a:r>
            <a:r>
              <a:rPr lang="en-GB" dirty="0"/>
              <a:t> Some entities in the superclass may not belong to any subclass.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Notation often uses a single line from the superclass to the specialization circle.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18459-3FB1-2E51-0CCC-950B2B07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 descr="database - disjoint and overlapping design constraints - Stack Overflow">
            <a:extLst>
              <a:ext uri="{FF2B5EF4-FFF2-40B4-BE49-F238E27FC236}">
                <a16:creationId xmlns:a16="http://schemas.microsoft.com/office/drawing/2014/main" id="{E920EF6B-2433-8B14-A59E-A3638561A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6" y="4419600"/>
            <a:ext cx="3124200" cy="237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B9A8F3-E418-34A6-5733-8C0669DF5E7B}"/>
              </a:ext>
            </a:extLst>
          </p:cNvPr>
          <p:cNvSpPr/>
          <p:nvPr/>
        </p:nvSpPr>
        <p:spPr>
          <a:xfrm>
            <a:off x="4953000" y="4953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26" name="Picture 2" descr="ENHANCED ENTITY-RELATIONSHIP (EER) MODEL - ppt download">
            <a:extLst>
              <a:ext uri="{FF2B5EF4-FFF2-40B4-BE49-F238E27FC236}">
                <a16:creationId xmlns:a16="http://schemas.microsoft.com/office/drawing/2014/main" id="{D36C34DE-F0E3-ED68-239A-7B7FB5AE7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5" t="25555" r="13335" b="16667"/>
          <a:stretch/>
        </p:blipFill>
        <p:spPr bwMode="auto">
          <a:xfrm>
            <a:off x="883216" y="4583311"/>
            <a:ext cx="3688784" cy="213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76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0CF9-3BC4-A14C-6EA3-1003FD0A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0"/>
            <a:ext cx="8991600" cy="1143000"/>
          </a:xfrm>
        </p:spPr>
        <p:txBody>
          <a:bodyPr/>
          <a:lstStyle/>
          <a:p>
            <a:r>
              <a:rPr lang="en-GB" sz="4000" dirty="0"/>
              <a:t>Disjoint VS Overlapping Constraints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FE86-77AC-EEFB-6C13-3B365226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44600"/>
            <a:ext cx="76200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Disjoint Constraint:</a:t>
            </a:r>
            <a:r>
              <a:rPr lang="en-GB" dirty="0"/>
              <a:t> An entity can belong to </a:t>
            </a:r>
            <a:r>
              <a:rPr lang="en-GB" i="1" dirty="0"/>
              <a:t>only one</a:t>
            </a:r>
            <a:r>
              <a:rPr lang="en-GB" dirty="0"/>
              <a:t> of the subclasses.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Example: A </a:t>
            </a:r>
            <a:r>
              <a:rPr lang="en-GB" i="1" dirty="0"/>
              <a:t>Vehicle</a:t>
            </a:r>
            <a:r>
              <a:rPr lang="en-GB" dirty="0"/>
              <a:t> can be either a </a:t>
            </a:r>
            <a:r>
              <a:rPr lang="en-GB" i="1" dirty="0"/>
              <a:t>Car</a:t>
            </a:r>
            <a:r>
              <a:rPr lang="en-GB" dirty="0"/>
              <a:t> or a </a:t>
            </a:r>
            <a:r>
              <a:rPr lang="en-GB" i="1" dirty="0"/>
              <a:t>Motorcycle</a:t>
            </a:r>
            <a:r>
              <a:rPr lang="en-GB" dirty="0"/>
              <a:t>, but not both.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Overlapping Constraint:</a:t>
            </a:r>
            <a:r>
              <a:rPr lang="en-GB" dirty="0"/>
              <a:t> An entity can belong to </a:t>
            </a:r>
            <a:r>
              <a:rPr lang="en-GB" i="1" dirty="0"/>
              <a:t>multiple</a:t>
            </a:r>
            <a:r>
              <a:rPr lang="en-GB" dirty="0"/>
              <a:t> subclasses.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Example: An </a:t>
            </a:r>
            <a:r>
              <a:rPr lang="en-GB" i="1" dirty="0"/>
              <a:t>Employee</a:t>
            </a:r>
            <a:r>
              <a:rPr lang="en-GB" dirty="0"/>
              <a:t> might be both a </a:t>
            </a:r>
            <a:r>
              <a:rPr lang="en-GB" i="1" dirty="0"/>
              <a:t>Manager</a:t>
            </a:r>
            <a:r>
              <a:rPr lang="en-GB" dirty="0"/>
              <a:t> and a </a:t>
            </a:r>
            <a:r>
              <a:rPr lang="en-GB" i="1" dirty="0"/>
              <a:t>Mentor</a:t>
            </a:r>
            <a:r>
              <a:rPr lang="en-GB" dirty="0"/>
              <a:t> at the same time.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FAA8-3B64-0465-4292-49C0D473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database - disjoint and overlapping design constraints - Stack Overflow">
            <a:extLst>
              <a:ext uri="{FF2B5EF4-FFF2-40B4-BE49-F238E27FC236}">
                <a16:creationId xmlns:a16="http://schemas.microsoft.com/office/drawing/2014/main" id="{648332E2-DA04-07E3-0C02-A06B89B3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3124200" cy="237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base - disjoint and overlapping design constraints - Stack Overflow">
            <a:extLst>
              <a:ext uri="{FF2B5EF4-FFF2-40B4-BE49-F238E27FC236}">
                <a16:creationId xmlns:a16="http://schemas.microsoft.com/office/drawing/2014/main" id="{93A5E54B-2A2B-9F8B-AED1-F2B62A96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988" y="4055215"/>
            <a:ext cx="3365500" cy="25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932DFCDB-6D19-1BB1-C375-CE286E163115}"/>
              </a:ext>
            </a:extLst>
          </p:cNvPr>
          <p:cNvSpPr/>
          <p:nvPr/>
        </p:nvSpPr>
        <p:spPr>
          <a:xfrm>
            <a:off x="914400" y="4876800"/>
            <a:ext cx="1295400" cy="3048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E80996E-4CF2-B719-DD2D-5BE46ABC9FF6}"/>
              </a:ext>
            </a:extLst>
          </p:cNvPr>
          <p:cNvSpPr/>
          <p:nvPr/>
        </p:nvSpPr>
        <p:spPr>
          <a:xfrm>
            <a:off x="4429688" y="4495800"/>
            <a:ext cx="1630362" cy="6858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862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9B6C101A-3D82-C777-3531-A067CF6A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5769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3EFC5-69EA-5471-B3A5-7283A8BABF77}"/>
              </a:ext>
            </a:extLst>
          </p:cNvPr>
          <p:cNvSpPr txBox="1"/>
          <p:nvPr/>
        </p:nvSpPr>
        <p:spPr>
          <a:xfrm>
            <a:off x="600075" y="1371600"/>
            <a:ext cx="76295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92D050"/>
                </a:solidFill>
              </a:rPr>
              <a:t>Aggregation</a:t>
            </a:r>
            <a:r>
              <a:rPr lang="en-GB" sz="2400" dirty="0"/>
              <a:t> is a higher-level abstraction where a </a:t>
            </a:r>
            <a:r>
              <a:rPr lang="en-GB" sz="2400" b="1" dirty="0">
                <a:solidFill>
                  <a:srgbClr val="FF0000"/>
                </a:solidFill>
              </a:rPr>
              <a:t>relationship</a:t>
            </a:r>
            <a:r>
              <a:rPr lang="en-GB" sz="2400" dirty="0"/>
              <a:t> (or multiple relationships) is treated as a 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separate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00B050"/>
                </a:solidFill>
              </a:rPr>
              <a:t>composite entity</a:t>
            </a:r>
            <a:r>
              <a:rPr lang="en-GB" sz="2400" dirty="0"/>
              <a:t>. This is particularly useful when you want to encapsulate a complex interaction among several entities into a single conceptual unit.</a:t>
            </a:r>
            <a:endParaRPr lang="en-PK" sz="24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1AAB1-E6CD-C261-8D64-E180ECDC1594}"/>
              </a:ext>
            </a:extLst>
          </p:cNvPr>
          <p:cNvSpPr txBox="1"/>
          <p:nvPr/>
        </p:nvSpPr>
        <p:spPr>
          <a:xfrm>
            <a:off x="752475" y="3505200"/>
            <a:ext cx="7243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groups together </a:t>
            </a:r>
            <a:r>
              <a:rPr lang="en-GB" sz="2400" b="1" dirty="0"/>
              <a:t>related</a:t>
            </a:r>
            <a:r>
              <a:rPr lang="en-GB" sz="2400" dirty="0"/>
              <a:t> </a:t>
            </a:r>
            <a:r>
              <a:rPr lang="en-GB" sz="2400" b="1" dirty="0"/>
              <a:t>entities</a:t>
            </a:r>
            <a:r>
              <a:rPr lang="en-GB" sz="2400" dirty="0"/>
              <a:t> or </a:t>
            </a:r>
            <a:r>
              <a:rPr lang="en-GB" sz="2400" b="1" dirty="0">
                <a:solidFill>
                  <a:srgbClr val="92D050"/>
                </a:solidFill>
              </a:rPr>
              <a:t>relationships</a:t>
            </a:r>
            <a:r>
              <a:rPr lang="en-GB" sz="2400" dirty="0"/>
              <a:t> that together form a </a:t>
            </a:r>
            <a:r>
              <a:rPr lang="en-GB" sz="2400" b="1" dirty="0">
                <a:solidFill>
                  <a:srgbClr val="FF0000"/>
                </a:solidFill>
              </a:rPr>
              <a:t>higher-level entity</a:t>
            </a:r>
            <a:r>
              <a:rPr lang="en-GB" sz="2400" dirty="0"/>
              <a:t>.</a:t>
            </a:r>
            <a:endParaRPr lang="en-P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5342AB-748C-EB35-B67B-63177B15EFA1}"/>
              </a:ext>
            </a:extLst>
          </p:cNvPr>
          <p:cNvSpPr txBox="1"/>
          <p:nvPr/>
        </p:nvSpPr>
        <p:spPr>
          <a:xfrm>
            <a:off x="790575" y="178877"/>
            <a:ext cx="7219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Aggregation vs. Association</a:t>
            </a:r>
            <a:endParaRPr lang="en-PK" sz="48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07F39-8F31-4003-1427-22B1757CC1C8}"/>
              </a:ext>
            </a:extLst>
          </p:cNvPr>
          <p:cNvSpPr txBox="1"/>
          <p:nvPr/>
        </p:nvSpPr>
        <p:spPr>
          <a:xfrm>
            <a:off x="766762" y="4505206"/>
            <a:ext cx="7243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</a:t>
            </a:r>
            <a:r>
              <a:rPr lang="en-GB" sz="2400" b="1" dirty="0"/>
              <a:t>aggregated</a:t>
            </a:r>
            <a:r>
              <a:rPr lang="en-GB" sz="2400" dirty="0"/>
              <a:t> relationship may have its own attributes or identity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7858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B4A1-92E5-6DA9-F3C6-B29B4A1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58659"/>
            <a:ext cx="7620000" cy="1143000"/>
          </a:xfrm>
        </p:spPr>
        <p:txBody>
          <a:bodyPr/>
          <a:lstStyle/>
          <a:p>
            <a:r>
              <a:rPr lang="en-PK" dirty="0"/>
              <a:t>Example.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B609C-14B3-86ED-C22E-77CD2B54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7FA9A-823D-B4BE-9856-27CF3946AB8B}"/>
              </a:ext>
            </a:extLst>
          </p:cNvPr>
          <p:cNvSpPr/>
          <p:nvPr/>
        </p:nvSpPr>
        <p:spPr>
          <a:xfrm>
            <a:off x="457200" y="2438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05B79-E7A7-0008-548A-A42E2F07BDB8}"/>
              </a:ext>
            </a:extLst>
          </p:cNvPr>
          <p:cNvSpPr/>
          <p:nvPr/>
        </p:nvSpPr>
        <p:spPr>
          <a:xfrm>
            <a:off x="5943600" y="2433638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Courses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FE75865-7085-51C2-1AFF-FC7C5DEDD130}"/>
              </a:ext>
            </a:extLst>
          </p:cNvPr>
          <p:cNvSpPr/>
          <p:nvPr/>
        </p:nvSpPr>
        <p:spPr>
          <a:xfrm>
            <a:off x="3581400" y="2433638"/>
            <a:ext cx="1676400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Offers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BC9120-727D-C094-3E02-95A0D5B560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209800" y="2814638"/>
            <a:ext cx="1371600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DD1A81-1173-F484-A94B-24858C35AF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2512" y="2814638"/>
            <a:ext cx="108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AC19D741-3F20-01B0-B495-A5166425E1FF}"/>
              </a:ext>
            </a:extLst>
          </p:cNvPr>
          <p:cNvSpPr/>
          <p:nvPr/>
        </p:nvSpPr>
        <p:spPr>
          <a:xfrm rot="5400000">
            <a:off x="3483198" y="4171337"/>
            <a:ext cx="1946665" cy="835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Enquire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1FF4A-CA6D-B1B6-EF91-1AE66E4CD993}"/>
              </a:ext>
            </a:extLst>
          </p:cNvPr>
          <p:cNvCxnSpPr>
            <a:cxnSpLocks/>
          </p:cNvCxnSpPr>
          <p:nvPr/>
        </p:nvCxnSpPr>
        <p:spPr>
          <a:xfrm>
            <a:off x="4419600" y="2667000"/>
            <a:ext cx="36930" cy="102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F9F0A-ECD2-47BA-8711-FA69FA92A4B7}"/>
              </a:ext>
            </a:extLst>
          </p:cNvPr>
          <p:cNvSpPr/>
          <p:nvPr/>
        </p:nvSpPr>
        <p:spPr>
          <a:xfrm>
            <a:off x="3581400" y="588518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Student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D9457D-6766-D014-86B9-9FA5007FACC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56530" y="5489575"/>
            <a:ext cx="1170" cy="39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1BC6E2-6E6E-D114-3F42-6DC06CAFF612}"/>
              </a:ext>
            </a:extLst>
          </p:cNvPr>
          <p:cNvSpPr/>
          <p:nvPr/>
        </p:nvSpPr>
        <p:spPr>
          <a:xfrm>
            <a:off x="3586162" y="1214438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Offerings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7E3A60-E0E4-4686-CA8F-51F82724E2E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19600" y="1976438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415AF1-84B2-4867-E1E9-F99E624EDB20}"/>
              </a:ext>
            </a:extLst>
          </p:cNvPr>
          <p:cNvSpPr/>
          <p:nvPr/>
        </p:nvSpPr>
        <p:spPr>
          <a:xfrm>
            <a:off x="304800" y="1066800"/>
            <a:ext cx="7848600" cy="2531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67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9" grpId="0" animBg="1"/>
      <p:bldP spid="23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B4A1-92E5-6DA9-F3C6-B29B4A1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58659"/>
            <a:ext cx="7620000" cy="1143000"/>
          </a:xfrm>
        </p:spPr>
        <p:txBody>
          <a:bodyPr/>
          <a:lstStyle/>
          <a:p>
            <a:r>
              <a:rPr lang="en-PK" dirty="0"/>
              <a:t>Example.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B609C-14B3-86ED-C22E-77CD2B54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7FA9A-823D-B4BE-9856-27CF3946AB8B}"/>
              </a:ext>
            </a:extLst>
          </p:cNvPr>
          <p:cNvSpPr/>
          <p:nvPr/>
        </p:nvSpPr>
        <p:spPr>
          <a:xfrm>
            <a:off x="457200" y="243840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Doctor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05B79-E7A7-0008-548A-A42E2F07BDB8}"/>
              </a:ext>
            </a:extLst>
          </p:cNvPr>
          <p:cNvSpPr/>
          <p:nvPr/>
        </p:nvSpPr>
        <p:spPr>
          <a:xfrm>
            <a:off x="5943600" y="2433638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Patient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FE75865-7085-51C2-1AFF-FC7C5DEDD130}"/>
              </a:ext>
            </a:extLst>
          </p:cNvPr>
          <p:cNvSpPr/>
          <p:nvPr/>
        </p:nvSpPr>
        <p:spPr>
          <a:xfrm>
            <a:off x="3443288" y="2433638"/>
            <a:ext cx="1966912" cy="76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Dignosis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BC9120-727D-C094-3E02-95A0D5B560E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209800" y="2814638"/>
            <a:ext cx="1233488" cy="4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DD1A81-1173-F484-A94B-24858C35AF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2512" y="2814638"/>
            <a:ext cx="108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AC19D741-3F20-01B0-B495-A5166425E1FF}"/>
              </a:ext>
            </a:extLst>
          </p:cNvPr>
          <p:cNvSpPr/>
          <p:nvPr/>
        </p:nvSpPr>
        <p:spPr>
          <a:xfrm rot="5400000">
            <a:off x="3483198" y="4171337"/>
            <a:ext cx="1946665" cy="8358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Filling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1FF4A-CA6D-B1B6-EF91-1AE66E4CD993}"/>
              </a:ext>
            </a:extLst>
          </p:cNvPr>
          <p:cNvCxnSpPr>
            <a:cxnSpLocks/>
          </p:cNvCxnSpPr>
          <p:nvPr/>
        </p:nvCxnSpPr>
        <p:spPr>
          <a:xfrm>
            <a:off x="4420770" y="3062605"/>
            <a:ext cx="35760" cy="625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F9F0A-ECD2-47BA-8711-FA69FA92A4B7}"/>
              </a:ext>
            </a:extLst>
          </p:cNvPr>
          <p:cNvSpPr/>
          <p:nvPr/>
        </p:nvSpPr>
        <p:spPr>
          <a:xfrm>
            <a:off x="3581400" y="5885180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P_History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D9457D-6766-D014-86B9-9FA5007FACC0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456530" y="5489575"/>
            <a:ext cx="1170" cy="395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415AF1-84B2-4867-E1E9-F99E624EDB20}"/>
              </a:ext>
            </a:extLst>
          </p:cNvPr>
          <p:cNvSpPr/>
          <p:nvPr/>
        </p:nvSpPr>
        <p:spPr>
          <a:xfrm>
            <a:off x="304800" y="1066800"/>
            <a:ext cx="7848600" cy="2531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EDE319-B822-A8BD-BBC8-A579FCE1874B}"/>
              </a:ext>
            </a:extLst>
          </p:cNvPr>
          <p:cNvSpPr/>
          <p:nvPr/>
        </p:nvSpPr>
        <p:spPr>
          <a:xfrm>
            <a:off x="3581400" y="1223247"/>
            <a:ext cx="1752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Treatment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E672D8-B69E-B69E-AC8F-767084F11C43}"/>
              </a:ext>
            </a:extLst>
          </p:cNvPr>
          <p:cNvCxnSpPr>
            <a:cxnSpLocks/>
          </p:cNvCxnSpPr>
          <p:nvPr/>
        </p:nvCxnSpPr>
        <p:spPr>
          <a:xfrm>
            <a:off x="4419600" y="1922397"/>
            <a:ext cx="0" cy="54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50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9" grpId="0" animBg="1"/>
      <p:bldP spid="26" grpId="0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5D88-5852-C0C8-C434-C9FE14B6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88E7-207B-FFE2-F9C3-01DA70147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university wants to design a database system to manage its students and faculty members efficiently. The university has different categories of students, including </a:t>
            </a:r>
            <a:r>
              <a:rPr lang="en-GB" b="1" dirty="0"/>
              <a:t>Undergraduate Students</a:t>
            </a:r>
            <a:r>
              <a:rPr lang="en-GB" dirty="0"/>
              <a:t> and </a:t>
            </a:r>
            <a:r>
              <a:rPr lang="en-GB" b="1" dirty="0"/>
              <a:t>Graduate Students</a:t>
            </a:r>
            <a:r>
              <a:rPr lang="en-GB" dirty="0"/>
              <a:t>. Each student has a unique ID, name, and date of birth. Graduate students work on a </a:t>
            </a:r>
            <a:r>
              <a:rPr lang="en-GB" b="1" dirty="0"/>
              <a:t>thesis</a:t>
            </a:r>
            <a:r>
              <a:rPr lang="en-GB" dirty="0"/>
              <a:t> and have an assigned </a:t>
            </a:r>
            <a:r>
              <a:rPr lang="en-GB" b="1" dirty="0"/>
              <a:t>advisor</a:t>
            </a:r>
            <a:r>
              <a:rPr lang="en-GB" dirty="0"/>
              <a:t>, whereas undergraduate students have a </a:t>
            </a:r>
            <a:r>
              <a:rPr lang="en-GB" b="1" dirty="0"/>
              <a:t>major</a:t>
            </a:r>
            <a:r>
              <a:rPr lang="en-GB" dirty="0"/>
              <a:t> and may also have a </a:t>
            </a:r>
            <a:r>
              <a:rPr lang="en-GB" b="1" dirty="0"/>
              <a:t>minor</a:t>
            </a:r>
            <a:r>
              <a:rPr lang="en-GB" dirty="0"/>
              <a:t>.</a:t>
            </a:r>
          </a:p>
          <a:p>
            <a:r>
              <a:rPr lang="en-GB" dirty="0"/>
              <a:t>Similarly, faculty members are categorized into </a:t>
            </a:r>
            <a:r>
              <a:rPr lang="en-GB" b="1" dirty="0"/>
              <a:t>Professors</a:t>
            </a:r>
            <a:r>
              <a:rPr lang="en-GB" dirty="0"/>
              <a:t> and </a:t>
            </a:r>
            <a:r>
              <a:rPr lang="en-GB" b="1" dirty="0"/>
              <a:t>Lecturers</a:t>
            </a:r>
            <a:r>
              <a:rPr lang="en-GB" dirty="0"/>
              <a:t>. All faculty members have a unique ID, name, and department. Professors have </a:t>
            </a:r>
            <a:r>
              <a:rPr lang="en-GB" b="1" dirty="0"/>
              <a:t>research specializations</a:t>
            </a:r>
            <a:r>
              <a:rPr lang="en-GB" dirty="0"/>
              <a:t>, while lecturers are primarily responsible for </a:t>
            </a:r>
            <a:r>
              <a:rPr lang="en-GB" b="1" dirty="0"/>
              <a:t>teaching</a:t>
            </a:r>
            <a:r>
              <a:rPr lang="en-GB" dirty="0"/>
              <a:t>.</a:t>
            </a:r>
          </a:p>
          <a:p>
            <a:r>
              <a:rPr lang="en-GB" dirty="0"/>
              <a:t>Based on this scenario, identify the </a:t>
            </a:r>
            <a:r>
              <a:rPr lang="en-GB" b="1" dirty="0" err="1"/>
              <a:t>superclasses</a:t>
            </a:r>
            <a:r>
              <a:rPr lang="en-GB" b="1" dirty="0"/>
              <a:t> and subclasses</a:t>
            </a:r>
            <a:r>
              <a:rPr lang="en-GB" dirty="0"/>
              <a:t>, and suggest a suitable Enhanced Entity-Relationship (EER) model with appropriate attributes.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10318-98D9-7FA2-AAF7-D05EFF1F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D670-4BA5-B115-D11A-76B2C6B3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Desiging 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46B2-6942-D552-CB48-CE1F5274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81200"/>
          </a:xfrm>
        </p:spPr>
        <p:txBody>
          <a:bodyPr/>
          <a:lstStyle/>
          <a:p>
            <a:r>
              <a:rPr lang="en-PK" dirty="0"/>
              <a:t>Identifying all superclasses and their attributes</a:t>
            </a:r>
          </a:p>
          <a:p>
            <a:r>
              <a:rPr lang="en-PK" dirty="0"/>
              <a:t>Identifying all subclasses and their attributes</a:t>
            </a:r>
          </a:p>
          <a:p>
            <a:r>
              <a:rPr lang="en-GB" dirty="0"/>
              <a:t>Representing the EER Model</a:t>
            </a:r>
            <a:r>
              <a:rPr lang="en-PK" dirty="0"/>
              <a:t> – Disjoint rule, overlapping rule, Total specilaization rule, partial specilaization rule</a:t>
            </a: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626E-2A4D-712C-41A5-5FCE9B7C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C8DF-E8AE-4BFF-B61E-8F1869E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</a:t>
            </a:r>
            <a:r>
              <a:rPr lang="en-GB" dirty="0" err="1"/>
              <a:t>Superclasses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6319-7702-8DE5-FE4E-2D1CA3E5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GB" dirty="0"/>
              <a:t> From the scenario, we can identify two main </a:t>
            </a:r>
            <a:r>
              <a:rPr lang="en-GB" b="1" dirty="0" err="1"/>
              <a:t>superclasses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Student</a:t>
            </a:r>
            <a:r>
              <a:rPr lang="en-GB" dirty="0"/>
              <a:t> (Superclass) - Represents all students.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FacultyMember</a:t>
            </a:r>
            <a:r>
              <a:rPr lang="en-GB" dirty="0"/>
              <a:t> (Superclass) - Represents all faculty members.</a:t>
            </a:r>
          </a:p>
          <a:p>
            <a:pPr marL="114300" indent="0">
              <a:buNone/>
            </a:pPr>
            <a:endParaRPr lang="en-PK" dirty="0"/>
          </a:p>
          <a:p>
            <a:r>
              <a:rPr lang="en-GB" b="1" dirty="0"/>
              <a:t>Step 2: Identifying Subclasses</a:t>
            </a:r>
          </a:p>
          <a:p>
            <a:r>
              <a:rPr lang="en-GB" dirty="0"/>
              <a:t>Each superclass has specialized entities, which can be modelled as </a:t>
            </a:r>
            <a:r>
              <a:rPr lang="en-GB" b="1" dirty="0"/>
              <a:t>subclasses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Student (Superclass)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 err="1"/>
              <a:t>UndergraduateStudent</a:t>
            </a:r>
            <a:r>
              <a:rPr lang="en-GB" b="1" dirty="0"/>
              <a:t> (Subclass)</a:t>
            </a:r>
            <a:r>
              <a:rPr lang="en-GB" dirty="0"/>
              <a:t> → Has attributes: Major, Minor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 err="1"/>
              <a:t>GraduateStudent</a:t>
            </a:r>
            <a:r>
              <a:rPr lang="en-GB" b="1" dirty="0"/>
              <a:t> (Subclass)</a:t>
            </a:r>
            <a:r>
              <a:rPr lang="en-GB" dirty="0"/>
              <a:t> → Has attributes: </a:t>
            </a:r>
            <a:r>
              <a:rPr lang="en-GB" dirty="0" err="1"/>
              <a:t>ThesisTitle</a:t>
            </a:r>
            <a:r>
              <a:rPr lang="en-GB" dirty="0"/>
              <a:t>, Advisor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FacultyMember</a:t>
            </a:r>
            <a:r>
              <a:rPr lang="en-GB" b="1" dirty="0"/>
              <a:t> (Superclass)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Professor (Subclass)</a:t>
            </a:r>
            <a:r>
              <a:rPr lang="en-GB" dirty="0"/>
              <a:t> → Has attribute: </a:t>
            </a:r>
            <a:r>
              <a:rPr lang="en-GB" dirty="0" err="1"/>
              <a:t>ResearchSpecialization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Lecturer (Subclass)</a:t>
            </a:r>
            <a:r>
              <a:rPr lang="en-GB" dirty="0"/>
              <a:t> → Has attribute: </a:t>
            </a:r>
            <a:r>
              <a:rPr lang="en-GB" dirty="0" err="1"/>
              <a:t>CoursesTaught</a:t>
            </a:r>
            <a:endParaRPr lang="en-GB" dirty="0"/>
          </a:p>
          <a:p>
            <a:pPr marL="11430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42D40-02DD-C172-569B-7FD77F9C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700A-BA78-1357-9DF1-28842046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76200"/>
            <a:ext cx="7620000" cy="1143000"/>
          </a:xfrm>
        </p:spPr>
        <p:txBody>
          <a:bodyPr/>
          <a:lstStyle/>
          <a:p>
            <a:r>
              <a:rPr lang="en-PK" dirty="0"/>
              <a:t>EER for Uinversity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B848-0E0E-4555-B9A1-7CA56C3D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BD1AE-F2FB-043B-A6F5-19DD5F1B8345}"/>
              </a:ext>
            </a:extLst>
          </p:cNvPr>
          <p:cNvSpPr/>
          <p:nvPr/>
        </p:nvSpPr>
        <p:spPr>
          <a:xfrm>
            <a:off x="1905000" y="21336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Student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B625D9-39AA-F85B-F26E-A1E1484F15F0}"/>
              </a:ext>
            </a:extLst>
          </p:cNvPr>
          <p:cNvSpPr/>
          <p:nvPr/>
        </p:nvSpPr>
        <p:spPr>
          <a:xfrm>
            <a:off x="228600" y="1447800"/>
            <a:ext cx="16764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StudentID</a:t>
            </a:r>
            <a:endParaRPr lang="en-PK" u="s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75226-E181-DF86-803A-19C52CD38363}"/>
              </a:ext>
            </a:extLst>
          </p:cNvPr>
          <p:cNvSpPr/>
          <p:nvPr/>
        </p:nvSpPr>
        <p:spPr>
          <a:xfrm>
            <a:off x="2057400" y="1138237"/>
            <a:ext cx="16764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  <a:endParaRPr lang="en-PK" u="sn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454990-FFF5-4FBF-13F9-5508F98CC661}"/>
              </a:ext>
            </a:extLst>
          </p:cNvPr>
          <p:cNvSpPr/>
          <p:nvPr/>
        </p:nvSpPr>
        <p:spPr>
          <a:xfrm>
            <a:off x="76200" y="2590800"/>
            <a:ext cx="16764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DOB</a:t>
            </a:r>
            <a:endParaRPr lang="en-PK" u="sn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137FA9-AA5F-9607-0D04-01D13BE9DE39}"/>
              </a:ext>
            </a:extLst>
          </p:cNvPr>
          <p:cNvCxnSpPr>
            <a:cxnSpLocks/>
          </p:cNvCxnSpPr>
          <p:nvPr/>
        </p:nvCxnSpPr>
        <p:spPr>
          <a:xfrm flipV="1">
            <a:off x="2743200" y="1633537"/>
            <a:ext cx="0" cy="5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BD21D7-F7A8-AA0E-A7A2-7EE48B1C475B}"/>
              </a:ext>
            </a:extLst>
          </p:cNvPr>
          <p:cNvCxnSpPr>
            <a:cxnSpLocks/>
          </p:cNvCxnSpPr>
          <p:nvPr/>
        </p:nvCxnSpPr>
        <p:spPr>
          <a:xfrm flipH="1" flipV="1">
            <a:off x="1447800" y="1883568"/>
            <a:ext cx="457200" cy="3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8DB78A-2069-7726-C2BE-E3895B5ADEED}"/>
              </a:ext>
            </a:extLst>
          </p:cNvPr>
          <p:cNvCxnSpPr>
            <a:cxnSpLocks/>
            <a:stCxn id="5" idx="1"/>
            <a:endCxn id="9" idx="7"/>
          </p:cNvCxnSpPr>
          <p:nvPr/>
        </p:nvCxnSpPr>
        <p:spPr>
          <a:xfrm flipH="1">
            <a:off x="1507097" y="2400300"/>
            <a:ext cx="397903" cy="26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03B9A7C-0C68-2AB5-0813-82762D4C3057}"/>
              </a:ext>
            </a:extLst>
          </p:cNvPr>
          <p:cNvSpPr/>
          <p:nvPr/>
        </p:nvSpPr>
        <p:spPr>
          <a:xfrm>
            <a:off x="6096000" y="2133600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Faculty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EB0B24-4145-B24F-CEA6-58F9E6DD6BF1}"/>
              </a:ext>
            </a:extLst>
          </p:cNvPr>
          <p:cNvSpPr/>
          <p:nvPr/>
        </p:nvSpPr>
        <p:spPr>
          <a:xfrm>
            <a:off x="4419600" y="1447800"/>
            <a:ext cx="1676400" cy="4953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err="1"/>
              <a:t>FacultyID</a:t>
            </a:r>
            <a:endParaRPr lang="en-PK" u="sng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0E0202-348B-7C14-AB2E-82FE072CB216}"/>
              </a:ext>
            </a:extLst>
          </p:cNvPr>
          <p:cNvSpPr/>
          <p:nvPr/>
        </p:nvSpPr>
        <p:spPr>
          <a:xfrm>
            <a:off x="6248400" y="1138237"/>
            <a:ext cx="1676400" cy="4953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</a:t>
            </a:r>
            <a:endParaRPr lang="en-PK" u="sng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E64066-448D-5D46-672D-1758CD2C9B9C}"/>
              </a:ext>
            </a:extLst>
          </p:cNvPr>
          <p:cNvSpPr/>
          <p:nvPr/>
        </p:nvSpPr>
        <p:spPr>
          <a:xfrm>
            <a:off x="4267200" y="2590800"/>
            <a:ext cx="1676400" cy="4953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DEPT</a:t>
            </a:r>
            <a:endParaRPr lang="en-PK" u="sng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57409F-DEDC-F36B-6B64-1F9E8ECF485F}"/>
              </a:ext>
            </a:extLst>
          </p:cNvPr>
          <p:cNvCxnSpPr>
            <a:cxnSpLocks/>
          </p:cNvCxnSpPr>
          <p:nvPr/>
        </p:nvCxnSpPr>
        <p:spPr>
          <a:xfrm flipV="1">
            <a:off x="6934200" y="1633537"/>
            <a:ext cx="0" cy="50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316156-8DC7-B135-DDE1-F9EB89F228DB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1883568"/>
            <a:ext cx="457200" cy="3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D086A8-2FB2-B171-5386-CC06A92FEBF3}"/>
              </a:ext>
            </a:extLst>
          </p:cNvPr>
          <p:cNvCxnSpPr>
            <a:cxnSpLocks/>
            <a:stCxn id="28" idx="1"/>
            <a:endCxn id="31" idx="7"/>
          </p:cNvCxnSpPr>
          <p:nvPr/>
        </p:nvCxnSpPr>
        <p:spPr>
          <a:xfrm flipH="1">
            <a:off x="5698097" y="2400300"/>
            <a:ext cx="397903" cy="26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C5D8D60-9395-08BA-172A-02B3B502E8B5}"/>
              </a:ext>
            </a:extLst>
          </p:cNvPr>
          <p:cNvSpPr/>
          <p:nvPr/>
        </p:nvSpPr>
        <p:spPr>
          <a:xfrm>
            <a:off x="685800" y="43434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Undergrade</a:t>
            </a:r>
            <a:endParaRPr lang="en-PK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20C3FF-6C03-BBE8-397B-4C6EA3F9406B}"/>
              </a:ext>
            </a:extLst>
          </p:cNvPr>
          <p:cNvSpPr/>
          <p:nvPr/>
        </p:nvSpPr>
        <p:spPr>
          <a:xfrm>
            <a:off x="2971800" y="4371975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Grade</a:t>
            </a:r>
            <a:endParaRPr lang="en-PK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433D52-CB0C-1AB3-351F-0FCBB713BC94}"/>
              </a:ext>
            </a:extLst>
          </p:cNvPr>
          <p:cNvCxnSpPr>
            <a:stCxn id="5" idx="2"/>
          </p:cNvCxnSpPr>
          <p:nvPr/>
        </p:nvCxnSpPr>
        <p:spPr>
          <a:xfrm>
            <a:off x="2552700" y="2667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D929A07-3530-6F9D-E6A0-7BED49E10263}"/>
              </a:ext>
            </a:extLst>
          </p:cNvPr>
          <p:cNvSpPr/>
          <p:nvPr/>
        </p:nvSpPr>
        <p:spPr>
          <a:xfrm>
            <a:off x="2390775" y="34290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D318EB-DB03-D1DA-3B3B-C020925D6DD7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323975" y="3619500"/>
            <a:ext cx="106680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7C80F6-795B-B699-0C29-CA59F7D00745}"/>
              </a:ext>
            </a:extLst>
          </p:cNvPr>
          <p:cNvCxnSpPr>
            <a:cxnSpLocks/>
            <a:stCxn id="39" idx="6"/>
            <a:endCxn id="36" idx="0"/>
          </p:cNvCxnSpPr>
          <p:nvPr/>
        </p:nvCxnSpPr>
        <p:spPr>
          <a:xfrm>
            <a:off x="2695575" y="3619500"/>
            <a:ext cx="923925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4207C13-EE20-D63E-3BEE-B9834548619D}"/>
              </a:ext>
            </a:extLst>
          </p:cNvPr>
          <p:cNvSpPr/>
          <p:nvPr/>
        </p:nvSpPr>
        <p:spPr>
          <a:xfrm>
            <a:off x="4805362" y="4343400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Lecturer</a:t>
            </a:r>
            <a:endParaRPr lang="en-PK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92F247-B9B8-F198-216F-4B14BFC62D8F}"/>
              </a:ext>
            </a:extLst>
          </p:cNvPr>
          <p:cNvSpPr/>
          <p:nvPr/>
        </p:nvSpPr>
        <p:spPr>
          <a:xfrm>
            <a:off x="7091362" y="4371975"/>
            <a:ext cx="1295400" cy="533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</a:t>
            </a:r>
            <a:endParaRPr lang="en-PK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6FF838-EE62-92BF-7A49-5DACDCB9C249}"/>
              </a:ext>
            </a:extLst>
          </p:cNvPr>
          <p:cNvCxnSpPr/>
          <p:nvPr/>
        </p:nvCxnSpPr>
        <p:spPr>
          <a:xfrm>
            <a:off x="6672262" y="2667000"/>
            <a:ext cx="0" cy="7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25DE33C-41C8-0AD1-92DB-5E91A6E6D312}"/>
              </a:ext>
            </a:extLst>
          </p:cNvPr>
          <p:cNvSpPr/>
          <p:nvPr/>
        </p:nvSpPr>
        <p:spPr>
          <a:xfrm>
            <a:off x="6510337" y="3429000"/>
            <a:ext cx="304800" cy="3810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53D90F-00CD-0BAB-FFEA-83F03D359EDF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443537" y="3619500"/>
            <a:ext cx="1066800" cy="7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D62043-ADE0-A127-BCBC-D1DF89EFBB97}"/>
              </a:ext>
            </a:extLst>
          </p:cNvPr>
          <p:cNvCxnSpPr>
            <a:cxnSpLocks/>
            <a:stCxn id="49" idx="6"/>
            <a:endCxn id="47" idx="0"/>
          </p:cNvCxnSpPr>
          <p:nvPr/>
        </p:nvCxnSpPr>
        <p:spPr>
          <a:xfrm>
            <a:off x="6815137" y="3619500"/>
            <a:ext cx="923925" cy="752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CAC8AD5-4A8C-9900-7AFB-C8D868D45974}"/>
              </a:ext>
            </a:extLst>
          </p:cNvPr>
          <p:cNvSpPr/>
          <p:nvPr/>
        </p:nvSpPr>
        <p:spPr>
          <a:xfrm>
            <a:off x="228600" y="5401310"/>
            <a:ext cx="10668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Major</a:t>
            </a:r>
            <a:endParaRPr lang="en-PK" u="sng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3ECA87-6055-3CC5-2525-2C0E0FED20FE}"/>
              </a:ext>
            </a:extLst>
          </p:cNvPr>
          <p:cNvSpPr/>
          <p:nvPr/>
        </p:nvSpPr>
        <p:spPr>
          <a:xfrm>
            <a:off x="1476375" y="5472113"/>
            <a:ext cx="10668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Minor</a:t>
            </a:r>
            <a:endParaRPr lang="en-PK" u="sng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6AEE4C-9A90-5F2B-F753-A73ACEFB936A}"/>
              </a:ext>
            </a:extLst>
          </p:cNvPr>
          <p:cNvSpPr/>
          <p:nvPr/>
        </p:nvSpPr>
        <p:spPr>
          <a:xfrm>
            <a:off x="2557462" y="5982335"/>
            <a:ext cx="10668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Th.T</a:t>
            </a:r>
            <a:endParaRPr lang="en-PK" u="sng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89D2074-B179-0F4F-9F5F-02E57D153B5B}"/>
              </a:ext>
            </a:extLst>
          </p:cNvPr>
          <p:cNvSpPr/>
          <p:nvPr/>
        </p:nvSpPr>
        <p:spPr>
          <a:xfrm>
            <a:off x="3756306" y="5791200"/>
            <a:ext cx="12954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Advisor</a:t>
            </a:r>
            <a:endParaRPr lang="en-PK" u="sng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0F6E46-974D-2B53-1609-FA7093767CA7}"/>
              </a:ext>
            </a:extLst>
          </p:cNvPr>
          <p:cNvCxnSpPr>
            <a:cxnSpLocks/>
          </p:cNvCxnSpPr>
          <p:nvPr/>
        </p:nvCxnSpPr>
        <p:spPr>
          <a:xfrm flipH="1">
            <a:off x="715448" y="4876800"/>
            <a:ext cx="351352" cy="50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C32079-5276-A1E1-FCC0-E97CA2D4781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333500" y="4876800"/>
            <a:ext cx="452974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4C576B-487F-62C4-7629-FBD05708C377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3893075" y="4876799"/>
            <a:ext cx="510931" cy="91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025D076-81FA-F413-1149-5F59245D17E0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090862" y="4921394"/>
            <a:ext cx="400857" cy="106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EF8EE7-2835-1887-6C44-F9669DB74BB4}"/>
              </a:ext>
            </a:extLst>
          </p:cNvPr>
          <p:cNvSpPr/>
          <p:nvPr/>
        </p:nvSpPr>
        <p:spPr>
          <a:xfrm>
            <a:off x="6815137" y="5657850"/>
            <a:ext cx="1527456" cy="6286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Research. A</a:t>
            </a:r>
            <a:endParaRPr lang="en-PK" u="sng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21D1E76-D74B-7AD2-EFAF-F791EF94142A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7578865" y="4883294"/>
            <a:ext cx="136098" cy="774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40DE9E1-9CA0-E079-2181-78146C5908BF}"/>
              </a:ext>
            </a:extLst>
          </p:cNvPr>
          <p:cNvSpPr/>
          <p:nvPr/>
        </p:nvSpPr>
        <p:spPr>
          <a:xfrm>
            <a:off x="5111679" y="5451864"/>
            <a:ext cx="1527456" cy="62865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CoursesTaught</a:t>
            </a:r>
            <a:endParaRPr lang="en-PK" u="sng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C52333-0C3D-0BE8-9E93-84139049D0A2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5453062" y="4876800"/>
            <a:ext cx="333518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9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9" grpId="0" animBg="1"/>
      <p:bldP spid="46" grpId="0" animBg="1"/>
      <p:bldP spid="4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65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>
            <a:extLst>
              <a:ext uri="{FF2B5EF4-FFF2-40B4-BE49-F238E27FC236}">
                <a16:creationId xmlns:a16="http://schemas.microsoft.com/office/drawing/2014/main" id="{89693189-2C67-499A-9975-96DDA4D1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20000" cy="1143000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Enhanced ERD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963684A-7F05-73F6-80A1-9B979C81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04CB-61A3-2915-6695-58A7BDFB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the EER Model</a:t>
            </a:r>
          </a:p>
          <a:p>
            <a:r>
              <a:rPr lang="en-GB" dirty="0"/>
              <a:t>Concept of Superclass and Subclass</a:t>
            </a:r>
          </a:p>
          <a:p>
            <a:r>
              <a:rPr lang="en-GB" dirty="0"/>
              <a:t>Inheritance, Specialization, and Generalization</a:t>
            </a:r>
          </a:p>
          <a:p>
            <a:r>
              <a:rPr lang="en-GB" dirty="0"/>
              <a:t>UNION Types (Categories) in EER</a:t>
            </a:r>
          </a:p>
          <a:p>
            <a:r>
              <a:rPr lang="en-GB" dirty="0"/>
              <a:t>Mapping from ERD, EER to 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C8DF-E8AE-4BFF-B61E-8F1869EF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Subclass Discriminator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6319-7702-8DE5-FE4E-2D1CA3E5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A </a:t>
            </a:r>
            <a:r>
              <a:rPr lang="en-GB" b="1" dirty="0"/>
              <a:t>subclass discriminator</a:t>
            </a:r>
            <a:r>
              <a:rPr lang="en-GB" dirty="0"/>
              <a:t> is an </a:t>
            </a:r>
            <a:r>
              <a:rPr lang="en-GB" b="1" dirty="0"/>
              <a:t>attribute in the superclass</a:t>
            </a:r>
            <a:r>
              <a:rPr lang="en-GB" dirty="0"/>
              <a:t> that determines </a:t>
            </a:r>
            <a:r>
              <a:rPr lang="en-GB" b="1" dirty="0"/>
              <a:t>to which subclass an entity belongs</a:t>
            </a:r>
            <a:r>
              <a:rPr lang="en-GB" dirty="0"/>
              <a:t>. It is particularly useful in </a:t>
            </a:r>
            <a:r>
              <a:rPr lang="en-GB" b="1" dirty="0"/>
              <a:t>disjoint specialization</a:t>
            </a:r>
            <a:r>
              <a:rPr lang="en-GB" dirty="0"/>
              <a:t>, where an entity </a:t>
            </a:r>
            <a:r>
              <a:rPr lang="en-GB" b="1" dirty="0"/>
              <a:t>can only belong to one subclass</a:t>
            </a:r>
            <a:r>
              <a:rPr lang="en-GB" dirty="0"/>
              <a:t> at a time.</a:t>
            </a:r>
          </a:p>
          <a:p>
            <a:pPr marL="114300" indent="0">
              <a:buNone/>
            </a:pP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42D40-02DD-C172-569B-7FD77F9C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6" name="Picture 45" descr="A diagram of a student&#10;&#10;Description automatically generated">
            <a:extLst>
              <a:ext uri="{FF2B5EF4-FFF2-40B4-BE49-F238E27FC236}">
                <a16:creationId xmlns:a16="http://schemas.microsoft.com/office/drawing/2014/main" id="{E2F43689-97B7-AC9B-33AE-2C8E2776B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24201"/>
            <a:ext cx="4800600" cy="3733799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305EE90F-2DD5-8AFC-F5CD-7F08F78453AE}"/>
              </a:ext>
            </a:extLst>
          </p:cNvPr>
          <p:cNvSpPr/>
          <p:nvPr/>
        </p:nvSpPr>
        <p:spPr>
          <a:xfrm>
            <a:off x="5181600" y="3733800"/>
            <a:ext cx="20574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Student Type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A3C41B-B5DE-73D9-A4BC-DCFF47D10C69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3962400" y="3962400"/>
            <a:ext cx="12192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B379EE5C-35B2-8B73-E077-FD99F8FAA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Mapping ERD to Tables</a:t>
            </a: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6722DB89-3136-9B65-1DE3-E5FCE1ABD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ER-to-Relational Mapping Algorithm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1: Mapping of Regular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3: Mapping of Binary 1:1 Relation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4: Mapping of Binary 1:N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5: Mapping of Binary M:N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6: Mapping of Multivalued attributes.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7: Mapping of N-</a:t>
            </a:r>
            <a:r>
              <a:rPr lang="en-US" altLang="en-US" sz="2100" dirty="0" err="1"/>
              <a:t>ary</a:t>
            </a:r>
            <a:r>
              <a:rPr lang="en-US" altLang="en-US" sz="2100" dirty="0"/>
              <a:t> Relationship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u="sng" dirty="0"/>
              <a:t>Mapping of Recursive Relationship Types.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Mapping EER Model Constructs to Relations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8: Options for Mapping Specialization or Generalization.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Step 9: Mapping of Union Types (Categories).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7ED1E68-4648-0AD7-B2FB-3B14E04E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38EBDA6-010F-8AEE-239F-A8698C41D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1800" b="1" dirty="0"/>
              <a:t>FIGURE 7.1</a:t>
            </a:r>
            <a:br>
              <a:rPr lang="en-US" altLang="en-US" sz="1800" dirty="0"/>
            </a:br>
            <a:r>
              <a:rPr lang="en-US" altLang="en-US" sz="1800" dirty="0"/>
              <a:t>The ER conceptual schema diagram for the COMPANY database.</a:t>
            </a:r>
            <a:endParaRPr lang="en-US" altLang="en-US" dirty="0"/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EBE020AE-E4C6-040A-1A77-12EACB800F3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087664"/>
            <a:ext cx="6477000" cy="5590268"/>
          </a:xfr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9CBA6C0-ED79-321B-85BB-9B69A94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>
            <a:extLst>
              <a:ext uri="{FF2B5EF4-FFF2-40B4-BE49-F238E27FC236}">
                <a16:creationId xmlns:a16="http://schemas.microsoft.com/office/drawing/2014/main" id="{7D11D59D-8ADB-8872-05BD-8BE1D0B21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Step 1: Mapping of Regular Entity Types.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For each regular (strong) entity type E in the ER schema, create a relation R that includes all the simple attributes of 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Choose one of the key attributes of E as the primary key for 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If the chosen key of E is composite, the set of simple attributes that form it will together form the primary key of 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Example: We create the relations EMPLOYEE, </a:t>
            </a:r>
            <a:r>
              <a:rPr lang="en-US" altLang="en-US" sz="2400" dirty="0"/>
              <a:t>DEPARTMENT, and PROJECT in the relational schema corresponding to the regular entities in the ER diagram.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SSN, DNUMBER, and PNUMBER are the primary keys for the relations EMPLOYEE, DEPARTMENT, and PROJECT as shown.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C377E-A017-A972-004C-F8B3AD686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Mapping ERD to Tables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B71E8C6-830B-E1E8-DE4F-0171B7B0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AF79FC3-19E1-E7C8-D4D7-0168BE638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 anchor="t"/>
          <a:lstStyle/>
          <a:p>
            <a:pPr eaLnBrk="1" hangingPunct="1"/>
            <a:r>
              <a:rPr lang="en-US" altLang="en-US" sz="1800" b="1" dirty="0"/>
              <a:t>FIGURE 7.2</a:t>
            </a:r>
            <a:br>
              <a:rPr lang="en-US" altLang="en-US" sz="1800" b="1" dirty="0"/>
            </a:br>
            <a:r>
              <a:rPr lang="en-US" altLang="en-US" sz="1800" dirty="0"/>
              <a:t>Result of mapping the COMPANY ER schema into a relational schema.</a:t>
            </a:r>
            <a:endParaRPr lang="en-US" altLang="en-US" b="1" dirty="0"/>
          </a:p>
        </p:txBody>
      </p:sp>
      <p:pic>
        <p:nvPicPr>
          <p:cNvPr id="25603" name="Picture 4" descr="fig07_02">
            <a:extLst>
              <a:ext uri="{FF2B5EF4-FFF2-40B4-BE49-F238E27FC236}">
                <a16:creationId xmlns:a16="http://schemas.microsoft.com/office/drawing/2014/main" id="{7419E7AF-C94B-5801-1164-F17AFC5EC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691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F93F20D-21BD-7B1F-767F-08DB0136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98266F-EDB5-EA13-A3D6-1DCC44246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558BA17-B824-D0DE-1C30-4F7705588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025" y="1514475"/>
            <a:ext cx="8248650" cy="4886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Step 2: Mapping of Weak Entity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dirty="0"/>
              <a:t>For each </a:t>
            </a:r>
            <a:r>
              <a:rPr lang="en-GB" b="1" dirty="0"/>
              <a:t>weak entity</a:t>
            </a:r>
            <a:r>
              <a:rPr lang="en-GB" dirty="0"/>
              <a:t> W with an </a:t>
            </a:r>
            <a:r>
              <a:rPr lang="en-GB" b="1" dirty="0"/>
              <a:t>owner entity</a:t>
            </a:r>
            <a:r>
              <a:rPr lang="en-GB" dirty="0"/>
              <a:t> E, create a relation R and include all </a:t>
            </a:r>
            <a:r>
              <a:rPr lang="en-GB" b="1" dirty="0"/>
              <a:t>simple attributes</a:t>
            </a:r>
            <a:r>
              <a:rPr lang="en-GB" dirty="0"/>
              <a:t> of W.</a:t>
            </a:r>
          </a:p>
          <a:p>
            <a:pPr lvl="1" eaLnBrk="1" hangingPunct="1">
              <a:lnSpc>
                <a:spcPct val="80000"/>
              </a:lnSpc>
            </a:pPr>
            <a:endParaRPr lang="en-GB" dirty="0"/>
          </a:p>
          <a:p>
            <a:pPr lvl="1" eaLnBrk="1" hangingPunct="1">
              <a:lnSpc>
                <a:spcPct val="80000"/>
              </a:lnSpc>
            </a:pPr>
            <a:r>
              <a:rPr lang="en-GB" dirty="0"/>
              <a:t>Add the </a:t>
            </a:r>
            <a:r>
              <a:rPr lang="en-GB" b="1" dirty="0"/>
              <a:t>primary key</a:t>
            </a:r>
            <a:r>
              <a:rPr lang="en-GB" dirty="0"/>
              <a:t> of E as a </a:t>
            </a:r>
            <a:r>
              <a:rPr lang="en-GB" b="1" dirty="0"/>
              <a:t>foreign key</a:t>
            </a:r>
            <a:r>
              <a:rPr lang="en-GB" dirty="0"/>
              <a:t> in R.</a:t>
            </a:r>
          </a:p>
          <a:p>
            <a:pPr marL="411480" lvl="1" indent="0" eaLnBrk="1" hangingPunct="1">
              <a:lnSpc>
                <a:spcPct val="80000"/>
              </a:lnSpc>
              <a:buNone/>
            </a:pPr>
            <a:endParaRPr lang="en-GB" dirty="0"/>
          </a:p>
          <a:p>
            <a:pPr lvl="1" eaLnBrk="1" hangingPunct="1">
              <a:lnSpc>
                <a:spcPct val="80000"/>
              </a:lnSpc>
            </a:pPr>
            <a:r>
              <a:rPr lang="en-GB" dirty="0"/>
              <a:t>The </a:t>
            </a:r>
            <a:r>
              <a:rPr lang="en-GB" b="1" dirty="0"/>
              <a:t>primary key</a:t>
            </a:r>
            <a:r>
              <a:rPr lang="en-GB" dirty="0"/>
              <a:t> of R is the </a:t>
            </a:r>
            <a:r>
              <a:rPr lang="en-GB" b="1" dirty="0"/>
              <a:t>combination</a:t>
            </a:r>
            <a:r>
              <a:rPr lang="en-GB" dirty="0"/>
              <a:t> of the </a:t>
            </a:r>
            <a:r>
              <a:rPr lang="en-GB" b="1" dirty="0"/>
              <a:t>owner's primary key</a:t>
            </a:r>
            <a:r>
              <a:rPr lang="en-GB" dirty="0"/>
              <a:t> and W's </a:t>
            </a:r>
            <a:r>
              <a:rPr lang="en-GB" b="1" dirty="0"/>
              <a:t>partial key</a:t>
            </a:r>
            <a:r>
              <a:rPr lang="en-GB" dirty="0"/>
              <a:t> (if applicable).</a:t>
            </a:r>
            <a:endParaRPr lang="en-GB" altLang="en-US" sz="24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b="1" dirty="0"/>
              <a:t>Example: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Create the </a:t>
            </a:r>
            <a:r>
              <a:rPr lang="en-GB" sz="2000" b="1" dirty="0"/>
              <a:t>DEPENDENT</a:t>
            </a:r>
            <a:r>
              <a:rPr lang="en-GB" sz="2000" dirty="0"/>
              <a:t> relation to represent the </a:t>
            </a:r>
            <a:r>
              <a:rPr lang="en-GB" sz="2000" b="1" dirty="0"/>
              <a:t>weak entity</a:t>
            </a:r>
            <a:r>
              <a:rPr lang="en-GB" sz="2000" dirty="0"/>
              <a:t> </a:t>
            </a:r>
            <a:r>
              <a:rPr lang="en-GB" sz="2000" b="1" dirty="0"/>
              <a:t>DEPENDENT</a:t>
            </a:r>
            <a:r>
              <a:rPr lang="en-GB" sz="20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GB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Add </a:t>
            </a:r>
            <a:r>
              <a:rPr lang="en-GB" sz="2000" b="1" dirty="0"/>
              <a:t>ESSN</a:t>
            </a:r>
            <a:r>
              <a:rPr lang="en-GB" sz="2000" dirty="0"/>
              <a:t> (renamed from </a:t>
            </a:r>
            <a:r>
              <a:rPr lang="en-GB" sz="2000" b="1" dirty="0"/>
              <a:t>SSN</a:t>
            </a:r>
            <a:r>
              <a:rPr lang="en-GB" sz="2000" dirty="0"/>
              <a:t>) as a </a:t>
            </a:r>
            <a:r>
              <a:rPr lang="en-GB" sz="2000" b="1" dirty="0"/>
              <a:t>foreign key</a:t>
            </a:r>
            <a:r>
              <a:rPr lang="en-GB" sz="2000" dirty="0"/>
              <a:t>, referencing the </a:t>
            </a:r>
            <a:r>
              <a:rPr lang="en-GB" sz="2000" b="1" dirty="0"/>
              <a:t>EMPLOYEE</a:t>
            </a:r>
            <a:r>
              <a:rPr lang="en-GB" sz="2000" dirty="0"/>
              <a:t> relation.</a:t>
            </a:r>
          </a:p>
          <a:p>
            <a:pPr lvl="1" eaLnBrk="1" hangingPunct="1">
              <a:lnSpc>
                <a:spcPct val="80000"/>
              </a:lnSpc>
            </a:pPr>
            <a:endParaRPr lang="en-GB" sz="2000" dirty="0"/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Define the </a:t>
            </a:r>
            <a:r>
              <a:rPr lang="en-GB" sz="2000" b="1" dirty="0"/>
              <a:t>primary key</a:t>
            </a:r>
            <a:r>
              <a:rPr lang="en-GB" sz="2000" dirty="0"/>
              <a:t> as </a:t>
            </a:r>
            <a:r>
              <a:rPr lang="en-GB" sz="2000" b="1" dirty="0"/>
              <a:t>{ESSN, DEPENDENT_NAME}</a:t>
            </a:r>
            <a:r>
              <a:rPr lang="en-GB" sz="2000" dirty="0"/>
              <a:t>, since </a:t>
            </a:r>
            <a:r>
              <a:rPr lang="en-GB" sz="2000" b="1" dirty="0"/>
              <a:t>DEPENDENT_NAME</a:t>
            </a:r>
            <a:r>
              <a:rPr lang="en-GB" sz="2000" dirty="0"/>
              <a:t> is the </a:t>
            </a:r>
            <a:r>
              <a:rPr lang="en-GB" sz="2000" b="1" dirty="0"/>
              <a:t>partial key</a:t>
            </a:r>
            <a:r>
              <a:rPr lang="en-GB" sz="2000" dirty="0"/>
              <a:t>.</a:t>
            </a:r>
            <a:endParaRPr lang="en-US" altLang="en-US" sz="17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34958CD-7F5A-0988-F36E-4B97CB18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84CDC46-A474-1AA2-9F77-FA706D4E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233B55D-E7DF-A168-4905-E958F3004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704975"/>
            <a:ext cx="8248650" cy="4886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Step 2: Mapping of Weak Entity Types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1A0C9E30-C4A3-AAF6-B137-21F92DEE8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2746375"/>
            <a:ext cx="6930897" cy="33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40C9EB-123D-C9EC-9EA8-1FA6F20A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5CDFE4A6-B4C9-1877-7654-2B245C94F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175ABD7-EE84-1ADF-2215-3AE0660A2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Step 3: Mapping of Binary 1:1 Relation Types</a:t>
            </a:r>
          </a:p>
          <a:p>
            <a:pPr marL="781050" lvl="1" indent="-323850" eaLnBrk="1" hangingPunct="1">
              <a:lnSpc>
                <a:spcPct val="80000"/>
              </a:lnSpc>
            </a:pPr>
            <a:r>
              <a:rPr lang="en-US" altLang="en-US" sz="1800" dirty="0"/>
              <a:t>For each binary 1:1 relationship type R in the ER schema, identify the relations S and T that correspond to the entity types participating in R.</a:t>
            </a:r>
          </a:p>
          <a:p>
            <a:r>
              <a:rPr lang="en-GB" sz="2000" b="1" dirty="0"/>
              <a:t>Three Possible Approaches: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Foreign Key Approach:</a:t>
            </a:r>
            <a:r>
              <a:rPr lang="en-GB" sz="2000" dirty="0"/>
              <a:t> Add the </a:t>
            </a:r>
            <a:r>
              <a:rPr lang="en-GB" sz="2000" b="1" dirty="0"/>
              <a:t>primary key</a:t>
            </a:r>
            <a:r>
              <a:rPr lang="en-GB" sz="2000" dirty="0"/>
              <a:t> of entity </a:t>
            </a:r>
            <a:r>
              <a:rPr lang="en-GB" sz="2000" b="1" dirty="0"/>
              <a:t>T</a:t>
            </a:r>
            <a:r>
              <a:rPr lang="en-GB" sz="2000" dirty="0"/>
              <a:t> as a </a:t>
            </a:r>
            <a:r>
              <a:rPr lang="en-GB" sz="2000" b="1" dirty="0"/>
              <a:t>foreign key</a:t>
            </a:r>
            <a:r>
              <a:rPr lang="en-GB" sz="2000" dirty="0"/>
              <a:t> in </a:t>
            </a:r>
            <a:r>
              <a:rPr lang="en-GB" sz="2000" b="1" dirty="0"/>
              <a:t>S</a:t>
            </a:r>
            <a:r>
              <a:rPr lang="en-GB" sz="2000" dirty="0"/>
              <a:t>, preferably when </a:t>
            </a:r>
            <a:r>
              <a:rPr lang="en-GB" sz="2000" b="1" dirty="0"/>
              <a:t>S</a:t>
            </a:r>
            <a:r>
              <a:rPr lang="en-GB" sz="2000" dirty="0"/>
              <a:t> has </a:t>
            </a:r>
            <a:r>
              <a:rPr lang="en-GB" sz="2000" b="1" dirty="0"/>
              <a:t>total participation</a:t>
            </a:r>
            <a:r>
              <a:rPr lang="en-GB" sz="2000" dirty="0"/>
              <a:t> in the relationship.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Merged Relation Approach:</a:t>
            </a:r>
            <a:r>
              <a:rPr lang="en-GB" sz="2000" dirty="0"/>
              <a:t> Combine both </a:t>
            </a:r>
            <a:r>
              <a:rPr lang="en-GB" sz="2000" b="1" dirty="0"/>
              <a:t>entity types</a:t>
            </a:r>
            <a:r>
              <a:rPr lang="en-GB" sz="2000" dirty="0"/>
              <a:t> and their </a:t>
            </a:r>
            <a:r>
              <a:rPr lang="en-GB" sz="2000" b="1" dirty="0"/>
              <a:t>relationship</a:t>
            </a:r>
            <a:r>
              <a:rPr lang="en-GB" sz="2000" dirty="0"/>
              <a:t> into a </a:t>
            </a:r>
            <a:r>
              <a:rPr lang="en-GB" sz="2000" b="1" dirty="0"/>
              <a:t>single relation</a:t>
            </a:r>
            <a:r>
              <a:rPr lang="en-GB" sz="2000" dirty="0"/>
              <a:t>, suitable when </a:t>
            </a:r>
            <a:r>
              <a:rPr lang="en-GB" sz="2000" b="1" dirty="0"/>
              <a:t>both</a:t>
            </a:r>
            <a:r>
              <a:rPr lang="en-GB" sz="2000" dirty="0"/>
              <a:t> entities have </a:t>
            </a:r>
            <a:r>
              <a:rPr lang="en-GB" sz="2000" b="1" dirty="0"/>
              <a:t>total participation</a:t>
            </a:r>
            <a:r>
              <a:rPr lang="en-GB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Cross-Reference Approach:</a:t>
            </a:r>
            <a:r>
              <a:rPr lang="en-GB" sz="2000" dirty="0"/>
              <a:t> Create a </a:t>
            </a:r>
            <a:r>
              <a:rPr lang="en-GB" sz="2000" b="1" dirty="0"/>
              <a:t>third relation R</a:t>
            </a:r>
            <a:r>
              <a:rPr lang="en-GB" sz="2000" dirty="0"/>
              <a:t> to </a:t>
            </a:r>
            <a:r>
              <a:rPr lang="en-GB" sz="2000" b="1" dirty="0"/>
              <a:t>cross-reference</a:t>
            </a:r>
            <a:r>
              <a:rPr lang="en-GB" sz="2000" dirty="0"/>
              <a:t> the </a:t>
            </a:r>
            <a:r>
              <a:rPr lang="en-GB" sz="2000" b="1" dirty="0"/>
              <a:t>primary keys</a:t>
            </a:r>
            <a:r>
              <a:rPr lang="en-GB" sz="2000" dirty="0"/>
              <a:t> of </a:t>
            </a:r>
            <a:r>
              <a:rPr lang="en-GB" sz="2000" b="1" dirty="0"/>
              <a:t>S</a:t>
            </a:r>
            <a:r>
              <a:rPr lang="en-GB" sz="2000" dirty="0"/>
              <a:t> and </a:t>
            </a:r>
            <a:r>
              <a:rPr lang="en-GB" sz="2000" b="1" dirty="0"/>
              <a:t>T</a:t>
            </a:r>
            <a:r>
              <a:rPr lang="en-GB" sz="2000" dirty="0"/>
              <a:t>, effectively representing the relationship</a:t>
            </a:r>
          </a:p>
          <a:p>
            <a:pPr marL="781050" lvl="1" indent="-323850" eaLnBrk="1" hangingPunct="1">
              <a:lnSpc>
                <a:spcPct val="80000"/>
              </a:lnSpc>
              <a:buSzTx/>
              <a:buFont typeface="Wingdings" pitchFamily="2" charset="2"/>
              <a:buAutoNum type="arabicPeriod"/>
            </a:pPr>
            <a:endParaRPr lang="en-US" altLang="en-US" sz="1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D5E070-BEF8-4E33-0FB2-33AF40C2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FEA90ADC-5A6A-BF14-8D5C-7856DB8ED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09144FF4-690D-7948-D049-CBE348E27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eaLnBrk="1" hangingPunct="1">
              <a:lnSpc>
                <a:spcPct val="80000"/>
              </a:lnSpc>
              <a:buSzTx/>
              <a:buFont typeface="Wingdings" pitchFamily="2" charset="2"/>
              <a:buNone/>
            </a:pPr>
            <a:r>
              <a:rPr lang="en-US" altLang="en-US" sz="2000" b="1"/>
              <a:t>Mapping of Binary 1:1 Relation Types using Foreign Key approach</a:t>
            </a:r>
            <a:endParaRPr lang="en-US" altLang="en-US" sz="2000"/>
          </a:p>
        </p:txBody>
      </p:sp>
      <p:pic>
        <p:nvPicPr>
          <p:cNvPr id="33796" name="Picture 5">
            <a:extLst>
              <a:ext uri="{FF2B5EF4-FFF2-40B4-BE49-F238E27FC236}">
                <a16:creationId xmlns:a16="http://schemas.microsoft.com/office/drawing/2014/main" id="{50A017D3-3BE0-C9D9-32A1-EDAC00C7E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781300"/>
            <a:ext cx="6858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E53B9E-8966-5D41-64EA-3D5E4C1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AC2DD8EF-DD1B-9546-43AB-394177E02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AE84E78C-7169-5977-0349-4765DB9C3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Step 4: Mapping Binary 1:N Relationship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</a:t>
            </a:r>
            <a:r>
              <a:rPr lang="en-GB" b="1" dirty="0"/>
              <a:t>relation S</a:t>
            </a:r>
            <a:r>
              <a:rPr lang="en-GB" dirty="0"/>
              <a:t> at the </a:t>
            </a:r>
            <a:r>
              <a:rPr lang="en-GB" b="1" dirty="0"/>
              <a:t>N-side</a:t>
            </a:r>
            <a:r>
              <a:rPr lang="en-GB" dirty="0"/>
              <a:t> of the </a:t>
            </a:r>
            <a:r>
              <a:rPr lang="en-GB" b="1" dirty="0"/>
              <a:t>1:N relationship R and T at the 1 side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 the </a:t>
            </a:r>
            <a:r>
              <a:rPr lang="en-GB" b="1" dirty="0"/>
              <a:t>primary key of relation T</a:t>
            </a:r>
            <a:r>
              <a:rPr lang="en-GB" dirty="0"/>
              <a:t> as a </a:t>
            </a:r>
            <a:r>
              <a:rPr lang="en-GB" b="1" dirty="0"/>
              <a:t>foreign key</a:t>
            </a:r>
            <a:r>
              <a:rPr lang="en-GB" dirty="0"/>
              <a:t> in </a:t>
            </a:r>
            <a:r>
              <a:rPr lang="en-GB" b="1" dirty="0"/>
              <a:t>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Include any </a:t>
            </a:r>
            <a:r>
              <a:rPr lang="en-GB" b="1" dirty="0"/>
              <a:t>simple attributes</a:t>
            </a:r>
            <a:r>
              <a:rPr lang="en-GB" dirty="0"/>
              <a:t> of </a:t>
            </a:r>
            <a:r>
              <a:rPr lang="en-GB" b="1" dirty="0"/>
              <a:t>R</a:t>
            </a:r>
            <a:r>
              <a:rPr lang="en-GB" dirty="0"/>
              <a:t> as attributes in </a:t>
            </a:r>
            <a:r>
              <a:rPr lang="en-GB" b="1" dirty="0"/>
              <a:t>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b="1" dirty="0"/>
              <a:t>WORKS_FOR</a:t>
            </a:r>
            <a:r>
              <a:rPr lang="en-GB" dirty="0"/>
              <a:t>, the </a:t>
            </a:r>
            <a:r>
              <a:rPr lang="en-GB" b="1" dirty="0"/>
              <a:t>DNUMBER</a:t>
            </a:r>
            <a:r>
              <a:rPr lang="en-GB" dirty="0"/>
              <a:t> (primary key of </a:t>
            </a:r>
            <a:r>
              <a:rPr lang="en-GB" b="1" dirty="0"/>
              <a:t>DEPARTMENT</a:t>
            </a:r>
            <a:r>
              <a:rPr lang="en-GB" dirty="0"/>
              <a:t>) is added as </a:t>
            </a:r>
            <a:r>
              <a:rPr lang="en-GB" b="1" dirty="0"/>
              <a:t>DNO (foreign key)</a:t>
            </a:r>
            <a:r>
              <a:rPr lang="en-GB" dirty="0"/>
              <a:t> in </a:t>
            </a:r>
            <a:r>
              <a:rPr lang="en-GB" b="1" dirty="0"/>
              <a:t>EMPLOYEE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 mappings apply for </a:t>
            </a:r>
            <a:r>
              <a:rPr lang="en-GB" b="1" dirty="0"/>
              <a:t>CONTROLS</a:t>
            </a:r>
            <a:r>
              <a:rPr lang="en-GB" dirty="0"/>
              <a:t> and </a:t>
            </a:r>
            <a:r>
              <a:rPr lang="en-GB" b="1" dirty="0"/>
              <a:t>SUPERVISION</a:t>
            </a:r>
            <a:r>
              <a:rPr lang="en-GB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C5B2A40-A9A0-D181-2E80-BE9BB181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1524000" y="19347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The Need for EER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5FCDF4-5688-FF8F-0597-CB0F9869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7924800" cy="2209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ER Model has </a:t>
            </a:r>
            <a:r>
              <a:rPr lang="en-GB" b="1" dirty="0">
                <a:solidFill>
                  <a:srgbClr val="FF0000"/>
                </a:solidFill>
              </a:rPr>
              <a:t>limitations</a:t>
            </a:r>
            <a:r>
              <a:rPr lang="en-GB" dirty="0"/>
              <a:t> when dealing with hierarchical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Complex applications require </a:t>
            </a:r>
            <a:r>
              <a:rPr lang="en-GB" b="1" dirty="0">
                <a:solidFill>
                  <a:srgbClr val="00B050"/>
                </a:solidFill>
              </a:rPr>
              <a:t>more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in </a:t>
            </a:r>
            <a:r>
              <a:rPr lang="en-GB" b="1" dirty="0">
                <a:solidFill>
                  <a:srgbClr val="FF0000"/>
                </a:solidFill>
              </a:rPr>
              <a:t>better database design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by </a:t>
            </a:r>
            <a:r>
              <a:rPr lang="en-GB" dirty="0" err="1"/>
              <a:t>modeling:Real-world</a:t>
            </a:r>
            <a:r>
              <a:rPr lang="en-GB" dirty="0"/>
              <a:t> hierarchical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Advanced constraints</a:t>
            </a:r>
          </a:p>
          <a:p>
            <a:endParaRPr lang="en-P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0E721-9806-4D1D-65E5-DDBDD2B4F15E}"/>
              </a:ext>
            </a:extLst>
          </p:cNvPr>
          <p:cNvSpPr txBox="1"/>
          <p:nvPr/>
        </p:nvSpPr>
        <p:spPr>
          <a:xfrm>
            <a:off x="776287" y="3438823"/>
            <a:ext cx="6477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Example Use Cases:</a:t>
            </a:r>
            <a:br>
              <a:rPr lang="en-GB" dirty="0"/>
            </a:br>
            <a:r>
              <a:rPr lang="en-GB" dirty="0"/>
              <a:t>University Database: Students, Professors, and Departments</a:t>
            </a:r>
            <a:br>
              <a:rPr lang="en-GB" dirty="0"/>
            </a:br>
            <a:r>
              <a:rPr lang="en-GB" dirty="0"/>
              <a:t>Banking System: Customers, Employees, and Accounts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78AC8-25FC-191E-245E-AB09273799E1}"/>
              </a:ext>
            </a:extLst>
          </p:cNvPr>
          <p:cNvSpPr/>
          <p:nvPr/>
        </p:nvSpPr>
        <p:spPr>
          <a:xfrm>
            <a:off x="1400175" y="4546600"/>
            <a:ext cx="14478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Scooter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48604-7BCA-496B-A509-2E254DC1F7DE}"/>
              </a:ext>
            </a:extLst>
          </p:cNvPr>
          <p:cNvSpPr/>
          <p:nvPr/>
        </p:nvSpPr>
        <p:spPr>
          <a:xfrm>
            <a:off x="6943725" y="4542631"/>
            <a:ext cx="1447800" cy="533400"/>
          </a:xfrm>
          <a:prstGeom prst="rect">
            <a:avLst/>
          </a:prstGeom>
          <a:solidFill>
            <a:srgbClr val="E567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18852C-1962-0A40-7430-45D799EF6975}"/>
              </a:ext>
            </a:extLst>
          </p:cNvPr>
          <p:cNvSpPr/>
          <p:nvPr/>
        </p:nvSpPr>
        <p:spPr>
          <a:xfrm>
            <a:off x="4881562" y="4585197"/>
            <a:ext cx="1447800" cy="5334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Truck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385C0B-701F-7211-BA84-6FC1469EDD65}"/>
              </a:ext>
            </a:extLst>
          </p:cNvPr>
          <p:cNvSpPr/>
          <p:nvPr/>
        </p:nvSpPr>
        <p:spPr>
          <a:xfrm>
            <a:off x="50006" y="5211466"/>
            <a:ext cx="1181100" cy="66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Color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10BC4E-B04D-D678-06F0-D071236FEAF0}"/>
              </a:ext>
            </a:extLst>
          </p:cNvPr>
          <p:cNvSpPr/>
          <p:nvPr/>
        </p:nvSpPr>
        <p:spPr>
          <a:xfrm>
            <a:off x="981075" y="5879803"/>
            <a:ext cx="1181100" cy="66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Year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E09A55-A0B7-4BF1-B797-1071CB26C87C}"/>
              </a:ext>
            </a:extLst>
          </p:cNvPr>
          <p:cNvSpPr/>
          <p:nvPr/>
        </p:nvSpPr>
        <p:spPr>
          <a:xfrm>
            <a:off x="2332550" y="6202066"/>
            <a:ext cx="1181100" cy="660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Brand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13A5AA-3468-DE6A-4A3A-EB61FB720A07}"/>
              </a:ext>
            </a:extLst>
          </p:cNvPr>
          <p:cNvCxnSpPr>
            <a:cxnSpLocks/>
            <a:stCxn id="16" idx="0"/>
            <a:endCxn id="13" idx="1"/>
          </p:cNvCxnSpPr>
          <p:nvPr/>
        </p:nvCxnSpPr>
        <p:spPr>
          <a:xfrm flipV="1">
            <a:off x="640556" y="4813300"/>
            <a:ext cx="759619" cy="39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1EB11E-EA0F-29C8-0D7C-0048CB081A71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571625" y="5114628"/>
            <a:ext cx="190500" cy="765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F6A07C-248F-DE9E-0F7A-4058BFB92550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446850" y="5106691"/>
            <a:ext cx="476250" cy="109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78B43FF-E034-AD24-9793-F07EB28AF1CF}"/>
              </a:ext>
            </a:extLst>
          </p:cNvPr>
          <p:cNvSpPr/>
          <p:nvPr/>
        </p:nvSpPr>
        <p:spPr>
          <a:xfrm>
            <a:off x="3886200" y="6083797"/>
            <a:ext cx="1181100" cy="660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Color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DDEC7A-F44A-422D-A138-56C4D45B0857}"/>
              </a:ext>
            </a:extLst>
          </p:cNvPr>
          <p:cNvSpPr/>
          <p:nvPr/>
        </p:nvSpPr>
        <p:spPr>
          <a:xfrm>
            <a:off x="5067300" y="5541666"/>
            <a:ext cx="1181100" cy="660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Year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823AE0-2F98-2F03-7E2A-4F1F12E2C5AD}"/>
              </a:ext>
            </a:extLst>
          </p:cNvPr>
          <p:cNvSpPr/>
          <p:nvPr/>
        </p:nvSpPr>
        <p:spPr>
          <a:xfrm>
            <a:off x="6019800" y="6210003"/>
            <a:ext cx="1181100" cy="660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Brand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166433-6BCC-F0CE-E492-32B031A0E00C}"/>
              </a:ext>
            </a:extLst>
          </p:cNvPr>
          <p:cNvCxnSpPr>
            <a:stCxn id="27" idx="0"/>
          </p:cNvCxnSpPr>
          <p:nvPr/>
        </p:nvCxnSpPr>
        <p:spPr>
          <a:xfrm flipV="1">
            <a:off x="4476750" y="5118597"/>
            <a:ext cx="590550" cy="965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1F2C78-39D9-CE17-DC5D-728D7248F707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553075" y="5118597"/>
            <a:ext cx="104775" cy="423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2F3542-DF88-50F8-606E-5043E9E59C6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6134100" y="5114628"/>
            <a:ext cx="476250" cy="109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E086A054-4422-BE73-A9C0-7E1DD5D5C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pic>
        <p:nvPicPr>
          <p:cNvPr id="37890" name="Content Placeholder 5">
            <a:extLst>
              <a:ext uri="{FF2B5EF4-FFF2-40B4-BE49-F238E27FC236}">
                <a16:creationId xmlns:a16="http://schemas.microsoft.com/office/drawing/2014/main" id="{CCC8FCC1-2E47-07FE-EB50-766443A730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3" y="2636838"/>
            <a:ext cx="7131050" cy="3763962"/>
          </a:xfrm>
        </p:spPr>
      </p:pic>
      <p:sp>
        <p:nvSpPr>
          <p:cNvPr id="37892" name="Rectangle 6">
            <a:extLst>
              <a:ext uri="{FF2B5EF4-FFF2-40B4-BE49-F238E27FC236}">
                <a16:creationId xmlns:a16="http://schemas.microsoft.com/office/drawing/2014/main" id="{0D5DAD31-4FCB-BB17-FAC0-E49CB493C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03375"/>
            <a:ext cx="74898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Step 4: Mapping of Binary 1:N Relationship Types: Another Example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2966188-E869-60FC-6833-96849B2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12E616E-6E03-986A-261C-B7531D149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28638"/>
            <a:ext cx="7772400" cy="7667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E81FF7B2-8E6D-7739-3A8D-2E9C63555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3375" y="1504950"/>
            <a:ext cx="7743825" cy="5019675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/>
              <a:t>Step 5: Mapping Binary M:N Relationship Types</a:t>
            </a:r>
          </a:p>
          <a:p>
            <a:r>
              <a:rPr lang="en-GB" sz="2000" dirty="0"/>
              <a:t>Create a </a:t>
            </a:r>
            <a:r>
              <a:rPr lang="en-GB" sz="2000" b="1" dirty="0"/>
              <a:t>new relation S</a:t>
            </a:r>
            <a:r>
              <a:rPr lang="en-GB" sz="2000" dirty="0"/>
              <a:t> to represent the </a:t>
            </a:r>
            <a:r>
              <a:rPr lang="en-GB" sz="2000" b="1" dirty="0"/>
              <a:t>M:N relationship R</a:t>
            </a:r>
            <a:r>
              <a:rPr lang="en-GB" sz="2000" dirty="0"/>
              <a:t>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primary keys</a:t>
            </a:r>
            <a:r>
              <a:rPr lang="en-GB" sz="2000" dirty="0"/>
              <a:t> of participating entities as </a:t>
            </a:r>
            <a:r>
              <a:rPr lang="en-GB" sz="2000" b="1" dirty="0"/>
              <a:t>foreign keys</a:t>
            </a:r>
            <a:r>
              <a:rPr lang="en-GB" sz="2000" dirty="0"/>
              <a:t> in S, forming its </a:t>
            </a:r>
            <a:r>
              <a:rPr lang="en-GB" sz="2000" b="1" dirty="0"/>
              <a:t>composite primary key</a:t>
            </a:r>
            <a:r>
              <a:rPr lang="en-GB" sz="2000" dirty="0"/>
              <a:t>.</a:t>
            </a:r>
          </a:p>
          <a:p>
            <a:r>
              <a:rPr lang="en-GB" sz="2000" dirty="0"/>
              <a:t>Add </a:t>
            </a:r>
            <a:r>
              <a:rPr lang="en-GB" sz="2000" b="1" dirty="0"/>
              <a:t>simple attributes</a:t>
            </a:r>
            <a:r>
              <a:rPr lang="en-GB" sz="2000" dirty="0"/>
              <a:t> of R as attributes in S.</a:t>
            </a:r>
          </a:p>
          <a:p>
            <a:pPr marL="114300" indent="0">
              <a:buNone/>
            </a:pPr>
            <a:r>
              <a:rPr lang="en-GB" sz="2000" b="1" dirty="0"/>
              <a:t>Example: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WORKS_ON</a:t>
            </a:r>
            <a:r>
              <a:rPr lang="en-GB" sz="2000" dirty="0"/>
              <a:t> relationship is mapped into a </a:t>
            </a:r>
            <a:r>
              <a:rPr lang="en-GB" sz="2000" b="1" dirty="0"/>
              <a:t>WORKS_ON relation</a:t>
            </a:r>
            <a:r>
              <a:rPr lang="en-GB" sz="2000" dirty="0"/>
              <a:t>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Primary keys</a:t>
            </a:r>
            <a:r>
              <a:rPr lang="en-GB" sz="2000" dirty="0"/>
              <a:t> of </a:t>
            </a:r>
            <a:r>
              <a:rPr lang="en-GB" sz="2000" b="1" dirty="0"/>
              <a:t>PROJECT (PNO)</a:t>
            </a:r>
            <a:r>
              <a:rPr lang="en-GB" sz="2000" dirty="0"/>
              <a:t> and </a:t>
            </a:r>
            <a:r>
              <a:rPr lang="en-GB" sz="2000" b="1" dirty="0"/>
              <a:t>EMPLOYEE (ESSN)</a:t>
            </a:r>
            <a:r>
              <a:rPr lang="en-GB" sz="2000" dirty="0"/>
              <a:t> are added as </a:t>
            </a:r>
            <a:r>
              <a:rPr lang="en-GB" sz="2000" b="1" dirty="0"/>
              <a:t>foreign keys</a:t>
            </a:r>
            <a:r>
              <a:rPr lang="en-GB" sz="2000" dirty="0"/>
              <a:t> in WORKS_ON.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HOURS</a:t>
            </a:r>
            <a:r>
              <a:rPr lang="en-GB" sz="2000" dirty="0"/>
              <a:t> attribute is stored in WORKS_ON.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primary key</a:t>
            </a:r>
            <a:r>
              <a:rPr lang="en-GB" sz="2000" dirty="0"/>
              <a:t> of WORKS_ON is </a:t>
            </a:r>
            <a:r>
              <a:rPr lang="en-GB" sz="2000" b="1" dirty="0"/>
              <a:t>(ESSN, PNO)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13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74B1190-A46B-E15F-C4D7-C57288BC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BC7C674-C79B-C445-98FD-7AF4D0962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72678E74-D99C-B82C-FD01-308EEF248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/>
              <a:t>Step 5: Mapping of Binary M:N Relationship Types.</a:t>
            </a:r>
          </a:p>
          <a:p>
            <a:pPr eaLnBrk="1" hangingPunct="1"/>
            <a:endParaRPr lang="en-US" altLang="en-US"/>
          </a:p>
        </p:txBody>
      </p:sp>
      <p:pic>
        <p:nvPicPr>
          <p:cNvPr id="40964" name="Picture 5">
            <a:extLst>
              <a:ext uri="{FF2B5EF4-FFF2-40B4-BE49-F238E27FC236}">
                <a16:creationId xmlns:a16="http://schemas.microsoft.com/office/drawing/2014/main" id="{F28B0B77-78D0-C137-0985-643D7BB0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416174"/>
            <a:ext cx="6808327" cy="37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C9C67A2-DAB9-CA81-3708-5FA010CF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FCAA956-5DAD-C1FF-E099-B5BF946D9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8B755E2-D601-71D0-AE08-7EA0A4841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533525"/>
            <a:ext cx="8562975" cy="485775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/>
              <a:t>Step 6: Mapping Multivalued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 each </a:t>
            </a:r>
            <a:r>
              <a:rPr lang="en-GB" b="1" dirty="0"/>
              <a:t>multivalued attribute A</a:t>
            </a:r>
            <a:r>
              <a:rPr lang="en-GB" dirty="0"/>
              <a:t>, create a </a:t>
            </a:r>
            <a:r>
              <a:rPr lang="en-GB" b="1" dirty="0"/>
              <a:t>new relation 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 as an attribute</a:t>
            </a:r>
            <a:r>
              <a:rPr lang="en-GB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K (Primary key of the related entity) as a foreign key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primary key of R</a:t>
            </a:r>
            <a:r>
              <a:rPr lang="en-GB" dirty="0"/>
              <a:t> is the combination of </a:t>
            </a:r>
            <a:r>
              <a:rPr lang="en-GB" b="1" dirty="0"/>
              <a:t>A and K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If </a:t>
            </a:r>
            <a:r>
              <a:rPr lang="en-GB" b="1" dirty="0"/>
              <a:t>A is composite</a:t>
            </a:r>
            <a:r>
              <a:rPr lang="en-GB" dirty="0"/>
              <a:t>, include its </a:t>
            </a:r>
            <a:r>
              <a:rPr lang="en-GB" b="1" dirty="0"/>
              <a:t>simple components</a:t>
            </a:r>
            <a:r>
              <a:rPr lang="en-GB" dirty="0"/>
              <a:t>.</a:t>
            </a:r>
          </a:p>
          <a:p>
            <a:pPr marL="114300" indent="0">
              <a:buNone/>
            </a:pPr>
            <a:r>
              <a:rPr lang="en-GB" b="1" dirty="0"/>
              <a:t>Example: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DEPT_LOCATIONS</a:t>
            </a:r>
            <a:r>
              <a:rPr lang="en-GB" dirty="0"/>
              <a:t> is created to store the </a:t>
            </a:r>
            <a:r>
              <a:rPr lang="en-GB" b="1" dirty="0"/>
              <a:t>LOCATIONS</a:t>
            </a:r>
            <a:r>
              <a:rPr lang="en-GB" dirty="0"/>
              <a:t> of a </a:t>
            </a:r>
            <a:r>
              <a:rPr lang="en-GB" b="1" dirty="0"/>
              <a:t>DEPARTMENT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DLOCATION</a:t>
            </a:r>
            <a:r>
              <a:rPr lang="en-GB" dirty="0"/>
              <a:t> represents the </a:t>
            </a:r>
            <a:r>
              <a:rPr lang="en-GB" b="1" dirty="0"/>
              <a:t>multivalued attribute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DNUMBER (foreign key)</a:t>
            </a:r>
            <a:r>
              <a:rPr lang="en-GB" dirty="0"/>
              <a:t> links to </a:t>
            </a:r>
            <a:r>
              <a:rPr lang="en-GB" b="1" dirty="0"/>
              <a:t>DEPARTMENT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Primary key of DEPT_LOCATIONS</a:t>
            </a:r>
            <a:r>
              <a:rPr lang="en-GB" dirty="0"/>
              <a:t> = </a:t>
            </a:r>
            <a:r>
              <a:rPr lang="en-GB" b="1" dirty="0"/>
              <a:t>{DNUMBER, DLOCATION}</a:t>
            </a:r>
            <a:r>
              <a:rPr lang="en-GB" dirty="0"/>
              <a:t>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E8655EB-63B9-6C0A-5E10-FC1E3DFE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4A9D6FE5-F1D8-946D-1FB8-195B3DF77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en-US" b="1"/>
            </a:br>
            <a:r>
              <a:rPr lang="en-US" altLang="en-US" sz="2800" b="1"/>
              <a:t>ER-to-Relational Mapping Algorithm (contd.)</a:t>
            </a:r>
            <a:endParaRPr lang="en-US" altLang="en-US"/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28306A08-770A-1D49-8518-41D4F79016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Step 6: Mapping of Multivalued attributes.</a:t>
            </a:r>
          </a:p>
          <a:p>
            <a:pPr eaLnBrk="1" hangingPunct="1"/>
            <a:endParaRPr lang="en-US" altLang="en-US"/>
          </a:p>
        </p:txBody>
      </p:sp>
      <p:pic>
        <p:nvPicPr>
          <p:cNvPr id="44036" name="Picture 5">
            <a:extLst>
              <a:ext uri="{FF2B5EF4-FFF2-40B4-BE49-F238E27FC236}">
                <a16:creationId xmlns:a16="http://schemas.microsoft.com/office/drawing/2014/main" id="{65CBB8E8-6392-BF71-E70F-0638FF510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/>
          <a:stretch/>
        </p:blipFill>
        <p:spPr bwMode="auto">
          <a:xfrm>
            <a:off x="1295399" y="2247900"/>
            <a:ext cx="578326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3EED81-744B-A2C7-EAD2-70EFA49C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62C1021-04FC-6C9C-3FC9-9E54B78BA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B13F364-1390-DD0B-760E-17BD1F3A3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50" y="1447800"/>
            <a:ext cx="7677150" cy="4724400"/>
          </a:xfrm>
        </p:spPr>
        <p:txBody>
          <a:bodyPr/>
          <a:lstStyle/>
          <a:p>
            <a:pPr marL="114300" indent="0">
              <a:buNone/>
            </a:pPr>
            <a:r>
              <a:rPr lang="en-GB" sz="2000" b="1" dirty="0"/>
              <a:t>Step 7: Mapping N-</a:t>
            </a:r>
            <a:r>
              <a:rPr lang="en-GB" sz="2000" b="1" dirty="0" err="1"/>
              <a:t>ary</a:t>
            </a:r>
            <a:r>
              <a:rPr lang="en-GB" sz="2000" b="1" dirty="0"/>
              <a:t> Relationship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For each </a:t>
            </a:r>
            <a:r>
              <a:rPr lang="en-GB" sz="2000" b="1" dirty="0"/>
              <a:t>n-</a:t>
            </a:r>
            <a:r>
              <a:rPr lang="en-GB" sz="2000" b="1" dirty="0" err="1"/>
              <a:t>ary</a:t>
            </a:r>
            <a:r>
              <a:rPr lang="en-GB" sz="2000" b="1" dirty="0"/>
              <a:t> relationship (n &gt; 2)</a:t>
            </a:r>
            <a:r>
              <a:rPr lang="en-GB" sz="2000" dirty="0"/>
              <a:t>, create a </a:t>
            </a:r>
            <a:r>
              <a:rPr lang="en-GB" sz="2000" b="1" dirty="0"/>
              <a:t>new relation S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Include </a:t>
            </a:r>
            <a:r>
              <a:rPr lang="en-GB" sz="2000" b="1" dirty="0"/>
              <a:t>foreign keys</a:t>
            </a:r>
            <a:r>
              <a:rPr lang="en-GB" sz="2000" dirty="0"/>
              <a:t> for the </a:t>
            </a:r>
            <a:r>
              <a:rPr lang="en-GB" sz="2000" b="1" dirty="0"/>
              <a:t>primary keys</a:t>
            </a:r>
            <a:r>
              <a:rPr lang="en-GB" sz="2000" dirty="0"/>
              <a:t> of participating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Add </a:t>
            </a:r>
            <a:r>
              <a:rPr lang="en-GB" sz="2000" b="1" dirty="0"/>
              <a:t>simple attributes</a:t>
            </a:r>
            <a:r>
              <a:rPr lang="en-GB" sz="2000" dirty="0"/>
              <a:t> (or components of composite attributes) of R to S.</a:t>
            </a:r>
          </a:p>
          <a:p>
            <a:pPr marL="114300" indent="0">
              <a:buNone/>
            </a:pPr>
            <a:r>
              <a:rPr lang="en-GB" sz="2000" b="1" dirty="0"/>
              <a:t>Example: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The </a:t>
            </a:r>
            <a:r>
              <a:rPr lang="en-GB" sz="2000" b="1" dirty="0"/>
              <a:t>SUPPY</a:t>
            </a:r>
            <a:r>
              <a:rPr lang="en-GB" sz="2000" dirty="0"/>
              <a:t> relationship is mapped to the </a:t>
            </a:r>
            <a:r>
              <a:rPr lang="en-GB" sz="2000" b="1" dirty="0"/>
              <a:t>SUPPLY</a:t>
            </a:r>
            <a:r>
              <a:rPr lang="en-GB" sz="2000" dirty="0"/>
              <a:t> 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Foreign keys</a:t>
            </a:r>
            <a:r>
              <a:rPr lang="en-GB" sz="2000" dirty="0"/>
              <a:t>: </a:t>
            </a:r>
            <a:r>
              <a:rPr lang="en-GB" sz="2000" b="1" dirty="0"/>
              <a:t>SNAME, PARTNO, PROJNAME</a:t>
            </a:r>
            <a:r>
              <a:rPr lang="en-GB" sz="2000" dirty="0"/>
              <a:t> (Primary key = combination of these foreign keys).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B550199-A08A-ADAB-5BBA-B7B8C44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91DFA09-36DE-DE14-3F93-E309F8A2C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924800" cy="1439863"/>
          </a:xfrm>
        </p:spPr>
        <p:txBody>
          <a:bodyPr anchor="t"/>
          <a:lstStyle/>
          <a:p>
            <a:pPr eaLnBrk="1" hangingPunct="1"/>
            <a:r>
              <a:rPr lang="en-US" altLang="en-US" sz="1800" b="1"/>
              <a:t>FIGURE 4.11</a:t>
            </a:r>
            <a:br>
              <a:rPr lang="en-US" altLang="en-US" sz="1800"/>
            </a:br>
            <a:r>
              <a:rPr lang="en-US" altLang="en-US" sz="1800"/>
              <a:t>Ternary relationship types. (a) The SUPPLY relationship. </a:t>
            </a:r>
            <a:endParaRPr lang="en-US" altLang="en-US"/>
          </a:p>
        </p:txBody>
      </p:sp>
      <p:pic>
        <p:nvPicPr>
          <p:cNvPr id="47107" name="Picture 3">
            <a:extLst>
              <a:ext uri="{FF2B5EF4-FFF2-40B4-BE49-F238E27FC236}">
                <a16:creationId xmlns:a16="http://schemas.microsoft.com/office/drawing/2014/main" id="{F8006B80-7EAB-8635-C56A-FD4A8FCE6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911350"/>
            <a:ext cx="7772400" cy="2654300"/>
          </a:xfr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198D07-509C-7BDB-5EFC-83AFDE4D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D90650E-A119-4729-A4CF-68C858632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6887" y="600075"/>
            <a:ext cx="7173913" cy="1143000"/>
          </a:xfrm>
        </p:spPr>
        <p:txBody>
          <a:bodyPr anchor="t"/>
          <a:lstStyle/>
          <a:p>
            <a:pPr eaLnBrk="1" hangingPunct="1"/>
            <a:r>
              <a:rPr lang="en-US" altLang="en-US" sz="1800" b="1" dirty="0"/>
              <a:t>FIGURE 7.3</a:t>
            </a:r>
            <a:br>
              <a:rPr lang="en-US" altLang="en-US" sz="1800" b="1" dirty="0"/>
            </a:br>
            <a:r>
              <a:rPr lang="en-US" altLang="en-US" sz="1800" dirty="0"/>
              <a:t>Mapping the </a:t>
            </a:r>
            <a:r>
              <a:rPr lang="en-US" altLang="en-US" sz="1800" i="1" dirty="0"/>
              <a:t>n</a:t>
            </a:r>
            <a:r>
              <a:rPr lang="en-US" altLang="en-US" sz="1800" dirty="0"/>
              <a:t>-</a:t>
            </a:r>
            <a:r>
              <a:rPr lang="en-US" altLang="en-US" sz="1800" dirty="0" err="1"/>
              <a:t>ary</a:t>
            </a:r>
            <a:r>
              <a:rPr lang="en-US" altLang="en-US" sz="1800" dirty="0"/>
              <a:t> relationship type SUPPLY from Figure 4.11a.</a:t>
            </a:r>
            <a:endParaRPr lang="en-US" altLang="en-US" b="1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6AF23A61-D94C-E82C-C8FE-25867E3258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752600"/>
            <a:ext cx="6189663" cy="4114800"/>
          </a:xfr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CCE1D5-F463-EBD7-F3E0-EB8C958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605608B6-5073-40A5-411B-3F128AD38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of Recursive Relationship Types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355B4A9-7A00-8FB6-B4E3-F5BF37DA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FD8D5387-B880-40B8-AE98-88785B35F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463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EMPLOYEE</a:t>
            </a:r>
          </a:p>
        </p:txBody>
      </p:sp>
      <p:sp>
        <p:nvSpPr>
          <p:cNvPr id="51206" name="Oval 5">
            <a:extLst>
              <a:ext uri="{FF2B5EF4-FFF2-40B4-BE49-F238E27FC236}">
                <a16:creationId xmlns:a16="http://schemas.microsoft.com/office/drawing/2014/main" id="{E1395F8B-727F-C977-B8A8-F578B3C5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7" name="Text Box 6">
            <a:extLst>
              <a:ext uri="{FF2B5EF4-FFF2-40B4-BE49-F238E27FC236}">
                <a16:creationId xmlns:a16="http://schemas.microsoft.com/office/drawing/2014/main" id="{C528DD83-40BD-B15C-7641-EB38D2C73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 Gender</a:t>
            </a:r>
          </a:p>
        </p:txBody>
      </p:sp>
      <p:sp>
        <p:nvSpPr>
          <p:cNvPr id="51208" name="Oval 7">
            <a:extLst>
              <a:ext uri="{FF2B5EF4-FFF2-40B4-BE49-F238E27FC236}">
                <a16:creationId xmlns:a16="http://schemas.microsoft.com/office/drawing/2014/main" id="{851724B4-3A6D-231B-A3D1-534E0AA5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09" name="Text Box 8">
            <a:extLst>
              <a:ext uri="{FF2B5EF4-FFF2-40B4-BE49-F238E27FC236}">
                <a16:creationId xmlns:a16="http://schemas.microsoft.com/office/drawing/2014/main" id="{6262747A-0F08-DCEC-F99C-6FC85F2A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325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>
                <a:solidFill>
                  <a:schemeClr val="tx1"/>
                </a:solidFill>
                <a:latin typeface="Tahoma" panose="020B0604030504040204" pitchFamily="34" charset="0"/>
              </a:rPr>
              <a:t>SSN</a:t>
            </a:r>
          </a:p>
        </p:txBody>
      </p:sp>
      <p:sp>
        <p:nvSpPr>
          <p:cNvPr id="51210" name="Line 9">
            <a:extLst>
              <a:ext uri="{FF2B5EF4-FFF2-40B4-BE49-F238E27FC236}">
                <a16:creationId xmlns:a16="http://schemas.microsoft.com/office/drawing/2014/main" id="{B07AD7E3-BE8C-46B5-99A0-52281446D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1211" name="Line 10">
            <a:extLst>
              <a:ext uri="{FF2B5EF4-FFF2-40B4-BE49-F238E27FC236}">
                <a16:creationId xmlns:a16="http://schemas.microsoft.com/office/drawing/2014/main" id="{3B233293-88A5-AEAD-1206-7D696134E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1213" name="Line 16">
            <a:extLst>
              <a:ext uri="{FF2B5EF4-FFF2-40B4-BE49-F238E27FC236}">
                <a16:creationId xmlns:a16="http://schemas.microsoft.com/office/drawing/2014/main" id="{148FAC7D-701D-B3BF-E331-85B39B308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908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1214" name="AutoShape 17">
            <a:extLst>
              <a:ext uri="{FF2B5EF4-FFF2-40B4-BE49-F238E27FC236}">
                <a16:creationId xmlns:a16="http://schemas.microsoft.com/office/drawing/2014/main" id="{97288A1A-3A1C-BC17-4A8F-7952F3254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90800"/>
            <a:ext cx="1600200" cy="9144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15" name="Text Box 18">
            <a:extLst>
              <a:ext uri="{FF2B5EF4-FFF2-40B4-BE49-F238E27FC236}">
                <a16:creationId xmlns:a16="http://schemas.microsoft.com/office/drawing/2014/main" id="{7582E4BD-6FD4-C69F-B43C-A7960FF6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2874963"/>
            <a:ext cx="1123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Tahoma" panose="020B0604030504040204" pitchFamily="34" charset="0"/>
              </a:rPr>
              <a:t>Supervisor</a:t>
            </a:r>
          </a:p>
        </p:txBody>
      </p:sp>
      <p:sp>
        <p:nvSpPr>
          <p:cNvPr id="51216" name="Text Box 19">
            <a:extLst>
              <a:ext uri="{FF2B5EF4-FFF2-40B4-BE49-F238E27FC236}">
                <a16:creationId xmlns:a16="http://schemas.microsoft.com/office/drawing/2014/main" id="{39A0B073-F1F5-F611-A996-27FD09B85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51217" name="Line 43">
            <a:extLst>
              <a:ext uri="{FF2B5EF4-FFF2-40B4-BE49-F238E27FC236}">
                <a16:creationId xmlns:a16="http://schemas.microsoft.com/office/drawing/2014/main" id="{ECA509A4-B2FD-F0DD-BF2A-A0E8A9697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76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1218" name="Text Box 44">
            <a:extLst>
              <a:ext uri="{FF2B5EF4-FFF2-40B4-BE49-F238E27FC236}">
                <a16:creationId xmlns:a16="http://schemas.microsoft.com/office/drawing/2014/main" id="{A6C4AFCD-FEE1-E16E-A80F-FE2122A37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Manages</a:t>
            </a:r>
          </a:p>
        </p:txBody>
      </p:sp>
      <p:sp>
        <p:nvSpPr>
          <p:cNvPr id="51219" name="Text Box 63">
            <a:extLst>
              <a:ext uri="{FF2B5EF4-FFF2-40B4-BE49-F238E27FC236}">
                <a16:creationId xmlns:a16="http://schemas.microsoft.com/office/drawing/2014/main" id="{FA8B0BBF-CE21-B184-64B9-9E5ED812E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 Name</a:t>
            </a:r>
          </a:p>
        </p:txBody>
      </p:sp>
      <p:sp>
        <p:nvSpPr>
          <p:cNvPr id="51220" name="Oval 64">
            <a:extLst>
              <a:ext uri="{FF2B5EF4-FFF2-40B4-BE49-F238E27FC236}">
                <a16:creationId xmlns:a16="http://schemas.microsoft.com/office/drawing/2014/main" id="{7BFB7364-872F-6D08-5C9A-C965C3DD8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288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221" name="Line 65">
            <a:extLst>
              <a:ext uri="{FF2B5EF4-FFF2-40B4-BE49-F238E27FC236}">
                <a16:creationId xmlns:a16="http://schemas.microsoft.com/office/drawing/2014/main" id="{3D7B09C6-E525-AABB-6045-A6FCA8B941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09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53C1189-A2D7-C5CC-5C82-2E85254E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365C78A-FEF3-C7BE-D5D8-29639831D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Mapping of Recursive Relationship Types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C637927-FC54-553B-7574-0B9FB522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1981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9B0D9766-DAEF-CFCF-CD89-1A649B77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463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EMPLOYEE</a:t>
            </a:r>
          </a:p>
        </p:txBody>
      </p:sp>
      <p:sp>
        <p:nvSpPr>
          <p:cNvPr id="52230" name="Oval 5">
            <a:extLst>
              <a:ext uri="{FF2B5EF4-FFF2-40B4-BE49-F238E27FC236}">
                <a16:creationId xmlns:a16="http://schemas.microsoft.com/office/drawing/2014/main" id="{D5A6F675-8741-AB42-78B0-777B4CD9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31" name="Text Box 6">
            <a:extLst>
              <a:ext uri="{FF2B5EF4-FFF2-40B4-BE49-F238E27FC236}">
                <a16:creationId xmlns:a16="http://schemas.microsoft.com/office/drawing/2014/main" id="{C48CC267-3824-18DC-FDC2-6E32B907B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905000"/>
            <a:ext cx="10064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 Gender</a:t>
            </a:r>
          </a:p>
        </p:txBody>
      </p:sp>
      <p:sp>
        <p:nvSpPr>
          <p:cNvPr id="52232" name="Oval 7">
            <a:extLst>
              <a:ext uri="{FF2B5EF4-FFF2-40B4-BE49-F238E27FC236}">
                <a16:creationId xmlns:a16="http://schemas.microsoft.com/office/drawing/2014/main" id="{8D71E2B4-C542-7CA6-13EC-C9825ADFD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9906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33" name="Text Box 8">
            <a:extLst>
              <a:ext uri="{FF2B5EF4-FFF2-40B4-BE49-F238E27FC236}">
                <a16:creationId xmlns:a16="http://schemas.microsoft.com/office/drawing/2014/main" id="{44269E45-E878-71C4-FA69-26E74BC4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325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>
                <a:solidFill>
                  <a:schemeClr val="tx1"/>
                </a:solidFill>
                <a:latin typeface="Tahoma" panose="020B0604030504040204" pitchFamily="34" charset="0"/>
              </a:rPr>
              <a:t>SSN</a:t>
            </a:r>
          </a:p>
        </p:txBody>
      </p:sp>
      <p:sp>
        <p:nvSpPr>
          <p:cNvPr id="52234" name="Line 9">
            <a:extLst>
              <a:ext uri="{FF2B5EF4-FFF2-40B4-BE49-F238E27FC236}">
                <a16:creationId xmlns:a16="http://schemas.microsoft.com/office/drawing/2014/main" id="{D5B6F6DF-C7EB-7E7D-139C-2864872F4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35" name="Line 10">
            <a:extLst>
              <a:ext uri="{FF2B5EF4-FFF2-40B4-BE49-F238E27FC236}">
                <a16:creationId xmlns:a16="http://schemas.microsoft.com/office/drawing/2014/main" id="{048E0E06-6D5F-7529-587C-F027FA1646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36" name="Line 11">
            <a:extLst>
              <a:ext uri="{FF2B5EF4-FFF2-40B4-BE49-F238E27FC236}">
                <a16:creationId xmlns:a16="http://schemas.microsoft.com/office/drawing/2014/main" id="{5B2D86E0-1C87-5D43-76C9-EA5A5110E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38100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37" name="Line 12">
            <a:extLst>
              <a:ext uri="{FF2B5EF4-FFF2-40B4-BE49-F238E27FC236}">
                <a16:creationId xmlns:a16="http://schemas.microsoft.com/office/drawing/2014/main" id="{E42DECA5-C548-5406-59B4-EEC38B783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038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38" name="Text Box 13">
            <a:extLst>
              <a:ext uri="{FF2B5EF4-FFF2-40B4-BE49-F238E27FC236}">
                <a16:creationId xmlns:a16="http://schemas.microsoft.com/office/drawing/2014/main" id="{3F29F48B-D654-B23D-C36D-322C987EB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71888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hlink"/>
                </a:solidFill>
                <a:latin typeface="Tahoma" panose="020B0604030504040204" pitchFamily="34" charset="0"/>
              </a:rPr>
              <a:t>ER Model</a:t>
            </a:r>
          </a:p>
        </p:txBody>
      </p:sp>
      <p:sp>
        <p:nvSpPr>
          <p:cNvPr id="52239" name="Text Box 14">
            <a:extLst>
              <a:ext uri="{FF2B5EF4-FFF2-40B4-BE49-F238E27FC236}">
                <a16:creationId xmlns:a16="http://schemas.microsoft.com/office/drawing/2014/main" id="{74BB51C7-1369-0206-ED66-1BD051BB0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038600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Relational Schema </a:t>
            </a:r>
            <a:r>
              <a:rPr lang="en-US" altLang="en-US" sz="2400">
                <a:solidFill>
                  <a:schemeClr val="hlink"/>
                </a:solidFill>
                <a:latin typeface="Tahoma" panose="020B0604030504040204" pitchFamily="34" charset="0"/>
              </a:rPr>
              <a:t>or ER Diagram</a:t>
            </a:r>
            <a:r>
              <a:rPr lang="en-US" altLang="en-US" sz="2000">
                <a:solidFill>
                  <a:schemeClr val="hlink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52241" name="Line 16">
            <a:extLst>
              <a:ext uri="{FF2B5EF4-FFF2-40B4-BE49-F238E27FC236}">
                <a16:creationId xmlns:a16="http://schemas.microsoft.com/office/drawing/2014/main" id="{D91AF6E3-4708-2F3C-3A27-066960206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5908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42" name="AutoShape 17">
            <a:extLst>
              <a:ext uri="{FF2B5EF4-FFF2-40B4-BE49-F238E27FC236}">
                <a16:creationId xmlns:a16="http://schemas.microsoft.com/office/drawing/2014/main" id="{39852142-BC7E-222B-C1D3-132162FC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90800"/>
            <a:ext cx="1600200" cy="9144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43" name="Text Box 18">
            <a:extLst>
              <a:ext uri="{FF2B5EF4-FFF2-40B4-BE49-F238E27FC236}">
                <a16:creationId xmlns:a16="http://schemas.microsoft.com/office/drawing/2014/main" id="{E0EFE74A-7943-B635-44FB-2D2BD1B3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075" y="2874963"/>
            <a:ext cx="1123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Supervisor</a:t>
            </a:r>
          </a:p>
        </p:txBody>
      </p:sp>
      <p:sp>
        <p:nvSpPr>
          <p:cNvPr id="52244" name="Text Box 19">
            <a:extLst>
              <a:ext uri="{FF2B5EF4-FFF2-40B4-BE49-F238E27FC236}">
                <a16:creationId xmlns:a16="http://schemas.microsoft.com/office/drawing/2014/main" id="{BACA481C-8270-56AB-8197-51070840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28600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52245" name="Text Box 20">
            <a:extLst>
              <a:ext uri="{FF2B5EF4-FFF2-40B4-BE49-F238E27FC236}">
                <a16:creationId xmlns:a16="http://schemas.microsoft.com/office/drawing/2014/main" id="{179BAC7D-818B-9BDE-155E-3B36E2565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05200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52246" name="Rectangle 21">
            <a:extLst>
              <a:ext uri="{FF2B5EF4-FFF2-40B4-BE49-F238E27FC236}">
                <a16:creationId xmlns:a16="http://schemas.microsoft.com/office/drawing/2014/main" id="{6C6BF13B-EF80-3720-E797-E73A97D2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24400"/>
            <a:ext cx="7620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47" name="Text Box 22">
            <a:extLst>
              <a:ext uri="{FF2B5EF4-FFF2-40B4-BE49-F238E27FC236}">
                <a16:creationId xmlns:a16="http://schemas.microsoft.com/office/drawing/2014/main" id="{8EE73DBC-4CB0-2A0C-4DF6-4619F7F5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45050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u="sng">
                <a:solidFill>
                  <a:schemeClr val="hlink"/>
                </a:solidFill>
                <a:latin typeface="Tahoma" panose="020B0604030504040204" pitchFamily="34" charset="0"/>
              </a:rPr>
              <a:t>SSN</a:t>
            </a:r>
          </a:p>
        </p:txBody>
      </p:sp>
      <p:sp>
        <p:nvSpPr>
          <p:cNvPr id="52248" name="Text Box 23">
            <a:extLst>
              <a:ext uri="{FF2B5EF4-FFF2-40B4-BE49-F238E27FC236}">
                <a16:creationId xmlns:a16="http://schemas.microsoft.com/office/drawing/2014/main" id="{301A2BC4-BB20-FC89-914D-2E5E231B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48450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Fname</a:t>
            </a:r>
          </a:p>
        </p:txBody>
      </p:sp>
      <p:sp>
        <p:nvSpPr>
          <p:cNvPr id="52249" name="Text Box 24">
            <a:extLst>
              <a:ext uri="{FF2B5EF4-FFF2-40B4-BE49-F238E27FC236}">
                <a16:creationId xmlns:a16="http://schemas.microsoft.com/office/drawing/2014/main" id="{C70040E9-01E2-E0CF-4A1A-E0E842A8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4505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Minit</a:t>
            </a:r>
          </a:p>
        </p:txBody>
      </p:sp>
      <p:sp>
        <p:nvSpPr>
          <p:cNvPr id="52250" name="Text Box 25">
            <a:extLst>
              <a:ext uri="{FF2B5EF4-FFF2-40B4-BE49-F238E27FC236}">
                <a16:creationId xmlns:a16="http://schemas.microsoft.com/office/drawing/2014/main" id="{463C9BD5-C504-2326-E0EC-0111B60DC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845050"/>
            <a:ext cx="782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Lname</a:t>
            </a:r>
          </a:p>
        </p:txBody>
      </p:sp>
      <p:sp>
        <p:nvSpPr>
          <p:cNvPr id="52251" name="Text Box 26">
            <a:extLst>
              <a:ext uri="{FF2B5EF4-FFF2-40B4-BE49-F238E27FC236}">
                <a16:creationId xmlns:a16="http://schemas.microsoft.com/office/drawing/2014/main" id="{0D76FE7E-F230-6918-DB7D-A3A1F0C0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45050"/>
            <a:ext cx="696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Bdate</a:t>
            </a:r>
          </a:p>
        </p:txBody>
      </p:sp>
      <p:sp>
        <p:nvSpPr>
          <p:cNvPr id="52252" name="Text Box 27">
            <a:extLst>
              <a:ext uri="{FF2B5EF4-FFF2-40B4-BE49-F238E27FC236}">
                <a16:creationId xmlns:a16="http://schemas.microsoft.com/office/drawing/2014/main" id="{B51D747F-33B9-5D0F-BDC4-71C1E488D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4505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Salary</a:t>
            </a:r>
          </a:p>
        </p:txBody>
      </p:sp>
      <p:sp>
        <p:nvSpPr>
          <p:cNvPr id="52253" name="Text Box 28">
            <a:extLst>
              <a:ext uri="{FF2B5EF4-FFF2-40B4-BE49-F238E27FC236}">
                <a16:creationId xmlns:a16="http://schemas.microsoft.com/office/drawing/2014/main" id="{D5A7156E-24DB-7BC2-40D7-4BCCBB8A7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838" y="4859338"/>
            <a:ext cx="914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 Gender</a:t>
            </a:r>
          </a:p>
        </p:txBody>
      </p:sp>
      <p:sp>
        <p:nvSpPr>
          <p:cNvPr id="52254" name="Text Box 29">
            <a:extLst>
              <a:ext uri="{FF2B5EF4-FFF2-40B4-BE49-F238E27FC236}">
                <a16:creationId xmlns:a16="http://schemas.microsoft.com/office/drawing/2014/main" id="{A47BCF54-8559-C7F5-376E-B7FCBAA2F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845050"/>
            <a:ext cx="89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Address</a:t>
            </a:r>
          </a:p>
        </p:txBody>
      </p:sp>
      <p:sp>
        <p:nvSpPr>
          <p:cNvPr id="52255" name="Line 30">
            <a:extLst>
              <a:ext uri="{FF2B5EF4-FFF2-40B4-BE49-F238E27FC236}">
                <a16:creationId xmlns:a16="http://schemas.microsoft.com/office/drawing/2014/main" id="{296777C2-CE71-F695-6590-009795AFA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56" name="Line 31">
            <a:extLst>
              <a:ext uri="{FF2B5EF4-FFF2-40B4-BE49-F238E27FC236}">
                <a16:creationId xmlns:a16="http://schemas.microsoft.com/office/drawing/2014/main" id="{A3066907-A724-AA7F-FB22-9B904A268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57" name="Line 32">
            <a:extLst>
              <a:ext uri="{FF2B5EF4-FFF2-40B4-BE49-F238E27FC236}">
                <a16:creationId xmlns:a16="http://schemas.microsoft.com/office/drawing/2014/main" id="{842F0ADC-4C48-C8EE-790E-F39BDE3F8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58" name="Line 33">
            <a:extLst>
              <a:ext uri="{FF2B5EF4-FFF2-40B4-BE49-F238E27FC236}">
                <a16:creationId xmlns:a16="http://schemas.microsoft.com/office/drawing/2014/main" id="{91EF6161-5BE0-00E6-CAF0-E1477178A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59" name="Line 34">
            <a:extLst>
              <a:ext uri="{FF2B5EF4-FFF2-40B4-BE49-F238E27FC236}">
                <a16:creationId xmlns:a16="http://schemas.microsoft.com/office/drawing/2014/main" id="{87FA3241-04D9-BA79-83F3-4B33692FD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0" name="Line 35">
            <a:extLst>
              <a:ext uri="{FF2B5EF4-FFF2-40B4-BE49-F238E27FC236}">
                <a16:creationId xmlns:a16="http://schemas.microsoft.com/office/drawing/2014/main" id="{195E22AA-7519-D8BC-6ACA-CE4E2564D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1" name="Line 36">
            <a:extLst>
              <a:ext uri="{FF2B5EF4-FFF2-40B4-BE49-F238E27FC236}">
                <a16:creationId xmlns:a16="http://schemas.microsoft.com/office/drawing/2014/main" id="{2800EFEC-40ED-3BF4-FD92-C2C3A9F90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2" name="Rectangle 37">
            <a:extLst>
              <a:ext uri="{FF2B5EF4-FFF2-40B4-BE49-F238E27FC236}">
                <a16:creationId xmlns:a16="http://schemas.microsoft.com/office/drawing/2014/main" id="{B722E876-41B4-D905-FC73-EEEE6A7E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EMPLOYEE</a:t>
            </a:r>
          </a:p>
        </p:txBody>
      </p:sp>
      <p:sp>
        <p:nvSpPr>
          <p:cNvPr id="52263" name="Line 38">
            <a:extLst>
              <a:ext uri="{FF2B5EF4-FFF2-40B4-BE49-F238E27FC236}">
                <a16:creationId xmlns:a16="http://schemas.microsoft.com/office/drawing/2014/main" id="{576C41BC-E34E-BFD7-CF7A-825B37E6A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73075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4" name="Text Box 39">
            <a:extLst>
              <a:ext uri="{FF2B5EF4-FFF2-40B4-BE49-F238E27FC236}">
                <a16:creationId xmlns:a16="http://schemas.microsoft.com/office/drawing/2014/main" id="{37BBBFDC-CE6A-3D09-3ED9-7B640DE8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76800"/>
            <a:ext cx="96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hlink"/>
                </a:solidFill>
                <a:latin typeface="Tahoma" panose="020B0604030504040204" pitchFamily="34" charset="0"/>
              </a:rPr>
              <a:t>MGRSSN</a:t>
            </a:r>
          </a:p>
        </p:txBody>
      </p:sp>
      <p:sp>
        <p:nvSpPr>
          <p:cNvPr id="52265" name="Line 40">
            <a:extLst>
              <a:ext uri="{FF2B5EF4-FFF2-40B4-BE49-F238E27FC236}">
                <a16:creationId xmlns:a16="http://schemas.microsoft.com/office/drawing/2014/main" id="{4DE9DE1C-B6FD-183E-05B9-EE863EF82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505200"/>
            <a:ext cx="31242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6" name="Text Box 41">
            <a:extLst>
              <a:ext uri="{FF2B5EF4-FFF2-40B4-BE49-F238E27FC236}">
                <a16:creationId xmlns:a16="http://schemas.microsoft.com/office/drawing/2014/main" id="{B54A1DD5-B6A2-ED41-D059-D277DC25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607050"/>
            <a:ext cx="1243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Foreign Key</a:t>
            </a:r>
          </a:p>
        </p:txBody>
      </p:sp>
      <p:sp>
        <p:nvSpPr>
          <p:cNvPr id="52267" name="Line 42">
            <a:extLst>
              <a:ext uri="{FF2B5EF4-FFF2-40B4-BE49-F238E27FC236}">
                <a16:creationId xmlns:a16="http://schemas.microsoft.com/office/drawing/2014/main" id="{77FBE81D-B9B4-8BA0-0AB4-447D6D3E8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8" name="Line 43">
            <a:extLst>
              <a:ext uri="{FF2B5EF4-FFF2-40B4-BE49-F238E27FC236}">
                <a16:creationId xmlns:a16="http://schemas.microsoft.com/office/drawing/2014/main" id="{D1455E5F-63B8-F31D-5FF0-FC9FB24F8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76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69" name="Text Box 44">
            <a:extLst>
              <a:ext uri="{FF2B5EF4-FFF2-40B4-BE49-F238E27FC236}">
                <a16:creationId xmlns:a16="http://schemas.microsoft.com/office/drawing/2014/main" id="{4573C4E9-A133-FD32-76B2-4D52A271A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Manages</a:t>
            </a:r>
          </a:p>
        </p:txBody>
      </p:sp>
      <p:sp>
        <p:nvSpPr>
          <p:cNvPr id="52270" name="Line 60">
            <a:extLst>
              <a:ext uri="{FF2B5EF4-FFF2-40B4-BE49-F238E27FC236}">
                <a16:creationId xmlns:a16="http://schemas.microsoft.com/office/drawing/2014/main" id="{C87A149B-B183-167E-9827-C734C207E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4102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71" name="Line 61">
            <a:extLst>
              <a:ext uri="{FF2B5EF4-FFF2-40B4-BE49-F238E27FC236}">
                <a16:creationId xmlns:a16="http://schemas.microsoft.com/office/drawing/2014/main" id="{EEEDCF63-D992-B723-7D0C-9D8FBDE73A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72" name="Line 62">
            <a:extLst>
              <a:ext uri="{FF2B5EF4-FFF2-40B4-BE49-F238E27FC236}">
                <a16:creationId xmlns:a16="http://schemas.microsoft.com/office/drawing/2014/main" id="{7256A6D3-445E-A2B2-2885-B9EA26F07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52273" name="Text Box 63">
            <a:extLst>
              <a:ext uri="{FF2B5EF4-FFF2-40B4-BE49-F238E27FC236}">
                <a16:creationId xmlns:a16="http://schemas.microsoft.com/office/drawing/2014/main" id="{DA5E847F-7918-0E66-9684-63AA28B8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868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ahoma" panose="020B0604030504040204" pitchFamily="34" charset="0"/>
              </a:rPr>
              <a:t> Name</a:t>
            </a:r>
          </a:p>
        </p:txBody>
      </p:sp>
      <p:sp>
        <p:nvSpPr>
          <p:cNvPr id="52274" name="Oval 64">
            <a:extLst>
              <a:ext uri="{FF2B5EF4-FFF2-40B4-BE49-F238E27FC236}">
                <a16:creationId xmlns:a16="http://schemas.microsoft.com/office/drawing/2014/main" id="{4E591891-1B2C-5765-0C25-09BE1248E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8288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275" name="Line 65">
            <a:extLst>
              <a:ext uri="{FF2B5EF4-FFF2-40B4-BE49-F238E27FC236}">
                <a16:creationId xmlns:a16="http://schemas.microsoft.com/office/drawing/2014/main" id="{B2504ACC-EF9B-0FFD-57FA-81987BC85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209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PK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2197629-2BF1-123D-34AA-3EE17252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hanced Entity-Relationship Model">
            <a:extLst>
              <a:ext uri="{FF2B5EF4-FFF2-40B4-BE49-F238E27FC236}">
                <a16:creationId xmlns:a16="http://schemas.microsoft.com/office/drawing/2014/main" id="{1E3918A6-FF32-7491-5DDF-0FFC83F6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3276600"/>
            <a:ext cx="4794250" cy="35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CE056F-5B85-14F2-7AAE-F35291B7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7620000" cy="887906"/>
          </a:xfrm>
        </p:spPr>
        <p:txBody>
          <a:bodyPr/>
          <a:lstStyle/>
          <a:p>
            <a:r>
              <a:rPr lang="en-GB" sz="2800" b="1" dirty="0"/>
              <a:t>What is the EER Model?</a:t>
            </a:r>
            <a:endParaRPr lang="en-PK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156E-9B50-B486-77E1-3024F384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0"/>
            <a:ext cx="80010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b="1" dirty="0">
                <a:solidFill>
                  <a:srgbClr val="92D050"/>
                </a:solidFill>
              </a:rPr>
              <a:t>extension</a:t>
            </a:r>
            <a:r>
              <a:rPr lang="en-GB" dirty="0"/>
              <a:t> of the ER model with additional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Introduced to handle </a:t>
            </a:r>
            <a:r>
              <a:rPr lang="en-GB" b="1" dirty="0">
                <a:solidFill>
                  <a:srgbClr val="FF0000"/>
                </a:solidFill>
              </a:rPr>
              <a:t>complex 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Enhances standard ER models by incorporating: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Subclasses &amp; </a:t>
            </a:r>
            <a:r>
              <a:rPr lang="en-GB" b="1" dirty="0" err="1"/>
              <a:t>Superclasses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Specialization &amp; Generalization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Inheritance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Categories (Union Types)</a:t>
            </a:r>
            <a:endParaRPr lang="en-GB" dirty="0"/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2251075" y="-1143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Enhanced ERD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20341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06046E17-1F6D-DD41-C741-B0319BCB4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Recursive Relationship</a:t>
            </a:r>
          </a:p>
        </p:txBody>
      </p:sp>
      <p:graphicFrame>
        <p:nvGraphicFramePr>
          <p:cNvPr id="53252" name="Object 2">
            <a:extLst>
              <a:ext uri="{FF2B5EF4-FFF2-40B4-BE49-F238E27FC236}">
                <a16:creationId xmlns:a16="http://schemas.microsoft.com/office/drawing/2014/main" id="{F0926DA9-74CA-9ECB-4782-93FE3B472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88712"/>
              </p:ext>
            </p:extLst>
          </p:nvPr>
        </p:nvGraphicFramePr>
        <p:xfrm>
          <a:off x="228600" y="1600200"/>
          <a:ext cx="8077200" cy="5113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172700" imgH="6438900" progId="Paint.Picture">
                  <p:embed/>
                </p:oleObj>
              </mc:Choice>
              <mc:Fallback>
                <p:oleObj name="Bitmap Image" r:id="rId2" imgW="10172700" imgH="6438900" progId="Paint.Picture">
                  <p:embed/>
                  <p:pic>
                    <p:nvPicPr>
                      <p:cNvPr id="53252" name="Object 2">
                        <a:extLst>
                          <a:ext uri="{FF2B5EF4-FFF2-40B4-BE49-F238E27FC236}">
                            <a16:creationId xmlns:a16="http://schemas.microsoft.com/office/drawing/2014/main" id="{F0926DA9-74CA-9ECB-4782-93FE3B472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077200" cy="51139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D628E2C-DB21-20A2-8EE4-BD26A13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5AE63B5-097A-BCB9-0B3C-ABF8781A4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58763"/>
            <a:ext cx="7772400" cy="766762"/>
          </a:xfrm>
        </p:spPr>
        <p:txBody>
          <a:bodyPr/>
          <a:lstStyle/>
          <a:p>
            <a:pPr eaLnBrk="1" hangingPunct="1"/>
            <a:br>
              <a:rPr lang="en-US" altLang="en-US" sz="2800" b="1"/>
            </a:br>
            <a:r>
              <a:rPr lang="en-US" altLang="en-US" sz="2800" b="1"/>
              <a:t>Summary of Mapping constructs and constraints</a:t>
            </a:r>
            <a:endParaRPr lang="en-US" altLang="en-US" sz="2800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24BE744-9D33-86F6-7657-23F7DA4BE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33525"/>
            <a:ext cx="798195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sz="29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 dirty="0"/>
              <a:t>                               </a:t>
            </a:r>
            <a:endParaRPr lang="en-US" altLang="en-US" sz="2000" b="1" dirty="0">
              <a:solidFill>
                <a:srgbClr val="FF0066"/>
              </a:solidFill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3D22199B-8B08-EEA6-BA10-5581E8AD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043113"/>
            <a:ext cx="73247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i="1" dirty="0">
                <a:latin typeface="Times New Roman" panose="02020603050405020304" pitchFamily="18" charset="0"/>
              </a:rPr>
              <a:t>Table 7.1 Correspondence between ER and Relational Models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ER Model		Relational Model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Entity type		“Entity” relation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1:1 or 1:N relationship type	Foreign key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M:N relationship type	relation and two foreign keys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>
                <a:latin typeface="Times New Roman" panose="02020603050405020304" pitchFamily="18" charset="0"/>
              </a:rPr>
              <a:t>n</a:t>
            </a:r>
            <a:r>
              <a:rPr lang="en-US" altLang="en-US" sz="1800" dirty="0">
                <a:latin typeface="Times New Roman" panose="02020603050405020304" pitchFamily="18" charset="0"/>
              </a:rPr>
              <a:t>-</a:t>
            </a:r>
            <a:r>
              <a:rPr lang="en-US" altLang="en-US" sz="1800" dirty="0" err="1">
                <a:latin typeface="Times New Roman" panose="02020603050405020304" pitchFamily="18" charset="0"/>
              </a:rPr>
              <a:t>ary</a:t>
            </a:r>
            <a:r>
              <a:rPr lang="en-US" altLang="en-US" sz="1800" dirty="0">
                <a:latin typeface="Times New Roman" panose="02020603050405020304" pitchFamily="18" charset="0"/>
              </a:rPr>
              <a:t> relationship type	relation and n foreign keys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Simple attribute		Attribute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Composite attribute		Set of simple component attributes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Multivalued attribute	Relation and foreign 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Value set			Domain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Key attribute		Primary (or secondary) key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166BD7F-1C17-26ED-173D-4FB0B6F2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D85F19E-4A07-B906-CE76-282AA8C6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4163"/>
            <a:ext cx="7620000" cy="1143000"/>
          </a:xfrm>
        </p:spPr>
        <p:txBody>
          <a:bodyPr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3600" dirty="0"/>
              <a:t>Any Questions??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0E6B5CA1-EEBA-A332-5F44-DDA532F6A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2" r="2" b="2"/>
          <a:stretch/>
        </p:blipFill>
        <p:spPr>
          <a:xfrm>
            <a:off x="457200" y="1600200"/>
            <a:ext cx="7620000" cy="48006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BB11D-0FB2-E09B-07C0-448FAD10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2895600" y="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ER vs. EER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453AD77-19EA-D289-F8C6-1B632C7BB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85980"/>
              </p:ext>
            </p:extLst>
          </p:nvPr>
        </p:nvGraphicFramePr>
        <p:xfrm>
          <a:off x="304800" y="1285875"/>
          <a:ext cx="79983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457">
                  <a:extLst>
                    <a:ext uri="{9D8B030D-6E8A-4147-A177-3AD203B41FA5}">
                      <a16:colId xmlns:a16="http://schemas.microsoft.com/office/drawing/2014/main" val="1029032416"/>
                    </a:ext>
                  </a:extLst>
                </a:gridCol>
                <a:gridCol w="2056728">
                  <a:extLst>
                    <a:ext uri="{9D8B030D-6E8A-4147-A177-3AD203B41FA5}">
                      <a16:colId xmlns:a16="http://schemas.microsoft.com/office/drawing/2014/main" val="3926126561"/>
                    </a:ext>
                  </a:extLst>
                </a:gridCol>
                <a:gridCol w="1828203">
                  <a:extLst>
                    <a:ext uri="{9D8B030D-6E8A-4147-A177-3AD203B41FA5}">
                      <a16:colId xmlns:a16="http://schemas.microsoft.com/office/drawing/2014/main" val="4276990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EER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4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Entities &amp; Relationships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✅ </a:t>
                      </a:r>
                      <a:r>
                        <a:rPr lang="en-GB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✅ </a:t>
                      </a:r>
                      <a:r>
                        <a:rPr lang="en-GB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8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Attributes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✅ </a:t>
                      </a:r>
                      <a:r>
                        <a:rPr lang="en-GB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✅ </a:t>
                      </a:r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87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Subclasses &amp; Superclasses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❌ </a:t>
                      </a:r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✅ </a:t>
                      </a:r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3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Specialization &amp; Generalization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❌ </a:t>
                      </a:r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✅ </a:t>
                      </a:r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6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Inheritance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/>
                        <a:t>❌ </a:t>
                      </a:r>
                      <a:r>
                        <a:rPr lang="en-GB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✅ </a:t>
                      </a:r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35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Categories (Union Types)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❌ </a:t>
                      </a:r>
                      <a:r>
                        <a:rPr lang="en-GB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✅ </a:t>
                      </a:r>
                      <a:r>
                        <a:rPr lang="en-GB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467818"/>
                  </a:ext>
                </a:extLst>
              </a:tr>
            </a:tbl>
          </a:graphicData>
        </a:graphic>
      </p:graphicFrame>
      <p:pic>
        <p:nvPicPr>
          <p:cNvPr id="3077" name="Picture 5" descr="Difference Between ER and EER Diagram | Compare the Difference Between  Similar Terms">
            <a:extLst>
              <a:ext uri="{FF2B5EF4-FFF2-40B4-BE49-F238E27FC236}">
                <a16:creationId xmlns:a16="http://schemas.microsoft.com/office/drawing/2014/main" id="{EC6D6784-8EBA-BE55-11E1-6758BE61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3893444"/>
            <a:ext cx="5727700" cy="28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34E508-EEA4-9E8F-F498-5D026F901599}"/>
              </a:ext>
            </a:extLst>
          </p:cNvPr>
          <p:cNvSpPr/>
          <p:nvPr/>
        </p:nvSpPr>
        <p:spPr>
          <a:xfrm>
            <a:off x="990600" y="5648960"/>
            <a:ext cx="1524000" cy="52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012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762000" y="3810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Components of the EER Model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34E508-EEA4-9E8F-F498-5D026F901599}"/>
              </a:ext>
            </a:extLst>
          </p:cNvPr>
          <p:cNvSpPr/>
          <p:nvPr/>
        </p:nvSpPr>
        <p:spPr>
          <a:xfrm>
            <a:off x="990600" y="5648960"/>
            <a:ext cx="1524000" cy="52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6EC45-448B-82F0-6554-7186CEA8D62E}"/>
              </a:ext>
            </a:extLst>
          </p:cNvPr>
          <p:cNvSpPr txBox="1"/>
          <p:nvPr/>
        </p:nvSpPr>
        <p:spPr>
          <a:xfrm>
            <a:off x="914400" y="1524000"/>
            <a:ext cx="48730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 </a:t>
            </a:r>
            <a:r>
              <a:rPr lang="en-GB" dirty="0"/>
              <a:t>Entities and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K" dirty="0"/>
              <a:t> </a:t>
            </a:r>
            <a:r>
              <a:rPr lang="en-GB" dirty="0"/>
              <a:t>Attributes and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Subclasses &amp; </a:t>
            </a:r>
            <a:r>
              <a:rPr lang="en-GB" b="1" dirty="0" err="1"/>
              <a:t>Superclasses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Specialization &amp;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Categories (Union Types)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605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762000" y="22860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Components of the EER Model Cont..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34E508-EEA4-9E8F-F498-5D026F901599}"/>
              </a:ext>
            </a:extLst>
          </p:cNvPr>
          <p:cNvSpPr/>
          <p:nvPr/>
        </p:nvSpPr>
        <p:spPr>
          <a:xfrm>
            <a:off x="990600" y="5648960"/>
            <a:ext cx="1524000" cy="52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122" name="Picture 2" descr="Enhanced ER Model | bartleby">
            <a:extLst>
              <a:ext uri="{FF2B5EF4-FFF2-40B4-BE49-F238E27FC236}">
                <a16:creationId xmlns:a16="http://schemas.microsoft.com/office/drawing/2014/main" id="{97664C3C-C811-86F5-FB23-0AC9BEE34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01698"/>
            <a:ext cx="7848600" cy="497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A90645D-63B3-0AAB-0928-FF340C06FE9E}"/>
              </a:ext>
            </a:extLst>
          </p:cNvPr>
          <p:cNvGrpSpPr/>
          <p:nvPr/>
        </p:nvGrpSpPr>
        <p:grpSpPr>
          <a:xfrm>
            <a:off x="228600" y="2438400"/>
            <a:ext cx="3124200" cy="838200"/>
            <a:chOff x="228600" y="2438400"/>
            <a:chExt cx="3124200" cy="838200"/>
          </a:xfrm>
          <a:solidFill>
            <a:srgbClr val="7030A0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364E019-2975-C7F4-BC98-EFA13893D4E3}"/>
                </a:ext>
              </a:extLst>
            </p:cNvPr>
            <p:cNvSpPr/>
            <p:nvPr/>
          </p:nvSpPr>
          <p:spPr>
            <a:xfrm>
              <a:off x="228600" y="2438400"/>
              <a:ext cx="1524000" cy="609600"/>
            </a:xfrm>
            <a:prstGeom prst="rect">
              <a:avLst/>
            </a:prstGeom>
            <a:solidFill>
              <a:srgbClr val="FEEE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K" dirty="0">
                  <a:solidFill>
                    <a:schemeClr val="tx1"/>
                  </a:solidFill>
                </a:rPr>
                <a:t>Superclass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209CEA-6ED5-92D5-8333-013DDD790EE7}"/>
                </a:ext>
              </a:extLst>
            </p:cNvPr>
            <p:cNvCxnSpPr>
              <a:endCxn id="2" idx="3"/>
            </p:cNvCxnSpPr>
            <p:nvPr/>
          </p:nvCxnSpPr>
          <p:spPr>
            <a:xfrm flipH="1" flipV="1">
              <a:off x="1752600" y="2743200"/>
              <a:ext cx="1600200" cy="53340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31C2A33-DE8F-81B0-6291-13280A3CCC34}"/>
              </a:ext>
            </a:extLst>
          </p:cNvPr>
          <p:cNvSpPr/>
          <p:nvPr/>
        </p:nvSpPr>
        <p:spPr>
          <a:xfrm>
            <a:off x="5343525" y="3584332"/>
            <a:ext cx="1524000" cy="609600"/>
          </a:xfrm>
          <a:prstGeom prst="rect">
            <a:avLst/>
          </a:prstGeom>
          <a:solidFill>
            <a:srgbClr val="E567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Subclasses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5EE095-92CF-BCE8-AC2B-5D9B29E356CE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4193932"/>
            <a:ext cx="304800" cy="145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430D7B-7D83-4C7C-0A67-AC01B6435167}"/>
              </a:ext>
            </a:extLst>
          </p:cNvPr>
          <p:cNvCxnSpPr>
            <a:cxnSpLocks/>
          </p:cNvCxnSpPr>
          <p:nvPr/>
        </p:nvCxnSpPr>
        <p:spPr>
          <a:xfrm flipV="1">
            <a:off x="4762500" y="4193932"/>
            <a:ext cx="957263" cy="1478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23F492-A161-7AE5-D2BE-FAE10A79D72E}"/>
              </a:ext>
            </a:extLst>
          </p:cNvPr>
          <p:cNvCxnSpPr>
            <a:cxnSpLocks/>
          </p:cNvCxnSpPr>
          <p:nvPr/>
        </p:nvCxnSpPr>
        <p:spPr>
          <a:xfrm flipV="1">
            <a:off x="2409825" y="4193932"/>
            <a:ext cx="3171825" cy="17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91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419100" y="5574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Specialization &amp; Generalization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8BE02-D9B7-9BE4-F8B5-6074E26E6954}"/>
              </a:ext>
            </a:extLst>
          </p:cNvPr>
          <p:cNvSpPr/>
          <p:nvPr/>
        </p:nvSpPr>
        <p:spPr>
          <a:xfrm>
            <a:off x="3619500" y="2782944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DB174-5C03-FBBD-073D-9EB1AEDAE390}"/>
              </a:ext>
            </a:extLst>
          </p:cNvPr>
          <p:cNvSpPr/>
          <p:nvPr/>
        </p:nvSpPr>
        <p:spPr>
          <a:xfrm>
            <a:off x="1143000" y="4876800"/>
            <a:ext cx="1905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Indvidual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AA8556-C1A5-64B2-064D-E18A4E5548F9}"/>
              </a:ext>
            </a:extLst>
          </p:cNvPr>
          <p:cNvSpPr/>
          <p:nvPr/>
        </p:nvSpPr>
        <p:spPr>
          <a:xfrm>
            <a:off x="5791200" y="4876800"/>
            <a:ext cx="19050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Organization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EFA0F-74E5-056F-9832-81A8F8C6F9E4}"/>
              </a:ext>
            </a:extLst>
          </p:cNvPr>
          <p:cNvCxnSpPr/>
          <p:nvPr/>
        </p:nvCxnSpPr>
        <p:spPr>
          <a:xfrm>
            <a:off x="2095500" y="3997643"/>
            <a:ext cx="0" cy="87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C88054-F51F-FC3E-981E-5C589D75CAE3}"/>
              </a:ext>
            </a:extLst>
          </p:cNvPr>
          <p:cNvCxnSpPr/>
          <p:nvPr/>
        </p:nvCxnSpPr>
        <p:spPr>
          <a:xfrm>
            <a:off x="6743700" y="3997643"/>
            <a:ext cx="0" cy="87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913526-7B80-C672-083E-94855E84E5C6}"/>
              </a:ext>
            </a:extLst>
          </p:cNvPr>
          <p:cNvCxnSpPr/>
          <p:nvPr/>
        </p:nvCxnSpPr>
        <p:spPr>
          <a:xfrm>
            <a:off x="2095500" y="3997643"/>
            <a:ext cx="464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1A5458-C43C-2681-2B4C-A8DD9FFAF2E6}"/>
              </a:ext>
            </a:extLst>
          </p:cNvPr>
          <p:cNvCxnSpPr>
            <a:cxnSpLocks/>
          </p:cNvCxnSpPr>
          <p:nvPr/>
        </p:nvCxnSpPr>
        <p:spPr>
          <a:xfrm flipV="1">
            <a:off x="4572000" y="3392544"/>
            <a:ext cx="0" cy="605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80B9CC-1373-3B97-C0CF-6B2153938A5F}"/>
              </a:ext>
            </a:extLst>
          </p:cNvPr>
          <p:cNvSpPr/>
          <p:nvPr/>
        </p:nvSpPr>
        <p:spPr>
          <a:xfrm>
            <a:off x="1143000" y="2478144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Customer_ID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1D8590-4DDA-E5A7-4B4D-EC9417B646CC}"/>
              </a:ext>
            </a:extLst>
          </p:cNvPr>
          <p:cNvSpPr/>
          <p:nvPr/>
        </p:nvSpPr>
        <p:spPr>
          <a:xfrm>
            <a:off x="2324100" y="1935797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Address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30905-C99E-12C3-B922-6FCC60478FCC}"/>
              </a:ext>
            </a:extLst>
          </p:cNvPr>
          <p:cNvSpPr/>
          <p:nvPr/>
        </p:nvSpPr>
        <p:spPr>
          <a:xfrm>
            <a:off x="4229100" y="1828193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Phone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4F7C66-A054-3F15-9870-041C51A34D79}"/>
              </a:ext>
            </a:extLst>
          </p:cNvPr>
          <p:cNvSpPr/>
          <p:nvPr/>
        </p:nvSpPr>
        <p:spPr>
          <a:xfrm>
            <a:off x="6169959" y="1920669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NIC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ABF452-28A4-43DF-E8E4-27B42FCB447F}"/>
              </a:ext>
            </a:extLst>
          </p:cNvPr>
          <p:cNvSpPr/>
          <p:nvPr/>
        </p:nvSpPr>
        <p:spPr>
          <a:xfrm>
            <a:off x="5829300" y="2679859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Profession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BB7357-797F-39BC-5E69-E9A34A7C6894}"/>
              </a:ext>
            </a:extLst>
          </p:cNvPr>
          <p:cNvSpPr/>
          <p:nvPr/>
        </p:nvSpPr>
        <p:spPr>
          <a:xfrm>
            <a:off x="6934200" y="3316352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Designation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6AF75B-74BD-5D76-3546-084052E0D67F}"/>
              </a:ext>
            </a:extLst>
          </p:cNvPr>
          <p:cNvSpPr/>
          <p:nvPr/>
        </p:nvSpPr>
        <p:spPr>
          <a:xfrm>
            <a:off x="266700" y="3078790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Registration_ID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578FF0-6CBB-950F-B28B-C2A84AC41AB5}"/>
              </a:ext>
            </a:extLst>
          </p:cNvPr>
          <p:cNvSpPr/>
          <p:nvPr/>
        </p:nvSpPr>
        <p:spPr>
          <a:xfrm>
            <a:off x="230852" y="1911121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Tax_ID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EAB156-3AC7-0761-7F0E-EA70738095A5}"/>
              </a:ext>
            </a:extLst>
          </p:cNvPr>
          <p:cNvSpPr/>
          <p:nvPr/>
        </p:nvSpPr>
        <p:spPr>
          <a:xfrm>
            <a:off x="1866889" y="3332030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Contact Person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578DC0-9D22-CBF5-E575-B45ECCE5825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1752600" y="2225469"/>
            <a:ext cx="1866900" cy="86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DFA1CE-62B2-061B-DE1A-54C724B7C6D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476489" y="2875420"/>
            <a:ext cx="1143011" cy="2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4C803A-FCE6-0175-DDB2-4C4C97C8A77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828773" y="3087744"/>
            <a:ext cx="1790727" cy="15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FF8B4C-A7D8-63AE-4D32-2DF4D7F5292E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895600" y="3087744"/>
            <a:ext cx="723900" cy="2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11D830-A9E8-5EAF-BDE0-0936BFD88E9C}"/>
              </a:ext>
            </a:extLst>
          </p:cNvPr>
          <p:cNvCxnSpPr>
            <a:cxnSpLocks/>
          </p:cNvCxnSpPr>
          <p:nvPr/>
        </p:nvCxnSpPr>
        <p:spPr>
          <a:xfrm flipH="1" flipV="1">
            <a:off x="3534335" y="2455423"/>
            <a:ext cx="389965" cy="3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FFC24D-73BF-0307-C9A6-391A1A4A3F10}"/>
              </a:ext>
            </a:extLst>
          </p:cNvPr>
          <p:cNvCxnSpPr>
            <a:cxnSpLocks/>
          </p:cNvCxnSpPr>
          <p:nvPr/>
        </p:nvCxnSpPr>
        <p:spPr>
          <a:xfrm flipV="1">
            <a:off x="4775947" y="2350115"/>
            <a:ext cx="170318" cy="43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B48587-C255-ABCD-FAE0-C7C03AD3AABA}"/>
              </a:ext>
            </a:extLst>
          </p:cNvPr>
          <p:cNvCxnSpPr>
            <a:cxnSpLocks/>
          </p:cNvCxnSpPr>
          <p:nvPr/>
        </p:nvCxnSpPr>
        <p:spPr>
          <a:xfrm flipV="1">
            <a:off x="5439324" y="2244807"/>
            <a:ext cx="748553" cy="53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F71D39-FB2E-0376-815B-0B89CE579688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524500" y="3350125"/>
            <a:ext cx="1409700" cy="271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1">
            <a:extLst>
              <a:ext uri="{FF2B5EF4-FFF2-40B4-BE49-F238E27FC236}">
                <a16:creationId xmlns:a16="http://schemas.microsoft.com/office/drawing/2014/main" id="{9B6C101A-3D82-C777-3531-A067CF6A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62AD88-FF3D-9AA9-4308-D8D6A207D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524500" y="2984659"/>
            <a:ext cx="304800" cy="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CE56AD-F48A-85CE-D09A-5C7013AFCADF}"/>
              </a:ext>
            </a:extLst>
          </p:cNvPr>
          <p:cNvSpPr txBox="1"/>
          <p:nvPr/>
        </p:nvSpPr>
        <p:spPr>
          <a:xfrm>
            <a:off x="600075" y="1115875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One Way</a:t>
            </a:r>
          </a:p>
        </p:txBody>
      </p:sp>
    </p:spTree>
    <p:extLst>
      <p:ext uri="{BB962C8B-B14F-4D97-AF65-F5344CB8AC3E}">
        <p14:creationId xmlns:p14="http://schemas.microsoft.com/office/powerpoint/2010/main" val="5074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9E8D-6506-F0C4-9CA2-781EC63E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BC4C87-BD81-D394-776B-C6F1450A28D4}"/>
              </a:ext>
            </a:extLst>
          </p:cNvPr>
          <p:cNvSpPr txBox="1">
            <a:spLocks/>
          </p:cNvSpPr>
          <p:nvPr/>
        </p:nvSpPr>
        <p:spPr>
          <a:xfrm>
            <a:off x="419100" y="55749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Specialization &amp; Generalization</a:t>
            </a:r>
            <a:endParaRPr lang="en-PK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BB414B-EE09-767B-0DB4-A6D18E75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34245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8BE02-D9B7-9BE4-F8B5-6074E26E6954}"/>
              </a:ext>
            </a:extLst>
          </p:cNvPr>
          <p:cNvSpPr/>
          <p:nvPr/>
        </p:nvSpPr>
        <p:spPr>
          <a:xfrm>
            <a:off x="3752833" y="2200945"/>
            <a:ext cx="1905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Customer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DB174-5C03-FBBD-073D-9EB1AEDAE390}"/>
              </a:ext>
            </a:extLst>
          </p:cNvPr>
          <p:cNvSpPr/>
          <p:nvPr/>
        </p:nvSpPr>
        <p:spPr>
          <a:xfrm>
            <a:off x="1276333" y="4294801"/>
            <a:ext cx="19050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Organization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AA8556-C1A5-64B2-064D-E18A4E5548F9}"/>
              </a:ext>
            </a:extLst>
          </p:cNvPr>
          <p:cNvSpPr/>
          <p:nvPr/>
        </p:nvSpPr>
        <p:spPr>
          <a:xfrm>
            <a:off x="5924533" y="4294801"/>
            <a:ext cx="1905000" cy="609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/>
              <a:t>Individual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CEFA0F-74E5-056F-9832-81A8F8C6F9E4}"/>
              </a:ext>
            </a:extLst>
          </p:cNvPr>
          <p:cNvCxnSpPr>
            <a:cxnSpLocks/>
          </p:cNvCxnSpPr>
          <p:nvPr/>
        </p:nvCxnSpPr>
        <p:spPr>
          <a:xfrm>
            <a:off x="2228833" y="3576955"/>
            <a:ext cx="0" cy="71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C88054-F51F-FC3E-981E-5C589D75CAE3}"/>
              </a:ext>
            </a:extLst>
          </p:cNvPr>
          <p:cNvCxnSpPr>
            <a:cxnSpLocks/>
          </p:cNvCxnSpPr>
          <p:nvPr/>
        </p:nvCxnSpPr>
        <p:spPr>
          <a:xfrm>
            <a:off x="6877033" y="3576955"/>
            <a:ext cx="0" cy="71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913526-7B80-C672-083E-94855E84E5C6}"/>
              </a:ext>
            </a:extLst>
          </p:cNvPr>
          <p:cNvCxnSpPr/>
          <p:nvPr/>
        </p:nvCxnSpPr>
        <p:spPr>
          <a:xfrm>
            <a:off x="2228833" y="3581400"/>
            <a:ext cx="4648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1A5458-C43C-2681-2B4C-A8DD9FFAF2E6}"/>
              </a:ext>
            </a:extLst>
          </p:cNvPr>
          <p:cNvCxnSpPr>
            <a:cxnSpLocks/>
          </p:cNvCxnSpPr>
          <p:nvPr/>
        </p:nvCxnSpPr>
        <p:spPr>
          <a:xfrm flipV="1">
            <a:off x="4705333" y="2810545"/>
            <a:ext cx="0" cy="389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80B9CC-1373-3B97-C0CF-6B2153938A5F}"/>
              </a:ext>
            </a:extLst>
          </p:cNvPr>
          <p:cNvSpPr/>
          <p:nvPr/>
        </p:nvSpPr>
        <p:spPr>
          <a:xfrm>
            <a:off x="1276333" y="1896145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Customer_ID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1D8590-4DDA-E5A7-4B4D-EC9417B646CC}"/>
              </a:ext>
            </a:extLst>
          </p:cNvPr>
          <p:cNvSpPr/>
          <p:nvPr/>
        </p:nvSpPr>
        <p:spPr>
          <a:xfrm>
            <a:off x="2457433" y="1353798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Address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430905-C99E-12C3-B922-6FCC60478FCC}"/>
              </a:ext>
            </a:extLst>
          </p:cNvPr>
          <p:cNvSpPr/>
          <p:nvPr/>
        </p:nvSpPr>
        <p:spPr>
          <a:xfrm>
            <a:off x="4362433" y="1246194"/>
            <a:ext cx="14478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Phone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4F7C66-A054-3F15-9870-041C51A34D79}"/>
              </a:ext>
            </a:extLst>
          </p:cNvPr>
          <p:cNvSpPr/>
          <p:nvPr/>
        </p:nvSpPr>
        <p:spPr>
          <a:xfrm>
            <a:off x="4161862" y="4387811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NIC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ABF452-28A4-43DF-E8E4-27B42FCB447F}"/>
              </a:ext>
            </a:extLst>
          </p:cNvPr>
          <p:cNvSpPr/>
          <p:nvPr/>
        </p:nvSpPr>
        <p:spPr>
          <a:xfrm>
            <a:off x="5086333" y="5437801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Profession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BB7357-797F-39BC-5E69-E9A34A7C6894}"/>
              </a:ext>
            </a:extLst>
          </p:cNvPr>
          <p:cNvSpPr/>
          <p:nvPr/>
        </p:nvSpPr>
        <p:spPr>
          <a:xfrm>
            <a:off x="6750419" y="5310460"/>
            <a:ext cx="1447800" cy="6096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Designation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6AF75B-74BD-5D76-3546-084052E0D67F}"/>
              </a:ext>
            </a:extLst>
          </p:cNvPr>
          <p:cNvSpPr/>
          <p:nvPr/>
        </p:nvSpPr>
        <p:spPr>
          <a:xfrm>
            <a:off x="304800" y="3556540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Registration_ID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578FF0-6CBB-950F-B28B-C2A84AC41AB5}"/>
              </a:ext>
            </a:extLst>
          </p:cNvPr>
          <p:cNvSpPr/>
          <p:nvPr/>
        </p:nvSpPr>
        <p:spPr>
          <a:xfrm>
            <a:off x="2724133" y="5590201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Tax_ID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EAB156-3AC7-0761-7F0E-EA70738095A5}"/>
              </a:ext>
            </a:extLst>
          </p:cNvPr>
          <p:cNvSpPr/>
          <p:nvPr/>
        </p:nvSpPr>
        <p:spPr>
          <a:xfrm>
            <a:off x="590533" y="5638800"/>
            <a:ext cx="1600189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200" dirty="0"/>
              <a:t>Contact Person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578DC0-9D22-CBF5-E575-B45ECCE58256}"/>
              </a:ext>
            </a:extLst>
          </p:cNvPr>
          <p:cNvCxnSpPr>
            <a:cxnSpLocks/>
          </p:cNvCxnSpPr>
          <p:nvPr/>
        </p:nvCxnSpPr>
        <p:spPr>
          <a:xfrm flipH="1" flipV="1">
            <a:off x="1581133" y="3966628"/>
            <a:ext cx="158191" cy="32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DFA1CE-62B2-061B-DE1A-54C724B7C6D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09822" y="2293421"/>
            <a:ext cx="1143011" cy="21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4C803A-FCE6-0175-DDB2-4C4C97C8A77E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1390628" y="4880102"/>
            <a:ext cx="514361" cy="75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FF8B4C-A7D8-63AE-4D32-2DF4D7F5292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345902" y="4921556"/>
            <a:ext cx="612573" cy="7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11D830-A9E8-5EAF-BDE0-0936BFD88E9C}"/>
              </a:ext>
            </a:extLst>
          </p:cNvPr>
          <p:cNvCxnSpPr>
            <a:cxnSpLocks/>
          </p:cNvCxnSpPr>
          <p:nvPr/>
        </p:nvCxnSpPr>
        <p:spPr>
          <a:xfrm flipH="1" flipV="1">
            <a:off x="3667668" y="1873424"/>
            <a:ext cx="389965" cy="32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FFC24D-73BF-0307-C9A6-391A1A4A3F10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4909280" y="1855794"/>
            <a:ext cx="177053" cy="34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CB48587-C255-ABCD-FAE0-C7C03AD3AABA}"/>
              </a:ext>
            </a:extLst>
          </p:cNvPr>
          <p:cNvCxnSpPr>
            <a:cxnSpLocks/>
          </p:cNvCxnSpPr>
          <p:nvPr/>
        </p:nvCxnSpPr>
        <p:spPr>
          <a:xfrm flipH="1">
            <a:off x="5609662" y="4394740"/>
            <a:ext cx="314871" cy="20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F71D39-FB2E-0376-815B-0B89CE579688}"/>
              </a:ext>
            </a:extLst>
          </p:cNvPr>
          <p:cNvCxnSpPr>
            <a:cxnSpLocks/>
          </p:cNvCxnSpPr>
          <p:nvPr/>
        </p:nvCxnSpPr>
        <p:spPr>
          <a:xfrm>
            <a:off x="7296133" y="4921556"/>
            <a:ext cx="76200" cy="388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1">
            <a:extLst>
              <a:ext uri="{FF2B5EF4-FFF2-40B4-BE49-F238E27FC236}">
                <a16:creationId xmlns:a16="http://schemas.microsoft.com/office/drawing/2014/main" id="{9B6C101A-3D82-C777-3531-A067CF6AE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35769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K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62AD88-FF3D-9AA9-4308-D8D6A207D5F0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810233" y="4904401"/>
            <a:ext cx="432414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CE56AD-F48A-85CE-D09A-5C7013AFCADF}"/>
              </a:ext>
            </a:extLst>
          </p:cNvPr>
          <p:cNvSpPr txBox="1"/>
          <p:nvPr/>
        </p:nvSpPr>
        <p:spPr>
          <a:xfrm>
            <a:off x="600075" y="1115875"/>
            <a:ext cx="10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dirty="0"/>
              <a:t>2nd Way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2C2C0A-4360-1A26-E88C-B6C223812178}"/>
              </a:ext>
            </a:extLst>
          </p:cNvPr>
          <p:cNvSpPr/>
          <p:nvPr/>
        </p:nvSpPr>
        <p:spPr>
          <a:xfrm>
            <a:off x="4527160" y="3230515"/>
            <a:ext cx="382110" cy="4988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EF5DFBF-4960-8738-550B-6C677F5C5159}"/>
              </a:ext>
            </a:extLst>
          </p:cNvPr>
          <p:cNvSpPr/>
          <p:nvPr/>
        </p:nvSpPr>
        <p:spPr>
          <a:xfrm rot="8165850">
            <a:off x="6585589" y="3485386"/>
            <a:ext cx="607277" cy="55794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1F240A3D-D6CE-132D-434C-DB512DAD164C}"/>
              </a:ext>
            </a:extLst>
          </p:cNvPr>
          <p:cNvSpPr/>
          <p:nvPr/>
        </p:nvSpPr>
        <p:spPr>
          <a:xfrm rot="8165850">
            <a:off x="1937389" y="3485386"/>
            <a:ext cx="607277" cy="55794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860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9984BD2BE6EA40AB84C585455996A6" ma:contentTypeVersion="4" ma:contentTypeDescription="Create a new document." ma:contentTypeScope="" ma:versionID="cd1cf21a6ddf059d9599a86991566e46">
  <xsd:schema xmlns:xsd="http://www.w3.org/2001/XMLSchema" xmlns:xs="http://www.w3.org/2001/XMLSchema" xmlns:p="http://schemas.microsoft.com/office/2006/metadata/properties" xmlns:ns2="86d35349-1c00-4cee-96c9-6ee86a8b6c28" targetNamespace="http://schemas.microsoft.com/office/2006/metadata/properties" ma:root="true" ma:fieldsID="34ab6d3aeddf1520e00c588a4e03b90a" ns2:_="">
    <xsd:import namespace="86d35349-1c00-4cee-96c9-6ee86a8b6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35349-1c00-4cee-96c9-6ee86a8b6c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5613B-F6EF-48CF-AB4E-11851FF5157C}"/>
</file>

<file path=customXml/itemProps2.xml><?xml version="1.0" encoding="utf-8"?>
<ds:datastoreItem xmlns:ds="http://schemas.openxmlformats.org/officeDocument/2006/customXml" ds:itemID="{E902CE11-0F63-41F8-B79A-32E85534DA99}"/>
</file>

<file path=customXml/itemProps3.xml><?xml version="1.0" encoding="utf-8"?>
<ds:datastoreItem xmlns:ds="http://schemas.openxmlformats.org/officeDocument/2006/customXml" ds:itemID="{78516874-3752-43A2-9792-B05AF04B4BD8}"/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23284</TotalTime>
  <Words>2250</Words>
  <Application>Microsoft Macintosh PowerPoint</Application>
  <PresentationFormat>On-screen Show (4:3)</PresentationFormat>
  <Paragraphs>382</Paragraphs>
  <Slides>42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Cambria</vt:lpstr>
      <vt:lpstr>Helvetica</vt:lpstr>
      <vt:lpstr>Tahoma</vt:lpstr>
      <vt:lpstr>Times New Roman</vt:lpstr>
      <vt:lpstr>Wingdings</vt:lpstr>
      <vt:lpstr>Adjacency</vt:lpstr>
      <vt:lpstr>Bitmap Image</vt:lpstr>
      <vt:lpstr>                             Database Management System (CS232)  BS(SE,CySec) gg </vt:lpstr>
      <vt:lpstr>Enhanced ERD</vt:lpstr>
      <vt:lpstr>PowerPoint Presentation</vt:lpstr>
      <vt:lpstr>What is the EER Model?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vs. Partial Specialization </vt:lpstr>
      <vt:lpstr>Disjoint VS Overlapping Constraints</vt:lpstr>
      <vt:lpstr>PowerPoint Presentation</vt:lpstr>
      <vt:lpstr>Example. 1</vt:lpstr>
      <vt:lpstr>Example. 2</vt:lpstr>
      <vt:lpstr>Case Study</vt:lpstr>
      <vt:lpstr>Desiging EER</vt:lpstr>
      <vt:lpstr>Identifying Superclasses</vt:lpstr>
      <vt:lpstr>EER for Uinversity</vt:lpstr>
      <vt:lpstr>Subclass Discriminator</vt:lpstr>
      <vt:lpstr>Mapping ERD to Tables</vt:lpstr>
      <vt:lpstr>FIGURE 7.1 The ER conceptual schema diagram for the COMPANY database.</vt:lpstr>
      <vt:lpstr>Mapping ERD to Tables</vt:lpstr>
      <vt:lpstr>FIGURE 7.2 Result of mapping the COMPANY ER schema into a relational schema.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 ER-to-Relational Mapping Algorithm (contd.)</vt:lpstr>
      <vt:lpstr>FIGURE 4.11 Ternary relationship types. (a) The SUPPLY relationship. </vt:lpstr>
      <vt:lpstr>FIGURE 7.3 Mapping the n-ary relationship type SUPPLY from Figure 4.11a.</vt:lpstr>
      <vt:lpstr>Mapping of Recursive Relationship Types</vt:lpstr>
      <vt:lpstr>Mapping of Recursive Relationship Types</vt:lpstr>
      <vt:lpstr>Example: Recursive Relationship</vt:lpstr>
      <vt:lpstr> Summary of Mapping constructs and constraints</vt:lpstr>
      <vt:lpstr>Any Questions??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Said Nabi Lecturer FCSE</cp:lastModifiedBy>
  <cp:revision>949</cp:revision>
  <cp:lastPrinted>2025-01-27T06:34:27Z</cp:lastPrinted>
  <dcterms:created xsi:type="dcterms:W3CDTF">2006-08-16T00:00:00Z</dcterms:created>
  <dcterms:modified xsi:type="dcterms:W3CDTF">2025-02-27T11:02:16Z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0x0101008A9984BD2BE6EA40AB84C585455996A6</vt:lpwstr>
  </property>
</Properties>
</file>