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HY견고딕" panose="02030600000101010101" pitchFamily="18" charset="-127"/>
      <p:regular r:id="rId18"/>
    </p:embeddedFont>
    <p:embeddedFont>
      <p:font typeface="Canva Sans Bold" panose="020B0600000101010101" charset="0"/>
      <p:regular r:id="rId19"/>
    </p:embeddedFont>
    <p:embeddedFont>
      <p:font typeface="Fredoka" panose="020B0600000101010101" charset="0"/>
      <p:regular r:id="rId20"/>
    </p:embeddedFont>
    <p:embeddedFont>
      <p:font typeface="Nunito Bold" panose="020B0600000101010101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7" d="100"/>
          <a:sy n="97" d="100"/>
        </p:scale>
        <p:origin x="7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1668631" y="2628919"/>
            <a:ext cx="14950738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CAPSTONE DESIGN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90453" y="7325844"/>
            <a:ext cx="9907094" cy="68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</a:rPr>
              <a:t>by mINUs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037832" y="4317327"/>
            <a:ext cx="8212336" cy="1009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Canva Sans Bold"/>
              </a:rPr>
              <a:t>midterm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43721" y="4121724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CONTRIBUTIONS</a:t>
            </a:r>
          </a:p>
        </p:txBody>
      </p:sp>
      <p:sp>
        <p:nvSpPr>
          <p:cNvPr id="12" name="Freeform 12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25582" y="15497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1559641" y="2221249"/>
            <a:ext cx="830862" cy="830862"/>
          </a:xfrm>
          <a:custGeom>
            <a:avLst/>
            <a:gdLst/>
            <a:ahLst/>
            <a:cxnLst/>
            <a:rect l="l" t="t" r="r" b="b"/>
            <a:pathLst>
              <a:path w="830862" h="830862">
                <a:moveTo>
                  <a:pt x="0" y="0"/>
                </a:moveTo>
                <a:lnTo>
                  <a:pt x="830862" y="0"/>
                </a:lnTo>
                <a:lnTo>
                  <a:pt x="830862" y="830862"/>
                </a:lnTo>
                <a:lnTo>
                  <a:pt x="0" y="8308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2390503" y="3247611"/>
            <a:ext cx="12720924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블로그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스케쥴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수집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유사도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90503" y="2464736"/>
            <a:ext cx="13795916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</a:rPr>
              <a:t>전준표(팀장)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25582" y="15497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2390503" y="3247611"/>
            <a:ext cx="12720924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음성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공백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제거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유사도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측정을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발음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기준이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되는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음성데이터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표본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90503" y="2464736"/>
            <a:ext cx="13795916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ea typeface="Nunito Bold"/>
              </a:rPr>
              <a:t>유재휘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59641" y="2221249"/>
            <a:ext cx="830862" cy="830862"/>
          </a:xfrm>
          <a:custGeom>
            <a:avLst/>
            <a:gdLst/>
            <a:ahLst/>
            <a:cxnLst/>
            <a:rect l="l" t="t" r="r" b="b"/>
            <a:pathLst>
              <a:path w="830862" h="830862">
                <a:moveTo>
                  <a:pt x="0" y="0"/>
                </a:moveTo>
                <a:lnTo>
                  <a:pt x="830862" y="0"/>
                </a:lnTo>
                <a:lnTo>
                  <a:pt x="830862" y="830862"/>
                </a:lnTo>
                <a:lnTo>
                  <a:pt x="0" y="8308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25582" y="15497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2390503" y="3194793"/>
            <a:ext cx="12720924" cy="54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UI/UX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디자인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90503" y="2464736"/>
            <a:ext cx="13795916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ea typeface="Nunito Bold"/>
              </a:rPr>
              <a:t>조민수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59641" y="2221249"/>
            <a:ext cx="830862" cy="830862"/>
          </a:xfrm>
          <a:custGeom>
            <a:avLst/>
            <a:gdLst/>
            <a:ahLst/>
            <a:cxnLst/>
            <a:rect l="l" t="t" r="r" b="b"/>
            <a:pathLst>
              <a:path w="830862" h="830862">
                <a:moveTo>
                  <a:pt x="0" y="0"/>
                </a:moveTo>
                <a:lnTo>
                  <a:pt x="830862" y="0"/>
                </a:lnTo>
                <a:lnTo>
                  <a:pt x="830862" y="830862"/>
                </a:lnTo>
                <a:lnTo>
                  <a:pt x="0" y="8308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2390503" y="4376822"/>
            <a:ext cx="12720924" cy="54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인터페이스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390503" y="5554747"/>
            <a:ext cx="12720924" cy="54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메인프로그램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25582" y="15497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2306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2390503" y="3247611"/>
            <a:ext cx="12720924" cy="54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세팅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09553" y="2464736"/>
            <a:ext cx="13795916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ea typeface="Nunito Bold"/>
              </a:rPr>
              <a:t>이민석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59641" y="2221249"/>
            <a:ext cx="830862" cy="830862"/>
          </a:xfrm>
          <a:custGeom>
            <a:avLst/>
            <a:gdLst/>
            <a:ahLst/>
            <a:cxnLst/>
            <a:rect l="l" t="t" r="r" b="b"/>
            <a:pathLst>
              <a:path w="830862" h="830862">
                <a:moveTo>
                  <a:pt x="0" y="0"/>
                </a:moveTo>
                <a:lnTo>
                  <a:pt x="830862" y="0"/>
                </a:lnTo>
                <a:lnTo>
                  <a:pt x="830862" y="830862"/>
                </a:lnTo>
                <a:lnTo>
                  <a:pt x="0" y="8308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2409553" y="4364883"/>
            <a:ext cx="13152145" cy="54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682" lvl="1" indent="-378341" algn="l">
              <a:lnSpc>
                <a:spcPts val="4906"/>
              </a:lnSpc>
              <a:buFont typeface="Arial"/>
              <a:buChar char="•"/>
            </a:pPr>
            <a:r>
              <a:rPr lang="en-US" sz="3504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  <a:r>
              <a:rPr lang="en-US" sz="350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504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부품</a:t>
            </a:r>
            <a:r>
              <a:rPr lang="en-US" sz="350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504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동작</a:t>
            </a:r>
            <a:r>
              <a:rPr lang="en-US" sz="350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504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테스트</a:t>
            </a:r>
            <a:r>
              <a:rPr lang="en-US" sz="350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</a:t>
            </a:r>
            <a:r>
              <a:rPr lang="en-US" sz="3504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배치</a:t>
            </a:r>
            <a:endParaRPr lang="en-US" sz="3504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409553" y="5495908"/>
            <a:ext cx="13152145" cy="54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682" lvl="1" indent="-378341" algn="l">
              <a:lnSpc>
                <a:spcPts val="4906"/>
              </a:lnSpc>
              <a:buFont typeface="Arial"/>
              <a:buChar char="•"/>
            </a:pPr>
            <a:r>
              <a:rPr lang="en-US" sz="3504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</a:t>
            </a:r>
            <a:r>
              <a:rPr lang="en-US" sz="350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504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</a:t>
            </a:r>
            <a:r>
              <a:rPr lang="en-US" sz="3504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504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</a:t>
            </a:r>
            <a:endParaRPr lang="en-US" sz="3504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 flipH="1">
            <a:off x="2120044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269473" y="2924194"/>
            <a:ext cx="11749054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Q &amp; A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 flipH="1">
            <a:off x="2120044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269473" y="2924194"/>
            <a:ext cx="11749054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Bold"/>
              </a:rPr>
              <a:t>THANK YOU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7"/>
          <p:cNvSpPr/>
          <p:nvPr/>
        </p:nvSpPr>
        <p:spPr>
          <a:xfrm>
            <a:off x="16263826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5" y="0"/>
                </a:lnTo>
                <a:lnTo>
                  <a:pt x="3395205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27616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42999" y="1979847"/>
            <a:ext cx="16002000" cy="60527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53"/>
              </a:lnSpc>
            </a:pP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725"/>
              </a:lnSpc>
            </a:pP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한국의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미디어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문화의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인기에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힘입어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한국어를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배우는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외국인의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비율이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증가하고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있는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반면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한국어의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발음에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어려움을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호소하고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있는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학습자가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많다는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것을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발견</a:t>
            </a:r>
            <a:endParaRPr lang="en-US" sz="3375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725"/>
              </a:lnSpc>
            </a:pPr>
            <a:endParaRPr lang="en-US" sz="3375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725"/>
              </a:lnSpc>
            </a:pPr>
            <a:endParaRPr lang="en-US" sz="3375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725"/>
              </a:lnSpc>
            </a:pP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이에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따라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본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작품에서는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한국어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학습자의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발음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개선에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도움을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주는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것을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목표</a:t>
            </a:r>
            <a:endParaRPr lang="en-US" sz="3375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725"/>
              </a:lnSpc>
            </a:pPr>
            <a:endParaRPr lang="en-US" sz="3375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725"/>
              </a:lnSpc>
            </a:pPr>
            <a:endParaRPr lang="en-US" sz="3375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725"/>
              </a:lnSpc>
            </a:pP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구체적으로는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사용자의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음성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데이터를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분석하여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한국어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발음이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실제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한국인과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얼마나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비슷한가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유사도를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측정하여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이를</a:t>
            </a:r>
            <a:r>
              <a:rPr lang="en-US" sz="3375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75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안내</a:t>
            </a:r>
            <a:endParaRPr lang="en-US" sz="3375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4548279" y="926722"/>
            <a:ext cx="9200557" cy="1127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CORE FUNCTIONs</a:t>
            </a:r>
          </a:p>
        </p:txBody>
      </p:sp>
      <p:sp>
        <p:nvSpPr>
          <p:cNvPr id="13" name="AutoShape 13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DDDED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5" name="Group 15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973588" y="3982147"/>
            <a:ext cx="4340823" cy="4208359"/>
            <a:chOff x="0" y="0"/>
            <a:chExt cx="1143262" cy="110837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43262" cy="1108374"/>
            </a:xfrm>
            <a:custGeom>
              <a:avLst/>
              <a:gdLst/>
              <a:ahLst/>
              <a:cxnLst/>
              <a:rect l="l" t="t" r="r" b="b"/>
              <a:pathLst>
                <a:path w="1143262" h="1108374">
                  <a:moveTo>
                    <a:pt x="0" y="0"/>
                  </a:moveTo>
                  <a:lnTo>
                    <a:pt x="1143262" y="0"/>
                  </a:lnTo>
                  <a:lnTo>
                    <a:pt x="1143262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143262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22270" y="3993068"/>
            <a:ext cx="4380394" cy="4208359"/>
            <a:chOff x="0" y="0"/>
            <a:chExt cx="5840525" cy="5611145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5840525" cy="5611145"/>
              <a:chOff x="0" y="0"/>
              <a:chExt cx="1153684" cy="1108374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153684" cy="1108374"/>
              </a:xfrm>
              <a:custGeom>
                <a:avLst/>
                <a:gdLst/>
                <a:ahLst/>
                <a:cxnLst/>
                <a:rect l="l" t="t" r="r" b="b"/>
                <a:pathLst>
                  <a:path w="1153684" h="1108374">
                    <a:moveTo>
                      <a:pt x="0" y="0"/>
                    </a:moveTo>
                    <a:lnTo>
                      <a:pt x="1153684" y="0"/>
                    </a:lnTo>
                    <a:lnTo>
                      <a:pt x="1153684" y="1108374"/>
                    </a:lnTo>
                    <a:lnTo>
                      <a:pt x="0" y="1108374"/>
                    </a:lnTo>
                    <a:close/>
                  </a:path>
                </a:pathLst>
              </a:custGeom>
              <a:solidFill>
                <a:srgbClr val="F1F2F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1153684" cy="11464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503907" y="1961940"/>
              <a:ext cx="4775200" cy="15678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</a:t>
              </a:r>
              <a:r>
                <a:rPr lang="en-US" sz="3499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sz="3499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음성</a:t>
              </a:r>
              <a:r>
                <a:rPr lang="en-US" sz="3499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sz="3499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특징</a:t>
              </a:r>
              <a:r>
                <a:rPr lang="en-US" sz="3499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sz="3499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추출</a:t>
              </a:r>
              <a:r>
                <a:rPr lang="en-US" sz="3499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&amp; </a:t>
              </a:r>
              <a:r>
                <a:rPr lang="en-US" sz="3499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분석</a:t>
              </a:r>
              <a:endPara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99045" y="301519"/>
              <a:ext cx="5336681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Fredoka"/>
                </a:rPr>
                <a:t>FUNCTION 1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7142745" y="4192251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</a:rPr>
              <a:t>FUNCTION 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972366" y="5351757"/>
            <a:ext cx="4340822" cy="1825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Siamese Neural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Networks를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이용한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유사도</a:t>
            </a:r>
            <a:r>
              <a: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계산</a:t>
            </a:r>
            <a:endParaRPr lang="en-US" sz="3499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Freeform 35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6" name="Group 36"/>
          <p:cNvGrpSpPr/>
          <p:nvPr/>
        </p:nvGrpSpPr>
        <p:grpSpPr>
          <a:xfrm>
            <a:off x="12945007" y="3993068"/>
            <a:ext cx="4341347" cy="4208359"/>
            <a:chOff x="0" y="0"/>
            <a:chExt cx="5788462" cy="5611145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5788462" cy="5611145"/>
              <a:chOff x="0" y="0"/>
              <a:chExt cx="1143400" cy="1108374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1143400" cy="1108374"/>
              </a:xfrm>
              <a:custGeom>
                <a:avLst/>
                <a:gdLst/>
                <a:ahLst/>
                <a:cxnLst/>
                <a:rect l="l" t="t" r="r" b="b"/>
                <a:pathLst>
                  <a:path w="1143400" h="1108374">
                    <a:moveTo>
                      <a:pt x="0" y="0"/>
                    </a:moveTo>
                    <a:lnTo>
                      <a:pt x="1143400" y="0"/>
                    </a:lnTo>
                    <a:lnTo>
                      <a:pt x="1143400" y="1108374"/>
                    </a:lnTo>
                    <a:lnTo>
                      <a:pt x="0" y="1108374"/>
                    </a:lnTo>
                    <a:close/>
                  </a:path>
                </a:pathLst>
              </a:custGeom>
              <a:solidFill>
                <a:srgbClr val="F1F2F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0" y="-38100"/>
                <a:ext cx="1143400" cy="11464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225891" y="305538"/>
              <a:ext cx="5336681" cy="8365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Fredoka"/>
                </a:rPr>
                <a:t>FUNCTION 3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8924" y="2394939"/>
              <a:ext cx="5630615" cy="1589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주변</a:t>
              </a:r>
              <a:r>
                <a:rPr lang="en-US" sz="3499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sz="3499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소음</a:t>
              </a:r>
              <a:r>
                <a:rPr lang="en-US" sz="3499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sz="3499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측정</a:t>
              </a:r>
              <a:r>
                <a:rPr lang="en-US" sz="3499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&amp; </a:t>
              </a:r>
              <a:r>
                <a:rPr lang="en-US" sz="3499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결과</a:t>
              </a:r>
              <a:r>
                <a:rPr lang="en-US" sz="3499" dirty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sz="3499" dirty="0" err="1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안내</a:t>
              </a:r>
              <a:endParaRPr lang="en-US" sz="3499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336065" y="664564"/>
            <a:ext cx="9615870" cy="1730229"/>
            <a:chOff x="0" y="0"/>
            <a:chExt cx="2532575" cy="455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32575" cy="455698"/>
            </a:xfrm>
            <a:custGeom>
              <a:avLst/>
              <a:gdLst/>
              <a:ahLst/>
              <a:cxnLst/>
              <a:rect l="l" t="t" r="r" b="b"/>
              <a:pathLst>
                <a:path w="2532575" h="455698">
                  <a:moveTo>
                    <a:pt x="0" y="0"/>
                  </a:moveTo>
                  <a:lnTo>
                    <a:pt x="2532575" y="0"/>
                  </a:lnTo>
                  <a:lnTo>
                    <a:pt x="25325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53257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4863119" y="2449199"/>
            <a:ext cx="8561761" cy="6297494"/>
          </a:xfrm>
          <a:custGeom>
            <a:avLst/>
            <a:gdLst/>
            <a:ahLst/>
            <a:cxnLst/>
            <a:rect l="l" t="t" r="r" b="b"/>
            <a:pathLst>
              <a:path w="8561761" h="6297494">
                <a:moveTo>
                  <a:pt x="0" y="0"/>
                </a:moveTo>
                <a:lnTo>
                  <a:pt x="8561762" y="0"/>
                </a:lnTo>
                <a:lnTo>
                  <a:pt x="8561762" y="6297494"/>
                </a:lnTo>
                <a:lnTo>
                  <a:pt x="0" y="62974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TextBox 15"/>
          <p:cNvSpPr txBox="1"/>
          <p:nvPr/>
        </p:nvSpPr>
        <p:spPr>
          <a:xfrm>
            <a:off x="4543721" y="930016"/>
            <a:ext cx="9200557" cy="108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0"/>
              </a:lnSpc>
            </a:pPr>
            <a:r>
              <a:rPr lang="en-US" sz="6407">
                <a:solidFill>
                  <a:srgbClr val="000000"/>
                </a:solidFill>
                <a:latin typeface="Fredoka Bold"/>
              </a:rPr>
              <a:t>FLOW 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361476" y="3879324"/>
            <a:ext cx="5071116" cy="3355968"/>
          </a:xfrm>
          <a:custGeom>
            <a:avLst/>
            <a:gdLst/>
            <a:ahLst/>
            <a:cxnLst/>
            <a:rect l="l" t="t" r="r" b="b"/>
            <a:pathLst>
              <a:path w="5071116" h="3355968">
                <a:moveTo>
                  <a:pt x="0" y="0"/>
                </a:moveTo>
                <a:lnTo>
                  <a:pt x="5071115" y="0"/>
                </a:lnTo>
                <a:lnTo>
                  <a:pt x="5071115" y="3355969"/>
                </a:lnTo>
                <a:lnTo>
                  <a:pt x="0" y="33559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84" r="-2058" b="-584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5910979" y="3879324"/>
            <a:ext cx="4178510" cy="3355968"/>
          </a:xfrm>
          <a:custGeom>
            <a:avLst/>
            <a:gdLst/>
            <a:ahLst/>
            <a:cxnLst/>
            <a:rect l="l" t="t" r="r" b="b"/>
            <a:pathLst>
              <a:path w="4178510" h="3355968">
                <a:moveTo>
                  <a:pt x="0" y="0"/>
                </a:moveTo>
                <a:lnTo>
                  <a:pt x="4178510" y="0"/>
                </a:lnTo>
                <a:lnTo>
                  <a:pt x="4178510" y="3355969"/>
                </a:lnTo>
                <a:lnTo>
                  <a:pt x="0" y="335596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>
            <a:off x="10565739" y="3913715"/>
            <a:ext cx="7237580" cy="3287188"/>
          </a:xfrm>
          <a:custGeom>
            <a:avLst/>
            <a:gdLst/>
            <a:ahLst/>
            <a:cxnLst/>
            <a:rect l="l" t="t" r="r" b="b"/>
            <a:pathLst>
              <a:path w="7237580" h="3287188">
                <a:moveTo>
                  <a:pt x="0" y="0"/>
                </a:moveTo>
                <a:lnTo>
                  <a:pt x="7237580" y="0"/>
                </a:lnTo>
                <a:lnTo>
                  <a:pt x="7237580" y="3287187"/>
                </a:lnTo>
                <a:lnTo>
                  <a:pt x="0" y="32871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</a:rPr>
              <a:t>H/W DESIGN</a:t>
            </a:r>
          </a:p>
        </p:txBody>
      </p:sp>
      <p:sp>
        <p:nvSpPr>
          <p:cNvPr id="17" name="Freeform 17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543721" y="4121724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PROGRESS</a:t>
            </a:r>
          </a:p>
        </p:txBody>
      </p:sp>
      <p:sp>
        <p:nvSpPr>
          <p:cNvPr id="12" name="Freeform 12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13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57" y="1505943"/>
            <a:ext cx="17536886" cy="6919704"/>
            <a:chOff x="0" y="0"/>
            <a:chExt cx="4618768" cy="18224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18768" cy="1822474"/>
            </a:xfrm>
            <a:custGeom>
              <a:avLst/>
              <a:gdLst/>
              <a:ahLst/>
              <a:cxnLst/>
              <a:rect l="l" t="t" r="r" b="b"/>
              <a:pathLst>
                <a:path w="4618768" h="1822474">
                  <a:moveTo>
                    <a:pt x="0" y="0"/>
                  </a:moveTo>
                  <a:lnTo>
                    <a:pt x="4618768" y="0"/>
                  </a:lnTo>
                  <a:lnTo>
                    <a:pt x="4618768" y="1822474"/>
                  </a:lnTo>
                  <a:lnTo>
                    <a:pt x="0" y="1822474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18768" cy="1860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>
            <a:off x="821262" y="2887842"/>
            <a:ext cx="4585842" cy="2581447"/>
          </a:xfrm>
          <a:custGeom>
            <a:avLst/>
            <a:gdLst/>
            <a:ahLst/>
            <a:cxnLst/>
            <a:rect l="l" t="t" r="r" b="b"/>
            <a:pathLst>
              <a:path w="4585842" h="2581447">
                <a:moveTo>
                  <a:pt x="0" y="0"/>
                </a:moveTo>
                <a:lnTo>
                  <a:pt x="4585842" y="0"/>
                </a:lnTo>
                <a:lnTo>
                  <a:pt x="4585842" y="2581447"/>
                </a:lnTo>
                <a:lnTo>
                  <a:pt x="0" y="25814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7" name="Freeform 17"/>
          <p:cNvSpPr/>
          <p:nvPr/>
        </p:nvSpPr>
        <p:spPr>
          <a:xfrm>
            <a:off x="3624551" y="5469289"/>
            <a:ext cx="4407817" cy="2481233"/>
          </a:xfrm>
          <a:custGeom>
            <a:avLst/>
            <a:gdLst/>
            <a:ahLst/>
            <a:cxnLst/>
            <a:rect l="l" t="t" r="r" b="b"/>
            <a:pathLst>
              <a:path w="4407817" h="2481233">
                <a:moveTo>
                  <a:pt x="0" y="0"/>
                </a:moveTo>
                <a:lnTo>
                  <a:pt x="4407816" y="0"/>
                </a:lnTo>
                <a:lnTo>
                  <a:pt x="4407816" y="2481233"/>
                </a:lnTo>
                <a:lnTo>
                  <a:pt x="0" y="24812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</a:rPr>
              <a:t>H/W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32368" y="2465510"/>
            <a:ext cx="10083841" cy="504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12470" lvl="1" indent="-356235" algn="l">
              <a:lnSpc>
                <a:spcPts val="4950"/>
              </a:lnSpc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라즈베리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구축</a:t>
            </a:r>
            <a:endParaRPr lang="en-US" sz="33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950"/>
              </a:lnSpc>
            </a:pPr>
            <a:endParaRPr lang="en-US" sz="33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12470" lvl="1" indent="-356235" algn="l">
              <a:lnSpc>
                <a:spcPts val="4950"/>
              </a:lnSpc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</a:t>
            </a:r>
            <a:endParaRPr lang="en-US" sz="33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950"/>
              </a:lnSpc>
            </a:pPr>
            <a:endParaRPr lang="en-US" sz="33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12470" lvl="1" indent="-356235" algn="l">
              <a:lnSpc>
                <a:spcPts val="4950"/>
              </a:lnSpc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사운드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센서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연결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주변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환경의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소음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측정</a:t>
            </a:r>
            <a:endParaRPr lang="en-US" sz="33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950"/>
              </a:lnSpc>
            </a:pPr>
            <a:endParaRPr lang="en-US" sz="33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12470" lvl="1" indent="-356235" algn="l">
              <a:lnSpc>
                <a:spcPts val="4950"/>
              </a:lnSpc>
              <a:buFont typeface="Arial"/>
              <a:buChar char="•"/>
            </a:pP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부품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배치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조립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후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동작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테스트</a:t>
            </a:r>
            <a:r>
              <a:rPr lang="en-US" sz="33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및 </a:t>
            </a:r>
            <a:r>
              <a:rPr lang="en-US" sz="33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개선</a:t>
            </a:r>
            <a:r>
              <a:rPr lang="en-US" sz="3300" dirty="0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sz="3300" dirty="0" err="1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진행중</a:t>
            </a:r>
            <a:r>
              <a:rPr lang="en-US" sz="3300" dirty="0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0" name="Freeform 20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5557" y="1505943"/>
            <a:ext cx="17536886" cy="6919704"/>
            <a:chOff x="0" y="0"/>
            <a:chExt cx="4618768" cy="18224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18768" cy="1822474"/>
            </a:xfrm>
            <a:custGeom>
              <a:avLst/>
              <a:gdLst/>
              <a:ahLst/>
              <a:cxnLst/>
              <a:rect l="l" t="t" r="r" b="b"/>
              <a:pathLst>
                <a:path w="4618768" h="1822474">
                  <a:moveTo>
                    <a:pt x="0" y="0"/>
                  </a:moveTo>
                  <a:lnTo>
                    <a:pt x="4618768" y="0"/>
                  </a:lnTo>
                  <a:lnTo>
                    <a:pt x="4618768" y="1822474"/>
                  </a:lnTo>
                  <a:lnTo>
                    <a:pt x="0" y="1822474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18768" cy="1860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738174" y="2828482"/>
            <a:ext cx="4704610" cy="2912215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l="-1392" r="-1392"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9" name="Freeform 19"/>
          <p:cNvSpPr/>
          <p:nvPr/>
        </p:nvSpPr>
        <p:spPr>
          <a:xfrm>
            <a:off x="3229248" y="4631474"/>
            <a:ext cx="5008125" cy="3016115"/>
          </a:xfrm>
          <a:custGeom>
            <a:avLst/>
            <a:gdLst/>
            <a:ahLst/>
            <a:cxnLst/>
            <a:rect l="l" t="t" r="r" b="b"/>
            <a:pathLst>
              <a:path w="5008125" h="3016115">
                <a:moveTo>
                  <a:pt x="0" y="0"/>
                </a:moveTo>
                <a:lnTo>
                  <a:pt x="5008124" y="0"/>
                </a:lnTo>
                <a:lnTo>
                  <a:pt x="5008124" y="3016115"/>
                </a:lnTo>
                <a:lnTo>
                  <a:pt x="0" y="30161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0" name="TextBox 20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  <a:ea typeface="Fredoka Bold"/>
              </a:rPr>
              <a:t>S/W - 메인 프로그램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349269" y="2779765"/>
            <a:ext cx="9563173" cy="4542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pyQt5를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사용하여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GUI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sz="32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흐름에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맞게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전환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sz="32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성별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선택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소음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측정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안내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sz="32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녹음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유사도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안내</a:t>
            </a:r>
            <a:r>
              <a:rPr lang="en-US" sz="32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3200" dirty="0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sz="3200" dirty="0" err="1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진행중</a:t>
            </a:r>
            <a:r>
              <a:rPr lang="en-US" sz="3200" dirty="0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l">
              <a:lnSpc>
                <a:spcPts val="4480"/>
              </a:lnSpc>
            </a:pPr>
            <a:endParaRPr lang="en-US" sz="3200" dirty="0">
              <a:solidFill>
                <a:srgbClr val="FF31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75557" y="1505943"/>
            <a:ext cx="17536886" cy="6919704"/>
            <a:chOff x="0" y="0"/>
            <a:chExt cx="4618768" cy="18224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18768" cy="1822474"/>
            </a:xfrm>
            <a:custGeom>
              <a:avLst/>
              <a:gdLst/>
              <a:ahLst/>
              <a:cxnLst/>
              <a:rect l="l" t="t" r="r" b="b"/>
              <a:pathLst>
                <a:path w="4618768" h="1822474">
                  <a:moveTo>
                    <a:pt x="0" y="0"/>
                  </a:moveTo>
                  <a:lnTo>
                    <a:pt x="4618768" y="0"/>
                  </a:lnTo>
                  <a:lnTo>
                    <a:pt x="4618768" y="1822474"/>
                  </a:lnTo>
                  <a:lnTo>
                    <a:pt x="0" y="1822474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618768" cy="1860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028700" y="2374379"/>
            <a:ext cx="5960851" cy="3689844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t="-483" b="-483"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9" name="Freeform 19"/>
          <p:cNvSpPr/>
          <p:nvPr/>
        </p:nvSpPr>
        <p:spPr>
          <a:xfrm>
            <a:off x="375557" y="6064223"/>
            <a:ext cx="3712138" cy="1541167"/>
          </a:xfrm>
          <a:custGeom>
            <a:avLst/>
            <a:gdLst/>
            <a:ahLst/>
            <a:cxnLst/>
            <a:rect l="l" t="t" r="r" b="b"/>
            <a:pathLst>
              <a:path w="3712138" h="1541167">
                <a:moveTo>
                  <a:pt x="0" y="0"/>
                </a:moveTo>
                <a:lnTo>
                  <a:pt x="3712139" y="0"/>
                </a:lnTo>
                <a:lnTo>
                  <a:pt x="3712139" y="1541167"/>
                </a:lnTo>
                <a:lnTo>
                  <a:pt x="0" y="15411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0" name="Freeform 20"/>
          <p:cNvSpPr/>
          <p:nvPr/>
        </p:nvSpPr>
        <p:spPr>
          <a:xfrm>
            <a:off x="4248978" y="6182526"/>
            <a:ext cx="3698738" cy="1413339"/>
          </a:xfrm>
          <a:custGeom>
            <a:avLst/>
            <a:gdLst/>
            <a:ahLst/>
            <a:cxnLst/>
            <a:rect l="l" t="t" r="r" b="b"/>
            <a:pathLst>
              <a:path w="3698738" h="1413339">
                <a:moveTo>
                  <a:pt x="0" y="0"/>
                </a:moveTo>
                <a:lnTo>
                  <a:pt x="3698738" y="0"/>
                </a:lnTo>
                <a:lnTo>
                  <a:pt x="3698738" y="1413339"/>
                </a:lnTo>
                <a:lnTo>
                  <a:pt x="0" y="14133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1" name="TextBox 21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 Bold"/>
                <a:ea typeface="Fredoka Bold"/>
              </a:rPr>
              <a:t>S/W - 유사도 측정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109640" y="2501228"/>
            <a:ext cx="9525349" cy="5712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93726" lvl="1" indent="-296863" algn="l">
              <a:lnSpc>
                <a:spcPts val="4125"/>
              </a:lnSpc>
              <a:buFont typeface="Arial"/>
              <a:buChar char="•"/>
            </a:pP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음성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특징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</a:t>
            </a:r>
            <a:endParaRPr lang="en-US" sz="275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187451" lvl="2" indent="-395817" algn="l">
              <a:lnSpc>
                <a:spcPts val="4125"/>
              </a:lnSpc>
              <a:buFont typeface="Arial"/>
              <a:buChar char="⚬"/>
            </a:pP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녹음된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음원파일의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음성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공백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부분을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제거하는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VAD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sz="275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187451" lvl="2" indent="-395817" algn="l">
              <a:lnSpc>
                <a:spcPts val="4125"/>
              </a:lnSpc>
              <a:buFont typeface="Arial"/>
              <a:buChar char="⚬"/>
            </a:pP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mel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-spectrogram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특징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추출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endParaRPr lang="en-US" sz="275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93726" lvl="1" indent="-296863" algn="l">
              <a:lnSpc>
                <a:spcPts val="4125"/>
              </a:lnSpc>
              <a:buFont typeface="Arial"/>
              <a:buChar char="•"/>
            </a:pP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유사도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endParaRPr lang="en-US" sz="275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187451" lvl="2" indent="-395817" algn="l">
              <a:lnSpc>
                <a:spcPts val="4125"/>
              </a:lnSpc>
              <a:buFont typeface="Arial"/>
              <a:buChar char="⚬"/>
            </a:pP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기준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음성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생성을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TTS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1187451" lvl="2" indent="-395817" algn="l">
              <a:lnSpc>
                <a:spcPts val="4125"/>
              </a:lnSpc>
              <a:buFont typeface="Arial"/>
              <a:buChar char="⚬"/>
            </a:pP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Siamese Neural Network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1187451" lvl="2" indent="-395817" algn="l">
              <a:lnSpc>
                <a:spcPts val="4125"/>
              </a:lnSpc>
              <a:buFont typeface="Arial"/>
              <a:buChar char="⚬"/>
            </a:pP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mel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-spectrogram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셋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제작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algn="l">
              <a:lnSpc>
                <a:spcPts val="4125"/>
              </a:lnSpc>
            </a:pPr>
            <a:endParaRPr lang="en-US" sz="275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187451" lvl="2" indent="-395817" algn="l">
              <a:lnSpc>
                <a:spcPts val="4125"/>
              </a:lnSpc>
              <a:buFont typeface="Arial"/>
              <a:buChar char="⚬"/>
            </a:pP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유사도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수치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변환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케이스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체크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sz="2750" dirty="0" err="1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진행중</a:t>
            </a:r>
            <a:r>
              <a:rPr lang="en-US" sz="2750" dirty="0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1187451" lvl="2" indent="-395817" algn="l">
              <a:lnSpc>
                <a:spcPts val="4125"/>
              </a:lnSpc>
              <a:buFont typeface="Arial"/>
              <a:buChar char="⚬"/>
            </a:pP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</a:t>
            </a:r>
            <a:r>
              <a:rPr lang="en-US" sz="275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sz="2750" dirty="0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sz="2750" dirty="0" err="1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진행중</a:t>
            </a:r>
            <a:r>
              <a:rPr lang="en-US" sz="2750" dirty="0">
                <a:solidFill>
                  <a:srgbClr val="FF313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Freeform 23"/>
          <p:cNvSpPr/>
          <p:nvPr/>
        </p:nvSpPr>
        <p:spPr>
          <a:xfrm>
            <a:off x="15832513" y="8955735"/>
            <a:ext cx="2455487" cy="818496"/>
          </a:xfrm>
          <a:custGeom>
            <a:avLst/>
            <a:gdLst/>
            <a:ahLst/>
            <a:cxnLst/>
            <a:rect l="l" t="t" r="r" b="b"/>
            <a:pathLst>
              <a:path w="2455487" h="818496">
                <a:moveTo>
                  <a:pt x="0" y="0"/>
                </a:moveTo>
                <a:lnTo>
                  <a:pt x="2455487" y="0"/>
                </a:lnTo>
                <a:lnTo>
                  <a:pt x="2455487" y="818495"/>
                </a:lnTo>
                <a:lnTo>
                  <a:pt x="0" y="81849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298</Words>
  <Application>Microsoft Office PowerPoint</Application>
  <PresentationFormat>사용자 지정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Nunito Bold</vt:lpstr>
      <vt:lpstr>HY견고딕</vt:lpstr>
      <vt:lpstr>Calibri</vt:lpstr>
      <vt:lpstr>Fredoka Bold</vt:lpstr>
      <vt:lpstr>Arial</vt:lpstr>
      <vt:lpstr>Canva Sans Bold</vt:lpstr>
      <vt:lpstr>Fredoka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middle</dc:title>
  <cp:lastModifiedBy>전준표/임베디드시스템공학과</cp:lastModifiedBy>
  <cp:revision>3</cp:revision>
  <dcterms:created xsi:type="dcterms:W3CDTF">2006-08-16T00:00:00Z</dcterms:created>
  <dcterms:modified xsi:type="dcterms:W3CDTF">2024-05-09T18:11:40Z</dcterms:modified>
  <dc:identifier>DAGEgjfRtnE</dc:identifier>
</cp:coreProperties>
</file>