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73" r:id="rId7"/>
    <p:sldId id="276" r:id="rId8"/>
    <p:sldId id="265" r:id="rId9"/>
    <p:sldId id="262" r:id="rId10"/>
    <p:sldId id="278" r:id="rId11"/>
    <p:sldId id="270" r:id="rId12"/>
    <p:sldId id="272" r:id="rId13"/>
    <p:sldId id="277" r:id="rId14"/>
    <p:sldId id="269" r:id="rId15"/>
    <p:sldId id="264" r:id="rId16"/>
    <p:sldId id="271" r:id="rId17"/>
    <p:sldId id="263" r:id="rId1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839" dt="2018-05-20T08:03:27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86784" autoAdjust="0"/>
  </p:normalViewPr>
  <p:slideViewPr>
    <p:cSldViewPr snapToGrid="0">
      <p:cViewPr>
        <p:scale>
          <a:sx n="100" d="100"/>
          <a:sy n="100" d="100"/>
        </p:scale>
        <p:origin x="1986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20T08:03:27.086" v="3194" actId="14734"/>
      <pc:docMkLst>
        <pc:docMk/>
      </pc:docMkLst>
      <pc:sldChg chg="modSp">
        <pc:chgData name="Андрей Бычков" userId="89539d82897ac83a" providerId="LiveId" clId="{868946AE-C1A8-4577-9539-CAB7C7E0C71A}" dt="2018-05-19T18:46:27.468" v="2379" actId="14100"/>
        <pc:sldMkLst>
          <pc:docMk/>
          <pc:sldMk cId="940905240" sldId="256"/>
        </pc:sldMkLst>
        <pc:spChg chg="mod">
          <ac:chgData name="Андрей Бычков" userId="89539d82897ac83a" providerId="LiveId" clId="{868946AE-C1A8-4577-9539-CAB7C7E0C71A}" dt="2018-05-19T18:46:27.468" v="2379" actId="14100"/>
          <ac:spMkLst>
            <pc:docMk/>
            <pc:sldMk cId="940905240" sldId="256"/>
            <ac:spMk id="2" creationId="{00000000-0000-0000-0000-000000000000}"/>
          </ac:spMkLst>
        </pc:spChg>
      </pc:sldChg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9T20:49:58.259" v="2852" actId="20577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9T20:49:58.259" v="2852" actId="20577"/>
          <ac:spMkLst>
            <pc:docMk/>
            <pc:sldMk cId="2124743193" sldId="258"/>
            <ac:spMk id="3" creationId="{00000000-0000-0000-0000-000000000000}"/>
          </ac:spMkLst>
        </pc:spChg>
      </pc:sldChg>
      <pc:sldChg chg="addSp delSp modSp">
        <pc:chgData name="Андрей Бычков" userId="89539d82897ac83a" providerId="LiveId" clId="{868946AE-C1A8-4577-9539-CAB7C7E0C71A}" dt="2018-05-20T08:03:27.086" v="3194" actId="14734"/>
        <pc:sldMkLst>
          <pc:docMk/>
          <pc:sldMk cId="4085524173" sldId="259"/>
        </pc:sldMkLst>
        <pc:spChg chg="add mod">
          <ac:chgData name="Андрей Бычков" userId="89539d82897ac83a" providerId="LiveId" clId="{868946AE-C1A8-4577-9539-CAB7C7E0C71A}" dt="2018-05-20T08:02:36.190" v="3175" actId="20577"/>
          <ac:spMkLst>
            <pc:docMk/>
            <pc:sldMk cId="4085524173" sldId="259"/>
            <ac:spMk id="3" creationId="{96ADAA6F-E672-4F8B-B545-8E941C6568D5}"/>
          </ac:spMkLst>
        </pc:spChg>
        <pc:spChg chg="add mod">
          <ac:chgData name="Андрей Бычков" userId="89539d82897ac83a" providerId="LiveId" clId="{868946AE-C1A8-4577-9539-CAB7C7E0C71A}" dt="2018-05-20T08:02:21.878" v="3172" actId="1076"/>
          <ac:spMkLst>
            <pc:docMk/>
            <pc:sldMk cId="4085524173" sldId="259"/>
            <ac:spMk id="4" creationId="{9CDF3B1F-EDD6-42FC-B7BC-5FF57BABF291}"/>
          </ac:spMkLst>
        </pc:spChg>
        <pc:spChg chg="mod">
          <ac:chgData name="Андрей Бычков" userId="89539d82897ac83a" providerId="LiveId" clId="{868946AE-C1A8-4577-9539-CAB7C7E0C71A}" dt="2018-05-20T08:01:02.752" v="3150" actId="1076"/>
          <ac:spMkLst>
            <pc:docMk/>
            <pc:sldMk cId="4085524173" sldId="259"/>
            <ac:spMk id="6" creationId="{00000000-0000-0000-0000-000000000000}"/>
          </ac:spMkLst>
        </pc:spChg>
        <pc:spChg chg="del">
          <ac:chgData name="Андрей Бычков" userId="89539d82897ac83a" providerId="LiveId" clId="{868946AE-C1A8-4577-9539-CAB7C7E0C71A}" dt="2018-05-20T07:50:46.142" v="2861" actId="478"/>
          <ac:spMkLst>
            <pc:docMk/>
            <pc:sldMk cId="4085524173" sldId="259"/>
            <ac:spMk id="8" creationId="{00000000-0000-0000-0000-000000000000}"/>
          </ac:spMkLst>
        </pc:spChg>
        <pc:spChg chg="mod">
          <ac:chgData name="Андрей Бычков" userId="89539d82897ac83a" providerId="LiveId" clId="{868946AE-C1A8-4577-9539-CAB7C7E0C71A}" dt="2018-05-20T08:02:23.987" v="3173" actId="1076"/>
          <ac:spMkLst>
            <pc:docMk/>
            <pc:sldMk cId="4085524173" sldId="259"/>
            <ac:spMk id="9" creationId="{00000000-0000-0000-0000-000000000000}"/>
          </ac:spMkLst>
        </pc:spChg>
        <pc:graphicFrameChg chg="mod modGraphic">
          <ac:chgData name="Андрей Бычков" userId="89539d82897ac83a" providerId="LiveId" clId="{868946AE-C1A8-4577-9539-CAB7C7E0C71A}" dt="2018-05-20T08:03:27.086" v="3194" actId="14734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9T20:49:27.649" v="2828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9T20:49:27.649" v="2828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20T07:49:10.237" v="2853" actId="20577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20T07:49:10.237" v="2853" actId="20577"/>
          <ac:spMkLst>
            <pc:docMk/>
            <pc:sldMk cId="2280985388" sldId="262"/>
            <ac:spMk id="2" creationId="{642C3DFB-D80E-473F-AA49-7F2442F00278}"/>
          </ac:spMkLst>
        </pc:spChg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9T20:02:45.469" v="2755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9T20:02:45.469" v="2755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 actId="123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 actId="14100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 actId="478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del">
        <pc:chgData name="Андрей Бычков" userId="89539d82897ac83a" providerId="LiveId" clId="{868946AE-C1A8-4577-9539-CAB7C7E0C71A}" dt="2018-05-19T18:53:46.110" v="2503" actId="269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7T07:06:08.095" v="774" actId="20577"/>
      <pc:docMkLst>
        <pc:docMk/>
      </pc:docMkLst>
      <pc:sldChg chg="modSp">
        <pc:chgData name="Андрей Бычков" userId="89539d82897ac83a" providerId="LiveId" clId="{DB629B94-933A-41E9-996F-C43C11ECAFCA}" dt="2018-05-17T07:06:08.095" v="774" actId="20577"/>
        <pc:sldMkLst>
          <pc:docMk/>
          <pc:sldMk cId="940905240" sldId="256"/>
        </pc:sldMkLst>
        <pc:spChg chg="mod">
          <ac:chgData name="Андрей Бычков" userId="89539d82897ac83a" providerId="LiveId" clId="{DB629B94-933A-41E9-996F-C43C11ECAFCA}" dt="2018-05-17T07:06:08.095" v="774" actId="20577"/>
          <ac:spMkLst>
            <pc:docMk/>
            <pc:sldMk cId="940905240" sldId="256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/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/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/>
              <a:t>Научный руководитель: д.т.н. проф. Гагарина Лариса Геннадьевна</a:t>
            </a:r>
          </a:p>
          <a:p>
            <a:r>
              <a:rPr lang="ru-RU" dirty="0"/>
              <a:t>Соискатель: магистрант ПИН-22М Мясников Максим Александрович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18364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и разработка алгоритмов и моделей оценки конкурентоспособности производственных предприятий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3DFB-D80E-473F-AA49-7F2442F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Модель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96B89-ED8E-4E28-813F-7C2B394B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4984656" y="4691898"/>
            <a:ext cx="469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системы для </a:t>
            </a:r>
            <a:r>
              <a:rPr lang="ru-RU" sz="1200" dirty="0" err="1"/>
              <a:t>хаба</a:t>
            </a:r>
            <a:r>
              <a:rPr lang="ru-RU" sz="1200" dirty="0"/>
              <a:t> и его четырех терминаторов; приложение, его хранилище данных;  интеллектуальные устройства и сервер.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507867" y="6567353"/>
            <a:ext cx="46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вариантов взаимодействия </a:t>
            </a:r>
            <a:r>
              <a:rPr lang="ru-RU" sz="1200" dirty="0" err="1"/>
              <a:t>хаба</a:t>
            </a:r>
            <a:r>
              <a:rPr lang="ru-RU" sz="1200" dirty="0"/>
              <a:t> и приложения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41563" y="3302169"/>
            <a:ext cx="50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Схема  для сервера и его четырех терминаторов; </a:t>
            </a:r>
            <a:r>
              <a:rPr lang="ru-RU" sz="1200" dirty="0" err="1"/>
              <a:t>хаб</a:t>
            </a:r>
            <a:r>
              <a:rPr lang="ru-RU" sz="1200" dirty="0"/>
              <a:t>, хранилище данных, приложение и источник цен на электроэнергию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340" y="2009277"/>
            <a:ext cx="45053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09" y="941094"/>
            <a:ext cx="4876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002" y="4040765"/>
            <a:ext cx="3857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6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604C-7F8A-4976-821A-A2F3240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Методика сбора и мониторинга данных интегрированной системы контроля энергопотребления  </a:t>
            </a:r>
            <a:br>
              <a:rPr lang="ru-RU" sz="2400" dirty="0"/>
            </a:br>
            <a:r>
              <a:rPr lang="ru-RU" sz="2400" dirty="0"/>
              <a:t>(машинное обучение)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5A75C3-92F4-4820-A545-D8C51B4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8D9F-F6FB-48D1-8EA6-793DF697D8F9}"/>
              </a:ext>
            </a:extLst>
          </p:cNvPr>
          <p:cNvSpPr txBox="1"/>
          <p:nvPr/>
        </p:nvSpPr>
        <p:spPr>
          <a:xfrm>
            <a:off x="4211782" y="2957080"/>
            <a:ext cx="569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Поток данных от сбора до обработки и обучения модели в режиме реального времени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66B8-AD69-4DAA-913F-15605C49EF61}"/>
              </a:ext>
            </a:extLst>
          </p:cNvPr>
          <p:cNvSpPr txBox="1"/>
          <p:nvPr/>
        </p:nvSpPr>
        <p:spPr>
          <a:xfrm>
            <a:off x="272761" y="4370244"/>
            <a:ext cx="445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Последовательность действий обучения модели в облачной среде с использованием </a:t>
            </a:r>
            <a:r>
              <a:rPr lang="ru-RU" sz="1400" dirty="0" err="1"/>
              <a:t>Azure</a:t>
            </a:r>
            <a:endParaRPr lang="ru-RU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457EC-7224-4BE2-8E2A-775A52F28088}"/>
              </a:ext>
            </a:extLst>
          </p:cNvPr>
          <p:cNvSpPr txBox="1"/>
          <p:nvPr/>
        </p:nvSpPr>
        <p:spPr>
          <a:xfrm>
            <a:off x="325507" y="6550223"/>
            <a:ext cx="39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Пример выполнения ежедневного прогноза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268D9F-F6FB-48D1-8EA6-793DF697D8F9}"/>
              </a:ext>
            </a:extLst>
          </p:cNvPr>
          <p:cNvSpPr txBox="1"/>
          <p:nvPr/>
        </p:nvSpPr>
        <p:spPr>
          <a:xfrm>
            <a:off x="6109854" y="5132244"/>
            <a:ext cx="3976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Поток данных от сбора до обработки и обучения модели прогнозирования под наблюдением алгоритма регрессии машинного обучения.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84" y="998393"/>
            <a:ext cx="3743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022" y="1014847"/>
            <a:ext cx="5066489" cy="203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855" y="3369957"/>
            <a:ext cx="4828927" cy="179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819" y="5124884"/>
            <a:ext cx="52768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0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9899-8A0A-4655-9D0C-A64A4BC9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Разработка машинного обучения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294265-69F1-41A3-BD1A-37853232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553F6F-0BF6-4CF8-8883-0C52605C863E}"/>
              </a:ext>
            </a:extLst>
          </p:cNvPr>
          <p:cNvSpPr/>
          <p:nvPr/>
        </p:nvSpPr>
        <p:spPr>
          <a:xfrm>
            <a:off x="568036" y="6168525"/>
            <a:ext cx="8922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sz="1400" dirty="0" err="1"/>
              <a:t>Веб-сервис</a:t>
            </a:r>
            <a:r>
              <a:rPr lang="ru-RU" sz="1400" dirty="0"/>
              <a:t> в </a:t>
            </a:r>
            <a:r>
              <a:rPr lang="ru-RU" sz="1400" dirty="0" err="1"/>
              <a:t>Azure</a:t>
            </a:r>
            <a:r>
              <a:rPr lang="ru-RU" sz="1400" dirty="0"/>
              <a:t>, использующий обученную модель прогнозирования, что позволяет выполнять</a:t>
            </a:r>
          </a:p>
          <a:p>
            <a:pPr marL="285750" indent="-285750"/>
            <a:r>
              <a:rPr lang="ru-RU" sz="1400" dirty="0"/>
              <a:t>HTTP-вызовы в </a:t>
            </a:r>
            <a:r>
              <a:rPr lang="ru-RU" sz="1400" dirty="0" err="1"/>
              <a:t>веб-службу</a:t>
            </a:r>
            <a:r>
              <a:rPr lang="ru-RU" sz="1400" dirty="0"/>
              <a:t> для получения прогнозов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9C9794-BFE2-4615-AE4B-F644D889BFB4}"/>
              </a:ext>
            </a:extLst>
          </p:cNvPr>
          <p:cNvSpPr txBox="1"/>
          <p:nvPr/>
        </p:nvSpPr>
        <p:spPr>
          <a:xfrm>
            <a:off x="443347" y="2691034"/>
            <a:ext cx="926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Модуль разбиения и выборки используется для выбора k-кратных 4, где несколько алгоритмов регрессии были использованы для обучения 3 разных моделей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3856" y="3261013"/>
            <a:ext cx="4429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6610" y="1049049"/>
            <a:ext cx="64865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92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E2CF-3EEC-4A53-8C0E-111978E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1273"/>
          </a:xfrm>
        </p:spPr>
        <p:txBody>
          <a:bodyPr>
            <a:normAutofit/>
          </a:bodyPr>
          <a:lstStyle/>
          <a:p>
            <a:r>
              <a:rPr lang="ru-RU" sz="2400" dirty="0"/>
              <a:t>Схема программной реализации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D7F1D-585A-48D3-8689-4CB606A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2" y="1757361"/>
            <a:ext cx="5210175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4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7934-5E55-4B89-A17E-BB2B4603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эффективности разработанной модели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0D8772-1209-44A9-802E-2BAD584B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3474" y="6303281"/>
            <a:ext cx="2228850" cy="365125"/>
          </a:xfrm>
        </p:spPr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514350" y="6396335"/>
            <a:ext cx="8758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Результаты оценки для каждого алгоритма. Объяснение того, что метрики означают можно увидеть в Приложении Е.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78582" y="1094509"/>
          <a:ext cx="3978417" cy="2064326"/>
        </p:xfrm>
        <a:graphic>
          <a:graphicData uri="http://schemas.openxmlformats.org/drawingml/2006/table">
            <a:tbl>
              <a:tblPr/>
              <a:tblGrid>
                <a:gridCol w="132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81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Алгоритм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Общая точность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Средняя точность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6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SLR</a:t>
                      </a:r>
                      <a:endParaRPr lang="ru-RU" sz="13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MDF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MDJ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0,951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1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МНН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</a:rPr>
                        <a:t>0,922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</a:rPr>
                        <a:t>0,948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5264728" y="3248322"/>
            <a:ext cx="464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Результаты оценки алгоритмов классификации. Значения округляются до трех десятичных цифр. Оригинальные номера можно увидеть в Приложении F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C916A3-422F-490A-9FFB-AA65516EB78C}"/>
              </a:ext>
            </a:extLst>
          </p:cNvPr>
          <p:cNvSpPr/>
          <p:nvPr/>
        </p:nvSpPr>
        <p:spPr>
          <a:xfrm>
            <a:off x="0" y="3763344"/>
            <a:ext cx="581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Сравнение фактических данных с прогнозом, предоставленным алгоритмом. Красная линия - энергопотребление без машинного обучения, синяя - с машинным обучением. </a:t>
            </a:r>
            <a:endParaRPr lang="ru-RU" alt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45" y="581459"/>
            <a:ext cx="47910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257" y="4402282"/>
            <a:ext cx="7934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94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06E79-EA29-4512-A885-0623E2E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CA289-E9F3-40E2-A0E0-23F7B557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9" y="1246043"/>
            <a:ext cx="8623884" cy="8769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Возможность применения разработанной модели машинного обучения и интегрированной системы энергопотребления в домашних хозяйствах как в </a:t>
            </a:r>
            <a:r>
              <a:rPr lang="ru-RU" sz="2000" dirty="0" err="1"/>
              <a:t>Росссии</a:t>
            </a:r>
            <a:r>
              <a:rPr lang="ru-RU" sz="2000" dirty="0"/>
              <a:t>, так и в других странах.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9E2E4-C183-4582-AC29-2CBD21DB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EF0DF-05AF-4132-B227-B67A71F5059D}"/>
              </a:ext>
            </a:extLst>
          </p:cNvPr>
          <p:cNvSpPr txBox="1"/>
          <p:nvPr/>
        </p:nvSpPr>
        <p:spPr>
          <a:xfrm>
            <a:off x="1133912" y="2552829"/>
            <a:ext cx="792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Самостоятельное практическое значение имеют: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432F394-E956-4AB7-9CB6-088ABB0C7B24}"/>
              </a:ext>
            </a:extLst>
          </p:cNvPr>
          <p:cNvSpPr txBox="1">
            <a:spLocks/>
          </p:cNvSpPr>
          <p:nvPr/>
        </p:nvSpPr>
        <p:spPr>
          <a:xfrm>
            <a:off x="708869" y="4051324"/>
            <a:ext cx="8623884" cy="87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300071-7253-44D5-886D-8D99B17AC811}"/>
              </a:ext>
            </a:extLst>
          </p:cNvPr>
          <p:cNvSpPr/>
          <p:nvPr/>
        </p:nvSpPr>
        <p:spPr>
          <a:xfrm>
            <a:off x="992316" y="3540453"/>
            <a:ext cx="800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методика сбора и мониторинга данных интегрированной системы контроля энергопотребления;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/>
              <a:t>методика машинного обучения интегрированной системы контроля энергопотребления;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программная реализация методики сбора и мониторинга данных интегрированной системы энергопотребления;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программная реализация </a:t>
            </a:r>
            <a:r>
              <a:rPr lang="ru-RU" sz="2000" dirty="0" err="1"/>
              <a:t>машиконтроля</a:t>
            </a:r>
            <a:r>
              <a:rPr lang="ru-RU" sz="2000" dirty="0"/>
              <a:t> </a:t>
            </a:r>
            <a:r>
              <a:rPr lang="ru-RU" sz="2000" dirty="0" err="1"/>
              <a:t>нного</a:t>
            </a:r>
            <a:r>
              <a:rPr lang="ru-RU" sz="2000" dirty="0"/>
              <a:t> обучения интегрированной системы контроля энергопотребления.</a:t>
            </a:r>
          </a:p>
        </p:txBody>
      </p:sp>
    </p:spTree>
    <p:extLst>
      <p:ext uri="{BB962C8B-B14F-4D97-AF65-F5344CB8AC3E}">
        <p14:creationId xmlns:p14="http://schemas.microsoft.com/office/powerpoint/2010/main" val="108709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9917-BA58-443E-91DB-D74A373E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5FD200-CF0D-4330-BD14-3414C57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1" y="997526"/>
            <a:ext cx="2499498" cy="352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9306" y="559285"/>
            <a:ext cx="2139481" cy="30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8237" y="997526"/>
            <a:ext cx="2512808" cy="354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0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60735-3745-451E-B91F-8760AE38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1"/>
            <a:ext cx="8543927" cy="1038224"/>
          </a:xfrm>
        </p:spPr>
        <p:txBody>
          <a:bodyPr>
            <a:normAutofit/>
          </a:bodyPr>
          <a:lstStyle/>
          <a:p>
            <a:r>
              <a:rPr lang="ru-RU" sz="2700" dirty="0"/>
              <a:t>Основные результаты диссертационной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CB957-DA9B-482E-93BF-0D9B068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Проведён обзор современных методов и средств сбора и мониторинга данных интегрированной системы контроля энергопотребления;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Формализована задача сбора и мониторинга данных интегрированной системы контроля энергопотребления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Разработана методика сбора и мониторинга данных интегрированной системы контроля энергопотребления;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Разработан способ машинного обучения интегрированной системы контроля энергопотребления 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Выполнена программная реализация моделей;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Проведена оценка достоверности полученных результатов.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FCB88-D348-4621-9A56-4185F22D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0396" y="6356352"/>
            <a:ext cx="2228850" cy="365125"/>
          </a:xfrm>
        </p:spPr>
        <p:txBody>
          <a:bodyPr/>
          <a:lstStyle/>
          <a:p>
            <a:fld id="{E61BA17C-8861-48C6-BD31-E6A55A1FA5B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00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Проблемная ситуация в области</a:t>
            </a:r>
            <a:br>
              <a:rPr lang="ru-RU" dirty="0"/>
            </a:br>
            <a:r>
              <a:rPr lang="ru-RU" dirty="0"/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941240"/>
            <a:ext cx="9001124" cy="5819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i="1" dirty="0"/>
              <a:t>Отсутствие адекватных систем управления энергопотреблением домашних хозяйст</a:t>
            </a:r>
            <a:r>
              <a:rPr lang="ru-RU" sz="2600" i="1" dirty="0"/>
              <a:t>в.</a:t>
            </a:r>
          </a:p>
          <a:p>
            <a:pPr algn="ctr">
              <a:buFontTx/>
              <a:buChar char="-"/>
            </a:pPr>
            <a:endParaRPr lang="ru-RU" sz="2600" i="1" dirty="0"/>
          </a:p>
          <a:p>
            <a:pPr marL="495285" lvl="1" indent="0">
              <a:buNone/>
            </a:pPr>
            <a:r>
              <a:rPr lang="ru-RU" sz="3300" u="sng" dirty="0"/>
              <a:t>Причины</a:t>
            </a:r>
            <a:r>
              <a:rPr lang="ru-RU" sz="2800" u="sng" dirty="0"/>
              <a:t> сложившейся ситуации: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отсутствие грамотно построенных современных систем контроля энергопотребления;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закрытость таких систем;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зависимость существующих систем энергопотребления от статического расписания, задаваемого пользователем;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отсутствие отслеживания местоположения пользователя и его привычек;</a:t>
            </a:r>
          </a:p>
          <a:p>
            <a:pPr algn="just">
              <a:buFont typeface="Arial" panose="020B0604020202020204" pitchFamily="34" charset="0"/>
              <a:buChar char="­"/>
            </a:pPr>
            <a:r>
              <a:rPr lang="ru-RU" dirty="0"/>
              <a:t>проблемы в области сохранения конфиденциальности информации о пользователе.</a:t>
            </a:r>
          </a:p>
          <a:p>
            <a:pPr lvl="1" algn="ctr">
              <a:buFontTx/>
              <a:buChar char="-"/>
            </a:pP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6775"/>
            <a:ext cx="9513116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      </a:t>
            </a:r>
            <a:r>
              <a:rPr lang="ru-RU" sz="2400" b="1" dirty="0"/>
              <a:t>Цель исследования: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повышение точности выбора наиболее конкурентоспособного предприятия из представленного множества.</a:t>
            </a:r>
          </a:p>
          <a:p>
            <a:pPr marL="0" indent="0">
              <a:buNone/>
            </a:pPr>
            <a:r>
              <a:rPr lang="ru-RU" sz="2400" b="1" dirty="0"/>
              <a:t>       Задачи исследования: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анализ существующих методов и алгоритмов кластеризации данных, их преимущества и недостатки, взаимодействие с нечёткими системами;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формализовать задачу оценки конкурентоспособности;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разработка математической модели и алгоритмов, на основе нечеткой кластеризации;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программная реализация разработанных модели и алгоритмов;</a:t>
            </a:r>
          </a:p>
          <a:p>
            <a:pPr lvl="1" algn="just">
              <a:buFont typeface="Arial" panose="020B0604020202020204" pitchFamily="34" charset="0"/>
              <a:buChar char="­"/>
            </a:pPr>
            <a:r>
              <a:rPr lang="ru-RU" sz="2400" dirty="0"/>
              <a:t>сравнительный анализ результатов разработки с существующими решениями.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891" y="1426153"/>
            <a:ext cx="8543926" cy="58197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Формализованное представление задачи оценки конкурентоспособности.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Модель и алгоритмы оценки конкурентоспособности на основе алгоритмов нечеткой кластеризации.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Программная реализация разработанной модели.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Оценка предлагаемой модели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9906000" cy="1136072"/>
          </a:xfrm>
        </p:spPr>
        <p:txBody>
          <a:bodyPr>
            <a:normAutofit/>
          </a:bodyPr>
          <a:lstStyle/>
          <a:p>
            <a:r>
              <a:rPr lang="ru-RU" sz="2400" dirty="0"/>
              <a:t>АНАЛИТИЧЕСКИЙ ОБЗОР СУЩЕСТВУЮЩИХ МЕТОДОВ И СРЕДСТВ НЕЧЕТКОЙ КЛАССТЕРИЗАЦИИ ДАННЫХ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30709"/>
              </p:ext>
            </p:extLst>
          </p:nvPr>
        </p:nvGraphicFramePr>
        <p:xfrm>
          <a:off x="189393" y="1167098"/>
          <a:ext cx="9564207" cy="5120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3">
                  <a:extLst>
                    <a:ext uri="{9D8B030D-6E8A-4147-A177-3AD203B41FA5}">
                      <a16:colId xmlns:a16="http://schemas.microsoft.com/office/drawing/2014/main" val="1993572765"/>
                    </a:ext>
                  </a:extLst>
                </a:gridCol>
                <a:gridCol w="1878579">
                  <a:extLst>
                    <a:ext uri="{9D8B030D-6E8A-4147-A177-3AD203B41FA5}">
                      <a16:colId xmlns:a16="http://schemas.microsoft.com/office/drawing/2014/main" val="2375447275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28945073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165221227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63732300"/>
                    </a:ext>
                  </a:extLst>
                </a:gridCol>
              </a:tblGrid>
              <a:tr h="668738">
                <a:tc>
                  <a:txBody>
                    <a:bodyPr/>
                    <a:lstStyle/>
                    <a:p>
                      <a:r>
                        <a:rPr lang="ru-RU" sz="1200" b="1" dirty="0"/>
                        <a:t>№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Существующие методы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Недостатки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cap="all" baseline="0" dirty="0"/>
                        <a:t>Существующие средства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cap="all" baseline="0" dirty="0"/>
                        <a:t>недостатки</a:t>
                      </a: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591779169"/>
                  </a:ext>
                </a:extLst>
              </a:tr>
              <a:tr h="1459592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baseline="0" dirty="0"/>
                        <a:t>Метод </a:t>
                      </a:r>
                      <a:r>
                        <a:rPr lang="en-US" sz="1200" baseline="0" dirty="0"/>
                        <a:t>k-</a:t>
                      </a:r>
                      <a:r>
                        <a:rPr lang="ru-RU" sz="1200" baseline="0" dirty="0"/>
                        <a:t>средних</a:t>
                      </a:r>
                      <a:endParaRPr lang="ru-RU" sz="12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достижение локального минимума, но не глобального;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итоговый результат различен в зависимости от исходно выбранных центров кластеров;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универсального выбора оптимальных начальных центров;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шуму – очень далеким точкам;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 заранее задавать число кластеров.</a:t>
                      </a:r>
                      <a:endParaRPr lang="ru-RU" sz="105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1С:Лик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3560994341"/>
                  </a:ext>
                </a:extLst>
              </a:tr>
              <a:tr h="1459592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2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средних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минимум – локальный минимум;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шуму;</a:t>
                      </a:r>
                    </a:p>
                    <a:p>
                      <a:pPr lvl="0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зависят от первоначального выбора весов.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СПАРК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цена</a:t>
                      </a: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3496241514"/>
                  </a:ext>
                </a:extLst>
              </a:tr>
              <a:tr h="1064166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ru-RU" sz="1200" dirty="0"/>
                        <a:t>Возможностный метод</a:t>
                      </a:r>
                    </a:p>
                    <a:p>
                      <a:pPr algn="ctr">
                        <a:buFontTx/>
                        <a:buChar char="-"/>
                      </a:pPr>
                      <a:endParaRPr lang="ru-RU" sz="12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минимум – локальный минимум;</a:t>
                      </a:r>
                    </a:p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зависят от первоначального выбора весов.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69924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800099"/>
          </a:xfrm>
        </p:spPr>
        <p:txBody>
          <a:bodyPr>
            <a:normAutofit/>
          </a:bodyPr>
          <a:lstStyle/>
          <a:p>
            <a:r>
              <a:rPr lang="ru-RU" sz="2400" dirty="0"/>
              <a:t>Формализация задачи прогнозирования на основании НС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68400" y="1143000"/>
            <a:ext cx="1206500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9300" y="1143000"/>
            <a:ext cx="3327400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536700" y="13144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1536700" y="19367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1536700" y="33083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5900" y="255876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493000" y="1143000"/>
            <a:ext cx="1206500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861300" y="13144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Овал 23"/>
          <p:cNvSpPr/>
          <p:nvPr/>
        </p:nvSpPr>
        <p:spPr>
          <a:xfrm>
            <a:off x="7861300" y="19367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Овал 24"/>
          <p:cNvSpPr/>
          <p:nvPr/>
        </p:nvSpPr>
        <p:spPr>
          <a:xfrm>
            <a:off x="7861300" y="33083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0500" y="255876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27" name="Овал 26"/>
          <p:cNvSpPr/>
          <p:nvPr/>
        </p:nvSpPr>
        <p:spPr>
          <a:xfrm>
            <a:off x="3708400" y="13144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Овал 27"/>
          <p:cNvSpPr/>
          <p:nvPr/>
        </p:nvSpPr>
        <p:spPr>
          <a:xfrm>
            <a:off x="3708400" y="19367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Овал 28"/>
          <p:cNvSpPr/>
          <p:nvPr/>
        </p:nvSpPr>
        <p:spPr>
          <a:xfrm>
            <a:off x="3708400" y="33083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7600" y="255876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31" name="Овал 30"/>
          <p:cNvSpPr/>
          <p:nvPr/>
        </p:nvSpPr>
        <p:spPr>
          <a:xfrm>
            <a:off x="5727700" y="13144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5727700" y="19367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Овал 32"/>
          <p:cNvSpPr/>
          <p:nvPr/>
        </p:nvSpPr>
        <p:spPr>
          <a:xfrm>
            <a:off x="5727700" y="3308350"/>
            <a:ext cx="469900" cy="469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6900" y="255876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67250" y="1192937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67250" y="1815524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67250" y="3219737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ru-RU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8514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621640" y="1249858"/>
            <a:ext cx="4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n-US" baseline="-25000" dirty="0"/>
              <a:t>11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endCxn id="27" idx="2"/>
          </p:cNvCxnSpPr>
          <p:nvPr/>
        </p:nvCxnSpPr>
        <p:spPr>
          <a:xfrm>
            <a:off x="2006600" y="1549400"/>
            <a:ext cx="17018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8" idx="6"/>
            <a:endCxn id="28" idx="2"/>
          </p:cNvCxnSpPr>
          <p:nvPr/>
        </p:nvCxnSpPr>
        <p:spPr>
          <a:xfrm>
            <a:off x="2006600" y="1549400"/>
            <a:ext cx="1701800" cy="6223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9" idx="6"/>
            <a:endCxn id="28" idx="2"/>
          </p:cNvCxnSpPr>
          <p:nvPr/>
        </p:nvCxnSpPr>
        <p:spPr>
          <a:xfrm>
            <a:off x="2006600" y="2171700"/>
            <a:ext cx="17018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9" idx="6"/>
            <a:endCxn id="29" idx="2"/>
          </p:cNvCxnSpPr>
          <p:nvPr/>
        </p:nvCxnSpPr>
        <p:spPr>
          <a:xfrm>
            <a:off x="2006600" y="2171700"/>
            <a:ext cx="17018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0" idx="6"/>
            <a:endCxn id="29" idx="2"/>
          </p:cNvCxnSpPr>
          <p:nvPr/>
        </p:nvCxnSpPr>
        <p:spPr>
          <a:xfrm>
            <a:off x="2006600" y="3543300"/>
            <a:ext cx="17018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10" idx="6"/>
            <a:endCxn id="28" idx="2"/>
          </p:cNvCxnSpPr>
          <p:nvPr/>
        </p:nvCxnSpPr>
        <p:spPr>
          <a:xfrm flipV="1">
            <a:off x="2006600" y="2171700"/>
            <a:ext cx="17018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7" idx="6"/>
            <a:endCxn id="31" idx="2"/>
          </p:cNvCxnSpPr>
          <p:nvPr/>
        </p:nvCxnSpPr>
        <p:spPr>
          <a:xfrm>
            <a:off x="4178300" y="1549400"/>
            <a:ext cx="1549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27" idx="6"/>
            <a:endCxn id="32" idx="2"/>
          </p:cNvCxnSpPr>
          <p:nvPr/>
        </p:nvCxnSpPr>
        <p:spPr>
          <a:xfrm>
            <a:off x="4178300" y="1549400"/>
            <a:ext cx="1549400" cy="6223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28" idx="6"/>
            <a:endCxn id="31" idx="2"/>
          </p:cNvCxnSpPr>
          <p:nvPr/>
        </p:nvCxnSpPr>
        <p:spPr>
          <a:xfrm flipV="1">
            <a:off x="4178300" y="1549400"/>
            <a:ext cx="1549400" cy="6223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8" idx="6"/>
            <a:endCxn id="32" idx="2"/>
          </p:cNvCxnSpPr>
          <p:nvPr/>
        </p:nvCxnSpPr>
        <p:spPr>
          <a:xfrm>
            <a:off x="4178300" y="2171700"/>
            <a:ext cx="1549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28" idx="6"/>
            <a:endCxn id="33" idx="2"/>
          </p:cNvCxnSpPr>
          <p:nvPr/>
        </p:nvCxnSpPr>
        <p:spPr>
          <a:xfrm>
            <a:off x="4178300" y="2171700"/>
            <a:ext cx="15494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29" idx="6"/>
            <a:endCxn id="32" idx="2"/>
          </p:cNvCxnSpPr>
          <p:nvPr/>
        </p:nvCxnSpPr>
        <p:spPr>
          <a:xfrm flipV="1">
            <a:off x="4178300" y="2171700"/>
            <a:ext cx="15494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29" idx="6"/>
            <a:endCxn id="33" idx="2"/>
          </p:cNvCxnSpPr>
          <p:nvPr/>
        </p:nvCxnSpPr>
        <p:spPr>
          <a:xfrm>
            <a:off x="4178300" y="3543300"/>
            <a:ext cx="1549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27" idx="6"/>
            <a:endCxn id="33" idx="2"/>
          </p:cNvCxnSpPr>
          <p:nvPr/>
        </p:nvCxnSpPr>
        <p:spPr>
          <a:xfrm>
            <a:off x="4178300" y="1549400"/>
            <a:ext cx="1549400" cy="19939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29" idx="6"/>
            <a:endCxn id="31" idx="2"/>
          </p:cNvCxnSpPr>
          <p:nvPr/>
        </p:nvCxnSpPr>
        <p:spPr>
          <a:xfrm flipV="1">
            <a:off x="4178300" y="1549400"/>
            <a:ext cx="1549400" cy="19939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31" idx="6"/>
            <a:endCxn id="23" idx="2"/>
          </p:cNvCxnSpPr>
          <p:nvPr/>
        </p:nvCxnSpPr>
        <p:spPr>
          <a:xfrm>
            <a:off x="6197600" y="1549400"/>
            <a:ext cx="16637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31" idx="6"/>
            <a:endCxn id="24" idx="2"/>
          </p:cNvCxnSpPr>
          <p:nvPr/>
        </p:nvCxnSpPr>
        <p:spPr>
          <a:xfrm>
            <a:off x="6197600" y="1549400"/>
            <a:ext cx="1663700" cy="6223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31" idx="6"/>
            <a:endCxn id="25" idx="2"/>
          </p:cNvCxnSpPr>
          <p:nvPr/>
        </p:nvCxnSpPr>
        <p:spPr>
          <a:xfrm>
            <a:off x="6197600" y="1549400"/>
            <a:ext cx="1663700" cy="19939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32" idx="6"/>
            <a:endCxn id="24" idx="2"/>
          </p:cNvCxnSpPr>
          <p:nvPr/>
        </p:nvCxnSpPr>
        <p:spPr>
          <a:xfrm>
            <a:off x="6197600" y="2171700"/>
            <a:ext cx="16637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32" idx="6"/>
            <a:endCxn id="25" idx="2"/>
          </p:cNvCxnSpPr>
          <p:nvPr/>
        </p:nvCxnSpPr>
        <p:spPr>
          <a:xfrm>
            <a:off x="6197600" y="2171700"/>
            <a:ext cx="16637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3" idx="6"/>
            <a:endCxn id="24" idx="2"/>
          </p:cNvCxnSpPr>
          <p:nvPr/>
        </p:nvCxnSpPr>
        <p:spPr>
          <a:xfrm flipV="1">
            <a:off x="6197600" y="2171700"/>
            <a:ext cx="1663700" cy="1371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33" idx="6"/>
            <a:endCxn id="25" idx="2"/>
          </p:cNvCxnSpPr>
          <p:nvPr/>
        </p:nvCxnSpPr>
        <p:spPr>
          <a:xfrm>
            <a:off x="6197600" y="3543300"/>
            <a:ext cx="16637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7997" y="15420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n-US" baseline="-25000" dirty="0"/>
              <a:t>12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2650307" y="18526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n-US" baseline="-25000" dirty="0"/>
              <a:t>22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398" y="22976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n-US" baseline="-25000" dirty="0"/>
              <a:t>2K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472996" y="321338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α</a:t>
            </a:r>
            <a:r>
              <a:rPr lang="en-US" baseline="-25000" dirty="0"/>
              <a:t>NK</a:t>
            </a:r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4715691" y="1222970"/>
            <a:ext cx="4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US" baseline="-25000" dirty="0"/>
              <a:t>11</a:t>
            </a:r>
            <a:endParaRPr lang="ru-RU" dirty="0"/>
          </a:p>
        </p:txBody>
      </p:sp>
      <p:sp>
        <p:nvSpPr>
          <p:cNvPr id="124" name="TextBox 123"/>
          <p:cNvSpPr txBox="1"/>
          <p:nvPr/>
        </p:nvSpPr>
        <p:spPr>
          <a:xfrm>
            <a:off x="3987074" y="28887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US" baseline="-25000" dirty="0"/>
              <a:t>K1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4672874" y="318083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US" baseline="-25000" dirty="0"/>
              <a:t>KK</a:t>
            </a:r>
            <a:endParaRPr lang="ru-RU" dirty="0"/>
          </a:p>
        </p:txBody>
      </p:sp>
      <p:sp>
        <p:nvSpPr>
          <p:cNvPr id="128" name="TextBox 127"/>
          <p:cNvSpPr txBox="1"/>
          <p:nvPr/>
        </p:nvSpPr>
        <p:spPr>
          <a:xfrm>
            <a:off x="6807369" y="1240988"/>
            <a:ext cx="44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11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6883569" y="1533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12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6863232" y="216431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1M</a:t>
            </a: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6168287" y="22849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2M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6819542" y="323243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KM</a:t>
            </a:r>
            <a:endParaRPr lang="ru-RU" dirty="0"/>
          </a:p>
        </p:txBody>
      </p:sp>
      <p:sp>
        <p:nvSpPr>
          <p:cNvPr id="133" name="TextBox 132"/>
          <p:cNvSpPr txBox="1"/>
          <p:nvPr/>
        </p:nvSpPr>
        <p:spPr>
          <a:xfrm>
            <a:off x="7513830" y="22981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ε</a:t>
            </a:r>
            <a:r>
              <a:rPr lang="en-US" baseline="-25000" dirty="0"/>
              <a:t>K2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1625600" y="773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4770657" y="773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137" name="TextBox 136"/>
          <p:cNvSpPr txBox="1"/>
          <p:nvPr/>
        </p:nvSpPr>
        <p:spPr>
          <a:xfrm>
            <a:off x="7933385" y="773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835773" y="4483100"/>
            <a:ext cx="685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– </a:t>
            </a:r>
            <a:r>
              <a:rPr lang="ru-RU" sz="2400" dirty="0"/>
              <a:t>множество начальных состояний</a:t>
            </a:r>
          </a:p>
          <a:p>
            <a:r>
              <a:rPr lang="en-US" sz="2400" dirty="0"/>
              <a:t>T – </a:t>
            </a:r>
            <a:r>
              <a:rPr lang="ru-RU" sz="2400" dirty="0"/>
              <a:t>прогнозные значения</a:t>
            </a:r>
          </a:p>
          <a:p>
            <a:r>
              <a:rPr lang="en-US" sz="2400" dirty="0"/>
              <a:t>F –</a:t>
            </a:r>
            <a:r>
              <a:rPr lang="ru-RU" sz="2400" dirty="0"/>
              <a:t> полученные значения</a:t>
            </a:r>
          </a:p>
          <a:p>
            <a:r>
              <a:rPr lang="en-US" sz="2400" dirty="0"/>
              <a:t>R – </a:t>
            </a:r>
            <a:r>
              <a:rPr lang="ru-RU" sz="2400" dirty="0"/>
              <a:t>множество связей в промежуточных</a:t>
            </a:r>
            <a:r>
              <a:rPr lang="en-US" sz="2400" dirty="0"/>
              <a:t> </a:t>
            </a:r>
            <a:r>
              <a:rPr lang="ru-RU" sz="2400" dirty="0"/>
              <a:t>слоях</a:t>
            </a:r>
          </a:p>
          <a:p>
            <a:r>
              <a:rPr lang="en-US" sz="2400" dirty="0"/>
              <a:t>|T- F|→ min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417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981074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обучения нейронной сети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95400"/>
                <a:ext cx="9658350" cy="354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𝑎𝑟𝑐𝑡𝑔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ru-RU" sz="2400" dirty="0"/>
                  <a:t>Функция активации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/>
                      </a:rPr>
                      <m:t>E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𝑂𝑢𝑡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sz="2400" b="0" i="1" smtClean="0">
                                <a:latin typeface="Cambria Math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ru-RU" sz="2400" dirty="0"/>
                  <a:t>Функция ошибки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ru-RU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т.к.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ru-RU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,</a:t>
                </a:r>
                <a:r>
                  <a:rPr lang="ru-RU" sz="2400" dirty="0"/>
                  <a:t> то имеем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ru-RU" sz="24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b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верно для промежуточных слоев</a:t>
                </a:r>
              </a:p>
              <a:p>
                <a:r>
                  <a:rPr lang="ru-RU" sz="2400" dirty="0"/>
                  <a:t>Для выходного слоя имеем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bSup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bSup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9658350" cy="354334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3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E2CF-3EEC-4A53-8C0E-111978E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1273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D7F1D-585A-48D3-8689-4CB606A3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2FDC1-4004-4DB3-A7A3-1673C556FB24}"/>
              </a:ext>
            </a:extLst>
          </p:cNvPr>
          <p:cNvSpPr txBox="1"/>
          <p:nvPr/>
        </p:nvSpPr>
        <p:spPr>
          <a:xfrm>
            <a:off x="788149" y="4243218"/>
            <a:ext cx="482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1. Взаимодействие </a:t>
            </a:r>
            <a:r>
              <a:rPr lang="ru-RU" sz="1400" dirty="0" err="1"/>
              <a:t>хаба</a:t>
            </a:r>
            <a:r>
              <a:rPr lang="ru-RU" sz="1400" dirty="0"/>
              <a:t> и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6C49-A746-4A2F-A1A5-B905580C05D9}"/>
              </a:ext>
            </a:extLst>
          </p:cNvPr>
          <p:cNvSpPr txBox="1"/>
          <p:nvPr/>
        </p:nvSpPr>
        <p:spPr>
          <a:xfrm>
            <a:off x="498763" y="5948525"/>
            <a:ext cx="475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2. Регистрации от приложения до сервера, на котором хранится </a:t>
            </a:r>
            <a:r>
              <a:rPr lang="ru-RU" sz="1400" dirty="0" err="1"/>
              <a:t>токен</a:t>
            </a:r>
            <a:r>
              <a:rPr lang="ru-RU" sz="1400" dirty="0"/>
              <a:t> </a:t>
            </a:r>
            <a:r>
              <a:rPr lang="ru-RU" sz="1400" dirty="0" err="1"/>
              <a:t>Firebase</a:t>
            </a:r>
            <a:endParaRPr lang="ru-RU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89F08-00CA-4B79-AB4E-01674A8CA517}"/>
              </a:ext>
            </a:extLst>
          </p:cNvPr>
          <p:cNvSpPr txBox="1"/>
          <p:nvPr/>
        </p:nvSpPr>
        <p:spPr>
          <a:xfrm>
            <a:off x="5208042" y="4450562"/>
            <a:ext cx="450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Этап 3. Осуществление системой контроля и управления умными устройствами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8" y="1022207"/>
            <a:ext cx="4867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42597"/>
            <a:ext cx="5181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5711" y="1597170"/>
            <a:ext cx="48863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28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3DFB-D80E-473F-AA49-7F2442F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38224"/>
          </a:xfrm>
        </p:spPr>
        <p:txBody>
          <a:bodyPr>
            <a:normAutofit/>
          </a:bodyPr>
          <a:lstStyle/>
          <a:p>
            <a:r>
              <a:rPr lang="ru-RU" sz="2400" dirty="0"/>
              <a:t>Функциональная схема сбора и мониторинга данных интегрированной системы контроля энергопотребления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96B89-ED8E-4E28-813F-7C2B394B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DAA6F-E672-4F8B-B545-8E941C6568D5}"/>
              </a:ext>
            </a:extLst>
          </p:cNvPr>
          <p:cNvSpPr txBox="1"/>
          <p:nvPr/>
        </p:nvSpPr>
        <p:spPr>
          <a:xfrm>
            <a:off x="2627606" y="5425318"/>
            <a:ext cx="50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Компоненты в предлагаемой системе машинного обучения и их взаимодействие друг с другом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435" y="1416336"/>
            <a:ext cx="5746663" cy="400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985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901</Words>
  <Application>Microsoft Office PowerPoint</Application>
  <PresentationFormat>Лист A4 (210x297 мм)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Тема Office</vt:lpstr>
      <vt:lpstr>Исследование и разработка алгоритмов и моделей оценки конкурентоспособности производственных предприятий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АНАЛИТИЧЕСКИЙ ОБЗОР СУЩЕСТВУЮЩИХ МЕТОДОВ И СРЕДСТВ НЕЧЕТКОЙ КЛАССТЕРИЗАЦИИ ДАННЫХ</vt:lpstr>
      <vt:lpstr>Формализация задачи прогнозирования на основании НС</vt:lpstr>
      <vt:lpstr>Алгоритм обучения нейронной сети</vt:lpstr>
      <vt:lpstr>Алгоритм сбора и мониторинга данных интегрированной системы контроля энергопотребления</vt:lpstr>
      <vt:lpstr>Функциональная схема сбора и мониторинга данных интегрированной системы контроля энергопотребления</vt:lpstr>
      <vt:lpstr>Модель сбора и мониторинга данных интегрированной системы контроля энергопотребления</vt:lpstr>
      <vt:lpstr>Методика сбора и мониторинга данных интегрированной системы контроля энергопотребления   (машинное обучение)</vt:lpstr>
      <vt:lpstr>Разработка машинного обучения интегрированной системы контроля энергопотребления</vt:lpstr>
      <vt:lpstr>Схема программной реализации сбора и мониторинга данных интегрированной системы контроля энергопотребления</vt:lpstr>
      <vt:lpstr>Оценка эффективности разработанной модели </vt:lpstr>
      <vt:lpstr>Практическая значимость</vt:lpstr>
      <vt:lpstr>Апробация результатов</vt:lpstr>
      <vt:lpstr>Основные результаты диссертационной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Максим Мясников</cp:lastModifiedBy>
  <cp:revision>140</cp:revision>
  <dcterms:created xsi:type="dcterms:W3CDTF">2017-05-30T12:19:37Z</dcterms:created>
  <dcterms:modified xsi:type="dcterms:W3CDTF">2023-12-10T12:55:15Z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