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1" r:id="rId6"/>
    <p:sldId id="261" r:id="rId7"/>
    <p:sldId id="262" r:id="rId8"/>
    <p:sldId id="273" r:id="rId9"/>
    <p:sldId id="266" r:id="rId10"/>
    <p:sldId id="269" r:id="rId11"/>
    <p:sldId id="264" r:id="rId12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nagleyko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  <a:srgbClr val="0070C0"/>
    <a:srgbClr val="FFCC66"/>
    <a:srgbClr val="00CC66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86" autoAdjust="0"/>
  </p:normalViewPr>
  <p:slideViewPr>
    <p:cSldViewPr>
      <p:cViewPr varScale="1">
        <p:scale>
          <a:sx n="104" d="100"/>
          <a:sy n="104" d="100"/>
        </p:scale>
        <p:origin x="174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18.05.2022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18.05.2022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18.05.2022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5E69-51FF-4017-B855-FA6AEE2AB1D5}" type="datetimeFigureOut">
              <a:rPr lang="ru-RU" smtClean="0"/>
              <a:pPr/>
              <a:t>18.05.2022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gmail/api" TargetMode="External"/><Relationship Id="rId2" Type="http://schemas.openxmlformats.org/officeDocument/2006/relationships/hyperlink" Target="https://docs.microsoft.com/ru-ru/graph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z.mail.ru/developer/api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csharp/" TargetMode="External"/><Relationship Id="rId7" Type="http://schemas.openxmlformats.org/officeDocument/2006/relationships/hyperlink" Target="https://www.ruby-lang.org/ru/" TargetMode="External"/><Relationship Id="rId2" Type="http://schemas.openxmlformats.org/officeDocument/2006/relationships/hyperlink" Target="https://docs.oracle.com/en/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hp.net/" TargetMode="External"/><Relationship Id="rId5" Type="http://schemas.openxmlformats.org/officeDocument/2006/relationships/hyperlink" Target="https://www.python.org/" TargetMode="External"/><Relationship Id="rId4" Type="http://schemas.openxmlformats.org/officeDocument/2006/relationships/hyperlink" Target="https://learn.javascript.ru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ru-ru/rider/" TargetMode="External"/><Relationship Id="rId2" Type="http://schemas.openxmlformats.org/officeDocument/2006/relationships/hyperlink" Target="https://visualstudio.microsoft.com/r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clipse/aCute" TargetMode="External"/><Relationship Id="rId5" Type="http://schemas.openxmlformats.org/officeDocument/2006/relationships/hyperlink" Target="https://ru.wikipedia.org/wiki/SharpDevelop" TargetMode="External"/><Relationship Id="rId4" Type="http://schemas.openxmlformats.org/officeDocument/2006/relationships/hyperlink" Target="https://www.monodevelop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50825" y="260350"/>
            <a:ext cx="864235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Тема: Разработка веб-службы для доступа к электронной почте на основе двухфакторной аутентификации</a:t>
            </a:r>
            <a:br>
              <a:rPr lang="ru-RU" sz="2200" b="1" dirty="0"/>
            </a:br>
            <a:r>
              <a:rPr lang="ru-RU" sz="2200" b="1" dirty="0"/>
              <a:t> (Шифр ВС ДЭП)</a:t>
            </a: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539552" y="1412776"/>
            <a:ext cx="732873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1" dirty="0"/>
              <a:t>Руководитель от института </a:t>
            </a:r>
            <a:r>
              <a:rPr lang="ru-RU" sz="2000" b="1" dirty="0" err="1"/>
              <a:t>СПИНТех</a:t>
            </a:r>
            <a:r>
              <a:rPr lang="ru-RU" sz="2000" b="1" dirty="0"/>
              <a:t>: </a:t>
            </a:r>
            <a:r>
              <a:rPr lang="ru-RU" sz="2000" dirty="0"/>
              <a:t>проф., д. т. н. </a:t>
            </a:r>
          </a:p>
          <a:p>
            <a:r>
              <a:rPr lang="ru-RU" sz="2000" dirty="0"/>
              <a:t> Гагарина Лариса Геннадьевна</a:t>
            </a:r>
            <a:endParaRPr lang="ru-RU" sz="2000" b="1" dirty="0"/>
          </a:p>
          <a:p>
            <a:r>
              <a:rPr lang="ru-RU" sz="2000" b="1" dirty="0"/>
              <a:t>Исполнитель:</a:t>
            </a:r>
            <a:r>
              <a:rPr lang="ru-RU" sz="2000" dirty="0"/>
              <a:t> ст. гр. ПИН-44 Мясников Максим Александрович </a:t>
            </a:r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539552" y="2708920"/>
            <a:ext cx="8105911" cy="4570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/>
              <a:t>Цель:</a:t>
            </a:r>
            <a:r>
              <a:rPr lang="ru-RU" sz="2000" dirty="0"/>
              <a:t> повышение скорости разработки веб-приложений, включающих работу с различными почтовыми серверами и почтовыми ящиками</a:t>
            </a:r>
          </a:p>
          <a:p>
            <a:endParaRPr lang="ru-RU" sz="1100" b="1" dirty="0"/>
          </a:p>
          <a:p>
            <a:r>
              <a:rPr lang="ru-RU" sz="2000" b="1" dirty="0"/>
              <a:t>Задачи: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исследование предметной области;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сравнительный анализ существующих аналогов;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выбор языка программирования и среды разработки;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схемы данных ВС ДЭП;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 алгоритмов ВС ДЭП;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программная реализация ВС ДЭП;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пользовательского интерфейса ВС ДЭП;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отладка и тестирование ВС ДЭП;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руководства программиста ВС ДЭП.</a:t>
            </a:r>
          </a:p>
          <a:p>
            <a:pPr>
              <a:tabLst>
                <a:tab pos="266700" algn="l"/>
              </a:tabLst>
            </a:pPr>
            <a:endParaRPr lang="ru-RU" sz="20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23528" y="1340769"/>
            <a:ext cx="84249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/>
              <a:t>«Московский студенческий </a:t>
            </a:r>
            <a:r>
              <a:rPr lang="en-US" dirty="0"/>
              <a:t>DATA-</a:t>
            </a:r>
            <a:r>
              <a:rPr lang="ru-RU" dirty="0" err="1"/>
              <a:t>хакатон</a:t>
            </a:r>
            <a:r>
              <a:rPr lang="ru-RU" dirty="0"/>
              <a:t>» по задачам Счетной палаты РФ 25-26 февраля 2022 года. Диплом</a:t>
            </a:r>
            <a:r>
              <a:rPr lang="en-US" dirty="0"/>
              <a:t> </a:t>
            </a:r>
            <a:r>
              <a:rPr lang="ru-RU" dirty="0"/>
              <a:t>3 степени;</a:t>
            </a:r>
          </a:p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/>
              <a:t>конкурс инновационных проектов «ТРАНСФОРМАЦИЯ» 8-9 апреля 2022 года. Диплом призера 3 степени;</a:t>
            </a:r>
          </a:p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Мясников М.А. Разработка веб-службы для доступа к электронной почте на основе двухфакторной аутентификации. Микроэлектроника и информатика – 2022. 29-я Всероссийская межвузовская научно-техническая конференция студентов и аспирантов: тезисы докладов. – М.: МИЭТ, 2022. – 75 с.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endParaRPr lang="ru-RU" dirty="0"/>
          </a:p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1520" y="476672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200" b="1" dirty="0"/>
              <a:t>Апробация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3EE50F-1F4D-4B9C-B850-1CC0FEB82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61" y="4034663"/>
            <a:ext cx="1648280" cy="222558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C1976D1-4E4D-45E1-B423-922105A96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" t="1700" r="1932" b="2778"/>
          <a:stretch/>
        </p:blipFill>
        <p:spPr bwMode="auto">
          <a:xfrm>
            <a:off x="2562453" y="4034663"/>
            <a:ext cx="1638145" cy="2220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303554C-5DE4-41DC-A586-8ED1D04AA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710" y="4034663"/>
            <a:ext cx="1619703" cy="221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Результаты работы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342900" y="826857"/>
            <a:ext cx="8333556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исследована предметная область;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проведён обзор существующих аналогов;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выбраны язык программирования и среда разработки;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данных ВС ДЭП;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алгоритма ВС ДЭП; 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выполнена программная реализация ВС ДЭП;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 пользовательский интерфейс ВС ДЭП;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произведены отладка и тестирование ВС ДЭП;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разработано руководство программиста ВС ДЭП.</a:t>
            </a:r>
          </a:p>
          <a:p>
            <a:pPr>
              <a:tabLst>
                <a:tab pos="457200" algn="l"/>
              </a:tabLst>
            </a:pPr>
            <a:endParaRPr lang="ru-RU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Исследование предметной области</a:t>
            </a:r>
          </a:p>
        </p:txBody>
      </p:sp>
      <p:sp>
        <p:nvSpPr>
          <p:cNvPr id="9" name="Text Box 29">
            <a:extLst>
              <a:ext uri="{FF2B5EF4-FFF2-40B4-BE49-F238E27FC236}">
                <a16:creationId xmlns:a16="http://schemas.microsoft.com/office/drawing/2014/main" id="{B11F6409-AC69-48F6-B499-390A2A54B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97" y="980728"/>
            <a:ext cx="4019204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До внедрения ВС ДЭП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b="1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необходимость разработчикам самим реализовывать взаимодействие с почтовыми серверами;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наличие веб-служб, взаимодействующих только с определенным почтовым сервером.</a:t>
            </a:r>
          </a:p>
          <a:p>
            <a:pPr>
              <a:tabLst>
                <a:tab pos="266700" algn="l"/>
              </a:tabLst>
            </a:pPr>
            <a:endParaRPr lang="ru-RU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  <p:sp>
        <p:nvSpPr>
          <p:cNvPr id="12" name="Text Box 29">
            <a:extLst>
              <a:ext uri="{FF2B5EF4-FFF2-40B4-BE49-F238E27FC236}">
                <a16:creationId xmlns:a16="http://schemas.microsoft.com/office/drawing/2014/main" id="{282FB00F-5F03-41C4-9EC6-EFF5137F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7726" y="980000"/>
            <a:ext cx="4019204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После внедрения ВС ДЭП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b="1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веб-служба предоставляющая </a:t>
            </a:r>
            <a:r>
              <a:rPr lang="en-US" dirty="0"/>
              <a:t>API </a:t>
            </a:r>
            <a:r>
              <a:rPr lang="ru-RU" dirty="0"/>
              <a:t>к функционалу работы с почтовыми серверами;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взаимодействие с различными почтовыми серверами в рамках одной веб-службы.</a:t>
            </a:r>
          </a:p>
          <a:p>
            <a:pPr>
              <a:tabLst>
                <a:tab pos="266700" algn="l"/>
              </a:tabLst>
            </a:pPr>
            <a:endParaRPr lang="ru-RU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99017AA3-680D-4608-9C9C-D0DC73ACFD40}"/>
              </a:ext>
            </a:extLst>
          </p:cNvPr>
          <p:cNvCxnSpPr>
            <a:cxnSpLocks/>
          </p:cNvCxnSpPr>
          <p:nvPr/>
        </p:nvCxnSpPr>
        <p:spPr>
          <a:xfrm>
            <a:off x="5629309" y="4773371"/>
            <a:ext cx="356498" cy="5287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8BD0C646-7DFE-4E6C-9994-DEFABD32DFAD}"/>
              </a:ext>
            </a:extLst>
          </p:cNvPr>
          <p:cNvCxnSpPr>
            <a:cxnSpLocks/>
          </p:cNvCxnSpPr>
          <p:nvPr/>
        </p:nvCxnSpPr>
        <p:spPr>
          <a:xfrm flipV="1">
            <a:off x="6632243" y="4038223"/>
            <a:ext cx="580374" cy="62486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42FE3EEC-A73C-4AE6-87D8-0ABE324881CD}"/>
              </a:ext>
            </a:extLst>
          </p:cNvPr>
          <p:cNvCxnSpPr>
            <a:cxnSpLocks/>
          </p:cNvCxnSpPr>
          <p:nvPr/>
        </p:nvCxnSpPr>
        <p:spPr>
          <a:xfrm>
            <a:off x="6641711" y="4768505"/>
            <a:ext cx="570906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D7C7B037-CBC5-4419-8890-7C656A4632E5}"/>
              </a:ext>
            </a:extLst>
          </p:cNvPr>
          <p:cNvCxnSpPr>
            <a:cxnSpLocks/>
          </p:cNvCxnSpPr>
          <p:nvPr/>
        </p:nvCxnSpPr>
        <p:spPr>
          <a:xfrm>
            <a:off x="6641711" y="4875940"/>
            <a:ext cx="570906" cy="61941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7A80369D-BF6E-4999-A40D-A6443BE4001F}"/>
              </a:ext>
            </a:extLst>
          </p:cNvPr>
          <p:cNvCxnSpPr>
            <a:cxnSpLocks/>
          </p:cNvCxnSpPr>
          <p:nvPr/>
        </p:nvCxnSpPr>
        <p:spPr>
          <a:xfrm>
            <a:off x="2103730" y="4776014"/>
            <a:ext cx="356498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28396798-C97D-4504-9A55-B7E2277D74CD}"/>
              </a:ext>
            </a:extLst>
          </p:cNvPr>
          <p:cNvCxnSpPr>
            <a:cxnSpLocks/>
          </p:cNvCxnSpPr>
          <p:nvPr/>
        </p:nvCxnSpPr>
        <p:spPr>
          <a:xfrm>
            <a:off x="3145814" y="4763217"/>
            <a:ext cx="435072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D1F2F275-6826-4A7A-AA00-0CFFCA416DBE}"/>
              </a:ext>
            </a:extLst>
          </p:cNvPr>
          <p:cNvCxnSpPr>
            <a:cxnSpLocks/>
          </p:cNvCxnSpPr>
          <p:nvPr/>
        </p:nvCxnSpPr>
        <p:spPr>
          <a:xfrm>
            <a:off x="3145814" y="4082711"/>
            <a:ext cx="435072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B90E2252-BA70-4F04-97AC-BFEAFEE2D32A}"/>
              </a:ext>
            </a:extLst>
          </p:cNvPr>
          <p:cNvCxnSpPr>
            <a:cxnSpLocks/>
          </p:cNvCxnSpPr>
          <p:nvPr/>
        </p:nvCxnSpPr>
        <p:spPr>
          <a:xfrm flipV="1">
            <a:off x="2103730" y="4221088"/>
            <a:ext cx="356498" cy="347958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13A896DC-5672-420A-958B-24FDC120D2ED}"/>
              </a:ext>
            </a:extLst>
          </p:cNvPr>
          <p:cNvCxnSpPr>
            <a:cxnSpLocks/>
          </p:cNvCxnSpPr>
          <p:nvPr/>
        </p:nvCxnSpPr>
        <p:spPr>
          <a:xfrm>
            <a:off x="2110099" y="4970186"/>
            <a:ext cx="1448923" cy="562269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Стрелка: вправо 87">
            <a:extLst>
              <a:ext uri="{FF2B5EF4-FFF2-40B4-BE49-F238E27FC236}">
                <a16:creationId xmlns:a16="http://schemas.microsoft.com/office/drawing/2014/main" id="{C755415F-876A-4359-9D48-0AADD8683B52}"/>
              </a:ext>
            </a:extLst>
          </p:cNvPr>
          <p:cNvSpPr/>
          <p:nvPr/>
        </p:nvSpPr>
        <p:spPr>
          <a:xfrm>
            <a:off x="4344882" y="4647742"/>
            <a:ext cx="505808" cy="23094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B1649740-C29A-5887-4698-1F950A79FE1B}"/>
              </a:ext>
            </a:extLst>
          </p:cNvPr>
          <p:cNvGrpSpPr/>
          <p:nvPr/>
        </p:nvGrpSpPr>
        <p:grpSpPr>
          <a:xfrm>
            <a:off x="3504403" y="3635600"/>
            <a:ext cx="655904" cy="796066"/>
            <a:chOff x="3499611" y="3698742"/>
            <a:chExt cx="655904" cy="796066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273A40C-E78F-4566-B4C7-E561C9BC6B96}"/>
                </a:ext>
              </a:extLst>
            </p:cNvPr>
            <p:cNvSpPr txBox="1"/>
            <p:nvPr/>
          </p:nvSpPr>
          <p:spPr>
            <a:xfrm>
              <a:off x="3499611" y="4178840"/>
              <a:ext cx="655904" cy="3159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  <p:pic>
          <p:nvPicPr>
            <p:cNvPr id="54" name="Рисунок 53">
              <a:extLst>
                <a:ext uri="{FF2B5EF4-FFF2-40B4-BE49-F238E27FC236}">
                  <a16:creationId xmlns:a16="http://schemas.microsoft.com/office/drawing/2014/main" id="{51FE5D04-8A92-01A3-CDCB-11D8D5922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6756" y="3698742"/>
              <a:ext cx="500756" cy="515931"/>
            </a:xfrm>
            <a:prstGeom prst="rect">
              <a:avLst/>
            </a:prstGeom>
          </p:spPr>
        </p:pic>
      </p:grpSp>
      <p:grpSp>
        <p:nvGrpSpPr>
          <p:cNvPr id="71" name="Группа 70">
            <a:extLst>
              <a:ext uri="{FF2B5EF4-FFF2-40B4-BE49-F238E27FC236}">
                <a16:creationId xmlns:a16="http://schemas.microsoft.com/office/drawing/2014/main" id="{7FEF0EA5-7D0A-18FA-7490-40E7480B985E}"/>
              </a:ext>
            </a:extLst>
          </p:cNvPr>
          <p:cNvGrpSpPr/>
          <p:nvPr/>
        </p:nvGrpSpPr>
        <p:grpSpPr>
          <a:xfrm>
            <a:off x="3514610" y="4498146"/>
            <a:ext cx="655904" cy="796066"/>
            <a:chOff x="3499611" y="3698742"/>
            <a:chExt cx="655904" cy="796066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52F128B-C744-CEAD-51C7-E64E612FF9B6}"/>
                </a:ext>
              </a:extLst>
            </p:cNvPr>
            <p:cNvSpPr txBox="1"/>
            <p:nvPr/>
          </p:nvSpPr>
          <p:spPr>
            <a:xfrm>
              <a:off x="3499611" y="4178840"/>
              <a:ext cx="655904" cy="3159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  <p:pic>
          <p:nvPicPr>
            <p:cNvPr id="73" name="Рисунок 72">
              <a:extLst>
                <a:ext uri="{FF2B5EF4-FFF2-40B4-BE49-F238E27FC236}">
                  <a16:creationId xmlns:a16="http://schemas.microsoft.com/office/drawing/2014/main" id="{E7E1F96C-2F62-09C6-0EA2-464C80717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6756" y="3698742"/>
              <a:ext cx="500756" cy="515931"/>
            </a:xfrm>
            <a:prstGeom prst="rect">
              <a:avLst/>
            </a:prstGeom>
          </p:spPr>
        </p:pic>
      </p:grpSp>
      <p:grpSp>
        <p:nvGrpSpPr>
          <p:cNvPr id="78" name="Группа 77">
            <a:extLst>
              <a:ext uri="{FF2B5EF4-FFF2-40B4-BE49-F238E27FC236}">
                <a16:creationId xmlns:a16="http://schemas.microsoft.com/office/drawing/2014/main" id="{13945491-16B7-62C3-C122-376B07A6ABC9}"/>
              </a:ext>
            </a:extLst>
          </p:cNvPr>
          <p:cNvGrpSpPr/>
          <p:nvPr/>
        </p:nvGrpSpPr>
        <p:grpSpPr>
          <a:xfrm>
            <a:off x="3514610" y="5304034"/>
            <a:ext cx="655904" cy="796066"/>
            <a:chOff x="3499611" y="3698742"/>
            <a:chExt cx="655904" cy="796066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FE54CFA-85FD-1E43-7AFD-067B3BD5764B}"/>
                </a:ext>
              </a:extLst>
            </p:cNvPr>
            <p:cNvSpPr txBox="1"/>
            <p:nvPr/>
          </p:nvSpPr>
          <p:spPr>
            <a:xfrm>
              <a:off x="3499611" y="4178840"/>
              <a:ext cx="655904" cy="3159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  <p:pic>
          <p:nvPicPr>
            <p:cNvPr id="81" name="Рисунок 80">
              <a:extLst>
                <a:ext uri="{FF2B5EF4-FFF2-40B4-BE49-F238E27FC236}">
                  <a16:creationId xmlns:a16="http://schemas.microsoft.com/office/drawing/2014/main" id="{57F24514-193A-029C-C288-25C1BF599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6756" y="3698742"/>
              <a:ext cx="500756" cy="515931"/>
            </a:xfrm>
            <a:prstGeom prst="rect">
              <a:avLst/>
            </a:prstGeom>
          </p:spPr>
        </p:pic>
      </p:grpSp>
      <p:grpSp>
        <p:nvGrpSpPr>
          <p:cNvPr id="84" name="Группа 83">
            <a:extLst>
              <a:ext uri="{FF2B5EF4-FFF2-40B4-BE49-F238E27FC236}">
                <a16:creationId xmlns:a16="http://schemas.microsoft.com/office/drawing/2014/main" id="{AA9D635C-DEDB-F4E1-0A47-66951DD31D7B}"/>
              </a:ext>
            </a:extLst>
          </p:cNvPr>
          <p:cNvGrpSpPr/>
          <p:nvPr/>
        </p:nvGrpSpPr>
        <p:grpSpPr>
          <a:xfrm>
            <a:off x="7156456" y="3713054"/>
            <a:ext cx="655904" cy="796066"/>
            <a:chOff x="3499611" y="3698742"/>
            <a:chExt cx="655904" cy="796066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A03766E-D5E8-4ABF-E7E5-B33B3E8F937B}"/>
                </a:ext>
              </a:extLst>
            </p:cNvPr>
            <p:cNvSpPr txBox="1"/>
            <p:nvPr/>
          </p:nvSpPr>
          <p:spPr>
            <a:xfrm>
              <a:off x="3499611" y="4178840"/>
              <a:ext cx="655904" cy="3159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  <p:pic>
          <p:nvPicPr>
            <p:cNvPr id="87" name="Рисунок 86">
              <a:extLst>
                <a:ext uri="{FF2B5EF4-FFF2-40B4-BE49-F238E27FC236}">
                  <a16:creationId xmlns:a16="http://schemas.microsoft.com/office/drawing/2014/main" id="{F46B5F1F-9F5D-8DED-8E82-E217A5B4D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6756" y="3698742"/>
              <a:ext cx="500756" cy="515931"/>
            </a:xfrm>
            <a:prstGeom prst="rect">
              <a:avLst/>
            </a:prstGeom>
          </p:spPr>
        </p:pic>
      </p:grpSp>
      <p:grpSp>
        <p:nvGrpSpPr>
          <p:cNvPr id="89" name="Группа 88">
            <a:extLst>
              <a:ext uri="{FF2B5EF4-FFF2-40B4-BE49-F238E27FC236}">
                <a16:creationId xmlns:a16="http://schemas.microsoft.com/office/drawing/2014/main" id="{114F2D3A-ABAD-F4B8-188A-4DF6027701F0}"/>
              </a:ext>
            </a:extLst>
          </p:cNvPr>
          <p:cNvGrpSpPr/>
          <p:nvPr/>
        </p:nvGrpSpPr>
        <p:grpSpPr>
          <a:xfrm>
            <a:off x="7160858" y="4513469"/>
            <a:ext cx="655904" cy="796066"/>
            <a:chOff x="3499611" y="3698742"/>
            <a:chExt cx="655904" cy="796066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6FC1DEE-891A-65A6-D389-4822F4EA85E4}"/>
                </a:ext>
              </a:extLst>
            </p:cNvPr>
            <p:cNvSpPr txBox="1"/>
            <p:nvPr/>
          </p:nvSpPr>
          <p:spPr>
            <a:xfrm>
              <a:off x="3499611" y="4178840"/>
              <a:ext cx="655904" cy="3159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  <p:pic>
          <p:nvPicPr>
            <p:cNvPr id="91" name="Рисунок 90">
              <a:extLst>
                <a:ext uri="{FF2B5EF4-FFF2-40B4-BE49-F238E27FC236}">
                  <a16:creationId xmlns:a16="http://schemas.microsoft.com/office/drawing/2014/main" id="{35C27A31-EB4C-495A-F8DC-F92CF041B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6756" y="3698742"/>
              <a:ext cx="500756" cy="515931"/>
            </a:xfrm>
            <a:prstGeom prst="rect">
              <a:avLst/>
            </a:prstGeom>
          </p:spPr>
        </p:pic>
      </p:grpSp>
      <p:grpSp>
        <p:nvGrpSpPr>
          <p:cNvPr id="92" name="Группа 91">
            <a:extLst>
              <a:ext uri="{FF2B5EF4-FFF2-40B4-BE49-F238E27FC236}">
                <a16:creationId xmlns:a16="http://schemas.microsoft.com/office/drawing/2014/main" id="{17DFBDCD-C142-4B7A-484C-E5ADDC08D0B6}"/>
              </a:ext>
            </a:extLst>
          </p:cNvPr>
          <p:cNvGrpSpPr/>
          <p:nvPr/>
        </p:nvGrpSpPr>
        <p:grpSpPr>
          <a:xfrm>
            <a:off x="7160858" y="5309535"/>
            <a:ext cx="655904" cy="796066"/>
            <a:chOff x="3499611" y="3698742"/>
            <a:chExt cx="655904" cy="796066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5F2CF23-C082-1EB0-7EB9-21C2252135BC}"/>
                </a:ext>
              </a:extLst>
            </p:cNvPr>
            <p:cNvSpPr txBox="1"/>
            <p:nvPr/>
          </p:nvSpPr>
          <p:spPr>
            <a:xfrm>
              <a:off x="3499611" y="4178840"/>
              <a:ext cx="655904" cy="3159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  <p:pic>
          <p:nvPicPr>
            <p:cNvPr id="94" name="Рисунок 93">
              <a:extLst>
                <a:ext uri="{FF2B5EF4-FFF2-40B4-BE49-F238E27FC236}">
                  <a16:creationId xmlns:a16="http://schemas.microsoft.com/office/drawing/2014/main" id="{FDCEF5EA-15E8-8DBA-CE61-AA4099D09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6756" y="3698742"/>
              <a:ext cx="500756" cy="515931"/>
            </a:xfrm>
            <a:prstGeom prst="rect">
              <a:avLst/>
            </a:prstGeom>
          </p:spPr>
        </p:pic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8CF7EE1A-81E9-8003-97D2-CFE998CC1A70}"/>
              </a:ext>
            </a:extLst>
          </p:cNvPr>
          <p:cNvGrpSpPr/>
          <p:nvPr/>
        </p:nvGrpSpPr>
        <p:grpSpPr>
          <a:xfrm>
            <a:off x="5954475" y="4533022"/>
            <a:ext cx="660494" cy="605320"/>
            <a:chOff x="5954475" y="4533022"/>
            <a:chExt cx="660494" cy="60532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BDAAC4D-B8A9-4B55-A0E4-CF1DD931F3D8}"/>
                </a:ext>
              </a:extLst>
            </p:cNvPr>
            <p:cNvSpPr txBox="1"/>
            <p:nvPr/>
          </p:nvSpPr>
          <p:spPr>
            <a:xfrm>
              <a:off x="5954475" y="4922898"/>
              <a:ext cx="65590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ВС ДЭП</a:t>
              </a:r>
            </a:p>
          </p:txBody>
        </p:sp>
        <p:pic>
          <p:nvPicPr>
            <p:cNvPr id="95" name="Рисунок 94">
              <a:extLst>
                <a:ext uri="{FF2B5EF4-FFF2-40B4-BE49-F238E27FC236}">
                  <a16:creationId xmlns:a16="http://schemas.microsoft.com/office/drawing/2014/main" id="{82EC0195-50F1-87BA-8D26-6F46C44C3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85807" y="4533022"/>
              <a:ext cx="629162" cy="406731"/>
            </a:xfrm>
            <a:prstGeom prst="rect">
              <a:avLst/>
            </a:prstGeom>
          </p:spPr>
        </p:pic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7F11C491-4E7C-24BE-F4FE-D7F75D4BAEBD}"/>
              </a:ext>
            </a:extLst>
          </p:cNvPr>
          <p:cNvGrpSpPr/>
          <p:nvPr/>
        </p:nvGrpSpPr>
        <p:grpSpPr>
          <a:xfrm>
            <a:off x="2460228" y="4516167"/>
            <a:ext cx="696569" cy="595456"/>
            <a:chOff x="2460228" y="4516167"/>
            <a:chExt cx="696569" cy="595456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B4701EE-8756-4008-8672-97EF3CA0249D}"/>
                </a:ext>
              </a:extLst>
            </p:cNvPr>
            <p:cNvSpPr txBox="1"/>
            <p:nvPr/>
          </p:nvSpPr>
          <p:spPr>
            <a:xfrm>
              <a:off x="2460228" y="4896179"/>
              <a:ext cx="69656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Веб-служба</a:t>
              </a:r>
            </a:p>
          </p:txBody>
        </p:sp>
        <p:pic>
          <p:nvPicPr>
            <p:cNvPr id="96" name="Рисунок 95">
              <a:extLst>
                <a:ext uri="{FF2B5EF4-FFF2-40B4-BE49-F238E27FC236}">
                  <a16:creationId xmlns:a16="http://schemas.microsoft.com/office/drawing/2014/main" id="{2D701279-99EE-3128-F4FF-6E54E054A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09716" y="4516167"/>
              <a:ext cx="629162" cy="406731"/>
            </a:xfrm>
            <a:prstGeom prst="rect">
              <a:avLst/>
            </a:prstGeom>
          </p:spPr>
        </p:pic>
      </p:grpSp>
      <p:grpSp>
        <p:nvGrpSpPr>
          <p:cNvPr id="97" name="Группа 96">
            <a:extLst>
              <a:ext uri="{FF2B5EF4-FFF2-40B4-BE49-F238E27FC236}">
                <a16:creationId xmlns:a16="http://schemas.microsoft.com/office/drawing/2014/main" id="{88146E71-E9B7-4FD7-6C4D-5F081896D4C5}"/>
              </a:ext>
            </a:extLst>
          </p:cNvPr>
          <p:cNvGrpSpPr/>
          <p:nvPr/>
        </p:nvGrpSpPr>
        <p:grpSpPr>
          <a:xfrm>
            <a:off x="2445446" y="3883708"/>
            <a:ext cx="696569" cy="595456"/>
            <a:chOff x="2460228" y="4516167"/>
            <a:chExt cx="696569" cy="595456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C05D8B8-FD6C-3589-4748-A41726D4310A}"/>
                </a:ext>
              </a:extLst>
            </p:cNvPr>
            <p:cNvSpPr txBox="1"/>
            <p:nvPr/>
          </p:nvSpPr>
          <p:spPr>
            <a:xfrm>
              <a:off x="2460228" y="4896179"/>
              <a:ext cx="69656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Веб-служба</a:t>
              </a:r>
            </a:p>
          </p:txBody>
        </p:sp>
        <p:pic>
          <p:nvPicPr>
            <p:cNvPr id="99" name="Рисунок 98">
              <a:extLst>
                <a:ext uri="{FF2B5EF4-FFF2-40B4-BE49-F238E27FC236}">
                  <a16:creationId xmlns:a16="http://schemas.microsoft.com/office/drawing/2014/main" id="{E53936EA-3C2B-B6B4-872D-27712B04F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09716" y="4516167"/>
              <a:ext cx="629162" cy="406731"/>
            </a:xfrm>
            <a:prstGeom prst="rect">
              <a:avLst/>
            </a:prstGeom>
          </p:spPr>
        </p:pic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8AA66B28-53D6-4CF4-A82B-6B83E57F9796}"/>
              </a:ext>
            </a:extLst>
          </p:cNvPr>
          <p:cNvGrpSpPr/>
          <p:nvPr/>
        </p:nvGrpSpPr>
        <p:grpSpPr>
          <a:xfrm>
            <a:off x="1331640" y="4586478"/>
            <a:ext cx="945683" cy="632867"/>
            <a:chOff x="1331640" y="4586478"/>
            <a:chExt cx="945683" cy="632867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A63C4FD-828C-422E-9306-B79884A64A5D}"/>
                </a:ext>
              </a:extLst>
            </p:cNvPr>
            <p:cNvSpPr txBox="1"/>
            <p:nvPr/>
          </p:nvSpPr>
          <p:spPr>
            <a:xfrm>
              <a:off x="1331640" y="5003901"/>
              <a:ext cx="94568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Веб-приложение</a:t>
              </a:r>
            </a:p>
          </p:txBody>
        </p:sp>
        <p:pic>
          <p:nvPicPr>
            <p:cNvPr id="100" name="Рисунок 99">
              <a:extLst>
                <a:ext uri="{FF2B5EF4-FFF2-40B4-BE49-F238E27FC236}">
                  <a16:creationId xmlns:a16="http://schemas.microsoft.com/office/drawing/2014/main" id="{76B58771-BE68-30CE-A538-5F73AD659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34083" y="4586478"/>
              <a:ext cx="544684" cy="467657"/>
            </a:xfrm>
            <a:prstGeom prst="rect">
              <a:avLst/>
            </a:prstGeom>
          </p:spPr>
        </p:pic>
      </p:grpSp>
      <p:grpSp>
        <p:nvGrpSpPr>
          <p:cNvPr id="101" name="Группа 100">
            <a:extLst>
              <a:ext uri="{FF2B5EF4-FFF2-40B4-BE49-F238E27FC236}">
                <a16:creationId xmlns:a16="http://schemas.microsoft.com/office/drawing/2014/main" id="{BF060174-E7EC-CDEE-9B5F-E7E898CA025F}"/>
              </a:ext>
            </a:extLst>
          </p:cNvPr>
          <p:cNvGrpSpPr/>
          <p:nvPr/>
        </p:nvGrpSpPr>
        <p:grpSpPr>
          <a:xfrm>
            <a:off x="4869931" y="4518684"/>
            <a:ext cx="945683" cy="632867"/>
            <a:chOff x="1331640" y="4586478"/>
            <a:chExt cx="945683" cy="632867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EF6BF6A-C708-7ECC-E664-42A78A310A8B}"/>
                </a:ext>
              </a:extLst>
            </p:cNvPr>
            <p:cNvSpPr txBox="1"/>
            <p:nvPr/>
          </p:nvSpPr>
          <p:spPr>
            <a:xfrm>
              <a:off x="1331640" y="5003901"/>
              <a:ext cx="94568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Веб-приложение</a:t>
              </a:r>
            </a:p>
          </p:txBody>
        </p:sp>
        <p:pic>
          <p:nvPicPr>
            <p:cNvPr id="103" name="Рисунок 102">
              <a:extLst>
                <a:ext uri="{FF2B5EF4-FFF2-40B4-BE49-F238E27FC236}">
                  <a16:creationId xmlns:a16="http://schemas.microsoft.com/office/drawing/2014/main" id="{A581847B-BCA9-93B8-137D-4BA20DEEC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34083" y="4586478"/>
              <a:ext cx="544684" cy="4676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79512" y="6669360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Обзор существующих аналогов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9552" y="5877272"/>
            <a:ext cx="4464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/>
              <a:t>Источники информации:</a:t>
            </a:r>
          </a:p>
          <a:p>
            <a:r>
              <a:rPr lang="en-US" sz="1050" dirty="0"/>
              <a:t>[1] </a:t>
            </a:r>
            <a:r>
              <a:rPr lang="ru-RU" sz="1050" dirty="0">
                <a:hlinkClick r:id="rId2"/>
              </a:rPr>
              <a:t>https://docs.microsoft.com/ru-ru/graph/</a:t>
            </a:r>
            <a:r>
              <a:rPr lang="en-US" sz="1050" dirty="0"/>
              <a:t> </a:t>
            </a:r>
            <a:endParaRPr lang="ru-RU" sz="1050" dirty="0"/>
          </a:p>
          <a:p>
            <a:r>
              <a:rPr lang="en-US" sz="1050" dirty="0"/>
              <a:t>[2] </a:t>
            </a:r>
            <a:r>
              <a:rPr lang="en-US" sz="1050" dirty="0">
                <a:hlinkClick r:id="rId3"/>
              </a:rPr>
              <a:t>https://developers.google.com/gmail/api</a:t>
            </a:r>
            <a:endParaRPr lang="en-US" sz="1050" dirty="0"/>
          </a:p>
          <a:p>
            <a:r>
              <a:rPr lang="en-US" sz="1050" dirty="0"/>
              <a:t>[3] </a:t>
            </a:r>
            <a:r>
              <a:rPr lang="en-US" sz="1050" dirty="0">
                <a:hlinkClick r:id="rId4"/>
              </a:rPr>
              <a:t>https://biz.mail.ru/developer/api.html</a:t>
            </a:r>
            <a:r>
              <a:rPr lang="en-US" sz="1050" dirty="0"/>
              <a:t>  </a:t>
            </a: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DD6B6668-7B1C-4059-ABA9-AE6C6503F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844770"/>
              </p:ext>
            </p:extLst>
          </p:nvPr>
        </p:nvGraphicFramePr>
        <p:xfrm>
          <a:off x="467544" y="766652"/>
          <a:ext cx="8280920" cy="4815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97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1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5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0712">
                  <a:extLst>
                    <a:ext uri="{9D8B030D-6E8A-4147-A177-3AD203B41FA5}">
                      <a16:colId xmlns:a16="http://schemas.microsoft.com/office/drawing/2014/main" val="1505116884"/>
                    </a:ext>
                  </a:extLst>
                </a:gridCol>
              </a:tblGrid>
              <a:tr h="13084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 ДЭП</a:t>
                      </a:r>
                      <a:endParaRPr kumimoji="0" lang="en-US" sz="1400" b="1" u="none" strike="noStrike" kern="1200" cap="none" normalizeH="0" baseline="30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Graph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Gmail API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Mail.ru </a:t>
                      </a:r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Бизнеса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Взаимодействие с различными почтовыми серверами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Нет,</a:t>
                      </a:r>
                    </a:p>
                    <a:p>
                      <a:r>
                        <a:rPr lang="ru-RU" sz="1400" dirty="0"/>
                        <a:t>(только сервер </a:t>
                      </a:r>
                      <a:r>
                        <a:rPr lang="en-US" sz="1400" dirty="0"/>
                        <a:t>Outlook)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Нет, (только сервер </a:t>
                      </a:r>
                      <a:r>
                        <a:rPr lang="en-US" sz="1400" dirty="0"/>
                        <a:t>Google)</a:t>
                      </a:r>
                      <a:endParaRPr lang="ru-RU" sz="14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Производит миграцию писем с почтовых ящиков различных серверов, на свой сервер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Наличие документации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Да,</a:t>
                      </a:r>
                    </a:p>
                    <a:p>
                      <a:r>
                        <a:rPr lang="en-US" sz="1400" dirty="0"/>
                        <a:t>https://biz.mail.ru/developer/api.html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Да,</a:t>
                      </a:r>
                    </a:p>
                    <a:p>
                      <a:r>
                        <a:rPr lang="en-US" sz="1400" dirty="0"/>
                        <a:t>https://developers.google.com/gmail/api/reference/rest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Да,</a:t>
                      </a:r>
                    </a:p>
                    <a:p>
                      <a:r>
                        <a:rPr lang="en-US" sz="1400" dirty="0"/>
                        <a:t>https://docs.microsoft.com/ru-ru/graph/outlook-mail-concept-overview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4125670825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Формат данных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JSON, XML</a:t>
                      </a:r>
                      <a:endParaRPr kumimoji="0" lang="ru-RU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JSON</a:t>
                      </a:r>
                      <a:endParaRPr lang="ru-RU" sz="14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JSON</a:t>
                      </a:r>
                      <a:endParaRPr lang="ru-RU" sz="14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JSON</a:t>
                      </a:r>
                      <a:endParaRPr lang="ru-RU" sz="1400" dirty="0"/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Работа одновременно с несколькими почтовыми ящиками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Возможность просмотра сообщений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Rectangle 206">
            <a:extLst>
              <a:ext uri="{FF2B5EF4-FFF2-40B4-BE49-F238E27FC236}">
                <a16:creationId xmlns:a16="http://schemas.microsoft.com/office/drawing/2014/main" id="{DF1DB415-26D2-4A63-87E1-B098F37B7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8" y="5805264"/>
            <a:ext cx="252027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dirty="0"/>
              <a:t>«Да» - указанная возможность присутствует</a:t>
            </a:r>
          </a:p>
          <a:p>
            <a:r>
              <a:rPr lang="ru-RU" sz="1000" b="1" dirty="0"/>
              <a:t>«</a:t>
            </a:r>
            <a:r>
              <a:rPr lang="ru-RU" sz="1000" dirty="0"/>
              <a:t>Нет</a:t>
            </a:r>
            <a:r>
              <a:rPr lang="ru-RU" sz="1000" b="1" dirty="0"/>
              <a:t>»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117010"/>
              </p:ext>
            </p:extLst>
          </p:nvPr>
        </p:nvGraphicFramePr>
        <p:xfrm>
          <a:off x="467544" y="764704"/>
          <a:ext cx="8280918" cy="35966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2100">
                  <a:extLst>
                    <a:ext uri="{9D8B030D-6E8A-4147-A177-3AD203B41FA5}">
                      <a16:colId xmlns:a16="http://schemas.microsoft.com/office/drawing/2014/main" val="922393062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657217664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3432312047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Java</a:t>
                      </a: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  <a:r>
                        <a:rPr kumimoji="0" lang="ru-RU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JavaScript</a:t>
                      </a: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2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[3]</a:t>
                      </a:r>
                      <a:endParaRPr kumimoji="0" lang="en-US" sz="18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Python</a:t>
                      </a: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Php</a:t>
                      </a: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[5]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Ruby</a:t>
                      </a: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[6]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ООП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ФП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Статистическая типизация</a:t>
                      </a:r>
                    </a:p>
                  </a:txBody>
                  <a:tcPr anchor="ctr" horzOverflow="overflow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динамической типизации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/>
                        <a:t>Да</a:t>
                      </a:r>
                      <a:endParaRPr lang="ru-RU" sz="16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Обработка исключений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Многопоточность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0277362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Асинхронность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10670202"/>
                  </a:ext>
                </a:extLst>
              </a:tr>
            </a:tbl>
          </a:graphicData>
        </a:graphic>
      </p:graphicFrame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языка программирования</a:t>
            </a:r>
          </a:p>
        </p:txBody>
      </p:sp>
      <p:sp>
        <p:nvSpPr>
          <p:cNvPr id="13" name="Rectangle 206"/>
          <p:cNvSpPr>
            <a:spLocks noChangeArrowheads="1"/>
          </p:cNvSpPr>
          <p:nvPr/>
        </p:nvSpPr>
        <p:spPr bwMode="auto">
          <a:xfrm>
            <a:off x="3563888" y="5805264"/>
            <a:ext cx="252027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dirty="0"/>
              <a:t>«Да» - указанная возможность присутствует</a:t>
            </a:r>
          </a:p>
          <a:p>
            <a:r>
              <a:rPr lang="ru-RU" sz="1000" b="1" dirty="0"/>
              <a:t>«</a:t>
            </a:r>
            <a:r>
              <a:rPr lang="ru-RU" sz="1000" dirty="0"/>
              <a:t>Нет</a:t>
            </a:r>
            <a:r>
              <a:rPr lang="ru-RU" sz="1000" b="1" dirty="0"/>
              <a:t>»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107503" y="5517232"/>
            <a:ext cx="338422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0850" algn="just" eaLnBrk="0" hangingPunct="0"/>
            <a:r>
              <a:rPr lang="ru-RU" sz="1000" dirty="0">
                <a:cs typeface="Times New Roman" pitchFamily="18" charset="0"/>
              </a:rPr>
              <a:t>Источники информации: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[1] </a:t>
            </a:r>
            <a:r>
              <a:rPr lang="en-US" sz="1000" dirty="0">
                <a:cs typeface="Arial" charset="0"/>
                <a:hlinkClick r:id="rId2"/>
              </a:rPr>
              <a:t>https://docs.oracle.com/en/java/</a:t>
            </a:r>
            <a:r>
              <a:rPr lang="en-US" sz="1000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[2]</a:t>
            </a:r>
            <a:r>
              <a:rPr lang="en-US" sz="1000" dirty="0">
                <a:cs typeface="Arial" charset="0"/>
                <a:hlinkClick r:id="rId3"/>
              </a:rPr>
              <a:t> https://docs.microsoft.com/ru-ru/dotnet/csharp/</a:t>
            </a:r>
            <a:r>
              <a:rPr lang="en-US" sz="1000" dirty="0">
                <a:cs typeface="Arial" charset="0"/>
              </a:rPr>
              <a:t> </a:t>
            </a:r>
            <a:endParaRPr lang="ru-RU" sz="1000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[3] </a:t>
            </a:r>
            <a:r>
              <a:rPr lang="en-US" sz="1000" dirty="0">
                <a:cs typeface="Arial" charset="0"/>
                <a:hlinkClick r:id="rId4"/>
              </a:rPr>
              <a:t>https://learn.javascript.ru/</a:t>
            </a:r>
            <a:r>
              <a:rPr lang="en-US" sz="1000" dirty="0">
                <a:cs typeface="Arial" charset="0"/>
              </a:rPr>
              <a:t> </a:t>
            </a:r>
            <a:endParaRPr lang="ru-RU" sz="1000" dirty="0">
              <a:cs typeface="Arial" charset="0"/>
            </a:endParaRP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[4] </a:t>
            </a:r>
            <a:r>
              <a:rPr lang="en-US" sz="1000" u="sng" dirty="0">
                <a:cs typeface="Arial" charset="0"/>
                <a:hlinkClick r:id="rId5"/>
              </a:rPr>
              <a:t>https://www.python.org/</a:t>
            </a:r>
            <a:r>
              <a:rPr lang="en-US" sz="1000" u="sng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[5] </a:t>
            </a:r>
            <a:r>
              <a:rPr lang="en-US" sz="1000" u="sng" dirty="0">
                <a:cs typeface="Arial" charset="0"/>
                <a:hlinkClick r:id="rId6"/>
              </a:rPr>
              <a:t>https://www.php.net/</a:t>
            </a:r>
            <a:r>
              <a:rPr lang="en-US" sz="1000" u="sng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[6] </a:t>
            </a:r>
            <a:r>
              <a:rPr lang="en-US" sz="1000" u="sng" dirty="0">
                <a:cs typeface="Arial" charset="0"/>
                <a:hlinkClick r:id="rId7"/>
              </a:rPr>
              <a:t>https://www.ruby-lang.org/ru/</a:t>
            </a:r>
            <a:r>
              <a:rPr lang="en-US" sz="1000" u="sng" dirty="0">
                <a:cs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среды программирования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107503" y="5651376"/>
            <a:ext cx="3384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0850" algn="just" eaLnBrk="0" hangingPunct="0"/>
            <a:r>
              <a:rPr lang="ru-RU" sz="1000" dirty="0">
                <a:cs typeface="Times New Roman" pitchFamily="18" charset="0"/>
              </a:rPr>
              <a:t>Источники информации: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[1] </a:t>
            </a:r>
            <a:r>
              <a:rPr lang="en-US" sz="1000" u="sng" dirty="0">
                <a:cs typeface="Arial" charset="0"/>
                <a:hlinkClick r:id="rId2"/>
              </a:rPr>
              <a:t>https://visualstudio.microsoft.com/ru/</a:t>
            </a:r>
            <a:endParaRPr lang="ru-RU" sz="1000" u="sng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[2] </a:t>
            </a:r>
            <a:r>
              <a:rPr lang="en-US" sz="1000" dirty="0">
                <a:cs typeface="Arial" charset="0"/>
                <a:hlinkClick r:id="rId3"/>
              </a:rPr>
              <a:t>https://www.jetbrains.com/ru-ru/rider/</a:t>
            </a:r>
            <a:r>
              <a:rPr lang="ru-RU" sz="1000" dirty="0">
                <a:cs typeface="Arial" charset="0"/>
              </a:rPr>
              <a:t> </a:t>
            </a:r>
            <a:endParaRPr lang="ru-RU" sz="1000" u="sng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[3]</a:t>
            </a:r>
            <a:r>
              <a:rPr lang="ru-RU" sz="1000" dirty="0">
                <a:cs typeface="Arial" charset="0"/>
              </a:rPr>
              <a:t> </a:t>
            </a:r>
            <a:r>
              <a:rPr lang="en-US" sz="1000" dirty="0">
                <a:cs typeface="Arial" charset="0"/>
                <a:hlinkClick r:id="rId4"/>
              </a:rPr>
              <a:t>https://www.monodevelop.com/</a:t>
            </a:r>
            <a:r>
              <a:rPr lang="ru-RU" sz="1000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</a:t>
            </a:r>
            <a:r>
              <a:rPr lang="ru-RU" sz="1000" dirty="0">
                <a:cs typeface="Arial" charset="0"/>
              </a:rPr>
              <a:t>4</a:t>
            </a:r>
            <a:r>
              <a:rPr lang="en-US" sz="1000" dirty="0">
                <a:cs typeface="Arial" charset="0"/>
              </a:rPr>
              <a:t>]</a:t>
            </a:r>
            <a:r>
              <a:rPr lang="ru-RU" sz="1000" dirty="0">
                <a:cs typeface="Arial" charset="0"/>
              </a:rPr>
              <a:t> </a:t>
            </a:r>
            <a:r>
              <a:rPr lang="en-US" sz="1000" dirty="0">
                <a:cs typeface="Arial" charset="0"/>
                <a:hlinkClick r:id="rId5"/>
              </a:rPr>
              <a:t>https://ru.wikipedia.org/wiki/SharpDevelop</a:t>
            </a:r>
            <a:endParaRPr lang="en-US" sz="1000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[5] </a:t>
            </a:r>
            <a:r>
              <a:rPr lang="en-US" sz="1000" dirty="0">
                <a:cs typeface="Arial" charset="0"/>
                <a:hlinkClick r:id="rId6"/>
              </a:rPr>
              <a:t>https://github.com/eclipse/aCute</a:t>
            </a:r>
            <a:r>
              <a:rPr lang="en-US" sz="1000" dirty="0">
                <a:cs typeface="Arial" charset="0"/>
              </a:rPr>
              <a:t> </a:t>
            </a:r>
            <a:r>
              <a:rPr lang="ru-RU" sz="1000" dirty="0">
                <a:cs typeface="Arial" charset="0"/>
              </a:rPr>
              <a:t> </a:t>
            </a:r>
            <a:endParaRPr lang="en-US" sz="1000" u="sng" dirty="0">
              <a:cs typeface="Arial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423535"/>
              </p:ext>
            </p:extLst>
          </p:nvPr>
        </p:nvGraphicFramePr>
        <p:xfrm>
          <a:off x="467544" y="766652"/>
          <a:ext cx="8280917" cy="4053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8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8537">
                  <a:extLst>
                    <a:ext uri="{9D8B030D-6E8A-4147-A177-3AD203B41FA5}">
                      <a16:colId xmlns:a16="http://schemas.microsoft.com/office/drawing/2014/main" val="1505116884"/>
                    </a:ext>
                  </a:extLst>
                </a:gridCol>
                <a:gridCol w="1238537">
                  <a:extLst>
                    <a:ext uri="{9D8B030D-6E8A-4147-A177-3AD203B41FA5}">
                      <a16:colId xmlns:a16="http://schemas.microsoft.com/office/drawing/2014/main" val="59124449"/>
                    </a:ext>
                  </a:extLst>
                </a:gridCol>
              </a:tblGrid>
              <a:tr h="13084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 Studio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Rider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MonoDevelop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[3]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SharpDevelop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Eclipse </a:t>
                      </a:r>
                      <a:r>
                        <a:rPr kumimoji="0" lang="en-US" sz="12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aCute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[5]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Бесплатность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Бесплатно для студентов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Автоматическое дополнение кода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/>
                        <a:t>Статический </a:t>
                      </a:r>
                      <a:r>
                        <a:rPr lang="ru-RU" sz="1600" dirty="0"/>
                        <a:t>анализатор кода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Отладчик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Тестирование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171437795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Профилирование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Необходимы расширения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Необходимы расширения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53795411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Шаблоны проектов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33297324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Кроссплатформенная сборка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546013313"/>
                  </a:ext>
                </a:extLst>
              </a:tr>
            </a:tbl>
          </a:graphicData>
        </a:graphic>
      </p:graphicFrame>
      <p:sp>
        <p:nvSpPr>
          <p:cNvPr id="17" name="Rectangle 206">
            <a:extLst>
              <a:ext uri="{FF2B5EF4-FFF2-40B4-BE49-F238E27FC236}">
                <a16:creationId xmlns:a16="http://schemas.microsoft.com/office/drawing/2014/main" id="{4FCA7011-0A55-4B99-B620-C867CF65B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8" y="5805264"/>
            <a:ext cx="252027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dirty="0"/>
              <a:t>«Да» - указанная возможность присутствует</a:t>
            </a:r>
          </a:p>
          <a:p>
            <a:r>
              <a:rPr lang="ru-RU" sz="1000" b="1" dirty="0"/>
              <a:t>«</a:t>
            </a:r>
            <a:r>
              <a:rPr lang="ru-RU" sz="1000" dirty="0"/>
              <a:t>Нет</a:t>
            </a:r>
            <a:r>
              <a:rPr lang="ru-RU" sz="1000" b="1" dirty="0"/>
              <a:t>»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282972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1520" y="260648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Схема данных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4458AB2-84C0-D43B-94DA-90AFD133D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653" y="1214128"/>
            <a:ext cx="5858693" cy="44297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785332-1671-7963-7C79-801B4210F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45" y="476672"/>
            <a:ext cx="8784435" cy="5041624"/>
          </a:xfrm>
          <a:prstGeom prst="rect">
            <a:avLst/>
          </a:prstGeom>
        </p:spPr>
      </p:pic>
      <p:sp>
        <p:nvSpPr>
          <p:cNvPr id="138" name="Прямоугольник 137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1520" y="260648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Пользовательский интерфейс. Экранные формы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254B16D-4C41-4853-B27E-7B734632D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916" y="3914579"/>
            <a:ext cx="2153461" cy="124261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601425D-1D49-4B53-8321-EAF7589AA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423" y="3920498"/>
            <a:ext cx="4558552" cy="116289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8C6AE44-A56A-4CAA-85E3-8AB8CFE56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806" y="1078019"/>
            <a:ext cx="2145571" cy="14826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34E5C4-C2A0-4577-A39A-B853DAD98B66}"/>
              </a:ext>
            </a:extLst>
          </p:cNvPr>
          <p:cNvSpPr txBox="1"/>
          <p:nvPr/>
        </p:nvSpPr>
        <p:spPr>
          <a:xfrm>
            <a:off x="5964838" y="5237192"/>
            <a:ext cx="25922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4. </a:t>
            </a:r>
            <a:r>
              <a:rPr lang="ru-RU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Форма авторизации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5108F1-31FD-4030-AAC9-0BA7DAA6741C}"/>
              </a:ext>
            </a:extLst>
          </p:cNvPr>
          <p:cNvSpPr txBox="1"/>
          <p:nvPr/>
        </p:nvSpPr>
        <p:spPr>
          <a:xfrm>
            <a:off x="5868144" y="2623216"/>
            <a:ext cx="24765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2. </a:t>
            </a:r>
            <a:r>
              <a:rPr lang="ru-RU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Форма редактирования почтового сервера</a:t>
            </a:r>
            <a:endParaRPr lang="ru-RU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4774EC-4F94-489B-B13A-BEC8CBBB5FCD}"/>
              </a:ext>
            </a:extLst>
          </p:cNvPr>
          <p:cNvSpPr txBox="1"/>
          <p:nvPr/>
        </p:nvSpPr>
        <p:spPr>
          <a:xfrm>
            <a:off x="1459003" y="5237192"/>
            <a:ext cx="32405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3. 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Таблица просмотра писем</a:t>
            </a:r>
            <a:endParaRPr lang="ru-RU" sz="160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BC8799D-67EA-4FFF-AFC3-E8BA17BA77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981" y="1078019"/>
            <a:ext cx="4558552" cy="154519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9A2DA44-9C2D-4B71-971E-E5AB6747A6FB}"/>
              </a:ext>
            </a:extLst>
          </p:cNvPr>
          <p:cNvSpPr txBox="1"/>
          <p:nvPr/>
        </p:nvSpPr>
        <p:spPr>
          <a:xfrm>
            <a:off x="1395997" y="2640392"/>
            <a:ext cx="35014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1. </a:t>
            </a:r>
            <a:r>
              <a:rPr lang="ru-RU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Форма добавления учетной записи, выбор хоста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575411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Отладка и тестирование ВС ДЭП</a:t>
            </a:r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0C1E0212-5564-DCF5-DA13-04B43B87A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63" y="762673"/>
            <a:ext cx="3978308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dirty="0"/>
              <a:t>Отладка</a:t>
            </a:r>
          </a:p>
          <a:p>
            <a:pPr marL="266700" indent="-266700">
              <a:buFontTx/>
              <a:buChar char="•"/>
              <a:tabLst>
                <a:tab pos="457200" algn="l"/>
              </a:tabLst>
            </a:pPr>
            <a:r>
              <a:rPr lang="ru-RU" dirty="0"/>
              <a:t>с использованием статического анализатора кода проведён обзор существующих аналогов;</a:t>
            </a:r>
          </a:p>
          <a:p>
            <a:pPr marL="266700" indent="-266700">
              <a:buFontTx/>
              <a:buChar char="•"/>
              <a:tabLst>
                <a:tab pos="457200" algn="l"/>
              </a:tabLst>
            </a:pPr>
            <a:r>
              <a:rPr lang="ru-RU" dirty="0"/>
              <a:t>с использованием логгера;</a:t>
            </a:r>
          </a:p>
          <a:p>
            <a:pPr marL="266700" indent="-266700">
              <a:buFontTx/>
              <a:buChar char="•"/>
              <a:tabLst>
                <a:tab pos="457200" algn="l"/>
              </a:tabLst>
            </a:pPr>
            <a:r>
              <a:rPr lang="ru-RU" dirty="0"/>
              <a:t>с использованием встроенного отладчика.</a:t>
            </a:r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B590B37D-127F-E0B9-F08D-CB0315026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731" y="762673"/>
            <a:ext cx="390281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dirty="0"/>
              <a:t>Тестирование</a:t>
            </a:r>
          </a:p>
          <a:p>
            <a:pPr marL="266700" indent="-266700">
              <a:buFontTx/>
              <a:buChar char="•"/>
              <a:tabLst>
                <a:tab pos="457200" algn="l"/>
              </a:tabLst>
            </a:pPr>
            <a:r>
              <a:rPr lang="ru-RU" dirty="0"/>
              <a:t>модульное тестирование методом «белого ящика»;</a:t>
            </a:r>
          </a:p>
          <a:p>
            <a:pPr marL="266700" indent="-266700">
              <a:buFontTx/>
              <a:buChar char="•"/>
              <a:tabLst>
                <a:tab pos="457200" algn="l"/>
              </a:tabLst>
            </a:pPr>
            <a:r>
              <a:rPr lang="ru-RU" dirty="0"/>
              <a:t>интеграционное тестирование методом «черного ящика».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D1B9CF8-FDA2-7D2F-5D8F-92F180DBB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730" y="2898619"/>
            <a:ext cx="3686114" cy="247459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D7A6721-C286-37A2-ED80-76D860F4E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31" y="2901111"/>
            <a:ext cx="3898345" cy="56473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CC5121E-C2CC-7475-05A1-A2D8E83A71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138"/>
          <a:stretch/>
        </p:blipFill>
        <p:spPr>
          <a:xfrm>
            <a:off x="496531" y="3658195"/>
            <a:ext cx="3898344" cy="17150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14959</TotalTime>
  <Words>949</Words>
  <Application>Microsoft Office PowerPoint</Application>
  <PresentationFormat>Экран (4:3)</PresentationFormat>
  <Paragraphs>237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nenagleyko</dc:creator>
  <cp:lastModifiedBy>Максим Мясников</cp:lastModifiedBy>
  <cp:revision>258</cp:revision>
  <dcterms:created xsi:type="dcterms:W3CDTF">2014-03-17T07:20:10Z</dcterms:created>
  <dcterms:modified xsi:type="dcterms:W3CDTF">2022-05-18T16:25:17Z</dcterms:modified>
</cp:coreProperties>
</file>