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57" r:id="rId3"/>
    <p:sldId id="258" r:id="rId4"/>
    <p:sldId id="259" r:id="rId5"/>
    <p:sldId id="260" r:id="rId6"/>
    <p:sldId id="261" r:id="rId7"/>
    <p:sldId id="265" r:id="rId8"/>
    <p:sldId id="271" r:id="rId9"/>
    <p:sldId id="270"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595959"/>
    <a:srgbClr val="006600"/>
    <a:srgbClr val="0099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2D03B-317D-4438-B8D5-05203BD5303B}" type="doc">
      <dgm:prSet loTypeId="urn:microsoft.com/office/officeart/2005/8/layout/radial3" loCatId="cycle" qsTypeId="urn:microsoft.com/office/officeart/2005/8/quickstyle/3d3" qsCatId="3D" csTypeId="urn:microsoft.com/office/officeart/2005/8/colors/colorful5" csCatId="colorful" phldr="1"/>
      <dgm:spPr/>
      <dgm:t>
        <a:bodyPr/>
        <a:lstStyle/>
        <a:p>
          <a:endParaRPr lang="en-US"/>
        </a:p>
      </dgm:t>
    </dgm:pt>
    <dgm:pt modelId="{D894C042-A379-4044-BAB9-492A67B8BAB3}">
      <dgm:prSet phldrT="[Text]"/>
      <dgm:spPr/>
      <dgm:t>
        <a:bodyPr/>
        <a:lstStyle/>
        <a:p>
          <a:r>
            <a:rPr lang="en-US" b="1" dirty="0" smtClean="0">
              <a:solidFill>
                <a:schemeClr val="tx2"/>
              </a:solidFill>
            </a:rPr>
            <a:t>Portfolio</a:t>
          </a:r>
          <a:endParaRPr lang="en-US" b="1" dirty="0">
            <a:solidFill>
              <a:schemeClr val="tx2"/>
            </a:solidFill>
          </a:endParaRPr>
        </a:p>
      </dgm:t>
    </dgm:pt>
    <dgm:pt modelId="{3FB8706F-9C66-49D7-9BB0-42E594608044}" type="parTrans" cxnId="{89DA135B-7DFF-41C7-8646-822929B4908A}">
      <dgm:prSet/>
      <dgm:spPr/>
      <dgm:t>
        <a:bodyPr/>
        <a:lstStyle/>
        <a:p>
          <a:endParaRPr lang="en-US" b="1">
            <a:solidFill>
              <a:schemeClr val="tx2"/>
            </a:solidFill>
          </a:endParaRPr>
        </a:p>
      </dgm:t>
    </dgm:pt>
    <dgm:pt modelId="{ADD19B4A-5B3A-478B-9DF3-F39EE76FE557}" type="sibTrans" cxnId="{89DA135B-7DFF-41C7-8646-822929B4908A}">
      <dgm:prSet/>
      <dgm:spPr/>
      <dgm:t>
        <a:bodyPr/>
        <a:lstStyle/>
        <a:p>
          <a:endParaRPr lang="en-US" b="1">
            <a:solidFill>
              <a:schemeClr val="tx2"/>
            </a:solidFill>
          </a:endParaRPr>
        </a:p>
      </dgm:t>
    </dgm:pt>
    <dgm:pt modelId="{D17ADEC3-AAE1-4BC8-A0F2-ED8FE5E3292F}">
      <dgm:prSet phldrT="[Text]" custT="1"/>
      <dgm:spPr/>
      <dgm:t>
        <a:bodyPr/>
        <a:lstStyle/>
        <a:p>
          <a:r>
            <a:rPr lang="en-US" sz="1600" b="1" dirty="0" smtClean="0">
              <a:solidFill>
                <a:schemeClr val="tx2"/>
              </a:solidFill>
            </a:rPr>
            <a:t>Admin</a:t>
          </a:r>
          <a:endParaRPr lang="en-US" sz="1600" b="1" dirty="0">
            <a:solidFill>
              <a:schemeClr val="tx2"/>
            </a:solidFill>
          </a:endParaRPr>
        </a:p>
      </dgm:t>
    </dgm:pt>
    <dgm:pt modelId="{1742DBDE-957C-4CD6-92E2-9313AABF3830}" type="parTrans" cxnId="{2B182085-862B-4284-8C7B-F2E4F25760C2}">
      <dgm:prSet/>
      <dgm:spPr/>
      <dgm:t>
        <a:bodyPr/>
        <a:lstStyle/>
        <a:p>
          <a:endParaRPr lang="en-US" b="1">
            <a:solidFill>
              <a:schemeClr val="tx2"/>
            </a:solidFill>
          </a:endParaRPr>
        </a:p>
      </dgm:t>
    </dgm:pt>
    <dgm:pt modelId="{B0415F5E-D4B1-458D-9C97-3B4C6AB32E0F}" type="sibTrans" cxnId="{2B182085-862B-4284-8C7B-F2E4F25760C2}">
      <dgm:prSet/>
      <dgm:spPr/>
      <dgm:t>
        <a:bodyPr/>
        <a:lstStyle/>
        <a:p>
          <a:endParaRPr lang="en-US" b="1">
            <a:solidFill>
              <a:schemeClr val="tx2"/>
            </a:solidFill>
          </a:endParaRPr>
        </a:p>
      </dgm:t>
    </dgm:pt>
    <dgm:pt modelId="{A6D4FEBD-6CCE-4838-B04E-D2A58D94402E}">
      <dgm:prSet phldrT="[Text]"/>
      <dgm:spPr/>
      <dgm:t>
        <a:bodyPr/>
        <a:lstStyle/>
        <a:p>
          <a:r>
            <a:rPr lang="en-US" b="1" dirty="0" smtClean="0">
              <a:solidFill>
                <a:schemeClr val="tx2"/>
              </a:solidFill>
            </a:rPr>
            <a:t>Prediction </a:t>
          </a:r>
        </a:p>
        <a:p>
          <a:r>
            <a:rPr lang="en-US" b="1" dirty="0" smtClean="0">
              <a:solidFill>
                <a:schemeClr val="tx2"/>
              </a:solidFill>
            </a:rPr>
            <a:t>&amp;</a:t>
          </a:r>
        </a:p>
        <a:p>
          <a:r>
            <a:rPr lang="en-US" b="1" dirty="0" smtClean="0">
              <a:solidFill>
                <a:schemeClr val="tx2"/>
              </a:solidFill>
            </a:rPr>
            <a:t>Recommendation</a:t>
          </a:r>
        </a:p>
      </dgm:t>
    </dgm:pt>
    <dgm:pt modelId="{360E04F1-8D42-4E61-9EBA-9799E503E1F6}" type="parTrans" cxnId="{8C019D83-4D5B-4B72-837E-16C6D5FBE644}">
      <dgm:prSet/>
      <dgm:spPr/>
      <dgm:t>
        <a:bodyPr/>
        <a:lstStyle/>
        <a:p>
          <a:endParaRPr lang="en-US" b="1">
            <a:solidFill>
              <a:schemeClr val="tx2"/>
            </a:solidFill>
          </a:endParaRPr>
        </a:p>
      </dgm:t>
    </dgm:pt>
    <dgm:pt modelId="{F692C161-8AA3-495E-B036-7049B876D52D}" type="sibTrans" cxnId="{8C019D83-4D5B-4B72-837E-16C6D5FBE644}">
      <dgm:prSet/>
      <dgm:spPr/>
      <dgm:t>
        <a:bodyPr/>
        <a:lstStyle/>
        <a:p>
          <a:endParaRPr lang="en-US" b="1">
            <a:solidFill>
              <a:schemeClr val="tx2"/>
            </a:solidFill>
          </a:endParaRPr>
        </a:p>
      </dgm:t>
    </dgm:pt>
    <dgm:pt modelId="{CF48C75C-0690-4ACB-A5E8-AB0D06B6A39A}">
      <dgm:prSet phldrT="[Text]"/>
      <dgm:spPr/>
      <dgm:t>
        <a:bodyPr/>
        <a:lstStyle/>
        <a:p>
          <a:r>
            <a:rPr lang="en-US" b="1" dirty="0" smtClean="0">
              <a:solidFill>
                <a:schemeClr val="tx2"/>
              </a:solidFill>
            </a:rPr>
            <a:t>Services</a:t>
          </a:r>
          <a:endParaRPr lang="en-US" b="1" dirty="0">
            <a:solidFill>
              <a:schemeClr val="tx2"/>
            </a:solidFill>
          </a:endParaRPr>
        </a:p>
      </dgm:t>
    </dgm:pt>
    <dgm:pt modelId="{A64A8CAF-4BE4-463B-A18A-4985D91B53BC}" type="parTrans" cxnId="{D0C38FBA-072D-4CC1-BAD0-F30FC149A59A}">
      <dgm:prSet/>
      <dgm:spPr/>
      <dgm:t>
        <a:bodyPr/>
        <a:lstStyle/>
        <a:p>
          <a:endParaRPr lang="en-US" b="1">
            <a:solidFill>
              <a:schemeClr val="tx2"/>
            </a:solidFill>
          </a:endParaRPr>
        </a:p>
      </dgm:t>
    </dgm:pt>
    <dgm:pt modelId="{84722D00-A76E-46C5-89F6-C7FCCB1DCC22}" type="sibTrans" cxnId="{D0C38FBA-072D-4CC1-BAD0-F30FC149A59A}">
      <dgm:prSet/>
      <dgm:spPr/>
      <dgm:t>
        <a:bodyPr/>
        <a:lstStyle/>
        <a:p>
          <a:endParaRPr lang="en-US" b="1">
            <a:solidFill>
              <a:schemeClr val="tx2"/>
            </a:solidFill>
          </a:endParaRPr>
        </a:p>
      </dgm:t>
    </dgm:pt>
    <dgm:pt modelId="{8C27FE69-44E6-4BFD-9CFF-560E2BB33698}">
      <dgm:prSet phldrT="[Text]" custT="1"/>
      <dgm:spPr/>
      <dgm:t>
        <a:bodyPr/>
        <a:lstStyle/>
        <a:p>
          <a:r>
            <a:rPr lang="en-US" sz="1600" b="1" dirty="0" smtClean="0">
              <a:solidFill>
                <a:schemeClr val="tx2"/>
              </a:solidFill>
            </a:rPr>
            <a:t>Client</a:t>
          </a:r>
          <a:endParaRPr lang="en-US" sz="1600" b="1" dirty="0">
            <a:solidFill>
              <a:schemeClr val="tx2"/>
            </a:solidFill>
          </a:endParaRPr>
        </a:p>
      </dgm:t>
    </dgm:pt>
    <dgm:pt modelId="{F0568484-AF8F-417C-8B50-E4E39B4069F5}" type="parTrans" cxnId="{AFB7022A-1850-47BD-8FE9-73B0F806B7C0}">
      <dgm:prSet/>
      <dgm:spPr/>
      <dgm:t>
        <a:bodyPr/>
        <a:lstStyle/>
        <a:p>
          <a:endParaRPr lang="en-US" b="1">
            <a:solidFill>
              <a:schemeClr val="tx2"/>
            </a:solidFill>
          </a:endParaRPr>
        </a:p>
      </dgm:t>
    </dgm:pt>
    <dgm:pt modelId="{7D502992-72EA-413C-887C-9C7AA759D9BA}" type="sibTrans" cxnId="{AFB7022A-1850-47BD-8FE9-73B0F806B7C0}">
      <dgm:prSet/>
      <dgm:spPr/>
      <dgm:t>
        <a:bodyPr/>
        <a:lstStyle/>
        <a:p>
          <a:endParaRPr lang="en-US" b="1">
            <a:solidFill>
              <a:schemeClr val="tx2"/>
            </a:solidFill>
          </a:endParaRPr>
        </a:p>
      </dgm:t>
    </dgm:pt>
    <dgm:pt modelId="{A74A77C1-5749-4010-8B3B-563FFCB55DB7}" type="pres">
      <dgm:prSet presAssocID="{D542D03B-317D-4438-B8D5-05203BD5303B}" presName="composite" presStyleCnt="0">
        <dgm:presLayoutVars>
          <dgm:chMax val="1"/>
          <dgm:dir/>
          <dgm:resizeHandles val="exact"/>
        </dgm:presLayoutVars>
      </dgm:prSet>
      <dgm:spPr/>
      <dgm:t>
        <a:bodyPr/>
        <a:lstStyle/>
        <a:p>
          <a:endParaRPr lang="en-US"/>
        </a:p>
      </dgm:t>
    </dgm:pt>
    <dgm:pt modelId="{257E6A53-7CC7-4E53-9836-63BE4DF60955}" type="pres">
      <dgm:prSet presAssocID="{D542D03B-317D-4438-B8D5-05203BD5303B}" presName="radial" presStyleCnt="0">
        <dgm:presLayoutVars>
          <dgm:animLvl val="ctr"/>
        </dgm:presLayoutVars>
      </dgm:prSet>
      <dgm:spPr/>
    </dgm:pt>
    <dgm:pt modelId="{A84E4FF9-EC5B-4BF4-8F65-23B7D7342863}" type="pres">
      <dgm:prSet presAssocID="{D894C042-A379-4044-BAB9-492A67B8BAB3}" presName="centerShape" presStyleLbl="vennNode1" presStyleIdx="0" presStyleCnt="5" custScaleX="97295" custScaleY="89199"/>
      <dgm:spPr/>
      <dgm:t>
        <a:bodyPr/>
        <a:lstStyle/>
        <a:p>
          <a:endParaRPr lang="en-US"/>
        </a:p>
      </dgm:t>
    </dgm:pt>
    <dgm:pt modelId="{49EEF909-EE6F-438E-A901-A7AF7A86B18A}" type="pres">
      <dgm:prSet presAssocID="{D17ADEC3-AAE1-4BC8-A0F2-ED8FE5E3292F}" presName="node" presStyleLbl="vennNode1" presStyleIdx="1" presStyleCnt="5">
        <dgm:presLayoutVars>
          <dgm:bulletEnabled val="1"/>
        </dgm:presLayoutVars>
      </dgm:prSet>
      <dgm:spPr/>
      <dgm:t>
        <a:bodyPr/>
        <a:lstStyle/>
        <a:p>
          <a:endParaRPr lang="en-US"/>
        </a:p>
      </dgm:t>
    </dgm:pt>
    <dgm:pt modelId="{3CEC9698-28D6-4224-B4AE-9C86D17C7498}" type="pres">
      <dgm:prSet presAssocID="{A6D4FEBD-6CCE-4838-B04E-D2A58D94402E}" presName="node" presStyleLbl="vennNode1" presStyleIdx="2" presStyleCnt="5" custScaleX="142758" custScaleY="136131" custRadScaleRad="114604" custRadScaleInc="785">
        <dgm:presLayoutVars>
          <dgm:bulletEnabled val="1"/>
        </dgm:presLayoutVars>
      </dgm:prSet>
      <dgm:spPr/>
      <dgm:t>
        <a:bodyPr/>
        <a:lstStyle/>
        <a:p>
          <a:endParaRPr lang="en-US"/>
        </a:p>
      </dgm:t>
    </dgm:pt>
    <dgm:pt modelId="{56DFD650-DA03-499C-A0E5-CF08ABA1CC8B}" type="pres">
      <dgm:prSet presAssocID="{CF48C75C-0690-4ACB-A5E8-AB0D06B6A39A}" presName="node" presStyleLbl="vennNode1" presStyleIdx="3" presStyleCnt="5">
        <dgm:presLayoutVars>
          <dgm:bulletEnabled val="1"/>
        </dgm:presLayoutVars>
      </dgm:prSet>
      <dgm:spPr/>
      <dgm:t>
        <a:bodyPr/>
        <a:lstStyle/>
        <a:p>
          <a:endParaRPr lang="en-US"/>
        </a:p>
      </dgm:t>
    </dgm:pt>
    <dgm:pt modelId="{D934A467-163F-4FAD-903B-EE523D4E972D}" type="pres">
      <dgm:prSet presAssocID="{8C27FE69-44E6-4BFD-9CFF-560E2BB33698}" presName="node" presStyleLbl="vennNode1" presStyleIdx="4" presStyleCnt="5">
        <dgm:presLayoutVars>
          <dgm:bulletEnabled val="1"/>
        </dgm:presLayoutVars>
      </dgm:prSet>
      <dgm:spPr/>
      <dgm:t>
        <a:bodyPr/>
        <a:lstStyle/>
        <a:p>
          <a:endParaRPr lang="en-US"/>
        </a:p>
      </dgm:t>
    </dgm:pt>
  </dgm:ptLst>
  <dgm:cxnLst>
    <dgm:cxn modelId="{89DA135B-7DFF-41C7-8646-822929B4908A}" srcId="{D542D03B-317D-4438-B8D5-05203BD5303B}" destId="{D894C042-A379-4044-BAB9-492A67B8BAB3}" srcOrd="0" destOrd="0" parTransId="{3FB8706F-9C66-49D7-9BB0-42E594608044}" sibTransId="{ADD19B4A-5B3A-478B-9DF3-F39EE76FE557}"/>
    <dgm:cxn modelId="{D0C38FBA-072D-4CC1-BAD0-F30FC149A59A}" srcId="{D894C042-A379-4044-BAB9-492A67B8BAB3}" destId="{CF48C75C-0690-4ACB-A5E8-AB0D06B6A39A}" srcOrd="2" destOrd="0" parTransId="{A64A8CAF-4BE4-463B-A18A-4985D91B53BC}" sibTransId="{84722D00-A76E-46C5-89F6-C7FCCB1DCC22}"/>
    <dgm:cxn modelId="{129B3CA5-6B26-4CBD-B968-1EB7E06E5506}" type="presOf" srcId="{D542D03B-317D-4438-B8D5-05203BD5303B}" destId="{A74A77C1-5749-4010-8B3B-563FFCB55DB7}" srcOrd="0" destOrd="0" presId="urn:microsoft.com/office/officeart/2005/8/layout/radial3"/>
    <dgm:cxn modelId="{AFB7022A-1850-47BD-8FE9-73B0F806B7C0}" srcId="{D894C042-A379-4044-BAB9-492A67B8BAB3}" destId="{8C27FE69-44E6-4BFD-9CFF-560E2BB33698}" srcOrd="3" destOrd="0" parTransId="{F0568484-AF8F-417C-8B50-E4E39B4069F5}" sibTransId="{7D502992-72EA-413C-887C-9C7AA759D9BA}"/>
    <dgm:cxn modelId="{B429CE9F-F3D7-4547-B50F-AD5DB214D827}" type="presOf" srcId="{D894C042-A379-4044-BAB9-492A67B8BAB3}" destId="{A84E4FF9-EC5B-4BF4-8F65-23B7D7342863}" srcOrd="0" destOrd="0" presId="urn:microsoft.com/office/officeart/2005/8/layout/radial3"/>
    <dgm:cxn modelId="{BC431233-743B-48A4-8B78-1110790374C1}" type="presOf" srcId="{D17ADEC3-AAE1-4BC8-A0F2-ED8FE5E3292F}" destId="{49EEF909-EE6F-438E-A901-A7AF7A86B18A}" srcOrd="0" destOrd="0" presId="urn:microsoft.com/office/officeart/2005/8/layout/radial3"/>
    <dgm:cxn modelId="{86802818-4E0A-4F92-8495-62E990D95C73}" type="presOf" srcId="{8C27FE69-44E6-4BFD-9CFF-560E2BB33698}" destId="{D934A467-163F-4FAD-903B-EE523D4E972D}" srcOrd="0" destOrd="0" presId="urn:microsoft.com/office/officeart/2005/8/layout/radial3"/>
    <dgm:cxn modelId="{06D83660-1FBF-407C-B1FD-6B55B40CAD90}" type="presOf" srcId="{A6D4FEBD-6CCE-4838-B04E-D2A58D94402E}" destId="{3CEC9698-28D6-4224-B4AE-9C86D17C7498}" srcOrd="0" destOrd="0" presId="urn:microsoft.com/office/officeart/2005/8/layout/radial3"/>
    <dgm:cxn modelId="{8C019D83-4D5B-4B72-837E-16C6D5FBE644}" srcId="{D894C042-A379-4044-BAB9-492A67B8BAB3}" destId="{A6D4FEBD-6CCE-4838-B04E-D2A58D94402E}" srcOrd="1" destOrd="0" parTransId="{360E04F1-8D42-4E61-9EBA-9799E503E1F6}" sibTransId="{F692C161-8AA3-495E-B036-7049B876D52D}"/>
    <dgm:cxn modelId="{2B182085-862B-4284-8C7B-F2E4F25760C2}" srcId="{D894C042-A379-4044-BAB9-492A67B8BAB3}" destId="{D17ADEC3-AAE1-4BC8-A0F2-ED8FE5E3292F}" srcOrd="0" destOrd="0" parTransId="{1742DBDE-957C-4CD6-92E2-9313AABF3830}" sibTransId="{B0415F5E-D4B1-458D-9C97-3B4C6AB32E0F}"/>
    <dgm:cxn modelId="{35BDBD2A-ED2D-412A-B81F-F858522AC3E2}" type="presOf" srcId="{CF48C75C-0690-4ACB-A5E8-AB0D06B6A39A}" destId="{56DFD650-DA03-499C-A0E5-CF08ABA1CC8B}" srcOrd="0" destOrd="0" presId="urn:microsoft.com/office/officeart/2005/8/layout/radial3"/>
    <dgm:cxn modelId="{9D3BA759-CD95-487C-A5A7-B2C0A2A4007C}" type="presParOf" srcId="{A74A77C1-5749-4010-8B3B-563FFCB55DB7}" destId="{257E6A53-7CC7-4E53-9836-63BE4DF60955}" srcOrd="0" destOrd="0" presId="urn:microsoft.com/office/officeart/2005/8/layout/radial3"/>
    <dgm:cxn modelId="{15694670-5D4D-40C4-8E22-63E5D375EA9A}" type="presParOf" srcId="{257E6A53-7CC7-4E53-9836-63BE4DF60955}" destId="{A84E4FF9-EC5B-4BF4-8F65-23B7D7342863}" srcOrd="0" destOrd="0" presId="urn:microsoft.com/office/officeart/2005/8/layout/radial3"/>
    <dgm:cxn modelId="{A058ADF1-4958-4CF0-998D-87C2019C0BBF}" type="presParOf" srcId="{257E6A53-7CC7-4E53-9836-63BE4DF60955}" destId="{49EEF909-EE6F-438E-A901-A7AF7A86B18A}" srcOrd="1" destOrd="0" presId="urn:microsoft.com/office/officeart/2005/8/layout/radial3"/>
    <dgm:cxn modelId="{8415C3E4-58A8-4F5D-8FB3-EBD44A7D6517}" type="presParOf" srcId="{257E6A53-7CC7-4E53-9836-63BE4DF60955}" destId="{3CEC9698-28D6-4224-B4AE-9C86D17C7498}" srcOrd="2" destOrd="0" presId="urn:microsoft.com/office/officeart/2005/8/layout/radial3"/>
    <dgm:cxn modelId="{62364A8E-B30A-46E5-B52E-89B526A183CA}" type="presParOf" srcId="{257E6A53-7CC7-4E53-9836-63BE4DF60955}" destId="{56DFD650-DA03-499C-A0E5-CF08ABA1CC8B}" srcOrd="3" destOrd="0" presId="urn:microsoft.com/office/officeart/2005/8/layout/radial3"/>
    <dgm:cxn modelId="{DC42FA32-13AD-413D-81DA-1BE4328ED30F}" type="presParOf" srcId="{257E6A53-7CC7-4E53-9836-63BE4DF60955}" destId="{D934A467-163F-4FAD-903B-EE523D4E972D}"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E4FF9-EC5B-4BF4-8F65-23B7D7342863}">
      <dsp:nvSpPr>
        <dsp:cNvPr id="0" name=""/>
        <dsp:cNvSpPr/>
      </dsp:nvSpPr>
      <dsp:spPr>
        <a:xfrm>
          <a:off x="2404237" y="1281332"/>
          <a:ext cx="2737452" cy="2509666"/>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2"/>
              </a:solidFill>
            </a:rPr>
            <a:t>Portfolio</a:t>
          </a:r>
          <a:endParaRPr lang="en-US" sz="3500" b="1" kern="1200" dirty="0">
            <a:solidFill>
              <a:schemeClr val="tx2"/>
            </a:solidFill>
          </a:endParaRPr>
        </a:p>
      </dsp:txBody>
      <dsp:txXfrm>
        <a:off x="2805128" y="1648864"/>
        <a:ext cx="1935670" cy="1774602"/>
      </dsp:txXfrm>
    </dsp:sp>
    <dsp:sp modelId="{49EEF909-EE6F-438E-A901-A7AF7A86B18A}">
      <dsp:nvSpPr>
        <dsp:cNvPr id="0" name=""/>
        <dsp:cNvSpPr/>
      </dsp:nvSpPr>
      <dsp:spPr>
        <a:xfrm>
          <a:off x="3069574" y="502"/>
          <a:ext cx="1406779" cy="1406779"/>
        </a:xfrm>
        <a:prstGeom prst="ellipse">
          <a:avLst/>
        </a:prstGeom>
        <a:solidFill>
          <a:schemeClr val="accent5">
            <a:alpha val="50000"/>
            <a:hueOff val="-2829520"/>
            <a:satOff val="-8142"/>
            <a:lumOff val="-352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2"/>
              </a:solidFill>
            </a:rPr>
            <a:t>Admin</a:t>
          </a:r>
          <a:endParaRPr lang="en-US" sz="1600" b="1" kern="1200" dirty="0">
            <a:solidFill>
              <a:schemeClr val="tx2"/>
            </a:solidFill>
          </a:endParaRPr>
        </a:p>
      </dsp:txBody>
      <dsp:txXfrm>
        <a:off x="3275592" y="206520"/>
        <a:ext cx="994743" cy="994743"/>
      </dsp:txXfrm>
    </dsp:sp>
    <dsp:sp modelId="{3CEC9698-28D6-4224-B4AE-9C86D17C7498}">
      <dsp:nvSpPr>
        <dsp:cNvPr id="0" name=""/>
        <dsp:cNvSpPr/>
      </dsp:nvSpPr>
      <dsp:spPr>
        <a:xfrm>
          <a:off x="4868518" y="1604526"/>
          <a:ext cx="2008290" cy="1915063"/>
        </a:xfrm>
        <a:prstGeom prst="ellipse">
          <a:avLst/>
        </a:prstGeom>
        <a:solidFill>
          <a:schemeClr val="accent5">
            <a:alpha val="50000"/>
            <a:hueOff val="-5659040"/>
            <a:satOff val="-16284"/>
            <a:lumOff val="-705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2"/>
              </a:solidFill>
            </a:rPr>
            <a:t>Prediction </a:t>
          </a:r>
        </a:p>
        <a:p>
          <a:pPr lvl="0" algn="ctr" defTabSz="577850">
            <a:lnSpc>
              <a:spcPct val="90000"/>
            </a:lnSpc>
            <a:spcBef>
              <a:spcPct val="0"/>
            </a:spcBef>
            <a:spcAft>
              <a:spcPct val="35000"/>
            </a:spcAft>
          </a:pPr>
          <a:r>
            <a:rPr lang="en-US" sz="1300" b="1" kern="1200" dirty="0" smtClean="0">
              <a:solidFill>
                <a:schemeClr val="tx2"/>
              </a:solidFill>
            </a:rPr>
            <a:t>&amp;</a:t>
          </a:r>
        </a:p>
        <a:p>
          <a:pPr lvl="0" algn="ctr" defTabSz="577850">
            <a:lnSpc>
              <a:spcPct val="90000"/>
            </a:lnSpc>
            <a:spcBef>
              <a:spcPct val="0"/>
            </a:spcBef>
            <a:spcAft>
              <a:spcPct val="35000"/>
            </a:spcAft>
          </a:pPr>
          <a:r>
            <a:rPr lang="en-US" sz="1300" b="1" kern="1200" dirty="0" smtClean="0">
              <a:solidFill>
                <a:schemeClr val="tx2"/>
              </a:solidFill>
            </a:rPr>
            <a:t>Recommendation</a:t>
          </a:r>
        </a:p>
      </dsp:txBody>
      <dsp:txXfrm>
        <a:off x="5162625" y="1884980"/>
        <a:ext cx="1420076" cy="1354155"/>
      </dsp:txXfrm>
    </dsp:sp>
    <dsp:sp modelId="{56DFD650-DA03-499C-A0E5-CF08ABA1CC8B}">
      <dsp:nvSpPr>
        <dsp:cNvPr id="0" name=""/>
        <dsp:cNvSpPr/>
      </dsp:nvSpPr>
      <dsp:spPr>
        <a:xfrm>
          <a:off x="3069574" y="3665050"/>
          <a:ext cx="1406779" cy="1406779"/>
        </a:xfrm>
        <a:prstGeom prst="ellipse">
          <a:avLst/>
        </a:prstGeom>
        <a:solidFill>
          <a:schemeClr val="accent5">
            <a:alpha val="50000"/>
            <a:hueOff val="-8488561"/>
            <a:satOff val="-24427"/>
            <a:lumOff val="-1058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2"/>
              </a:solidFill>
            </a:rPr>
            <a:t>Services</a:t>
          </a:r>
          <a:endParaRPr lang="en-US" sz="1300" b="1" kern="1200" dirty="0">
            <a:solidFill>
              <a:schemeClr val="tx2"/>
            </a:solidFill>
          </a:endParaRPr>
        </a:p>
      </dsp:txBody>
      <dsp:txXfrm>
        <a:off x="3275592" y="3871068"/>
        <a:ext cx="994743" cy="994743"/>
      </dsp:txXfrm>
    </dsp:sp>
    <dsp:sp modelId="{D934A467-163F-4FAD-903B-EE523D4E972D}">
      <dsp:nvSpPr>
        <dsp:cNvPr id="0" name=""/>
        <dsp:cNvSpPr/>
      </dsp:nvSpPr>
      <dsp:spPr>
        <a:xfrm>
          <a:off x="1237300" y="1832776"/>
          <a:ext cx="1406779" cy="1406779"/>
        </a:xfrm>
        <a:prstGeom prst="ellipse">
          <a:avLst/>
        </a:prstGeom>
        <a:solidFill>
          <a:schemeClr val="accent5">
            <a:alpha val="50000"/>
            <a:hueOff val="-11318080"/>
            <a:satOff val="-32569"/>
            <a:lumOff val="-14117"/>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2"/>
              </a:solidFill>
            </a:rPr>
            <a:t>Client</a:t>
          </a:r>
          <a:endParaRPr lang="en-US" sz="1600" b="1" kern="1200" dirty="0">
            <a:solidFill>
              <a:schemeClr val="tx2"/>
            </a:solidFill>
          </a:endParaRPr>
        </a:p>
      </dsp:txBody>
      <dsp:txXfrm>
        <a:off x="1443318" y="2038794"/>
        <a:ext cx="994743" cy="99474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3/26/2015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3/26/2015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3/26/2015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3/26/2015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3/26/2015</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20" y="1669643"/>
            <a:ext cx="6193766" cy="301917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pPr algn="ctr"/>
            <a:r>
              <a:rPr lang="en-US" sz="2700" b="1" dirty="0">
                <a:ln/>
                <a:solidFill>
                  <a:srgbClr val="008000"/>
                </a:solidFill>
              </a:rPr>
              <a:t>$$</a:t>
            </a:r>
            <a:r>
              <a:rPr lang="en-US" b="1" dirty="0">
                <a:ln/>
                <a:solidFill>
                  <a:srgbClr val="008000"/>
                </a:solidFill>
              </a:rPr>
              <a:t> </a:t>
            </a:r>
            <a:r>
              <a:rPr lang="en-US" b="1" dirty="0" smtClean="0">
                <a:ln/>
                <a:solidFill>
                  <a:schemeClr val="accent3"/>
                </a:solidFill>
              </a:rPr>
              <a:t/>
            </a:r>
            <a:br>
              <a:rPr lang="en-US" b="1" dirty="0" smtClean="0">
                <a:ln/>
                <a:solidFill>
                  <a:schemeClr val="accent3"/>
                </a:solidFill>
              </a:rPr>
            </a:br>
            <a:r>
              <a:rPr lang="en-US" sz="4400" b="1" dirty="0" smtClean="0">
                <a:ln/>
                <a:solidFill>
                  <a:schemeClr val="accent3"/>
                </a:solidFill>
              </a:rPr>
              <a:t>Online </a:t>
            </a:r>
            <a:br>
              <a:rPr lang="en-US" sz="4400" b="1" dirty="0" smtClean="0">
                <a:ln/>
                <a:solidFill>
                  <a:schemeClr val="accent3"/>
                </a:solidFill>
              </a:rPr>
            </a:br>
            <a:r>
              <a:rPr lang="en-US" sz="4400" b="1" dirty="0" smtClean="0">
                <a:ln/>
                <a:solidFill>
                  <a:schemeClr val="accent3"/>
                </a:solidFill>
              </a:rPr>
              <a:t>Stock Forecasting </a:t>
            </a:r>
            <a:br>
              <a:rPr lang="en-US" sz="4400" b="1" dirty="0" smtClean="0">
                <a:ln/>
                <a:solidFill>
                  <a:schemeClr val="accent3"/>
                </a:solidFill>
              </a:rPr>
            </a:br>
            <a:r>
              <a:rPr lang="en-US" sz="4400" b="1" dirty="0" smtClean="0">
                <a:ln/>
                <a:solidFill>
                  <a:schemeClr val="accent3"/>
                </a:solidFill>
              </a:rPr>
              <a:t>with </a:t>
            </a:r>
            <a:br>
              <a:rPr lang="en-US" sz="4400" b="1" dirty="0" smtClean="0">
                <a:ln/>
                <a:solidFill>
                  <a:schemeClr val="accent3"/>
                </a:solidFill>
              </a:rPr>
            </a:br>
            <a:r>
              <a:rPr lang="en-US" sz="4400" b="1" dirty="0" smtClean="0">
                <a:ln/>
                <a:solidFill>
                  <a:schemeClr val="accent3"/>
                </a:solidFill>
              </a:rPr>
              <a:t>Portfolio Management  </a:t>
            </a:r>
            <a:r>
              <a:rPr lang="en-US" b="1" dirty="0" smtClean="0">
                <a:ln/>
                <a:solidFill>
                  <a:schemeClr val="accent3"/>
                </a:solidFill>
              </a:rPr>
              <a:t/>
            </a:r>
            <a:br>
              <a:rPr lang="en-US" b="1" dirty="0" smtClean="0">
                <a:ln/>
                <a:solidFill>
                  <a:schemeClr val="accent3"/>
                </a:solidFill>
              </a:rPr>
            </a:br>
            <a:r>
              <a:rPr lang="en-US" sz="2700" b="1" dirty="0" smtClean="0">
                <a:ln/>
                <a:solidFill>
                  <a:srgbClr val="008000"/>
                </a:solidFill>
              </a:rPr>
              <a:t>$$</a:t>
            </a:r>
            <a:endParaRPr lang="en-US" sz="2700" b="1" dirty="0">
              <a:ln/>
              <a:solidFill>
                <a:srgbClr val="008000"/>
              </a:solidFill>
            </a:endParaRPr>
          </a:p>
        </p:txBody>
      </p:sp>
      <p:sp>
        <p:nvSpPr>
          <p:cNvPr id="3" name="Subtitle 2"/>
          <p:cNvSpPr>
            <a:spLocks noGrp="1"/>
          </p:cNvSpPr>
          <p:nvPr>
            <p:ph type="subTitle" idx="1"/>
          </p:nvPr>
        </p:nvSpPr>
        <p:spPr>
          <a:xfrm>
            <a:off x="158510" y="4859008"/>
            <a:ext cx="6685471" cy="1828800"/>
          </a:xfrm>
        </p:spPr>
        <p:txBody>
          <a:bodyPr/>
          <a:lstStyle/>
          <a:p>
            <a:r>
              <a:rPr lang="en-US" sz="2800" b="1" u="sng" dirty="0" smtClean="0">
                <a:solidFill>
                  <a:srgbClr val="FF0000"/>
                </a:solidFill>
                <a:effectLst>
                  <a:outerShdw blurRad="38100" dist="38100" dir="2700000" algn="tl">
                    <a:srgbClr val="000000">
                      <a:alpha val="43137"/>
                    </a:srgbClr>
                  </a:outerShdw>
                </a:effectLst>
              </a:rPr>
              <a:t>Group-13 : </a:t>
            </a:r>
          </a:p>
          <a:p>
            <a:r>
              <a:rPr lang="en-US" b="1" dirty="0" smtClean="0">
                <a:solidFill>
                  <a:schemeClr val="tx2"/>
                </a:solidFill>
                <a:effectLst>
                  <a:outerShdw blurRad="38100" dist="38100" dir="2700000" algn="tl">
                    <a:srgbClr val="000000">
                      <a:alpha val="43137"/>
                    </a:srgbClr>
                  </a:outerShdw>
                </a:effectLst>
                <a:latin typeface="Calibri" panose="020F0502020204030204" pitchFamily="34" charset="0"/>
              </a:rPr>
              <a:t>Milin		</a:t>
            </a:r>
            <a:r>
              <a:rPr lang="en-US" b="1" dirty="0" err="1" smtClean="0">
                <a:solidFill>
                  <a:schemeClr val="tx2"/>
                </a:solidFill>
                <a:effectLst>
                  <a:outerShdw blurRad="38100" dist="38100" dir="2700000" algn="tl">
                    <a:srgbClr val="000000">
                      <a:alpha val="43137"/>
                    </a:srgbClr>
                  </a:outerShdw>
                </a:effectLst>
                <a:latin typeface="Calibri" panose="020F0502020204030204" pitchFamily="34" charset="0"/>
              </a:rPr>
              <a:t>Thiru</a:t>
            </a:r>
            <a:endParaRPr lang="en-US" b="1" dirty="0" smtClean="0">
              <a:solidFill>
                <a:schemeClr val="tx2"/>
              </a:solidFill>
              <a:effectLst>
                <a:outerShdw blurRad="38100" dist="38100" dir="2700000" algn="tl">
                  <a:srgbClr val="000000">
                    <a:alpha val="43137"/>
                  </a:srgbClr>
                </a:outerShdw>
              </a:effectLst>
              <a:latin typeface="Calibri" panose="020F0502020204030204" pitchFamily="34" charset="0"/>
            </a:endParaRPr>
          </a:p>
          <a:p>
            <a:r>
              <a:rPr lang="en-US" b="1" dirty="0" err="1" smtClean="0">
                <a:solidFill>
                  <a:schemeClr val="tx2"/>
                </a:solidFill>
                <a:effectLst>
                  <a:outerShdw blurRad="38100" dist="38100" dir="2700000" algn="tl">
                    <a:srgbClr val="000000">
                      <a:alpha val="43137"/>
                    </a:srgbClr>
                  </a:outerShdw>
                </a:effectLst>
                <a:latin typeface="Calibri" panose="020F0502020204030204" pitchFamily="34" charset="0"/>
              </a:rPr>
              <a:t>Bhavya</a:t>
            </a:r>
            <a:r>
              <a:rPr lang="en-US" b="1" dirty="0" smtClean="0">
                <a:solidFill>
                  <a:schemeClr val="tx2"/>
                </a:solidFill>
                <a:effectLst>
                  <a:outerShdw blurRad="38100" dist="38100" dir="2700000" algn="tl">
                    <a:srgbClr val="000000">
                      <a:alpha val="43137"/>
                    </a:srgbClr>
                  </a:outerShdw>
                </a:effectLst>
                <a:latin typeface="Calibri" panose="020F0502020204030204" pitchFamily="34" charset="0"/>
              </a:rPr>
              <a:t>	Rakesh		</a:t>
            </a:r>
            <a:r>
              <a:rPr lang="en-US" b="1" dirty="0" err="1" smtClean="0">
                <a:solidFill>
                  <a:schemeClr val="tx2"/>
                </a:solidFill>
                <a:effectLst>
                  <a:outerShdw blurRad="38100" dist="38100" dir="2700000" algn="tl">
                    <a:srgbClr val="000000">
                      <a:alpha val="43137"/>
                    </a:srgbClr>
                  </a:outerShdw>
                </a:effectLst>
                <a:latin typeface="Calibri" panose="020F0502020204030204" pitchFamily="34" charset="0"/>
              </a:rPr>
              <a:t>Vidur</a:t>
            </a:r>
            <a:endParaRPr lang="en-US" b="1" dirty="0" smtClean="0">
              <a:solidFill>
                <a:schemeClr val="tx2"/>
              </a:solidFill>
              <a:effectLst>
                <a:outerShdw blurRad="38100" dist="38100" dir="2700000" algn="tl">
                  <a:srgbClr val="000000">
                    <a:alpha val="43137"/>
                  </a:srgbClr>
                </a:outerShdw>
              </a:effectLst>
              <a:latin typeface="Calibri" panose="020F0502020204030204" pitchFamily="34" charset="0"/>
            </a:endParaRPr>
          </a:p>
          <a:p>
            <a:endParaRPr lang="en-US" dirty="0"/>
          </a:p>
        </p:txBody>
      </p:sp>
      <p:pic>
        <p:nvPicPr>
          <p:cNvPr id="5" name="Picture Placeholder 4" descr="City street with motion blur" title="Sample Pictur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body" idx="1"/>
          </p:nvPr>
        </p:nvSpPr>
        <p:spPr>
          <a:xfrm>
            <a:off x="1" y="1825625"/>
            <a:ext cx="4813539" cy="4351338"/>
          </a:xfrm>
          <a:prstGeom prst="rect">
            <a:avLst/>
          </a:prstGeom>
        </p:spPr>
        <p:txBody>
          <a:bodyPr/>
          <a:lstStyle/>
          <a:p>
            <a:pPr lvl="0">
              <a:defRPr sz="1800"/>
            </a:pPr>
            <a:endParaRPr sz="2400" dirty="0">
              <a:latin typeface="Calibri" panose="020F0502020204030204" pitchFamily="34" charset="0"/>
            </a:endParaRPr>
          </a:p>
          <a:p>
            <a:pPr marL="195942" lvl="0" indent="-195942">
              <a:defRPr sz="1800"/>
            </a:pPr>
            <a:r>
              <a:rPr sz="2400" dirty="0">
                <a:latin typeface="Calibri" panose="020F0502020204030204" pitchFamily="34" charset="0"/>
              </a:rPr>
              <a:t>To predict intra-day stock </a:t>
            </a:r>
            <a:r>
              <a:rPr sz="2400" dirty="0" smtClean="0">
                <a:latin typeface="Calibri" panose="020F0502020204030204" pitchFamily="34" charset="0"/>
              </a:rPr>
              <a:t>prices</a:t>
            </a:r>
            <a:endParaRPr lang="en-US" sz="2400" dirty="0" smtClean="0">
              <a:latin typeface="Calibri" panose="020F0502020204030204" pitchFamily="34" charset="0"/>
            </a:endParaRPr>
          </a:p>
          <a:p>
            <a:pPr marL="0" lvl="0" indent="0">
              <a:buNone/>
              <a:defRPr sz="1800"/>
            </a:pPr>
            <a:endParaRPr sz="2400" dirty="0">
              <a:latin typeface="Calibri" panose="020F0502020204030204" pitchFamily="34" charset="0"/>
            </a:endParaRPr>
          </a:p>
          <a:p>
            <a:pPr marL="195942" lvl="0" indent="-195942">
              <a:defRPr sz="1800"/>
            </a:pPr>
            <a:r>
              <a:rPr sz="2400" dirty="0">
                <a:latin typeface="Calibri" panose="020F0502020204030204" pitchFamily="34" charset="0"/>
              </a:rPr>
              <a:t>Duration </a:t>
            </a:r>
            <a:endParaRPr lang="en-US" sz="2400" dirty="0" smtClean="0">
              <a:latin typeface="Calibri" panose="020F0502020204030204" pitchFamily="34" charset="0"/>
            </a:endParaRPr>
          </a:p>
          <a:p>
            <a:pPr marL="470262" lvl="1" indent="-195942">
              <a:defRPr sz="1800"/>
            </a:pPr>
            <a:r>
              <a:rPr sz="2000" dirty="0" smtClean="0">
                <a:latin typeface="Calibri" panose="020F0502020204030204" pitchFamily="34" charset="0"/>
              </a:rPr>
              <a:t>Prediction </a:t>
            </a:r>
            <a:r>
              <a:rPr sz="2000" dirty="0">
                <a:latin typeface="Calibri" panose="020F0502020204030204" pitchFamily="34" charset="0"/>
              </a:rPr>
              <a:t>window: 15 min to 1 </a:t>
            </a:r>
            <a:r>
              <a:rPr sz="2000" dirty="0" smtClean="0">
                <a:latin typeface="Calibri" panose="020F0502020204030204" pitchFamily="34" charset="0"/>
              </a:rPr>
              <a:t>day</a:t>
            </a:r>
            <a:endParaRPr lang="en-US" dirty="0">
              <a:latin typeface="Calibri" panose="020F0502020204030204" pitchFamily="34" charset="0"/>
            </a:endParaRPr>
          </a:p>
          <a:p>
            <a:pPr marL="470262" lvl="1" indent="-195942">
              <a:defRPr sz="1800"/>
            </a:pPr>
            <a:r>
              <a:rPr sz="2000" dirty="0" smtClean="0">
                <a:latin typeface="Calibri" panose="020F0502020204030204" pitchFamily="34" charset="0"/>
              </a:rPr>
              <a:t>Future </a:t>
            </a:r>
            <a:r>
              <a:rPr sz="2000" dirty="0">
                <a:latin typeface="Calibri" panose="020F0502020204030204" pitchFamily="34" charset="0"/>
              </a:rPr>
              <a:t>prediction: 1 to 15 min</a:t>
            </a:r>
          </a:p>
          <a:p>
            <a:pPr marL="0" lvl="0" indent="0">
              <a:buSzTx/>
              <a:buNone/>
              <a:defRPr sz="1800"/>
            </a:pPr>
            <a:r>
              <a:rPr sz="2400" dirty="0" smtClean="0">
                <a:latin typeface="Calibri" panose="020F0502020204030204" pitchFamily="34" charset="0"/>
              </a:rPr>
              <a:t> </a:t>
            </a:r>
            <a:endParaRPr sz="2400" dirty="0">
              <a:latin typeface="Calibri" panose="020F0502020204030204" pitchFamily="34" charset="0"/>
            </a:endParaRPr>
          </a:p>
        </p:txBody>
      </p:sp>
      <p:sp>
        <p:nvSpPr>
          <p:cNvPr id="56" name="Shape 56"/>
          <p:cNvSpPr/>
          <p:nvPr/>
        </p:nvSpPr>
        <p:spPr>
          <a:xfrm>
            <a:off x="5205047" y="1552754"/>
            <a:ext cx="6709048" cy="51327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defTabSz="493776">
              <a:lnSpc>
                <a:spcPct val="90000"/>
              </a:lnSpc>
              <a:spcBef>
                <a:spcPts val="500"/>
              </a:spcBef>
              <a:buFont typeface="Arial"/>
            </a:pPr>
            <a:r>
              <a:rPr sz="1512" i="1" dirty="0">
                <a:solidFill>
                  <a:srgbClr val="FF0000"/>
                </a:solidFill>
                <a:latin typeface="Calibri" panose="020F0502020204030204" pitchFamily="34" charset="0"/>
              </a:rPr>
              <a:t>About Bayesian….</a:t>
            </a:r>
          </a:p>
          <a:p>
            <a:pPr lvl="0" defTabSz="493776">
              <a:lnSpc>
                <a:spcPct val="90000"/>
              </a:lnSpc>
              <a:spcBef>
                <a:spcPts val="500"/>
              </a:spcBef>
            </a:pPr>
            <a:endParaRPr sz="2052" dirty="0">
              <a:latin typeface="Calibri" panose="020F0502020204030204" pitchFamily="34" charset="0"/>
            </a:endParaRPr>
          </a:p>
          <a:p>
            <a:pPr marL="123444" lvl="0" indent="-123444" defTabSz="493776">
              <a:lnSpc>
                <a:spcPct val="90000"/>
              </a:lnSpc>
              <a:spcBef>
                <a:spcPts val="500"/>
              </a:spcBef>
              <a:buSzPct val="100000"/>
              <a:buFont typeface="Arial"/>
              <a:buChar char="•"/>
            </a:pPr>
            <a:r>
              <a:rPr sz="2052" dirty="0">
                <a:solidFill>
                  <a:srgbClr val="FF6600"/>
                </a:solidFill>
                <a:latin typeface="Calibri" panose="020F0502020204030204" pitchFamily="34" charset="0"/>
              </a:rPr>
              <a:t>Curve fitting </a:t>
            </a:r>
            <a:r>
              <a:rPr sz="2052" dirty="0">
                <a:latin typeface="Calibri" panose="020F0502020204030204" pitchFamily="34" charset="0"/>
              </a:rPr>
              <a:t>is the process of constructing a curve, or mathematical function, that has the best fit to a series of data points, possibly subject to constraints</a:t>
            </a:r>
          </a:p>
          <a:p>
            <a:pPr marL="123444" lvl="0" indent="-123444" defTabSz="493776">
              <a:lnSpc>
                <a:spcPct val="90000"/>
              </a:lnSpc>
              <a:spcBef>
                <a:spcPts val="500"/>
              </a:spcBef>
              <a:buSzPct val="100000"/>
              <a:buFont typeface="Arial"/>
              <a:buChar char="•"/>
            </a:pPr>
            <a:r>
              <a:rPr sz="2052" dirty="0">
                <a:latin typeface="Calibri" panose="020F0502020204030204" pitchFamily="34" charset="0"/>
              </a:rPr>
              <a:t>Previous data is used to fit the curve and can be used to predict future value.</a:t>
            </a:r>
          </a:p>
          <a:p>
            <a:pPr marL="123444" lvl="0" indent="-123444" defTabSz="493776">
              <a:lnSpc>
                <a:spcPct val="90000"/>
              </a:lnSpc>
              <a:spcBef>
                <a:spcPts val="500"/>
              </a:spcBef>
              <a:buSzPct val="100000"/>
              <a:buFont typeface="Arial"/>
              <a:buChar char="•"/>
            </a:pPr>
            <a:r>
              <a:rPr sz="2052" dirty="0">
                <a:latin typeface="Calibri" panose="020F0502020204030204" pitchFamily="34" charset="0"/>
              </a:rPr>
              <a:t>Bayesian </a:t>
            </a:r>
            <a:r>
              <a:rPr sz="2052" dirty="0">
                <a:solidFill>
                  <a:srgbClr val="FF6600"/>
                </a:solidFill>
                <a:latin typeface="Calibri" panose="020F0502020204030204" pitchFamily="34" charset="0"/>
              </a:rPr>
              <a:t>linear regression </a:t>
            </a:r>
            <a:r>
              <a:rPr sz="2052" dirty="0">
                <a:latin typeface="Calibri" panose="020F0502020204030204" pitchFamily="34" charset="0"/>
              </a:rPr>
              <a:t>is a prediction with the probability of random variable  </a:t>
            </a: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p:txBody>
      </p:sp>
      <p:pic>
        <p:nvPicPr>
          <p:cNvPr id="57" name="image1.png" descr="https://lh6.googleusercontent.com/30o4DeoF3-0y8VJ1n-fhemQUnLf9NQKJ24OX41xK0gSoJcjkkAGuEM8EYye27hh4XoOkLmo-KxqOQ2_GCfb2PqaHsI2r9zJnvpv1lJrgK8njhdz042tH2BkeSldGj7fwf3u0MWc"/>
          <p:cNvPicPr/>
          <p:nvPr/>
        </p:nvPicPr>
        <p:blipFill>
          <a:blip r:embed="rId2">
            <a:extLst/>
          </a:blip>
          <a:stretch>
            <a:fillRect/>
          </a:stretch>
        </p:blipFill>
        <p:spPr>
          <a:xfrm>
            <a:off x="7867291" y="4175186"/>
            <a:ext cx="4197839" cy="2510286"/>
          </a:xfrm>
          <a:prstGeom prst="rect">
            <a:avLst/>
          </a:prstGeom>
          <a:ln w="12700">
            <a:solidFill>
              <a:srgbClr val="5B9BD5"/>
            </a:solidFill>
            <a:miter/>
          </a:ln>
        </p:spPr>
      </p:pic>
      <p:sp>
        <p:nvSpPr>
          <p:cNvPr id="2" name="Title 1"/>
          <p:cNvSpPr>
            <a:spLocks noGrp="1"/>
          </p:cNvSpPr>
          <p:nvPr>
            <p:ph type="title"/>
          </p:nvPr>
        </p:nvSpPr>
        <p:spPr>
          <a:xfrm>
            <a:off x="0" y="306893"/>
            <a:ext cx="9601200" cy="1036850"/>
          </a:xfrm>
        </p:spPr>
        <p:txBody>
          <a:bodyPr/>
          <a:lstStyle/>
          <a:p>
            <a:r>
              <a:rPr lang="en-US" dirty="0"/>
              <a:t>Short term Prediction Strategy - Bayesian </a:t>
            </a:r>
          </a:p>
        </p:txBody>
      </p:sp>
    </p:spTree>
    <p:extLst>
      <p:ext uri="{BB962C8B-B14F-4D97-AF65-F5344CB8AC3E}">
        <p14:creationId xmlns:p14="http://schemas.microsoft.com/office/powerpoint/2010/main" val="87318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xfrm>
            <a:off x="70449" y="293298"/>
            <a:ext cx="10515600" cy="992660"/>
          </a:xfrm>
          <a:prstGeom prst="rect">
            <a:avLst/>
          </a:prstGeom>
        </p:spPr>
        <p:txBody>
          <a:bodyPr vert="horz" lIns="91440" tIns="45720" rIns="91440" bIns="45720" rtlCol="0" anchor="b">
            <a:normAutofit/>
          </a:bodyPr>
          <a:lstStyle/>
          <a:p>
            <a:r>
              <a:rPr dirty="0"/>
              <a:t>Long term Prediction </a:t>
            </a:r>
            <a:r>
              <a:rPr dirty="0" smtClean="0"/>
              <a:t>Strateg</a:t>
            </a:r>
            <a:r>
              <a:rPr lang="en-US" dirty="0" smtClean="0"/>
              <a:t>y – AI &amp; Machine Learning</a:t>
            </a:r>
            <a:endParaRPr dirty="0"/>
          </a:p>
        </p:txBody>
      </p:sp>
      <p:sp>
        <p:nvSpPr>
          <p:cNvPr id="60" name="Shape 60"/>
          <p:cNvSpPr>
            <a:spLocks noGrp="1"/>
          </p:cNvSpPr>
          <p:nvPr>
            <p:ph type="body" idx="1"/>
          </p:nvPr>
        </p:nvSpPr>
        <p:spPr>
          <a:xfrm>
            <a:off x="70449" y="1800226"/>
            <a:ext cx="11283351" cy="3505020"/>
          </a:xfrm>
          <a:prstGeom prst="rect">
            <a:avLst/>
          </a:prstGeom>
        </p:spPr>
        <p:txBody>
          <a:bodyPr/>
          <a:lstStyle/>
          <a:p>
            <a:pPr lvl="0">
              <a:defRPr sz="1800"/>
            </a:pPr>
            <a:r>
              <a:rPr sz="2400" dirty="0">
                <a:latin typeface="Calibri" panose="020F0502020204030204" pitchFamily="34" charset="0"/>
              </a:rPr>
              <a:t>Artificial Intelligence is used as a key tool to predict the stocks based on long-term </a:t>
            </a:r>
            <a:r>
              <a:rPr sz="2400" dirty="0" smtClean="0">
                <a:latin typeface="Calibri" panose="020F0502020204030204" pitchFamily="34" charset="0"/>
              </a:rPr>
              <a:t>periods</a:t>
            </a:r>
            <a:r>
              <a:rPr lang="en-US" sz="2400" dirty="0" smtClean="0">
                <a:latin typeface="Calibri" panose="020F0502020204030204" pitchFamily="34" charset="0"/>
              </a:rPr>
              <a:t>.</a:t>
            </a:r>
            <a:endParaRPr sz="2400" dirty="0">
              <a:latin typeface="Calibri" panose="020F0502020204030204" pitchFamily="34" charset="0"/>
            </a:endParaRPr>
          </a:p>
          <a:p>
            <a:pPr lvl="0">
              <a:defRPr sz="1800"/>
            </a:pPr>
            <a:endParaRPr sz="2400" dirty="0">
              <a:latin typeface="Calibri" panose="020F0502020204030204" pitchFamily="34" charset="0"/>
            </a:endParaRPr>
          </a:p>
          <a:p>
            <a:pPr lvl="0">
              <a:defRPr sz="1800"/>
            </a:pPr>
            <a:r>
              <a:rPr sz="2400" dirty="0">
                <a:latin typeface="Calibri" panose="020F0502020204030204" pitchFamily="34" charset="0"/>
              </a:rPr>
              <a:t>Machine Learning Technique: </a:t>
            </a:r>
            <a:r>
              <a:rPr sz="2400" dirty="0">
                <a:solidFill>
                  <a:srgbClr val="FF6600"/>
                </a:solidFill>
                <a:latin typeface="Calibri" panose="020F0502020204030204" pitchFamily="34" charset="0"/>
              </a:rPr>
              <a:t>Support Vector Machine</a:t>
            </a:r>
          </a:p>
          <a:p>
            <a:pPr lvl="0">
              <a:defRPr sz="1800"/>
            </a:pPr>
            <a:endParaRPr sz="2400" dirty="0">
              <a:latin typeface="Calibri" panose="020F0502020204030204" pitchFamily="34" charset="0"/>
            </a:endParaRPr>
          </a:p>
          <a:p>
            <a:pPr lvl="0">
              <a:defRPr sz="1800"/>
            </a:pPr>
            <a:r>
              <a:rPr sz="2400" dirty="0">
                <a:solidFill>
                  <a:srgbClr val="FF6600"/>
                </a:solidFill>
                <a:latin typeface="Calibri" panose="020F0502020204030204" pitchFamily="34" charset="0"/>
              </a:rPr>
              <a:t>Artificial Neural Networks</a:t>
            </a:r>
          </a:p>
        </p:txBody>
      </p:sp>
      <p:sp>
        <p:nvSpPr>
          <p:cNvPr id="61" name="Shape 61"/>
          <p:cNvSpPr>
            <a:spLocks noGrp="1"/>
          </p:cNvSpPr>
          <p:nvPr>
            <p:ph type="sldNum" sz="quarter" idx="4294967295"/>
          </p:nvPr>
        </p:nvSpPr>
        <p:spPr>
          <a:xfrm>
            <a:off x="8610600" y="6404292"/>
            <a:ext cx="2743200" cy="269241"/>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11</a:t>
            </a:fld>
            <a:endParaRPr sz="1200">
              <a:solidFill>
                <a:srgbClr val="888888"/>
              </a:solidFill>
            </a:endParaRPr>
          </a:p>
        </p:txBody>
      </p:sp>
    </p:spTree>
    <p:extLst>
      <p:ext uri="{BB962C8B-B14F-4D97-AF65-F5344CB8AC3E}">
        <p14:creationId xmlns:p14="http://schemas.microsoft.com/office/powerpoint/2010/main" val="17427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xfrm>
            <a:off x="122208" y="256177"/>
            <a:ext cx="9601200" cy="1036850"/>
          </a:xfrm>
          <a:prstGeom prst="rect">
            <a:avLst/>
          </a:prstGeom>
        </p:spPr>
        <p:txBody>
          <a:bodyPr vert="horz" lIns="91440" tIns="45720" rIns="91440" bIns="45720" rtlCol="0" anchor="b">
            <a:normAutofit/>
          </a:bodyPr>
          <a:lstStyle/>
          <a:p>
            <a:r>
              <a:rPr dirty="0"/>
              <a:t>Support Vector </a:t>
            </a:r>
            <a:r>
              <a:rPr dirty="0" smtClean="0"/>
              <a:t>Machines</a:t>
            </a:r>
            <a:r>
              <a:rPr lang="en-US" dirty="0" smtClean="0"/>
              <a:t> (SVM)</a:t>
            </a:r>
            <a:endParaRPr dirty="0"/>
          </a:p>
        </p:txBody>
      </p:sp>
      <p:sp>
        <p:nvSpPr>
          <p:cNvPr id="64" name="Shape 64"/>
          <p:cNvSpPr>
            <a:spLocks noGrp="1"/>
          </p:cNvSpPr>
          <p:nvPr>
            <p:ph type="body" idx="1"/>
          </p:nvPr>
        </p:nvSpPr>
        <p:spPr>
          <a:xfrm>
            <a:off x="122208" y="1604513"/>
            <a:ext cx="10774392" cy="4567687"/>
          </a:xfrm>
          <a:prstGeom prst="rect">
            <a:avLst/>
          </a:prstGeom>
        </p:spPr>
        <p:txBody>
          <a:bodyPr>
            <a:normAutofit fontScale="92500"/>
          </a:bodyPr>
          <a:lstStyle/>
          <a:p>
            <a:pPr marL="219455" lvl="0" indent="-219455" algn="just" defTabSz="877823">
              <a:spcBef>
                <a:spcPts val="900"/>
              </a:spcBef>
              <a:defRPr sz="1800"/>
            </a:pPr>
            <a:r>
              <a:rPr sz="2688" dirty="0">
                <a:solidFill>
                  <a:srgbClr val="FF6600"/>
                </a:solidFill>
                <a:latin typeface="Calibri" panose="020F0502020204030204" pitchFamily="34" charset="0"/>
              </a:rPr>
              <a:t>Support vector machines (SVM) </a:t>
            </a:r>
            <a:r>
              <a:rPr sz="2688" dirty="0">
                <a:latin typeface="Calibri" panose="020F0502020204030204" pitchFamily="34" charset="0"/>
              </a:rPr>
              <a:t>are a set of supervised learning methods used for classification and regression analysis.</a:t>
            </a:r>
          </a:p>
          <a:p>
            <a:pPr marL="219455" lvl="0" indent="-219455" algn="just" defTabSz="877823">
              <a:spcBef>
                <a:spcPts val="900"/>
              </a:spcBef>
              <a:defRPr sz="1800"/>
            </a:pPr>
            <a:endParaRPr lang="en-US" sz="2688" dirty="0" smtClean="0">
              <a:latin typeface="Calibri" panose="020F0502020204030204" pitchFamily="34" charset="0"/>
            </a:endParaRPr>
          </a:p>
          <a:p>
            <a:pPr marL="219455" lvl="0" indent="-219455" algn="just" defTabSz="877823">
              <a:spcBef>
                <a:spcPts val="900"/>
              </a:spcBef>
              <a:defRPr sz="1800"/>
            </a:pPr>
            <a:r>
              <a:rPr sz="2688" dirty="0" smtClean="0">
                <a:latin typeface="Calibri" panose="020F0502020204030204" pitchFamily="34" charset="0"/>
              </a:rPr>
              <a:t> </a:t>
            </a:r>
            <a:r>
              <a:rPr sz="2688" dirty="0">
                <a:latin typeface="Calibri" panose="020F0502020204030204" pitchFamily="34" charset="0"/>
              </a:rPr>
              <a:t>Given a set of training data SVM can classify data points as one of </a:t>
            </a:r>
            <a:r>
              <a:rPr sz="2688" dirty="0">
                <a:solidFill>
                  <a:srgbClr val="FF6600"/>
                </a:solidFill>
                <a:latin typeface="Calibri" panose="020F0502020204030204" pitchFamily="34" charset="0"/>
              </a:rPr>
              <a:t>two classes</a:t>
            </a:r>
            <a:r>
              <a:rPr sz="2688" dirty="0">
                <a:latin typeface="Calibri" panose="020F0502020204030204" pitchFamily="34" charset="0"/>
              </a:rPr>
              <a:t>. </a:t>
            </a:r>
          </a:p>
          <a:p>
            <a:pPr marL="0" lvl="0" indent="0" algn="just" defTabSz="877823">
              <a:spcBef>
                <a:spcPts val="900"/>
              </a:spcBef>
              <a:buSzTx/>
              <a:buFontTx/>
              <a:buNone/>
              <a:defRPr sz="1800"/>
            </a:pPr>
            <a:endParaRPr sz="2688" dirty="0">
              <a:latin typeface="Calibri" panose="020F0502020204030204" pitchFamily="34" charset="0"/>
            </a:endParaRPr>
          </a:p>
          <a:p>
            <a:pPr marL="219455" lvl="0" indent="-219455" algn="just" defTabSz="877823">
              <a:spcBef>
                <a:spcPts val="900"/>
              </a:spcBef>
              <a:defRPr sz="1800"/>
            </a:pPr>
            <a:r>
              <a:rPr sz="2688" dirty="0">
                <a:latin typeface="Calibri" panose="020F0502020204030204" pitchFamily="34" charset="0"/>
              </a:rPr>
              <a:t>This is done by </a:t>
            </a:r>
            <a:r>
              <a:rPr sz="2688" dirty="0">
                <a:solidFill>
                  <a:srgbClr val="FF6600"/>
                </a:solidFill>
                <a:latin typeface="Calibri" panose="020F0502020204030204" pitchFamily="34" charset="0"/>
              </a:rPr>
              <a:t>intersecting</a:t>
            </a:r>
            <a:r>
              <a:rPr sz="2688" dirty="0">
                <a:latin typeface="Calibri" panose="020F0502020204030204" pitchFamily="34" charset="0"/>
              </a:rPr>
              <a:t> a </a:t>
            </a:r>
            <a:endParaRPr lang="en-US" sz="2688" dirty="0" smtClean="0">
              <a:latin typeface="Calibri" panose="020F0502020204030204" pitchFamily="34" charset="0"/>
            </a:endParaRPr>
          </a:p>
          <a:p>
            <a:pPr marL="0" lvl="0" indent="0" algn="just" defTabSz="877823">
              <a:spcBef>
                <a:spcPts val="900"/>
              </a:spcBef>
              <a:buNone/>
              <a:defRPr sz="1800"/>
            </a:pPr>
            <a:r>
              <a:rPr lang="en-US" sz="2688" dirty="0" smtClean="0">
                <a:latin typeface="Calibri" panose="020F0502020204030204" pitchFamily="34" charset="0"/>
              </a:rPr>
              <a:t>    </a:t>
            </a:r>
            <a:r>
              <a:rPr sz="2688" dirty="0" err="1" smtClean="0">
                <a:latin typeface="Calibri" panose="020F0502020204030204" pitchFamily="34" charset="0"/>
              </a:rPr>
              <a:t>hyperplane</a:t>
            </a:r>
            <a:r>
              <a:rPr sz="2688" dirty="0" smtClean="0">
                <a:latin typeface="Calibri" panose="020F0502020204030204" pitchFamily="34" charset="0"/>
              </a:rPr>
              <a:t> </a:t>
            </a:r>
            <a:r>
              <a:rPr sz="2688" dirty="0">
                <a:latin typeface="Calibri" panose="020F0502020204030204" pitchFamily="34" charset="0"/>
              </a:rPr>
              <a:t>through the feature</a:t>
            </a:r>
          </a:p>
          <a:p>
            <a:pPr marL="0" lvl="0" indent="0" algn="just" defTabSz="877823">
              <a:spcBef>
                <a:spcPts val="900"/>
              </a:spcBef>
              <a:buSzTx/>
              <a:buNone/>
              <a:defRPr sz="1800"/>
            </a:pPr>
            <a:r>
              <a:rPr lang="en-US" sz="2688" dirty="0" smtClean="0">
                <a:latin typeface="Calibri" panose="020F0502020204030204" pitchFamily="34" charset="0"/>
              </a:rPr>
              <a:t>    </a:t>
            </a:r>
            <a:r>
              <a:rPr sz="2688" dirty="0" smtClean="0">
                <a:latin typeface="Calibri" panose="020F0502020204030204" pitchFamily="34" charset="0"/>
              </a:rPr>
              <a:t>space </a:t>
            </a:r>
            <a:r>
              <a:rPr sz="2688" dirty="0">
                <a:latin typeface="Calibri" panose="020F0502020204030204" pitchFamily="34" charset="0"/>
              </a:rPr>
              <a:t>that separates one cluster</a:t>
            </a:r>
          </a:p>
          <a:p>
            <a:pPr marL="0" lvl="0" indent="0" algn="just" defTabSz="877823">
              <a:spcBef>
                <a:spcPts val="900"/>
              </a:spcBef>
              <a:buSzTx/>
              <a:buNone/>
              <a:defRPr sz="1800"/>
            </a:pPr>
            <a:r>
              <a:rPr lang="en-US" sz="2688" dirty="0" smtClean="0">
                <a:latin typeface="Calibri" panose="020F0502020204030204" pitchFamily="34" charset="0"/>
              </a:rPr>
              <a:t>    </a:t>
            </a:r>
            <a:r>
              <a:rPr sz="2688" dirty="0" smtClean="0">
                <a:latin typeface="Calibri" panose="020F0502020204030204" pitchFamily="34" charset="0"/>
              </a:rPr>
              <a:t>of </a:t>
            </a:r>
            <a:r>
              <a:rPr sz="2688" dirty="0">
                <a:latin typeface="Calibri" panose="020F0502020204030204" pitchFamily="34" charset="0"/>
              </a:rPr>
              <a:t>similarly labeled training</a:t>
            </a:r>
          </a:p>
          <a:p>
            <a:pPr marL="0" lvl="0" indent="0" algn="just" defTabSz="877823">
              <a:spcBef>
                <a:spcPts val="900"/>
              </a:spcBef>
              <a:buSzTx/>
              <a:buNone/>
              <a:defRPr sz="1800"/>
            </a:pPr>
            <a:r>
              <a:rPr lang="en-US" sz="2688" dirty="0" smtClean="0">
                <a:latin typeface="Calibri" panose="020F0502020204030204" pitchFamily="34" charset="0"/>
              </a:rPr>
              <a:t>    </a:t>
            </a:r>
            <a:r>
              <a:rPr sz="2688" dirty="0" smtClean="0">
                <a:latin typeface="Calibri" panose="020F0502020204030204" pitchFamily="34" charset="0"/>
              </a:rPr>
              <a:t>data </a:t>
            </a:r>
            <a:r>
              <a:rPr sz="2688" dirty="0">
                <a:latin typeface="Calibri" panose="020F0502020204030204" pitchFamily="34" charset="0"/>
              </a:rPr>
              <a:t>from another.</a:t>
            </a:r>
          </a:p>
        </p:txBody>
      </p:sp>
      <p:sp>
        <p:nvSpPr>
          <p:cNvPr id="65" name="Shape 65"/>
          <p:cNvSpPr>
            <a:spLocks noGrp="1"/>
          </p:cNvSpPr>
          <p:nvPr>
            <p:ph type="sldNum" sz="quarter" idx="4294967295"/>
          </p:nvPr>
        </p:nvSpPr>
        <p:spPr>
          <a:xfrm>
            <a:off x="8610600" y="6404292"/>
            <a:ext cx="2743200" cy="269241"/>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12</a:t>
            </a:fld>
            <a:endParaRPr sz="1200">
              <a:solidFill>
                <a:srgbClr val="888888"/>
              </a:solidFill>
            </a:endParaRPr>
          </a:p>
        </p:txBody>
      </p:sp>
      <p:grpSp>
        <p:nvGrpSpPr>
          <p:cNvPr id="68" name="Group 68"/>
          <p:cNvGrpSpPr/>
          <p:nvPr/>
        </p:nvGrpSpPr>
        <p:grpSpPr>
          <a:xfrm>
            <a:off x="6042886" y="3372928"/>
            <a:ext cx="5947831" cy="3335044"/>
            <a:chOff x="-203199" y="-203200"/>
            <a:chExt cx="4767716" cy="2687462"/>
          </a:xfrm>
        </p:grpSpPr>
        <p:pic>
          <p:nvPicPr>
            <p:cNvPr id="67" name="Screen Shot 2015-03-26 at 5.53.53 PM.png"/>
            <p:cNvPicPr/>
            <p:nvPr/>
          </p:nvPicPr>
          <p:blipFill>
            <a:blip r:embed="rId2">
              <a:extLst/>
            </a:blip>
            <a:srcRect/>
            <a:stretch>
              <a:fillRect/>
            </a:stretch>
          </p:blipFill>
          <p:spPr>
            <a:xfrm>
              <a:off x="0" y="0"/>
              <a:ext cx="4361317" cy="22429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6" name="Picture 65"/>
            <p:cNvPicPr/>
            <p:nvPr/>
          </p:nvPicPr>
          <p:blipFill>
            <a:blip r:embed="rId3">
              <a:extLst/>
            </a:blip>
            <a:stretch>
              <a:fillRect/>
            </a:stretch>
          </p:blipFill>
          <p:spPr>
            <a:xfrm>
              <a:off x="-203200" y="-203200"/>
              <a:ext cx="4767717" cy="26874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pSp>
    </p:spTree>
    <p:extLst>
      <p:ext uri="{BB962C8B-B14F-4D97-AF65-F5344CB8AC3E}">
        <p14:creationId xmlns:p14="http://schemas.microsoft.com/office/powerpoint/2010/main" val="310268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xfrm>
            <a:off x="0" y="298266"/>
            <a:ext cx="9601200" cy="1036850"/>
          </a:xfrm>
          <a:prstGeom prst="rect">
            <a:avLst/>
          </a:prstGeom>
        </p:spPr>
        <p:txBody>
          <a:bodyPr vert="horz" lIns="91440" tIns="45720" rIns="91440" bIns="45720" rtlCol="0" anchor="b">
            <a:normAutofit/>
          </a:bodyPr>
          <a:lstStyle/>
          <a:p>
            <a:r>
              <a:rPr dirty="0"/>
              <a:t>Advantages and </a:t>
            </a:r>
            <a:r>
              <a:rPr lang="en-US" dirty="0" smtClean="0"/>
              <a:t>D</a:t>
            </a:r>
            <a:r>
              <a:rPr dirty="0" smtClean="0"/>
              <a:t>isadvantages </a:t>
            </a:r>
            <a:r>
              <a:rPr dirty="0"/>
              <a:t>of SVM</a:t>
            </a:r>
          </a:p>
        </p:txBody>
      </p:sp>
      <p:sp>
        <p:nvSpPr>
          <p:cNvPr id="71" name="Shape 71"/>
          <p:cNvSpPr>
            <a:spLocks noGrp="1"/>
          </p:cNvSpPr>
          <p:nvPr>
            <p:ph type="body" idx="1"/>
          </p:nvPr>
        </p:nvSpPr>
        <p:spPr>
          <a:xfrm>
            <a:off x="181155" y="1570008"/>
            <a:ext cx="10715445" cy="5167222"/>
          </a:xfrm>
          <a:prstGeom prst="rect">
            <a:avLst/>
          </a:prstGeom>
        </p:spPr>
        <p:txBody>
          <a:bodyPr>
            <a:normAutofit/>
          </a:bodyPr>
          <a:lstStyle/>
          <a:p>
            <a:pPr marL="0" lvl="0" indent="0" defTabSz="658368">
              <a:spcBef>
                <a:spcPts val="700"/>
              </a:spcBef>
              <a:buSzTx/>
              <a:buFontTx/>
              <a:buNone/>
              <a:defRPr sz="1800"/>
            </a:pPr>
            <a:r>
              <a:rPr sz="2000" b="1" u="sng" dirty="0">
                <a:solidFill>
                  <a:srgbClr val="007600"/>
                </a:solidFill>
                <a:latin typeface="Calibri" panose="020F0502020204030204" pitchFamily="34" charset="0"/>
              </a:rPr>
              <a:t>Advantages</a:t>
            </a:r>
            <a:r>
              <a:rPr sz="2000" b="1" dirty="0">
                <a:solidFill>
                  <a:srgbClr val="007600"/>
                </a:solidFill>
                <a:latin typeface="Calibri" panose="020F0502020204030204" pitchFamily="34" charset="0"/>
              </a:rPr>
              <a:t>: </a:t>
            </a:r>
          </a:p>
          <a:p>
            <a:pPr marL="0" lvl="0" indent="0" defTabSz="658368">
              <a:spcBef>
                <a:spcPts val="700"/>
              </a:spcBef>
              <a:buSzTx/>
              <a:buFontTx/>
              <a:buNone/>
              <a:defRPr sz="1800"/>
            </a:pPr>
            <a:endParaRPr sz="2016" dirty="0">
              <a:latin typeface="Calibri" panose="020F0502020204030204" pitchFamily="34" charset="0"/>
            </a:endParaRPr>
          </a:p>
          <a:p>
            <a:pPr marL="202130" lvl="0" indent="-202130" defTabSz="658368">
              <a:spcBef>
                <a:spcPts val="700"/>
              </a:spcBef>
              <a:buSzPct val="60000"/>
              <a:buFontTx/>
              <a:buBlip>
                <a:blip r:embed="rId2"/>
              </a:buBlip>
              <a:defRPr sz="1800"/>
            </a:pPr>
            <a:r>
              <a:rPr sz="2016" dirty="0">
                <a:latin typeface="Calibri" panose="020F0502020204030204" pitchFamily="34" charset="0"/>
              </a:rPr>
              <a:t> High Accuracy</a:t>
            </a:r>
          </a:p>
          <a:p>
            <a:pPr marL="202130" lvl="0" indent="-202130" defTabSz="658368">
              <a:spcBef>
                <a:spcPts val="700"/>
              </a:spcBef>
              <a:buSzPct val="60000"/>
              <a:buFontTx/>
              <a:buBlip>
                <a:blip r:embed="rId2"/>
              </a:buBlip>
              <a:defRPr sz="1800"/>
            </a:pPr>
            <a:r>
              <a:rPr sz="2016" dirty="0">
                <a:latin typeface="Calibri" panose="020F0502020204030204" pitchFamily="34" charset="0"/>
              </a:rPr>
              <a:t> Theoretical guarantees of resistance towards </a:t>
            </a:r>
            <a:r>
              <a:rPr sz="2016" dirty="0" smtClean="0">
                <a:latin typeface="Calibri" panose="020F0502020204030204" pitchFamily="34" charset="0"/>
              </a:rPr>
              <a:t>over</a:t>
            </a:r>
            <a:r>
              <a:rPr lang="en-US" sz="2016" dirty="0" smtClean="0">
                <a:latin typeface="Calibri" panose="020F0502020204030204" pitchFamily="34" charset="0"/>
              </a:rPr>
              <a:t>-</a:t>
            </a:r>
            <a:r>
              <a:rPr sz="2016" dirty="0" smtClean="0">
                <a:latin typeface="Calibri" panose="020F0502020204030204" pitchFamily="34" charset="0"/>
              </a:rPr>
              <a:t>fitting </a:t>
            </a:r>
            <a:r>
              <a:rPr sz="2016" dirty="0">
                <a:latin typeface="Calibri" panose="020F0502020204030204" pitchFamily="34" charset="0"/>
              </a:rPr>
              <a:t>data</a:t>
            </a:r>
          </a:p>
          <a:p>
            <a:pPr marL="202130" lvl="0" indent="-202130" defTabSz="658368">
              <a:spcBef>
                <a:spcPts val="700"/>
              </a:spcBef>
              <a:buSzPct val="60000"/>
              <a:buFontTx/>
              <a:buBlip>
                <a:blip r:embed="rId2"/>
              </a:buBlip>
              <a:defRPr sz="1800"/>
            </a:pPr>
            <a:r>
              <a:rPr sz="2016" dirty="0">
                <a:latin typeface="Calibri" panose="020F0502020204030204" pitchFamily="34" charset="0"/>
              </a:rPr>
              <a:t> Absence of local minima</a:t>
            </a:r>
          </a:p>
          <a:p>
            <a:pPr marL="202130" lvl="0" indent="-202130" defTabSz="658368">
              <a:spcBef>
                <a:spcPts val="700"/>
              </a:spcBef>
              <a:buSzPct val="60000"/>
              <a:buFontTx/>
              <a:buBlip>
                <a:blip r:embed="rId2"/>
              </a:buBlip>
              <a:defRPr sz="1800"/>
            </a:pPr>
            <a:r>
              <a:rPr sz="2016" dirty="0">
                <a:latin typeface="Calibri" panose="020F0502020204030204" pitchFamily="34" charset="0"/>
              </a:rPr>
              <a:t>Sparseness of the solution and capacity control.</a:t>
            </a:r>
          </a:p>
          <a:p>
            <a:pPr marL="0" lvl="0" indent="0" defTabSz="658368">
              <a:spcBef>
                <a:spcPts val="700"/>
              </a:spcBef>
              <a:buSzTx/>
              <a:buFontTx/>
              <a:buNone/>
              <a:defRPr sz="1800"/>
            </a:pPr>
            <a:endParaRPr sz="2016" dirty="0">
              <a:latin typeface="Calibri" panose="020F0502020204030204" pitchFamily="34" charset="0"/>
            </a:endParaRPr>
          </a:p>
          <a:p>
            <a:pPr marL="0" lvl="0" indent="0" defTabSz="658368">
              <a:spcBef>
                <a:spcPts val="700"/>
              </a:spcBef>
              <a:buSzTx/>
              <a:buFontTx/>
              <a:buNone/>
              <a:defRPr sz="1800"/>
            </a:pPr>
            <a:r>
              <a:rPr sz="2000" b="1" dirty="0">
                <a:latin typeface="Calibri" panose="020F0502020204030204" pitchFamily="34" charset="0"/>
              </a:rPr>
              <a:t>  </a:t>
            </a:r>
            <a:r>
              <a:rPr sz="2000" b="1" u="sng" dirty="0">
                <a:solidFill>
                  <a:srgbClr val="FF4D41"/>
                </a:solidFill>
                <a:latin typeface="Calibri" panose="020F0502020204030204" pitchFamily="34" charset="0"/>
              </a:rPr>
              <a:t>Disadvantages</a:t>
            </a:r>
            <a:r>
              <a:rPr sz="2000" b="1" u="sng" dirty="0">
                <a:solidFill>
                  <a:srgbClr val="FF4C00"/>
                </a:solidFill>
                <a:latin typeface="Calibri" panose="020F0502020204030204" pitchFamily="34" charset="0"/>
              </a:rPr>
              <a:t>:</a:t>
            </a:r>
            <a:endParaRPr sz="2000" b="1" u="sng" dirty="0">
              <a:latin typeface="Calibri" panose="020F0502020204030204" pitchFamily="34" charset="0"/>
            </a:endParaRPr>
          </a:p>
          <a:p>
            <a:pPr marL="0" lvl="0" indent="0" defTabSz="658368">
              <a:spcBef>
                <a:spcPts val="700"/>
              </a:spcBef>
              <a:buSzTx/>
              <a:buFontTx/>
              <a:buNone/>
              <a:defRPr sz="1800"/>
            </a:pPr>
            <a:endParaRPr sz="2016" dirty="0">
              <a:latin typeface="Calibri" panose="020F0502020204030204" pitchFamily="34" charset="0"/>
            </a:endParaRPr>
          </a:p>
          <a:p>
            <a:pPr marL="202130" lvl="0" indent="-202130" defTabSz="658368">
              <a:spcBef>
                <a:spcPts val="700"/>
              </a:spcBef>
              <a:buSzPct val="60000"/>
              <a:buFontTx/>
              <a:buBlip>
                <a:blip r:embed="rId2"/>
              </a:buBlip>
              <a:defRPr sz="1800"/>
            </a:pPr>
            <a:r>
              <a:rPr sz="2016" dirty="0">
                <a:latin typeface="Calibri" panose="020F0502020204030204" pitchFamily="34" charset="0"/>
              </a:rPr>
              <a:t> High algorithmic complexity.</a:t>
            </a:r>
          </a:p>
          <a:p>
            <a:pPr marL="202130" lvl="0" indent="-202130" defTabSz="658368">
              <a:spcBef>
                <a:spcPts val="700"/>
              </a:spcBef>
              <a:buSzPct val="60000"/>
              <a:buFontTx/>
              <a:buBlip>
                <a:blip r:embed="rId2"/>
              </a:buBlip>
              <a:defRPr sz="1800"/>
            </a:pPr>
            <a:r>
              <a:rPr sz="2016" dirty="0">
                <a:latin typeface="Calibri" panose="020F0502020204030204" pitchFamily="34" charset="0"/>
              </a:rPr>
              <a:t> Choice of the kernel</a:t>
            </a:r>
          </a:p>
          <a:p>
            <a:pPr marL="202130" lvl="0" indent="-202130" defTabSz="658368">
              <a:spcBef>
                <a:spcPts val="700"/>
              </a:spcBef>
              <a:buSzPct val="60000"/>
              <a:buFontTx/>
              <a:buBlip>
                <a:blip r:embed="rId2"/>
              </a:buBlip>
              <a:defRPr sz="1800"/>
            </a:pPr>
            <a:r>
              <a:rPr sz="2016" dirty="0">
                <a:latin typeface="Calibri" panose="020F0502020204030204" pitchFamily="34" charset="0"/>
              </a:rPr>
              <a:t> Memory requirements are huge in large scale tasks </a:t>
            </a:r>
          </a:p>
          <a:p>
            <a:pPr marL="404261" lvl="0" indent="-202130" defTabSz="658368">
              <a:spcBef>
                <a:spcPts val="700"/>
              </a:spcBef>
              <a:buSzPct val="60000"/>
              <a:buFontTx/>
              <a:buBlip>
                <a:blip r:embed="rId2"/>
              </a:buBlip>
              <a:defRPr sz="1800"/>
            </a:pPr>
            <a:endParaRPr sz="2016" dirty="0">
              <a:latin typeface="Calibri" panose="020F0502020204030204" pitchFamily="34" charset="0"/>
            </a:endParaRPr>
          </a:p>
        </p:txBody>
      </p:sp>
      <p:sp>
        <p:nvSpPr>
          <p:cNvPr id="72" name="Shape 72"/>
          <p:cNvSpPr>
            <a:spLocks noGrp="1"/>
          </p:cNvSpPr>
          <p:nvPr>
            <p:ph type="sldNum" sz="quarter" idx="4294967295"/>
          </p:nvPr>
        </p:nvSpPr>
        <p:spPr>
          <a:xfrm>
            <a:off x="8610600" y="6404292"/>
            <a:ext cx="2743200" cy="269241"/>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13</a:t>
            </a:fld>
            <a:endParaRPr sz="1200">
              <a:solidFill>
                <a:srgbClr val="888888"/>
              </a:solidFill>
            </a:endParaRPr>
          </a:p>
        </p:txBody>
      </p:sp>
    </p:spTree>
    <p:extLst>
      <p:ext uri="{BB962C8B-B14F-4D97-AF65-F5344CB8AC3E}">
        <p14:creationId xmlns:p14="http://schemas.microsoft.com/office/powerpoint/2010/main" val="169742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body" idx="1"/>
          </p:nvPr>
        </p:nvSpPr>
        <p:spPr>
          <a:xfrm>
            <a:off x="112143" y="1578634"/>
            <a:ext cx="11123403" cy="5220239"/>
          </a:xfrm>
          <a:prstGeom prst="rect">
            <a:avLst/>
          </a:prstGeom>
        </p:spPr>
        <p:txBody>
          <a:bodyPr/>
          <a:lstStyle/>
          <a:p>
            <a:pPr lvl="0">
              <a:lnSpc>
                <a:spcPct val="100000"/>
              </a:lnSpc>
              <a:defRPr sz="1800"/>
            </a:pPr>
            <a:r>
              <a:rPr sz="2400" dirty="0">
                <a:solidFill>
                  <a:srgbClr val="FF6600"/>
                </a:solidFill>
                <a:latin typeface="Calibri" panose="020F0502020204030204" pitchFamily="34" charset="0"/>
              </a:rPr>
              <a:t>Neural Networks </a:t>
            </a:r>
            <a:r>
              <a:rPr sz="2400" dirty="0">
                <a:latin typeface="Calibri" panose="020F0502020204030204" pitchFamily="34" charset="0"/>
              </a:rPr>
              <a:t>are able to deal with </a:t>
            </a:r>
            <a:r>
              <a:rPr sz="2400" i="1" dirty="0">
                <a:latin typeface="Calibri" panose="020F0502020204030204" pitchFamily="34" charset="0"/>
              </a:rPr>
              <a:t>uncertain, fuzzy, or insufficient data</a:t>
            </a:r>
            <a:r>
              <a:rPr sz="2400" dirty="0">
                <a:latin typeface="Calibri" panose="020F0502020204030204" pitchFamily="34" charset="0"/>
              </a:rPr>
              <a:t> which fluctuate rapidly in very short periods of time, neural networks (NNs) have become very important method for stock market predictions.</a:t>
            </a:r>
          </a:p>
          <a:p>
            <a:pPr marL="0" lvl="0" indent="0">
              <a:lnSpc>
                <a:spcPct val="100000"/>
              </a:lnSpc>
              <a:buSzTx/>
              <a:buFontTx/>
              <a:buNone/>
              <a:defRPr sz="1800"/>
            </a:pPr>
            <a:endParaRPr sz="2400" dirty="0">
              <a:latin typeface="Calibri" panose="020F0502020204030204" pitchFamily="34" charset="0"/>
            </a:endParaRPr>
          </a:p>
          <a:p>
            <a:pPr lvl="0">
              <a:lnSpc>
                <a:spcPct val="100000"/>
              </a:lnSpc>
              <a:defRPr sz="1800"/>
            </a:pPr>
            <a:r>
              <a:rPr sz="2400" dirty="0">
                <a:latin typeface="Calibri" panose="020F0502020204030204" pitchFamily="34" charset="0"/>
              </a:rPr>
              <a:t>In essence all forms of time series prediction </a:t>
            </a:r>
          </a:p>
          <a:p>
            <a:pPr marL="0" lvl="0" indent="0">
              <a:lnSpc>
                <a:spcPct val="100000"/>
              </a:lnSpc>
              <a:buSzTx/>
              <a:buNone/>
              <a:defRPr sz="1800"/>
            </a:pPr>
            <a:r>
              <a:rPr sz="2400" dirty="0">
                <a:latin typeface="Calibri" panose="020F0502020204030204" pitchFamily="34" charset="0"/>
              </a:rPr>
              <a:t>are fundamentally the same. </a:t>
            </a:r>
            <a:r>
              <a:rPr sz="2400" dirty="0">
                <a:solidFill>
                  <a:srgbClr val="FF6600"/>
                </a:solidFill>
                <a:latin typeface="Calibri" panose="020F0502020204030204" pitchFamily="34" charset="0"/>
              </a:rPr>
              <a:t>Namely given </a:t>
            </a:r>
          </a:p>
          <a:p>
            <a:pPr marL="0" lvl="0" indent="0">
              <a:lnSpc>
                <a:spcPct val="100000"/>
              </a:lnSpc>
              <a:buSzTx/>
              <a:buNone/>
              <a:defRPr sz="1800"/>
            </a:pPr>
            <a:r>
              <a:rPr sz="2400" dirty="0">
                <a:solidFill>
                  <a:srgbClr val="FF6600"/>
                </a:solidFill>
                <a:latin typeface="Calibri" panose="020F0502020204030204" pitchFamily="34" charset="0"/>
              </a:rPr>
              <a:t>data x=x(τ) which varies as a function of time τ, </a:t>
            </a:r>
          </a:p>
          <a:p>
            <a:pPr marL="0" lvl="0" indent="0">
              <a:lnSpc>
                <a:spcPct val="100000"/>
              </a:lnSpc>
              <a:buSzTx/>
              <a:buNone/>
              <a:defRPr sz="1800"/>
            </a:pPr>
            <a:r>
              <a:rPr sz="2400" dirty="0">
                <a:solidFill>
                  <a:srgbClr val="FF6600"/>
                </a:solidFill>
                <a:latin typeface="Calibri" panose="020F0502020204030204" pitchFamily="34" charset="0"/>
              </a:rPr>
              <a:t>it should be possible to learn the function that </a:t>
            </a:r>
          </a:p>
          <a:p>
            <a:pPr marL="0" lvl="0" indent="0">
              <a:lnSpc>
                <a:spcPct val="100000"/>
              </a:lnSpc>
              <a:buSzTx/>
              <a:buNone/>
              <a:defRPr sz="1800"/>
            </a:pPr>
            <a:r>
              <a:rPr sz="2400" dirty="0">
                <a:solidFill>
                  <a:srgbClr val="FF6600"/>
                </a:solidFill>
                <a:latin typeface="Calibri" panose="020F0502020204030204" pitchFamily="34" charset="0"/>
              </a:rPr>
              <a:t>maps xτ+1=</a:t>
            </a:r>
            <a:r>
              <a:rPr sz="2400" dirty="0" err="1">
                <a:solidFill>
                  <a:srgbClr val="FF6600"/>
                </a:solidFill>
                <a:latin typeface="Calibri" panose="020F0502020204030204" pitchFamily="34" charset="0"/>
              </a:rPr>
              <a:t>xτ</a:t>
            </a:r>
            <a:r>
              <a:rPr sz="2400" dirty="0">
                <a:solidFill>
                  <a:srgbClr val="FF6600"/>
                </a:solidFill>
                <a:latin typeface="Calibri" panose="020F0502020204030204" pitchFamily="34" charset="0"/>
              </a:rPr>
              <a:t>. </a:t>
            </a:r>
          </a:p>
        </p:txBody>
      </p:sp>
      <p:sp>
        <p:nvSpPr>
          <p:cNvPr id="76" name="Shape 76"/>
          <p:cNvSpPr>
            <a:spLocks noGrp="1"/>
          </p:cNvSpPr>
          <p:nvPr>
            <p:ph type="sldNum" sz="quarter" idx="4294967295"/>
          </p:nvPr>
        </p:nvSpPr>
        <p:spPr>
          <a:xfrm>
            <a:off x="8610600" y="6404292"/>
            <a:ext cx="2743200" cy="269241"/>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14</a:t>
            </a:fld>
            <a:endParaRPr sz="1200">
              <a:solidFill>
                <a:srgbClr val="888888"/>
              </a:solidFill>
            </a:endParaRPr>
          </a:p>
        </p:txBody>
      </p:sp>
      <p:pic>
        <p:nvPicPr>
          <p:cNvPr id="77" name="neural_networks2.gif"/>
          <p:cNvPicPr/>
          <p:nvPr/>
        </p:nvPicPr>
        <p:blipFill>
          <a:blip r:embed="rId2">
            <a:extLst/>
          </a:blip>
          <a:stretch>
            <a:fillRect/>
          </a:stretch>
        </p:blipFill>
        <p:spPr>
          <a:xfrm>
            <a:off x="7254815" y="3148642"/>
            <a:ext cx="4389909" cy="313030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title"/>
          </p:nvPr>
        </p:nvSpPr>
        <p:spPr>
          <a:xfrm>
            <a:off x="26237" y="221709"/>
            <a:ext cx="9601200" cy="1036850"/>
          </a:xfrm>
        </p:spPr>
        <p:txBody>
          <a:bodyPr/>
          <a:lstStyle/>
          <a:p>
            <a:r>
              <a:rPr lang="en-US" dirty="0" smtClean="0"/>
              <a:t>Artificial Neural Networks (NN)</a:t>
            </a:r>
            <a:endParaRPr lang="en-US" dirty="0"/>
          </a:p>
        </p:txBody>
      </p:sp>
    </p:spTree>
    <p:extLst>
      <p:ext uri="{BB962C8B-B14F-4D97-AF65-F5344CB8AC3E}">
        <p14:creationId xmlns:p14="http://schemas.microsoft.com/office/powerpoint/2010/main" val="61950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xfrm>
            <a:off x="0" y="315519"/>
            <a:ext cx="9601200" cy="1036850"/>
          </a:xfrm>
          <a:prstGeom prst="rect">
            <a:avLst/>
          </a:prstGeom>
        </p:spPr>
        <p:txBody>
          <a:bodyPr vert="horz" lIns="91440" tIns="45720" rIns="91440" bIns="45720" rtlCol="0" anchor="b">
            <a:normAutofit/>
          </a:bodyPr>
          <a:lstStyle/>
          <a:p>
            <a:r>
              <a:rPr dirty="0"/>
              <a:t>Advantages and </a:t>
            </a:r>
            <a:r>
              <a:rPr lang="en-US" dirty="0" smtClean="0"/>
              <a:t>D</a:t>
            </a:r>
            <a:r>
              <a:rPr dirty="0" smtClean="0"/>
              <a:t>isadvantages </a:t>
            </a:r>
            <a:r>
              <a:rPr dirty="0"/>
              <a:t>of Neural Networks </a:t>
            </a:r>
          </a:p>
        </p:txBody>
      </p:sp>
      <p:sp>
        <p:nvSpPr>
          <p:cNvPr id="80" name="Shape 80"/>
          <p:cNvSpPr>
            <a:spLocks noGrp="1"/>
          </p:cNvSpPr>
          <p:nvPr>
            <p:ph type="body" idx="1"/>
          </p:nvPr>
        </p:nvSpPr>
        <p:spPr>
          <a:xfrm>
            <a:off x="405441" y="1836605"/>
            <a:ext cx="11507638" cy="4926504"/>
          </a:xfrm>
          <a:prstGeom prst="rect">
            <a:avLst/>
          </a:prstGeom>
        </p:spPr>
        <p:txBody>
          <a:bodyPr>
            <a:normAutofit fontScale="77500" lnSpcReduction="20000"/>
          </a:bodyPr>
          <a:lstStyle/>
          <a:p>
            <a:pPr marL="0" lvl="0" indent="0">
              <a:lnSpc>
                <a:spcPct val="120000"/>
              </a:lnSpc>
              <a:buSzTx/>
              <a:buFontTx/>
              <a:buNone/>
              <a:defRPr sz="1800"/>
            </a:pPr>
            <a:r>
              <a:rPr sz="2800" b="1" u="sng" dirty="0">
                <a:solidFill>
                  <a:srgbClr val="007600"/>
                </a:solidFill>
                <a:latin typeface="Calibri" panose="020F0502020204030204" pitchFamily="34" charset="0"/>
              </a:rPr>
              <a:t>Advantages</a:t>
            </a:r>
            <a:r>
              <a:rPr sz="2800" b="1" dirty="0">
                <a:solidFill>
                  <a:srgbClr val="007600"/>
                </a:solidFill>
                <a:latin typeface="Calibri" panose="020F0502020204030204" pitchFamily="34" charset="0"/>
              </a:rPr>
              <a:t>: </a:t>
            </a:r>
          </a:p>
          <a:p>
            <a:pPr marL="280736" lvl="0" indent="-280736">
              <a:lnSpc>
                <a:spcPct val="120000"/>
              </a:lnSpc>
              <a:buSzPct val="60000"/>
              <a:buFontTx/>
              <a:buBlip>
                <a:blip r:embed="rId2"/>
              </a:buBlip>
              <a:defRPr sz="1800"/>
            </a:pPr>
            <a:r>
              <a:rPr sz="2800" dirty="0">
                <a:latin typeface="Calibri" panose="020F0502020204030204" pitchFamily="34" charset="0"/>
              </a:rPr>
              <a:t>Neural networks often exhibit patterns similar to those exhibited by humans. However this is more of interest in cognitive sciences than for practical examples.</a:t>
            </a:r>
          </a:p>
          <a:p>
            <a:pPr marL="280736" lvl="0" indent="-280736">
              <a:lnSpc>
                <a:spcPct val="120000"/>
              </a:lnSpc>
              <a:buSzPct val="60000"/>
              <a:buFontTx/>
              <a:buBlip>
                <a:blip r:embed="rId2"/>
              </a:buBlip>
              <a:defRPr sz="1800"/>
            </a:pPr>
            <a:r>
              <a:rPr sz="2800" dirty="0">
                <a:latin typeface="Calibri" panose="020F0502020204030204" pitchFamily="34" charset="0"/>
              </a:rPr>
              <a:t>Easy to implement unlike SVN ( requiring good linear algebra </a:t>
            </a:r>
            <a:r>
              <a:rPr sz="2800" dirty="0" smtClean="0">
                <a:latin typeface="Calibri" panose="020F0502020204030204" pitchFamily="34" charset="0"/>
              </a:rPr>
              <a:t>)</a:t>
            </a:r>
            <a:endParaRPr sz="2800" dirty="0">
              <a:latin typeface="Calibri" panose="020F0502020204030204" pitchFamily="34" charset="0"/>
            </a:endParaRPr>
          </a:p>
          <a:p>
            <a:pPr marL="0" lvl="0" indent="0">
              <a:lnSpc>
                <a:spcPct val="120000"/>
              </a:lnSpc>
              <a:buSzTx/>
              <a:buFontTx/>
              <a:buNone/>
              <a:defRPr sz="1800"/>
            </a:pPr>
            <a:r>
              <a:rPr sz="2800" dirty="0">
                <a:latin typeface="Calibri" panose="020F0502020204030204" pitchFamily="34" charset="0"/>
              </a:rPr>
              <a:t>  </a:t>
            </a:r>
            <a:endParaRPr lang="en-US" sz="2800" dirty="0" smtClean="0">
              <a:latin typeface="Calibri" panose="020F0502020204030204" pitchFamily="34" charset="0"/>
            </a:endParaRPr>
          </a:p>
          <a:p>
            <a:pPr marL="0" lvl="0" indent="0">
              <a:lnSpc>
                <a:spcPct val="120000"/>
              </a:lnSpc>
              <a:buSzTx/>
              <a:buFontTx/>
              <a:buNone/>
              <a:defRPr sz="1800"/>
            </a:pPr>
            <a:r>
              <a:rPr sz="2800" u="sng" dirty="0" smtClean="0">
                <a:solidFill>
                  <a:srgbClr val="FF4D41"/>
                </a:solidFill>
                <a:latin typeface="Calibri" panose="020F0502020204030204" pitchFamily="34" charset="0"/>
              </a:rPr>
              <a:t>Di</a:t>
            </a:r>
            <a:r>
              <a:rPr sz="2800" b="1" u="sng" dirty="0" smtClean="0">
                <a:solidFill>
                  <a:srgbClr val="FF4D41"/>
                </a:solidFill>
                <a:latin typeface="Calibri" panose="020F0502020204030204" pitchFamily="34" charset="0"/>
              </a:rPr>
              <a:t>sadvantages</a:t>
            </a:r>
            <a:r>
              <a:rPr sz="2800" b="1" u="sng" dirty="0">
                <a:solidFill>
                  <a:srgbClr val="FF4C00"/>
                </a:solidFill>
                <a:latin typeface="Calibri" panose="020F0502020204030204" pitchFamily="34" charset="0"/>
              </a:rPr>
              <a:t>:</a:t>
            </a:r>
          </a:p>
          <a:p>
            <a:pPr marL="280736" lvl="0" indent="-280736">
              <a:lnSpc>
                <a:spcPct val="120000"/>
              </a:lnSpc>
              <a:buSzPct val="60000"/>
              <a:buFontTx/>
              <a:buBlip>
                <a:blip r:embed="rId2"/>
              </a:buBlip>
              <a:defRPr sz="1800"/>
            </a:pPr>
            <a:r>
              <a:rPr sz="2800" dirty="0">
                <a:latin typeface="Calibri" panose="020F0502020204030204" pitchFamily="34" charset="0"/>
              </a:rPr>
              <a:t>Requires high processing time for large neural networks.</a:t>
            </a:r>
          </a:p>
          <a:p>
            <a:pPr marL="280736" lvl="0" indent="-280736">
              <a:lnSpc>
                <a:spcPct val="120000"/>
              </a:lnSpc>
              <a:buSzPct val="60000"/>
              <a:buFontTx/>
              <a:buBlip>
                <a:blip r:embed="rId2"/>
              </a:buBlip>
              <a:defRPr sz="1800"/>
            </a:pPr>
            <a:endParaRPr sz="2800" dirty="0">
              <a:latin typeface="Calibri" panose="020F0502020204030204" pitchFamily="34" charset="0"/>
            </a:endParaRPr>
          </a:p>
          <a:p>
            <a:pPr marL="0" lvl="0" indent="0">
              <a:lnSpc>
                <a:spcPct val="120000"/>
              </a:lnSpc>
              <a:buSzTx/>
              <a:buFontTx/>
              <a:buNone/>
              <a:defRPr sz="1800"/>
            </a:pPr>
            <a:r>
              <a:rPr sz="2800" dirty="0">
                <a:latin typeface="Calibri" panose="020F0502020204030204" pitchFamily="34" charset="0"/>
              </a:rPr>
              <a:t>  </a:t>
            </a:r>
          </a:p>
        </p:txBody>
      </p:sp>
      <p:sp>
        <p:nvSpPr>
          <p:cNvPr id="81" name="Shape 81"/>
          <p:cNvSpPr>
            <a:spLocks noGrp="1"/>
          </p:cNvSpPr>
          <p:nvPr>
            <p:ph type="sldNum" sz="quarter" idx="4294967295"/>
          </p:nvPr>
        </p:nvSpPr>
        <p:spPr>
          <a:xfrm>
            <a:off x="8610600" y="6404292"/>
            <a:ext cx="2743200" cy="269241"/>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15</a:t>
            </a:fld>
            <a:endParaRPr sz="1200">
              <a:solidFill>
                <a:srgbClr val="888888"/>
              </a:solidFill>
            </a:endParaRPr>
          </a:p>
        </p:txBody>
      </p:sp>
    </p:spTree>
    <p:extLst>
      <p:ext uri="{BB962C8B-B14F-4D97-AF65-F5344CB8AC3E}">
        <p14:creationId xmlns:p14="http://schemas.microsoft.com/office/powerpoint/2010/main" val="79320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xfrm>
            <a:off x="0" y="285099"/>
            <a:ext cx="9601200" cy="1036850"/>
          </a:xfrm>
          <a:prstGeom prst="rect">
            <a:avLst/>
          </a:prstGeom>
        </p:spPr>
        <p:txBody>
          <a:bodyPr vert="horz" lIns="91440" tIns="45720" rIns="91440" bIns="45720" rtlCol="0" anchor="b">
            <a:normAutofit/>
          </a:bodyPr>
          <a:lstStyle/>
          <a:p>
            <a:r>
              <a:rPr lang="en-US" dirty="0" smtClean="0"/>
              <a:t>Displaying P</a:t>
            </a:r>
            <a:r>
              <a:rPr dirty="0" smtClean="0"/>
              <a:t>atterns </a:t>
            </a:r>
            <a:r>
              <a:rPr dirty="0"/>
              <a:t>and </a:t>
            </a:r>
            <a:r>
              <a:rPr lang="en-US" dirty="0" smtClean="0"/>
              <a:t>T</a:t>
            </a:r>
            <a:r>
              <a:rPr dirty="0" smtClean="0"/>
              <a:t>rends</a:t>
            </a:r>
            <a:endParaRPr dirty="0"/>
          </a:p>
        </p:txBody>
      </p:sp>
      <p:sp>
        <p:nvSpPr>
          <p:cNvPr id="84" name="Shape 84"/>
          <p:cNvSpPr>
            <a:spLocks noGrp="1"/>
          </p:cNvSpPr>
          <p:nvPr>
            <p:ph type="body" idx="1"/>
          </p:nvPr>
        </p:nvSpPr>
        <p:spPr>
          <a:xfrm>
            <a:off x="286108" y="1716657"/>
            <a:ext cx="11566585" cy="4891177"/>
          </a:xfrm>
          <a:prstGeom prst="rect">
            <a:avLst/>
          </a:prstGeom>
        </p:spPr>
        <p:txBody>
          <a:bodyPr>
            <a:normAutofit/>
          </a:bodyPr>
          <a:lstStyle/>
          <a:p>
            <a:pPr marL="203454" lvl="0" indent="-203454" defTabSz="813816">
              <a:spcBef>
                <a:spcPts val="800"/>
              </a:spcBef>
              <a:defRPr sz="1800"/>
            </a:pPr>
            <a:r>
              <a:rPr sz="2492" dirty="0"/>
              <a:t>We propose using patterns to reduce the uncertainty of forecast. </a:t>
            </a:r>
          </a:p>
          <a:p>
            <a:pPr marL="203454" lvl="0" indent="-203454" defTabSz="813816">
              <a:spcBef>
                <a:spcPts val="800"/>
              </a:spcBef>
              <a:defRPr sz="1800"/>
            </a:pPr>
            <a:endParaRPr sz="2492" dirty="0"/>
          </a:p>
          <a:p>
            <a:pPr marL="249855" lvl="0" indent="-249855" defTabSz="813816">
              <a:spcBef>
                <a:spcPts val="800"/>
              </a:spcBef>
              <a:buSzPct val="60000"/>
              <a:buFontTx/>
              <a:buBlip>
                <a:blip r:embed="rId2"/>
              </a:buBlip>
              <a:defRPr sz="1800"/>
            </a:pPr>
            <a:r>
              <a:rPr sz="2492" dirty="0"/>
              <a:t> </a:t>
            </a:r>
            <a:r>
              <a:rPr sz="2492" b="1" dirty="0">
                <a:solidFill>
                  <a:srgbClr val="FF6600"/>
                </a:solidFill>
              </a:rPr>
              <a:t>Candle Stick Pattern</a:t>
            </a:r>
          </a:p>
          <a:p>
            <a:pPr marL="249855" lvl="0" indent="-249855" defTabSz="813816">
              <a:spcBef>
                <a:spcPts val="800"/>
              </a:spcBef>
              <a:buSzPct val="60000"/>
              <a:buFontTx/>
              <a:buBlip>
                <a:blip r:embed="rId2"/>
              </a:buBlip>
              <a:defRPr sz="1800"/>
            </a:pPr>
            <a:r>
              <a:rPr sz="2492" dirty="0"/>
              <a:t> </a:t>
            </a:r>
            <a:r>
              <a:rPr sz="2492" b="1" dirty="0">
                <a:solidFill>
                  <a:srgbClr val="FF6600"/>
                </a:solidFill>
              </a:rPr>
              <a:t>Head and Shoulders</a:t>
            </a:r>
          </a:p>
          <a:p>
            <a:pPr marL="0" lvl="0" indent="0" defTabSz="813816">
              <a:spcBef>
                <a:spcPts val="800"/>
              </a:spcBef>
              <a:buSzTx/>
              <a:buFontTx/>
              <a:buNone/>
              <a:defRPr sz="1800"/>
            </a:pPr>
            <a:endParaRPr sz="2492" dirty="0"/>
          </a:p>
          <a:p>
            <a:pPr marL="0" lvl="0" indent="0" defTabSz="813816">
              <a:spcBef>
                <a:spcPts val="800"/>
              </a:spcBef>
              <a:buSzTx/>
              <a:buFontTx/>
              <a:buNone/>
              <a:defRPr sz="1800"/>
            </a:pPr>
            <a:endParaRPr sz="2492" dirty="0"/>
          </a:p>
          <a:p>
            <a:pPr marL="0" lvl="0" indent="0" defTabSz="813816">
              <a:spcBef>
                <a:spcPts val="800"/>
              </a:spcBef>
              <a:buSzTx/>
              <a:buFontTx/>
              <a:buNone/>
              <a:defRPr sz="1800"/>
            </a:pPr>
            <a:r>
              <a:rPr lang="en-US" sz="2492" b="1" u="sng" dirty="0">
                <a:solidFill>
                  <a:srgbClr val="942192"/>
                </a:solidFill>
              </a:rPr>
              <a:t>Google Trends </a:t>
            </a:r>
            <a:r>
              <a:rPr sz="2492" b="1" u="sng" dirty="0" smtClean="0">
                <a:solidFill>
                  <a:srgbClr val="942192"/>
                </a:solidFill>
              </a:rPr>
              <a:t>:</a:t>
            </a:r>
            <a:endParaRPr sz="2492" b="1" u="sng" dirty="0">
              <a:solidFill>
                <a:srgbClr val="942192"/>
              </a:solidFill>
            </a:endParaRPr>
          </a:p>
          <a:p>
            <a:pPr marL="249855" lvl="0" indent="-249855" defTabSz="813816">
              <a:spcBef>
                <a:spcPts val="800"/>
              </a:spcBef>
              <a:buSzPct val="60000"/>
              <a:buFontTx/>
              <a:buBlip>
                <a:blip r:embed="rId2"/>
              </a:buBlip>
              <a:defRPr sz="1800"/>
            </a:pPr>
            <a:r>
              <a:rPr sz="2492" dirty="0"/>
              <a:t> Google Trends is a public web facility of Google Inc., based on Google Search, that shows how often a particular search-term is entered relative to the total search-volume across various regions of the world.</a:t>
            </a:r>
          </a:p>
          <a:p>
            <a:pPr marL="249855" lvl="0" indent="-249855" defTabSz="813816">
              <a:spcBef>
                <a:spcPts val="800"/>
              </a:spcBef>
              <a:buSzPct val="60000"/>
              <a:buFontTx/>
              <a:buBlip>
                <a:blip r:embed="rId2"/>
              </a:buBlip>
              <a:defRPr sz="1800"/>
            </a:pPr>
            <a:r>
              <a:rPr sz="2492" dirty="0"/>
              <a:t> A stock price rise or fall can be correlated to its web search frequency </a:t>
            </a:r>
          </a:p>
        </p:txBody>
      </p:sp>
      <p:sp>
        <p:nvSpPr>
          <p:cNvPr id="85" name="Shape 85"/>
          <p:cNvSpPr>
            <a:spLocks noGrp="1"/>
          </p:cNvSpPr>
          <p:nvPr>
            <p:ph type="sldNum" sz="quarter" idx="4294967295"/>
          </p:nvPr>
        </p:nvSpPr>
        <p:spPr>
          <a:xfrm>
            <a:off x="8610600" y="6404292"/>
            <a:ext cx="2743200" cy="269241"/>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16</a:t>
            </a:fld>
            <a:endParaRPr sz="1200">
              <a:solidFill>
                <a:srgbClr val="888888"/>
              </a:solidFill>
            </a:endParaRPr>
          </a:p>
        </p:txBody>
      </p:sp>
      <p:pic>
        <p:nvPicPr>
          <p:cNvPr id="86" name="candle stick.jpg"/>
          <p:cNvPicPr/>
          <p:nvPr/>
        </p:nvPicPr>
        <p:blipFill>
          <a:blip r:embed="rId3">
            <a:extLst/>
          </a:blip>
          <a:stretch>
            <a:fillRect/>
          </a:stretch>
        </p:blipFill>
        <p:spPr>
          <a:xfrm>
            <a:off x="7009691" y="2355012"/>
            <a:ext cx="4344109" cy="2041784"/>
          </a:xfrm>
          <a:prstGeom prst="rect">
            <a:avLst/>
          </a:prstGeom>
          <a:ln w="12700">
            <a:miter lim="400000"/>
          </a:ln>
        </p:spPr>
      </p:pic>
    </p:spTree>
    <p:extLst>
      <p:ext uri="{BB962C8B-B14F-4D97-AF65-F5344CB8AC3E}">
        <p14:creationId xmlns:p14="http://schemas.microsoft.com/office/powerpoint/2010/main" val="135911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217098" y="284477"/>
            <a:ext cx="9601200" cy="1036850"/>
          </a:xfrm>
          <a:prstGeom prst="rect">
            <a:avLst/>
          </a:prstGeom>
        </p:spPr>
        <p:txBody>
          <a:bodyPr vert="horz" lIns="91440" tIns="45720" rIns="91440" bIns="45720" rtlCol="0" anchor="b">
            <a:normAutofit/>
          </a:bodyPr>
          <a:lstStyle/>
          <a:p>
            <a:r>
              <a:rPr dirty="0"/>
              <a:t>Decision Making </a:t>
            </a:r>
            <a:r>
              <a:rPr dirty="0" smtClean="0"/>
              <a:t>!</a:t>
            </a:r>
            <a:r>
              <a:rPr lang="en-US" dirty="0" smtClean="0"/>
              <a:t> – Our Recommendation Policy</a:t>
            </a:r>
            <a:r>
              <a:rPr dirty="0" smtClean="0"/>
              <a:t> </a:t>
            </a:r>
            <a:endParaRPr dirty="0"/>
          </a:p>
        </p:txBody>
      </p:sp>
      <p:sp>
        <p:nvSpPr>
          <p:cNvPr id="89" name="Shape 89"/>
          <p:cNvSpPr>
            <a:spLocks noGrp="1"/>
          </p:cNvSpPr>
          <p:nvPr>
            <p:ph type="body" idx="1"/>
          </p:nvPr>
        </p:nvSpPr>
        <p:spPr>
          <a:xfrm>
            <a:off x="130833" y="1582080"/>
            <a:ext cx="11566585" cy="839191"/>
          </a:xfrm>
          <a:prstGeom prst="rect">
            <a:avLst/>
          </a:prstGeom>
        </p:spPr>
        <p:txBody>
          <a:bodyPr>
            <a:normAutofit lnSpcReduction="10000"/>
          </a:bodyPr>
          <a:lstStyle/>
          <a:p>
            <a:pPr lvl="0">
              <a:defRPr sz="1800"/>
            </a:pPr>
            <a:r>
              <a:rPr sz="2800" dirty="0">
                <a:latin typeface="Calibri" panose="020F0502020204030204" pitchFamily="34" charset="0"/>
              </a:rPr>
              <a:t>Ultimately, the stock analysis is to make a decision whether to </a:t>
            </a:r>
            <a:r>
              <a:rPr sz="2800" dirty="0" smtClean="0">
                <a:latin typeface="Calibri" panose="020F0502020204030204" pitchFamily="34" charset="0"/>
              </a:rPr>
              <a:t>buy</a:t>
            </a:r>
            <a:r>
              <a:rPr sz="2800" dirty="0">
                <a:latin typeface="Calibri" panose="020F0502020204030204" pitchFamily="34" charset="0"/>
              </a:rPr>
              <a:t>, sell or hold a stock. </a:t>
            </a:r>
          </a:p>
        </p:txBody>
      </p:sp>
      <p:sp>
        <p:nvSpPr>
          <p:cNvPr id="90" name="Shape 90"/>
          <p:cNvSpPr>
            <a:spLocks noGrp="1"/>
          </p:cNvSpPr>
          <p:nvPr>
            <p:ph type="sldNum" sz="quarter" idx="4294967295"/>
          </p:nvPr>
        </p:nvSpPr>
        <p:spPr>
          <a:xfrm>
            <a:off x="8610600" y="6404292"/>
            <a:ext cx="2743200" cy="269241"/>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17</a:t>
            </a:fld>
            <a:endParaRPr sz="1200">
              <a:solidFill>
                <a:srgbClr val="888888"/>
              </a:solidFill>
            </a:endParaRPr>
          </a:p>
        </p:txBody>
      </p:sp>
      <p:sp>
        <p:nvSpPr>
          <p:cNvPr id="91" name="Shape 91"/>
          <p:cNvSpPr/>
          <p:nvPr/>
        </p:nvSpPr>
        <p:spPr>
          <a:xfrm>
            <a:off x="1527122" y="3753780"/>
            <a:ext cx="1085229" cy="1174104"/>
          </a:xfrm>
          <a:prstGeom prst="roundRect">
            <a:avLst>
              <a:gd name="adj" fmla="val 15000"/>
            </a:avLst>
          </a:prstGeom>
          <a:solidFill>
            <a:srgbClr val="A2B9E2"/>
          </a:solidFill>
          <a:ln w="6350">
            <a:solidFill>
              <a:srgbClr val="AA7942"/>
            </a:solidFill>
            <a:miter/>
          </a:ln>
          <a:effectLst>
            <a:outerShdw blurRad="63500" dist="19050" dir="5400000" rotWithShape="0">
              <a:srgbClr val="000000">
                <a:alpha val="63000"/>
              </a:srgbClr>
            </a:outerShdw>
          </a:effectLst>
          <a:extLst>
            <a:ext uri="{C572A759-6A51-4108-AA02-DFA0A04FC94B}">
              <ma14:wrappingTextBoxFlag xmlns:ma14="http://schemas.microsoft.com/office/mac/drawingml/2011/main" xmlns="" val="1"/>
            </a:ext>
          </a:extLst>
        </p:spPr>
        <p:txBody>
          <a:bodyPr lIns="0" tIns="0" rIns="0" bIns="0" anchor="ctr"/>
          <a:lstStyle>
            <a:lvl1pPr>
              <a:defRPr>
                <a:solidFill>
                  <a:srgbClr val="FFFFFF"/>
                </a:solidFill>
              </a:defRPr>
            </a:lvl1pPr>
          </a:lstStyle>
          <a:p>
            <a:pPr lvl="0" algn="ctr">
              <a:defRPr>
                <a:solidFill>
                  <a:srgbClr val="000000"/>
                </a:solidFill>
              </a:defRPr>
            </a:pPr>
            <a:r>
              <a:rPr>
                <a:solidFill>
                  <a:srgbClr val="FFFFFF"/>
                </a:solidFill>
                <a:latin typeface="Calibri" panose="020F0502020204030204" pitchFamily="34" charset="0"/>
              </a:rPr>
              <a:t>Raw Stock data</a:t>
            </a:r>
          </a:p>
        </p:txBody>
      </p:sp>
      <p:sp>
        <p:nvSpPr>
          <p:cNvPr id="92" name="Shape 92"/>
          <p:cNvSpPr/>
          <p:nvPr/>
        </p:nvSpPr>
        <p:spPr>
          <a:xfrm flipV="1">
            <a:off x="2610259" y="3033356"/>
            <a:ext cx="2019714" cy="1283798"/>
          </a:xfrm>
          <a:prstGeom prst="line">
            <a:avLst/>
          </a:prstGeom>
          <a:ln w="12700">
            <a:solidFill>
              <a:srgbClr val="942192"/>
            </a:solidFill>
            <a:miter/>
          </a:ln>
        </p:spPr>
        <p:txBody>
          <a:bodyPr lIns="0" tIns="0" rIns="0" bIns="0"/>
          <a:lstStyle/>
          <a:p>
            <a:pPr lvl="0" defTabSz="457200">
              <a:defRPr sz="1200">
                <a:latin typeface="+mj-lt"/>
                <a:ea typeface="+mj-ea"/>
                <a:cs typeface="+mj-cs"/>
                <a:sym typeface="Helvetica"/>
              </a:defRPr>
            </a:pPr>
            <a:endParaRPr/>
          </a:p>
        </p:txBody>
      </p:sp>
      <p:grpSp>
        <p:nvGrpSpPr>
          <p:cNvPr id="95" name="Group 95"/>
          <p:cNvGrpSpPr/>
          <p:nvPr/>
        </p:nvGrpSpPr>
        <p:grpSpPr>
          <a:xfrm>
            <a:off x="4621774" y="2543042"/>
            <a:ext cx="1398584" cy="1180454"/>
            <a:chOff x="-38100" y="-38100"/>
            <a:chExt cx="1398582" cy="1180453"/>
          </a:xfrm>
        </p:grpSpPr>
        <p:sp>
          <p:nvSpPr>
            <p:cNvPr id="94" name="Shape 94"/>
            <p:cNvSpPr/>
            <p:nvPr/>
          </p:nvSpPr>
          <p:spPr>
            <a:xfrm>
              <a:off x="0" y="0"/>
              <a:ext cx="1322383" cy="1104254"/>
            </a:xfrm>
            <a:prstGeom prst="roundRect">
              <a:avLst>
                <a:gd name="adj" fmla="val 16917"/>
              </a:avLst>
            </a:prstGeom>
            <a:solidFill>
              <a:srgbClr val="FFFFFF"/>
            </a:solidFill>
            <a:ln>
              <a:noFill/>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r>
                <a:rPr>
                  <a:latin typeface="Calibri" panose="020F0502020204030204" pitchFamily="34" charset="0"/>
                </a:rPr>
                <a:t>Prediction Algorithms </a:t>
              </a:r>
            </a:p>
          </p:txBody>
        </p:sp>
        <p:pic>
          <p:nvPicPr>
            <p:cNvPr id="93" name="Picture 92"/>
            <p:cNvPicPr/>
            <p:nvPr/>
          </p:nvPicPr>
          <p:blipFill>
            <a:blip r:embed="rId2">
              <a:extLst/>
            </a:blip>
            <a:stretch>
              <a:fillRect/>
            </a:stretch>
          </p:blipFill>
          <p:spPr>
            <a:xfrm>
              <a:off x="-38100" y="-38101"/>
              <a:ext cx="1398583" cy="1180455"/>
            </a:xfrm>
            <a:prstGeom prst="rect">
              <a:avLst/>
            </a:prstGeom>
            <a:effectLst/>
          </p:spPr>
        </p:pic>
      </p:grpSp>
      <p:grpSp>
        <p:nvGrpSpPr>
          <p:cNvPr id="101" name="Group 101"/>
          <p:cNvGrpSpPr/>
          <p:nvPr/>
        </p:nvGrpSpPr>
        <p:grpSpPr>
          <a:xfrm>
            <a:off x="4659874" y="4438639"/>
            <a:ext cx="1398584" cy="1180454"/>
            <a:chOff x="-38100" y="-38100"/>
            <a:chExt cx="1398582" cy="1180453"/>
          </a:xfrm>
        </p:grpSpPr>
        <p:sp>
          <p:nvSpPr>
            <p:cNvPr id="100" name="Shape 100"/>
            <p:cNvSpPr/>
            <p:nvPr/>
          </p:nvSpPr>
          <p:spPr>
            <a:xfrm>
              <a:off x="0" y="0"/>
              <a:ext cx="1322383" cy="1104254"/>
            </a:xfrm>
            <a:prstGeom prst="roundRect">
              <a:avLst>
                <a:gd name="adj" fmla="val 16917"/>
              </a:avLst>
            </a:prstGeom>
            <a:solidFill>
              <a:srgbClr val="FFFFFF"/>
            </a:solidFill>
            <a:ln>
              <a:noFill/>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r>
                <a:rPr>
                  <a:latin typeface="Calibri" panose="020F0502020204030204" pitchFamily="34" charset="0"/>
                </a:rPr>
                <a:t>Google Trends data </a:t>
              </a:r>
            </a:p>
          </p:txBody>
        </p:sp>
        <p:pic>
          <p:nvPicPr>
            <p:cNvPr id="99" name="Picture 98"/>
            <p:cNvPicPr/>
            <p:nvPr/>
          </p:nvPicPr>
          <p:blipFill>
            <a:blip r:embed="rId2">
              <a:extLst/>
            </a:blip>
            <a:stretch>
              <a:fillRect/>
            </a:stretch>
          </p:blipFill>
          <p:spPr>
            <a:xfrm>
              <a:off x="-38100" y="-38101"/>
              <a:ext cx="1398583" cy="1180455"/>
            </a:xfrm>
            <a:prstGeom prst="rect">
              <a:avLst/>
            </a:prstGeom>
            <a:effectLst/>
          </p:spPr>
        </p:pic>
      </p:grpSp>
      <p:sp>
        <p:nvSpPr>
          <p:cNvPr id="103" name="Shape 103"/>
          <p:cNvSpPr/>
          <p:nvPr/>
        </p:nvSpPr>
        <p:spPr>
          <a:xfrm>
            <a:off x="9128792" y="3753780"/>
            <a:ext cx="2568626" cy="1223808"/>
          </a:xfrm>
          <a:prstGeom prst="roundRect">
            <a:avLst>
              <a:gd name="adj" fmla="val 15000"/>
            </a:avLst>
          </a:prstGeom>
          <a:solidFill>
            <a:srgbClr val="A2B9E2"/>
          </a:solidFill>
          <a:ln w="6350">
            <a:solidFill>
              <a:srgbClr val="AA7942"/>
            </a:solidFill>
            <a:miter/>
          </a:ln>
          <a:extLst>
            <a:ext uri="{C572A759-6A51-4108-AA02-DFA0A04FC94B}">
              <ma14:wrappingTextBoxFlag xmlns:ma14="http://schemas.microsoft.com/office/mac/drawingml/2011/main" xmlns="" val="1"/>
            </a:ext>
          </a:extLst>
        </p:spPr>
        <p:txBody>
          <a:bodyPr lIns="0" tIns="0" rIns="0" bIns="0" anchor="ctr"/>
          <a:lstStyle/>
          <a:p>
            <a:pPr lvl="0" algn="ctr"/>
            <a:r>
              <a:rPr dirty="0" smtClean="0">
                <a:solidFill>
                  <a:srgbClr val="FFFFFF"/>
                </a:solidFill>
                <a:latin typeface="Calibri" panose="020F0502020204030204" pitchFamily="34" charset="0"/>
              </a:rPr>
              <a:t>Decision</a:t>
            </a:r>
            <a:r>
              <a:rPr lang="en-US" dirty="0" smtClean="0">
                <a:solidFill>
                  <a:srgbClr val="FFFFFF"/>
                </a:solidFill>
                <a:latin typeface="Calibri" panose="020F0502020204030204" pitchFamily="34" charset="0"/>
              </a:rPr>
              <a:t> ?</a:t>
            </a:r>
            <a:endParaRPr dirty="0">
              <a:solidFill>
                <a:srgbClr val="FFFFFF"/>
              </a:solidFill>
              <a:latin typeface="Calibri" panose="020F0502020204030204" pitchFamily="34" charset="0"/>
            </a:endParaRPr>
          </a:p>
          <a:p>
            <a:pPr lvl="0" algn="ctr"/>
            <a:r>
              <a:rPr dirty="0">
                <a:solidFill>
                  <a:srgbClr val="FFFFFF"/>
                </a:solidFill>
                <a:latin typeface="Calibri" panose="020F0502020204030204" pitchFamily="34" charset="0"/>
              </a:rPr>
              <a:t>   </a:t>
            </a:r>
            <a:r>
              <a:rPr dirty="0" smtClean="0">
                <a:solidFill>
                  <a:srgbClr val="FFFFFF"/>
                </a:solidFill>
                <a:latin typeface="Calibri" panose="020F0502020204030204" pitchFamily="34" charset="0"/>
              </a:rPr>
              <a:t>Buy</a:t>
            </a:r>
            <a:r>
              <a:rPr lang="en-US" dirty="0" smtClean="0">
                <a:solidFill>
                  <a:srgbClr val="FFFFFF"/>
                </a:solidFill>
                <a:latin typeface="Calibri" panose="020F0502020204030204" pitchFamily="34" charset="0"/>
              </a:rPr>
              <a:t> / </a:t>
            </a:r>
            <a:r>
              <a:rPr dirty="0" smtClean="0">
                <a:solidFill>
                  <a:srgbClr val="FFFFFF"/>
                </a:solidFill>
                <a:latin typeface="Calibri" panose="020F0502020204030204" pitchFamily="34" charset="0"/>
              </a:rPr>
              <a:t>Sell</a:t>
            </a:r>
            <a:r>
              <a:rPr lang="en-US" dirty="0" smtClean="0">
                <a:solidFill>
                  <a:srgbClr val="FFFFFF"/>
                </a:solidFill>
                <a:latin typeface="Calibri" panose="020F0502020204030204" pitchFamily="34" charset="0"/>
              </a:rPr>
              <a:t> / </a:t>
            </a:r>
            <a:r>
              <a:rPr dirty="0" smtClean="0">
                <a:solidFill>
                  <a:srgbClr val="FFFFFF"/>
                </a:solidFill>
                <a:latin typeface="Calibri" panose="020F0502020204030204" pitchFamily="34" charset="0"/>
              </a:rPr>
              <a:t>Hold</a:t>
            </a:r>
            <a:endParaRPr dirty="0">
              <a:solidFill>
                <a:srgbClr val="FFFFFF"/>
              </a:solidFill>
              <a:latin typeface="Calibri" panose="020F0502020204030204" pitchFamily="34" charset="0"/>
            </a:endParaRPr>
          </a:p>
        </p:txBody>
      </p:sp>
      <p:sp>
        <p:nvSpPr>
          <p:cNvPr id="104" name="Shape 104"/>
          <p:cNvSpPr/>
          <p:nvPr/>
        </p:nvSpPr>
        <p:spPr>
          <a:xfrm>
            <a:off x="5894061" y="2990674"/>
            <a:ext cx="3238035" cy="1369162"/>
          </a:xfrm>
          <a:prstGeom prst="line">
            <a:avLst/>
          </a:prstGeom>
          <a:ln w="12700">
            <a:solidFill>
              <a:srgbClr val="942192"/>
            </a:solidFill>
            <a:miter/>
          </a:ln>
        </p:spPr>
        <p:txBody>
          <a:bodyPr lIns="0" tIns="0" rIns="0" bIns="0"/>
          <a:lstStyle/>
          <a:p>
            <a:pPr lvl="0" defTabSz="457200">
              <a:defRPr sz="1200">
                <a:latin typeface="+mj-lt"/>
                <a:ea typeface="+mj-ea"/>
                <a:cs typeface="+mj-cs"/>
                <a:sym typeface="Helvetica"/>
              </a:defRPr>
            </a:pPr>
            <a:endParaRPr/>
          </a:p>
        </p:txBody>
      </p:sp>
      <p:sp>
        <p:nvSpPr>
          <p:cNvPr id="106" name="Shape 106"/>
          <p:cNvSpPr/>
          <p:nvPr/>
        </p:nvSpPr>
        <p:spPr>
          <a:xfrm flipV="1">
            <a:off x="6020359" y="4374939"/>
            <a:ext cx="3110912" cy="700037"/>
          </a:xfrm>
          <a:prstGeom prst="line">
            <a:avLst/>
          </a:prstGeom>
          <a:ln w="12700">
            <a:solidFill>
              <a:srgbClr val="942192"/>
            </a:solidFill>
            <a:miter/>
          </a:ln>
        </p:spPr>
        <p:txBody>
          <a:bodyPr lIns="0" tIns="0" rIns="0" bIns="0"/>
          <a:lstStyle/>
          <a:p>
            <a:pPr lvl="0" defTabSz="457200">
              <a:defRPr sz="1200">
                <a:latin typeface="+mj-lt"/>
                <a:ea typeface="+mj-ea"/>
                <a:cs typeface="+mj-cs"/>
                <a:sym typeface="Helvetica"/>
              </a:defRPr>
            </a:pPr>
            <a:endParaRPr/>
          </a:p>
        </p:txBody>
      </p:sp>
      <p:sp>
        <p:nvSpPr>
          <p:cNvPr id="107" name="Shape 107"/>
          <p:cNvSpPr/>
          <p:nvPr/>
        </p:nvSpPr>
        <p:spPr>
          <a:xfrm>
            <a:off x="6704073" y="3395639"/>
            <a:ext cx="538236"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r>
              <a:rPr dirty="0"/>
              <a:t>w1</a:t>
            </a:r>
          </a:p>
        </p:txBody>
      </p:sp>
      <p:sp>
        <p:nvSpPr>
          <p:cNvPr id="109" name="Shape 109"/>
          <p:cNvSpPr/>
          <p:nvPr/>
        </p:nvSpPr>
        <p:spPr>
          <a:xfrm>
            <a:off x="6730679" y="4545886"/>
            <a:ext cx="394132" cy="358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dirty="0"/>
              <a:t>w3</a:t>
            </a:r>
          </a:p>
        </p:txBody>
      </p:sp>
      <p:sp>
        <p:nvSpPr>
          <p:cNvPr id="4" name="Chevron 3"/>
          <p:cNvSpPr/>
          <p:nvPr/>
        </p:nvSpPr>
        <p:spPr>
          <a:xfrm>
            <a:off x="7611894" y="3441605"/>
            <a:ext cx="1147313" cy="1587261"/>
          </a:xfrm>
          <a:prstGeom prst="chevron">
            <a:avLst/>
          </a:prstGeom>
          <a:solidFill>
            <a:srgbClr val="008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7110356" y="5074974"/>
            <a:ext cx="1991251" cy="923330"/>
          </a:xfrm>
          <a:prstGeom prst="rect">
            <a:avLst/>
          </a:prstGeom>
          <a:noFill/>
        </p:spPr>
        <p:txBody>
          <a:bodyPr wrap="none" rtlCol="0">
            <a:spAutoFit/>
          </a:bodyPr>
          <a:lstStyle/>
          <a:p>
            <a:pPr algn="ctr"/>
            <a:r>
              <a:rPr lang="en-US" dirty="0" smtClean="0">
                <a:solidFill>
                  <a:srgbClr val="FF6600"/>
                </a:solidFill>
              </a:rPr>
              <a:t>Our </a:t>
            </a:r>
          </a:p>
          <a:p>
            <a:pPr algn="ctr"/>
            <a:r>
              <a:rPr lang="en-US" dirty="0" smtClean="0">
                <a:solidFill>
                  <a:srgbClr val="FF6600"/>
                </a:solidFill>
              </a:rPr>
              <a:t>Recommendation</a:t>
            </a:r>
          </a:p>
          <a:p>
            <a:pPr algn="ctr"/>
            <a:r>
              <a:rPr lang="en-US" dirty="0" smtClean="0">
                <a:solidFill>
                  <a:srgbClr val="FF6600"/>
                </a:solidFill>
              </a:rPr>
              <a:t>Policy</a:t>
            </a:r>
            <a:endParaRPr lang="en-US" dirty="0">
              <a:solidFill>
                <a:srgbClr val="FF6600"/>
              </a:solidFill>
            </a:endParaRPr>
          </a:p>
        </p:txBody>
      </p:sp>
    </p:spTree>
    <p:extLst>
      <p:ext uri="{BB962C8B-B14F-4D97-AF65-F5344CB8AC3E}">
        <p14:creationId xmlns:p14="http://schemas.microsoft.com/office/powerpoint/2010/main" val="214596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272387"/>
            <a:ext cx="9601200" cy="1036850"/>
          </a:xfrm>
        </p:spPr>
        <p:txBody>
          <a:bodyPr/>
          <a:lstStyle/>
          <a:p>
            <a:r>
              <a:rPr lang="en-US" sz="2400" b="1" dirty="0" smtClean="0"/>
              <a:t>Anticipated</a:t>
            </a:r>
            <a:r>
              <a:rPr lang="en-US" b="1" dirty="0" smtClean="0"/>
              <a:t> Web Services </a:t>
            </a:r>
            <a:endParaRPr lang="en-US" b="1" dirty="0"/>
          </a:p>
        </p:txBody>
      </p:sp>
      <p:sp>
        <p:nvSpPr>
          <p:cNvPr id="3" name="Content Placeholder 2"/>
          <p:cNvSpPr>
            <a:spLocks noGrp="1"/>
          </p:cNvSpPr>
          <p:nvPr>
            <p:ph idx="1"/>
          </p:nvPr>
        </p:nvSpPr>
        <p:spPr>
          <a:xfrm>
            <a:off x="301924" y="1595886"/>
            <a:ext cx="5520906" cy="4994696"/>
          </a:xfrm>
        </p:spPr>
        <p:txBody>
          <a:bodyPr>
            <a:normAutofit fontScale="92500" lnSpcReduction="20000"/>
          </a:bodyPr>
          <a:lstStyle/>
          <a:p>
            <a:pPr marL="0" indent="0">
              <a:buNone/>
            </a:pPr>
            <a:r>
              <a:rPr lang="en-US" sz="2600" b="1" dirty="0" smtClean="0">
                <a:solidFill>
                  <a:srgbClr val="FF6600"/>
                </a:solidFill>
                <a:latin typeface="Calibri" panose="020F0502020204030204" pitchFamily="34" charset="0"/>
              </a:rPr>
              <a:t>Client User Interface</a:t>
            </a:r>
          </a:p>
          <a:p>
            <a:pPr lvl="1"/>
            <a:r>
              <a:rPr lang="en-US" dirty="0" err="1" smtClean="0">
                <a:latin typeface="Calibri" panose="020F0502020204030204" pitchFamily="34" charset="0"/>
              </a:rPr>
              <a:t>saveUserInfo</a:t>
            </a:r>
            <a:r>
              <a:rPr lang="en-US" dirty="0" smtClean="0">
                <a:latin typeface="Calibri" panose="020F0502020204030204" pitchFamily="34" charset="0"/>
              </a:rPr>
              <a:t>()</a:t>
            </a:r>
          </a:p>
          <a:p>
            <a:pPr lvl="1"/>
            <a:r>
              <a:rPr lang="en-US" dirty="0" err="1" smtClean="0">
                <a:latin typeface="Calibri" panose="020F0502020204030204" pitchFamily="34" charset="0"/>
              </a:rPr>
              <a:t>IsExisitingUser</a:t>
            </a:r>
            <a:r>
              <a:rPr lang="en-US" dirty="0" smtClean="0">
                <a:latin typeface="Calibri" panose="020F0502020204030204" pitchFamily="34" charset="0"/>
              </a:rPr>
              <a:t>()</a:t>
            </a:r>
          </a:p>
          <a:p>
            <a:pPr lvl="1"/>
            <a:r>
              <a:rPr lang="en-US" dirty="0" err="1" smtClean="0">
                <a:latin typeface="Calibri" panose="020F0502020204030204" pitchFamily="34" charset="0"/>
              </a:rPr>
              <a:t>getUserPersonalData</a:t>
            </a:r>
            <a:r>
              <a:rPr lang="en-US" dirty="0" smtClean="0">
                <a:latin typeface="Calibri" panose="020F0502020204030204" pitchFamily="34" charset="0"/>
              </a:rPr>
              <a:t>()</a:t>
            </a:r>
          </a:p>
          <a:p>
            <a:pPr lvl="1"/>
            <a:r>
              <a:rPr lang="en-US" dirty="0" err="1" smtClean="0">
                <a:latin typeface="Calibri" panose="020F0502020204030204" pitchFamily="34" charset="0"/>
              </a:rPr>
              <a:t>updateUserPersonalData</a:t>
            </a:r>
            <a:r>
              <a:rPr lang="en-US" dirty="0" smtClean="0">
                <a:latin typeface="Calibri" panose="020F0502020204030204" pitchFamily="34" charset="0"/>
              </a:rPr>
              <a:t>()</a:t>
            </a:r>
          </a:p>
          <a:p>
            <a:pPr lvl="1"/>
            <a:endParaRPr lang="en-US" dirty="0" smtClean="0">
              <a:latin typeface="Calibri" panose="020F0502020204030204" pitchFamily="34" charset="0"/>
            </a:endParaRPr>
          </a:p>
          <a:p>
            <a:pPr lvl="1"/>
            <a:r>
              <a:rPr lang="en-US" dirty="0" err="1" smtClean="0">
                <a:latin typeface="Calibri" panose="020F0502020204030204" pitchFamily="34" charset="0"/>
              </a:rPr>
              <a:t>buy</a:t>
            </a:r>
            <a:r>
              <a:rPr lang="en-US" dirty="0" err="1" smtClean="0">
                <a:latin typeface="Calibri" panose="020F0502020204030204" pitchFamily="34" charset="0"/>
              </a:rPr>
              <a:t>Stock</a:t>
            </a:r>
            <a:r>
              <a:rPr lang="en-US" dirty="0" smtClean="0">
                <a:latin typeface="Calibri" panose="020F0502020204030204" pitchFamily="34" charset="0"/>
              </a:rPr>
              <a:t>()</a:t>
            </a:r>
          </a:p>
          <a:p>
            <a:pPr lvl="1"/>
            <a:r>
              <a:rPr lang="en-US" dirty="0" err="1" smtClean="0">
                <a:latin typeface="Calibri" panose="020F0502020204030204" pitchFamily="34" charset="0"/>
              </a:rPr>
              <a:t>sell</a:t>
            </a:r>
            <a:r>
              <a:rPr lang="en-US" dirty="0" err="1" smtClean="0">
                <a:latin typeface="Calibri" panose="020F0502020204030204" pitchFamily="34" charset="0"/>
              </a:rPr>
              <a:t>Stock</a:t>
            </a:r>
            <a:r>
              <a:rPr lang="en-US" dirty="0" smtClean="0">
                <a:latin typeface="Calibri" panose="020F0502020204030204" pitchFamily="34" charset="0"/>
              </a:rPr>
              <a:t>()</a:t>
            </a:r>
          </a:p>
          <a:p>
            <a:pPr lvl="1"/>
            <a:r>
              <a:rPr lang="en-US" dirty="0" err="1" smtClean="0">
                <a:latin typeface="Calibri" panose="020F0502020204030204" pitchFamily="34" charset="0"/>
              </a:rPr>
              <a:t>holdStock</a:t>
            </a:r>
            <a:r>
              <a:rPr lang="en-US" dirty="0" smtClean="0">
                <a:latin typeface="Calibri" panose="020F0502020204030204" pitchFamily="34" charset="0"/>
              </a:rPr>
              <a:t>()</a:t>
            </a:r>
            <a:endParaRPr lang="en-US" dirty="0" smtClean="0">
              <a:latin typeface="Calibri" panose="020F0502020204030204" pitchFamily="34" charset="0"/>
            </a:endParaRPr>
          </a:p>
          <a:p>
            <a:pPr lvl="1"/>
            <a:endParaRPr lang="en-US" dirty="0" smtClean="0">
              <a:latin typeface="Calibri" panose="020F0502020204030204" pitchFamily="34" charset="0"/>
            </a:endParaRPr>
          </a:p>
          <a:p>
            <a:pPr lvl="1"/>
            <a:r>
              <a:rPr lang="en-US" dirty="0" err="1" smtClean="0">
                <a:latin typeface="Calibri" panose="020F0502020204030204" pitchFamily="34" charset="0"/>
              </a:rPr>
              <a:t>getLongTermPredictions</a:t>
            </a:r>
            <a:r>
              <a:rPr lang="en-US" dirty="0" smtClean="0">
                <a:latin typeface="Calibri" panose="020F0502020204030204" pitchFamily="34" charset="0"/>
              </a:rPr>
              <a:t>()</a:t>
            </a:r>
          </a:p>
          <a:p>
            <a:pPr lvl="1"/>
            <a:r>
              <a:rPr lang="en-US" dirty="0" err="1" smtClean="0">
                <a:latin typeface="Calibri" panose="020F0502020204030204" pitchFamily="34" charset="0"/>
              </a:rPr>
              <a:t>getShortTermPrediction</a:t>
            </a:r>
            <a:r>
              <a:rPr lang="en-US" dirty="0" smtClean="0">
                <a:latin typeface="Calibri" panose="020F0502020204030204" pitchFamily="34" charset="0"/>
              </a:rPr>
              <a:t>()</a:t>
            </a:r>
          </a:p>
          <a:p>
            <a:pPr lvl="1"/>
            <a:r>
              <a:rPr lang="en-US" dirty="0" err="1" smtClean="0">
                <a:latin typeface="Calibri" panose="020F0502020204030204" pitchFamily="34" charset="0"/>
              </a:rPr>
              <a:t>generateCandleStickPatternGraph</a:t>
            </a:r>
            <a:r>
              <a:rPr lang="en-US" dirty="0" smtClean="0">
                <a:latin typeface="Calibri" panose="020F0502020204030204" pitchFamily="34" charset="0"/>
              </a:rPr>
              <a:t>()</a:t>
            </a:r>
          </a:p>
          <a:p>
            <a:pPr lvl="1"/>
            <a:r>
              <a:rPr lang="en-US" dirty="0" err="1" smtClean="0">
                <a:latin typeface="Calibri" panose="020F0502020204030204" pitchFamily="34" charset="0"/>
              </a:rPr>
              <a:t>generateHeadAndShoulderPatternGraph</a:t>
            </a:r>
            <a:r>
              <a:rPr lang="en-US" dirty="0" smtClean="0">
                <a:latin typeface="Calibri" panose="020F0502020204030204" pitchFamily="34" charset="0"/>
              </a:rPr>
              <a:t>()</a:t>
            </a:r>
          </a:p>
        </p:txBody>
      </p:sp>
      <p:sp>
        <p:nvSpPr>
          <p:cNvPr id="7" name="Content Placeholder 2"/>
          <p:cNvSpPr txBox="1">
            <a:spLocks/>
          </p:cNvSpPr>
          <p:nvPr/>
        </p:nvSpPr>
        <p:spPr>
          <a:xfrm>
            <a:off x="6803365" y="1595886"/>
            <a:ext cx="4865297" cy="3968151"/>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FF6600"/>
                </a:solidFill>
                <a:latin typeface="Calibri" panose="020F0502020204030204" pitchFamily="34" charset="0"/>
              </a:rPr>
              <a:t>Admin Interface</a:t>
            </a:r>
          </a:p>
          <a:p>
            <a:pPr lvl="1"/>
            <a:r>
              <a:rPr lang="en-US" dirty="0" err="1" smtClean="0">
                <a:latin typeface="Calibri" panose="020F0502020204030204" pitchFamily="34" charset="0"/>
              </a:rPr>
              <a:t>getRegisterdUsers</a:t>
            </a:r>
            <a:r>
              <a:rPr lang="en-US" dirty="0" smtClean="0">
                <a:latin typeface="Calibri" panose="020F0502020204030204" pitchFamily="34" charset="0"/>
              </a:rPr>
              <a:t>()</a:t>
            </a:r>
          </a:p>
          <a:p>
            <a:pPr lvl="1"/>
            <a:r>
              <a:rPr lang="en-US" dirty="0" err="1" smtClean="0">
                <a:latin typeface="Calibri" panose="020F0502020204030204" pitchFamily="34" charset="0"/>
              </a:rPr>
              <a:t>gerUserPersonalData</a:t>
            </a:r>
            <a:r>
              <a:rPr lang="en-US" dirty="0" smtClean="0">
                <a:latin typeface="Calibri" panose="020F0502020204030204" pitchFamily="34" charset="0"/>
              </a:rPr>
              <a:t>()</a:t>
            </a:r>
          </a:p>
          <a:p>
            <a:pPr lvl="1"/>
            <a:r>
              <a:rPr lang="en-US" dirty="0" err="1" smtClean="0">
                <a:latin typeface="Calibri" panose="020F0502020204030204" pitchFamily="34" charset="0"/>
              </a:rPr>
              <a:t>getUserPortfolio</a:t>
            </a:r>
            <a:r>
              <a:rPr lang="en-US" dirty="0" smtClean="0">
                <a:latin typeface="Calibri" panose="020F0502020204030204" pitchFamily="34" charset="0"/>
              </a:rPr>
              <a:t>()</a:t>
            </a:r>
          </a:p>
          <a:p>
            <a:pPr lvl="1"/>
            <a:r>
              <a:rPr lang="en-US" dirty="0" err="1" smtClean="0">
                <a:latin typeface="Calibri" panose="020F0502020204030204" pitchFamily="34" charset="0"/>
              </a:rPr>
              <a:t>sendEmails</a:t>
            </a:r>
            <a:r>
              <a:rPr lang="en-US" dirty="0" smtClean="0">
                <a:latin typeface="Calibri" panose="020F0502020204030204" pitchFamily="34" charset="0"/>
              </a:rPr>
              <a:t>()</a:t>
            </a:r>
          </a:p>
          <a:p>
            <a:pPr lvl="1"/>
            <a:r>
              <a:rPr lang="en-US" dirty="0" err="1" smtClean="0">
                <a:latin typeface="Calibri" panose="020F0502020204030204" pitchFamily="34" charset="0"/>
              </a:rPr>
              <a:t>analyseUserPortfolio</a:t>
            </a:r>
            <a:r>
              <a:rPr lang="en-US" dirty="0" smtClean="0">
                <a:latin typeface="Calibri" panose="020F0502020204030204" pitchFamily="34" charset="0"/>
              </a:rPr>
              <a:t>()</a:t>
            </a:r>
          </a:p>
          <a:p>
            <a:pPr lvl="1"/>
            <a:endParaRPr lang="en-US" dirty="0" smtClean="0">
              <a:latin typeface="Calibri" panose="020F0502020204030204" pitchFamily="34" charset="0"/>
            </a:endParaRPr>
          </a:p>
        </p:txBody>
      </p:sp>
    </p:spTree>
    <p:extLst>
      <p:ext uri="{BB962C8B-B14F-4D97-AF65-F5344CB8AC3E}">
        <p14:creationId xmlns:p14="http://schemas.microsoft.com/office/powerpoint/2010/main" val="1435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272387"/>
            <a:ext cx="9601200" cy="1036850"/>
          </a:xfrm>
        </p:spPr>
        <p:txBody>
          <a:bodyPr/>
          <a:lstStyle/>
          <a:p>
            <a:r>
              <a:rPr lang="en-US" sz="2400" b="1" dirty="0" smtClean="0"/>
              <a:t>Anticipated</a:t>
            </a:r>
            <a:r>
              <a:rPr lang="en-US" b="1" dirty="0" smtClean="0"/>
              <a:t> Web Services</a:t>
            </a:r>
            <a:endParaRPr lang="en-US" b="1" dirty="0"/>
          </a:p>
        </p:txBody>
      </p:sp>
      <p:sp>
        <p:nvSpPr>
          <p:cNvPr id="4" name="TextBox 3"/>
          <p:cNvSpPr txBox="1"/>
          <p:nvPr/>
        </p:nvSpPr>
        <p:spPr>
          <a:xfrm>
            <a:off x="6767035" y="1609456"/>
            <a:ext cx="4611205" cy="3600986"/>
          </a:xfrm>
          <a:prstGeom prst="rect">
            <a:avLst/>
          </a:prstGeom>
          <a:noFill/>
        </p:spPr>
        <p:txBody>
          <a:bodyPr wrap="square" rtlCol="0">
            <a:spAutoFit/>
          </a:bodyPr>
          <a:lstStyle/>
          <a:p>
            <a:r>
              <a:rPr lang="en-US" sz="2400" b="1" dirty="0">
                <a:solidFill>
                  <a:srgbClr val="FF6600"/>
                </a:solidFill>
                <a:latin typeface="Calibri" panose="020F0502020204030204" pitchFamily="34" charset="0"/>
              </a:rPr>
              <a:t>Database </a:t>
            </a:r>
            <a:r>
              <a:rPr lang="en-US" sz="2400" b="1" dirty="0" smtClean="0">
                <a:solidFill>
                  <a:srgbClr val="FF6600"/>
                </a:solidFill>
                <a:latin typeface="Calibri" panose="020F0502020204030204" pitchFamily="34" charset="0"/>
              </a:rPr>
              <a:t>Interface</a:t>
            </a:r>
          </a:p>
          <a:p>
            <a:endParaRPr lang="en-US" sz="2400" b="1" dirty="0">
              <a:solidFill>
                <a:srgbClr val="FF6600"/>
              </a:solidFill>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getClientUserInfo</a:t>
            </a:r>
            <a:r>
              <a:rPr lang="en-US" sz="2000" dirty="0" smtClean="0">
                <a:latin typeface="Calibri" panose="020F0502020204030204" pitchFamily="34" charset="0"/>
              </a:rPr>
              <a:t>()</a:t>
            </a:r>
            <a:endParaRPr lang="en-US" sz="2000" dirty="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insertClienUsertInfo</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updateClientUserInfo</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a:latin typeface="Calibri" panose="020F0502020204030204" pitchFamily="34" charset="0"/>
            </a:endParaRPr>
          </a:p>
          <a:p>
            <a:pPr marL="742950" lvl="1" indent="-285750">
              <a:buFont typeface="Arial" panose="020B0604020202020204" pitchFamily="34" charset="0"/>
              <a:buChar char="•"/>
            </a:pPr>
            <a:r>
              <a:rPr lang="en-US" sz="2000" dirty="0" err="1">
                <a:latin typeface="Calibri" panose="020F0502020204030204" pitchFamily="34" charset="0"/>
              </a:rPr>
              <a:t>insertIntoDBHist</a:t>
            </a:r>
            <a:r>
              <a:rPr lang="en-US" sz="2000" dirty="0">
                <a:latin typeface="Calibri" panose="020F0502020204030204" pitchFamily="34" charset="0"/>
              </a:rPr>
              <a:t>()</a:t>
            </a:r>
          </a:p>
          <a:p>
            <a:pPr marL="742950" lvl="1" indent="-285750">
              <a:buFont typeface="Arial" panose="020B0604020202020204" pitchFamily="34" charset="0"/>
              <a:buChar char="•"/>
            </a:pPr>
            <a:r>
              <a:rPr lang="en-US" sz="2000" dirty="0" err="1">
                <a:latin typeface="Calibri" panose="020F0502020204030204" pitchFamily="34" charset="0"/>
              </a:rPr>
              <a:t>insertIntoDBReal</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insertIntoClientUserPortfolio</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updateClientUserPortfolio</a:t>
            </a:r>
            <a:r>
              <a:rPr lang="en-US" sz="2000" dirty="0" smtClean="0">
                <a:latin typeface="Calibri" panose="020F0502020204030204" pitchFamily="34" charset="0"/>
              </a:rPr>
              <a:t>()</a:t>
            </a:r>
            <a:endParaRPr lang="en-US" sz="2000" dirty="0">
              <a:latin typeface="Calibri" panose="020F0502020204030204" pitchFamily="34" charset="0"/>
            </a:endParaRPr>
          </a:p>
        </p:txBody>
      </p:sp>
      <p:sp>
        <p:nvSpPr>
          <p:cNvPr id="6" name="TextBox 5"/>
          <p:cNvSpPr txBox="1"/>
          <p:nvPr/>
        </p:nvSpPr>
        <p:spPr>
          <a:xfrm>
            <a:off x="371988" y="1609456"/>
            <a:ext cx="4058144" cy="4832092"/>
          </a:xfrm>
          <a:prstGeom prst="rect">
            <a:avLst/>
          </a:prstGeom>
          <a:noFill/>
        </p:spPr>
        <p:txBody>
          <a:bodyPr wrap="square" rtlCol="0">
            <a:spAutoFit/>
          </a:bodyPr>
          <a:lstStyle/>
          <a:p>
            <a:r>
              <a:rPr lang="en-US" sz="2400" b="1" dirty="0" smtClean="0">
                <a:solidFill>
                  <a:srgbClr val="FF6600"/>
                </a:solidFill>
                <a:latin typeface="Calibri" panose="020F0502020204030204" pitchFamily="34" charset="0"/>
              </a:rPr>
              <a:t>Application Interface</a:t>
            </a:r>
          </a:p>
          <a:p>
            <a:endParaRPr lang="en-US" sz="2400" b="1" dirty="0">
              <a:solidFill>
                <a:srgbClr val="FF6600"/>
              </a:solidFill>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getHistoricalDataYahoo</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getRealTimeDataYahoo</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getLongTermPrediction</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getShortTermPrediction</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getFinalRecommendation</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runBayesian</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runSVM</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runNeuralNetworks</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getGoogleTrendValue</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p:txBody>
      </p:sp>
    </p:spTree>
    <p:extLst>
      <p:ext uri="{BB962C8B-B14F-4D97-AF65-F5344CB8AC3E}">
        <p14:creationId xmlns:p14="http://schemas.microsoft.com/office/powerpoint/2010/main" val="39484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28" y="255134"/>
            <a:ext cx="10724072" cy="1036850"/>
          </a:xfrm>
        </p:spPr>
        <p:txBody>
          <a:bodyPr/>
          <a:lstStyle/>
          <a:p>
            <a:r>
              <a:rPr lang="en-US" b="1" dirty="0" smtClean="0"/>
              <a:t>Individual Group Member’s Contribution Breakdown</a:t>
            </a:r>
            <a:endParaRPr lang="en-US" b="1" dirty="0"/>
          </a:p>
        </p:txBody>
      </p:sp>
      <p:sp>
        <p:nvSpPr>
          <p:cNvPr id="3" name="Content Placeholder 2"/>
          <p:cNvSpPr>
            <a:spLocks noGrp="1"/>
          </p:cNvSpPr>
          <p:nvPr>
            <p:ph idx="1"/>
          </p:nvPr>
        </p:nvSpPr>
        <p:spPr>
          <a:xfrm>
            <a:off x="277483" y="1690777"/>
            <a:ext cx="11454442" cy="4735902"/>
          </a:xfrm>
        </p:spPr>
        <p:txBody>
          <a:bodyPr>
            <a:normAutofit lnSpcReduction="10000"/>
          </a:bodyPr>
          <a:lstStyle/>
          <a:p>
            <a:pPr marL="0" indent="0">
              <a:buNone/>
            </a:pPr>
            <a:r>
              <a:rPr lang="en-US" b="1" dirty="0">
                <a:latin typeface="Calibri" panose="020F0502020204030204" pitchFamily="34" charset="0"/>
              </a:rPr>
              <a:t>For </a:t>
            </a:r>
            <a:r>
              <a:rPr lang="en-US" b="1" dirty="0" smtClean="0">
                <a:latin typeface="Calibri" panose="020F0502020204030204" pitchFamily="34" charset="0"/>
              </a:rPr>
              <a:t>this </a:t>
            </a:r>
            <a:r>
              <a:rPr lang="en-US" b="1" dirty="0">
                <a:latin typeface="Calibri" panose="020F0502020204030204" pitchFamily="34" charset="0"/>
              </a:rPr>
              <a:t>project, </a:t>
            </a:r>
            <a:r>
              <a:rPr lang="en-US" b="1" dirty="0">
                <a:solidFill>
                  <a:srgbClr val="FF0000"/>
                </a:solidFill>
                <a:latin typeface="Calibri" panose="020F0502020204030204" pitchFamily="34" charset="0"/>
              </a:rPr>
              <a:t>all group members </a:t>
            </a:r>
            <a:r>
              <a:rPr lang="en-US" b="1" dirty="0" smtClean="0">
                <a:latin typeface="Calibri" panose="020F0502020204030204" pitchFamily="34" charset="0"/>
              </a:rPr>
              <a:t>have/will be </a:t>
            </a:r>
            <a:r>
              <a:rPr lang="en-US" b="1" dirty="0" smtClean="0">
                <a:solidFill>
                  <a:srgbClr val="FF0000"/>
                </a:solidFill>
                <a:latin typeface="Calibri" panose="020F0502020204030204" pitchFamily="34" charset="0"/>
              </a:rPr>
              <a:t>contributing equally</a:t>
            </a:r>
            <a:r>
              <a:rPr lang="en-US" b="1" dirty="0" smtClean="0">
                <a:latin typeface="Calibri" panose="020F0502020204030204" pitchFamily="34" charset="0"/>
              </a:rPr>
              <a:t>.</a:t>
            </a:r>
          </a:p>
          <a:p>
            <a:pPr marL="0" indent="0">
              <a:buNone/>
            </a:pPr>
            <a:r>
              <a:rPr lang="en-US" b="1" dirty="0" smtClean="0">
                <a:solidFill>
                  <a:srgbClr val="FF6600"/>
                </a:solidFill>
                <a:latin typeface="Calibri" panose="020F0502020204030204" pitchFamily="34" charset="0"/>
              </a:rPr>
              <a:t>Phase</a:t>
            </a:r>
            <a:r>
              <a:rPr lang="en-US" b="1" dirty="0" smtClean="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						</a:t>
            </a:r>
            <a:r>
              <a:rPr lang="en-US" b="1" dirty="0" smtClean="0">
                <a:solidFill>
                  <a:srgbClr val="FF6600"/>
                </a:solidFill>
                <a:latin typeface="Calibri" panose="020F0502020204030204" pitchFamily="34" charset="0"/>
              </a:rPr>
              <a:t>Members </a:t>
            </a:r>
            <a:r>
              <a:rPr lang="en-US" dirty="0" smtClean="0">
                <a:solidFill>
                  <a:srgbClr val="000000"/>
                </a:solidFill>
                <a:latin typeface="Calibri" panose="020F0502020204030204" pitchFamily="34" charset="0"/>
              </a:rPr>
              <a:t>	</a:t>
            </a:r>
          </a:p>
          <a:p>
            <a:pPr>
              <a:buClr>
                <a:srgbClr val="006600"/>
              </a:buClr>
              <a:buFont typeface="Georgia" panose="02040502050405020303" pitchFamily="18" charset="0"/>
              <a:buChar char="$"/>
            </a:pPr>
            <a:r>
              <a:rPr lang="en-US" dirty="0" smtClean="0">
                <a:latin typeface="Calibri" panose="020F0502020204030204" pitchFamily="34" charset="0"/>
              </a:rPr>
              <a:t>Project </a:t>
            </a:r>
            <a:r>
              <a:rPr lang="en-US" dirty="0">
                <a:latin typeface="Calibri" panose="020F0502020204030204" pitchFamily="34" charset="0"/>
              </a:rPr>
              <a:t>Meetings 	</a:t>
            </a:r>
            <a:r>
              <a:rPr lang="en-US" dirty="0" smtClean="0">
                <a:latin typeface="Calibri" panose="020F0502020204030204" pitchFamily="34" charset="0"/>
              </a:rPr>
              <a:t>				All </a:t>
            </a:r>
            <a:r>
              <a:rPr lang="en-US" dirty="0">
                <a:latin typeface="Calibri" panose="020F0502020204030204" pitchFamily="34" charset="0"/>
              </a:rPr>
              <a:t>Members 	</a:t>
            </a:r>
          </a:p>
          <a:p>
            <a:pPr>
              <a:buClr>
                <a:srgbClr val="006600"/>
              </a:buClr>
              <a:buFont typeface="Georgia" panose="02040502050405020303" pitchFamily="18" charset="0"/>
              <a:buChar char="$"/>
            </a:pPr>
            <a:r>
              <a:rPr lang="en-US" dirty="0" smtClean="0">
                <a:latin typeface="Calibri" panose="020F0502020204030204" pitchFamily="34" charset="0"/>
              </a:rPr>
              <a:t>Data </a:t>
            </a:r>
            <a:r>
              <a:rPr lang="en-US" dirty="0">
                <a:latin typeface="Calibri" panose="020F0502020204030204" pitchFamily="34" charset="0"/>
              </a:rPr>
              <a:t>Collection 	</a:t>
            </a:r>
            <a:r>
              <a:rPr lang="en-US" dirty="0" smtClean="0">
                <a:latin typeface="Calibri" panose="020F0502020204030204" pitchFamily="34" charset="0"/>
              </a:rPr>
              <a:t>				All </a:t>
            </a:r>
            <a:r>
              <a:rPr lang="en-US" dirty="0">
                <a:latin typeface="Calibri" panose="020F0502020204030204" pitchFamily="34" charset="0"/>
              </a:rPr>
              <a:t>Members 	</a:t>
            </a:r>
            <a:endParaRPr lang="en-US" dirty="0" smtClean="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UI development					All Members</a:t>
            </a:r>
            <a:endParaRPr lang="en-US" dirty="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Designing Web Services and Database		All </a:t>
            </a:r>
            <a:r>
              <a:rPr lang="en-US" dirty="0">
                <a:latin typeface="Calibri" panose="020F0502020204030204" pitchFamily="34" charset="0"/>
              </a:rPr>
              <a:t>Members 	</a:t>
            </a:r>
          </a:p>
          <a:p>
            <a:pPr>
              <a:buClr>
                <a:srgbClr val="006600"/>
              </a:buClr>
              <a:buFont typeface="Georgia" panose="02040502050405020303" pitchFamily="18" charset="0"/>
              <a:buChar char="$"/>
            </a:pPr>
            <a:r>
              <a:rPr lang="en-US" dirty="0" smtClean="0">
                <a:latin typeface="Calibri" panose="020F0502020204030204" pitchFamily="34" charset="0"/>
              </a:rPr>
              <a:t>Designing Prediction Strategies</a:t>
            </a:r>
            <a:r>
              <a:rPr lang="en-US" dirty="0">
                <a:latin typeface="Calibri" panose="020F0502020204030204" pitchFamily="34" charset="0"/>
              </a:rPr>
              <a:t>	</a:t>
            </a:r>
            <a:r>
              <a:rPr lang="en-US" dirty="0" smtClean="0">
                <a:latin typeface="Calibri" panose="020F0502020204030204" pitchFamily="34" charset="0"/>
              </a:rPr>
              <a:t>		All </a:t>
            </a:r>
            <a:r>
              <a:rPr lang="en-US" dirty="0">
                <a:latin typeface="Calibri" panose="020F0502020204030204" pitchFamily="34" charset="0"/>
              </a:rPr>
              <a:t>Members 	</a:t>
            </a:r>
            <a:endParaRPr lang="en-US" dirty="0" smtClean="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Integration and Testing 				All Members</a:t>
            </a:r>
            <a:endParaRPr lang="en-US" dirty="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Report </a:t>
            </a:r>
            <a:r>
              <a:rPr lang="en-US" dirty="0">
                <a:latin typeface="Calibri" panose="020F0502020204030204" pitchFamily="34" charset="0"/>
              </a:rPr>
              <a:t>and Presentation 	</a:t>
            </a:r>
            <a:r>
              <a:rPr lang="en-US" dirty="0" smtClean="0">
                <a:latin typeface="Calibri" panose="020F0502020204030204" pitchFamily="34" charset="0"/>
              </a:rPr>
              <a:t>			All </a:t>
            </a:r>
            <a:r>
              <a:rPr lang="en-US" dirty="0">
                <a:latin typeface="Calibri" panose="020F0502020204030204" pitchFamily="34" charset="0"/>
              </a:rPr>
              <a:t>Members </a:t>
            </a:r>
            <a:r>
              <a:rPr lang="en-US"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761"/>
            <a:ext cx="9601200" cy="1036850"/>
          </a:xfrm>
        </p:spPr>
        <p:txBody>
          <a:bodyPr/>
          <a:lstStyle/>
          <a:p>
            <a:r>
              <a:rPr lang="en-US" dirty="0" smtClean="0"/>
              <a:t>Achieved Tasks</a:t>
            </a:r>
            <a:endParaRPr lang="en-US" dirty="0"/>
          </a:p>
        </p:txBody>
      </p:sp>
      <p:sp>
        <p:nvSpPr>
          <p:cNvPr id="3" name="Content Placeholder 2"/>
          <p:cNvSpPr>
            <a:spLocks noGrp="1"/>
          </p:cNvSpPr>
          <p:nvPr>
            <p:ph idx="1"/>
          </p:nvPr>
        </p:nvSpPr>
        <p:spPr>
          <a:xfrm>
            <a:off x="120770" y="1570009"/>
            <a:ext cx="11800936" cy="5020572"/>
          </a:xfrm>
        </p:spPr>
        <p:txBody>
          <a:bodyPr>
            <a:normAutofit/>
          </a:bodyPr>
          <a:lstStyle/>
          <a:p>
            <a:pPr>
              <a:buFont typeface="Wingdings" panose="05000000000000000000" pitchFamily="2" charset="2"/>
              <a:buChar char="ü"/>
            </a:pPr>
            <a:r>
              <a:rPr lang="en-US" dirty="0" smtClean="0">
                <a:solidFill>
                  <a:srgbClr val="008000"/>
                </a:solidFill>
                <a:latin typeface="Calibri" panose="020F0502020204030204" pitchFamily="34" charset="0"/>
              </a:rPr>
              <a:t>Project Phase 1 </a:t>
            </a:r>
            <a:r>
              <a:rPr lang="en-US" dirty="0" smtClean="0">
                <a:solidFill>
                  <a:srgbClr val="008000"/>
                </a:solidFill>
                <a:latin typeface="Calibri" panose="020F0502020204030204" pitchFamily="34" charset="0"/>
              </a:rPr>
              <a:t>– Data Collection Module</a:t>
            </a:r>
          </a:p>
          <a:p>
            <a:pPr lvl="1">
              <a:buFont typeface="Wingdings" panose="05000000000000000000" pitchFamily="2" charset="2"/>
              <a:buChar char="ü"/>
            </a:pPr>
            <a:r>
              <a:rPr lang="en-US" dirty="0">
                <a:latin typeface="Calibri" panose="020F0502020204030204" pitchFamily="34" charset="0"/>
              </a:rPr>
              <a:t>Java module for Data </a:t>
            </a:r>
            <a:r>
              <a:rPr lang="en-US" dirty="0" smtClean="0">
                <a:latin typeface="Calibri" panose="020F0502020204030204" pitchFamily="34" charset="0"/>
              </a:rPr>
              <a:t>Collection</a:t>
            </a:r>
            <a:endParaRPr lang="en-US" dirty="0">
              <a:latin typeface="Calibri" panose="020F0502020204030204" pitchFamily="34" charset="0"/>
            </a:endParaRPr>
          </a:p>
          <a:p>
            <a:pPr lvl="2">
              <a:buFont typeface="Wingdings" panose="05000000000000000000" pitchFamily="2" charset="2"/>
              <a:buChar char="ü"/>
            </a:pPr>
            <a:r>
              <a:rPr lang="en-US" dirty="0" smtClean="0">
                <a:latin typeface="Calibri" panose="020F0502020204030204" pitchFamily="34" charset="0"/>
              </a:rPr>
              <a:t>Historical Data + Real-Time Data</a:t>
            </a:r>
          </a:p>
          <a:p>
            <a:pPr lvl="1">
              <a:buFont typeface="Wingdings" panose="05000000000000000000" pitchFamily="2" charset="2"/>
              <a:buChar char="ü"/>
            </a:pPr>
            <a:r>
              <a:rPr lang="en-US" dirty="0" smtClean="0">
                <a:latin typeface="Calibri" panose="020F0502020204030204" pitchFamily="34" charset="0"/>
              </a:rPr>
              <a:t>Using Yahoo APIs</a:t>
            </a:r>
          </a:p>
          <a:p>
            <a:pPr>
              <a:buFont typeface="Wingdings" panose="05000000000000000000" pitchFamily="2" charset="2"/>
              <a:buChar char="ü"/>
            </a:pPr>
            <a:r>
              <a:rPr lang="en-US" dirty="0">
                <a:solidFill>
                  <a:srgbClr val="008000"/>
                </a:solidFill>
                <a:latin typeface="Calibri" panose="020F0502020204030204" pitchFamily="34" charset="0"/>
              </a:rPr>
              <a:t>Bayesian Curve Prediction</a:t>
            </a:r>
          </a:p>
          <a:p>
            <a:pPr lvl="1">
              <a:buFont typeface="Wingdings" panose="05000000000000000000" pitchFamily="2" charset="2"/>
              <a:buChar char="ü"/>
            </a:pPr>
            <a:r>
              <a:rPr lang="en-US" dirty="0" smtClean="0">
                <a:latin typeface="Calibri" panose="020F0502020204030204" pitchFamily="34" charset="0"/>
              </a:rPr>
              <a:t>Short Term Prediction Ready using Bayesian Curve Fitting</a:t>
            </a:r>
          </a:p>
          <a:p>
            <a:pPr>
              <a:buFont typeface="Wingdings" panose="05000000000000000000" pitchFamily="2" charset="2"/>
              <a:buChar char="ü"/>
            </a:pPr>
            <a:r>
              <a:rPr lang="en-US" dirty="0">
                <a:solidFill>
                  <a:srgbClr val="008000"/>
                </a:solidFill>
                <a:latin typeface="Calibri" panose="020F0502020204030204" pitchFamily="34" charset="0"/>
              </a:rPr>
              <a:t>Database Design and Schema</a:t>
            </a:r>
          </a:p>
          <a:p>
            <a:pPr lvl="1">
              <a:buFont typeface="Wingdings" panose="05000000000000000000" pitchFamily="2" charset="2"/>
              <a:buChar char="ü"/>
            </a:pPr>
            <a:r>
              <a:rPr lang="en-US" dirty="0" smtClean="0">
                <a:latin typeface="Calibri" panose="020F0502020204030204" pitchFamily="34" charset="0"/>
              </a:rPr>
              <a:t>Stock Data related schema have been completed and ready.</a:t>
            </a:r>
          </a:p>
          <a:p>
            <a:pPr>
              <a:buFont typeface="Wingdings" panose="05000000000000000000" pitchFamily="2" charset="2"/>
              <a:buChar char="ü"/>
            </a:pPr>
            <a:r>
              <a:rPr lang="en-US" dirty="0">
                <a:solidFill>
                  <a:srgbClr val="008000"/>
                </a:solidFill>
                <a:latin typeface="Calibri" panose="020F0502020204030204" pitchFamily="34" charset="0"/>
              </a:rPr>
              <a:t>High-level System Use Case Diagram is completed.</a:t>
            </a:r>
          </a:p>
          <a:p>
            <a:pPr>
              <a:buFont typeface="Wingdings" panose="05000000000000000000" pitchFamily="2" charset="2"/>
              <a:buChar char="ü"/>
            </a:pPr>
            <a:r>
              <a:rPr lang="en-US" dirty="0">
                <a:solidFill>
                  <a:srgbClr val="008000"/>
                </a:solidFill>
                <a:latin typeface="Calibri" panose="020F0502020204030204" pitchFamily="34" charset="0"/>
              </a:rPr>
              <a:t>Algorithm for Neural Networks</a:t>
            </a:r>
          </a:p>
          <a:p>
            <a:pPr lvl="1">
              <a:buFont typeface="Wingdings" panose="05000000000000000000" pitchFamily="2" charset="2"/>
              <a:buChar char="ü"/>
            </a:pPr>
            <a:r>
              <a:rPr lang="en-US" dirty="0" smtClean="0">
                <a:latin typeface="Calibri" panose="020F0502020204030204" pitchFamily="34" charset="0"/>
              </a:rPr>
              <a:t>A basic prototype of  working code of the algorithm is written and tested on a set of stock data. </a:t>
            </a:r>
            <a:endParaRPr lang="en-US" dirty="0">
              <a:latin typeface="Calibri" panose="020F0502020204030204" pitchFamily="34" charset="0"/>
            </a:endParaRPr>
          </a:p>
          <a:p>
            <a:pPr>
              <a:buFont typeface="Wingdings" panose="05000000000000000000" pitchFamily="2" charset="2"/>
              <a:buChar char="ü"/>
            </a:pPr>
            <a:endParaRPr lang="en-US" dirty="0" smtClean="0">
              <a:latin typeface="Calibri" panose="020F0502020204030204" pitchFamily="34" charset="0"/>
            </a:endParaRPr>
          </a:p>
        </p:txBody>
      </p:sp>
    </p:spTree>
    <p:extLst>
      <p:ext uri="{BB962C8B-B14F-4D97-AF65-F5344CB8AC3E}">
        <p14:creationId xmlns:p14="http://schemas.microsoft.com/office/powerpoint/2010/main" val="254710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892"/>
            <a:ext cx="9601200" cy="1036850"/>
          </a:xfrm>
        </p:spPr>
        <p:txBody>
          <a:bodyPr/>
          <a:lstStyle/>
          <a:p>
            <a:r>
              <a:rPr lang="en-US" sz="2400" dirty="0" smtClean="0"/>
              <a:t>Our Anticipated </a:t>
            </a:r>
            <a:r>
              <a:rPr lang="en-US" dirty="0" smtClean="0"/>
              <a:t>Plan of 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921175"/>
              </p:ext>
            </p:extLst>
          </p:nvPr>
        </p:nvGraphicFramePr>
        <p:xfrm>
          <a:off x="353686" y="1760539"/>
          <a:ext cx="9627075" cy="4295355"/>
        </p:xfrm>
        <a:graphic>
          <a:graphicData uri="http://schemas.openxmlformats.org/drawingml/2006/table">
            <a:tbl>
              <a:tblPr/>
              <a:tblGrid>
                <a:gridCol w="3045686"/>
                <a:gridCol w="668580"/>
                <a:gridCol w="844687"/>
                <a:gridCol w="844687"/>
                <a:gridCol w="844687"/>
                <a:gridCol w="844687"/>
                <a:gridCol w="844687"/>
                <a:gridCol w="844687"/>
                <a:gridCol w="844687"/>
              </a:tblGrid>
              <a:tr h="378755">
                <a:tc>
                  <a:txBody>
                    <a:bodyPr/>
                    <a:lstStyle/>
                    <a:p>
                      <a:pPr rtl="0" fontAlgn="b"/>
                      <a:r>
                        <a:rPr lang="en-US" sz="1600" b="1" dirty="0">
                          <a:solidFill>
                            <a:schemeClr val="tx2"/>
                          </a:solidFill>
                          <a:effectLst/>
                          <a:latin typeface="calibri" panose="020F0502020204030204" pitchFamily="34" charset="0"/>
                        </a:rPr>
                        <a:t>Tasks</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b="1" dirty="0">
                          <a:solidFill>
                            <a:schemeClr val="tx2"/>
                          </a:solidFill>
                          <a:effectLst/>
                          <a:latin typeface="calibri" panose="020F0502020204030204" pitchFamily="34" charset="0"/>
                        </a:rPr>
                        <a:t>Feb-20</a:t>
                      </a: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b="1" dirty="0">
                          <a:solidFill>
                            <a:schemeClr val="tx2"/>
                          </a:solidFill>
                          <a:effectLst/>
                          <a:latin typeface="calibri" panose="020F0502020204030204" pitchFamily="34" charset="0"/>
                        </a:rPr>
                        <a:t>Mar-06</a:t>
                      </a: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b="1" dirty="0">
                          <a:solidFill>
                            <a:schemeClr val="tx2"/>
                          </a:solidFill>
                          <a:effectLst/>
                          <a:latin typeface="calibri" panose="020F0502020204030204" pitchFamily="34" charset="0"/>
                        </a:rPr>
                        <a:t>Mar-15</a:t>
                      </a: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b="1" dirty="0">
                          <a:solidFill>
                            <a:schemeClr val="tx2"/>
                          </a:solidFill>
                          <a:effectLst/>
                          <a:latin typeface="calibri" panose="020F0502020204030204" pitchFamily="34" charset="0"/>
                        </a:rPr>
                        <a:t>Mar-27</a:t>
                      </a: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b="1" dirty="0">
                          <a:solidFill>
                            <a:schemeClr val="tx2"/>
                          </a:solidFill>
                          <a:effectLst/>
                          <a:latin typeface="calibri" panose="020F0502020204030204" pitchFamily="34" charset="0"/>
                        </a:rPr>
                        <a:t>Apr-06</a:t>
                      </a: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b="1" dirty="0">
                          <a:solidFill>
                            <a:schemeClr val="tx2"/>
                          </a:solidFill>
                          <a:effectLst/>
                          <a:latin typeface="calibri" panose="020F0502020204030204" pitchFamily="34" charset="0"/>
                        </a:rPr>
                        <a:t>Apr-15</a:t>
                      </a: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b="1" dirty="0">
                          <a:solidFill>
                            <a:schemeClr val="tx2"/>
                          </a:solidFill>
                          <a:effectLst/>
                          <a:latin typeface="calibri" panose="020F0502020204030204" pitchFamily="34" charset="0"/>
                        </a:rPr>
                        <a:t>Apr-20</a:t>
                      </a: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b="1" dirty="0">
                          <a:solidFill>
                            <a:schemeClr val="tx2"/>
                          </a:solidFill>
                          <a:effectLst/>
                          <a:latin typeface="calibri" panose="020F0502020204030204" pitchFamily="34" charset="0"/>
                        </a:rPr>
                        <a:t>Apr-27</a:t>
                      </a: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198717">
                <a:tc>
                  <a:txBody>
                    <a:bodyPr/>
                    <a:lstStyle/>
                    <a:p>
                      <a:pPr rtl="0" fontAlgn="b"/>
                      <a:r>
                        <a:rPr lang="en-US" sz="1100" dirty="0">
                          <a:solidFill>
                            <a:srgbClr val="000000"/>
                          </a:solidFill>
                          <a:effectLst/>
                          <a:latin typeface="calibri" panose="020F0502020204030204" pitchFamily="34" charset="0"/>
                        </a:rPr>
                        <a:t>Database Design</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4F81BD"/>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4F81BD"/>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80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78755">
                <a:tc>
                  <a:txBody>
                    <a:bodyPr/>
                    <a:lstStyle/>
                    <a:p>
                      <a:pPr rtl="0" fontAlgn="b"/>
                      <a:r>
                        <a:rPr lang="en-US" sz="1100">
                          <a:solidFill>
                            <a:srgbClr val="000000"/>
                          </a:solidFill>
                          <a:effectLst/>
                          <a:latin typeface="calibri" panose="020F0502020204030204" pitchFamily="34" charset="0"/>
                        </a:rPr>
                        <a:t>User Interface ( UI ) Design</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78755">
                <a:tc>
                  <a:txBody>
                    <a:bodyPr/>
                    <a:lstStyle/>
                    <a:p>
                      <a:pPr algn="l" rtl="0" fontAlgn="b"/>
                      <a:r>
                        <a:rPr lang="en-US" sz="1100">
                          <a:effectLst/>
                        </a:rPr>
                        <a:t>Developing Database Interface Webservices</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4F81BD"/>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4F81BD"/>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8000"/>
                    </a:solidFill>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78755">
                <a:tc>
                  <a:txBody>
                    <a:bodyPr/>
                    <a:lstStyle/>
                    <a:p>
                      <a:pPr algn="l" rtl="0" fontAlgn="b"/>
                      <a:r>
                        <a:rPr lang="en-US" sz="1100">
                          <a:effectLst/>
                        </a:rPr>
                        <a:t>Developing User Interface Webservices</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80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8000"/>
                    </a:solidFill>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47226">
                <a:tc>
                  <a:txBody>
                    <a:bodyPr/>
                    <a:lstStyle/>
                    <a:p>
                      <a:pPr algn="l" rtl="0" fontAlgn="b"/>
                      <a:r>
                        <a:rPr lang="en-US" sz="1100" dirty="0">
                          <a:effectLst/>
                        </a:rPr>
                        <a:t>Developing Application Interface </a:t>
                      </a:r>
                      <a:r>
                        <a:rPr lang="en-US" sz="1100" dirty="0" err="1" smtClean="0">
                          <a:effectLst/>
                        </a:rPr>
                        <a:t>Webservices</a:t>
                      </a:r>
                      <a:endParaRPr lang="en-US" sz="1100" dirty="0">
                        <a:effectLst/>
                      </a:endParaRP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80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80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78755">
                <a:tc>
                  <a:txBody>
                    <a:bodyPr/>
                    <a:lstStyle/>
                    <a:p>
                      <a:pPr algn="l" rtl="0" fontAlgn="b"/>
                      <a:r>
                        <a:rPr lang="en-US" sz="1100">
                          <a:effectLst/>
                        </a:rPr>
                        <a:t>Implementing Short-term Prediction Algo</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4F81BD"/>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4F81BD"/>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40617">
                <a:tc>
                  <a:txBody>
                    <a:bodyPr/>
                    <a:lstStyle/>
                    <a:p>
                      <a:pPr algn="l" rtl="0" fontAlgn="b"/>
                      <a:r>
                        <a:rPr lang="en-US" sz="1100">
                          <a:effectLst/>
                        </a:rPr>
                        <a:t>Implementing Long Term Prediction - SVM</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78755">
                <a:tc>
                  <a:txBody>
                    <a:bodyPr/>
                    <a:lstStyle/>
                    <a:p>
                      <a:pPr algn="l" rtl="0" fontAlgn="b"/>
                      <a:r>
                        <a:rPr lang="en-US" sz="1100">
                          <a:effectLst/>
                        </a:rPr>
                        <a:t>Implementing Long Term Prediction - NN</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80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78755">
                <a:tc>
                  <a:txBody>
                    <a:bodyPr/>
                    <a:lstStyle/>
                    <a:p>
                      <a:pPr algn="l" rtl="0" fontAlgn="b"/>
                      <a:r>
                        <a:rPr lang="en-US" sz="1100">
                          <a:effectLst/>
                        </a:rPr>
                        <a:t>Integrating Google Trends in Application</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r>
              <a:tr h="378755">
                <a:tc>
                  <a:txBody>
                    <a:bodyPr/>
                    <a:lstStyle/>
                    <a:p>
                      <a:pPr algn="l" rtl="0" fontAlgn="b"/>
                      <a:r>
                        <a:rPr lang="en-US" sz="1100">
                          <a:effectLst/>
                        </a:rPr>
                        <a:t>System Testing and Debugging</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4F81BD"/>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80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r>
              <a:tr h="378755">
                <a:tc>
                  <a:txBody>
                    <a:bodyPr/>
                    <a:lstStyle/>
                    <a:p>
                      <a:pPr algn="l" rtl="0" fontAlgn="b"/>
                      <a:r>
                        <a:rPr lang="en-US" sz="1100">
                          <a:effectLst/>
                        </a:rPr>
                        <a:t>Documentation and Presentations</a:t>
                      </a:r>
                    </a:p>
                  </a:txBody>
                  <a:tcPr marL="14478" marR="14478"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4F81BD"/>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8000"/>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rtl="0" fontAlgn="b"/>
                      <a:endParaRPr lang="en-US" sz="110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00"/>
                    </a:solidFill>
                  </a:tcPr>
                </a:tc>
                <a:tc>
                  <a:txBody>
                    <a:bodyPr/>
                    <a:lstStyle/>
                    <a:p>
                      <a:pPr rtl="0" fontAlgn="b"/>
                      <a:endParaRPr lang="en-US" sz="1100" dirty="0">
                        <a:effectLst/>
                      </a:endParaRPr>
                    </a:p>
                  </a:txBody>
                  <a:tcPr marL="14478" marR="14478"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39012110"/>
              </p:ext>
            </p:extLst>
          </p:nvPr>
        </p:nvGraphicFramePr>
        <p:xfrm>
          <a:off x="10208787" y="3460057"/>
          <a:ext cx="1885447" cy="1380211"/>
        </p:xfrm>
        <a:graphic>
          <a:graphicData uri="http://schemas.openxmlformats.org/drawingml/2006/table">
            <a:tbl>
              <a:tblPr/>
              <a:tblGrid>
                <a:gridCol w="625991"/>
                <a:gridCol w="1259456"/>
              </a:tblGrid>
              <a:tr h="282931">
                <a:tc>
                  <a:txBody>
                    <a:bodyPr/>
                    <a:lstStyle/>
                    <a:p>
                      <a:pPr rtl="0" fontAlgn="b"/>
                      <a:endParaRPr lang="en-US" dirty="0">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4F81BD"/>
                    </a:solidFill>
                  </a:tcPr>
                </a:tc>
                <a:tc>
                  <a:txBody>
                    <a:bodyPr/>
                    <a:lstStyle/>
                    <a:p>
                      <a:pPr rtl="0" fontAlgn="b"/>
                      <a:r>
                        <a:rPr lang="en-US">
                          <a:effectLst/>
                        </a:rPr>
                        <a:t>Finished</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523353">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8000"/>
                    </a:solidFill>
                  </a:tcPr>
                </a:tc>
                <a:tc>
                  <a:txBody>
                    <a:bodyPr/>
                    <a:lstStyle/>
                    <a:p>
                      <a:pPr rtl="0" fontAlgn="b"/>
                      <a:r>
                        <a:rPr lang="en-US" dirty="0" smtClean="0">
                          <a:effectLst/>
                        </a:rPr>
                        <a:t>Currently </a:t>
                      </a:r>
                      <a:r>
                        <a:rPr lang="en-US" dirty="0">
                          <a:effectLst/>
                        </a:rPr>
                        <a:t>Working</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92515">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r>
                        <a:rPr lang="en-US" dirty="0" smtClean="0">
                          <a:effectLst/>
                        </a:rPr>
                        <a:t>Future </a:t>
                      </a:r>
                      <a:r>
                        <a:rPr lang="en-US" dirty="0">
                          <a:effectLst/>
                        </a:rPr>
                        <a:t>Work</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8223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7366"/>
            <a:ext cx="10896600" cy="584618"/>
          </a:xfrm>
        </p:spPr>
        <p:txBody>
          <a:bodyPr/>
          <a:lstStyle/>
          <a:p>
            <a:r>
              <a:rPr lang="en-US" b="1" dirty="0" smtClean="0"/>
              <a:t>Project Overview </a:t>
            </a:r>
            <a:endParaRPr lang="en-US" b="1" dirty="0"/>
          </a:p>
        </p:txBody>
      </p:sp>
      <p:sp>
        <p:nvSpPr>
          <p:cNvPr id="3" name="Content Placeholder 2"/>
          <p:cNvSpPr>
            <a:spLocks noGrp="1"/>
          </p:cNvSpPr>
          <p:nvPr>
            <p:ph idx="1"/>
          </p:nvPr>
        </p:nvSpPr>
        <p:spPr>
          <a:xfrm>
            <a:off x="181155" y="1802921"/>
            <a:ext cx="11723298" cy="4804914"/>
          </a:xfrm>
        </p:spPr>
        <p:txBody>
          <a:bodyPr>
            <a:normAutofit/>
          </a:bodyPr>
          <a:lstStyle/>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Our P</a:t>
            </a:r>
            <a:r>
              <a:rPr lang="en-US" b="1" dirty="0" smtClean="0">
                <a:solidFill>
                  <a:srgbClr val="FF6600"/>
                </a:solidFill>
                <a:latin typeface="Calibri" panose="020F0502020204030204" pitchFamily="34" charset="0"/>
              </a:rPr>
              <a:t>roject Aim</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a:latin typeface="Calibri" panose="020F0502020204030204" pitchFamily="34" charset="0"/>
              </a:rPr>
              <a:t>D</a:t>
            </a:r>
            <a:r>
              <a:rPr lang="en-US" dirty="0" smtClean="0">
                <a:latin typeface="Calibri" panose="020F0502020204030204" pitchFamily="34" charset="0"/>
              </a:rPr>
              <a:t>eveloping </a:t>
            </a:r>
            <a:r>
              <a:rPr lang="en-US" dirty="0">
                <a:latin typeface="Calibri" panose="020F0502020204030204" pitchFamily="34" charset="0"/>
              </a:rPr>
              <a:t>a </a:t>
            </a:r>
            <a:r>
              <a:rPr lang="en-US" dirty="0">
                <a:solidFill>
                  <a:srgbClr val="FF6600"/>
                </a:solidFill>
                <a:latin typeface="Calibri" panose="020F0502020204030204" pitchFamily="34" charset="0"/>
              </a:rPr>
              <a:t>web application</a:t>
            </a:r>
            <a:r>
              <a:rPr lang="en-US" dirty="0">
                <a:latin typeface="Calibri" panose="020F0502020204030204" pitchFamily="34" charset="0"/>
              </a:rPr>
              <a:t> which provides access to users, a </a:t>
            </a:r>
            <a:r>
              <a:rPr lang="en-US" dirty="0">
                <a:solidFill>
                  <a:srgbClr val="FF6600"/>
                </a:solidFill>
                <a:latin typeface="Calibri" panose="020F0502020204030204" pitchFamily="34" charset="0"/>
              </a:rPr>
              <a:t>reliable prediction of stock values </a:t>
            </a:r>
            <a:r>
              <a:rPr lang="en-US" dirty="0">
                <a:latin typeface="Calibri" panose="020F0502020204030204" pitchFamily="34" charset="0"/>
              </a:rPr>
              <a:t>of companies they are interested in. </a:t>
            </a:r>
          </a:p>
          <a:p>
            <a:pPr lvl="1">
              <a:buClr>
                <a:srgbClr val="006600"/>
              </a:buClr>
              <a:buFont typeface="Calibri" panose="020F0502020204030204" pitchFamily="34" charset="0"/>
              <a:buChar char="$"/>
            </a:pPr>
            <a:r>
              <a:rPr lang="en-US" dirty="0" smtClean="0">
                <a:latin typeface="Calibri" panose="020F0502020204030204" pitchFamily="34" charset="0"/>
              </a:rPr>
              <a:t>Especially </a:t>
            </a:r>
            <a:r>
              <a:rPr lang="en-US" dirty="0">
                <a:solidFill>
                  <a:srgbClr val="FF6600"/>
                </a:solidFill>
                <a:latin typeface="Calibri" panose="020F0502020204030204" pitchFamily="34" charset="0"/>
              </a:rPr>
              <a:t>designed for active daily or weekly short-term investors</a:t>
            </a:r>
            <a:r>
              <a:rPr lang="en-US" dirty="0">
                <a:latin typeface="Calibri" panose="020F0502020204030204" pitchFamily="34" charset="0"/>
              </a:rPr>
              <a:t>, since they usually do not have the time or resources to avail of commercial forecasting services or hire agents. </a:t>
            </a:r>
          </a:p>
          <a:p>
            <a:pPr>
              <a:buClr>
                <a:srgbClr val="006600"/>
              </a:buClr>
              <a:buFont typeface="Calibri" panose="020F0502020204030204" pitchFamily="34" charset="0"/>
              <a:buChar char="$"/>
            </a:pPr>
            <a:r>
              <a:rPr lang="en-US" b="1" dirty="0" smtClean="0">
                <a:solidFill>
                  <a:srgbClr val="FF6600"/>
                </a:solidFill>
                <a:latin typeface="Calibri" panose="020F0502020204030204" pitchFamily="34" charset="0"/>
              </a:rPr>
              <a:t>Using Technical analysis</a:t>
            </a:r>
            <a:r>
              <a:rPr lang="en-US" b="1" dirty="0" smtClean="0">
                <a:latin typeface="Calibri" panose="020F0502020204030204" pitchFamily="34" charset="0"/>
              </a:rPr>
              <a:t> </a:t>
            </a:r>
          </a:p>
          <a:p>
            <a:pPr lvl="1">
              <a:buClr>
                <a:srgbClr val="006600"/>
              </a:buClr>
              <a:buFont typeface="Calibri" panose="020F0502020204030204" pitchFamily="34" charset="0"/>
              <a:buChar char="$"/>
            </a:pPr>
            <a:r>
              <a:rPr lang="en-US" dirty="0" smtClean="0">
                <a:latin typeface="Calibri" panose="020F0502020204030204" pitchFamily="34" charset="0"/>
              </a:rPr>
              <a:t>The </a:t>
            </a:r>
            <a:r>
              <a:rPr lang="en-US" dirty="0">
                <a:solidFill>
                  <a:srgbClr val="FF6600"/>
                </a:solidFill>
                <a:latin typeface="Calibri" panose="020F0502020204030204" pitchFamily="34" charset="0"/>
              </a:rPr>
              <a:t>technical analysis</a:t>
            </a:r>
            <a:r>
              <a:rPr lang="en-US" dirty="0">
                <a:latin typeface="Calibri" panose="020F0502020204030204" pitchFamily="34" charset="0"/>
              </a:rPr>
              <a:t> </a:t>
            </a:r>
            <a:r>
              <a:rPr lang="en-US" dirty="0" smtClean="0">
                <a:latin typeface="Calibri" panose="020F0502020204030204" pitchFamily="34" charset="0"/>
              </a:rPr>
              <a:t>would based </a:t>
            </a:r>
            <a:r>
              <a:rPr lang="en-US" dirty="0">
                <a:latin typeface="Calibri" panose="020F0502020204030204" pitchFamily="34" charset="0"/>
              </a:rPr>
              <a:t>on the analysis if historical market data, we </a:t>
            </a:r>
            <a:r>
              <a:rPr lang="en-US" dirty="0" smtClean="0">
                <a:latin typeface="Calibri" panose="020F0502020204030204" pitchFamily="34" charset="0"/>
              </a:rPr>
              <a:t>would get using </a:t>
            </a:r>
            <a:r>
              <a:rPr lang="en-US" dirty="0">
                <a:solidFill>
                  <a:srgbClr val="FF6600"/>
                </a:solidFill>
                <a:latin typeface="Calibri" panose="020F0502020204030204" pitchFamily="34" charset="0"/>
              </a:rPr>
              <a:t>Yahoo Finance </a:t>
            </a:r>
            <a:r>
              <a:rPr lang="en-US" dirty="0" smtClean="0">
                <a:solidFill>
                  <a:srgbClr val="FF6600"/>
                </a:solidFill>
                <a:latin typeface="Calibri" panose="020F0502020204030204" pitchFamily="34" charset="0"/>
              </a:rPr>
              <a:t>APIs</a:t>
            </a:r>
            <a:r>
              <a:rPr lang="en-US" dirty="0" smtClean="0">
                <a:latin typeface="Calibri" panose="020F0502020204030204" pitchFamily="34" charset="0"/>
              </a:rPr>
              <a:t>. We </a:t>
            </a:r>
            <a:r>
              <a:rPr lang="en-US" dirty="0">
                <a:latin typeface="Calibri" panose="020F0502020204030204" pitchFamily="34" charset="0"/>
              </a:rPr>
              <a:t>are collecting both the </a:t>
            </a:r>
            <a:r>
              <a:rPr lang="en-US" dirty="0">
                <a:solidFill>
                  <a:srgbClr val="FF6600"/>
                </a:solidFill>
                <a:latin typeface="Calibri" panose="020F0502020204030204" pitchFamily="34" charset="0"/>
              </a:rPr>
              <a:t>historical and real time data</a:t>
            </a:r>
            <a:r>
              <a:rPr lang="en-US" dirty="0">
                <a:latin typeface="Calibri" panose="020F0502020204030204" pitchFamily="34" charset="0"/>
              </a:rPr>
              <a:t>. </a:t>
            </a:r>
            <a:endParaRPr lang="en-US" dirty="0" smtClean="0">
              <a:latin typeface="Calibri" panose="020F0502020204030204" pitchFamily="34" charset="0"/>
            </a:endParaRPr>
          </a:p>
          <a:p>
            <a:pPr>
              <a:buClr>
                <a:srgbClr val="006600"/>
              </a:buClr>
              <a:buFont typeface="Calibri" panose="020F0502020204030204" pitchFamily="34" charset="0"/>
              <a:buChar char="$"/>
            </a:pPr>
            <a:r>
              <a:rPr lang="en-US" b="1" dirty="0" smtClean="0">
                <a:solidFill>
                  <a:srgbClr val="FF6600"/>
                </a:solidFill>
                <a:latin typeface="Calibri" panose="020F0502020204030204" pitchFamily="34" charset="0"/>
              </a:rPr>
              <a:t>Development Environment</a:t>
            </a:r>
          </a:p>
          <a:p>
            <a:pPr lvl="1">
              <a:buClr>
                <a:srgbClr val="006600"/>
              </a:buClr>
              <a:buFont typeface="Calibri" panose="020F0502020204030204" pitchFamily="34" charset="0"/>
              <a:buChar char="$"/>
            </a:pPr>
            <a:r>
              <a:rPr lang="en-US" dirty="0" smtClean="0">
                <a:latin typeface="Calibri" panose="020F0502020204030204" pitchFamily="34" charset="0"/>
              </a:rPr>
              <a:t>The </a:t>
            </a:r>
            <a:r>
              <a:rPr lang="en-US" dirty="0">
                <a:latin typeface="Calibri" panose="020F0502020204030204" pitchFamily="34" charset="0"/>
              </a:rPr>
              <a:t>programming language </a:t>
            </a:r>
            <a:r>
              <a:rPr lang="en-US" dirty="0" smtClean="0">
                <a:latin typeface="Calibri" panose="020F0502020204030204" pitchFamily="34" charset="0"/>
              </a:rPr>
              <a:t>would preferably be </a:t>
            </a:r>
            <a:r>
              <a:rPr lang="en-US" dirty="0" smtClean="0">
                <a:solidFill>
                  <a:srgbClr val="FF6600"/>
                </a:solidFill>
                <a:latin typeface="Calibri" panose="020F0502020204030204" pitchFamily="34" charset="0"/>
              </a:rPr>
              <a:t>JAVA</a:t>
            </a:r>
            <a:r>
              <a:rPr lang="en-US" dirty="0" smtClean="0">
                <a:latin typeface="Calibri" panose="020F0502020204030204" pitchFamily="34" charset="0"/>
              </a:rPr>
              <a:t> for developing the web services and the database would be </a:t>
            </a:r>
            <a:r>
              <a:rPr lang="en-US" dirty="0" err="1" smtClean="0">
                <a:solidFill>
                  <a:srgbClr val="FF6600"/>
                </a:solidFill>
                <a:latin typeface="Calibri" panose="020F0502020204030204" pitchFamily="34" charset="0"/>
              </a:rPr>
              <a:t>PostgreSQL</a:t>
            </a:r>
            <a:r>
              <a:rPr lang="en-US" dirty="0" smtClean="0">
                <a:latin typeface="Calibri" panose="020F0502020204030204" pitchFamily="34" charset="0"/>
              </a:rPr>
              <a:t> </a:t>
            </a:r>
            <a:r>
              <a:rPr lang="en-US" dirty="0">
                <a:latin typeface="Calibri" panose="020F0502020204030204" pitchFamily="34" charset="0"/>
              </a:rPr>
              <a:t>database</a:t>
            </a:r>
            <a:r>
              <a:rPr lang="en-US" dirty="0" smtClean="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1" y="1630392"/>
            <a:ext cx="11766430" cy="5029200"/>
          </a:xfrm>
        </p:spPr>
        <p:txBody>
          <a:bodyPr>
            <a:normAutofit fontScale="92500" lnSpcReduction="10000"/>
          </a:bodyPr>
          <a:lstStyle/>
          <a:p>
            <a:pPr marL="0" indent="0">
              <a:buClr>
                <a:srgbClr val="006600"/>
              </a:buClr>
              <a:buNone/>
            </a:pPr>
            <a:r>
              <a:rPr lang="en-US" dirty="0">
                <a:latin typeface="Calibri" panose="020F0502020204030204" pitchFamily="34" charset="0"/>
              </a:rPr>
              <a:t>Our project </a:t>
            </a:r>
            <a:r>
              <a:rPr lang="en-US" dirty="0" smtClean="0">
                <a:latin typeface="Calibri" panose="020F0502020204030204" pitchFamily="34" charset="0"/>
              </a:rPr>
              <a:t>would mainly </a:t>
            </a:r>
            <a:r>
              <a:rPr lang="en-US" dirty="0">
                <a:latin typeface="Calibri" panose="020F0502020204030204" pitchFamily="34" charset="0"/>
              </a:rPr>
              <a:t>focuses on </a:t>
            </a:r>
            <a:r>
              <a:rPr lang="en-US" dirty="0">
                <a:solidFill>
                  <a:srgbClr val="FF6600"/>
                </a:solidFill>
                <a:latin typeface="Calibri" panose="020F0502020204030204" pitchFamily="34" charset="0"/>
              </a:rPr>
              <a:t>three aspects</a:t>
            </a:r>
            <a:r>
              <a:rPr lang="en-US" dirty="0">
                <a:latin typeface="Calibri" panose="020F0502020204030204" pitchFamily="34" charset="0"/>
              </a:rPr>
              <a:t>: </a:t>
            </a:r>
          </a:p>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Real time data </a:t>
            </a:r>
            <a:r>
              <a:rPr lang="en-US" b="1" dirty="0" smtClean="0">
                <a:solidFill>
                  <a:srgbClr val="FF6600"/>
                </a:solidFill>
                <a:latin typeface="Calibri" panose="020F0502020204030204" pitchFamily="34" charset="0"/>
              </a:rPr>
              <a:t>feed</a:t>
            </a:r>
            <a:endParaRPr lang="en-US" dirty="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We </a:t>
            </a:r>
            <a:r>
              <a:rPr lang="en-US" dirty="0">
                <a:latin typeface="Calibri" panose="020F0502020204030204" pitchFamily="34" charset="0"/>
              </a:rPr>
              <a:t>have used real time data that is collected from Yahoo Finance API. So the prediction is based on real time data feeding and long term prediction is based on historical data, thus making it a realistic prediction advisory. </a:t>
            </a:r>
          </a:p>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Prediction </a:t>
            </a:r>
            <a:r>
              <a:rPr lang="en-US" b="1" dirty="0" smtClean="0">
                <a:solidFill>
                  <a:srgbClr val="FF6600"/>
                </a:solidFill>
                <a:latin typeface="Calibri" panose="020F0502020204030204" pitchFamily="34" charset="0"/>
              </a:rPr>
              <a:t>Strategies</a:t>
            </a:r>
            <a:r>
              <a:rPr lang="en-US" b="1" dirty="0" smtClean="0">
                <a:latin typeface="Calibri" panose="020F0502020204030204" pitchFamily="34" charset="0"/>
              </a:rPr>
              <a:t> </a:t>
            </a:r>
            <a:r>
              <a:rPr lang="en-US" b="1" dirty="0" smtClean="0">
                <a:solidFill>
                  <a:srgbClr val="FF6600"/>
                </a:solidFill>
                <a:latin typeface="Calibri" panose="020F0502020204030204" pitchFamily="34" charset="0"/>
              </a:rPr>
              <a:t>and Web Services</a:t>
            </a:r>
            <a:endParaRPr lang="en-US" dirty="0">
              <a:solidFill>
                <a:srgbClr val="FF6600"/>
              </a:solidFill>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We </a:t>
            </a:r>
            <a:r>
              <a:rPr lang="en-US" dirty="0">
                <a:latin typeface="Calibri" panose="020F0502020204030204" pitchFamily="34" charset="0"/>
              </a:rPr>
              <a:t>are providing prediction for both long term and short term. </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These </a:t>
            </a:r>
            <a:r>
              <a:rPr lang="en-US" dirty="0">
                <a:latin typeface="Calibri" panose="020F0502020204030204" pitchFamily="34" charset="0"/>
              </a:rPr>
              <a:t>algorithms run as a </a:t>
            </a:r>
            <a:r>
              <a:rPr lang="en-US" dirty="0" smtClean="0">
                <a:latin typeface="Calibri" panose="020F0502020204030204" pitchFamily="34" charset="0"/>
              </a:rPr>
              <a:t>back-end task </a:t>
            </a:r>
            <a:r>
              <a:rPr lang="en-US" dirty="0">
                <a:latin typeface="Calibri" panose="020F0502020204030204" pitchFamily="34" charset="0"/>
              </a:rPr>
              <a:t>and compute the prediction values for the various </a:t>
            </a:r>
            <a:r>
              <a:rPr lang="en-US" dirty="0" smtClean="0">
                <a:latin typeface="Calibri" panose="020F0502020204030204" pitchFamily="34" charset="0"/>
              </a:rPr>
              <a:t>stocks</a:t>
            </a:r>
            <a:r>
              <a:rPr lang="en-US" dirty="0">
                <a:latin typeface="Calibri" panose="020F0502020204030204" pitchFamily="34" charset="0"/>
              </a:rPr>
              <a:t> </a:t>
            </a:r>
            <a:r>
              <a:rPr lang="en-US" dirty="0" smtClean="0">
                <a:latin typeface="Calibri" panose="020F0502020204030204" pitchFamily="34" charset="0"/>
              </a:rPr>
              <a:t>completely abstracted from the User.</a:t>
            </a:r>
          </a:p>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Easy Access to Web </a:t>
            </a:r>
            <a:r>
              <a:rPr lang="en-US" b="1" dirty="0" smtClean="0">
                <a:solidFill>
                  <a:srgbClr val="FF6600"/>
                </a:solidFill>
                <a:latin typeface="Calibri" panose="020F0502020204030204" pitchFamily="34" charset="0"/>
              </a:rPr>
              <a:t>Interface</a:t>
            </a:r>
            <a:endParaRPr lang="en-US" dirty="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The web application would be offering </a:t>
            </a:r>
            <a:r>
              <a:rPr lang="en-US" dirty="0">
                <a:latin typeface="Calibri" panose="020F0502020204030204" pitchFamily="34" charset="0"/>
              </a:rPr>
              <a:t>various functionalities to the end users like </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a:latin typeface="Calibri" panose="020F0502020204030204" pitchFamily="34" charset="0"/>
              </a:rPr>
              <a:t>G</a:t>
            </a:r>
            <a:r>
              <a:rPr lang="en-US" dirty="0" smtClean="0">
                <a:latin typeface="Calibri" panose="020F0502020204030204" pitchFamily="34" charset="0"/>
              </a:rPr>
              <a:t>etting </a:t>
            </a:r>
            <a:r>
              <a:rPr lang="en-US" dirty="0">
                <a:latin typeface="Calibri" panose="020F0502020204030204" pitchFamily="34" charset="0"/>
              </a:rPr>
              <a:t>valuable </a:t>
            </a:r>
            <a:r>
              <a:rPr lang="en-US" dirty="0" smtClean="0">
                <a:latin typeface="Calibri" panose="020F0502020204030204" pitchFamily="34" charset="0"/>
              </a:rPr>
              <a:t>information</a:t>
            </a:r>
            <a:r>
              <a:rPr lang="en-US" dirty="0">
                <a:latin typeface="Calibri" panose="020F0502020204030204" pitchFamily="34" charset="0"/>
              </a:rPr>
              <a:t> </a:t>
            </a:r>
            <a:r>
              <a:rPr lang="en-US" dirty="0" smtClean="0">
                <a:latin typeface="Calibri" panose="020F0502020204030204" pitchFamily="34" charset="0"/>
              </a:rPr>
              <a:t>about the stocks.</a:t>
            </a:r>
          </a:p>
          <a:p>
            <a:pPr lvl="1">
              <a:buClr>
                <a:srgbClr val="006600"/>
              </a:buClr>
              <a:buFont typeface="Calibri" panose="020F0502020204030204" pitchFamily="34" charset="0"/>
              <a:buChar char="$"/>
            </a:pPr>
            <a:r>
              <a:rPr lang="en-US" dirty="0">
                <a:latin typeface="Calibri" panose="020F0502020204030204" pitchFamily="34" charset="0"/>
              </a:rPr>
              <a:t>T</a:t>
            </a:r>
            <a:r>
              <a:rPr lang="en-US" dirty="0" smtClean="0">
                <a:latin typeface="Calibri" panose="020F0502020204030204" pitchFamily="34" charset="0"/>
              </a:rPr>
              <a:t>imely recommendations.</a:t>
            </a:r>
          </a:p>
          <a:p>
            <a:pPr lvl="1">
              <a:buClr>
                <a:srgbClr val="006600"/>
              </a:buClr>
              <a:buFont typeface="Calibri" panose="020F0502020204030204" pitchFamily="34" charset="0"/>
              <a:buChar char="$"/>
            </a:pPr>
            <a:r>
              <a:rPr lang="en-US" dirty="0" smtClean="0">
                <a:latin typeface="Calibri" panose="020F0502020204030204" pitchFamily="34" charset="0"/>
              </a:rPr>
              <a:t>Some tips </a:t>
            </a:r>
            <a:r>
              <a:rPr lang="en-US" dirty="0">
                <a:latin typeface="Calibri" panose="020F0502020204030204" pitchFamily="34" charset="0"/>
              </a:rPr>
              <a:t>on how to deal with their </a:t>
            </a:r>
            <a:r>
              <a:rPr lang="en-US" dirty="0" smtClean="0">
                <a:latin typeface="Calibri" panose="020F0502020204030204" pitchFamily="34" charset="0"/>
              </a:rPr>
              <a:t>current stocks etc.</a:t>
            </a:r>
            <a:endParaRPr lang="en-US" dirty="0">
              <a:latin typeface="Calibri" panose="020F0502020204030204" pitchFamily="34" charset="0"/>
            </a:endParaRPr>
          </a:p>
        </p:txBody>
      </p:sp>
      <p:sp>
        <p:nvSpPr>
          <p:cNvPr id="7" name="Title 1"/>
          <p:cNvSpPr txBox="1">
            <a:spLocks/>
          </p:cNvSpPr>
          <p:nvPr/>
        </p:nvSpPr>
        <p:spPr>
          <a:xfrm>
            <a:off x="0" y="707366"/>
            <a:ext cx="10896600" cy="5846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b="1" smtClean="0"/>
              <a:t>Project Overview </a:t>
            </a:r>
            <a:endParaRPr lang="en-US" b="1"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564375"/>
          </a:xfrm>
        </p:spPr>
        <p:txBody>
          <a:bodyPr/>
          <a:lstStyle/>
          <a:p>
            <a:r>
              <a:rPr lang="en-US" b="1" dirty="0" smtClean="0"/>
              <a:t>Brief Literature Review</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086651795"/>
              </p:ext>
            </p:extLst>
          </p:nvPr>
        </p:nvGraphicFramePr>
        <p:xfrm>
          <a:off x="198405" y="724630"/>
          <a:ext cx="11688794" cy="5986726"/>
        </p:xfrm>
        <a:graphic>
          <a:graphicData uri="http://schemas.openxmlformats.org/drawingml/2006/table">
            <a:tbl>
              <a:tblPr>
                <a:tableStyleId>{5C22544A-7EE6-4342-B048-85BDC9FD1C3A}</a:tableStyleId>
              </a:tblPr>
              <a:tblGrid>
                <a:gridCol w="1401564"/>
                <a:gridCol w="2299558"/>
                <a:gridCol w="2505450"/>
                <a:gridCol w="2629481"/>
                <a:gridCol w="2852741"/>
              </a:tblGrid>
              <a:tr h="176887">
                <a:tc gridSpan="2">
                  <a:txBody>
                    <a:bodyPr/>
                    <a:lstStyle/>
                    <a:p>
                      <a:pPr algn="l" fontAlgn="b"/>
                      <a:r>
                        <a:rPr lang="en-US" sz="800" u="none" strike="noStrike" dirty="0">
                          <a:solidFill>
                            <a:srgbClr val="0070C0"/>
                          </a:solidFill>
                          <a:effectLst/>
                        </a:rPr>
                        <a:t>Website Name</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1050" b="1" u="none" strike="noStrike" dirty="0">
                          <a:solidFill>
                            <a:srgbClr val="FF6600"/>
                          </a:solidFill>
                          <a:effectLst/>
                        </a:rPr>
                        <a:t>Morningstar.com</a:t>
                      </a:r>
                      <a:endParaRPr lang="en-US" sz="800" b="1" i="0" u="none" strike="noStrike" dirty="0">
                        <a:solidFill>
                          <a:srgbClr val="FF6600"/>
                        </a:solidFill>
                        <a:effectLst/>
                        <a:latin typeface="Arial" panose="020B0604020202020204" pitchFamily="34" charset="0"/>
                      </a:endParaRPr>
                    </a:p>
                  </a:txBody>
                  <a:tcPr marL="5825" marR="5825" marT="5825" marB="0" anchor="b"/>
                </a:tc>
                <a:tc>
                  <a:txBody>
                    <a:bodyPr/>
                    <a:lstStyle/>
                    <a:p>
                      <a:pPr algn="l" fontAlgn="b"/>
                      <a:r>
                        <a:rPr lang="en-US" sz="1050" b="1" u="none" strike="noStrike" dirty="0">
                          <a:solidFill>
                            <a:srgbClr val="FF6600"/>
                          </a:solidFill>
                          <a:effectLst/>
                        </a:rPr>
                        <a:t>SmartMoney.com</a:t>
                      </a:r>
                      <a:endParaRPr lang="en-US" sz="800" b="1" i="0" u="none" strike="noStrike" dirty="0">
                        <a:solidFill>
                          <a:srgbClr val="FF6600"/>
                        </a:solidFill>
                        <a:effectLst/>
                        <a:latin typeface="Arial" panose="020B0604020202020204" pitchFamily="34" charset="0"/>
                      </a:endParaRPr>
                    </a:p>
                  </a:txBody>
                  <a:tcPr marL="5825" marR="5825" marT="5825" marB="0" anchor="b"/>
                </a:tc>
                <a:tc>
                  <a:txBody>
                    <a:bodyPr/>
                    <a:lstStyle/>
                    <a:p>
                      <a:pPr algn="l" fontAlgn="b"/>
                      <a:r>
                        <a:rPr lang="en-US" sz="1000" b="1" u="none" strike="noStrike" dirty="0" err="1">
                          <a:solidFill>
                            <a:srgbClr val="FF6600"/>
                          </a:solidFill>
                          <a:effectLst/>
                        </a:rPr>
                        <a:t>Wikinvest</a:t>
                      </a:r>
                      <a:endParaRPr lang="en-US" sz="800" b="1" i="0" u="none" strike="noStrike" dirty="0">
                        <a:solidFill>
                          <a:srgbClr val="FF6600"/>
                        </a:solidFill>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Company</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Morningstar, Inc.</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SmartMoney Magazine</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Wikinvest</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Web Address</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www.morningstar.com</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www.smartmoney.com</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www.wikinvest.com</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Subscription Price</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free to $21.95/mo.</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free; $5.95/mo. or $58/yr.</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free</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a:solidFill>
                            <a:srgbClr val="0070C0"/>
                          </a:solidFill>
                          <a:effectLst/>
                        </a:rPr>
                        <a:t>Portfolio Updates (Frequency of Updates)</a:t>
                      </a:r>
                      <a:endParaRPr lang="en-US" sz="800" b="1" i="0" u="none" strike="noStrike">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dirty="0">
                          <a:effectLst/>
                        </a:rPr>
                        <a:t>automatic (delayed quotes)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automatic (delayed quotes), real-time $58/yr.</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automatic (delayed quotes)</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Email Alerts (News/Price Targets/Dividends/Splits)</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yes (news/dividends/splits)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(price targets)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(news)</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a:solidFill>
                            <a:srgbClr val="0070C0"/>
                          </a:solidFill>
                          <a:effectLst/>
                        </a:rPr>
                        <a:t>Email Reports (Security Values/Market Summary)</a:t>
                      </a:r>
                      <a:endParaRPr lang="en-US" sz="800" b="1" i="0" u="none" strike="noStrike">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yes (security values)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 values)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 values)</a:t>
                      </a:r>
                      <a:endParaRPr lang="en-US" sz="800" b="0" i="0" u="none" strike="noStrike">
                        <a:effectLst/>
                        <a:latin typeface="Arial" panose="020B0604020202020204" pitchFamily="34" charset="0"/>
                      </a:endParaRPr>
                    </a:p>
                  </a:txBody>
                  <a:tcPr marL="5825" marR="5825" marT="5825" marB="0" anchor="b"/>
                </a:tc>
              </a:tr>
              <a:tr h="176887">
                <a:tc rowSpan="3">
                  <a:txBody>
                    <a:bodyPr/>
                    <a:lstStyle/>
                    <a:p>
                      <a:pPr algn="l" fontAlgn="ctr"/>
                      <a:r>
                        <a:rPr lang="en-US" sz="800" u="none" strike="noStrike" dirty="0">
                          <a:solidFill>
                            <a:srgbClr val="0070C0"/>
                          </a:solidFill>
                          <a:effectLst/>
                        </a:rPr>
                        <a:t>Additional Analysis Tools</a:t>
                      </a:r>
                      <a:endParaRPr lang="en-US" sz="800" b="1" i="0" u="none" strike="noStrike" dirty="0">
                        <a:solidFill>
                          <a:srgbClr val="0070C0"/>
                        </a:solidFill>
                        <a:effectLst/>
                        <a:latin typeface="Arial" panose="020B0604020202020204" pitchFamily="34" charset="0"/>
                      </a:endParaRPr>
                    </a:p>
                  </a:txBody>
                  <a:tcPr marL="5825" marR="5825" marT="5825" marB="0" anchor="ctr"/>
                </a:tc>
                <a:tc>
                  <a:txBody>
                    <a:bodyPr/>
                    <a:lstStyle/>
                    <a:p>
                      <a:pPr algn="l" fontAlgn="b"/>
                      <a:r>
                        <a:rPr lang="en-US" sz="800" u="none" strike="noStrike">
                          <a:effectLst/>
                        </a:rPr>
                        <a:t>Stock Screening/Mutual Fund Screening</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Financial Planning</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Interactive Charting</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rowSpan="7">
                  <a:txBody>
                    <a:bodyPr/>
                    <a:lstStyle/>
                    <a:p>
                      <a:pPr algn="l" fontAlgn="ctr"/>
                      <a:r>
                        <a:rPr lang="en-US" sz="800" u="none" strike="noStrike" dirty="0">
                          <a:solidFill>
                            <a:srgbClr val="0070C0"/>
                          </a:solidFill>
                          <a:effectLst/>
                        </a:rPr>
                        <a:t>Transactions Handled</a:t>
                      </a:r>
                      <a:endParaRPr lang="en-US" sz="800" b="1" i="0" u="none" strike="noStrike" dirty="0">
                        <a:solidFill>
                          <a:srgbClr val="0070C0"/>
                        </a:solidFill>
                        <a:effectLst/>
                        <a:latin typeface="Arial" panose="020B0604020202020204" pitchFamily="34" charset="0"/>
                      </a:endParaRPr>
                    </a:p>
                  </a:txBody>
                  <a:tcPr marL="5825" marR="5825" marT="5825" marB="0" anchor="ctr"/>
                </a:tc>
                <a:tc>
                  <a:txBody>
                    <a:bodyPr/>
                    <a:lstStyle/>
                    <a:p>
                      <a:pPr algn="l" fontAlgn="b"/>
                      <a:r>
                        <a:rPr lang="en-US" sz="800" u="none" strike="noStrike" dirty="0">
                          <a:effectLst/>
                        </a:rPr>
                        <a:t>Deposit/Withdrawal; </a:t>
                      </a:r>
                      <a:r>
                        <a:rPr lang="en-US" sz="800" u="none" strike="noStrike" dirty="0">
                          <a:solidFill>
                            <a:srgbClr val="0070C0"/>
                          </a:solidFill>
                          <a:effectLst/>
                        </a:rPr>
                        <a:t>Buy/Sell</a:t>
                      </a:r>
                      <a:endParaRPr lang="en-US" sz="800" b="1" i="0" u="none" strike="noStrike" dirty="0">
                        <a:solidFill>
                          <a:srgbClr val="0070C0"/>
                        </a:solidFill>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Short/Cover</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Margin</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Dividends (Cash/Stock/Splits/Reinvest)</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Receive/Deliver Security</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Interest Income</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 </a:t>
                      </a:r>
                      <a:endParaRPr lang="en-US" sz="800" b="0" i="0" u="none" strike="noStrike" dirty="0">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Treatment of Fees/Commissions</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endParaRPr lang="en-US" sz="800" b="0" i="0" u="none" strike="noStrike">
                        <a:effectLst/>
                        <a:latin typeface="Arial" panose="020B0604020202020204" pitchFamily="34" charset="0"/>
                      </a:endParaRPr>
                    </a:p>
                  </a:txBody>
                  <a:tcPr marL="5825" marR="5825" marT="5825" marB="0" anchor="b"/>
                </a:tc>
                <a:tc>
                  <a:txBody>
                    <a:bodyPr/>
                    <a:lstStyle/>
                    <a:p>
                      <a:pPr algn="l" fontAlgn="b"/>
                      <a:endParaRPr lang="en-US" sz="800" b="0" i="0" u="none" strike="noStrike">
                        <a:effectLst/>
                        <a:latin typeface="Arial" panose="020B0604020202020204" pitchFamily="34" charset="0"/>
                      </a:endParaRPr>
                    </a:p>
                  </a:txBody>
                  <a:tcPr marL="5825" marR="5825" marT="5825" marB="0" anchor="b"/>
                </a:tc>
                <a:tc>
                  <a:txBody>
                    <a:bodyPr/>
                    <a:lstStyle/>
                    <a:p>
                      <a:pPr algn="l" fontAlgn="b"/>
                      <a:endParaRPr lang="en-US" sz="800" b="0" i="0" u="none" strike="noStrike">
                        <a:effectLst/>
                        <a:latin typeface="Arial" panose="020B0604020202020204" pitchFamily="34" charset="0"/>
                      </a:endParaRPr>
                    </a:p>
                  </a:txBody>
                  <a:tcPr marL="5825" marR="5825" marT="5825" marB="0" anchor="b"/>
                </a:tc>
              </a:tr>
              <a:tr h="176887">
                <a:tc rowSpan="6">
                  <a:txBody>
                    <a:bodyPr/>
                    <a:lstStyle/>
                    <a:p>
                      <a:pPr algn="l" fontAlgn="ctr"/>
                      <a:r>
                        <a:rPr lang="en-US" sz="800" u="none" strike="noStrike" dirty="0">
                          <a:solidFill>
                            <a:srgbClr val="0070C0"/>
                          </a:solidFill>
                          <a:effectLst/>
                        </a:rPr>
                        <a:t>Reports</a:t>
                      </a:r>
                      <a:endParaRPr lang="en-US" sz="800" b="1" i="0" u="none" strike="noStrike" dirty="0">
                        <a:solidFill>
                          <a:srgbClr val="0070C0"/>
                        </a:solidFill>
                        <a:effectLst/>
                        <a:latin typeface="Arial" panose="020B0604020202020204" pitchFamily="34" charset="0"/>
                      </a:endParaRPr>
                    </a:p>
                  </a:txBody>
                  <a:tcPr marL="5825" marR="5825" marT="5825" marB="0" anchor="ctr"/>
                </a:tc>
                <a:tc>
                  <a:txBody>
                    <a:bodyPr/>
                    <a:lstStyle/>
                    <a:p>
                      <a:pPr algn="l" fontAlgn="b"/>
                      <a:r>
                        <a:rPr lang="en-US" sz="800" u="none" strike="noStrike" dirty="0">
                          <a:effectLst/>
                        </a:rPr>
                        <a:t>Current Holdings</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Holdings by Lots</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Cash Portfolio Status</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344630">
                <a:tc vMerge="1">
                  <a:txBody>
                    <a:bodyPr/>
                    <a:lstStyle/>
                    <a:p>
                      <a:endParaRPr lang="en-US"/>
                    </a:p>
                  </a:txBody>
                  <a:tcPr/>
                </a:tc>
                <a:tc>
                  <a:txBody>
                    <a:bodyPr/>
                    <a:lstStyle/>
                    <a:p>
                      <a:pPr algn="l" fontAlgn="b"/>
                      <a:r>
                        <a:rPr lang="en-US" sz="800" u="none" strike="noStrike">
                          <a:effectLst/>
                        </a:rPr>
                        <a:t>Tax Schedules (Interest/Dividends/Capital Gains)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Projected Cash Flows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Customized Reports/Views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344630">
                <a:tc rowSpan="6">
                  <a:txBody>
                    <a:bodyPr/>
                    <a:lstStyle/>
                    <a:p>
                      <a:pPr algn="l" fontAlgn="ctr"/>
                      <a:r>
                        <a:rPr lang="en-US" sz="800" u="none" strike="noStrike" dirty="0">
                          <a:solidFill>
                            <a:srgbClr val="0070C0"/>
                          </a:solidFill>
                          <a:effectLst/>
                        </a:rPr>
                        <a:t>Performance Reports</a:t>
                      </a:r>
                      <a:endParaRPr lang="en-US" sz="800" b="1" i="0" u="none" strike="noStrike" dirty="0">
                        <a:solidFill>
                          <a:srgbClr val="0070C0"/>
                        </a:solidFill>
                        <a:effectLst/>
                        <a:latin typeface="Arial" panose="020B0604020202020204" pitchFamily="34" charset="0"/>
                      </a:endParaRPr>
                    </a:p>
                  </a:txBody>
                  <a:tcPr marL="5825" marR="5825" marT="5825" marB="0" anchor="ctr"/>
                </a:tc>
                <a:tc>
                  <a:txBody>
                    <a:bodyPr/>
                    <a:lstStyle/>
                    <a:p>
                      <a:pPr algn="l" fontAlgn="b"/>
                      <a:r>
                        <a:rPr lang="en-US" sz="800" u="none" strike="noStrike">
                          <a:effectLst/>
                        </a:rPr>
                        <a:t>Security/Industry/Asset Class/Investment Style</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(security/asset class)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(security/industry/asset class)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Portfolio (Single/Multiple)</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(single)</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Holding Period/Between Period Returns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(holding period)</a:t>
                      </a:r>
                      <a:endParaRPr lang="en-US" sz="800" b="0" i="0" u="none" strike="noStrike">
                        <a:effectLst/>
                        <a:latin typeface="Arial" panose="020B0604020202020204" pitchFamily="34" charset="0"/>
                      </a:endParaRPr>
                    </a:p>
                  </a:txBody>
                  <a:tcPr marL="5825" marR="5825" marT="5825" marB="0" anchor="b"/>
                </a:tc>
              </a:tr>
              <a:tr h="344630">
                <a:tc vMerge="1">
                  <a:txBody>
                    <a:bodyPr/>
                    <a:lstStyle/>
                    <a:p>
                      <a:endParaRPr lang="en-US"/>
                    </a:p>
                  </a:txBody>
                  <a:tcPr/>
                </a:tc>
                <a:tc>
                  <a:txBody>
                    <a:bodyPr/>
                    <a:lstStyle/>
                    <a:p>
                      <a:pPr algn="l" fontAlgn="b"/>
                      <a:r>
                        <a:rPr lang="en-US" sz="800" u="none" strike="noStrike">
                          <a:effectLst/>
                        </a:rPr>
                        <a:t>Value-Weighted IRR/Time-Weighted Returns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 (time-weighted)</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(time-weighted)</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Tax-Adjusted Returns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Benchmark Comparison</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Import/Export Data</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r>
            </a:tbl>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02" y="272387"/>
            <a:ext cx="9601200" cy="1036850"/>
          </a:xfrm>
        </p:spPr>
        <p:txBody>
          <a:bodyPr/>
          <a:lstStyle/>
          <a:p>
            <a:r>
              <a:rPr lang="en-US" b="1" dirty="0" smtClean="0"/>
              <a:t>Application Components</a:t>
            </a:r>
            <a:endParaRPr lang="en-US" b="1" dirty="0"/>
          </a:p>
        </p:txBody>
      </p:sp>
      <p:graphicFrame>
        <p:nvGraphicFramePr>
          <p:cNvPr id="3" name="Diagram 2"/>
          <p:cNvGraphicFramePr/>
          <p:nvPr>
            <p:extLst>
              <p:ext uri="{D42A27DB-BD31-4B8C-83A1-F6EECF244321}">
                <p14:modId xmlns:p14="http://schemas.microsoft.com/office/powerpoint/2010/main" val="3536287644"/>
              </p:ext>
            </p:extLst>
          </p:nvPr>
        </p:nvGraphicFramePr>
        <p:xfrm>
          <a:off x="2263474" y="1647646"/>
          <a:ext cx="7846683" cy="5072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15660" y="1975449"/>
            <a:ext cx="3249608" cy="523220"/>
          </a:xfrm>
          <a:prstGeom prst="rect">
            <a:avLst/>
          </a:prstGeom>
          <a:noFill/>
        </p:spPr>
        <p:txBody>
          <a:bodyPr wrap="none" rtlCol="0">
            <a:spAutoFit/>
          </a:bodyPr>
          <a:lstStyle/>
          <a:p>
            <a:r>
              <a:rPr lang="en-US" sz="2800" b="1" dirty="0" smtClean="0">
                <a:solidFill>
                  <a:srgbClr val="FF6600"/>
                </a:solidFill>
              </a:rPr>
              <a:t>Main Components</a:t>
            </a:r>
            <a:endParaRPr lang="en-US" sz="2800" b="1" dirty="0">
              <a:solidFill>
                <a:srgbClr val="FF6600"/>
              </a:solidFill>
            </a:endParaRPr>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63761"/>
            <a:ext cx="9601200" cy="1036850"/>
          </a:xfrm>
        </p:spPr>
        <p:txBody>
          <a:bodyPr/>
          <a:lstStyle/>
          <a:p>
            <a:r>
              <a:rPr lang="en-US" b="1" dirty="0" smtClean="0"/>
              <a:t>High-level Block Diagram</a:t>
            </a:r>
            <a:endParaRPr lang="en-US" b="1" dirty="0"/>
          </a:p>
        </p:txBody>
      </p:sp>
      <p:sp>
        <p:nvSpPr>
          <p:cNvPr id="30" name="Smiley Face 29"/>
          <p:cNvSpPr/>
          <p:nvPr/>
        </p:nvSpPr>
        <p:spPr>
          <a:xfrm>
            <a:off x="619708" y="2016475"/>
            <a:ext cx="923026" cy="862642"/>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Calibri" panose="020F0502020204030204" pitchFamily="34" charset="0"/>
            </a:endParaRPr>
          </a:p>
        </p:txBody>
      </p:sp>
      <p:sp>
        <p:nvSpPr>
          <p:cNvPr id="31" name="TextBox 30"/>
          <p:cNvSpPr txBox="1"/>
          <p:nvPr/>
        </p:nvSpPr>
        <p:spPr>
          <a:xfrm>
            <a:off x="619708" y="2935394"/>
            <a:ext cx="623889" cy="369332"/>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User</a:t>
            </a:r>
            <a:endParaRPr lang="en-US" b="1" dirty="0">
              <a:solidFill>
                <a:srgbClr val="FF6600"/>
              </a:solidFill>
              <a:latin typeface="Calibri" panose="020F0502020204030204" pitchFamily="34" charset="0"/>
            </a:endParaRPr>
          </a:p>
        </p:txBody>
      </p:sp>
      <p:sp>
        <p:nvSpPr>
          <p:cNvPr id="27" name="Cloud 26"/>
          <p:cNvSpPr/>
          <p:nvPr/>
        </p:nvSpPr>
        <p:spPr>
          <a:xfrm>
            <a:off x="4011282" y="1657425"/>
            <a:ext cx="3528204" cy="1977555"/>
          </a:xfrm>
          <a:prstGeom prst="cloud">
            <a:avLst/>
          </a:prstGeom>
          <a:ln w="28575"/>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2800" b="1" dirty="0" smtClean="0">
                <a:solidFill>
                  <a:srgbClr val="FFFF00"/>
                </a:solidFill>
              </a:rPr>
              <a:t>Web Services</a:t>
            </a:r>
            <a:endParaRPr lang="en-US" sz="2800" b="1" dirty="0">
              <a:solidFill>
                <a:srgbClr val="FFFF00"/>
              </a:solidFill>
            </a:endParaRPr>
          </a:p>
        </p:txBody>
      </p:sp>
      <p:sp>
        <p:nvSpPr>
          <p:cNvPr id="32" name="Rounded Rectangle 31"/>
          <p:cNvSpPr/>
          <p:nvPr/>
        </p:nvSpPr>
        <p:spPr>
          <a:xfrm>
            <a:off x="9704717" y="2095844"/>
            <a:ext cx="1794294" cy="86264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Yahoo Finance APIs</a:t>
            </a:r>
            <a:endParaRPr lang="en-US" dirty="0"/>
          </a:p>
        </p:txBody>
      </p:sp>
      <p:sp>
        <p:nvSpPr>
          <p:cNvPr id="33" name="Can 32"/>
          <p:cNvSpPr/>
          <p:nvPr/>
        </p:nvSpPr>
        <p:spPr>
          <a:xfrm>
            <a:off x="7755147" y="4735902"/>
            <a:ext cx="1846053" cy="1621766"/>
          </a:xfrm>
          <a:prstGeom prst="ca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be 33"/>
          <p:cNvSpPr/>
          <p:nvPr/>
        </p:nvSpPr>
        <p:spPr>
          <a:xfrm>
            <a:off x="2368714" y="4709451"/>
            <a:ext cx="1899204" cy="1794052"/>
          </a:xfrm>
          <a:prstGeom prst="cube">
            <a:avLst>
              <a:gd name="adj" fmla="val 11770"/>
            </a:avLst>
          </a:prstGeom>
          <a:solidFill>
            <a:srgbClr val="0066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4" name="Straight Arrow Connector 43"/>
          <p:cNvCxnSpPr/>
          <p:nvPr/>
        </p:nvCxnSpPr>
        <p:spPr>
          <a:xfrm>
            <a:off x="1620371" y="2447796"/>
            <a:ext cx="2390911" cy="0"/>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7815532" y="2525059"/>
            <a:ext cx="1708030" cy="2106"/>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V="1">
            <a:off x="3441940" y="3572248"/>
            <a:ext cx="1358660" cy="1060881"/>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5019026" y="5546785"/>
            <a:ext cx="2427452" cy="0"/>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sp>
        <p:nvSpPr>
          <p:cNvPr id="56" name="TextBox 55"/>
          <p:cNvSpPr txBox="1"/>
          <p:nvPr/>
        </p:nvSpPr>
        <p:spPr>
          <a:xfrm>
            <a:off x="2595125" y="6057849"/>
            <a:ext cx="1416157" cy="369332"/>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WEB SERVER</a:t>
            </a:r>
            <a:endParaRPr lang="en-US" b="1" dirty="0">
              <a:solidFill>
                <a:srgbClr val="FF6600"/>
              </a:solidFill>
              <a:latin typeface="Calibri" panose="020F0502020204030204" pitchFamily="34" charset="0"/>
            </a:endParaRPr>
          </a:p>
        </p:txBody>
      </p:sp>
      <p:sp>
        <p:nvSpPr>
          <p:cNvPr id="57" name="TextBox 56"/>
          <p:cNvSpPr txBox="1"/>
          <p:nvPr/>
        </p:nvSpPr>
        <p:spPr>
          <a:xfrm>
            <a:off x="8211633" y="5606477"/>
            <a:ext cx="1084399" cy="369332"/>
          </a:xfrm>
          <a:prstGeom prst="rect">
            <a:avLst/>
          </a:prstGeom>
          <a:noFill/>
        </p:spPr>
        <p:txBody>
          <a:bodyPr wrap="none" rtlCol="0">
            <a:spAutoFit/>
          </a:bodyPr>
          <a:lstStyle/>
          <a:p>
            <a:r>
              <a:rPr lang="en-US" b="1" dirty="0" err="1" smtClean="0">
                <a:solidFill>
                  <a:srgbClr val="FF6600"/>
                </a:solidFill>
                <a:latin typeface="Calibri" panose="020F0502020204030204" pitchFamily="34" charset="0"/>
              </a:rPr>
              <a:t>DataBase</a:t>
            </a:r>
            <a:endParaRPr lang="en-US" b="1" dirty="0">
              <a:solidFill>
                <a:srgbClr val="FF6600"/>
              </a:solidFill>
              <a:latin typeface="Calibri" panose="020F0502020204030204" pitchFamily="34" charset="0"/>
            </a:endParaRPr>
          </a:p>
        </p:txBody>
      </p:sp>
      <p:sp>
        <p:nvSpPr>
          <p:cNvPr id="58" name="TextBox 57"/>
          <p:cNvSpPr txBox="1"/>
          <p:nvPr/>
        </p:nvSpPr>
        <p:spPr>
          <a:xfrm>
            <a:off x="1878519" y="2640690"/>
            <a:ext cx="2211824" cy="369332"/>
          </a:xfrm>
          <a:prstGeom prst="rect">
            <a:avLst/>
          </a:prstGeom>
          <a:noFill/>
        </p:spPr>
        <p:txBody>
          <a:bodyPr wrap="none" rtlCol="0">
            <a:spAutoFit/>
          </a:bodyPr>
          <a:lstStyle/>
          <a:p>
            <a:r>
              <a:rPr lang="en-US" b="1" dirty="0" smtClean="0">
                <a:solidFill>
                  <a:srgbClr val="7030A0"/>
                </a:solidFill>
                <a:latin typeface="Calibri" panose="020F0502020204030204" pitchFamily="34" charset="0"/>
              </a:rPr>
              <a:t>Admin User Interface</a:t>
            </a:r>
            <a:endParaRPr lang="en-US" b="1" dirty="0">
              <a:solidFill>
                <a:srgbClr val="7030A0"/>
              </a:solidFill>
              <a:latin typeface="Calibri" panose="020F0502020204030204" pitchFamily="34" charset="0"/>
            </a:endParaRPr>
          </a:p>
        </p:txBody>
      </p:sp>
      <p:sp>
        <p:nvSpPr>
          <p:cNvPr id="59" name="TextBox 58"/>
          <p:cNvSpPr txBox="1"/>
          <p:nvPr/>
        </p:nvSpPr>
        <p:spPr>
          <a:xfrm>
            <a:off x="4121270" y="4085137"/>
            <a:ext cx="2320959" cy="369332"/>
          </a:xfrm>
          <a:prstGeom prst="rect">
            <a:avLst/>
          </a:prstGeom>
          <a:noFill/>
        </p:spPr>
        <p:txBody>
          <a:bodyPr wrap="square" rtlCol="0">
            <a:spAutoFit/>
          </a:bodyPr>
          <a:lstStyle/>
          <a:p>
            <a:r>
              <a:rPr lang="en-US" b="1" dirty="0" smtClean="0">
                <a:solidFill>
                  <a:srgbClr val="7030A0"/>
                </a:solidFill>
                <a:latin typeface="Calibri" panose="020F0502020204030204" pitchFamily="34" charset="0"/>
              </a:rPr>
              <a:t>Application Interface</a:t>
            </a:r>
            <a:endParaRPr lang="en-US" b="1" dirty="0">
              <a:solidFill>
                <a:srgbClr val="7030A0"/>
              </a:solidFill>
              <a:latin typeface="Calibri" panose="020F0502020204030204" pitchFamily="34" charset="0"/>
            </a:endParaRPr>
          </a:p>
        </p:txBody>
      </p:sp>
      <p:sp>
        <p:nvSpPr>
          <p:cNvPr id="60" name="TextBox 59"/>
          <p:cNvSpPr txBox="1"/>
          <p:nvPr/>
        </p:nvSpPr>
        <p:spPr>
          <a:xfrm>
            <a:off x="5832489" y="5048560"/>
            <a:ext cx="1983043" cy="369332"/>
          </a:xfrm>
          <a:prstGeom prst="rect">
            <a:avLst/>
          </a:prstGeom>
          <a:noFill/>
        </p:spPr>
        <p:txBody>
          <a:bodyPr wrap="none" rtlCol="0">
            <a:spAutoFit/>
          </a:bodyPr>
          <a:lstStyle/>
          <a:p>
            <a:r>
              <a:rPr lang="en-US" b="1" dirty="0" smtClean="0">
                <a:solidFill>
                  <a:srgbClr val="7030A0"/>
                </a:solidFill>
                <a:latin typeface="Calibri" panose="020F0502020204030204" pitchFamily="34" charset="0"/>
              </a:rPr>
              <a:t>Database Interface</a:t>
            </a:r>
            <a:endParaRPr lang="en-US" b="1" dirty="0">
              <a:solidFill>
                <a:srgbClr val="7030A0"/>
              </a:solidFill>
              <a:latin typeface="Calibri" panose="020F0502020204030204" pitchFamily="34" charset="0"/>
            </a:endParaRPr>
          </a:p>
        </p:txBody>
      </p:sp>
      <p:sp>
        <p:nvSpPr>
          <p:cNvPr id="67" name="TextBox 66"/>
          <p:cNvSpPr txBox="1"/>
          <p:nvPr/>
        </p:nvSpPr>
        <p:spPr>
          <a:xfrm>
            <a:off x="6517030" y="2151575"/>
            <a:ext cx="2320959" cy="369332"/>
          </a:xfrm>
          <a:prstGeom prst="rect">
            <a:avLst/>
          </a:prstGeom>
          <a:noFill/>
        </p:spPr>
        <p:txBody>
          <a:bodyPr wrap="square" rtlCol="0">
            <a:spAutoFit/>
          </a:bodyPr>
          <a:lstStyle/>
          <a:p>
            <a:r>
              <a:rPr lang="en-US" b="1" dirty="0" smtClean="0">
                <a:solidFill>
                  <a:srgbClr val="7030A0"/>
                </a:solidFill>
                <a:latin typeface="Calibri" panose="020F0502020204030204" pitchFamily="34" charset="0"/>
              </a:rPr>
              <a:t>Application Interface</a:t>
            </a:r>
            <a:endParaRPr lang="en-US" b="1" dirty="0">
              <a:solidFill>
                <a:srgbClr val="7030A0"/>
              </a:solidFill>
              <a:latin typeface="Calibri" panose="020F0502020204030204" pitchFamily="34" charset="0"/>
            </a:endParaRPr>
          </a:p>
        </p:txBody>
      </p:sp>
      <p:sp>
        <p:nvSpPr>
          <p:cNvPr id="68" name="TextBox 67"/>
          <p:cNvSpPr txBox="1"/>
          <p:nvPr/>
        </p:nvSpPr>
        <p:spPr>
          <a:xfrm>
            <a:off x="1878519" y="1969299"/>
            <a:ext cx="2132763" cy="369332"/>
          </a:xfrm>
          <a:prstGeom prst="rect">
            <a:avLst/>
          </a:prstGeom>
          <a:noFill/>
        </p:spPr>
        <p:txBody>
          <a:bodyPr wrap="none" rtlCol="0">
            <a:spAutoFit/>
          </a:bodyPr>
          <a:lstStyle/>
          <a:p>
            <a:r>
              <a:rPr lang="en-US" b="1" dirty="0" smtClean="0">
                <a:solidFill>
                  <a:srgbClr val="7030A0"/>
                </a:solidFill>
                <a:latin typeface="Calibri" panose="020F0502020204030204" pitchFamily="34" charset="0"/>
              </a:rPr>
              <a:t>Client User Interface</a:t>
            </a:r>
            <a:endParaRPr lang="en-US" b="1" dirty="0">
              <a:solidFill>
                <a:srgbClr val="7030A0"/>
              </a:solidFill>
              <a:latin typeface="Calibri" panose="020F0502020204030204" pitchFamily="34" charset="0"/>
            </a:endParaRPr>
          </a:p>
        </p:txBody>
      </p:sp>
      <p:sp>
        <p:nvSpPr>
          <p:cNvPr id="69" name="Rounded Rectangle 68"/>
          <p:cNvSpPr/>
          <p:nvPr/>
        </p:nvSpPr>
        <p:spPr>
          <a:xfrm>
            <a:off x="9704717" y="3140927"/>
            <a:ext cx="1794294" cy="86264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Google Trends APIs</a:t>
            </a:r>
            <a:endParaRPr lang="en-US" dirty="0"/>
          </a:p>
        </p:txBody>
      </p:sp>
      <p:cxnSp>
        <p:nvCxnSpPr>
          <p:cNvPr id="70" name="Straight Arrow Connector 69"/>
          <p:cNvCxnSpPr/>
          <p:nvPr/>
        </p:nvCxnSpPr>
        <p:spPr>
          <a:xfrm>
            <a:off x="7446478" y="3251731"/>
            <a:ext cx="2060998" cy="245226"/>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79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02" y="272387"/>
            <a:ext cx="9601200" cy="1036850"/>
          </a:xfrm>
        </p:spPr>
        <p:txBody>
          <a:bodyPr/>
          <a:lstStyle/>
          <a:p>
            <a:r>
              <a:rPr lang="en-US" b="1" dirty="0" smtClean="0"/>
              <a:t>High-level Use Case</a:t>
            </a:r>
            <a:endParaRPr lang="en-US" b="1" dirty="0"/>
          </a:p>
        </p:txBody>
      </p:sp>
      <p:sp>
        <p:nvSpPr>
          <p:cNvPr id="6" name="Smiley Face 5"/>
          <p:cNvSpPr/>
          <p:nvPr/>
        </p:nvSpPr>
        <p:spPr>
          <a:xfrm>
            <a:off x="245855" y="2206255"/>
            <a:ext cx="923026" cy="862642"/>
          </a:xfrm>
          <a:prstGeom prst="smileyFace">
            <a:avLst/>
          </a:prstGeom>
          <a:ln>
            <a:solidFill>
              <a:schemeClr val="tx2"/>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latin typeface="Calibri" panose="020F0502020204030204" pitchFamily="34" charset="0"/>
            </a:endParaRPr>
          </a:p>
        </p:txBody>
      </p:sp>
      <p:sp>
        <p:nvSpPr>
          <p:cNvPr id="15" name="Smiley Face 14"/>
          <p:cNvSpPr/>
          <p:nvPr/>
        </p:nvSpPr>
        <p:spPr>
          <a:xfrm>
            <a:off x="245855" y="5270740"/>
            <a:ext cx="914400" cy="914400"/>
          </a:xfrm>
          <a:prstGeom prst="smileyFac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Calibri" panose="020F0502020204030204" pitchFamily="34" charset="0"/>
            </a:endParaRPr>
          </a:p>
        </p:txBody>
      </p:sp>
      <p:sp>
        <p:nvSpPr>
          <p:cNvPr id="19" name="TextBox 18"/>
          <p:cNvSpPr txBox="1"/>
          <p:nvPr/>
        </p:nvSpPr>
        <p:spPr>
          <a:xfrm>
            <a:off x="342628" y="3141748"/>
            <a:ext cx="735586" cy="369332"/>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Client</a:t>
            </a:r>
            <a:endParaRPr lang="en-US" b="1" dirty="0">
              <a:solidFill>
                <a:srgbClr val="FF6600"/>
              </a:solidFill>
              <a:latin typeface="Calibri" panose="020F0502020204030204" pitchFamily="34" charset="0"/>
            </a:endParaRPr>
          </a:p>
        </p:txBody>
      </p:sp>
      <p:sp>
        <p:nvSpPr>
          <p:cNvPr id="20" name="TextBox 19"/>
          <p:cNvSpPr txBox="1"/>
          <p:nvPr/>
        </p:nvSpPr>
        <p:spPr>
          <a:xfrm>
            <a:off x="266678" y="6231670"/>
            <a:ext cx="814647" cy="369332"/>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Admin</a:t>
            </a:r>
            <a:endParaRPr lang="en-US" b="1" dirty="0">
              <a:solidFill>
                <a:srgbClr val="FF6600"/>
              </a:solidFill>
              <a:latin typeface="Calibri" panose="020F0502020204030204" pitchFamily="34" charset="0"/>
            </a:endParaRPr>
          </a:p>
        </p:txBody>
      </p:sp>
      <p:grpSp>
        <p:nvGrpSpPr>
          <p:cNvPr id="104" name="Group 103"/>
          <p:cNvGrpSpPr/>
          <p:nvPr/>
        </p:nvGrpSpPr>
        <p:grpSpPr>
          <a:xfrm>
            <a:off x="1492371" y="1541197"/>
            <a:ext cx="10368950" cy="5127023"/>
            <a:chOff x="1492371" y="1541197"/>
            <a:chExt cx="10368950" cy="5127023"/>
          </a:xfrm>
        </p:grpSpPr>
        <p:sp>
          <p:nvSpPr>
            <p:cNvPr id="5" name="Rectangle 4"/>
            <p:cNvSpPr/>
            <p:nvPr/>
          </p:nvSpPr>
          <p:spPr>
            <a:xfrm>
              <a:off x="1492371" y="1541197"/>
              <a:ext cx="10368950" cy="5127023"/>
            </a:xfrm>
            <a:prstGeom prst="rect">
              <a:avLst/>
            </a:prstGeom>
            <a:ln w="57150"/>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 name="Oval 6"/>
            <p:cNvSpPr/>
            <p:nvPr/>
          </p:nvSpPr>
          <p:spPr>
            <a:xfrm>
              <a:off x="1733909" y="2087591"/>
              <a:ext cx="1751162" cy="77637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smtClean="0">
                  <a:latin typeface="Calibri" panose="020F0502020204030204" pitchFamily="34" charset="0"/>
                </a:rPr>
                <a:t>Create New Account</a:t>
              </a:r>
              <a:endParaRPr lang="en-US" sz="1600" dirty="0">
                <a:latin typeface="Calibri" panose="020F0502020204030204" pitchFamily="34" charset="0"/>
              </a:endParaRPr>
            </a:p>
          </p:txBody>
        </p:sp>
        <p:sp>
          <p:nvSpPr>
            <p:cNvPr id="8" name="Oval 7"/>
            <p:cNvSpPr/>
            <p:nvPr/>
          </p:nvSpPr>
          <p:spPr>
            <a:xfrm>
              <a:off x="1742535" y="3027260"/>
              <a:ext cx="1751162" cy="77637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smtClean="0">
                  <a:latin typeface="Calibri" panose="020F0502020204030204" pitchFamily="34" charset="0"/>
                </a:rPr>
                <a:t>Returning User</a:t>
              </a:r>
              <a:endParaRPr lang="en-US" sz="1600" dirty="0">
                <a:latin typeface="Calibri" panose="020F0502020204030204" pitchFamily="34" charset="0"/>
              </a:endParaRPr>
            </a:p>
          </p:txBody>
        </p:sp>
        <p:sp>
          <p:nvSpPr>
            <p:cNvPr id="9" name="Oval 8"/>
            <p:cNvSpPr/>
            <p:nvPr/>
          </p:nvSpPr>
          <p:spPr>
            <a:xfrm>
              <a:off x="6579989" y="2605672"/>
              <a:ext cx="2398143" cy="207896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rgbClr val="FF0000"/>
                  </a:solidFill>
                  <a:latin typeface="Calibri" panose="020F0502020204030204" pitchFamily="34" charset="0"/>
                </a:rPr>
                <a:t>Client Portfolio</a:t>
              </a:r>
              <a:endParaRPr lang="en-US" dirty="0">
                <a:solidFill>
                  <a:srgbClr val="FF0000"/>
                </a:solidFill>
                <a:latin typeface="Calibri" panose="020F0502020204030204" pitchFamily="34" charset="0"/>
              </a:endParaRPr>
            </a:p>
          </p:txBody>
        </p:sp>
        <p:sp>
          <p:nvSpPr>
            <p:cNvPr id="10" name="Can 9"/>
            <p:cNvSpPr/>
            <p:nvPr/>
          </p:nvSpPr>
          <p:spPr>
            <a:xfrm>
              <a:off x="5326010" y="1922418"/>
              <a:ext cx="1467026" cy="1219330"/>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latin typeface="Calibri" panose="020F0502020204030204" pitchFamily="34" charset="0"/>
                </a:rPr>
                <a:t>DataBase</a:t>
              </a:r>
              <a:endParaRPr lang="en-US" dirty="0">
                <a:latin typeface="Calibri" panose="020F0502020204030204" pitchFamily="34" charset="0"/>
              </a:endParaRPr>
            </a:p>
          </p:txBody>
        </p:sp>
        <p:sp>
          <p:nvSpPr>
            <p:cNvPr id="11" name="Oval 10"/>
            <p:cNvSpPr/>
            <p:nvPr/>
          </p:nvSpPr>
          <p:spPr>
            <a:xfrm>
              <a:off x="8473220" y="1928116"/>
              <a:ext cx="1262332" cy="7763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Stock</a:t>
              </a:r>
            </a:p>
            <a:p>
              <a:pPr algn="ctr"/>
              <a:r>
                <a:rPr lang="en-US" dirty="0" smtClean="0">
                  <a:latin typeface="Calibri" panose="020F0502020204030204" pitchFamily="34" charset="0"/>
                </a:rPr>
                <a:t>Details</a:t>
              </a:r>
              <a:endParaRPr lang="en-US" dirty="0">
                <a:latin typeface="Calibri" panose="020F0502020204030204" pitchFamily="34" charset="0"/>
              </a:endParaRPr>
            </a:p>
          </p:txBody>
        </p:sp>
        <p:sp>
          <p:nvSpPr>
            <p:cNvPr id="12" name="Oval 11"/>
            <p:cNvSpPr/>
            <p:nvPr/>
          </p:nvSpPr>
          <p:spPr>
            <a:xfrm>
              <a:off x="9877519" y="2456730"/>
              <a:ext cx="1575398" cy="9097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Graphs &amp;</a:t>
              </a:r>
            </a:p>
            <a:p>
              <a:pPr algn="ctr"/>
              <a:r>
                <a:rPr lang="en-US" dirty="0" smtClean="0">
                  <a:latin typeface="Calibri" panose="020F0502020204030204" pitchFamily="34" charset="0"/>
                </a:rPr>
                <a:t>Charts</a:t>
              </a:r>
            </a:p>
          </p:txBody>
        </p:sp>
        <p:sp>
          <p:nvSpPr>
            <p:cNvPr id="13" name="Oval 12"/>
            <p:cNvSpPr/>
            <p:nvPr/>
          </p:nvSpPr>
          <p:spPr>
            <a:xfrm>
              <a:off x="9389178" y="3645155"/>
              <a:ext cx="1994141" cy="7763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Short-Term</a:t>
              </a:r>
            </a:p>
            <a:p>
              <a:pPr algn="ctr"/>
              <a:r>
                <a:rPr lang="en-US" dirty="0" smtClean="0">
                  <a:latin typeface="Calibri" panose="020F0502020204030204" pitchFamily="34" charset="0"/>
                </a:rPr>
                <a:t>Prediction</a:t>
              </a:r>
            </a:p>
          </p:txBody>
        </p:sp>
        <p:sp>
          <p:nvSpPr>
            <p:cNvPr id="14" name="Oval 13"/>
            <p:cNvSpPr/>
            <p:nvPr/>
          </p:nvSpPr>
          <p:spPr>
            <a:xfrm>
              <a:off x="7389403" y="4936251"/>
              <a:ext cx="2733632" cy="7763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Long-Term</a:t>
              </a:r>
            </a:p>
            <a:p>
              <a:pPr algn="ctr"/>
              <a:r>
                <a:rPr lang="en-US" dirty="0" smtClean="0">
                  <a:latin typeface="Calibri" panose="020F0502020204030204" pitchFamily="34" charset="0"/>
                </a:rPr>
                <a:t>Prediction</a:t>
              </a:r>
            </a:p>
          </p:txBody>
        </p:sp>
        <p:sp>
          <p:nvSpPr>
            <p:cNvPr id="16" name="Oval 15"/>
            <p:cNvSpPr/>
            <p:nvPr/>
          </p:nvSpPr>
          <p:spPr>
            <a:xfrm>
              <a:off x="1753508" y="5569324"/>
              <a:ext cx="1272396" cy="6761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latin typeface="Calibri" panose="020F0502020204030204" pitchFamily="34" charset="0"/>
                </a:rPr>
                <a:t>Login </a:t>
              </a:r>
            </a:p>
          </p:txBody>
        </p:sp>
        <p:sp>
          <p:nvSpPr>
            <p:cNvPr id="17" name="Oval 16"/>
            <p:cNvSpPr/>
            <p:nvPr/>
          </p:nvSpPr>
          <p:spPr>
            <a:xfrm>
              <a:off x="3485070" y="4421532"/>
              <a:ext cx="2195531" cy="123357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latin typeface="Calibri" panose="020F0502020204030204" pitchFamily="34" charset="0"/>
                </a:rPr>
                <a:t>View/Analyze Client Portfolios</a:t>
              </a:r>
            </a:p>
          </p:txBody>
        </p:sp>
        <p:sp>
          <p:nvSpPr>
            <p:cNvPr id="18" name="Oval 17"/>
            <p:cNvSpPr/>
            <p:nvPr/>
          </p:nvSpPr>
          <p:spPr>
            <a:xfrm>
              <a:off x="4987142" y="5754088"/>
              <a:ext cx="2457091" cy="86210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latin typeface="Calibri" panose="020F0502020204030204" pitchFamily="34" charset="0"/>
                </a:rPr>
                <a:t>Send Emails</a:t>
              </a:r>
            </a:p>
          </p:txBody>
        </p:sp>
        <p:sp>
          <p:nvSpPr>
            <p:cNvPr id="21" name="Cube 20"/>
            <p:cNvSpPr/>
            <p:nvPr/>
          </p:nvSpPr>
          <p:spPr>
            <a:xfrm>
              <a:off x="9078401" y="5709840"/>
              <a:ext cx="2008336" cy="762725"/>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rPr>
                <a:t>Email Services</a:t>
              </a:r>
              <a:endPar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p:txBody>
        </p:sp>
        <p:cxnSp>
          <p:nvCxnSpPr>
            <p:cNvPr id="29" name="Elbow Connector 28"/>
            <p:cNvCxnSpPr>
              <a:stCxn id="7" idx="6"/>
              <a:endCxn id="10" idx="2"/>
            </p:cNvCxnSpPr>
            <p:nvPr/>
          </p:nvCxnSpPr>
          <p:spPr>
            <a:xfrm>
              <a:off x="3485071" y="2475780"/>
              <a:ext cx="1840939" cy="5630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5" name="Elbow Connector 34"/>
            <p:cNvCxnSpPr>
              <a:stCxn id="8" idx="6"/>
              <a:endCxn id="9" idx="2"/>
            </p:cNvCxnSpPr>
            <p:nvPr/>
          </p:nvCxnSpPr>
          <p:spPr>
            <a:xfrm>
              <a:off x="3493697" y="3415449"/>
              <a:ext cx="3086292" cy="22970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4" name="Elbow Connector 43"/>
            <p:cNvCxnSpPr>
              <a:stCxn id="10" idx="0"/>
              <a:endCxn id="11" idx="6"/>
            </p:cNvCxnSpPr>
            <p:nvPr/>
          </p:nvCxnSpPr>
          <p:spPr>
            <a:xfrm rot="16200000" flipH="1">
              <a:off x="7853010" y="433764"/>
              <a:ext cx="89054" cy="3676029"/>
            </a:xfrm>
            <a:prstGeom prst="bentConnector4">
              <a:avLst>
                <a:gd name="adj1" fmla="val -598999"/>
                <a:gd name="adj2" fmla="val 106219"/>
              </a:avLst>
            </a:prstGeom>
          </p:spPr>
          <p:style>
            <a:lnRef idx="3">
              <a:schemeClr val="dk1"/>
            </a:lnRef>
            <a:fillRef idx="0">
              <a:schemeClr val="dk1"/>
            </a:fillRef>
            <a:effectRef idx="2">
              <a:schemeClr val="dk1"/>
            </a:effectRef>
            <a:fontRef idx="minor">
              <a:schemeClr val="tx1"/>
            </a:fontRef>
          </p:style>
        </p:cxnSp>
        <p:cxnSp>
          <p:nvCxnSpPr>
            <p:cNvPr id="49" name="Elbow Connector 48"/>
            <p:cNvCxnSpPr>
              <a:stCxn id="10" idx="1"/>
              <a:endCxn id="12" idx="6"/>
            </p:cNvCxnSpPr>
            <p:nvPr/>
          </p:nvCxnSpPr>
          <p:spPr>
            <a:xfrm rot="16200000" flipH="1">
              <a:off x="8261617" y="-279677"/>
              <a:ext cx="989205" cy="5393394"/>
            </a:xfrm>
            <a:prstGeom prst="bentConnector4">
              <a:avLst>
                <a:gd name="adj1" fmla="val -23109"/>
                <a:gd name="adj2" fmla="val 104239"/>
              </a:avLst>
            </a:prstGeom>
          </p:spPr>
          <p:style>
            <a:lnRef idx="3">
              <a:schemeClr val="dk1"/>
            </a:lnRef>
            <a:fillRef idx="0">
              <a:schemeClr val="dk1"/>
            </a:fillRef>
            <a:effectRef idx="2">
              <a:schemeClr val="dk1"/>
            </a:effectRef>
            <a:fontRef idx="minor">
              <a:schemeClr val="tx1"/>
            </a:fontRef>
          </p:style>
        </p:cxnSp>
        <p:cxnSp>
          <p:nvCxnSpPr>
            <p:cNvPr id="59" name="Elbow Connector 58"/>
            <p:cNvCxnSpPr>
              <a:stCxn id="10" idx="0"/>
              <a:endCxn id="13" idx="6"/>
            </p:cNvCxnSpPr>
            <p:nvPr/>
          </p:nvCxnSpPr>
          <p:spPr>
            <a:xfrm rot="16200000" flipH="1">
              <a:off x="7818374" y="468399"/>
              <a:ext cx="1806093" cy="5323796"/>
            </a:xfrm>
            <a:prstGeom prst="bentConnector4">
              <a:avLst>
                <a:gd name="adj1" fmla="val -29535"/>
                <a:gd name="adj2" fmla="val 104294"/>
              </a:avLst>
            </a:prstGeom>
          </p:spPr>
          <p:style>
            <a:lnRef idx="3">
              <a:schemeClr val="dk1"/>
            </a:lnRef>
            <a:fillRef idx="0">
              <a:schemeClr val="dk1"/>
            </a:fillRef>
            <a:effectRef idx="2">
              <a:schemeClr val="dk1"/>
            </a:effectRef>
            <a:fontRef idx="minor">
              <a:schemeClr val="tx1"/>
            </a:fontRef>
          </p:style>
        </p:cxnSp>
        <p:cxnSp>
          <p:nvCxnSpPr>
            <p:cNvPr id="61" name="Elbow Connector 60"/>
            <p:cNvCxnSpPr>
              <a:stCxn id="10" idx="0"/>
              <a:endCxn id="14" idx="6"/>
            </p:cNvCxnSpPr>
            <p:nvPr/>
          </p:nvCxnSpPr>
          <p:spPr>
            <a:xfrm rot="16200000" flipH="1">
              <a:off x="6542684" y="1744089"/>
              <a:ext cx="3097189" cy="4063512"/>
            </a:xfrm>
            <a:prstGeom prst="bentConnector4">
              <a:avLst>
                <a:gd name="adj1" fmla="val -17223"/>
                <a:gd name="adj2" fmla="val 140441"/>
              </a:avLst>
            </a:prstGeom>
          </p:spPr>
          <p:style>
            <a:lnRef idx="3">
              <a:schemeClr val="dk1"/>
            </a:lnRef>
            <a:fillRef idx="0">
              <a:schemeClr val="dk1"/>
            </a:fillRef>
            <a:effectRef idx="2">
              <a:schemeClr val="dk1"/>
            </a:effectRef>
            <a:fontRef idx="minor">
              <a:schemeClr val="tx1"/>
            </a:fontRef>
          </p:style>
        </p:cxnSp>
        <p:cxnSp>
          <p:nvCxnSpPr>
            <p:cNvPr id="70" name="Straight Arrow Connector 69"/>
            <p:cNvCxnSpPr>
              <a:stCxn id="11" idx="4"/>
              <a:endCxn id="9" idx="7"/>
            </p:cNvCxnSpPr>
            <p:nvPr/>
          </p:nvCxnSpPr>
          <p:spPr>
            <a:xfrm flipH="1">
              <a:off x="8626932" y="2704493"/>
              <a:ext cx="477454" cy="205637"/>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12" idx="3"/>
              <a:endCxn id="9" idx="6"/>
            </p:cNvCxnSpPr>
            <p:nvPr/>
          </p:nvCxnSpPr>
          <p:spPr>
            <a:xfrm flipH="1">
              <a:off x="8978132" y="3233281"/>
              <a:ext cx="1130099" cy="411874"/>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a:endCxn id="9" idx="5"/>
            </p:cNvCxnSpPr>
            <p:nvPr/>
          </p:nvCxnSpPr>
          <p:spPr>
            <a:xfrm flipH="1">
              <a:off x="8626932" y="4027653"/>
              <a:ext cx="762246" cy="352527"/>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14" idx="0"/>
              <a:endCxn id="9" idx="4"/>
            </p:cNvCxnSpPr>
            <p:nvPr/>
          </p:nvCxnSpPr>
          <p:spPr>
            <a:xfrm flipH="1" flipV="1">
              <a:off x="7779061" y="4684638"/>
              <a:ext cx="977158" cy="251613"/>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10" idx="3"/>
              <a:endCxn id="17" idx="7"/>
            </p:cNvCxnSpPr>
            <p:nvPr/>
          </p:nvCxnSpPr>
          <p:spPr>
            <a:xfrm flipH="1">
              <a:off x="5359073" y="3141748"/>
              <a:ext cx="700450" cy="14604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p:cNvCxnSpPr>
              <a:stCxn id="16" idx="6"/>
              <a:endCxn id="17" idx="3"/>
            </p:cNvCxnSpPr>
            <p:nvPr/>
          </p:nvCxnSpPr>
          <p:spPr>
            <a:xfrm flipV="1">
              <a:off x="3025904" y="5474455"/>
              <a:ext cx="780694" cy="4329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p:cNvCxnSpPr>
              <a:stCxn id="16" idx="6"/>
              <a:endCxn id="18" idx="2"/>
            </p:cNvCxnSpPr>
            <p:nvPr/>
          </p:nvCxnSpPr>
          <p:spPr>
            <a:xfrm>
              <a:off x="3025904" y="5907409"/>
              <a:ext cx="1961238" cy="277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p:cNvCxnSpPr>
              <a:stCxn id="18" idx="6"/>
              <a:endCxn id="21" idx="2"/>
            </p:cNvCxnSpPr>
            <p:nvPr/>
          </p:nvCxnSpPr>
          <p:spPr>
            <a:xfrm>
              <a:off x="7444233" y="6185140"/>
              <a:ext cx="1634168" cy="1403"/>
            </a:xfrm>
            <a:prstGeom prst="straightConnector1">
              <a:avLst/>
            </a:prstGeom>
            <a:ln>
              <a:prstDash val="dash"/>
              <a:headEnd type="triangle"/>
              <a:tailEnd type="triangle"/>
            </a:ln>
          </p:spPr>
          <p:style>
            <a:lnRef idx="3">
              <a:schemeClr val="dk1"/>
            </a:lnRef>
            <a:fillRef idx="0">
              <a:schemeClr val="dk1"/>
            </a:fillRef>
            <a:effectRef idx="2">
              <a:schemeClr val="dk1"/>
            </a:effectRef>
            <a:fontRef idx="minor">
              <a:schemeClr val="tx1"/>
            </a:fontRef>
          </p:style>
        </p:cxnSp>
      </p:grpSp>
      <p:sp>
        <p:nvSpPr>
          <p:cNvPr id="105" name="Oval 104"/>
          <p:cNvSpPr/>
          <p:nvPr/>
        </p:nvSpPr>
        <p:spPr>
          <a:xfrm>
            <a:off x="10356964" y="4484798"/>
            <a:ext cx="1026356" cy="7103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Google Trends</a:t>
            </a:r>
          </a:p>
        </p:txBody>
      </p:sp>
      <p:cxnSp>
        <p:nvCxnSpPr>
          <p:cNvPr id="106" name="Straight Arrow Connector 105"/>
          <p:cNvCxnSpPr>
            <a:stCxn id="105" idx="2"/>
            <a:endCxn id="9" idx="5"/>
          </p:cNvCxnSpPr>
          <p:nvPr/>
        </p:nvCxnSpPr>
        <p:spPr>
          <a:xfrm flipH="1" flipV="1">
            <a:off x="8626932" y="4380180"/>
            <a:ext cx="1730032" cy="45978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404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body" idx="1"/>
          </p:nvPr>
        </p:nvSpPr>
        <p:spPr>
          <a:xfrm>
            <a:off x="104955" y="1587261"/>
            <a:ext cx="11835442" cy="5020573"/>
          </a:xfrm>
          <a:prstGeom prst="rect">
            <a:avLst/>
          </a:prstGeom>
          <a:noFill/>
          <a:ln>
            <a:solidFill>
              <a:srgbClr val="5B9BD5"/>
            </a:solidFill>
            <a:miter lim="800000"/>
          </a:ln>
        </p:spPr>
        <p:txBody>
          <a:bodyPr lIns="0" tIns="0" rIns="0" bIns="0"/>
          <a:lstStyle/>
          <a:p>
            <a:pPr marL="0" lvl="0" indent="0">
              <a:lnSpc>
                <a:spcPct val="100000"/>
              </a:lnSpc>
              <a:spcBef>
                <a:spcPts val="0"/>
              </a:spcBef>
              <a:buSzTx/>
              <a:buFontTx/>
              <a:buNone/>
              <a:defRPr sz="1800"/>
            </a:pPr>
            <a:r>
              <a:rPr sz="2000" i="1" dirty="0">
                <a:latin typeface="Calibri" panose="020F0502020204030204" pitchFamily="34" charset="0"/>
              </a:rPr>
              <a:t>It’s all about $$$ .. </a:t>
            </a:r>
          </a:p>
          <a:p>
            <a:pPr marL="0" lvl="0" indent="0">
              <a:lnSpc>
                <a:spcPct val="100000"/>
              </a:lnSpc>
              <a:spcBef>
                <a:spcPts val="0"/>
              </a:spcBef>
              <a:buSzTx/>
              <a:buFontTx/>
              <a:buNone/>
              <a:defRPr sz="1800"/>
            </a:pPr>
            <a:endParaRPr sz="2000" i="1" dirty="0">
              <a:latin typeface="Calibri" panose="020F0502020204030204" pitchFamily="34" charset="0"/>
            </a:endParaRPr>
          </a:p>
          <a:p>
            <a:pPr marL="0" lvl="0" indent="0">
              <a:lnSpc>
                <a:spcPct val="100000"/>
              </a:lnSpc>
              <a:spcBef>
                <a:spcPts val="0"/>
              </a:spcBef>
              <a:buSzTx/>
              <a:buFontTx/>
              <a:buNone/>
              <a:defRPr sz="1800"/>
            </a:pPr>
            <a:r>
              <a:rPr sz="2000" dirty="0">
                <a:solidFill>
                  <a:srgbClr val="BA76FF"/>
                </a:solidFill>
                <a:latin typeface="Calibri" panose="020F0502020204030204" pitchFamily="34" charset="0"/>
              </a:rPr>
              <a:t>Why do anyone invest in stock markets ?</a:t>
            </a:r>
          </a:p>
          <a:p>
            <a:pPr marL="0" lvl="0" indent="0">
              <a:lnSpc>
                <a:spcPct val="100000"/>
              </a:lnSpc>
              <a:spcBef>
                <a:spcPts val="0"/>
              </a:spcBef>
              <a:buSzTx/>
              <a:buFontTx/>
              <a:buNone/>
              <a:defRPr sz="1800"/>
            </a:pPr>
            <a:endParaRPr sz="2000" dirty="0">
              <a:latin typeface="Calibri" panose="020F0502020204030204" pitchFamily="34" charset="0"/>
            </a:endParaRPr>
          </a:p>
          <a:p>
            <a:pPr marL="0" lvl="0" indent="0">
              <a:lnSpc>
                <a:spcPct val="100000"/>
              </a:lnSpc>
              <a:spcBef>
                <a:spcPts val="0"/>
              </a:spcBef>
              <a:buSzTx/>
              <a:buFontTx/>
              <a:buNone/>
              <a:defRPr sz="1800"/>
            </a:pPr>
            <a:r>
              <a:rPr sz="2000" dirty="0">
                <a:latin typeface="Calibri" panose="020F0502020204030204" pitchFamily="34" charset="0"/>
              </a:rPr>
              <a:t>     $. To become a part owner of the business </a:t>
            </a:r>
          </a:p>
          <a:p>
            <a:pPr marL="0" lvl="0" indent="0">
              <a:lnSpc>
                <a:spcPct val="100000"/>
              </a:lnSpc>
              <a:spcBef>
                <a:spcPts val="0"/>
              </a:spcBef>
              <a:buSzTx/>
              <a:buFontTx/>
              <a:buNone/>
              <a:defRPr sz="1800"/>
            </a:pPr>
            <a:endParaRPr sz="2000" dirty="0">
              <a:latin typeface="Calibri" panose="020F0502020204030204" pitchFamily="34" charset="0"/>
            </a:endParaRPr>
          </a:p>
          <a:p>
            <a:pPr marL="0" lvl="0" indent="0">
              <a:lnSpc>
                <a:spcPct val="100000"/>
              </a:lnSpc>
              <a:spcBef>
                <a:spcPts val="0"/>
              </a:spcBef>
              <a:buSzTx/>
              <a:buFontTx/>
              <a:buNone/>
              <a:defRPr sz="1800"/>
            </a:pPr>
            <a:r>
              <a:rPr sz="2000" dirty="0">
                <a:latin typeface="Calibri" panose="020F0502020204030204" pitchFamily="34" charset="0"/>
              </a:rPr>
              <a:t>     $. </a:t>
            </a:r>
            <a:r>
              <a:rPr sz="2000" i="1" dirty="0">
                <a:latin typeface="Calibri" panose="020F0502020204030204" pitchFamily="34" charset="0"/>
              </a:rPr>
              <a:t>To receive profits which are named as </a:t>
            </a:r>
            <a:r>
              <a:rPr sz="2000" b="1" i="1" dirty="0">
                <a:solidFill>
                  <a:srgbClr val="45C86C"/>
                </a:solidFill>
                <a:latin typeface="Calibri" panose="020F0502020204030204" pitchFamily="34" charset="0"/>
              </a:rPr>
              <a:t>Dividends</a:t>
            </a:r>
            <a:r>
              <a:rPr sz="2000" dirty="0">
                <a:latin typeface="Calibri" panose="020F0502020204030204" pitchFamily="34" charset="0"/>
              </a:rPr>
              <a:t>.</a:t>
            </a:r>
          </a:p>
          <a:p>
            <a:pPr marL="0" lvl="0" indent="0">
              <a:lnSpc>
                <a:spcPct val="100000"/>
              </a:lnSpc>
              <a:spcBef>
                <a:spcPts val="0"/>
              </a:spcBef>
              <a:buSzTx/>
              <a:buFontTx/>
              <a:buNone/>
              <a:defRPr sz="1800"/>
            </a:pPr>
            <a:endParaRPr sz="2000" dirty="0">
              <a:latin typeface="Calibri" panose="020F0502020204030204" pitchFamily="34" charset="0"/>
            </a:endParaRPr>
          </a:p>
          <a:p>
            <a:pPr marL="200526" lvl="0" indent="-200526">
              <a:lnSpc>
                <a:spcPct val="100000"/>
              </a:lnSpc>
              <a:spcBef>
                <a:spcPts val="0"/>
              </a:spcBef>
              <a:buSzPct val="60000"/>
              <a:buFontTx/>
              <a:buBlip>
                <a:blip r:embed="rId2"/>
              </a:buBlip>
              <a:defRPr sz="1800"/>
            </a:pPr>
            <a:r>
              <a:rPr sz="2000" dirty="0">
                <a:latin typeface="Calibri" panose="020F0502020204030204" pitchFamily="34" charset="0"/>
              </a:rPr>
              <a:t>Stocks are at a relatively high potential in terms of    </a:t>
            </a:r>
          </a:p>
          <a:p>
            <a:pPr marL="0" lvl="0" indent="0">
              <a:lnSpc>
                <a:spcPct val="100000"/>
              </a:lnSpc>
              <a:spcBef>
                <a:spcPts val="0"/>
              </a:spcBef>
              <a:buSzTx/>
              <a:buFontTx/>
              <a:buNone/>
              <a:defRPr sz="1800"/>
            </a:pPr>
            <a:r>
              <a:rPr sz="2000" dirty="0">
                <a:latin typeface="Calibri" panose="020F0502020204030204" pitchFamily="34" charset="0"/>
              </a:rPr>
              <a:t>   returns when compared to mutual funds and bonds. </a:t>
            </a:r>
          </a:p>
          <a:p>
            <a:pPr marL="0" lvl="0" indent="0">
              <a:lnSpc>
                <a:spcPct val="100000"/>
              </a:lnSpc>
              <a:spcBef>
                <a:spcPts val="0"/>
              </a:spcBef>
              <a:buSzTx/>
              <a:buFontTx/>
              <a:buNone/>
              <a:defRPr sz="1800"/>
            </a:pPr>
            <a:r>
              <a:rPr sz="2000" dirty="0">
                <a:latin typeface="Calibri" panose="020F0502020204030204" pitchFamily="34" charset="0"/>
              </a:rPr>
              <a:t>   </a:t>
            </a:r>
            <a:endParaRPr sz="2000" dirty="0" smtClean="0">
              <a:latin typeface="Calibri" panose="020F0502020204030204" pitchFamily="34" charset="0"/>
            </a:endParaRPr>
          </a:p>
          <a:p>
            <a:pPr marL="0" lvl="0" indent="0">
              <a:lnSpc>
                <a:spcPct val="100000"/>
              </a:lnSpc>
              <a:spcBef>
                <a:spcPts val="0"/>
              </a:spcBef>
              <a:buSzTx/>
              <a:buFontTx/>
              <a:buNone/>
              <a:defRPr sz="1800"/>
            </a:pPr>
            <a:r>
              <a:rPr sz="2000" dirty="0" smtClean="0">
                <a:latin typeface="Calibri" panose="020F0502020204030204" pitchFamily="34" charset="0"/>
              </a:rPr>
              <a:t>   </a:t>
            </a:r>
            <a:r>
              <a:rPr sz="2000" b="1" dirty="0" smtClean="0">
                <a:latin typeface="Calibri" panose="020F0502020204030204" pitchFamily="34" charset="0"/>
              </a:rPr>
              <a:t>The potential comes at a price of high risk of </a:t>
            </a:r>
            <a:r>
              <a:rPr sz="2000" b="1" dirty="0" smtClean="0">
                <a:solidFill>
                  <a:srgbClr val="E72C12"/>
                </a:solidFill>
                <a:latin typeface="Calibri" panose="020F0502020204030204" pitchFamily="34" charset="0"/>
              </a:rPr>
              <a:t>losing</a:t>
            </a:r>
            <a:r>
              <a:rPr sz="2000" b="1" dirty="0" smtClean="0">
                <a:latin typeface="Calibri" panose="020F0502020204030204" pitchFamily="34" charset="0"/>
              </a:rPr>
              <a:t>  </a:t>
            </a:r>
          </a:p>
          <a:p>
            <a:pPr marL="0" lvl="0" indent="0">
              <a:lnSpc>
                <a:spcPct val="100000"/>
              </a:lnSpc>
              <a:spcBef>
                <a:spcPts val="0"/>
              </a:spcBef>
              <a:buSzTx/>
              <a:buFontTx/>
              <a:buNone/>
              <a:defRPr sz="1800"/>
            </a:pPr>
            <a:r>
              <a:rPr sz="2000" b="1" dirty="0" smtClean="0">
                <a:latin typeface="Calibri" panose="020F0502020204030204" pitchFamily="34" charset="0"/>
              </a:rPr>
              <a:t>   </a:t>
            </a:r>
            <a:r>
              <a:rPr sz="2000" b="1" dirty="0">
                <a:latin typeface="Calibri" panose="020F0502020204030204" pitchFamily="34" charset="0"/>
              </a:rPr>
              <a:t>some or the total </a:t>
            </a:r>
            <a:r>
              <a:rPr sz="2000" b="1" dirty="0">
                <a:solidFill>
                  <a:srgbClr val="DF3538"/>
                </a:solidFill>
                <a:latin typeface="Calibri" panose="020F0502020204030204" pitchFamily="34" charset="0"/>
              </a:rPr>
              <a:t>investments</a:t>
            </a:r>
            <a:r>
              <a:rPr sz="2000" b="1" dirty="0">
                <a:latin typeface="Calibri" panose="020F0502020204030204" pitchFamily="34" charset="0"/>
              </a:rPr>
              <a:t> at times</a:t>
            </a:r>
            <a:r>
              <a:rPr sz="2000" dirty="0">
                <a:latin typeface="Calibri" panose="020F0502020204030204" pitchFamily="34" charset="0"/>
              </a:rPr>
              <a:t>. </a:t>
            </a:r>
          </a:p>
          <a:p>
            <a:pPr marL="0" lvl="0" indent="0">
              <a:lnSpc>
                <a:spcPct val="100000"/>
              </a:lnSpc>
              <a:spcBef>
                <a:spcPts val="0"/>
              </a:spcBef>
              <a:buSzTx/>
              <a:buFontTx/>
              <a:buNone/>
              <a:defRPr sz="1800"/>
            </a:pPr>
            <a:endParaRPr sz="2000" dirty="0">
              <a:latin typeface="Calibri" panose="020F0502020204030204" pitchFamily="34" charset="0"/>
            </a:endParaRPr>
          </a:p>
          <a:p>
            <a:pPr marL="0" lvl="0" indent="0">
              <a:lnSpc>
                <a:spcPct val="100000"/>
              </a:lnSpc>
              <a:spcBef>
                <a:spcPts val="0"/>
              </a:spcBef>
              <a:buSzTx/>
              <a:buFontTx/>
              <a:buNone/>
              <a:defRPr sz="1800"/>
            </a:pPr>
            <a:r>
              <a:rPr sz="2000" dirty="0">
                <a:solidFill>
                  <a:srgbClr val="FF0000"/>
                </a:solidFill>
                <a:latin typeface="Calibri" panose="020F0502020204030204" pitchFamily="34" charset="0"/>
              </a:rPr>
              <a:t>Hence, investors are interested in stock predictions.</a:t>
            </a:r>
            <a:r>
              <a:rPr sz="2000" dirty="0">
                <a:latin typeface="Calibri" panose="020F0502020204030204" pitchFamily="34" charset="0"/>
              </a:rPr>
              <a:t> </a:t>
            </a:r>
          </a:p>
        </p:txBody>
      </p:sp>
      <p:sp>
        <p:nvSpPr>
          <p:cNvPr id="51" name="Shape 51"/>
          <p:cNvSpPr>
            <a:spLocks noGrp="1"/>
          </p:cNvSpPr>
          <p:nvPr>
            <p:ph type="sldNum" sz="quarter" idx="4294967295"/>
          </p:nvPr>
        </p:nvSpPr>
        <p:spPr>
          <a:xfrm>
            <a:off x="8610600" y="6404292"/>
            <a:ext cx="2743200" cy="269241"/>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9</a:t>
            </a:fld>
            <a:endParaRPr sz="1200">
              <a:solidFill>
                <a:srgbClr val="888888"/>
              </a:solidFill>
            </a:endParaRPr>
          </a:p>
        </p:txBody>
      </p:sp>
      <p:pic>
        <p:nvPicPr>
          <p:cNvPr id="52" name="stock prediction.jpg"/>
          <p:cNvPicPr/>
          <p:nvPr/>
        </p:nvPicPr>
        <p:blipFill>
          <a:blip r:embed="rId3">
            <a:extLst/>
          </a:blip>
          <a:stretch>
            <a:fillRect/>
          </a:stretch>
        </p:blipFill>
        <p:spPr>
          <a:xfrm>
            <a:off x="7534153" y="1950804"/>
            <a:ext cx="4089946" cy="4089946"/>
          </a:xfrm>
          <a:prstGeom prst="rect">
            <a:avLst/>
          </a:prstGeom>
          <a:ln w="12700">
            <a:solidFill>
              <a:srgbClr val="5B9BD5"/>
            </a:solidFill>
            <a:miter/>
          </a:ln>
        </p:spPr>
      </p:pic>
      <p:sp>
        <p:nvSpPr>
          <p:cNvPr id="2" name="Title 1"/>
          <p:cNvSpPr>
            <a:spLocks noGrp="1"/>
          </p:cNvSpPr>
          <p:nvPr>
            <p:ph type="title"/>
          </p:nvPr>
        </p:nvSpPr>
        <p:spPr>
          <a:xfrm>
            <a:off x="104955" y="186869"/>
            <a:ext cx="9601200" cy="1036850"/>
          </a:xfrm>
        </p:spPr>
        <p:txBody>
          <a:bodyPr/>
          <a:lstStyle/>
          <a:p>
            <a:r>
              <a:rPr lang="en-US" dirty="0" smtClean="0"/>
              <a:t>Why Stock Prediction ?</a:t>
            </a:r>
            <a:endParaRPr lang="en-US" dirty="0"/>
          </a:p>
        </p:txBody>
      </p:sp>
    </p:spTree>
    <p:extLst>
      <p:ext uri="{BB962C8B-B14F-4D97-AF65-F5344CB8AC3E}">
        <p14:creationId xmlns:p14="http://schemas.microsoft.com/office/powerpoint/2010/main" val="340961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1460</Words>
  <Application>Microsoft Office PowerPoint</Application>
  <PresentationFormat>Widescreen</PresentationFormat>
  <Paragraphs>391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 Antiqua</vt:lpstr>
      <vt:lpstr>calibri</vt:lpstr>
      <vt:lpstr>calibri</vt:lpstr>
      <vt:lpstr>Georgia</vt:lpstr>
      <vt:lpstr>Helvetica</vt:lpstr>
      <vt:lpstr>Wingdings</vt:lpstr>
      <vt:lpstr>Sales Direction 16X9</vt:lpstr>
      <vt:lpstr>$$  Online  Stock Forecasting  with  Portfolio Management   $$</vt:lpstr>
      <vt:lpstr>Individual Group Member’s Contribution Breakdown</vt:lpstr>
      <vt:lpstr>Project Overview </vt:lpstr>
      <vt:lpstr>PowerPoint Presentation</vt:lpstr>
      <vt:lpstr>Brief Literature Review</vt:lpstr>
      <vt:lpstr>Application Components</vt:lpstr>
      <vt:lpstr>High-level Block Diagram</vt:lpstr>
      <vt:lpstr>High-level Use Case</vt:lpstr>
      <vt:lpstr>Why Stock Prediction ?</vt:lpstr>
      <vt:lpstr>Short term Prediction Strategy - Bayesian </vt:lpstr>
      <vt:lpstr>Long term Prediction Strategy – AI &amp; Machine Learning</vt:lpstr>
      <vt:lpstr>Support Vector Machines (SVM)</vt:lpstr>
      <vt:lpstr>Advantages and Disadvantages of SVM</vt:lpstr>
      <vt:lpstr>Artificial Neural Networks (NN)</vt:lpstr>
      <vt:lpstr>Advantages and Disadvantages of Neural Networks </vt:lpstr>
      <vt:lpstr>Displaying Patterns and Trends</vt:lpstr>
      <vt:lpstr>Decision Making ! – Our Recommendation Policy </vt:lpstr>
      <vt:lpstr>Anticipated Web Services </vt:lpstr>
      <vt:lpstr>Anticipated Web Services</vt:lpstr>
      <vt:lpstr>Achieved Tasks</vt:lpstr>
      <vt:lpstr>Our Anticipated Plan of Work</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2015-03-26T19:06:24Z</dcterms:created>
  <dcterms:modified xsi:type="dcterms:W3CDTF">2015-03-27T02:39:40Z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