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7" r:id="rId3"/>
    <p:sldId id="258" r:id="rId4"/>
    <p:sldId id="259" r:id="rId5"/>
    <p:sldId id="260" r:id="rId6"/>
    <p:sldId id="271" r:id="rId7"/>
    <p:sldId id="275" r:id="rId8"/>
    <p:sldId id="276" r:id="rId9"/>
    <p:sldId id="277" r:id="rId10"/>
    <p:sldId id="283" r:id="rId11"/>
    <p:sldId id="282"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000"/>
    <a:srgbClr val="FF6600"/>
    <a:srgbClr val="595959"/>
    <a:srgbClr val="006600"/>
    <a:srgbClr val="0099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5/1/2015</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418" y="1673524"/>
            <a:ext cx="5826963" cy="2100891"/>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pPr algn="ctr"/>
            <a:r>
              <a:rPr lang="en-US" sz="2700" b="1" dirty="0">
                <a:ln/>
                <a:solidFill>
                  <a:srgbClr val="008000"/>
                </a:solidFill>
              </a:rPr>
              <a:t>$$</a:t>
            </a:r>
            <a:r>
              <a:rPr lang="en-US" b="1" dirty="0">
                <a:ln/>
                <a:solidFill>
                  <a:srgbClr val="008000"/>
                </a:solidFill>
              </a:rPr>
              <a:t> </a:t>
            </a:r>
            <a:r>
              <a:rPr lang="en-US" b="1" dirty="0" smtClean="0">
                <a:ln/>
                <a:solidFill>
                  <a:schemeClr val="accent3"/>
                </a:solidFill>
              </a:rPr>
              <a:t/>
            </a:r>
            <a:br>
              <a:rPr lang="en-US" b="1" dirty="0" smtClean="0">
                <a:ln/>
                <a:solidFill>
                  <a:schemeClr val="accent3"/>
                </a:solidFill>
              </a:rPr>
            </a:br>
            <a:r>
              <a:rPr lang="en-US" sz="4400" b="1" dirty="0" smtClean="0">
                <a:ln/>
                <a:solidFill>
                  <a:schemeClr val="accent3"/>
                </a:solidFill>
              </a:rPr>
              <a:t>Online </a:t>
            </a:r>
            <a:br>
              <a:rPr lang="en-US" sz="4400" b="1" dirty="0" smtClean="0">
                <a:ln/>
                <a:solidFill>
                  <a:schemeClr val="accent3"/>
                </a:solidFill>
              </a:rPr>
            </a:br>
            <a:r>
              <a:rPr lang="en-US" sz="4400" b="1" dirty="0" smtClean="0">
                <a:ln/>
                <a:solidFill>
                  <a:schemeClr val="accent3"/>
                </a:solidFill>
              </a:rPr>
              <a:t>Stock Forecasting </a:t>
            </a:r>
            <a:r>
              <a:rPr lang="en-US" b="1" dirty="0" smtClean="0">
                <a:ln/>
                <a:solidFill>
                  <a:schemeClr val="accent3"/>
                </a:solidFill>
              </a:rPr>
              <a:t/>
            </a:r>
            <a:br>
              <a:rPr lang="en-US" b="1" dirty="0" smtClean="0">
                <a:ln/>
                <a:solidFill>
                  <a:schemeClr val="accent3"/>
                </a:solidFill>
              </a:rPr>
            </a:br>
            <a:r>
              <a:rPr lang="en-US" sz="2700" b="1" dirty="0" smtClean="0">
                <a:ln/>
                <a:solidFill>
                  <a:srgbClr val="008000"/>
                </a:solidFill>
              </a:rPr>
              <a:t>$$</a:t>
            </a:r>
            <a:endParaRPr lang="en-US" sz="2700" b="1" dirty="0">
              <a:ln/>
              <a:solidFill>
                <a:srgbClr val="008000"/>
              </a:solidFill>
            </a:endParaRPr>
          </a:p>
        </p:txBody>
      </p:sp>
      <p:sp>
        <p:nvSpPr>
          <p:cNvPr id="3" name="Subtitle 2"/>
          <p:cNvSpPr>
            <a:spLocks noGrp="1"/>
          </p:cNvSpPr>
          <p:nvPr>
            <p:ph type="subTitle" idx="1"/>
          </p:nvPr>
        </p:nvSpPr>
        <p:spPr>
          <a:xfrm>
            <a:off x="158510" y="4859008"/>
            <a:ext cx="6685471" cy="1828800"/>
          </a:xfrm>
        </p:spPr>
        <p:txBody>
          <a:bodyPr/>
          <a:lstStyle/>
          <a:p>
            <a:r>
              <a:rPr lang="en-US" sz="2800" b="1" u="sng" dirty="0" smtClean="0">
                <a:solidFill>
                  <a:srgbClr val="FF0000"/>
                </a:solidFill>
                <a:effectLst>
                  <a:outerShdw blurRad="38100" dist="38100" dir="2700000" algn="tl">
                    <a:srgbClr val="000000">
                      <a:alpha val="43137"/>
                    </a:srgbClr>
                  </a:outerShdw>
                </a:effectLst>
              </a:rPr>
              <a:t>Group-13 : </a:t>
            </a:r>
          </a:p>
          <a:p>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Milin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Thiru</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Bhavya</a:t>
            </a:r>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	Rakesh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Vidur</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endParaRPr lang="en-US" dirty="0"/>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0" y="285099"/>
            <a:ext cx="9601200" cy="1036850"/>
          </a:xfrm>
          <a:prstGeom prst="rect">
            <a:avLst/>
          </a:prstGeom>
        </p:spPr>
        <p:txBody>
          <a:bodyPr vert="horz" lIns="91440" tIns="45720" rIns="91440" bIns="45720" rtlCol="0" anchor="b">
            <a:normAutofit/>
          </a:bodyPr>
          <a:lstStyle/>
          <a:p>
            <a:r>
              <a:rPr lang="en-US" dirty="0" smtClean="0"/>
              <a:t>Consulting from </a:t>
            </a:r>
            <a:r>
              <a:rPr lang="en-US" dirty="0" smtClean="0"/>
              <a:t>P</a:t>
            </a:r>
            <a:r>
              <a:rPr dirty="0" smtClean="0"/>
              <a:t>atterns</a:t>
            </a:r>
            <a:endParaRPr dirty="0"/>
          </a:p>
        </p:txBody>
      </p:sp>
      <p:sp>
        <p:nvSpPr>
          <p:cNvPr id="84" name="Shape 84"/>
          <p:cNvSpPr>
            <a:spLocks noGrp="1"/>
          </p:cNvSpPr>
          <p:nvPr>
            <p:ph type="body" idx="1"/>
          </p:nvPr>
        </p:nvSpPr>
        <p:spPr>
          <a:xfrm>
            <a:off x="286108" y="1716657"/>
            <a:ext cx="11566585" cy="4891177"/>
          </a:xfrm>
          <a:prstGeom prst="rect">
            <a:avLst/>
          </a:prstGeom>
        </p:spPr>
        <p:txBody>
          <a:bodyPr>
            <a:normAutofit/>
          </a:bodyPr>
          <a:lstStyle/>
          <a:p>
            <a:pPr marL="203454" lvl="0" indent="-203454" defTabSz="813816">
              <a:spcBef>
                <a:spcPts val="800"/>
              </a:spcBef>
              <a:defRPr sz="1800"/>
            </a:pPr>
            <a:r>
              <a:rPr sz="2492" dirty="0"/>
              <a:t>We </a:t>
            </a:r>
            <a:r>
              <a:rPr lang="en-US" sz="2492" dirty="0" smtClean="0"/>
              <a:t>are</a:t>
            </a:r>
            <a:r>
              <a:rPr sz="2492" dirty="0" smtClean="0"/>
              <a:t> </a:t>
            </a:r>
            <a:r>
              <a:rPr sz="2492" dirty="0"/>
              <a:t>using patterns to reduce the uncertainty of forecast. </a:t>
            </a:r>
          </a:p>
          <a:p>
            <a:pPr marL="203454" lvl="0" indent="-203454" defTabSz="813816">
              <a:spcBef>
                <a:spcPts val="800"/>
              </a:spcBef>
              <a:defRPr sz="1800"/>
            </a:pPr>
            <a:endParaRPr sz="2492" dirty="0"/>
          </a:p>
          <a:p>
            <a:pPr marL="249855" lvl="0" indent="-249855" defTabSz="813816">
              <a:spcBef>
                <a:spcPts val="800"/>
              </a:spcBef>
              <a:buSzPct val="60000"/>
              <a:buFontTx/>
              <a:buBlip>
                <a:blip r:embed="rId2"/>
              </a:buBlip>
              <a:defRPr sz="1800"/>
            </a:pPr>
            <a:r>
              <a:rPr sz="2492" b="1" dirty="0" smtClean="0">
                <a:solidFill>
                  <a:srgbClr val="FF6600"/>
                </a:solidFill>
              </a:rPr>
              <a:t>C</a:t>
            </a:r>
            <a:r>
              <a:rPr lang="en-US" sz="2492" b="1" dirty="0" smtClean="0">
                <a:solidFill>
                  <a:srgbClr val="FF6600"/>
                </a:solidFill>
              </a:rPr>
              <a:t>up and Handle </a:t>
            </a:r>
            <a:r>
              <a:rPr sz="2492" b="1" dirty="0" smtClean="0">
                <a:solidFill>
                  <a:srgbClr val="FF6600"/>
                </a:solidFill>
              </a:rPr>
              <a:t>Pattern</a:t>
            </a:r>
            <a:endParaRPr lang="en-US" sz="2492" b="1" dirty="0" smtClean="0">
              <a:solidFill>
                <a:srgbClr val="FF6600"/>
              </a:solidFill>
            </a:endParaRPr>
          </a:p>
          <a:p>
            <a:pPr marL="249855" indent="-249855" defTabSz="813816">
              <a:spcBef>
                <a:spcPts val="800"/>
              </a:spcBef>
              <a:buSzPct val="60000"/>
              <a:buBlip>
                <a:blip r:embed="rId2"/>
              </a:buBlip>
              <a:defRPr sz="1800"/>
            </a:pPr>
            <a:r>
              <a:rPr lang="en-US" sz="2492" b="1" dirty="0">
                <a:solidFill>
                  <a:srgbClr val="FF6600"/>
                </a:solidFill>
              </a:rPr>
              <a:t>Ascending Triangle</a:t>
            </a:r>
          </a:p>
          <a:p>
            <a:pPr marL="0" lvl="0" indent="0" defTabSz="813816">
              <a:spcBef>
                <a:spcPts val="800"/>
              </a:spcBef>
              <a:buSzPct val="60000"/>
              <a:buNone/>
              <a:defRPr sz="1800"/>
            </a:pPr>
            <a:endParaRPr lang="en-US" sz="2492" b="1" dirty="0" smtClean="0">
              <a:solidFill>
                <a:srgbClr val="FF6600"/>
              </a:solidFill>
            </a:endParaRPr>
          </a:p>
          <a:p>
            <a:pPr marL="0" lvl="0" indent="0" defTabSz="813816">
              <a:spcBef>
                <a:spcPts val="800"/>
              </a:spcBef>
              <a:buSzPct val="60000"/>
              <a:buNone/>
              <a:defRPr sz="1800"/>
            </a:pPr>
            <a:endParaRPr sz="2492" b="1" dirty="0">
              <a:solidFill>
                <a:srgbClr val="FF6600"/>
              </a:solidFill>
            </a:endParaRPr>
          </a:p>
          <a:p>
            <a:pPr marL="249855" lvl="0" indent="-249855" defTabSz="813816">
              <a:spcBef>
                <a:spcPts val="800"/>
              </a:spcBef>
              <a:buSzPct val="60000"/>
              <a:buFontTx/>
              <a:buBlip>
                <a:blip r:embed="rId2"/>
              </a:buBlip>
              <a:defRPr sz="1800"/>
            </a:pPr>
            <a:r>
              <a:rPr sz="2492" b="1" dirty="0" smtClean="0">
                <a:solidFill>
                  <a:srgbClr val="FF6600"/>
                </a:solidFill>
              </a:rPr>
              <a:t>Head </a:t>
            </a:r>
            <a:r>
              <a:rPr sz="2492" b="1" dirty="0">
                <a:solidFill>
                  <a:srgbClr val="FF6600"/>
                </a:solidFill>
              </a:rPr>
              <a:t>and </a:t>
            </a:r>
            <a:r>
              <a:rPr sz="2492" b="1" dirty="0" smtClean="0">
                <a:solidFill>
                  <a:srgbClr val="FF6600"/>
                </a:solidFill>
              </a:rPr>
              <a:t>Shoulders</a:t>
            </a:r>
            <a:endParaRPr lang="en-US" sz="2492" b="1" dirty="0" smtClean="0">
              <a:solidFill>
                <a:srgbClr val="FF6600"/>
              </a:solidFill>
            </a:endParaRPr>
          </a:p>
          <a:p>
            <a:pPr marL="249855" lvl="0" indent="-249855" defTabSz="813816">
              <a:spcBef>
                <a:spcPts val="800"/>
              </a:spcBef>
              <a:buSzPct val="60000"/>
              <a:buFontTx/>
              <a:buBlip>
                <a:blip r:embed="rId2"/>
              </a:buBlip>
              <a:defRPr sz="1800"/>
            </a:pPr>
            <a:r>
              <a:rPr lang="en-US" sz="2492" b="1" dirty="0" smtClean="0">
                <a:solidFill>
                  <a:srgbClr val="FF6600"/>
                </a:solidFill>
              </a:rPr>
              <a:t>Descending Triangle</a:t>
            </a:r>
            <a:endParaRPr sz="2492" b="1" dirty="0">
              <a:solidFill>
                <a:srgbClr val="FF6600"/>
              </a:solidFill>
            </a:endParaRPr>
          </a:p>
          <a:p>
            <a:pPr marL="0" lvl="0" indent="0" defTabSz="813816">
              <a:spcBef>
                <a:spcPts val="800"/>
              </a:spcBef>
              <a:buSzTx/>
              <a:buFontTx/>
              <a:buNone/>
              <a:defRPr sz="1800"/>
            </a:pPr>
            <a:endParaRPr sz="2492" dirty="0"/>
          </a:p>
          <a:p>
            <a:pPr marL="0" lvl="0" indent="0" defTabSz="813816">
              <a:spcBef>
                <a:spcPts val="800"/>
              </a:spcBef>
              <a:buSzTx/>
              <a:buFontTx/>
              <a:buNone/>
              <a:defRPr sz="1800"/>
            </a:pPr>
            <a:endParaRPr sz="2492" dirty="0"/>
          </a:p>
        </p:txBody>
      </p:sp>
      <p:sp>
        <p:nvSpPr>
          <p:cNvPr id="85" name="Shape 85"/>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10</a:t>
            </a:fld>
            <a:endParaRPr sz="1200">
              <a:solidFill>
                <a:srgbClr val="888888"/>
              </a:solidFill>
            </a:endParaRPr>
          </a:p>
        </p:txBody>
      </p:sp>
      <p:pic>
        <p:nvPicPr>
          <p:cNvPr id="86" name="candle stick.jpg"/>
          <p:cNvPicPr/>
          <p:nvPr/>
        </p:nvPicPr>
        <p:blipFill>
          <a:blip r:embed="rId3">
            <a:extLst/>
          </a:blip>
          <a:stretch>
            <a:fillRect/>
          </a:stretch>
        </p:blipFill>
        <p:spPr>
          <a:xfrm>
            <a:off x="7009691" y="2393830"/>
            <a:ext cx="4344109" cy="2631056"/>
          </a:xfrm>
          <a:prstGeom prst="rect">
            <a:avLst/>
          </a:prstGeom>
          <a:ln w="12700">
            <a:miter lim="400000"/>
          </a:ln>
        </p:spPr>
      </p:pic>
      <p:sp>
        <p:nvSpPr>
          <p:cNvPr id="2" name="Right Brace 1"/>
          <p:cNvSpPr/>
          <p:nvPr/>
        </p:nvSpPr>
        <p:spPr>
          <a:xfrm>
            <a:off x="4287329" y="2631056"/>
            <a:ext cx="629728" cy="1078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4287329" y="4318958"/>
            <a:ext cx="629728" cy="1078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244859" y="2985541"/>
            <a:ext cx="65915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BUY</a:t>
            </a:r>
            <a:endParaRPr lang="en-US" dirty="0"/>
          </a:p>
        </p:txBody>
      </p:sp>
      <p:sp>
        <p:nvSpPr>
          <p:cNvPr id="9" name="TextBox 8"/>
          <p:cNvSpPr txBox="1"/>
          <p:nvPr/>
        </p:nvSpPr>
        <p:spPr>
          <a:xfrm>
            <a:off x="5174327" y="4612021"/>
            <a:ext cx="7296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SELL</a:t>
            </a:r>
            <a:endParaRPr lang="en-US" dirty="0"/>
          </a:p>
        </p:txBody>
      </p:sp>
      <p:sp>
        <p:nvSpPr>
          <p:cNvPr id="10" name="TextBox 9"/>
          <p:cNvSpPr txBox="1"/>
          <p:nvPr/>
        </p:nvSpPr>
        <p:spPr>
          <a:xfrm>
            <a:off x="5174327" y="6034960"/>
            <a:ext cx="877163"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HOLD</a:t>
            </a:r>
            <a:endParaRPr lang="en-US" dirty="0"/>
          </a:p>
        </p:txBody>
      </p:sp>
    </p:spTree>
    <p:extLst>
      <p:ext uri="{BB962C8B-B14F-4D97-AF65-F5344CB8AC3E}">
        <p14:creationId xmlns:p14="http://schemas.microsoft.com/office/powerpoint/2010/main" val="13591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b="1" dirty="0" smtClean="0"/>
              <a:t>Web </a:t>
            </a:r>
            <a:r>
              <a:rPr lang="en-US" b="1" dirty="0" smtClean="0"/>
              <a:t>Services</a:t>
            </a:r>
            <a:endParaRPr lang="en-US" b="1" dirty="0"/>
          </a:p>
        </p:txBody>
      </p:sp>
      <p:sp>
        <p:nvSpPr>
          <p:cNvPr id="4" name="TextBox 3"/>
          <p:cNvSpPr txBox="1"/>
          <p:nvPr/>
        </p:nvSpPr>
        <p:spPr>
          <a:xfrm>
            <a:off x="113581" y="1561381"/>
            <a:ext cx="11264659" cy="4770537"/>
          </a:xfrm>
          <a:prstGeom prst="rect">
            <a:avLst/>
          </a:prstGeom>
          <a:noFill/>
        </p:spPr>
        <p:txBody>
          <a:bodyPr wrap="square" rtlCol="0">
            <a:spAutoFit/>
          </a:bodyPr>
          <a:lstStyle/>
          <a:p>
            <a:r>
              <a:rPr lang="en-US" sz="1600" dirty="0"/>
              <a:t>1. The real time data API (GET)</a:t>
            </a:r>
          </a:p>
          <a:p>
            <a:r>
              <a:rPr lang="en-US" sz="1600" b="1" dirty="0">
                <a:solidFill>
                  <a:srgbClr val="0070C0"/>
                </a:solidFill>
              </a:rPr>
              <a:t>http://machine_name/com.stockprediction/rest/services/realtimedata?symbol =symbol</a:t>
            </a:r>
          </a:p>
          <a:p>
            <a:r>
              <a:rPr lang="en-US" sz="1600" dirty="0"/>
              <a:t>This API gives the real time data (time, price and volume)of the stock mentioned in the symbol</a:t>
            </a:r>
          </a:p>
          <a:p>
            <a:r>
              <a:rPr lang="en-US" sz="1600" dirty="0"/>
              <a:t>argument of the query string for the present day from 9AM to the current time</a:t>
            </a:r>
            <a:r>
              <a:rPr lang="en-US" sz="1600" dirty="0" smtClean="0"/>
              <a:t>.</a:t>
            </a:r>
          </a:p>
          <a:p>
            <a:endParaRPr lang="en-US" sz="1600" dirty="0"/>
          </a:p>
          <a:p>
            <a:r>
              <a:rPr lang="en-US" sz="1600" dirty="0"/>
              <a:t>2. The stock details API (GET)</a:t>
            </a:r>
          </a:p>
          <a:p>
            <a:r>
              <a:rPr lang="en-US" sz="1600" b="1" dirty="0">
                <a:solidFill>
                  <a:srgbClr val="0070C0"/>
                </a:solidFill>
              </a:rPr>
              <a:t>http://machine_name/com.stockprediction/rest/services/stockdetails?symbol =symbol</a:t>
            </a:r>
          </a:p>
          <a:p>
            <a:r>
              <a:rPr lang="en-US" sz="1600" dirty="0"/>
              <a:t>This API gives the details of the stock mentioned in the symbol argument of the query string.</a:t>
            </a:r>
          </a:p>
          <a:p>
            <a:r>
              <a:rPr lang="en-US" sz="1600" dirty="0"/>
              <a:t>Details include year low, year average, latest price, latest volume and ten day high price</a:t>
            </a:r>
            <a:r>
              <a:rPr lang="en-US" sz="1600" dirty="0" smtClean="0"/>
              <a:t>.</a:t>
            </a:r>
          </a:p>
          <a:p>
            <a:endParaRPr lang="en-US" sz="1600" dirty="0"/>
          </a:p>
          <a:p>
            <a:r>
              <a:rPr lang="en-US" sz="1600" dirty="0"/>
              <a:t>3. List of stocks’ details (GET)</a:t>
            </a:r>
          </a:p>
          <a:p>
            <a:r>
              <a:rPr lang="en-US" sz="1600" b="1" dirty="0">
                <a:solidFill>
                  <a:srgbClr val="0070C0"/>
                </a:solidFill>
              </a:rPr>
              <a:t>http://machine_name/com.stockprediction/rest/services/ list</a:t>
            </a:r>
          </a:p>
          <a:p>
            <a:r>
              <a:rPr lang="en-US" sz="1600" dirty="0"/>
              <a:t>This API gives the year low, year average, latest price, latest </a:t>
            </a:r>
            <a:r>
              <a:rPr lang="en-US" sz="1600" dirty="0" err="1"/>
              <a:t>valume</a:t>
            </a:r>
            <a:r>
              <a:rPr lang="en-US" sz="1600" dirty="0"/>
              <a:t> and ten day high price for all</a:t>
            </a:r>
          </a:p>
          <a:p>
            <a:r>
              <a:rPr lang="en-US" sz="1600" dirty="0"/>
              <a:t>the stocks in our database</a:t>
            </a:r>
            <a:r>
              <a:rPr lang="en-US" sz="1600" dirty="0" smtClean="0"/>
              <a:t>.</a:t>
            </a:r>
          </a:p>
          <a:p>
            <a:endParaRPr lang="en-US" sz="1600" dirty="0" smtClean="0"/>
          </a:p>
          <a:p>
            <a:r>
              <a:rPr lang="en-US" sz="1600" dirty="0"/>
              <a:t>4. List of stocks whose average is lesser than lowest of stock (GET)</a:t>
            </a:r>
          </a:p>
          <a:p>
            <a:r>
              <a:rPr lang="en-US" sz="1600" b="1" dirty="0">
                <a:solidFill>
                  <a:srgbClr val="0070C0"/>
                </a:solidFill>
              </a:rPr>
              <a:t>http://machine_name/com.stockprediction/rest/services/ </a:t>
            </a:r>
            <a:r>
              <a:rPr lang="en-US" sz="1600" b="1" dirty="0" err="1">
                <a:solidFill>
                  <a:srgbClr val="0070C0"/>
                </a:solidFill>
              </a:rPr>
              <a:t>listavglowthan?symbol</a:t>
            </a:r>
            <a:r>
              <a:rPr lang="en-US" sz="1600" b="1" dirty="0">
                <a:solidFill>
                  <a:srgbClr val="0070C0"/>
                </a:solidFill>
              </a:rPr>
              <a:t>=symbol</a:t>
            </a:r>
          </a:p>
          <a:p>
            <a:r>
              <a:rPr lang="en-US" sz="1600" dirty="0"/>
              <a:t>This API gives the list of stocks whose average price is less than the lowest of the stock </a:t>
            </a:r>
            <a:r>
              <a:rPr lang="en-US" sz="1600" dirty="0" err="1"/>
              <a:t>metioned</a:t>
            </a:r>
            <a:endParaRPr lang="en-US" sz="1600" dirty="0"/>
          </a:p>
          <a:p>
            <a:r>
              <a:rPr lang="en-US" sz="1600" dirty="0"/>
              <a:t>in the query string by the symbol</a:t>
            </a:r>
            <a:r>
              <a:rPr lang="en-US" sz="1600" dirty="0" smtClean="0"/>
              <a:t>.</a:t>
            </a:r>
            <a:endParaRPr lang="en-US" sz="1600" dirty="0"/>
          </a:p>
        </p:txBody>
      </p:sp>
    </p:spTree>
    <p:extLst>
      <p:ext uri="{BB962C8B-B14F-4D97-AF65-F5344CB8AC3E}">
        <p14:creationId xmlns:p14="http://schemas.microsoft.com/office/powerpoint/2010/main" val="39484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b="1" dirty="0" smtClean="0"/>
              <a:t>Web </a:t>
            </a:r>
            <a:r>
              <a:rPr lang="en-US" b="1" dirty="0" smtClean="0"/>
              <a:t>Services</a:t>
            </a:r>
            <a:endParaRPr lang="en-US" b="1" dirty="0"/>
          </a:p>
        </p:txBody>
      </p:sp>
      <p:sp>
        <p:nvSpPr>
          <p:cNvPr id="4" name="TextBox 3"/>
          <p:cNvSpPr txBox="1"/>
          <p:nvPr/>
        </p:nvSpPr>
        <p:spPr>
          <a:xfrm>
            <a:off x="113581" y="1561381"/>
            <a:ext cx="11264659" cy="5016758"/>
          </a:xfrm>
          <a:prstGeom prst="rect">
            <a:avLst/>
          </a:prstGeom>
          <a:noFill/>
        </p:spPr>
        <p:txBody>
          <a:bodyPr wrap="square" rtlCol="0">
            <a:spAutoFit/>
          </a:bodyPr>
          <a:lstStyle/>
          <a:p>
            <a:r>
              <a:rPr lang="en-US" sz="1600" dirty="0"/>
              <a:t>6. Short term prediction (GET)</a:t>
            </a:r>
          </a:p>
          <a:p>
            <a:r>
              <a:rPr lang="en-US" sz="1600" b="1" dirty="0">
                <a:solidFill>
                  <a:srgbClr val="0070C0"/>
                </a:solidFill>
              </a:rPr>
              <a:t>http://machine_name/com.stockprediction/rest/services/ </a:t>
            </a:r>
            <a:r>
              <a:rPr lang="en-US" sz="1600" b="1" dirty="0" err="1">
                <a:solidFill>
                  <a:srgbClr val="0070C0"/>
                </a:solidFill>
              </a:rPr>
              <a:t>shortterm?symbol</a:t>
            </a:r>
            <a:r>
              <a:rPr lang="en-US" sz="1600" b="1" dirty="0">
                <a:solidFill>
                  <a:srgbClr val="0070C0"/>
                </a:solidFill>
              </a:rPr>
              <a:t>=symbol</a:t>
            </a:r>
          </a:p>
          <a:p>
            <a:r>
              <a:rPr lang="en-US" sz="1600" dirty="0"/>
              <a:t>This API gives the short term prediction for the next 5 minutes for the stock mentioned by</a:t>
            </a:r>
          </a:p>
          <a:p>
            <a:r>
              <a:rPr lang="en-US" sz="1600" dirty="0"/>
              <a:t>symbol in the query string</a:t>
            </a:r>
            <a:r>
              <a:rPr lang="en-US" sz="1600" dirty="0" smtClean="0"/>
              <a:t>.</a:t>
            </a:r>
          </a:p>
          <a:p>
            <a:endParaRPr lang="en-US" sz="1600" dirty="0"/>
          </a:p>
          <a:p>
            <a:r>
              <a:rPr lang="en-US" sz="1600" dirty="0"/>
              <a:t>7. Long term prediction (GET)</a:t>
            </a:r>
          </a:p>
          <a:p>
            <a:r>
              <a:rPr lang="en-US" sz="1600" b="1" dirty="0">
                <a:solidFill>
                  <a:srgbClr val="0070C0"/>
                </a:solidFill>
              </a:rPr>
              <a:t>http://machine_name/com.stockprediction/rest/services/ </a:t>
            </a:r>
            <a:r>
              <a:rPr lang="en-US" sz="1600" b="1" dirty="0" err="1">
                <a:solidFill>
                  <a:srgbClr val="0070C0"/>
                </a:solidFill>
              </a:rPr>
              <a:t>longterm?symbol</a:t>
            </a:r>
            <a:r>
              <a:rPr lang="en-US" sz="1600" b="1" dirty="0">
                <a:solidFill>
                  <a:srgbClr val="0070C0"/>
                </a:solidFill>
              </a:rPr>
              <a:t>=symbol</a:t>
            </a:r>
          </a:p>
          <a:p>
            <a:r>
              <a:rPr lang="en-US" sz="1600" dirty="0"/>
              <a:t>This API gives the long term prediction for the next 10 days for the stock mentioned by symbol in</a:t>
            </a:r>
          </a:p>
          <a:p>
            <a:r>
              <a:rPr lang="en-US" sz="1600" dirty="0"/>
              <a:t>the query string</a:t>
            </a:r>
            <a:r>
              <a:rPr lang="en-US" sz="1600" dirty="0" smtClean="0"/>
              <a:t>.</a:t>
            </a:r>
          </a:p>
          <a:p>
            <a:endParaRPr lang="en-US" sz="1600" dirty="0"/>
          </a:p>
          <a:p>
            <a:r>
              <a:rPr lang="en-US" sz="1600" dirty="0"/>
              <a:t>8. User Registration (POST)</a:t>
            </a:r>
          </a:p>
          <a:p>
            <a:r>
              <a:rPr lang="en-US" sz="1600" b="1" dirty="0">
                <a:solidFill>
                  <a:srgbClr val="0070C0"/>
                </a:solidFill>
              </a:rPr>
              <a:t>http://machine_name/com.stockprediction/rest/services/ </a:t>
            </a:r>
            <a:r>
              <a:rPr lang="en-US" sz="1600" b="1" dirty="0" err="1">
                <a:solidFill>
                  <a:srgbClr val="0070C0"/>
                </a:solidFill>
              </a:rPr>
              <a:t>userregistration</a:t>
            </a:r>
            <a:endParaRPr lang="en-US" sz="1600" b="1" dirty="0">
              <a:solidFill>
                <a:srgbClr val="0070C0"/>
              </a:solidFill>
            </a:endParaRPr>
          </a:p>
          <a:p>
            <a:r>
              <a:rPr lang="en-US" sz="1600" dirty="0"/>
              <a:t>This API accepts details of the user - first name, last name, company, position, phone, email,</a:t>
            </a:r>
          </a:p>
          <a:p>
            <a:r>
              <a:rPr lang="en-US" sz="1600" dirty="0"/>
              <a:t>password. It creates a record in the database</a:t>
            </a:r>
            <a:r>
              <a:rPr lang="en-US" sz="1600" dirty="0" smtClean="0"/>
              <a:t>.</a:t>
            </a:r>
          </a:p>
          <a:p>
            <a:endParaRPr lang="en-US" sz="1600" dirty="0"/>
          </a:p>
          <a:p>
            <a:r>
              <a:rPr lang="en-US" sz="1600" dirty="0"/>
              <a:t>9. User login (POST)</a:t>
            </a:r>
          </a:p>
          <a:p>
            <a:r>
              <a:rPr lang="en-US" sz="1600" b="1" dirty="0">
                <a:solidFill>
                  <a:srgbClr val="0070C0"/>
                </a:solidFill>
              </a:rPr>
              <a:t>http://machine_name/com.stockprediction/rest/services/ </a:t>
            </a:r>
            <a:r>
              <a:rPr lang="en-US" sz="1600" b="1" dirty="0" err="1">
                <a:solidFill>
                  <a:srgbClr val="0070C0"/>
                </a:solidFill>
              </a:rPr>
              <a:t>userlogin</a:t>
            </a:r>
            <a:endParaRPr lang="en-US" sz="1600" b="1" dirty="0">
              <a:solidFill>
                <a:srgbClr val="0070C0"/>
              </a:solidFill>
            </a:endParaRPr>
          </a:p>
          <a:p>
            <a:r>
              <a:rPr lang="en-US" sz="1600" dirty="0"/>
              <a:t>This API accepts the email and the password of the user. If the password matches with the</a:t>
            </a:r>
          </a:p>
          <a:p>
            <a:r>
              <a:rPr lang="en-US" sz="1600" dirty="0"/>
              <a:t>record in the database, it returns a JSON object with authenticated attribute as true along with</a:t>
            </a:r>
          </a:p>
          <a:p>
            <a:r>
              <a:rPr lang="en-US" sz="1600" dirty="0"/>
              <a:t>the details of the user.</a:t>
            </a:r>
          </a:p>
        </p:txBody>
      </p:sp>
    </p:spTree>
    <p:extLst>
      <p:ext uri="{BB962C8B-B14F-4D97-AF65-F5344CB8AC3E}">
        <p14:creationId xmlns:p14="http://schemas.microsoft.com/office/powerpoint/2010/main" val="2809676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255134"/>
            <a:ext cx="10724072" cy="1036850"/>
          </a:xfrm>
        </p:spPr>
        <p:txBody>
          <a:bodyPr/>
          <a:lstStyle/>
          <a:p>
            <a:r>
              <a:rPr lang="en-US" b="1" dirty="0" smtClean="0"/>
              <a:t>Individual Group Member’s Contribution Breakdown</a:t>
            </a:r>
            <a:endParaRPr lang="en-US" b="1" dirty="0"/>
          </a:p>
        </p:txBody>
      </p:sp>
      <p:sp>
        <p:nvSpPr>
          <p:cNvPr id="3" name="Content Placeholder 2"/>
          <p:cNvSpPr>
            <a:spLocks noGrp="1"/>
          </p:cNvSpPr>
          <p:nvPr>
            <p:ph idx="1"/>
          </p:nvPr>
        </p:nvSpPr>
        <p:spPr>
          <a:xfrm>
            <a:off x="277483" y="1690777"/>
            <a:ext cx="11454442" cy="4735902"/>
          </a:xfrm>
        </p:spPr>
        <p:txBody>
          <a:bodyPr>
            <a:normAutofit lnSpcReduction="10000"/>
          </a:bodyPr>
          <a:lstStyle/>
          <a:p>
            <a:pPr marL="0" indent="0">
              <a:buNone/>
            </a:pPr>
            <a:r>
              <a:rPr lang="en-US" b="1" dirty="0">
                <a:latin typeface="Calibri" panose="020F0502020204030204" pitchFamily="34" charset="0"/>
              </a:rPr>
              <a:t>For </a:t>
            </a:r>
            <a:r>
              <a:rPr lang="en-US" b="1" dirty="0" smtClean="0">
                <a:latin typeface="Calibri" panose="020F0502020204030204" pitchFamily="34" charset="0"/>
              </a:rPr>
              <a:t>this </a:t>
            </a:r>
            <a:r>
              <a:rPr lang="en-US" b="1" dirty="0">
                <a:latin typeface="Calibri" panose="020F0502020204030204" pitchFamily="34" charset="0"/>
              </a:rPr>
              <a:t>project, </a:t>
            </a:r>
            <a:r>
              <a:rPr lang="en-US" b="1" dirty="0">
                <a:solidFill>
                  <a:srgbClr val="FF0000"/>
                </a:solidFill>
                <a:latin typeface="Calibri" panose="020F0502020204030204" pitchFamily="34" charset="0"/>
              </a:rPr>
              <a:t>all group members </a:t>
            </a:r>
            <a:r>
              <a:rPr lang="en-US" b="1" dirty="0" smtClean="0">
                <a:latin typeface="Calibri" panose="020F0502020204030204" pitchFamily="34" charset="0"/>
              </a:rPr>
              <a:t>have </a:t>
            </a:r>
            <a:r>
              <a:rPr lang="en-US" b="1" dirty="0" smtClean="0">
                <a:solidFill>
                  <a:srgbClr val="FF0000"/>
                </a:solidFill>
                <a:latin typeface="Calibri" panose="020F0502020204030204" pitchFamily="34" charset="0"/>
              </a:rPr>
              <a:t>contributing </a:t>
            </a:r>
            <a:r>
              <a:rPr lang="en-US" b="1" dirty="0" smtClean="0">
                <a:solidFill>
                  <a:srgbClr val="FF0000"/>
                </a:solidFill>
                <a:latin typeface="Calibri" panose="020F0502020204030204" pitchFamily="34" charset="0"/>
              </a:rPr>
              <a:t>equally</a:t>
            </a:r>
            <a:r>
              <a:rPr lang="en-US" b="1" dirty="0" smtClean="0">
                <a:latin typeface="Calibri" panose="020F0502020204030204" pitchFamily="34" charset="0"/>
              </a:rPr>
              <a:t>.</a:t>
            </a:r>
          </a:p>
          <a:p>
            <a:pPr marL="0" indent="0">
              <a:buNone/>
            </a:pPr>
            <a:r>
              <a:rPr lang="en-US" b="1" dirty="0" smtClean="0">
                <a:solidFill>
                  <a:srgbClr val="FF6600"/>
                </a:solidFill>
                <a:latin typeface="Calibri" panose="020F0502020204030204" pitchFamily="34" charset="0"/>
              </a:rPr>
              <a:t>Phase</a:t>
            </a:r>
            <a:r>
              <a:rPr lang="en-US" b="1" dirty="0" smtClean="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a:t>
            </a:r>
            <a:r>
              <a:rPr lang="en-US" b="1" dirty="0" smtClean="0">
                <a:solidFill>
                  <a:srgbClr val="FF6600"/>
                </a:solidFill>
                <a:latin typeface="Calibri" panose="020F0502020204030204" pitchFamily="34" charset="0"/>
              </a:rPr>
              <a:t>Members </a:t>
            </a:r>
            <a:r>
              <a:rPr lang="en-US" dirty="0" smtClean="0">
                <a:solidFill>
                  <a:srgbClr val="000000"/>
                </a:solidFill>
                <a:latin typeface="Calibri" panose="020F0502020204030204" pitchFamily="34" charset="0"/>
              </a:rPr>
              <a:t>	</a:t>
            </a:r>
          </a:p>
          <a:p>
            <a:pPr>
              <a:buClr>
                <a:srgbClr val="006600"/>
              </a:buClr>
              <a:buFont typeface="Georgia" panose="02040502050405020303" pitchFamily="18" charset="0"/>
              <a:buChar char="$"/>
            </a:pPr>
            <a:r>
              <a:rPr lang="en-US" dirty="0" smtClean="0">
                <a:latin typeface="Calibri" panose="020F0502020204030204" pitchFamily="34" charset="0"/>
              </a:rPr>
              <a:t>Project </a:t>
            </a:r>
            <a:r>
              <a:rPr lang="en-US" dirty="0">
                <a:latin typeface="Calibri" panose="020F0502020204030204" pitchFamily="34" charset="0"/>
              </a:rPr>
              <a:t>Meetings 	</a:t>
            </a:r>
            <a:r>
              <a:rPr lang="en-US" dirty="0" smtClean="0">
                <a:latin typeface="Calibri" panose="020F0502020204030204" pitchFamily="34" charset="0"/>
              </a:rPr>
              <a:t>				All </a:t>
            </a:r>
            <a:r>
              <a:rPr lang="en-US" dirty="0">
                <a:latin typeface="Calibri" panose="020F0502020204030204" pitchFamily="34" charset="0"/>
              </a:rPr>
              <a:t>Members 	</a:t>
            </a:r>
          </a:p>
          <a:p>
            <a:pPr>
              <a:buClr>
                <a:srgbClr val="006600"/>
              </a:buClr>
              <a:buFont typeface="Georgia" panose="02040502050405020303" pitchFamily="18" charset="0"/>
              <a:buChar char="$"/>
            </a:pPr>
            <a:r>
              <a:rPr lang="en-US" dirty="0" smtClean="0">
                <a:latin typeface="Calibri" panose="020F0502020204030204" pitchFamily="34" charset="0"/>
              </a:rPr>
              <a:t>Data </a:t>
            </a:r>
            <a:r>
              <a:rPr lang="en-US" dirty="0">
                <a:latin typeface="Calibri" panose="020F0502020204030204" pitchFamily="34" charset="0"/>
              </a:rPr>
              <a:t>Collection 	</a:t>
            </a:r>
            <a:r>
              <a:rPr lang="en-US" dirty="0" smtClean="0">
                <a:latin typeface="Calibri" panose="020F0502020204030204" pitchFamily="34" charset="0"/>
              </a:rPr>
              <a:t>				</a:t>
            </a:r>
            <a:r>
              <a:rPr lang="en-US" dirty="0" smtClean="0">
                <a:latin typeface="Calibri" panose="020F0502020204030204" pitchFamily="34" charset="0"/>
              </a:rPr>
              <a:t>All Members </a:t>
            </a:r>
            <a:r>
              <a:rPr lang="en-US" dirty="0">
                <a:latin typeface="Calibri" panose="020F0502020204030204" pitchFamily="34" charset="0"/>
              </a:rPr>
              <a:t>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UI development					</a:t>
            </a:r>
            <a:r>
              <a:rPr lang="en-US" dirty="0" smtClean="0">
                <a:latin typeface="Calibri" panose="020F0502020204030204" pitchFamily="34" charset="0"/>
              </a:rPr>
              <a:t>Milin, </a:t>
            </a:r>
            <a:r>
              <a:rPr lang="en-US" dirty="0" err="1" smtClean="0">
                <a:latin typeface="Calibri" panose="020F0502020204030204" pitchFamily="34" charset="0"/>
              </a:rPr>
              <a:t>Vidur</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Designing Web Services and Database		</a:t>
            </a:r>
            <a:r>
              <a:rPr lang="en-US" dirty="0" smtClean="0">
                <a:latin typeface="Calibri" panose="020F0502020204030204" pitchFamily="34" charset="0"/>
              </a:rPr>
              <a:t>Rakesh, </a:t>
            </a:r>
            <a:r>
              <a:rPr lang="en-US" dirty="0" err="1" smtClean="0">
                <a:latin typeface="Calibri" panose="020F0502020204030204" pitchFamily="34" charset="0"/>
              </a:rPr>
              <a:t>Thiru</a:t>
            </a:r>
            <a:r>
              <a:rPr lang="en-US" dirty="0">
                <a:latin typeface="Calibri" panose="020F0502020204030204" pitchFamily="34" charset="0"/>
              </a:rPr>
              <a:t>	</a:t>
            </a:r>
          </a:p>
          <a:p>
            <a:pPr>
              <a:buClr>
                <a:srgbClr val="006600"/>
              </a:buClr>
              <a:buFont typeface="Georgia" panose="02040502050405020303" pitchFamily="18" charset="0"/>
              <a:buChar char="$"/>
            </a:pPr>
            <a:r>
              <a:rPr lang="en-US" dirty="0" smtClean="0">
                <a:latin typeface="Calibri" panose="020F0502020204030204" pitchFamily="34" charset="0"/>
              </a:rPr>
              <a:t>Designing Prediction Strategies</a:t>
            </a:r>
            <a:r>
              <a:rPr lang="en-US" dirty="0">
                <a:latin typeface="Calibri" panose="020F0502020204030204" pitchFamily="34" charset="0"/>
              </a:rPr>
              <a:t>	</a:t>
            </a:r>
            <a:r>
              <a:rPr lang="en-US" dirty="0" smtClean="0">
                <a:latin typeface="Calibri" panose="020F0502020204030204" pitchFamily="34" charset="0"/>
              </a:rPr>
              <a:t>		</a:t>
            </a:r>
            <a:r>
              <a:rPr lang="en-US" dirty="0" err="1" smtClean="0">
                <a:latin typeface="Calibri" panose="020F0502020204030204" pitchFamily="34" charset="0"/>
              </a:rPr>
              <a:t>Thiru</a:t>
            </a:r>
            <a:r>
              <a:rPr lang="en-US" dirty="0" smtClean="0">
                <a:latin typeface="Calibri" panose="020F0502020204030204" pitchFamily="34" charset="0"/>
              </a:rPr>
              <a:t>, </a:t>
            </a:r>
            <a:r>
              <a:rPr lang="en-US" dirty="0" err="1" smtClean="0">
                <a:latin typeface="Calibri" panose="020F0502020204030204" pitchFamily="34" charset="0"/>
              </a:rPr>
              <a:t>Bhavya</a:t>
            </a:r>
            <a:r>
              <a:rPr lang="en-US" dirty="0" smtClean="0">
                <a:latin typeface="Calibri" panose="020F0502020204030204" pitchFamily="34" charset="0"/>
              </a:rPr>
              <a:t>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Integration and Testing 				</a:t>
            </a:r>
            <a:r>
              <a:rPr lang="en-US" dirty="0" smtClean="0">
                <a:latin typeface="Calibri" panose="020F0502020204030204" pitchFamily="34" charset="0"/>
              </a:rPr>
              <a:t>All Members</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Report </a:t>
            </a:r>
            <a:r>
              <a:rPr lang="en-US" dirty="0">
                <a:latin typeface="Calibri" panose="020F0502020204030204" pitchFamily="34" charset="0"/>
              </a:rPr>
              <a:t>and Presentation 	</a:t>
            </a:r>
            <a:r>
              <a:rPr lang="en-US" dirty="0" smtClean="0">
                <a:latin typeface="Calibri" panose="020F0502020204030204" pitchFamily="34" charset="0"/>
              </a:rPr>
              <a:t>			</a:t>
            </a:r>
            <a:r>
              <a:rPr lang="en-US" dirty="0" smtClean="0">
                <a:latin typeface="Calibri" panose="020F0502020204030204" pitchFamily="34" charset="0"/>
              </a:rPr>
              <a:t>All Members </a:t>
            </a:r>
            <a:r>
              <a:rPr lang="en-US"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7366"/>
            <a:ext cx="10896600" cy="584618"/>
          </a:xfrm>
        </p:spPr>
        <p:txBody>
          <a:bodyPr/>
          <a:lstStyle/>
          <a:p>
            <a:r>
              <a:rPr lang="en-US" b="1" dirty="0" smtClean="0"/>
              <a:t>Project Overview </a:t>
            </a:r>
            <a:endParaRPr lang="en-US" b="1" dirty="0"/>
          </a:p>
        </p:txBody>
      </p:sp>
      <p:sp>
        <p:nvSpPr>
          <p:cNvPr id="3" name="Content Placeholder 2"/>
          <p:cNvSpPr>
            <a:spLocks noGrp="1"/>
          </p:cNvSpPr>
          <p:nvPr>
            <p:ph idx="1"/>
          </p:nvPr>
        </p:nvSpPr>
        <p:spPr>
          <a:xfrm>
            <a:off x="129396" y="1604513"/>
            <a:ext cx="11723298" cy="4804914"/>
          </a:xfrm>
        </p:spPr>
        <p:txBody>
          <a:bodyPr>
            <a:normAutofit/>
          </a:bodyPr>
          <a:lstStyle/>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Our P</a:t>
            </a:r>
            <a:r>
              <a:rPr lang="en-US" b="1" dirty="0" smtClean="0">
                <a:solidFill>
                  <a:srgbClr val="FF6600"/>
                </a:solidFill>
                <a:latin typeface="Calibri" panose="020F0502020204030204" pitchFamily="34" charset="0"/>
              </a:rPr>
              <a:t>roject Aim</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D</a:t>
            </a:r>
            <a:r>
              <a:rPr lang="en-US" dirty="0" smtClean="0">
                <a:latin typeface="Calibri" panose="020F0502020204030204" pitchFamily="34" charset="0"/>
              </a:rPr>
              <a:t>eveloping </a:t>
            </a:r>
            <a:r>
              <a:rPr lang="en-US" dirty="0">
                <a:latin typeface="Calibri" panose="020F0502020204030204" pitchFamily="34" charset="0"/>
              </a:rPr>
              <a:t>a </a:t>
            </a:r>
            <a:r>
              <a:rPr lang="en-US" dirty="0">
                <a:solidFill>
                  <a:srgbClr val="FF6600"/>
                </a:solidFill>
                <a:latin typeface="Calibri" panose="020F0502020204030204" pitchFamily="34" charset="0"/>
              </a:rPr>
              <a:t>web application</a:t>
            </a:r>
            <a:r>
              <a:rPr lang="en-US" dirty="0">
                <a:latin typeface="Calibri" panose="020F0502020204030204" pitchFamily="34" charset="0"/>
              </a:rPr>
              <a:t> which provides access to users, a </a:t>
            </a:r>
            <a:r>
              <a:rPr lang="en-US" dirty="0">
                <a:solidFill>
                  <a:srgbClr val="FF6600"/>
                </a:solidFill>
                <a:latin typeface="Calibri" panose="020F0502020204030204" pitchFamily="34" charset="0"/>
              </a:rPr>
              <a:t>reliable prediction of stock values </a:t>
            </a:r>
            <a:r>
              <a:rPr lang="en-US" dirty="0">
                <a:latin typeface="Calibri" panose="020F0502020204030204" pitchFamily="34" charset="0"/>
              </a:rPr>
              <a:t>of companies they are interested in. </a:t>
            </a: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Using </a:t>
            </a:r>
            <a:r>
              <a:rPr lang="en-US" b="1" dirty="0" smtClean="0">
                <a:solidFill>
                  <a:srgbClr val="FF6600"/>
                </a:solidFill>
                <a:latin typeface="Calibri" panose="020F0502020204030204" pitchFamily="34" charset="0"/>
              </a:rPr>
              <a:t>Technical analysis</a:t>
            </a:r>
            <a:r>
              <a:rPr lang="en-US" b="1" dirty="0" smtClean="0">
                <a:latin typeface="Calibri" panose="020F0502020204030204" pitchFamily="34" charset="0"/>
              </a:rPr>
              <a:t> </a:t>
            </a:r>
          </a:p>
          <a:p>
            <a:pPr lvl="1">
              <a:buClr>
                <a:srgbClr val="006600"/>
              </a:buClr>
              <a:buFont typeface="Calibri" panose="020F0502020204030204" pitchFamily="34" charset="0"/>
              <a:buChar char="$"/>
            </a:pPr>
            <a:r>
              <a:rPr lang="en-US" dirty="0" smtClean="0">
                <a:latin typeface="Calibri" panose="020F0502020204030204" pitchFamily="34" charset="0"/>
              </a:rPr>
              <a:t>The </a:t>
            </a:r>
            <a:r>
              <a:rPr lang="en-US" dirty="0">
                <a:solidFill>
                  <a:srgbClr val="FF6600"/>
                </a:solidFill>
                <a:latin typeface="Calibri" panose="020F0502020204030204" pitchFamily="34" charset="0"/>
              </a:rPr>
              <a:t>technical analysis</a:t>
            </a:r>
            <a:r>
              <a:rPr lang="en-US" dirty="0">
                <a:latin typeface="Calibri" panose="020F0502020204030204" pitchFamily="34" charset="0"/>
              </a:rPr>
              <a:t> </a:t>
            </a:r>
            <a:r>
              <a:rPr lang="en-US" dirty="0" smtClean="0">
                <a:latin typeface="Calibri" panose="020F0502020204030204" pitchFamily="34" charset="0"/>
              </a:rPr>
              <a:t>would based </a:t>
            </a:r>
            <a:r>
              <a:rPr lang="en-US" dirty="0">
                <a:latin typeface="Calibri" panose="020F0502020204030204" pitchFamily="34" charset="0"/>
              </a:rPr>
              <a:t>on the analysis if historical market data, we </a:t>
            </a:r>
            <a:r>
              <a:rPr lang="en-US" dirty="0" smtClean="0">
                <a:latin typeface="Calibri" panose="020F0502020204030204" pitchFamily="34" charset="0"/>
              </a:rPr>
              <a:t>would get using </a:t>
            </a:r>
            <a:r>
              <a:rPr lang="en-US" dirty="0">
                <a:solidFill>
                  <a:srgbClr val="FF6600"/>
                </a:solidFill>
                <a:latin typeface="Calibri" panose="020F0502020204030204" pitchFamily="34" charset="0"/>
              </a:rPr>
              <a:t>Yahoo Finance </a:t>
            </a:r>
            <a:r>
              <a:rPr lang="en-US" dirty="0" smtClean="0">
                <a:solidFill>
                  <a:srgbClr val="FF6600"/>
                </a:solidFill>
                <a:latin typeface="Calibri" panose="020F0502020204030204" pitchFamily="34" charset="0"/>
              </a:rPr>
              <a:t>APIs</a:t>
            </a:r>
            <a:r>
              <a:rPr lang="en-US" dirty="0" smtClean="0">
                <a:latin typeface="Calibri" panose="020F0502020204030204" pitchFamily="34" charset="0"/>
              </a:rPr>
              <a:t>. We </a:t>
            </a:r>
            <a:r>
              <a:rPr lang="en-US" dirty="0">
                <a:latin typeface="Calibri" panose="020F0502020204030204" pitchFamily="34" charset="0"/>
              </a:rPr>
              <a:t>are collecting both the </a:t>
            </a:r>
            <a:r>
              <a:rPr lang="en-US" dirty="0">
                <a:solidFill>
                  <a:srgbClr val="FF6600"/>
                </a:solidFill>
                <a:latin typeface="Calibri" panose="020F0502020204030204" pitchFamily="34" charset="0"/>
              </a:rPr>
              <a:t>historical and real time </a:t>
            </a:r>
            <a:r>
              <a:rPr lang="en-US" dirty="0" smtClean="0">
                <a:solidFill>
                  <a:srgbClr val="FF6600"/>
                </a:solidFill>
                <a:latin typeface="Calibri" panose="020F0502020204030204" pitchFamily="34" charset="0"/>
              </a:rPr>
              <a:t>stock data</a:t>
            </a:r>
            <a:r>
              <a:rPr lang="en-US" dirty="0">
                <a:latin typeface="Calibri" panose="020F0502020204030204" pitchFamily="34" charset="0"/>
              </a:rPr>
              <a:t>. </a:t>
            </a:r>
            <a:endParaRPr lang="en-US" dirty="0" smtClean="0">
              <a:latin typeface="Calibri" panose="020F0502020204030204" pitchFamily="34" charset="0"/>
            </a:endParaRP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Development Environment</a:t>
            </a:r>
          </a:p>
          <a:p>
            <a:pPr lvl="1">
              <a:buClr>
                <a:srgbClr val="006600"/>
              </a:buClr>
              <a:buFont typeface="Calibri" panose="020F0502020204030204" pitchFamily="34" charset="0"/>
              <a:buChar char="$"/>
            </a:pPr>
            <a:r>
              <a:rPr lang="en-US" dirty="0" smtClean="0">
                <a:solidFill>
                  <a:srgbClr val="FF6600"/>
                </a:solidFill>
                <a:latin typeface="Calibri" panose="020F0502020204030204" pitchFamily="34" charset="0"/>
              </a:rPr>
              <a:t>Java</a:t>
            </a:r>
            <a:r>
              <a:rPr lang="en-US" dirty="0" smtClean="0">
                <a:latin typeface="Calibri" panose="020F0502020204030204" pitchFamily="34" charset="0"/>
              </a:rPr>
              <a:t> </a:t>
            </a:r>
            <a:r>
              <a:rPr lang="en-US" dirty="0" smtClean="0">
                <a:latin typeface="Calibri" panose="020F0502020204030204" pitchFamily="34" charset="0"/>
              </a:rPr>
              <a:t>for developing the web </a:t>
            </a:r>
            <a:r>
              <a:rPr lang="en-US" dirty="0" smtClean="0">
                <a:latin typeface="Calibri" panose="020F0502020204030204" pitchFamily="34" charset="0"/>
              </a:rPr>
              <a:t>services.</a:t>
            </a:r>
          </a:p>
          <a:p>
            <a:pPr lvl="1">
              <a:buClr>
                <a:srgbClr val="006600"/>
              </a:buClr>
              <a:buFont typeface="Calibri" panose="020F0502020204030204" pitchFamily="34" charset="0"/>
              <a:buChar char="$"/>
            </a:pPr>
            <a:r>
              <a:rPr lang="en-US" dirty="0" smtClean="0">
                <a:solidFill>
                  <a:srgbClr val="FF6600"/>
                </a:solidFill>
                <a:latin typeface="Calibri" panose="020F0502020204030204" pitchFamily="34" charset="0"/>
              </a:rPr>
              <a:t>Amazon AWS</a:t>
            </a:r>
            <a:r>
              <a:rPr lang="en-US" dirty="0" smtClean="0">
                <a:latin typeface="Calibri" panose="020F0502020204030204" pitchFamily="34" charset="0"/>
              </a:rPr>
              <a:t> for hosting web services.</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err="1" smtClean="0">
                <a:solidFill>
                  <a:srgbClr val="FF6600"/>
                </a:solidFill>
                <a:latin typeface="Calibri" panose="020F0502020204030204" pitchFamily="34" charset="0"/>
              </a:rPr>
              <a:t>PostgreSQL</a:t>
            </a:r>
            <a:r>
              <a:rPr lang="en-US" dirty="0" smtClean="0">
                <a:latin typeface="Calibri" panose="020F0502020204030204" pitchFamily="34" charset="0"/>
              </a:rPr>
              <a:t> for database.</a:t>
            </a:r>
          </a:p>
          <a:p>
            <a:pPr lvl="1">
              <a:buClr>
                <a:srgbClr val="006600"/>
              </a:buClr>
              <a:buFont typeface="Calibri" panose="020F0502020204030204" pitchFamily="34" charset="0"/>
              <a:buChar char="$"/>
            </a:pPr>
            <a:r>
              <a:rPr lang="en-US" dirty="0">
                <a:solidFill>
                  <a:srgbClr val="FF6600"/>
                </a:solidFill>
                <a:latin typeface="Calibri" panose="020F0502020204030204" pitchFamily="34" charset="0"/>
              </a:rPr>
              <a:t>JSP , HTML, AJAX, JS, CSS , Twitter-Bootstrap</a:t>
            </a:r>
            <a:r>
              <a:rPr lang="en-US" dirty="0" smtClean="0">
                <a:latin typeface="Calibri" panose="020F0502020204030204" pitchFamily="34" charset="0"/>
              </a:rPr>
              <a:t> theme </a:t>
            </a:r>
            <a:r>
              <a:rPr lang="en-US" dirty="0" smtClean="0">
                <a:latin typeface="Calibri" panose="020F0502020204030204" pitchFamily="34" charset="0"/>
              </a:rPr>
              <a:t>for UI development</a:t>
            </a:r>
            <a:endParaRPr lang="en-US" dirty="0">
              <a:latin typeface="Calibri" panose="020F0502020204030204" pitchFamily="34"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1" y="1630392"/>
            <a:ext cx="11766430" cy="5029200"/>
          </a:xfrm>
        </p:spPr>
        <p:txBody>
          <a:bodyPr>
            <a:normAutofit fontScale="92500" lnSpcReduction="10000"/>
          </a:bodyPr>
          <a:lstStyle/>
          <a:p>
            <a:pPr marL="0" indent="0">
              <a:buClr>
                <a:srgbClr val="006600"/>
              </a:buClr>
              <a:buNone/>
            </a:pPr>
            <a:r>
              <a:rPr lang="en-US" dirty="0">
                <a:latin typeface="Calibri" panose="020F0502020204030204" pitchFamily="34" charset="0"/>
              </a:rPr>
              <a:t>Our project </a:t>
            </a:r>
            <a:r>
              <a:rPr lang="en-US" dirty="0" smtClean="0">
                <a:latin typeface="Calibri" panose="020F0502020204030204" pitchFamily="34" charset="0"/>
              </a:rPr>
              <a:t>mainly </a:t>
            </a:r>
            <a:r>
              <a:rPr lang="en-US" dirty="0">
                <a:latin typeface="Calibri" panose="020F0502020204030204" pitchFamily="34" charset="0"/>
              </a:rPr>
              <a:t>focuses on </a:t>
            </a:r>
            <a:r>
              <a:rPr lang="en-US" dirty="0">
                <a:solidFill>
                  <a:srgbClr val="FF6600"/>
                </a:solidFill>
                <a:latin typeface="Calibri" panose="020F0502020204030204" pitchFamily="34" charset="0"/>
              </a:rPr>
              <a:t>three aspects</a:t>
            </a:r>
            <a:r>
              <a:rPr lang="en-US" dirty="0">
                <a:latin typeface="Calibri" panose="020F0502020204030204" pitchFamily="34" charset="0"/>
              </a:rPr>
              <a:t>: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Real time data </a:t>
            </a:r>
            <a:r>
              <a:rPr lang="en-US" b="1" dirty="0" smtClean="0">
                <a:solidFill>
                  <a:srgbClr val="FF6600"/>
                </a:solidFill>
                <a:latin typeface="Calibri" panose="020F0502020204030204" pitchFamily="34" charset="0"/>
              </a:rPr>
              <a:t>feed</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have used real time data that is collected from Yahoo Finance API. So the prediction is based on real time data feeding and long term prediction is based on historical data, thus making it a realistic prediction advisory.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Prediction </a:t>
            </a:r>
            <a:r>
              <a:rPr lang="en-US" b="1" dirty="0" smtClean="0">
                <a:solidFill>
                  <a:srgbClr val="FF6600"/>
                </a:solidFill>
                <a:latin typeface="Calibri" panose="020F0502020204030204" pitchFamily="34" charset="0"/>
              </a:rPr>
              <a:t>Strategies</a:t>
            </a:r>
            <a:r>
              <a:rPr lang="en-US" b="1" dirty="0" smtClean="0">
                <a:latin typeface="Calibri" panose="020F0502020204030204" pitchFamily="34" charset="0"/>
              </a:rPr>
              <a:t> </a:t>
            </a:r>
            <a:r>
              <a:rPr lang="en-US" b="1" dirty="0" smtClean="0">
                <a:solidFill>
                  <a:srgbClr val="FF6600"/>
                </a:solidFill>
                <a:latin typeface="Calibri" panose="020F0502020204030204" pitchFamily="34" charset="0"/>
              </a:rPr>
              <a:t>and Web Services</a:t>
            </a:r>
            <a:endParaRPr lang="en-US" dirty="0">
              <a:solidFill>
                <a:srgbClr val="FF6600"/>
              </a:solidFill>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are providing prediction for both </a:t>
            </a:r>
            <a:r>
              <a:rPr lang="en-US" dirty="0">
                <a:solidFill>
                  <a:srgbClr val="FF0000"/>
                </a:solidFill>
                <a:latin typeface="Calibri" panose="020F0502020204030204" pitchFamily="34" charset="0"/>
              </a:rPr>
              <a:t>long term </a:t>
            </a:r>
            <a:r>
              <a:rPr lang="en-US" dirty="0" smtClean="0">
                <a:solidFill>
                  <a:srgbClr val="FF0000"/>
                </a:solidFill>
                <a:latin typeface="Calibri" panose="020F0502020204030204" pitchFamily="34" charset="0"/>
              </a:rPr>
              <a:t>(next 10 days) </a:t>
            </a:r>
            <a:r>
              <a:rPr lang="en-US" dirty="0" smtClean="0">
                <a:latin typeface="Calibri" panose="020F0502020204030204" pitchFamily="34" charset="0"/>
              </a:rPr>
              <a:t>and </a:t>
            </a:r>
            <a:r>
              <a:rPr lang="en-US" dirty="0">
                <a:solidFill>
                  <a:srgbClr val="FF0000"/>
                </a:solidFill>
                <a:latin typeface="Calibri" panose="020F0502020204030204" pitchFamily="34" charset="0"/>
              </a:rPr>
              <a:t>short </a:t>
            </a:r>
            <a:r>
              <a:rPr lang="en-US" dirty="0" smtClean="0">
                <a:solidFill>
                  <a:srgbClr val="FF0000"/>
                </a:solidFill>
                <a:latin typeface="Calibri" panose="020F0502020204030204" pitchFamily="34" charset="0"/>
              </a:rPr>
              <a:t>term (next 5 values with interval for 30 sec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These </a:t>
            </a:r>
            <a:r>
              <a:rPr lang="en-US" dirty="0">
                <a:latin typeface="Calibri" panose="020F0502020204030204" pitchFamily="34" charset="0"/>
              </a:rPr>
              <a:t>algorithms run as a </a:t>
            </a:r>
            <a:r>
              <a:rPr lang="en-US" dirty="0" smtClean="0">
                <a:latin typeface="Calibri" panose="020F0502020204030204" pitchFamily="34" charset="0"/>
              </a:rPr>
              <a:t>back-end task </a:t>
            </a:r>
            <a:r>
              <a:rPr lang="en-US" dirty="0">
                <a:latin typeface="Calibri" panose="020F0502020204030204" pitchFamily="34" charset="0"/>
              </a:rPr>
              <a:t>and compute the prediction values for the various </a:t>
            </a:r>
            <a:r>
              <a:rPr lang="en-US" dirty="0" smtClean="0">
                <a:latin typeface="Calibri" panose="020F0502020204030204" pitchFamily="34" charset="0"/>
              </a:rPr>
              <a:t>stocks</a:t>
            </a:r>
            <a:r>
              <a:rPr lang="en-US" dirty="0">
                <a:latin typeface="Calibri" panose="020F0502020204030204" pitchFamily="34" charset="0"/>
              </a:rPr>
              <a:t> </a:t>
            </a:r>
            <a:r>
              <a:rPr lang="en-US" dirty="0" smtClean="0">
                <a:latin typeface="Calibri" panose="020F0502020204030204" pitchFamily="34" charset="0"/>
              </a:rPr>
              <a:t>completely abstracted from the User.</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Easy Access to Web </a:t>
            </a:r>
            <a:r>
              <a:rPr lang="en-US" b="1" dirty="0" smtClean="0">
                <a:solidFill>
                  <a:srgbClr val="FF6600"/>
                </a:solidFill>
                <a:latin typeface="Calibri" panose="020F0502020204030204" pitchFamily="34" charset="0"/>
              </a:rPr>
              <a:t>Interface</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 web application would be offering </a:t>
            </a:r>
            <a:r>
              <a:rPr lang="en-US" dirty="0">
                <a:latin typeface="Calibri" panose="020F0502020204030204" pitchFamily="34" charset="0"/>
              </a:rPr>
              <a:t>various functionalities to the end users like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G</a:t>
            </a:r>
            <a:r>
              <a:rPr lang="en-US" dirty="0" smtClean="0">
                <a:latin typeface="Calibri" panose="020F0502020204030204" pitchFamily="34" charset="0"/>
              </a:rPr>
              <a:t>etting </a:t>
            </a:r>
            <a:r>
              <a:rPr lang="en-US" dirty="0">
                <a:latin typeface="Calibri" panose="020F0502020204030204" pitchFamily="34" charset="0"/>
              </a:rPr>
              <a:t>valuable </a:t>
            </a:r>
            <a:r>
              <a:rPr lang="en-US" dirty="0" smtClean="0">
                <a:latin typeface="Calibri" panose="020F0502020204030204" pitchFamily="34" charset="0"/>
              </a:rPr>
              <a:t>information</a:t>
            </a:r>
            <a:r>
              <a:rPr lang="en-US" dirty="0">
                <a:latin typeface="Calibri" panose="020F0502020204030204" pitchFamily="34" charset="0"/>
              </a:rPr>
              <a:t> </a:t>
            </a:r>
            <a:r>
              <a:rPr lang="en-US" dirty="0" smtClean="0">
                <a:latin typeface="Calibri" panose="020F0502020204030204" pitchFamily="34" charset="0"/>
              </a:rPr>
              <a:t>about the stocks.</a:t>
            </a:r>
          </a:p>
          <a:p>
            <a:pPr lvl="1">
              <a:buClr>
                <a:srgbClr val="006600"/>
              </a:buClr>
              <a:buFont typeface="Calibri" panose="020F0502020204030204" pitchFamily="34" charset="0"/>
              <a:buChar char="$"/>
            </a:pPr>
            <a:r>
              <a:rPr lang="en-US" dirty="0" smtClean="0">
                <a:latin typeface="Calibri" panose="020F0502020204030204" pitchFamily="34" charset="0"/>
              </a:rPr>
              <a:t>Some </a:t>
            </a:r>
            <a:r>
              <a:rPr lang="en-US" dirty="0" smtClean="0">
                <a:latin typeface="Calibri" panose="020F0502020204030204" pitchFamily="34" charset="0"/>
              </a:rPr>
              <a:t>tips </a:t>
            </a:r>
            <a:r>
              <a:rPr lang="en-US" dirty="0">
                <a:latin typeface="Calibri" panose="020F0502020204030204" pitchFamily="34" charset="0"/>
              </a:rPr>
              <a:t>on how to deal with their </a:t>
            </a:r>
            <a:r>
              <a:rPr lang="en-US" dirty="0" smtClean="0">
                <a:latin typeface="Calibri" panose="020F0502020204030204" pitchFamily="34" charset="0"/>
              </a:rPr>
              <a:t>current stocks etc.</a:t>
            </a:r>
            <a:endParaRPr lang="en-US" dirty="0">
              <a:latin typeface="Calibri" panose="020F0502020204030204" pitchFamily="34" charset="0"/>
            </a:endParaRPr>
          </a:p>
        </p:txBody>
      </p:sp>
      <p:sp>
        <p:nvSpPr>
          <p:cNvPr id="7" name="Title 1"/>
          <p:cNvSpPr txBox="1">
            <a:spLocks/>
          </p:cNvSpPr>
          <p:nvPr/>
        </p:nvSpPr>
        <p:spPr>
          <a:xfrm>
            <a:off x="0" y="707366"/>
            <a:ext cx="10896600" cy="5846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b="1" smtClean="0"/>
              <a:t>Project Overview </a:t>
            </a:r>
            <a:endParaRPr lang="en-US" b="1"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a:xfrm>
            <a:off x="6708989" y="1690778"/>
            <a:ext cx="3528204" cy="2502078"/>
          </a:xfrm>
          <a:prstGeom prst="cloud">
            <a:avLst/>
          </a:prstGeom>
          <a:ln w="28575"/>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b="1" dirty="0" smtClean="0">
                <a:solidFill>
                  <a:srgbClr val="FFFF00"/>
                </a:solidFill>
              </a:rPr>
              <a:t>Web Services</a:t>
            </a:r>
          </a:p>
        </p:txBody>
      </p:sp>
      <p:sp>
        <p:nvSpPr>
          <p:cNvPr id="3" name="Title 2"/>
          <p:cNvSpPr>
            <a:spLocks noGrp="1"/>
          </p:cNvSpPr>
          <p:nvPr>
            <p:ph type="title"/>
          </p:nvPr>
        </p:nvSpPr>
        <p:spPr>
          <a:xfrm>
            <a:off x="0" y="263761"/>
            <a:ext cx="9601200" cy="1036850"/>
          </a:xfrm>
        </p:spPr>
        <p:txBody>
          <a:bodyPr/>
          <a:lstStyle/>
          <a:p>
            <a:r>
              <a:rPr lang="en-US" b="1" dirty="0" smtClean="0"/>
              <a:t>High-level Block Diagram</a:t>
            </a:r>
            <a:endParaRPr lang="en-US" b="1" dirty="0"/>
          </a:p>
        </p:txBody>
      </p:sp>
      <p:grpSp>
        <p:nvGrpSpPr>
          <p:cNvPr id="5" name="Group 4"/>
          <p:cNvGrpSpPr/>
          <p:nvPr/>
        </p:nvGrpSpPr>
        <p:grpSpPr>
          <a:xfrm>
            <a:off x="228109" y="2825356"/>
            <a:ext cx="923026" cy="1158110"/>
            <a:chOff x="619708" y="2016475"/>
            <a:chExt cx="923026" cy="1158110"/>
          </a:xfrm>
        </p:grpSpPr>
        <p:sp>
          <p:nvSpPr>
            <p:cNvPr id="30" name="Smiley Face 29"/>
            <p:cNvSpPr/>
            <p:nvPr/>
          </p:nvSpPr>
          <p:spPr>
            <a:xfrm>
              <a:off x="619708" y="2016475"/>
              <a:ext cx="923026" cy="862642"/>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Calibri" panose="020F0502020204030204" pitchFamily="34" charset="0"/>
              </a:endParaRPr>
            </a:p>
          </p:txBody>
        </p:sp>
        <p:sp>
          <p:nvSpPr>
            <p:cNvPr id="31" name="TextBox 30"/>
            <p:cNvSpPr txBox="1"/>
            <p:nvPr/>
          </p:nvSpPr>
          <p:spPr>
            <a:xfrm>
              <a:off x="757855" y="2805253"/>
              <a:ext cx="623889"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User</a:t>
              </a:r>
              <a:endParaRPr lang="en-US" b="1" dirty="0">
                <a:solidFill>
                  <a:srgbClr val="FF6600"/>
                </a:solidFill>
                <a:latin typeface="Calibri" panose="020F0502020204030204" pitchFamily="34" charset="0"/>
              </a:endParaRPr>
            </a:p>
          </p:txBody>
        </p:sp>
      </p:grpSp>
      <p:sp>
        <p:nvSpPr>
          <p:cNvPr id="32" name="Rounded Rectangle 31"/>
          <p:cNvSpPr/>
          <p:nvPr/>
        </p:nvSpPr>
        <p:spPr>
          <a:xfrm>
            <a:off x="10639502" y="1702911"/>
            <a:ext cx="1486619" cy="940674"/>
          </a:xfrm>
          <a:prstGeom prst="round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Yahoo Finance APIs</a:t>
            </a:r>
            <a:endParaRPr lang="en-US" dirty="0"/>
          </a:p>
        </p:txBody>
      </p:sp>
      <p:cxnSp>
        <p:nvCxnSpPr>
          <p:cNvPr id="44" name="Straight Arrow Connector 43"/>
          <p:cNvCxnSpPr/>
          <p:nvPr/>
        </p:nvCxnSpPr>
        <p:spPr>
          <a:xfrm>
            <a:off x="1271120" y="3383854"/>
            <a:ext cx="2390911"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7" idx="0"/>
            <a:endCxn id="32" idx="1"/>
          </p:cNvCxnSpPr>
          <p:nvPr/>
        </p:nvCxnSpPr>
        <p:spPr>
          <a:xfrm flipV="1">
            <a:off x="10234253" y="2173248"/>
            <a:ext cx="405249" cy="768569"/>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8678173" y="4225609"/>
            <a:ext cx="0" cy="818597"/>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grpSp>
        <p:nvGrpSpPr>
          <p:cNvPr id="2" name="Group 1"/>
          <p:cNvGrpSpPr/>
          <p:nvPr/>
        </p:nvGrpSpPr>
        <p:grpSpPr>
          <a:xfrm>
            <a:off x="3782016" y="2397779"/>
            <a:ext cx="1899204" cy="1794052"/>
            <a:chOff x="2413986" y="4681467"/>
            <a:chExt cx="1899204" cy="1794052"/>
          </a:xfrm>
        </p:grpSpPr>
        <p:sp>
          <p:nvSpPr>
            <p:cNvPr id="34" name="Cube 33"/>
            <p:cNvSpPr/>
            <p:nvPr/>
          </p:nvSpPr>
          <p:spPr>
            <a:xfrm>
              <a:off x="2413986" y="4681467"/>
              <a:ext cx="1899204" cy="1794052"/>
            </a:xfrm>
            <a:prstGeom prst="cube">
              <a:avLst>
                <a:gd name="adj" fmla="val 11770"/>
              </a:avLst>
            </a:prstGeom>
            <a:solidFill>
              <a:srgbClr val="00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6" name="TextBox 55"/>
            <p:cNvSpPr txBox="1"/>
            <p:nvPr/>
          </p:nvSpPr>
          <p:spPr>
            <a:xfrm>
              <a:off x="2537241" y="5082530"/>
              <a:ext cx="1416157" cy="1200329"/>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WEB </a:t>
              </a:r>
              <a:r>
                <a:rPr lang="en-US" b="1" dirty="0" smtClean="0">
                  <a:solidFill>
                    <a:srgbClr val="FF6600"/>
                  </a:solidFill>
                  <a:latin typeface="Calibri" panose="020F0502020204030204" pitchFamily="34" charset="0"/>
                </a:rPr>
                <a:t>SERVER</a:t>
              </a:r>
            </a:p>
            <a:p>
              <a:pPr algn="ctr"/>
              <a:r>
                <a:rPr lang="en-US" b="1" dirty="0" smtClean="0">
                  <a:solidFill>
                    <a:srgbClr val="FF6600"/>
                  </a:solidFill>
                  <a:latin typeface="Calibri" panose="020F0502020204030204" pitchFamily="34" charset="0"/>
                </a:rPr>
                <a:t>Apache </a:t>
              </a:r>
            </a:p>
            <a:p>
              <a:pPr algn="ctr"/>
              <a:r>
                <a:rPr lang="en-US" b="1" dirty="0" smtClean="0">
                  <a:solidFill>
                    <a:srgbClr val="FF6600"/>
                  </a:solidFill>
                  <a:latin typeface="Calibri" panose="020F0502020204030204" pitchFamily="34" charset="0"/>
                </a:rPr>
                <a:t>Tomcat</a:t>
              </a:r>
            </a:p>
            <a:p>
              <a:pPr algn="ctr"/>
              <a:r>
                <a:rPr lang="en-US" b="1" dirty="0" smtClean="0">
                  <a:solidFill>
                    <a:srgbClr val="FF6600"/>
                  </a:solidFill>
                  <a:latin typeface="Calibri" panose="020F0502020204030204" pitchFamily="34" charset="0"/>
                </a:rPr>
                <a:t>8</a:t>
              </a:r>
              <a:endParaRPr lang="en-US" b="1" dirty="0">
                <a:solidFill>
                  <a:srgbClr val="FF6600"/>
                </a:solidFill>
                <a:latin typeface="Calibri" panose="020F0502020204030204" pitchFamily="34" charset="0"/>
              </a:endParaRPr>
            </a:p>
          </p:txBody>
        </p:sp>
      </p:grpSp>
      <p:grpSp>
        <p:nvGrpSpPr>
          <p:cNvPr id="4" name="Group 3"/>
          <p:cNvGrpSpPr/>
          <p:nvPr/>
        </p:nvGrpSpPr>
        <p:grpSpPr>
          <a:xfrm>
            <a:off x="7755147" y="5096671"/>
            <a:ext cx="1846053" cy="1621766"/>
            <a:chOff x="7755147" y="4735902"/>
            <a:chExt cx="1846053" cy="1621766"/>
          </a:xfrm>
        </p:grpSpPr>
        <p:sp>
          <p:nvSpPr>
            <p:cNvPr id="33" name="Can 32"/>
            <p:cNvSpPr/>
            <p:nvPr/>
          </p:nvSpPr>
          <p:spPr>
            <a:xfrm>
              <a:off x="7755147" y="4735902"/>
              <a:ext cx="1846053" cy="1621766"/>
            </a:xfrm>
            <a:prstGeom prst="ca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211633" y="5606477"/>
              <a:ext cx="1084399" cy="369332"/>
            </a:xfrm>
            <a:prstGeom prst="rect">
              <a:avLst/>
            </a:prstGeom>
            <a:noFill/>
          </p:spPr>
          <p:txBody>
            <a:bodyPr wrap="none" rtlCol="0">
              <a:spAutoFit/>
            </a:bodyPr>
            <a:lstStyle/>
            <a:p>
              <a:r>
                <a:rPr lang="en-US" b="1" dirty="0" err="1" smtClean="0">
                  <a:solidFill>
                    <a:srgbClr val="FF6600"/>
                  </a:solidFill>
                  <a:latin typeface="Calibri" panose="020F0502020204030204" pitchFamily="34" charset="0"/>
                </a:rPr>
                <a:t>DataBase</a:t>
              </a:r>
              <a:endParaRPr lang="en-US" b="1" dirty="0">
                <a:solidFill>
                  <a:srgbClr val="FF6600"/>
                </a:solidFill>
                <a:latin typeface="Calibri" panose="020F0502020204030204" pitchFamily="34" charset="0"/>
              </a:endParaRPr>
            </a:p>
          </p:txBody>
        </p:sp>
      </p:grpSp>
      <p:sp>
        <p:nvSpPr>
          <p:cNvPr id="60" name="TextBox 59"/>
          <p:cNvSpPr txBox="1"/>
          <p:nvPr/>
        </p:nvSpPr>
        <p:spPr>
          <a:xfrm>
            <a:off x="6621193" y="4500648"/>
            <a:ext cx="198304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Database Interface</a:t>
            </a:r>
            <a:endParaRPr lang="en-US" b="1" dirty="0">
              <a:solidFill>
                <a:srgbClr val="7030A0"/>
              </a:solidFill>
              <a:latin typeface="Calibri" panose="020F0502020204030204" pitchFamily="34" charset="0"/>
            </a:endParaRPr>
          </a:p>
        </p:txBody>
      </p:sp>
      <p:sp>
        <p:nvSpPr>
          <p:cNvPr id="67" name="TextBox 66"/>
          <p:cNvSpPr txBox="1"/>
          <p:nvPr/>
        </p:nvSpPr>
        <p:spPr>
          <a:xfrm>
            <a:off x="4842779" y="1918967"/>
            <a:ext cx="2320959" cy="369332"/>
          </a:xfrm>
          <a:prstGeom prst="rect">
            <a:avLst/>
          </a:prstGeom>
          <a:noFill/>
        </p:spPr>
        <p:txBody>
          <a:bodyPr wrap="square" rtlCol="0">
            <a:spAutoFit/>
          </a:bodyPr>
          <a:lstStyle/>
          <a:p>
            <a:r>
              <a:rPr lang="en-US" b="1" dirty="0" smtClean="0">
                <a:solidFill>
                  <a:srgbClr val="7030A0"/>
                </a:solidFill>
                <a:latin typeface="Calibri" panose="020F0502020204030204" pitchFamily="34" charset="0"/>
              </a:rPr>
              <a:t>Application Interface</a:t>
            </a:r>
            <a:endParaRPr lang="en-US" b="1" dirty="0">
              <a:solidFill>
                <a:srgbClr val="7030A0"/>
              </a:solidFill>
              <a:latin typeface="Calibri" panose="020F0502020204030204" pitchFamily="34" charset="0"/>
            </a:endParaRPr>
          </a:p>
        </p:txBody>
      </p:sp>
      <p:sp>
        <p:nvSpPr>
          <p:cNvPr id="68" name="TextBox 67"/>
          <p:cNvSpPr txBox="1"/>
          <p:nvPr/>
        </p:nvSpPr>
        <p:spPr>
          <a:xfrm>
            <a:off x="1406013" y="2862275"/>
            <a:ext cx="213276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Client User Interface</a:t>
            </a:r>
            <a:endParaRPr lang="en-US" b="1" dirty="0">
              <a:solidFill>
                <a:srgbClr val="7030A0"/>
              </a:solidFill>
              <a:latin typeface="Calibri" panose="020F0502020204030204" pitchFamily="34" charset="0"/>
            </a:endParaRPr>
          </a:p>
        </p:txBody>
      </p:sp>
      <p:sp>
        <p:nvSpPr>
          <p:cNvPr id="69" name="Rounded Rectangle 68"/>
          <p:cNvSpPr/>
          <p:nvPr/>
        </p:nvSpPr>
        <p:spPr>
          <a:xfrm>
            <a:off x="3841331" y="5044206"/>
            <a:ext cx="1794294" cy="8626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Google Trends APIs</a:t>
            </a:r>
            <a:endParaRPr lang="en-US" dirty="0"/>
          </a:p>
        </p:txBody>
      </p:sp>
      <p:cxnSp>
        <p:nvCxnSpPr>
          <p:cNvPr id="70" name="Straight Arrow Connector 69"/>
          <p:cNvCxnSpPr/>
          <p:nvPr/>
        </p:nvCxnSpPr>
        <p:spPr>
          <a:xfrm flipH="1">
            <a:off x="4731363" y="4233883"/>
            <a:ext cx="255" cy="779849"/>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endCxn id="34" idx="5"/>
          </p:cNvCxnSpPr>
          <p:nvPr/>
        </p:nvCxnSpPr>
        <p:spPr>
          <a:xfrm flipH="1" flipV="1">
            <a:off x="5681220" y="3189225"/>
            <a:ext cx="1045405" cy="5241"/>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6370892" y="1608220"/>
            <a:ext cx="4236259" cy="5167222"/>
          </a:xfrm>
          <a:prstGeom prst="roundRect">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323933" y="3859342"/>
            <a:ext cx="2598788" cy="954107"/>
          </a:xfrm>
          <a:prstGeom prst="rect">
            <a:avLst/>
          </a:prstGeom>
        </p:spPr>
        <p:txBody>
          <a:bodyPr wrap="none">
            <a:spAutoFit/>
          </a:bodyPr>
          <a:lstStyle/>
          <a:p>
            <a:pPr algn="ctr"/>
            <a:r>
              <a:rPr lang="en-US" sz="2800" b="1" dirty="0" smtClean="0">
                <a:solidFill>
                  <a:srgbClr val="FF0000"/>
                </a:solidFill>
              </a:rPr>
              <a:t>on</a:t>
            </a:r>
          </a:p>
          <a:p>
            <a:pPr algn="ctr"/>
            <a:r>
              <a:rPr lang="en-US" sz="2800" b="1" dirty="0" smtClean="0">
                <a:solidFill>
                  <a:srgbClr val="FF0000"/>
                </a:solidFill>
              </a:rPr>
              <a:t>Amazon </a:t>
            </a:r>
            <a:r>
              <a:rPr lang="en-US" sz="2800" b="1" dirty="0">
                <a:solidFill>
                  <a:srgbClr val="FF0000"/>
                </a:solidFill>
              </a:rPr>
              <a:t>AWS </a:t>
            </a:r>
            <a:endParaRPr lang="en-US" sz="2800" dirty="0"/>
          </a:p>
        </p:txBody>
      </p:sp>
    </p:spTree>
    <p:extLst>
      <p:ext uri="{BB962C8B-B14F-4D97-AF65-F5344CB8AC3E}">
        <p14:creationId xmlns:p14="http://schemas.microsoft.com/office/powerpoint/2010/main" val="1147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104955" y="1587261"/>
            <a:ext cx="11835442" cy="5020573"/>
          </a:xfrm>
          <a:prstGeom prst="rect">
            <a:avLst/>
          </a:prstGeom>
          <a:noFill/>
          <a:ln>
            <a:solidFill>
              <a:srgbClr val="5B9BD5"/>
            </a:solidFill>
            <a:miter lim="800000"/>
          </a:ln>
        </p:spPr>
        <p:txBody>
          <a:bodyPr lIns="0" tIns="0" rIns="0" bIns="0"/>
          <a:lstStyle/>
          <a:p>
            <a:pPr marL="0" lvl="0" indent="0">
              <a:lnSpc>
                <a:spcPct val="100000"/>
              </a:lnSpc>
              <a:spcBef>
                <a:spcPts val="0"/>
              </a:spcBef>
              <a:buSzTx/>
              <a:buFontTx/>
              <a:buNone/>
              <a:defRPr sz="1800"/>
            </a:pPr>
            <a:r>
              <a:rPr sz="2000" i="1" dirty="0">
                <a:latin typeface="Calibri" panose="020F0502020204030204" pitchFamily="34" charset="0"/>
              </a:rPr>
              <a:t>It’s all about $$$ .. </a:t>
            </a:r>
          </a:p>
          <a:p>
            <a:pPr marL="0" lvl="0" indent="0">
              <a:lnSpc>
                <a:spcPct val="100000"/>
              </a:lnSpc>
              <a:spcBef>
                <a:spcPts val="0"/>
              </a:spcBef>
              <a:buSzTx/>
              <a:buFontTx/>
              <a:buNone/>
              <a:defRPr sz="1800"/>
            </a:pPr>
            <a:endParaRPr sz="2000" i="1" dirty="0">
              <a:latin typeface="Calibri" panose="020F0502020204030204" pitchFamily="34" charset="0"/>
            </a:endParaRPr>
          </a:p>
          <a:p>
            <a:pPr marL="0" lvl="0" indent="0">
              <a:lnSpc>
                <a:spcPct val="100000"/>
              </a:lnSpc>
              <a:spcBef>
                <a:spcPts val="0"/>
              </a:spcBef>
              <a:buSzTx/>
              <a:buFontTx/>
              <a:buNone/>
              <a:defRPr sz="1800"/>
            </a:pPr>
            <a:r>
              <a:rPr sz="2000" dirty="0">
                <a:solidFill>
                  <a:srgbClr val="BA76FF"/>
                </a:solidFill>
                <a:latin typeface="Calibri" panose="020F0502020204030204" pitchFamily="34" charset="0"/>
              </a:rPr>
              <a:t>Why do anyone invest in stock markets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To become a part owner of the business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a:t>
            </a:r>
            <a:r>
              <a:rPr sz="2000" i="1" dirty="0">
                <a:latin typeface="Calibri" panose="020F0502020204030204" pitchFamily="34" charset="0"/>
              </a:rPr>
              <a:t>To receive profits which are named as </a:t>
            </a:r>
            <a:r>
              <a:rPr sz="2000" b="1" i="1" dirty="0">
                <a:solidFill>
                  <a:srgbClr val="45C86C"/>
                </a:solidFill>
                <a:latin typeface="Calibri" panose="020F0502020204030204" pitchFamily="34" charset="0"/>
              </a:rPr>
              <a:t>Dividends</a:t>
            </a:r>
            <a:r>
              <a:rPr sz="2000" dirty="0">
                <a:latin typeface="Calibri" panose="020F0502020204030204" pitchFamily="34" charset="0"/>
              </a:rPr>
              <a:t>.</a:t>
            </a:r>
          </a:p>
          <a:p>
            <a:pPr marL="0" lvl="0" indent="0">
              <a:lnSpc>
                <a:spcPct val="100000"/>
              </a:lnSpc>
              <a:spcBef>
                <a:spcPts val="0"/>
              </a:spcBef>
              <a:buSzTx/>
              <a:buFontTx/>
              <a:buNone/>
              <a:defRPr sz="1800"/>
            </a:pPr>
            <a:endParaRPr sz="2000" dirty="0">
              <a:latin typeface="Calibri" panose="020F0502020204030204" pitchFamily="34" charset="0"/>
            </a:endParaRPr>
          </a:p>
          <a:p>
            <a:pPr marL="200526" lvl="0" indent="-200526">
              <a:lnSpc>
                <a:spcPct val="100000"/>
              </a:lnSpc>
              <a:spcBef>
                <a:spcPts val="0"/>
              </a:spcBef>
              <a:buSzPct val="60000"/>
              <a:buFontTx/>
              <a:buBlip>
                <a:blip r:embed="rId2"/>
              </a:buBlip>
              <a:defRPr sz="1800"/>
            </a:pPr>
            <a:r>
              <a:rPr sz="2000" dirty="0">
                <a:latin typeface="Calibri" panose="020F0502020204030204" pitchFamily="34" charset="0"/>
              </a:rPr>
              <a:t>Stocks are at a relatively high potential in terms of    </a:t>
            </a:r>
          </a:p>
          <a:p>
            <a:pPr marL="0" lvl="0" indent="0">
              <a:lnSpc>
                <a:spcPct val="100000"/>
              </a:lnSpc>
              <a:spcBef>
                <a:spcPts val="0"/>
              </a:spcBef>
              <a:buSzTx/>
              <a:buFontTx/>
              <a:buNone/>
              <a:defRPr sz="1800"/>
            </a:pPr>
            <a:r>
              <a:rPr sz="2000" dirty="0">
                <a:latin typeface="Calibri" panose="020F0502020204030204" pitchFamily="34" charset="0"/>
              </a:rPr>
              <a:t>   returns when compared to mutual funds and bonds. </a:t>
            </a:r>
          </a:p>
          <a:p>
            <a:pPr marL="0" lvl="0" indent="0">
              <a:lnSpc>
                <a:spcPct val="100000"/>
              </a:lnSpc>
              <a:spcBef>
                <a:spcPts val="0"/>
              </a:spcBef>
              <a:buSzTx/>
              <a:buFontTx/>
              <a:buNone/>
              <a:defRPr sz="1800"/>
            </a:pPr>
            <a:r>
              <a:rPr sz="2000" dirty="0">
                <a:latin typeface="Calibri" panose="020F0502020204030204" pitchFamily="34" charset="0"/>
              </a:rPr>
              <a:t>   </a:t>
            </a:r>
            <a:endParaRPr sz="2000" dirty="0" smtClean="0">
              <a:latin typeface="Calibri" panose="020F0502020204030204" pitchFamily="34" charset="0"/>
            </a:endParaRPr>
          </a:p>
          <a:p>
            <a:pPr marL="0" lvl="0" indent="0">
              <a:lnSpc>
                <a:spcPct val="100000"/>
              </a:lnSpc>
              <a:spcBef>
                <a:spcPts val="0"/>
              </a:spcBef>
              <a:buSzTx/>
              <a:buFontTx/>
              <a:buNone/>
              <a:defRPr sz="1800"/>
            </a:pPr>
            <a:r>
              <a:rPr sz="2000" dirty="0" smtClean="0">
                <a:latin typeface="Calibri" panose="020F0502020204030204" pitchFamily="34" charset="0"/>
              </a:rPr>
              <a:t>   </a:t>
            </a:r>
            <a:r>
              <a:rPr sz="2000" b="1" dirty="0" smtClean="0">
                <a:latin typeface="Calibri" panose="020F0502020204030204" pitchFamily="34" charset="0"/>
              </a:rPr>
              <a:t>The potential comes at a price of high risk of </a:t>
            </a:r>
            <a:r>
              <a:rPr sz="2000" b="1" dirty="0" smtClean="0">
                <a:solidFill>
                  <a:srgbClr val="E72C12"/>
                </a:solidFill>
                <a:latin typeface="Calibri" panose="020F0502020204030204" pitchFamily="34" charset="0"/>
              </a:rPr>
              <a:t>losing</a:t>
            </a:r>
            <a:r>
              <a:rPr sz="2000" b="1" dirty="0" smtClean="0">
                <a:latin typeface="Calibri" panose="020F0502020204030204" pitchFamily="34" charset="0"/>
              </a:rPr>
              <a:t>  </a:t>
            </a:r>
          </a:p>
          <a:p>
            <a:pPr marL="0" lvl="0" indent="0">
              <a:lnSpc>
                <a:spcPct val="100000"/>
              </a:lnSpc>
              <a:spcBef>
                <a:spcPts val="0"/>
              </a:spcBef>
              <a:buSzTx/>
              <a:buFontTx/>
              <a:buNone/>
              <a:defRPr sz="1800"/>
            </a:pPr>
            <a:r>
              <a:rPr sz="2000" b="1" dirty="0" smtClean="0">
                <a:latin typeface="Calibri" panose="020F0502020204030204" pitchFamily="34" charset="0"/>
              </a:rPr>
              <a:t>   </a:t>
            </a:r>
            <a:r>
              <a:rPr sz="2000" b="1" dirty="0">
                <a:latin typeface="Calibri" panose="020F0502020204030204" pitchFamily="34" charset="0"/>
              </a:rPr>
              <a:t>some or the total </a:t>
            </a:r>
            <a:r>
              <a:rPr sz="2000" b="1" dirty="0">
                <a:solidFill>
                  <a:srgbClr val="DF3538"/>
                </a:solidFill>
                <a:latin typeface="Calibri" panose="020F0502020204030204" pitchFamily="34" charset="0"/>
              </a:rPr>
              <a:t>investments</a:t>
            </a:r>
            <a:r>
              <a:rPr sz="2000" b="1" dirty="0">
                <a:latin typeface="Calibri" panose="020F0502020204030204" pitchFamily="34" charset="0"/>
              </a:rPr>
              <a:t> at times</a:t>
            </a:r>
            <a:r>
              <a:rPr sz="2000" dirty="0">
                <a:latin typeface="Calibri" panose="020F0502020204030204" pitchFamily="34" charset="0"/>
              </a:rPr>
              <a:t>.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solidFill>
                  <a:srgbClr val="FF0000"/>
                </a:solidFill>
                <a:latin typeface="Calibri" panose="020F0502020204030204" pitchFamily="34" charset="0"/>
              </a:rPr>
              <a:t>Hence, investors are interested in stock predictions.</a:t>
            </a:r>
            <a:r>
              <a:rPr sz="2000" dirty="0">
                <a:latin typeface="Calibri" panose="020F0502020204030204" pitchFamily="34" charset="0"/>
              </a:rPr>
              <a:t> </a:t>
            </a:r>
          </a:p>
        </p:txBody>
      </p:sp>
      <p:sp>
        <p:nvSpPr>
          <p:cNvPr id="51" name="Shape 51"/>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6</a:t>
            </a:fld>
            <a:endParaRPr sz="1200">
              <a:solidFill>
                <a:srgbClr val="888888"/>
              </a:solidFill>
            </a:endParaRPr>
          </a:p>
        </p:txBody>
      </p:sp>
      <p:pic>
        <p:nvPicPr>
          <p:cNvPr id="52" name="stock prediction.jpg"/>
          <p:cNvPicPr/>
          <p:nvPr/>
        </p:nvPicPr>
        <p:blipFill>
          <a:blip r:embed="rId3">
            <a:extLst/>
          </a:blip>
          <a:stretch>
            <a:fillRect/>
          </a:stretch>
        </p:blipFill>
        <p:spPr>
          <a:xfrm>
            <a:off x="7534153" y="1950804"/>
            <a:ext cx="4089946" cy="4089946"/>
          </a:xfrm>
          <a:prstGeom prst="rect">
            <a:avLst/>
          </a:prstGeom>
          <a:ln w="12700">
            <a:solidFill>
              <a:srgbClr val="5B9BD5"/>
            </a:solidFill>
            <a:miter/>
          </a:ln>
        </p:spPr>
      </p:pic>
      <p:sp>
        <p:nvSpPr>
          <p:cNvPr id="2" name="Title 1"/>
          <p:cNvSpPr>
            <a:spLocks noGrp="1"/>
          </p:cNvSpPr>
          <p:nvPr>
            <p:ph type="title"/>
          </p:nvPr>
        </p:nvSpPr>
        <p:spPr>
          <a:xfrm>
            <a:off x="104955" y="186869"/>
            <a:ext cx="9601200" cy="1036850"/>
          </a:xfrm>
        </p:spPr>
        <p:txBody>
          <a:bodyPr/>
          <a:lstStyle/>
          <a:p>
            <a:r>
              <a:rPr lang="en-US" dirty="0" smtClean="0"/>
              <a:t>Why Stock Prediction ?</a:t>
            </a:r>
            <a:endParaRPr lang="en-US" dirty="0"/>
          </a:p>
        </p:txBody>
      </p:sp>
    </p:spTree>
    <p:extLst>
      <p:ext uri="{BB962C8B-B14F-4D97-AF65-F5344CB8AC3E}">
        <p14:creationId xmlns:p14="http://schemas.microsoft.com/office/powerpoint/2010/main" val="340961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xfrm>
            <a:off x="1" y="1825625"/>
            <a:ext cx="4813539" cy="4351338"/>
          </a:xfrm>
          <a:prstGeom prst="rect">
            <a:avLst/>
          </a:prstGeom>
        </p:spPr>
        <p:txBody>
          <a:bodyPr/>
          <a:lstStyle/>
          <a:p>
            <a:pPr lvl="0">
              <a:defRPr sz="1800"/>
            </a:pPr>
            <a:endParaRPr sz="2400" dirty="0">
              <a:latin typeface="Calibri" panose="020F0502020204030204" pitchFamily="34" charset="0"/>
            </a:endParaRPr>
          </a:p>
          <a:p>
            <a:pPr marL="195942" lvl="0" indent="-195942">
              <a:defRPr sz="1800"/>
            </a:pPr>
            <a:r>
              <a:rPr sz="2400" dirty="0">
                <a:latin typeface="Calibri" panose="020F0502020204030204" pitchFamily="34" charset="0"/>
              </a:rPr>
              <a:t>To predict intra-day stock </a:t>
            </a:r>
            <a:r>
              <a:rPr sz="2400" dirty="0" smtClean="0">
                <a:latin typeface="Calibri" panose="020F0502020204030204" pitchFamily="34" charset="0"/>
              </a:rPr>
              <a:t>prices</a:t>
            </a:r>
            <a:endParaRPr lang="en-US" sz="2400" dirty="0" smtClean="0">
              <a:latin typeface="Calibri" panose="020F0502020204030204" pitchFamily="34" charset="0"/>
            </a:endParaRPr>
          </a:p>
          <a:p>
            <a:pPr marL="0" lvl="0" indent="0">
              <a:buNone/>
              <a:defRPr sz="1800"/>
            </a:pPr>
            <a:endParaRPr sz="2400" dirty="0">
              <a:latin typeface="Calibri" panose="020F0502020204030204" pitchFamily="34" charset="0"/>
            </a:endParaRPr>
          </a:p>
          <a:p>
            <a:pPr marL="195942" lvl="0" indent="-195942">
              <a:defRPr sz="1800"/>
            </a:pPr>
            <a:r>
              <a:rPr lang="en-US" sz="2400" dirty="0" smtClean="0">
                <a:latin typeface="Calibri" panose="020F0502020204030204" pitchFamily="34" charset="0"/>
              </a:rPr>
              <a:t>Our </a:t>
            </a:r>
            <a:r>
              <a:rPr sz="2400" dirty="0" smtClean="0">
                <a:latin typeface="Calibri" panose="020F0502020204030204" pitchFamily="34" charset="0"/>
              </a:rPr>
              <a:t>Duration </a:t>
            </a:r>
            <a:endParaRPr lang="en-US" sz="2400" dirty="0" smtClean="0">
              <a:latin typeface="Calibri" panose="020F0502020204030204" pitchFamily="34" charset="0"/>
            </a:endParaRPr>
          </a:p>
          <a:p>
            <a:pPr marL="470262" lvl="1" indent="-195942">
              <a:defRPr sz="1800"/>
            </a:pPr>
            <a:r>
              <a:rPr sz="2000" dirty="0" smtClean="0">
                <a:latin typeface="Calibri" panose="020F0502020204030204" pitchFamily="34" charset="0"/>
              </a:rPr>
              <a:t>Prediction </a:t>
            </a:r>
            <a:r>
              <a:rPr sz="2000" dirty="0">
                <a:latin typeface="Calibri" panose="020F0502020204030204" pitchFamily="34" charset="0"/>
              </a:rPr>
              <a:t>window: </a:t>
            </a:r>
            <a:r>
              <a:rPr lang="en-US" sz="1800" dirty="0">
                <a:latin typeface="Calibri" panose="020F0502020204030204" pitchFamily="34" charset="0"/>
              </a:rPr>
              <a:t> </a:t>
            </a:r>
            <a:r>
              <a:rPr lang="en-US" sz="1800" b="1" i="1" dirty="0" smtClean="0">
                <a:latin typeface="Calibri" panose="020F0502020204030204" pitchFamily="34" charset="0"/>
              </a:rPr>
              <a:t>Next 5 Values </a:t>
            </a:r>
            <a:endParaRPr sz="2400" b="1" i="1" dirty="0">
              <a:latin typeface="Calibri" panose="020F0502020204030204" pitchFamily="34" charset="0"/>
            </a:endParaRPr>
          </a:p>
        </p:txBody>
      </p:sp>
      <p:sp>
        <p:nvSpPr>
          <p:cNvPr id="56" name="Shape 56"/>
          <p:cNvSpPr/>
          <p:nvPr/>
        </p:nvSpPr>
        <p:spPr>
          <a:xfrm>
            <a:off x="5205047" y="1552754"/>
            <a:ext cx="6709048" cy="5132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defTabSz="493776">
              <a:lnSpc>
                <a:spcPct val="90000"/>
              </a:lnSpc>
              <a:spcBef>
                <a:spcPts val="500"/>
              </a:spcBef>
              <a:buFont typeface="Arial"/>
            </a:pPr>
            <a:r>
              <a:rPr sz="1512" i="1" dirty="0">
                <a:solidFill>
                  <a:srgbClr val="FF0000"/>
                </a:solidFill>
                <a:latin typeface="Calibri" panose="020F0502020204030204" pitchFamily="34" charset="0"/>
              </a:rPr>
              <a:t>About Bayesian….</a:t>
            </a:r>
          </a:p>
          <a:p>
            <a:pPr lvl="0" defTabSz="493776">
              <a:lnSpc>
                <a:spcPct val="90000"/>
              </a:lnSpc>
              <a:spcBef>
                <a:spcPts val="500"/>
              </a:spcBef>
            </a:pPr>
            <a:endParaRPr sz="2052" dirty="0">
              <a:latin typeface="Calibri" panose="020F0502020204030204" pitchFamily="34" charset="0"/>
            </a:endParaRPr>
          </a:p>
          <a:p>
            <a:pPr marL="123444" lvl="0" indent="-123444" defTabSz="493776">
              <a:lnSpc>
                <a:spcPct val="90000"/>
              </a:lnSpc>
              <a:spcBef>
                <a:spcPts val="500"/>
              </a:spcBef>
              <a:buSzPct val="100000"/>
              <a:buFont typeface="Arial"/>
              <a:buChar char="•"/>
            </a:pPr>
            <a:r>
              <a:rPr sz="2052" dirty="0">
                <a:solidFill>
                  <a:srgbClr val="FF6600"/>
                </a:solidFill>
                <a:latin typeface="Calibri" panose="020F0502020204030204" pitchFamily="34" charset="0"/>
              </a:rPr>
              <a:t>Curve fitting </a:t>
            </a:r>
            <a:r>
              <a:rPr sz="2052" dirty="0">
                <a:latin typeface="Calibri" panose="020F0502020204030204" pitchFamily="34" charset="0"/>
              </a:rPr>
              <a:t>is the process of constructing a curve, or mathematical function, that has the best fit to a series of data points, possibly subject to constraints</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Previous data is used to fit the curve and can be used to predict future value.</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Bayesian </a:t>
            </a:r>
            <a:r>
              <a:rPr sz="2052" dirty="0">
                <a:solidFill>
                  <a:srgbClr val="FF6600"/>
                </a:solidFill>
                <a:latin typeface="Calibri" panose="020F0502020204030204" pitchFamily="34" charset="0"/>
              </a:rPr>
              <a:t>linear regression </a:t>
            </a:r>
            <a:r>
              <a:rPr sz="2052" dirty="0">
                <a:latin typeface="Calibri" panose="020F0502020204030204" pitchFamily="34" charset="0"/>
              </a:rPr>
              <a:t>is a prediction with the probability of random variable  </a:t>
            </a: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p:txBody>
      </p:sp>
      <p:pic>
        <p:nvPicPr>
          <p:cNvPr id="57" name="image1.png" descr="https://lh6.googleusercontent.com/30o4DeoF3-0y8VJ1n-fhemQUnLf9NQKJ24OX41xK0gSoJcjkkAGuEM8EYye27hh4XoOkLmo-KxqOQ2_GCfb2PqaHsI2r9zJnvpv1lJrgK8njhdz042tH2BkeSldGj7fwf3u0MWc"/>
          <p:cNvPicPr/>
          <p:nvPr/>
        </p:nvPicPr>
        <p:blipFill>
          <a:blip r:embed="rId2">
            <a:extLst/>
          </a:blip>
          <a:stretch>
            <a:fillRect/>
          </a:stretch>
        </p:blipFill>
        <p:spPr>
          <a:xfrm>
            <a:off x="7867291" y="4175186"/>
            <a:ext cx="4197839" cy="2510286"/>
          </a:xfrm>
          <a:prstGeom prst="rect">
            <a:avLst/>
          </a:prstGeom>
          <a:ln w="12700">
            <a:solidFill>
              <a:srgbClr val="5B9BD5"/>
            </a:solidFill>
            <a:miter/>
          </a:ln>
        </p:spPr>
      </p:pic>
      <p:sp>
        <p:nvSpPr>
          <p:cNvPr id="2" name="Title 1"/>
          <p:cNvSpPr>
            <a:spLocks noGrp="1"/>
          </p:cNvSpPr>
          <p:nvPr>
            <p:ph type="title"/>
          </p:nvPr>
        </p:nvSpPr>
        <p:spPr>
          <a:xfrm>
            <a:off x="0" y="306893"/>
            <a:ext cx="9601200" cy="1036850"/>
          </a:xfrm>
        </p:spPr>
        <p:txBody>
          <a:bodyPr/>
          <a:lstStyle/>
          <a:p>
            <a:r>
              <a:rPr lang="en-US" dirty="0"/>
              <a:t>Short term Prediction Strategy - Bayesian </a:t>
            </a:r>
          </a:p>
        </p:txBody>
      </p:sp>
    </p:spTree>
    <p:extLst>
      <p:ext uri="{BB962C8B-B14F-4D97-AF65-F5344CB8AC3E}">
        <p14:creationId xmlns:p14="http://schemas.microsoft.com/office/powerpoint/2010/main" val="8731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xfrm>
            <a:off x="70449" y="293298"/>
            <a:ext cx="10515600" cy="992660"/>
          </a:xfrm>
          <a:prstGeom prst="rect">
            <a:avLst/>
          </a:prstGeom>
        </p:spPr>
        <p:txBody>
          <a:bodyPr vert="horz" lIns="91440" tIns="45720" rIns="91440" bIns="45720" rtlCol="0" anchor="b">
            <a:normAutofit/>
          </a:bodyPr>
          <a:lstStyle/>
          <a:p>
            <a:r>
              <a:rPr dirty="0"/>
              <a:t>Long term Prediction </a:t>
            </a:r>
            <a:r>
              <a:rPr dirty="0" smtClean="0"/>
              <a:t>Strateg</a:t>
            </a:r>
            <a:r>
              <a:rPr lang="en-US" dirty="0" smtClean="0"/>
              <a:t>y – AI &amp; Machine Learning</a:t>
            </a:r>
            <a:endParaRPr dirty="0"/>
          </a:p>
        </p:txBody>
      </p:sp>
      <p:sp>
        <p:nvSpPr>
          <p:cNvPr id="60" name="Shape 60"/>
          <p:cNvSpPr>
            <a:spLocks noGrp="1"/>
          </p:cNvSpPr>
          <p:nvPr>
            <p:ph type="body" idx="1"/>
          </p:nvPr>
        </p:nvSpPr>
        <p:spPr>
          <a:xfrm>
            <a:off x="70449" y="1800226"/>
            <a:ext cx="11283351" cy="3505020"/>
          </a:xfrm>
          <a:prstGeom prst="rect">
            <a:avLst/>
          </a:prstGeom>
        </p:spPr>
        <p:txBody>
          <a:bodyPr/>
          <a:lstStyle/>
          <a:p>
            <a:pPr lvl="0">
              <a:defRPr sz="1800"/>
            </a:pPr>
            <a:r>
              <a:rPr sz="2400" dirty="0">
                <a:latin typeface="Calibri" panose="020F0502020204030204" pitchFamily="34" charset="0"/>
              </a:rPr>
              <a:t>Artificial Intelligence is used as a key tool to predict the stocks based on long-term </a:t>
            </a:r>
            <a:r>
              <a:rPr sz="2400" dirty="0" smtClean="0">
                <a:latin typeface="Calibri" panose="020F0502020204030204" pitchFamily="34" charset="0"/>
              </a:rPr>
              <a:t>periods</a:t>
            </a:r>
            <a:r>
              <a:rPr lang="en-US" sz="2400" dirty="0" smtClean="0">
                <a:latin typeface="Calibri" panose="020F0502020204030204" pitchFamily="34" charset="0"/>
              </a:rPr>
              <a:t>.</a:t>
            </a:r>
            <a:endParaRPr sz="2400" dirty="0">
              <a:latin typeface="Calibri" panose="020F0502020204030204" pitchFamily="34" charset="0"/>
            </a:endParaRPr>
          </a:p>
          <a:p>
            <a:pPr lvl="0">
              <a:defRPr sz="1800"/>
            </a:pPr>
            <a:endParaRPr sz="2400" dirty="0">
              <a:latin typeface="Calibri" panose="020F0502020204030204" pitchFamily="34" charset="0"/>
            </a:endParaRPr>
          </a:p>
          <a:p>
            <a:pPr lvl="0">
              <a:defRPr sz="1800"/>
            </a:pPr>
            <a:r>
              <a:rPr sz="2400" dirty="0">
                <a:latin typeface="Calibri" panose="020F0502020204030204" pitchFamily="34" charset="0"/>
              </a:rPr>
              <a:t>Machine Learning Technique: </a:t>
            </a:r>
            <a:r>
              <a:rPr sz="2400" dirty="0">
                <a:solidFill>
                  <a:srgbClr val="FF6600"/>
                </a:solidFill>
                <a:latin typeface="Calibri" panose="020F0502020204030204" pitchFamily="34" charset="0"/>
              </a:rPr>
              <a:t>Support Vector Machine</a:t>
            </a:r>
          </a:p>
          <a:p>
            <a:pPr lvl="0">
              <a:defRPr sz="1800"/>
            </a:pPr>
            <a:endParaRPr sz="2400" dirty="0">
              <a:latin typeface="Calibri" panose="020F0502020204030204" pitchFamily="34" charset="0"/>
            </a:endParaRPr>
          </a:p>
          <a:p>
            <a:pPr lvl="0">
              <a:defRPr sz="1800"/>
            </a:pPr>
            <a:r>
              <a:rPr lang="en-US" dirty="0">
                <a:latin typeface="Calibri" panose="020F0502020204030204" pitchFamily="34" charset="0"/>
              </a:rPr>
              <a:t>Machine Learning Technique: </a:t>
            </a:r>
            <a:r>
              <a:rPr sz="2400" dirty="0" smtClean="0">
                <a:solidFill>
                  <a:srgbClr val="FF6600"/>
                </a:solidFill>
                <a:latin typeface="Calibri" panose="020F0502020204030204" pitchFamily="34" charset="0"/>
              </a:rPr>
              <a:t>Artificial </a:t>
            </a:r>
            <a:r>
              <a:rPr sz="2400" dirty="0">
                <a:solidFill>
                  <a:srgbClr val="FF6600"/>
                </a:solidFill>
                <a:latin typeface="Calibri" panose="020F0502020204030204" pitchFamily="34" charset="0"/>
              </a:rPr>
              <a:t>Neural Networks</a:t>
            </a:r>
          </a:p>
        </p:txBody>
      </p:sp>
      <p:sp>
        <p:nvSpPr>
          <p:cNvPr id="61" name="Shape 61"/>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8</a:t>
            </a:fld>
            <a:endParaRPr sz="1200">
              <a:solidFill>
                <a:srgbClr val="888888"/>
              </a:solidFill>
            </a:endParaRPr>
          </a:p>
        </p:txBody>
      </p:sp>
    </p:spTree>
    <p:extLst>
      <p:ext uri="{BB962C8B-B14F-4D97-AF65-F5344CB8AC3E}">
        <p14:creationId xmlns:p14="http://schemas.microsoft.com/office/powerpoint/2010/main" val="1742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217098" y="284477"/>
            <a:ext cx="9601200" cy="1036850"/>
          </a:xfrm>
          <a:prstGeom prst="rect">
            <a:avLst/>
          </a:prstGeom>
        </p:spPr>
        <p:txBody>
          <a:bodyPr vert="horz" lIns="91440" tIns="45720" rIns="91440" bIns="45720" rtlCol="0" anchor="b">
            <a:normAutofit/>
          </a:bodyPr>
          <a:lstStyle/>
          <a:p>
            <a:r>
              <a:rPr dirty="0"/>
              <a:t>Decision Making </a:t>
            </a:r>
            <a:r>
              <a:rPr dirty="0" smtClean="0"/>
              <a:t>!</a:t>
            </a:r>
            <a:r>
              <a:rPr lang="en-US" dirty="0" smtClean="0"/>
              <a:t> – Our Recommendation Policy</a:t>
            </a:r>
            <a:r>
              <a:rPr dirty="0" smtClean="0"/>
              <a:t> </a:t>
            </a:r>
            <a:endParaRPr dirty="0"/>
          </a:p>
        </p:txBody>
      </p:sp>
      <p:sp>
        <p:nvSpPr>
          <p:cNvPr id="89" name="Shape 89"/>
          <p:cNvSpPr>
            <a:spLocks noGrp="1"/>
          </p:cNvSpPr>
          <p:nvPr>
            <p:ph type="body" idx="1"/>
          </p:nvPr>
        </p:nvSpPr>
        <p:spPr>
          <a:xfrm>
            <a:off x="130833" y="1582080"/>
            <a:ext cx="11566585" cy="839191"/>
          </a:xfrm>
          <a:prstGeom prst="rect">
            <a:avLst/>
          </a:prstGeom>
        </p:spPr>
        <p:txBody>
          <a:bodyPr>
            <a:normAutofit lnSpcReduction="10000"/>
          </a:bodyPr>
          <a:lstStyle/>
          <a:p>
            <a:pPr lvl="0">
              <a:defRPr sz="1800"/>
            </a:pPr>
            <a:r>
              <a:rPr sz="2800" dirty="0">
                <a:latin typeface="Calibri" panose="020F0502020204030204" pitchFamily="34" charset="0"/>
              </a:rPr>
              <a:t>Ultimately, the stock analysis is to make a decision whether to </a:t>
            </a:r>
            <a:r>
              <a:rPr sz="2800" dirty="0" smtClean="0">
                <a:latin typeface="Calibri" panose="020F0502020204030204" pitchFamily="34" charset="0"/>
              </a:rPr>
              <a:t>buy</a:t>
            </a:r>
            <a:r>
              <a:rPr sz="2800" dirty="0">
                <a:latin typeface="Calibri" panose="020F0502020204030204" pitchFamily="34" charset="0"/>
              </a:rPr>
              <a:t>, sell or hold a stock. </a:t>
            </a:r>
          </a:p>
        </p:txBody>
      </p:sp>
      <p:sp>
        <p:nvSpPr>
          <p:cNvPr id="90" name="Shape 90"/>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9</a:t>
            </a:fld>
            <a:endParaRPr sz="1200">
              <a:solidFill>
                <a:srgbClr val="888888"/>
              </a:solidFill>
            </a:endParaRPr>
          </a:p>
        </p:txBody>
      </p:sp>
      <p:sp>
        <p:nvSpPr>
          <p:cNvPr id="91" name="Shape 91"/>
          <p:cNvSpPr/>
          <p:nvPr/>
        </p:nvSpPr>
        <p:spPr>
          <a:xfrm>
            <a:off x="584751" y="3825729"/>
            <a:ext cx="1085229" cy="1174104"/>
          </a:xfrm>
          <a:prstGeom prst="roundRect">
            <a:avLst>
              <a:gd name="adj" fmla="val 15000"/>
            </a:avLst>
          </a:prstGeom>
          <a:solidFill>
            <a:srgbClr val="A2B9E2"/>
          </a:solidFill>
          <a:ln w="6350">
            <a:solidFill>
              <a:srgbClr val="AA7942"/>
            </a:solidFill>
            <a:miter/>
          </a:ln>
          <a:effectLst>
            <a:outerShdw blurRad="63500" dist="19050" dir="5400000" rotWithShape="0">
              <a:srgbClr val="000000">
                <a:alpha val="63000"/>
              </a:srgbClr>
            </a:outerShdw>
          </a:effectLst>
          <a:extLst>
            <a:ext uri="{C572A759-6A51-4108-AA02-DFA0A04FC94B}">
              <ma14:wrappingTextBoxFlag xmlns="" xmlns:ma14="http://schemas.microsoft.com/office/mac/drawingml/2011/main" val="1"/>
            </a:ext>
          </a:extLst>
        </p:spPr>
        <p:txBody>
          <a:bodyPr lIns="0" tIns="0" rIns="0" bIns="0" anchor="ctr"/>
          <a:lstStyle>
            <a:lvl1pPr>
              <a:defRPr>
                <a:solidFill>
                  <a:srgbClr val="FFFFFF"/>
                </a:solidFill>
              </a:defRPr>
            </a:lvl1pPr>
          </a:lstStyle>
          <a:p>
            <a:pPr lvl="0" algn="ctr">
              <a:defRPr>
                <a:solidFill>
                  <a:srgbClr val="000000"/>
                </a:solidFill>
              </a:defRPr>
            </a:pPr>
            <a:r>
              <a:rPr>
                <a:solidFill>
                  <a:srgbClr val="FFFFFF"/>
                </a:solidFill>
                <a:latin typeface="Calibri" panose="020F0502020204030204" pitchFamily="34" charset="0"/>
              </a:rPr>
              <a:t>Raw Stock data</a:t>
            </a:r>
          </a:p>
        </p:txBody>
      </p:sp>
      <p:sp>
        <p:nvSpPr>
          <p:cNvPr id="103" name="Shape 103"/>
          <p:cNvSpPr/>
          <p:nvPr/>
        </p:nvSpPr>
        <p:spPr>
          <a:xfrm>
            <a:off x="8897317" y="3756005"/>
            <a:ext cx="2568626" cy="1223808"/>
          </a:xfrm>
          <a:prstGeom prst="roundRect">
            <a:avLst>
              <a:gd name="adj" fmla="val 15000"/>
            </a:avLst>
          </a:prstGeom>
          <a:solidFill>
            <a:srgbClr val="A2B9E2"/>
          </a:solidFill>
          <a:ln w="6350">
            <a:solidFill>
              <a:srgbClr val="AA7942"/>
            </a:solidFill>
            <a:miter/>
          </a:ln>
          <a:extLst>
            <a:ext uri="{C572A759-6A51-4108-AA02-DFA0A04FC94B}">
              <ma14:wrappingTextBoxFlag xmlns="" xmlns:ma14="http://schemas.microsoft.com/office/mac/drawingml/2011/main" val="1"/>
            </a:ext>
          </a:extLst>
        </p:spPr>
        <p:txBody>
          <a:bodyPr lIns="0" tIns="0" rIns="0" bIns="0" anchor="ctr"/>
          <a:lstStyle/>
          <a:p>
            <a:pPr lvl="0" algn="ctr"/>
            <a:r>
              <a:rPr dirty="0" smtClean="0">
                <a:solidFill>
                  <a:srgbClr val="FFFFFF"/>
                </a:solidFill>
                <a:latin typeface="Calibri" panose="020F0502020204030204" pitchFamily="34" charset="0"/>
              </a:rPr>
              <a:t>Decision</a:t>
            </a:r>
            <a:r>
              <a:rPr lang="en-US" dirty="0" smtClean="0">
                <a:solidFill>
                  <a:srgbClr val="FFFFFF"/>
                </a:solidFill>
                <a:latin typeface="Calibri" panose="020F0502020204030204" pitchFamily="34" charset="0"/>
              </a:rPr>
              <a:t> ?</a:t>
            </a:r>
            <a:endParaRPr dirty="0">
              <a:solidFill>
                <a:srgbClr val="FFFFFF"/>
              </a:solidFill>
              <a:latin typeface="Calibri" panose="020F0502020204030204" pitchFamily="34" charset="0"/>
            </a:endParaRPr>
          </a:p>
          <a:p>
            <a:pPr lvl="0" algn="ctr"/>
            <a:r>
              <a:rPr dirty="0">
                <a:solidFill>
                  <a:srgbClr val="FFFFFF"/>
                </a:solidFill>
                <a:latin typeface="Calibri" panose="020F0502020204030204" pitchFamily="34" charset="0"/>
              </a:rPr>
              <a:t>   </a:t>
            </a:r>
            <a:r>
              <a:rPr dirty="0" smtClean="0">
                <a:solidFill>
                  <a:srgbClr val="FF0000"/>
                </a:solidFill>
                <a:latin typeface="Calibri" panose="020F0502020204030204" pitchFamily="34" charset="0"/>
              </a:rPr>
              <a:t>Buy</a:t>
            </a:r>
            <a:r>
              <a:rPr lang="en-US" dirty="0" smtClean="0">
                <a:solidFill>
                  <a:srgbClr val="FF0000"/>
                </a:solidFill>
                <a:latin typeface="Calibri" panose="020F0502020204030204" pitchFamily="34" charset="0"/>
              </a:rPr>
              <a:t> / </a:t>
            </a:r>
            <a:r>
              <a:rPr dirty="0" smtClean="0">
                <a:solidFill>
                  <a:srgbClr val="FF0000"/>
                </a:solidFill>
                <a:latin typeface="Calibri" panose="020F0502020204030204" pitchFamily="34" charset="0"/>
              </a:rPr>
              <a:t>Sell</a:t>
            </a:r>
            <a:r>
              <a:rPr lang="en-US" dirty="0" smtClean="0">
                <a:solidFill>
                  <a:srgbClr val="FF0000"/>
                </a:solidFill>
                <a:latin typeface="Calibri" panose="020F0502020204030204" pitchFamily="34" charset="0"/>
              </a:rPr>
              <a:t> / </a:t>
            </a:r>
            <a:r>
              <a:rPr dirty="0" smtClean="0">
                <a:solidFill>
                  <a:srgbClr val="FF0000"/>
                </a:solidFill>
                <a:latin typeface="Calibri" panose="020F0502020204030204" pitchFamily="34" charset="0"/>
              </a:rPr>
              <a:t>Hold</a:t>
            </a:r>
            <a:endParaRPr dirty="0">
              <a:solidFill>
                <a:srgbClr val="FF0000"/>
              </a:solidFill>
              <a:latin typeface="Calibri" panose="020F0502020204030204" pitchFamily="34" charset="0"/>
            </a:endParaRPr>
          </a:p>
        </p:txBody>
      </p:sp>
      <p:sp>
        <p:nvSpPr>
          <p:cNvPr id="5" name="TextBox 4"/>
          <p:cNvSpPr txBox="1"/>
          <p:nvPr/>
        </p:nvSpPr>
        <p:spPr>
          <a:xfrm>
            <a:off x="9251000" y="5180807"/>
            <a:ext cx="1991251" cy="923330"/>
          </a:xfrm>
          <a:prstGeom prst="rect">
            <a:avLst/>
          </a:prstGeom>
          <a:noFill/>
        </p:spPr>
        <p:txBody>
          <a:bodyPr wrap="none" rtlCol="0">
            <a:spAutoFit/>
          </a:bodyPr>
          <a:lstStyle/>
          <a:p>
            <a:pPr algn="ctr"/>
            <a:r>
              <a:rPr lang="en-US" dirty="0" smtClean="0">
                <a:solidFill>
                  <a:srgbClr val="FF6600"/>
                </a:solidFill>
              </a:rPr>
              <a:t>Our </a:t>
            </a:r>
          </a:p>
          <a:p>
            <a:pPr algn="ctr"/>
            <a:r>
              <a:rPr lang="en-US" dirty="0" smtClean="0">
                <a:solidFill>
                  <a:srgbClr val="FF6600"/>
                </a:solidFill>
              </a:rPr>
              <a:t>Recommendation</a:t>
            </a:r>
          </a:p>
          <a:p>
            <a:pPr algn="ctr"/>
            <a:r>
              <a:rPr lang="en-US" dirty="0" smtClean="0">
                <a:solidFill>
                  <a:srgbClr val="FF6600"/>
                </a:solidFill>
              </a:rPr>
              <a:t>Policy</a:t>
            </a:r>
            <a:endParaRPr lang="en-US" dirty="0">
              <a:solidFill>
                <a:srgbClr val="FF6600"/>
              </a:solidFill>
            </a:endParaRPr>
          </a:p>
        </p:txBody>
      </p:sp>
      <p:sp>
        <p:nvSpPr>
          <p:cNvPr id="2" name="TextBox 1"/>
          <p:cNvSpPr txBox="1"/>
          <p:nvPr/>
        </p:nvSpPr>
        <p:spPr>
          <a:xfrm>
            <a:off x="2378544" y="2643275"/>
            <a:ext cx="6054863" cy="369332"/>
          </a:xfrm>
          <a:prstGeom prst="rect">
            <a:avLst/>
          </a:prstGeom>
          <a:noFill/>
        </p:spPr>
        <p:txBody>
          <a:bodyPr wrap="none" rtlCol="0">
            <a:spAutoFit/>
          </a:bodyPr>
          <a:lstStyle/>
          <a:p>
            <a:r>
              <a:rPr lang="en-US" dirty="0" smtClean="0">
                <a:solidFill>
                  <a:srgbClr val="FF0000"/>
                </a:solidFill>
              </a:rPr>
              <a:t>For Long Term Prediction and Recommendation Strategy</a:t>
            </a:r>
            <a:endParaRPr lang="en-US" dirty="0">
              <a:solidFill>
                <a:srgbClr val="FF0000"/>
              </a:solidFill>
            </a:endParaRPr>
          </a:p>
        </p:txBody>
      </p:sp>
      <p:grpSp>
        <p:nvGrpSpPr>
          <p:cNvPr id="6" name="Group 5"/>
          <p:cNvGrpSpPr/>
          <p:nvPr/>
        </p:nvGrpSpPr>
        <p:grpSpPr>
          <a:xfrm>
            <a:off x="3819585" y="3512885"/>
            <a:ext cx="3208195" cy="1869998"/>
            <a:chOff x="3557130" y="3535674"/>
            <a:chExt cx="2936172" cy="1606529"/>
          </a:xfrm>
        </p:grpSpPr>
        <p:sp>
          <p:nvSpPr>
            <p:cNvPr id="23" name="Chevron 22"/>
            <p:cNvSpPr/>
            <p:nvPr/>
          </p:nvSpPr>
          <p:spPr>
            <a:xfrm>
              <a:off x="5345989" y="3535675"/>
              <a:ext cx="1147313" cy="1606528"/>
            </a:xfrm>
            <a:prstGeom prst="chevron">
              <a:avLst>
                <a:gd name="adj" fmla="val 0"/>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4" name="Chevron 3"/>
            <p:cNvSpPr/>
            <p:nvPr/>
          </p:nvSpPr>
          <p:spPr>
            <a:xfrm>
              <a:off x="3557130" y="3535674"/>
              <a:ext cx="1147313" cy="1587261"/>
            </a:xfrm>
            <a:prstGeom prst="chevron">
              <a:avLst>
                <a:gd name="adj" fmla="val 0"/>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651773" y="4228106"/>
              <a:ext cx="809837" cy="400110"/>
            </a:xfrm>
            <a:prstGeom prst="rect">
              <a:avLst/>
            </a:prstGeom>
            <a:noFill/>
          </p:spPr>
          <p:txBody>
            <a:bodyPr wrap="none" rtlCol="0">
              <a:spAutoFit/>
            </a:bodyPr>
            <a:lstStyle/>
            <a:p>
              <a:r>
                <a:rPr lang="en-US" sz="2000" b="1" dirty="0" smtClean="0">
                  <a:solidFill>
                    <a:schemeClr val="bg1"/>
                  </a:solidFill>
                </a:rPr>
                <a:t>ANN</a:t>
              </a:r>
              <a:endParaRPr lang="en-US" sz="2000" b="1" dirty="0">
                <a:solidFill>
                  <a:schemeClr val="bg1"/>
                </a:solidFill>
              </a:endParaRPr>
            </a:p>
          </p:txBody>
        </p:sp>
        <p:sp>
          <p:nvSpPr>
            <p:cNvPr id="22" name="TextBox 21"/>
            <p:cNvSpPr txBox="1"/>
            <p:nvPr/>
          </p:nvSpPr>
          <p:spPr>
            <a:xfrm>
              <a:off x="5568517" y="4245739"/>
              <a:ext cx="797013" cy="400110"/>
            </a:xfrm>
            <a:prstGeom prst="rect">
              <a:avLst/>
            </a:prstGeom>
            <a:noFill/>
          </p:spPr>
          <p:txBody>
            <a:bodyPr wrap="none" rtlCol="0">
              <a:spAutoFit/>
            </a:bodyPr>
            <a:lstStyle/>
            <a:p>
              <a:r>
                <a:rPr lang="en-US" sz="2000" b="1" dirty="0" smtClean="0">
                  <a:solidFill>
                    <a:schemeClr val="bg1"/>
                  </a:solidFill>
                </a:rPr>
                <a:t>SVM</a:t>
              </a:r>
              <a:endParaRPr lang="en-US" sz="2000" b="1" dirty="0">
                <a:solidFill>
                  <a:schemeClr val="bg1"/>
                </a:solidFill>
              </a:endParaRPr>
            </a:p>
          </p:txBody>
        </p:sp>
      </p:grpSp>
      <p:sp>
        <p:nvSpPr>
          <p:cNvPr id="7" name="Right Arrow 6"/>
          <p:cNvSpPr/>
          <p:nvPr/>
        </p:nvSpPr>
        <p:spPr>
          <a:xfrm>
            <a:off x="2482968" y="4106174"/>
            <a:ext cx="872707" cy="60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560700" y="4044382"/>
            <a:ext cx="872707" cy="60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a:off x="5241254" y="4166168"/>
            <a:ext cx="332736" cy="346464"/>
          </a:xfrm>
          <a:prstGeom prst="plus">
            <a:avLst>
              <a:gd name="adj" fmla="val 34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9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954</Words>
  <Application>Microsoft Office PowerPoint</Application>
  <PresentationFormat>Widescreen</PresentationFormat>
  <Paragraphs>154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Calibri</vt:lpstr>
      <vt:lpstr>Georgia</vt:lpstr>
      <vt:lpstr>Sales Direction 16X9</vt:lpstr>
      <vt:lpstr>$$  Online  Stock Forecasting  $$</vt:lpstr>
      <vt:lpstr>Individual Group Member’s Contribution Breakdown</vt:lpstr>
      <vt:lpstr>Project Overview </vt:lpstr>
      <vt:lpstr>PowerPoint Presentation</vt:lpstr>
      <vt:lpstr>High-level Block Diagram</vt:lpstr>
      <vt:lpstr>Why Stock Prediction ?</vt:lpstr>
      <vt:lpstr>Short term Prediction Strategy - Bayesian </vt:lpstr>
      <vt:lpstr>Long term Prediction Strategy – AI &amp; Machine Learning</vt:lpstr>
      <vt:lpstr>Decision Making ! – Our Recommendation Policy </vt:lpstr>
      <vt:lpstr>Consulting from Patterns</vt:lpstr>
      <vt:lpstr>Web Services</vt:lpstr>
      <vt:lpstr>Web Services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2015-03-26T19:06:24Z</dcterms:created>
  <dcterms:modified xsi:type="dcterms:W3CDTF">2015-05-01T19:58:45Z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