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F44"/>
    <a:srgbClr val="14E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00AD1-0F46-40EF-8F33-097371A9ACBD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01FD1-2381-4412-BA57-8A0FA266CD3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GB" sz="1000" b="1">
              <a:solidFill>
                <a:srgbClr val="99CC33"/>
              </a:solidFill>
              <a:latin typeface="nokia pure text"/>
            </a:endParaRPr>
          </a:p>
        </p:txBody>
      </p:sp>
    </p:spTree>
    <p:extLst>
      <p:ext uri="{BB962C8B-B14F-4D97-AF65-F5344CB8AC3E}">
        <p14:creationId xmlns:p14="http://schemas.microsoft.com/office/powerpoint/2010/main" val="243426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E991F-C3CA-4559-97E7-ACB7DF4DD51F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925C2-F759-459C-8D2E-8267EF99B87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c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GB" sz="1000" b="1" i="0" u="none" baseline="0">
              <a:solidFill>
                <a:srgbClr val="99CC33"/>
              </a:solidFill>
              <a:latin typeface="nokia pure text"/>
            </a:endParaRPr>
          </a:p>
        </p:txBody>
      </p:sp>
    </p:spTree>
    <p:extLst>
      <p:ext uri="{BB962C8B-B14F-4D97-AF65-F5344CB8AC3E}">
        <p14:creationId xmlns:p14="http://schemas.microsoft.com/office/powerpoint/2010/main" val="3450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solidFill>
                  <a:schemeClr val="bg1"/>
                </a:solidFill>
                <a:latin typeface="Nokia Pure Text" pitchFamily="34" charset="0"/>
              </a:rPr>
              <a:t>mLab</a:t>
            </a:r>
            <a:r>
              <a:rPr lang="en-US" dirty="0" smtClean="0">
                <a:solidFill>
                  <a:schemeClr val="bg1"/>
                </a:solidFill>
                <a:latin typeface="Nokia Pure Text" pitchFamily="34" charset="0"/>
              </a:rPr>
              <a:t> market devices </a:t>
            </a:r>
            <a:r>
              <a:rPr lang="en-US" baseline="0" dirty="0" smtClean="0">
                <a:solidFill>
                  <a:schemeClr val="bg1"/>
                </a:solidFill>
                <a:latin typeface="Nokia Pure Text" pitchFamily="34" charset="0"/>
              </a:rPr>
              <a:t>available for testing purposes; Latest Nokia offering showcased to developers</a:t>
            </a:r>
          </a:p>
          <a:p>
            <a:pPr marL="117475" indent="-117475">
              <a:lnSpc>
                <a:spcPts val="9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Nokia Pure Text" pitchFamily="34" charset="0"/>
              </a:rPr>
              <a:t>Improved quality of</a:t>
            </a:r>
            <a:r>
              <a:rPr lang="en-US" baseline="0" dirty="0" smtClean="0">
                <a:solidFill>
                  <a:schemeClr val="bg1"/>
                </a:solidFill>
                <a:latin typeface="Nokia Pure Text" pitchFamily="34" charset="0"/>
              </a:rPr>
              <a:t> developed apps through </a:t>
            </a:r>
          </a:p>
          <a:p>
            <a:pPr marL="117475" indent="-117475">
              <a:lnSpc>
                <a:spcPts val="9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marL="117475" indent="-117475">
              <a:lnSpc>
                <a:spcPts val="900"/>
              </a:lnSpc>
              <a:buFont typeface="Arial" pitchFamily="34" charset="0"/>
              <a:buChar char="•"/>
            </a:pPr>
            <a:r>
              <a:rPr lang="en-US" baseline="0" dirty="0" smtClean="0">
                <a:solidFill>
                  <a:schemeClr val="bg1"/>
                </a:solidFill>
                <a:latin typeface="Nokia Pure Text" pitchFamily="34" charset="0"/>
              </a:rPr>
              <a:t>remote testing</a:t>
            </a:r>
          </a:p>
          <a:p>
            <a:pPr marL="117475" indent="-117475">
              <a:lnSpc>
                <a:spcPts val="900"/>
              </a:lnSpc>
              <a:buFont typeface="Arial" pitchFamily="34" charset="0"/>
              <a:buChar char="•"/>
            </a:pPr>
            <a:endParaRPr lang="en-US" baseline="0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marL="117475" indent="-117475">
              <a:lnSpc>
                <a:spcPts val="900"/>
              </a:lnSpc>
              <a:buFont typeface="Arial" pitchFamily="34" charset="0"/>
              <a:buChar char="•"/>
            </a:pPr>
            <a:r>
              <a:rPr lang="en-US" baseline="0" dirty="0" smtClean="0">
                <a:solidFill>
                  <a:schemeClr val="bg1"/>
                </a:solidFill>
                <a:latin typeface="Nokia Pure Text" pitchFamily="34" charset="0"/>
              </a:rPr>
              <a:t>Free remote testing vouchers available for </a:t>
            </a:r>
            <a:r>
              <a:rPr lang="en-US" baseline="0" dirty="0" err="1" smtClean="0">
                <a:solidFill>
                  <a:schemeClr val="bg1"/>
                </a:solidFill>
                <a:latin typeface="Nokia Pure Text" pitchFamily="34" charset="0"/>
              </a:rPr>
              <a:t>mLabs</a:t>
            </a:r>
            <a:endParaRPr lang="en-US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925C2-F759-459C-8D2E-8267EF99B87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98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GB" sz="1000" b="1" i="0" u="none" baseline="0">
              <a:solidFill>
                <a:srgbClr val="99CC33"/>
              </a:solidFill>
              <a:latin typeface="nokia pure text"/>
            </a:endParaRPr>
          </a:p>
        </p:txBody>
      </p:sp>
    </p:spTree>
    <p:extLst>
      <p:ext uri="{BB962C8B-B14F-4D97-AF65-F5344CB8AC3E}">
        <p14:creationId xmlns:p14="http://schemas.microsoft.com/office/powerpoint/2010/main" val="275178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1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1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2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9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50EF-1524-45FC-85B3-86830FE2748B}" type="datetimeFigureOut">
              <a:rPr lang="en-GB" smtClean="0"/>
              <a:t>25/07/2011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18E2-9EE8-4FD6-AB77-04CCE2EC232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c"/>
          <p:cNvSpPr txBox="1"/>
          <p:nvPr userDrawn="1"/>
        </p:nvSpPr>
        <p:spPr>
          <a:xfrm>
            <a:off x="0" y="66421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en-GB" sz="1000" b="1" i="0" u="none" baseline="0">
              <a:solidFill>
                <a:srgbClr val="99CC33"/>
              </a:solidFill>
              <a:latin typeface="nokia pure text"/>
            </a:endParaRPr>
          </a:p>
        </p:txBody>
      </p:sp>
    </p:spTree>
    <p:extLst>
      <p:ext uri="{BB962C8B-B14F-4D97-AF65-F5344CB8AC3E}">
        <p14:creationId xmlns:p14="http://schemas.microsoft.com/office/powerpoint/2010/main" val="197201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2" y="-1734"/>
            <a:ext cx="9267782" cy="686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3605" y="920762"/>
            <a:ext cx="359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Nokia Pure Headline" pitchFamily="34" charset="0"/>
              </a:rPr>
              <a:t>supporting</a:t>
            </a:r>
          </a:p>
        </p:txBody>
      </p:sp>
      <p:pic>
        <p:nvPicPr>
          <p:cNvPr id="1026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4967" y="2880446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62" y="131400"/>
            <a:ext cx="4593482" cy="7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51" y="1988840"/>
            <a:ext cx="2639456" cy="12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209936" y="6165304"/>
            <a:ext cx="1904848" cy="483896"/>
            <a:chOff x="209936" y="6165304"/>
            <a:chExt cx="1904848" cy="483896"/>
          </a:xfrm>
        </p:grpSpPr>
        <p:pic>
          <p:nvPicPr>
            <p:cNvPr id="1033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7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"/>
            <a:ext cx="9144000" cy="695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ular Callout 25"/>
          <p:cNvSpPr/>
          <p:nvPr/>
        </p:nvSpPr>
        <p:spPr>
          <a:xfrm>
            <a:off x="4644008" y="4685003"/>
            <a:ext cx="4042679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BB0F4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ular Callout 18"/>
          <p:cNvSpPr/>
          <p:nvPr/>
        </p:nvSpPr>
        <p:spPr>
          <a:xfrm>
            <a:off x="4644008" y="796571"/>
            <a:ext cx="4176464" cy="760221"/>
          </a:xfrm>
          <a:prstGeom prst="wedgeRoundRectCallout">
            <a:avLst>
              <a:gd name="adj1" fmla="val -41875"/>
              <a:gd name="adj2" fmla="val 7252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ular Callout 19"/>
          <p:cNvSpPr/>
          <p:nvPr/>
        </p:nvSpPr>
        <p:spPr>
          <a:xfrm>
            <a:off x="1331641" y="1628800"/>
            <a:ext cx="3456383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5076056" y="2420888"/>
            <a:ext cx="3960440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14EC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22" name="Rounded Rectangular Callout 21"/>
          <p:cNvSpPr/>
          <p:nvPr/>
        </p:nvSpPr>
        <p:spPr>
          <a:xfrm>
            <a:off x="1331641" y="3748899"/>
            <a:ext cx="5261698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ular Callout 22"/>
          <p:cNvSpPr/>
          <p:nvPr/>
        </p:nvSpPr>
        <p:spPr>
          <a:xfrm>
            <a:off x="1292967" y="5897728"/>
            <a:ext cx="3351041" cy="504056"/>
          </a:xfrm>
          <a:prstGeom prst="wedgeRoundRectCallout">
            <a:avLst>
              <a:gd name="adj1" fmla="val -41570"/>
              <a:gd name="adj2" fmla="val 11214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100062" y="3581"/>
            <a:ext cx="6037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Pure Text" pitchFamily="34" charset="0"/>
              </a:rPr>
              <a:t>Testing and Certification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Pure Tex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4008" y="1080395"/>
            <a:ext cx="4176464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9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Nokia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t</a:t>
            </a: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esting devices for </a:t>
            </a:r>
            <a:r>
              <a:rPr lang="en-US" sz="1600" b="1" dirty="0" err="1" smtClean="0">
                <a:solidFill>
                  <a:schemeClr val="bg1"/>
                </a:solidFill>
                <a:latin typeface="Nokia Pure Text" pitchFamily="34" charset="0"/>
              </a:rPr>
              <a:t>mLab</a:t>
            </a: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 companies 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8971" y="1941522"/>
            <a:ext cx="3439053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9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Access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to remote testing services 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6056" y="2605045"/>
            <a:ext cx="3960440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9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Physical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testing environment for Nokia </a:t>
            </a:r>
          </a:p>
          <a:p>
            <a:pPr lvl="0" algn="ctr">
              <a:lnSpc>
                <a:spcPts val="900"/>
              </a:lnSpc>
            </a:pPr>
            <a:endParaRPr lang="en-US" sz="1600" b="1" baseline="0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lvl="0" algn="ctr">
              <a:lnSpc>
                <a:spcPts val="900"/>
              </a:lnSpc>
            </a:pP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(testing suite, flashing station etc.)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9992" y="4839037"/>
            <a:ext cx="41866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9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Ensuring access to proto devices for the</a:t>
            </a:r>
          </a:p>
          <a:p>
            <a:pPr lvl="0" algn="ctr">
              <a:lnSpc>
                <a:spcPts val="900"/>
              </a:lnSpc>
            </a:pP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  <a:p>
            <a:pPr lvl="0" algn="ctr">
              <a:lnSpc>
                <a:spcPts val="900"/>
              </a:lnSpc>
            </a:pPr>
            <a:endParaRPr lang="en-US" sz="1600" b="1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lvl="0" algn="ctr">
              <a:lnSpc>
                <a:spcPts val="900"/>
              </a:lnSpc>
            </a:pPr>
            <a:r>
              <a:rPr lang="en-US" sz="1600" b="1" dirty="0" err="1" smtClean="0">
                <a:solidFill>
                  <a:schemeClr val="bg1"/>
                </a:solidFill>
                <a:latin typeface="Nokia Pure Text" pitchFamily="34" charset="0"/>
              </a:rPr>
              <a:t>mLab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top companies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1407" y="4025134"/>
            <a:ext cx="5343939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9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Access to private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API’s and SDK’s for top developers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3249" y="6071992"/>
            <a:ext cx="3149382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900"/>
              </a:lnSpc>
            </a:pPr>
            <a:r>
              <a:rPr lang="en-US" sz="1600" b="1" dirty="0" smtClean="0">
                <a:latin typeface="Nokia Pure Text" pitchFamily="34" charset="0"/>
              </a:rPr>
              <a:t>Application</a:t>
            </a:r>
            <a:r>
              <a:rPr lang="en-US" sz="1600" b="1" baseline="0" dirty="0" smtClean="0">
                <a:latin typeface="Nokia Pure Text" pitchFamily="34" charset="0"/>
              </a:rPr>
              <a:t> certification</a:t>
            </a:r>
            <a:endParaRPr lang="en-US" sz="1600" b="1" dirty="0">
              <a:latin typeface="Nokia Pure Text" pitchFamily="34" charset="0"/>
            </a:endParaRPr>
          </a:p>
        </p:txBody>
      </p:sp>
      <p:pic>
        <p:nvPicPr>
          <p:cNvPr id="15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36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6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81"/>
            <a:ext cx="9192980" cy="688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4867470" y="1130728"/>
            <a:ext cx="4283551" cy="760221"/>
          </a:xfrm>
          <a:prstGeom prst="wedgeRoundRectCallout">
            <a:avLst>
              <a:gd name="adj1" fmla="val -41875"/>
              <a:gd name="adj2" fmla="val 7252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ular Callout 14"/>
          <p:cNvSpPr/>
          <p:nvPr/>
        </p:nvSpPr>
        <p:spPr>
          <a:xfrm>
            <a:off x="5581497" y="2722171"/>
            <a:ext cx="3309597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581498" y="4283357"/>
            <a:ext cx="3186406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716016" y="1325848"/>
            <a:ext cx="45112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</a:pPr>
            <a:r>
              <a:rPr lang="en-US" sz="1600" b="1" dirty="0">
                <a:solidFill>
                  <a:schemeClr val="bg1"/>
                </a:solidFill>
                <a:latin typeface="Nokia Pure Text" pitchFamily="34" charset="0"/>
              </a:rPr>
              <a:t>Training on Nokia platforms as part of </a:t>
            </a: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the</a:t>
            </a:r>
          </a:p>
          <a:p>
            <a:pPr lvl="0" algn="ctr">
              <a:lnSpc>
                <a:spcPts val="12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 </a:t>
            </a:r>
          </a:p>
          <a:p>
            <a:pPr lvl="0" algn="ctr">
              <a:lnSpc>
                <a:spcPts val="1200"/>
              </a:lnSpc>
            </a:pPr>
            <a:r>
              <a:rPr lang="en-US" sz="1600" b="1" dirty="0" err="1">
                <a:solidFill>
                  <a:schemeClr val="bg1"/>
                </a:solidFill>
                <a:latin typeface="Nokia Pure Text" pitchFamily="34" charset="0"/>
              </a:rPr>
              <a:t>m</a:t>
            </a:r>
            <a:r>
              <a:rPr lang="en-US" sz="1600" b="1" dirty="0" err="1" smtClean="0">
                <a:solidFill>
                  <a:schemeClr val="bg1"/>
                </a:solidFill>
                <a:latin typeface="Nokia Pure Text" pitchFamily="34" charset="0"/>
              </a:rPr>
              <a:t>Lab</a:t>
            </a: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Nokia Pure Text" pitchFamily="34" charset="0"/>
              </a:rPr>
              <a:t>curriculum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1729" y="2879449"/>
            <a:ext cx="32993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Certifications of </a:t>
            </a:r>
            <a:r>
              <a:rPr lang="en-US" sz="1600" b="1" dirty="0" err="1" smtClean="0">
                <a:solidFill>
                  <a:schemeClr val="bg1"/>
                </a:solidFill>
                <a:latin typeface="Nokia Pure Text" pitchFamily="34" charset="0"/>
              </a:rPr>
              <a:t>mLab</a:t>
            </a:r>
            <a:endParaRPr lang="en-US" sz="1600" b="1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lvl="0" algn="ctr">
              <a:lnSpc>
                <a:spcPts val="1200"/>
              </a:lnSpc>
            </a:pPr>
            <a:endParaRPr lang="en-US" sz="1600" b="1" dirty="0" smtClean="0">
              <a:solidFill>
                <a:schemeClr val="bg1"/>
              </a:solidFill>
              <a:latin typeface="Nokia Pure Text" pitchFamily="34" charset="0"/>
            </a:endParaRPr>
          </a:p>
          <a:p>
            <a:pPr lvl="0" algn="ctr">
              <a:lnSpc>
                <a:spcPts val="12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developers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1498" y="4463412"/>
            <a:ext cx="3042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</a:pPr>
            <a:r>
              <a:rPr lang="en-US" sz="1600" b="1" dirty="0">
                <a:solidFill>
                  <a:schemeClr val="bg1"/>
                </a:solidFill>
                <a:latin typeface="Nokia Pure Text" pitchFamily="34" charset="0"/>
              </a:rPr>
              <a:t>Accreditation of training partners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pic>
        <p:nvPicPr>
          <p:cNvPr id="11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714629" y="3581"/>
            <a:ext cx="6412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Pure Text" pitchFamily="34" charset="0"/>
              </a:rPr>
              <a:t>Training and Accreditation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Pure Text" pitchFamily="34" charset="0"/>
            </a:endParaRPr>
          </a:p>
        </p:txBody>
      </p:sp>
      <p:pic>
        <p:nvPicPr>
          <p:cNvPr id="2052" name="Picture 4" descr="http://www.developer.nokia.com/images/l/fp/web_ap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047732"/>
            <a:ext cx="723033" cy="7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developer.nokia.com/images/l/fp/q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23" y="6047732"/>
            <a:ext cx="718695" cy="71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developer.nokia.com/images/l/fp/jav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827" y="6047732"/>
            <a:ext cx="691898" cy="69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developer.nokia.com/images/l/fp/w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509" y="6047732"/>
            <a:ext cx="691898" cy="69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52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71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39"/>
            <a:ext cx="9144000" cy="687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1293285" y="1887469"/>
            <a:ext cx="3397378" cy="760221"/>
          </a:xfrm>
          <a:prstGeom prst="wedgeRoundRectCallout">
            <a:avLst>
              <a:gd name="adj1" fmla="val -41875"/>
              <a:gd name="adj2" fmla="val 7252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ular Callout 15"/>
          <p:cNvSpPr/>
          <p:nvPr/>
        </p:nvSpPr>
        <p:spPr>
          <a:xfrm>
            <a:off x="1318639" y="3019602"/>
            <a:ext cx="5269586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1291187" y="4203617"/>
            <a:ext cx="2831545" cy="665563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Nokia Pure Tex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3284" y="2111692"/>
            <a:ext cx="3397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>
                <a:solidFill>
                  <a:schemeClr val="bg1"/>
                </a:solidFill>
                <a:latin typeface="Nokia Pure Text" pitchFamily="34" charset="0"/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entorship model for </a:t>
            </a:r>
            <a:r>
              <a:rPr lang="en-US" sz="1600" b="1" dirty="0" err="1" smtClean="0">
                <a:solidFill>
                  <a:schemeClr val="bg1"/>
                </a:solidFill>
                <a:latin typeface="Nokia Pure Text" pitchFamily="34" charset="0"/>
              </a:rPr>
              <a:t>mLab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08" y="3068960"/>
            <a:ext cx="5279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Link mentorship to competitions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and membership programs 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3967" y="4221088"/>
            <a:ext cx="2848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Sharing of business intelligence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pic>
        <p:nvPicPr>
          <p:cNvPr id="13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403648" y="41886"/>
            <a:ext cx="77095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Pure Text" pitchFamily="34" charset="0"/>
              </a:rPr>
              <a:t>Business mentoring and intelligence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Pure Text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26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8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81"/>
            <a:ext cx="9121653" cy="685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6084168" y="2043357"/>
            <a:ext cx="2661525" cy="760221"/>
          </a:xfrm>
          <a:prstGeom prst="wedgeRoundRectCallout">
            <a:avLst>
              <a:gd name="adj1" fmla="val -41875"/>
              <a:gd name="adj2" fmla="val 7252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6084168" y="3019602"/>
            <a:ext cx="2661525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084168" y="4059581"/>
            <a:ext cx="2661524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576874" y="2238801"/>
            <a:ext cx="1676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Events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6175" y="3215046"/>
            <a:ext cx="2589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Messaging 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6174" y="4255025"/>
            <a:ext cx="2589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Competitions 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pic>
        <p:nvPicPr>
          <p:cNvPr id="9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21155" y="-19180"/>
            <a:ext cx="47003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Pure Text" pitchFamily="34" charset="0"/>
              </a:rPr>
              <a:t>Outreach Activities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Pure Text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19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3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181"/>
            <a:ext cx="9252520" cy="688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1318638" y="2043357"/>
            <a:ext cx="2893321" cy="760221"/>
          </a:xfrm>
          <a:prstGeom prst="wedgeRoundRectCallout">
            <a:avLst>
              <a:gd name="adj1" fmla="val -41875"/>
              <a:gd name="adj2" fmla="val 7252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1318638" y="3019602"/>
            <a:ext cx="2893321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308408" y="4059581"/>
            <a:ext cx="2903552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308407" y="2238801"/>
            <a:ext cx="3112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Nokia Pure Text" pitchFamily="34" charset="0"/>
              </a:rPr>
              <a:t>Market research</a:t>
            </a:r>
            <a:r>
              <a:rPr lang="en-US" b="1" baseline="0" dirty="0" smtClean="0">
                <a:solidFill>
                  <a:schemeClr val="bg1"/>
                </a:solidFill>
                <a:latin typeface="Nokia Pure Text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8638" y="3244334"/>
            <a:ext cx="2893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Nokia Pure Text" pitchFamily="34" charset="0"/>
              </a:rPr>
              <a:t>Consumer behavior</a:t>
            </a:r>
            <a:r>
              <a:rPr lang="en-US" b="1" baseline="0" dirty="0" smtClean="0">
                <a:solidFill>
                  <a:schemeClr val="bg1"/>
                </a:solidFill>
                <a:latin typeface="Nokia Pure Text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8638" y="4255025"/>
            <a:ext cx="2893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Nokia Pure Text" pitchFamily="34" charset="0"/>
              </a:rPr>
              <a:t>Research capabilities</a:t>
            </a:r>
            <a:endParaRPr lang="en-US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pic>
        <p:nvPicPr>
          <p:cNvPr id="9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421155" y="-19180"/>
            <a:ext cx="4754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Pure Text" pitchFamily="34" charset="0"/>
              </a:rPr>
              <a:t>Research Programs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Pure Text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16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2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56"/>
            <a:ext cx="9163511" cy="686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364088" y="1876691"/>
            <a:ext cx="3093573" cy="760221"/>
          </a:xfrm>
          <a:prstGeom prst="wedgeRoundRectCallout">
            <a:avLst>
              <a:gd name="adj1" fmla="val -41875"/>
              <a:gd name="adj2" fmla="val 7252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ular Callout 11"/>
          <p:cNvSpPr/>
          <p:nvPr/>
        </p:nvSpPr>
        <p:spPr>
          <a:xfrm>
            <a:off x="5364088" y="3019602"/>
            <a:ext cx="3093573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374319" y="4165187"/>
            <a:ext cx="3083342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64088" y="2072135"/>
            <a:ext cx="3093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Development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outsourcing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4088" y="3215046"/>
            <a:ext cx="3083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Prototyping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4319" y="4376020"/>
            <a:ext cx="3083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R&amp;D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pic>
        <p:nvPicPr>
          <p:cNvPr id="9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41190" y="3581"/>
            <a:ext cx="3090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Pure Text" pitchFamily="34" charset="0"/>
              </a:rPr>
              <a:t>Outsourcing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Pure Text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15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3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9441"/>
            <a:ext cx="9132101" cy="686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1308407" y="620688"/>
            <a:ext cx="4693522" cy="760221"/>
          </a:xfrm>
          <a:prstGeom prst="wedgeRoundRectCallout">
            <a:avLst>
              <a:gd name="adj1" fmla="val -41875"/>
              <a:gd name="adj2" fmla="val 72523"/>
              <a:gd name="adj3" fmla="val 16667"/>
            </a:avLst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Nokia Pure Text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318639" y="1844824"/>
            <a:ext cx="4683290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Nokia Pure Text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326167" y="3044168"/>
            <a:ext cx="4683289" cy="760221"/>
          </a:xfrm>
          <a:prstGeom prst="wedgeRoundRectCallout">
            <a:avLst>
              <a:gd name="adj1" fmla="val -43095"/>
              <a:gd name="adj2" fmla="val 8397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Nokia Pure Tex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407" y="816132"/>
            <a:ext cx="4693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Link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</a:t>
            </a:r>
            <a:r>
              <a:rPr lang="en-US" sz="1600" b="1" baseline="0" dirty="0" err="1" smtClean="0">
                <a:solidFill>
                  <a:schemeClr val="bg1"/>
                </a:solidFill>
                <a:latin typeface="Nokia Pure Text" pitchFamily="34" charset="0"/>
              </a:rPr>
              <a:t>mLab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companies to funding instruments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8640" y="2040268"/>
            <a:ext cx="46832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VC partnerships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3694" y="3239612"/>
            <a:ext cx="4675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b="1" dirty="0" smtClean="0">
                <a:solidFill>
                  <a:schemeClr val="bg1"/>
                </a:solidFill>
                <a:latin typeface="Nokia Pure Text" pitchFamily="34" charset="0"/>
              </a:rPr>
              <a:t>Incubate</a:t>
            </a:r>
            <a:r>
              <a:rPr lang="en-US" sz="1600" b="1" baseline="0" dirty="0" smtClean="0">
                <a:solidFill>
                  <a:schemeClr val="bg1"/>
                </a:solidFill>
                <a:latin typeface="Nokia Pure Text" pitchFamily="34" charset="0"/>
              </a:rPr>
              <a:t> companies out of </a:t>
            </a:r>
            <a:r>
              <a:rPr lang="en-US" sz="1600" b="1" baseline="0" dirty="0" err="1" smtClean="0">
                <a:solidFill>
                  <a:schemeClr val="bg1"/>
                </a:solidFill>
                <a:latin typeface="Nokia Pure Text" pitchFamily="34" charset="0"/>
              </a:rPr>
              <a:t>mLab</a:t>
            </a:r>
            <a:endParaRPr lang="en-US" sz="1600" b="1" dirty="0">
              <a:solidFill>
                <a:schemeClr val="bg1"/>
              </a:solidFill>
              <a:latin typeface="Nokia Pure Tex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4248" y="3581"/>
            <a:ext cx="2339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Pure Text" pitchFamily="34" charset="0"/>
              </a:rPr>
              <a:t>Funding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Pure Text" pitchFamily="34" charset="0"/>
            </a:endParaRPr>
          </a:p>
        </p:txBody>
      </p:sp>
      <p:pic>
        <p:nvPicPr>
          <p:cNvPr id="13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19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3"/>
            <a:ext cx="91569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61938" y="2885760"/>
            <a:ext cx="685973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1259632" y="3717032"/>
            <a:ext cx="6192688" cy="2592288"/>
          </a:xfrm>
          <a:prstGeom prst="wedgeRoundRectCallout">
            <a:avLst>
              <a:gd name="adj1" fmla="val -42216"/>
              <a:gd name="adj2" fmla="val -8026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59632" y="4005064"/>
            <a:ext cx="61926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bg1"/>
                </a:solidFill>
                <a:latin typeface="Nokia Pure Text" pitchFamily="34" charset="0"/>
              </a:rPr>
              <a:t>Derrick Kotze</a:t>
            </a: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Nokia Pure Text" pitchFamily="34" charset="0"/>
              </a:rPr>
              <a:t>Developer Outreach and Marketing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Nokia Pure Text" pitchFamily="34" charset="0"/>
              </a:rPr>
              <a:t>derrick.kotze@nokia.com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Nokia Pure Text" pitchFamily="34" charset="0"/>
              </a:rPr>
              <a:t>+27 82 567 6817</a:t>
            </a:r>
          </a:p>
          <a:p>
            <a:pPr lvl="0"/>
            <a:endParaRPr lang="en-US" b="1" dirty="0">
              <a:solidFill>
                <a:schemeClr val="bg1"/>
              </a:solidFill>
            </a:endParaRPr>
          </a:p>
          <a:p>
            <a:pPr lvl="0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dkotze\Desktop\Nokia Developer\Nokia Developer Logo\Dev-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788151"/>
            <a:ext cx="2812848" cy="44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7092280" y="6309320"/>
            <a:ext cx="1904848" cy="483896"/>
            <a:chOff x="209936" y="6165304"/>
            <a:chExt cx="1904848" cy="483896"/>
          </a:xfrm>
        </p:grpSpPr>
        <p:pic>
          <p:nvPicPr>
            <p:cNvPr id="10" name="Picture 9" descr="http://t2.gstatic.com/images?q=tbn:ANd9GcRBkDQy9007n8uy0kN1dRHj_LsTBoK_KPzZuapOCL-J8i2Ti10t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36" y="6165304"/>
              <a:ext cx="483896" cy="48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553872" y="6193014"/>
              <a:ext cx="15609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Nokia Pure Text" pitchFamily="34" charset="0"/>
                </a:rPr>
                <a:t>#NokiaRSA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9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182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NOKIA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dkotze</dc:creator>
  <cp:lastModifiedBy>dkotze</cp:lastModifiedBy>
  <cp:revision>32</cp:revision>
  <dcterms:created xsi:type="dcterms:W3CDTF">2011-07-25T07:59:54Z</dcterms:created>
  <dcterms:modified xsi:type="dcterms:W3CDTF">2011-07-25T14:53:26Z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0df59e61-c6d9-4434-b411-78c72a9cd0e3</vt:lpwstr>
  </property>
  <property fmtid="{D5CDD505-2E9C-101B-9397-08002B2CF9AE}" pid="3" name="NokiaConfidentiality">
    <vt:lpwstr>Public</vt:lpwstr>
  </property>
</Properties>
</file>