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57" r:id="rId3"/>
    <p:sldId id="259" r:id="rId4"/>
    <p:sldId id="260" r:id="rId5"/>
    <p:sldId id="261" r:id="rId6"/>
    <p:sldId id="262" r:id="rId7"/>
    <p:sldId id="263" r:id="rId8"/>
    <p:sldId id="276" r:id="rId9"/>
    <p:sldId id="264" r:id="rId10"/>
    <p:sldId id="265" r:id="rId11"/>
    <p:sldId id="266" r:id="rId12"/>
    <p:sldId id="267" r:id="rId13"/>
    <p:sldId id="268" r:id="rId14"/>
    <p:sldId id="269" r:id="rId15"/>
    <p:sldId id="270" r:id="rId16"/>
    <p:sldId id="271" r:id="rId17"/>
    <p:sldId id="272" r:id="rId18"/>
    <p:sldId id="284" r:id="rId19"/>
    <p:sldId id="277" r:id="rId20"/>
    <p:sldId id="278" r:id="rId21"/>
    <p:sldId id="279" r:id="rId22"/>
    <p:sldId id="280" r:id="rId23"/>
    <p:sldId id="281" r:id="rId24"/>
    <p:sldId id="282" r:id="rId25"/>
    <p:sldId id="283" r:id="rId26"/>
    <p:sldId id="273" r:id="rId27"/>
    <p:sldId id="274"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A4117-5A6D-42E2-8B82-95B4930E3108}" type="datetimeFigureOut">
              <a:rPr lang="en-US" smtClean="0"/>
              <a:t>16-Jan-22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6BD9A-9F54-4136-BCA8-E4ABCFEDF95B}" type="slidenum">
              <a:rPr lang="en-US" smtClean="0"/>
              <a:t>‹#›</a:t>
            </a:fld>
            <a:endParaRPr lang="en-US"/>
          </a:p>
        </p:txBody>
      </p:sp>
    </p:spTree>
    <p:extLst>
      <p:ext uri="{BB962C8B-B14F-4D97-AF65-F5344CB8AC3E}">
        <p14:creationId xmlns:p14="http://schemas.microsoft.com/office/powerpoint/2010/main" val="96193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867113-093A-49D1-85D7-A64211CA7FC5}" type="datetime1">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96370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316FB-0A1D-4F0E-8F2F-19FAFE859330}" type="datetime1">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283468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9565D2-D754-4087-9230-CACE12BC17F5}" type="datetime1">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00538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29A40-D60D-4739-934E-A0B965DAEB12}" type="datetime1">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31329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C471F-F845-4E6D-8658-2E391AD096D7}" type="datetime1">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210824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EB47BC-18DB-4FD4-BDE3-BC06BEBD353F}" type="datetime1">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818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EE3853-9B20-4D35-9780-2A41A7DAF354}" type="datetime1">
              <a:rPr lang="en-US" smtClean="0"/>
              <a:t>16-Jan-22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165070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B17587-CB65-4D73-869A-11905EAA3FC4}" type="datetime1">
              <a:rPr lang="en-US" smtClean="0"/>
              <a:t>16-Jan-22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11252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200B3-9CEE-47F1-A9F0-A847E7BF83DD}" type="datetime1">
              <a:rPr lang="en-US" smtClean="0"/>
              <a:t>16-Jan-22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5401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E9626-0BAC-423E-ACEF-7ED4FB106DD9}" type="datetime1">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4772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54D7D-1F3D-4880-85BE-10DE759F1C08}" type="datetime1">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33967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ED054-6DA9-4C53-B817-04F8511F55F3}" type="datetime1">
              <a:rPr lang="en-US" smtClean="0"/>
              <a:t>16-Jan-22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6C5C9-0E59-4A87-B531-79447730EE95}" type="slidenum">
              <a:rPr lang="en-US" smtClean="0"/>
              <a:t>‹#›</a:t>
            </a:fld>
            <a:endParaRPr lang="en-US"/>
          </a:p>
        </p:txBody>
      </p:sp>
    </p:spTree>
    <p:extLst>
      <p:ext uri="{BB962C8B-B14F-4D97-AF65-F5344CB8AC3E}">
        <p14:creationId xmlns:p14="http://schemas.microsoft.com/office/powerpoint/2010/main" val="3145221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directed_graph" TargetMode="External"/><Relationship Id="rId7" Type="http://schemas.openxmlformats.org/officeDocument/2006/relationships/image" Target="../media/image3.png"/><Relationship Id="rId2" Type="http://schemas.openxmlformats.org/officeDocument/2006/relationships/hyperlink" Target="https://en.wikipedia.org/wiki/Connected_graph"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Spanning_tree" TargetMode="External"/><Relationship Id="rId4" Type="http://schemas.openxmlformats.org/officeDocument/2006/relationships/hyperlink" Target="https://en.wikipedia.org/wiki/Vertex_(graph_theor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7772400" cy="1905000"/>
          </a:xfrm>
        </p:spPr>
        <p:txBody>
          <a:bodyPr>
            <a:normAutofit fontScale="90000"/>
          </a:bodyPr>
          <a:lstStyle/>
          <a:p>
            <a:r>
              <a:rPr lang="en-US" dirty="0" smtClean="0"/>
              <a:t>Algorithm Analysis</a:t>
            </a:r>
            <a:br>
              <a:rPr lang="en-US" dirty="0" smtClean="0"/>
            </a:br>
            <a:r>
              <a:rPr lang="en-US" dirty="0" smtClean="0"/>
              <a:t>IT-2101</a:t>
            </a:r>
            <a:br>
              <a:rPr lang="en-US" dirty="0" smtClean="0"/>
            </a:br>
            <a:r>
              <a:rPr lang="en-US" b="1" dirty="0"/>
              <a:t>Lecture - </a:t>
            </a:r>
            <a:r>
              <a:rPr lang="en-US" b="1" dirty="0" smtClean="0"/>
              <a:t>10</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44397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r>
              <a:rPr lang="en-US" sz="2600" dirty="0" smtClean="0"/>
              <a:t>Below are the steps for finding MST using </a:t>
            </a:r>
            <a:r>
              <a:rPr lang="en-US" sz="2600" dirty="0" err="1" smtClean="0"/>
              <a:t>Kruskal’s</a:t>
            </a:r>
            <a:r>
              <a:rPr lang="en-US" sz="2600" dirty="0" smtClean="0"/>
              <a:t> algorithm:</a:t>
            </a:r>
          </a:p>
          <a:p>
            <a:pPr algn="just">
              <a:buNone/>
            </a:pPr>
            <a:r>
              <a:rPr lang="en-US" sz="2600" b="1" dirty="0" smtClean="0"/>
              <a:t>	1.</a:t>
            </a:r>
            <a:r>
              <a:rPr lang="en-US" sz="2600" dirty="0" smtClean="0"/>
              <a:t> Sort all the edges in non-decreasing order of their weight. </a:t>
            </a:r>
          </a:p>
          <a:p>
            <a:pPr algn="just">
              <a:buNone/>
            </a:pPr>
            <a:r>
              <a:rPr lang="en-US" sz="2600" b="1" dirty="0" smtClean="0"/>
              <a:t>	2.</a:t>
            </a:r>
            <a:r>
              <a:rPr lang="en-US" sz="2600" dirty="0" smtClean="0"/>
              <a:t> Pick the smallest edge. Check if it forms a cycle with the spanning tree formed so far. If cycle is not formed, include this edge. Else, discard it. </a:t>
            </a:r>
          </a:p>
          <a:p>
            <a:pPr algn="just">
              <a:buNone/>
            </a:pPr>
            <a:r>
              <a:rPr lang="en-US" sz="2600" b="1" dirty="0" smtClean="0"/>
              <a:t>	3.</a:t>
            </a:r>
            <a:r>
              <a:rPr lang="en-US" sz="2600" dirty="0" smtClean="0"/>
              <a:t> Repeat step#2 until there are (V-1) edges in the spanning tree.</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10</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16581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5300" y="685800"/>
            <a:ext cx="8267700" cy="3495288"/>
          </a:xfrm>
          <a:prstGeom prst="rect">
            <a:avLst/>
          </a:prstGeom>
          <a:noFill/>
          <a:ln w="9525">
            <a:noFill/>
            <a:miter lim="800000"/>
            <a:headEnd/>
            <a:tailEnd/>
          </a:ln>
          <a:effectLst/>
        </p:spPr>
      </p:pic>
      <p:sp>
        <p:nvSpPr>
          <p:cNvPr id="5" name="Rectangle 4"/>
          <p:cNvSpPr/>
          <p:nvPr/>
        </p:nvSpPr>
        <p:spPr>
          <a:xfrm>
            <a:off x="304800" y="4572000"/>
            <a:ext cx="8458200" cy="1862048"/>
          </a:xfrm>
          <a:prstGeom prst="rect">
            <a:avLst/>
          </a:prstGeom>
        </p:spPr>
        <p:txBody>
          <a:bodyPr wrap="square">
            <a:spAutoFit/>
          </a:bodyPr>
          <a:lstStyle/>
          <a:p>
            <a:pPr algn="just"/>
            <a:r>
              <a:rPr lang="en-US" sz="2300" dirty="0"/>
              <a:t>The operation </a:t>
            </a:r>
            <a:r>
              <a:rPr lang="en-US" sz="2300" b="1" dirty="0" smtClean="0"/>
              <a:t>FIND-SET(u)</a:t>
            </a:r>
            <a:r>
              <a:rPr lang="en-US" sz="2300" dirty="0" smtClean="0"/>
              <a:t> </a:t>
            </a:r>
            <a:r>
              <a:rPr lang="en-US" sz="2300" dirty="0"/>
              <a:t>returns a representative </a:t>
            </a:r>
            <a:r>
              <a:rPr lang="en-US" sz="2300" dirty="0" smtClean="0"/>
              <a:t>element from </a:t>
            </a:r>
            <a:r>
              <a:rPr lang="en-US" sz="2300" dirty="0"/>
              <a:t>the set that contains u. Thus, we can determine whether two vertices u and </a:t>
            </a:r>
            <a:r>
              <a:rPr lang="en-US" sz="2300" dirty="0" smtClean="0"/>
              <a:t> belong </a:t>
            </a:r>
            <a:r>
              <a:rPr lang="en-US" sz="2300" dirty="0"/>
              <a:t>to the same tree by testing whether </a:t>
            </a:r>
            <a:r>
              <a:rPr lang="en-US" sz="2300" b="1" dirty="0" smtClean="0"/>
              <a:t>FIND-SET(u) equals FIND-SET(v) </a:t>
            </a:r>
            <a:r>
              <a:rPr lang="en-US" sz="2300" dirty="0" smtClean="0"/>
              <a:t>.</a:t>
            </a:r>
          </a:p>
          <a:p>
            <a:pPr algn="just"/>
            <a:r>
              <a:rPr lang="en-US" sz="2300" dirty="0" smtClean="0"/>
              <a:t>To combine trees, </a:t>
            </a:r>
            <a:r>
              <a:rPr lang="en-US" sz="2300" dirty="0" err="1"/>
              <a:t>Kruskal’s</a:t>
            </a:r>
            <a:r>
              <a:rPr lang="en-US" sz="2300" dirty="0"/>
              <a:t> algorithm calls the </a:t>
            </a:r>
            <a:r>
              <a:rPr lang="en-US" sz="2300" dirty="0" smtClean="0"/>
              <a:t>UNION procedure</a:t>
            </a:r>
            <a:r>
              <a:rPr lang="en-US" sz="2300" dirty="0"/>
              <a:t>.</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11</a:t>
            </a:fld>
            <a:endParaRPr lang="en-US"/>
          </a:p>
        </p:txBody>
      </p:sp>
      <p:sp>
        <p:nvSpPr>
          <p:cNvPr id="6" name="Title 1"/>
          <p:cNvSpPr>
            <a:spLocks noGrp="1"/>
          </p:cNvSpPr>
          <p:nvPr>
            <p:ph type="title"/>
          </p:nvPr>
        </p:nvSpPr>
        <p:spPr>
          <a:xfrm>
            <a:off x="457200" y="152400"/>
            <a:ext cx="8229600" cy="609600"/>
          </a:xfrm>
        </p:spPr>
        <p:txBody>
          <a:bodyPr>
            <a:normAutofit fontScale="90000"/>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119108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t>Lines 1–3 initialize the set A to the empty set and create |V | trees, one containing each vertex. </a:t>
            </a:r>
          </a:p>
          <a:p>
            <a:pPr algn="just"/>
            <a:r>
              <a:rPr lang="en-US" sz="2600" dirty="0" smtClean="0"/>
              <a:t>The </a:t>
            </a:r>
            <a:r>
              <a:rPr lang="en-US" sz="2600" b="1" dirty="0" smtClean="0"/>
              <a:t>for loop in </a:t>
            </a:r>
            <a:r>
              <a:rPr lang="en-US" sz="2600" dirty="0" smtClean="0"/>
              <a:t>lines 5–8 examines edges in order of weight, from lowest to highest. </a:t>
            </a:r>
          </a:p>
          <a:p>
            <a:pPr algn="just"/>
            <a:r>
              <a:rPr lang="en-US" sz="2600" dirty="0" smtClean="0"/>
              <a:t>The loop checks, for each edge </a:t>
            </a:r>
            <a:r>
              <a:rPr lang="en-US" sz="2600" b="1" dirty="0" smtClean="0"/>
              <a:t>(</a:t>
            </a:r>
            <a:r>
              <a:rPr lang="en-US" sz="2600" b="1" dirty="0" err="1" smtClean="0"/>
              <a:t>u,v</a:t>
            </a:r>
            <a:r>
              <a:rPr lang="en-US" sz="2600" b="1" dirty="0" smtClean="0"/>
              <a:t>) </a:t>
            </a:r>
            <a:r>
              <a:rPr lang="en-US" sz="2600" dirty="0" smtClean="0"/>
              <a:t>whether the endpoints </a:t>
            </a:r>
            <a:r>
              <a:rPr lang="en-US" sz="2600" b="1" dirty="0" smtClean="0"/>
              <a:t>u</a:t>
            </a:r>
            <a:r>
              <a:rPr lang="en-US" sz="2600" dirty="0" smtClean="0"/>
              <a:t> and  </a:t>
            </a:r>
            <a:r>
              <a:rPr lang="en-US" sz="2600" b="1" dirty="0" smtClean="0"/>
              <a:t>v</a:t>
            </a:r>
            <a:r>
              <a:rPr lang="en-US" sz="2600" dirty="0" smtClean="0"/>
              <a:t> belong to the same tree. If they do, then the edge </a:t>
            </a:r>
            <a:r>
              <a:rPr lang="en-US" sz="2600" b="1" dirty="0" smtClean="0"/>
              <a:t>(</a:t>
            </a:r>
            <a:r>
              <a:rPr lang="en-US" sz="2600" b="1" dirty="0" err="1" smtClean="0"/>
              <a:t>u,v</a:t>
            </a:r>
            <a:r>
              <a:rPr lang="en-US" sz="2600" b="1" dirty="0" smtClean="0"/>
              <a:t>) </a:t>
            </a:r>
            <a:r>
              <a:rPr lang="en-US" sz="2600" dirty="0" smtClean="0"/>
              <a:t>cannot be added to the forest without creating a cycle, and the edge is discarded.</a:t>
            </a:r>
          </a:p>
          <a:p>
            <a:pPr algn="just"/>
            <a:r>
              <a:rPr lang="en-US" sz="2600" dirty="0" smtClean="0"/>
              <a:t>Otherwise, the two vertices belong to different trees. In this case, line 7 adds the edge (</a:t>
            </a:r>
            <a:r>
              <a:rPr lang="en-US" sz="2600" dirty="0" err="1" smtClean="0"/>
              <a:t>u,v</a:t>
            </a:r>
            <a:r>
              <a:rPr lang="en-US" sz="2600" dirty="0" smtClean="0"/>
              <a:t>) to A, and line 8 merges the vertices in the two trees.</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12</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327185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09700" y="304799"/>
            <a:ext cx="7200900" cy="4359581"/>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371600" y="5019675"/>
            <a:ext cx="7410893" cy="14573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13</a:t>
            </a:fld>
            <a:endParaRPr lang="en-US"/>
          </a:p>
        </p:txBody>
      </p:sp>
      <p:sp>
        <p:nvSpPr>
          <p:cNvPr id="6" name="Title 1"/>
          <p:cNvSpPr>
            <a:spLocks noGrp="1"/>
          </p:cNvSpPr>
          <p:nvPr>
            <p:ph type="title"/>
          </p:nvPr>
        </p:nvSpPr>
        <p:spPr>
          <a:xfrm rot="16200000">
            <a:off x="-2363281" y="2912700"/>
            <a:ext cx="6129337" cy="883229"/>
          </a:xfrm>
        </p:spPr>
        <p:txBody>
          <a:bodyPr>
            <a:normAutofit fontScale="90000"/>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386430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410496" y="1066800"/>
            <a:ext cx="8267700" cy="521711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14</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93549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Prim’s Algorithm</a:t>
            </a:r>
            <a:endParaRPr lang="en-US" sz="3600"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sz="2600" dirty="0" smtClean="0"/>
              <a:t>Prim’s algorithms are greedy algorithm. Each step of a greedy algorithm must make one of several possible choices.</a:t>
            </a:r>
          </a:p>
          <a:p>
            <a:pPr algn="just"/>
            <a:r>
              <a:rPr lang="en-US" sz="2600" dirty="0" smtClean="0"/>
              <a:t>The greedy strategy advocates making the choice that is the best at the moment. </a:t>
            </a:r>
          </a:p>
          <a:p>
            <a:pPr algn="just"/>
            <a:r>
              <a:rPr lang="en-US" sz="2600" dirty="0" smtClean="0"/>
              <a:t>Prim’s algorithm has the property that the edges in the set A always form a single tree.</a:t>
            </a:r>
          </a:p>
          <a:p>
            <a:pPr algn="just"/>
            <a:r>
              <a:rPr lang="en-US" sz="2600" dirty="0" smtClean="0"/>
              <a:t>As Figure shows, the tree starts from an arbitrary root vertex r and grows until the tree spans all the vertices in V .</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15</a:t>
            </a:fld>
            <a:endParaRPr lang="en-US"/>
          </a:p>
        </p:txBody>
      </p:sp>
    </p:spTree>
    <p:extLst>
      <p:ext uri="{BB962C8B-B14F-4D97-AF65-F5344CB8AC3E}">
        <p14:creationId xmlns:p14="http://schemas.microsoft.com/office/powerpoint/2010/main" val="94119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In the algorithm, the connected graph G and the root r of the minimum spanning tree to be grown are inputs to the algorithm. During execution of the algorithm, all vertices that are </a:t>
            </a:r>
            <a:r>
              <a:rPr lang="en-US" sz="2600" i="1" dirty="0" smtClean="0"/>
              <a:t>not in the tree reside in a min-priority </a:t>
            </a:r>
            <a:r>
              <a:rPr lang="en-US" sz="2600" b="1" i="1" dirty="0" smtClean="0"/>
              <a:t>queue Q</a:t>
            </a:r>
            <a:r>
              <a:rPr lang="en-US" sz="2600" i="1" dirty="0" smtClean="0"/>
              <a:t> based on a key attribute. </a:t>
            </a:r>
          </a:p>
          <a:p>
            <a:pPr algn="just"/>
            <a:r>
              <a:rPr lang="en-US" sz="2600" i="1" dirty="0" smtClean="0"/>
              <a:t>For </a:t>
            </a:r>
            <a:r>
              <a:rPr lang="en-US" sz="2600" dirty="0" smtClean="0"/>
              <a:t>each vertex  </a:t>
            </a:r>
            <a:r>
              <a:rPr lang="en-US" sz="2600" b="1" dirty="0" smtClean="0"/>
              <a:t>v</a:t>
            </a:r>
            <a:r>
              <a:rPr lang="en-US" sz="2600" dirty="0" smtClean="0"/>
              <a:t>, the attribute </a:t>
            </a:r>
            <a:r>
              <a:rPr lang="en-US" sz="2600" b="1" dirty="0" err="1" smtClean="0"/>
              <a:t>v.</a:t>
            </a:r>
            <a:r>
              <a:rPr lang="en-US" sz="2600" b="1" i="1" dirty="0" err="1" smtClean="0"/>
              <a:t>key</a:t>
            </a:r>
            <a:r>
              <a:rPr lang="en-US" sz="2600" i="1" dirty="0" smtClean="0"/>
              <a:t> is the minimum weight of any edge connecting  </a:t>
            </a:r>
            <a:r>
              <a:rPr lang="en-US" sz="2600" dirty="0" smtClean="0"/>
              <a:t>to a vertex in the tree; by convention, </a:t>
            </a:r>
            <a:r>
              <a:rPr lang="en-US" sz="2600" b="1" dirty="0" err="1" smtClean="0"/>
              <a:t>v.</a:t>
            </a:r>
            <a:r>
              <a:rPr lang="en-US" sz="2600" b="1" i="1" dirty="0" err="1" smtClean="0"/>
              <a:t>key</a:t>
            </a:r>
            <a:r>
              <a:rPr lang="en-US" sz="2600" b="1" i="1" dirty="0" smtClean="0"/>
              <a:t> = </a:t>
            </a:r>
            <a:r>
              <a:rPr lang="el-GR" sz="2600" b="1" i="1" dirty="0" smtClean="0"/>
              <a:t>α</a:t>
            </a:r>
            <a:r>
              <a:rPr lang="en-US" sz="2600" b="1" i="1" dirty="0" smtClean="0"/>
              <a:t> </a:t>
            </a:r>
            <a:r>
              <a:rPr lang="en-US" sz="2600" i="1" dirty="0" smtClean="0"/>
              <a:t>if there is no such edge. The </a:t>
            </a:r>
            <a:r>
              <a:rPr lang="en-US" sz="2600" dirty="0" smtClean="0"/>
              <a:t>attribute v.</a:t>
            </a:r>
            <a:r>
              <a:rPr lang="el-GR" sz="2600" dirty="0" smtClean="0"/>
              <a:t>π</a:t>
            </a:r>
            <a:r>
              <a:rPr lang="en-US" sz="2600" dirty="0" smtClean="0"/>
              <a:t> names the parent of  in the tree.</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16</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Prim’s Algorithm</a:t>
            </a:r>
            <a:endParaRPr lang="en-US" sz="3600" dirty="0"/>
          </a:p>
        </p:txBody>
      </p:sp>
    </p:spTree>
    <p:extLst>
      <p:ext uri="{BB962C8B-B14F-4D97-AF65-F5344CB8AC3E}">
        <p14:creationId xmlns:p14="http://schemas.microsoft.com/office/powerpoint/2010/main" val="316038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Algorithm</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17</a:t>
            </a:fld>
            <a:endParaRPr lang="en-US"/>
          </a:p>
        </p:txBody>
      </p:sp>
      <p:pic>
        <p:nvPicPr>
          <p:cNvPr id="1026" name="Picture 2"/>
          <p:cNvPicPr>
            <a:picLocks noChangeAspect="1" noChangeArrowheads="1"/>
          </p:cNvPicPr>
          <p:nvPr/>
        </p:nvPicPr>
        <p:blipFill>
          <a:blip r:embed="rId2"/>
          <a:srcRect/>
          <a:stretch>
            <a:fillRect/>
          </a:stretch>
        </p:blipFill>
        <p:spPr bwMode="auto">
          <a:xfrm>
            <a:off x="2438399" y="1524000"/>
            <a:ext cx="5515429" cy="4572000"/>
          </a:xfrm>
          <a:prstGeom prst="rect">
            <a:avLst/>
          </a:prstGeom>
          <a:noFill/>
          <a:ln w="9525">
            <a:noFill/>
            <a:miter lim="800000"/>
            <a:headEnd/>
            <a:tailEnd/>
          </a:ln>
          <a:effectLst/>
        </p:spPr>
      </p:pic>
    </p:spTree>
    <p:extLst>
      <p:ext uri="{BB962C8B-B14F-4D97-AF65-F5344CB8AC3E}">
        <p14:creationId xmlns:p14="http://schemas.microsoft.com/office/powerpoint/2010/main" val="75814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Idea of Prim’s algorithm</a:t>
            </a:r>
            <a:endParaRPr lang="en-US" sz="36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39075" cy="329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3D6C5C9-0E59-4A87-B531-79447730EE95}" type="slidenum">
              <a:rPr lang="en-US" smtClean="0"/>
              <a:t>18</a:t>
            </a:fld>
            <a:endParaRPr lang="en-US"/>
          </a:p>
        </p:txBody>
      </p:sp>
    </p:spTree>
    <p:extLst>
      <p:ext uri="{BB962C8B-B14F-4D97-AF65-F5344CB8AC3E}">
        <p14:creationId xmlns:p14="http://schemas.microsoft.com/office/powerpoint/2010/main" val="139302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372001"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19</a:t>
            </a:fld>
            <a:endParaRPr lang="en-US"/>
          </a:p>
        </p:txBody>
      </p:sp>
    </p:spTree>
    <p:extLst>
      <p:ext uri="{BB962C8B-B14F-4D97-AF65-F5344CB8AC3E}">
        <p14:creationId xmlns:p14="http://schemas.microsoft.com/office/powerpoint/2010/main" val="177768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smtClean="0"/>
              <a:t>Graph Algorithms</a:t>
            </a:r>
            <a:br>
              <a:rPr lang="en-US" dirty="0" smtClean="0"/>
            </a:br>
            <a:r>
              <a:rPr lang="en-US" dirty="0" smtClean="0"/>
              <a:t/>
            </a:r>
            <a:br>
              <a:rPr lang="en-US" dirty="0" smtClean="0"/>
            </a:br>
            <a:r>
              <a:rPr lang="en-US" dirty="0" smtClean="0"/>
              <a:t>Minimum Spanning Trees </a:t>
            </a:r>
            <a:br>
              <a:rPr lang="en-US" dirty="0" smtClean="0"/>
            </a:br>
            <a:endParaRPr lang="en-US" dirty="0"/>
          </a:p>
        </p:txBody>
      </p:sp>
      <p:sp>
        <p:nvSpPr>
          <p:cNvPr id="4" name="Slide Number Placeholder 3"/>
          <p:cNvSpPr>
            <a:spLocks noGrp="1"/>
          </p:cNvSpPr>
          <p:nvPr>
            <p:ph type="sldNum" sz="quarter" idx="12"/>
          </p:nvPr>
        </p:nvSpPr>
        <p:spPr/>
        <p:txBody>
          <a:bodyPr/>
          <a:lstStyle/>
          <a:p>
            <a:fld id="{13D6C5C9-0E59-4A87-B531-79447730EE95}" type="slidenum">
              <a:rPr lang="en-US" smtClean="0"/>
              <a:t>2</a:t>
            </a:fld>
            <a:endParaRPr lang="en-US"/>
          </a:p>
        </p:txBody>
      </p:sp>
    </p:spTree>
    <p:extLst>
      <p:ext uri="{BB962C8B-B14F-4D97-AF65-F5344CB8AC3E}">
        <p14:creationId xmlns:p14="http://schemas.microsoft.com/office/powerpoint/2010/main" val="416570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46056"/>
            <a:ext cx="7102504"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20</a:t>
            </a:fld>
            <a:endParaRPr lang="en-US"/>
          </a:p>
        </p:txBody>
      </p:sp>
    </p:spTree>
    <p:extLst>
      <p:ext uri="{BB962C8B-B14F-4D97-AF65-F5344CB8AC3E}">
        <p14:creationId xmlns:p14="http://schemas.microsoft.com/office/powerpoint/2010/main" val="65869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0638"/>
            <a:ext cx="7010400" cy="504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21</a:t>
            </a:fld>
            <a:endParaRPr lang="en-US"/>
          </a:p>
        </p:txBody>
      </p:sp>
    </p:spTree>
    <p:extLst>
      <p:ext uri="{BB962C8B-B14F-4D97-AF65-F5344CB8AC3E}">
        <p14:creationId xmlns:p14="http://schemas.microsoft.com/office/powerpoint/2010/main" val="391012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2999"/>
            <a:ext cx="694658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22</a:t>
            </a:fld>
            <a:endParaRPr lang="en-US"/>
          </a:p>
        </p:txBody>
      </p:sp>
    </p:spTree>
    <p:extLst>
      <p:ext uri="{BB962C8B-B14F-4D97-AF65-F5344CB8AC3E}">
        <p14:creationId xmlns:p14="http://schemas.microsoft.com/office/powerpoint/2010/main" val="69887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83711"/>
            <a:ext cx="7192923"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23</a:t>
            </a:fld>
            <a:endParaRPr lang="en-US"/>
          </a:p>
        </p:txBody>
      </p:sp>
    </p:spTree>
    <p:extLst>
      <p:ext uri="{BB962C8B-B14F-4D97-AF65-F5344CB8AC3E}">
        <p14:creationId xmlns:p14="http://schemas.microsoft.com/office/powerpoint/2010/main" val="3905024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8" y="1143000"/>
            <a:ext cx="7401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24</a:t>
            </a:fld>
            <a:endParaRPr lang="en-US"/>
          </a:p>
        </p:txBody>
      </p:sp>
    </p:spTree>
    <p:extLst>
      <p:ext uri="{BB962C8B-B14F-4D97-AF65-F5344CB8AC3E}">
        <p14:creationId xmlns:p14="http://schemas.microsoft.com/office/powerpoint/2010/main" val="183279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1588"/>
            <a:ext cx="7108162"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25</a:t>
            </a:fld>
            <a:endParaRPr lang="en-US"/>
          </a:p>
        </p:txBody>
      </p:sp>
    </p:spTree>
    <p:extLst>
      <p:ext uri="{BB962C8B-B14F-4D97-AF65-F5344CB8AC3E}">
        <p14:creationId xmlns:p14="http://schemas.microsoft.com/office/powerpoint/2010/main" val="293450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618"/>
          </a:xfrm>
        </p:spPr>
        <p:txBody>
          <a:bodyPr>
            <a:noAutofit/>
          </a:bodyPr>
          <a:lstStyle/>
          <a:p>
            <a:r>
              <a:rPr lang="en-US" sz="3600" b="1" dirty="0" smtClean="0"/>
              <a:t>Prim’s Algorithm </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26</a:t>
            </a:fld>
            <a:endParaRPr lang="en-US"/>
          </a:p>
        </p:txBody>
      </p:sp>
      <p:pic>
        <p:nvPicPr>
          <p:cNvPr id="2050" name="Picture 2"/>
          <p:cNvPicPr>
            <a:picLocks noChangeAspect="1" noChangeArrowheads="1"/>
          </p:cNvPicPr>
          <p:nvPr/>
        </p:nvPicPr>
        <p:blipFill>
          <a:blip r:embed="rId2"/>
          <a:srcRect/>
          <a:stretch>
            <a:fillRect/>
          </a:stretch>
        </p:blipFill>
        <p:spPr bwMode="auto">
          <a:xfrm>
            <a:off x="381001" y="840256"/>
            <a:ext cx="8385330" cy="5179544"/>
          </a:xfrm>
          <a:prstGeom prst="rect">
            <a:avLst/>
          </a:prstGeom>
          <a:noFill/>
          <a:ln w="9525">
            <a:noFill/>
            <a:miter lim="800000"/>
            <a:headEnd/>
            <a:tailEnd/>
          </a:ln>
          <a:effectLst/>
        </p:spPr>
      </p:pic>
    </p:spTree>
    <p:extLst>
      <p:ext uri="{BB962C8B-B14F-4D97-AF65-F5344CB8AC3E}">
        <p14:creationId xmlns:p14="http://schemas.microsoft.com/office/powerpoint/2010/main" val="349148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27</a:t>
            </a:fld>
            <a:endParaRPr lang="en-US"/>
          </a:p>
        </p:txBody>
      </p:sp>
      <p:pic>
        <p:nvPicPr>
          <p:cNvPr id="3074" name="Picture 2"/>
          <p:cNvPicPr>
            <a:picLocks noChangeAspect="1" noChangeArrowheads="1"/>
          </p:cNvPicPr>
          <p:nvPr/>
        </p:nvPicPr>
        <p:blipFill>
          <a:blip r:embed="rId2"/>
          <a:srcRect/>
          <a:stretch>
            <a:fillRect/>
          </a:stretch>
        </p:blipFill>
        <p:spPr bwMode="auto">
          <a:xfrm>
            <a:off x="109538" y="609600"/>
            <a:ext cx="8805862" cy="3628280"/>
          </a:xfrm>
          <a:prstGeom prst="rect">
            <a:avLst/>
          </a:prstGeom>
          <a:noFill/>
          <a:ln w="9525">
            <a:noFill/>
            <a:miter lim="800000"/>
            <a:headEnd/>
            <a:tailEnd/>
          </a:ln>
          <a:effectLst/>
        </p:spPr>
      </p:pic>
      <p:sp>
        <p:nvSpPr>
          <p:cNvPr id="5" name="Rectangle 4"/>
          <p:cNvSpPr/>
          <p:nvPr/>
        </p:nvSpPr>
        <p:spPr>
          <a:xfrm>
            <a:off x="762000" y="4267200"/>
            <a:ext cx="7848600" cy="2462213"/>
          </a:xfrm>
          <a:prstGeom prst="rect">
            <a:avLst/>
          </a:prstGeom>
        </p:spPr>
        <p:txBody>
          <a:bodyPr wrap="square">
            <a:spAutoFit/>
          </a:bodyPr>
          <a:lstStyle/>
          <a:p>
            <a:pPr algn="just"/>
            <a:r>
              <a:rPr lang="en-US" sz="2200" dirty="0" smtClean="0"/>
              <a:t>The execution of Prim’s algorithm on the graph from Figure, The root vertex is a. Shaded edges are in the tree being grown, and black vertices are in the tree. At each step of the algorithm, the vertices in the tree determine a cut of the graph, and a light edge crossing the cut is added to the tree. In the second step, for example, the algorithm has a choice of adding either edge (</a:t>
            </a:r>
            <a:r>
              <a:rPr lang="en-US" sz="2200" dirty="0" err="1" smtClean="0"/>
              <a:t>b,c</a:t>
            </a:r>
            <a:r>
              <a:rPr lang="en-US" sz="2200" dirty="0" smtClean="0"/>
              <a:t>) or edge (</a:t>
            </a:r>
            <a:r>
              <a:rPr lang="en-US" sz="2200" dirty="0" err="1" smtClean="0"/>
              <a:t>a,h</a:t>
            </a:r>
            <a:r>
              <a:rPr lang="en-US" sz="2200" dirty="0" smtClean="0"/>
              <a:t>) to the tree since both are light edges crossing the cut.</a:t>
            </a:r>
            <a:endParaRPr lang="en-US" sz="2200" dirty="0"/>
          </a:p>
        </p:txBody>
      </p:sp>
      <p:sp>
        <p:nvSpPr>
          <p:cNvPr id="6" name="Title 1"/>
          <p:cNvSpPr>
            <a:spLocks noGrp="1"/>
          </p:cNvSpPr>
          <p:nvPr>
            <p:ph type="title"/>
          </p:nvPr>
        </p:nvSpPr>
        <p:spPr>
          <a:xfrm>
            <a:off x="418451" y="94529"/>
            <a:ext cx="8229600" cy="487362"/>
          </a:xfrm>
        </p:spPr>
        <p:txBody>
          <a:bodyPr>
            <a:normAutofit fontScale="90000"/>
          </a:bodyPr>
          <a:lstStyle/>
          <a:p>
            <a:r>
              <a:rPr lang="en-US" sz="3600" b="1" dirty="0" smtClean="0"/>
              <a:t>Prim’s Algorithm</a:t>
            </a:r>
            <a:endParaRPr lang="en-US" sz="3600" dirty="0"/>
          </a:p>
        </p:txBody>
      </p:sp>
    </p:spTree>
    <p:extLst>
      <p:ext uri="{BB962C8B-B14F-4D97-AF65-F5344CB8AC3E}">
        <p14:creationId xmlns:p14="http://schemas.microsoft.com/office/powerpoint/2010/main" val="101866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28</a:t>
            </a:fld>
            <a:endParaRPr lang="en-US"/>
          </a:p>
        </p:txBody>
      </p:sp>
    </p:spTree>
    <p:extLst>
      <p:ext uri="{BB962C8B-B14F-4D97-AF65-F5344CB8AC3E}">
        <p14:creationId xmlns:p14="http://schemas.microsoft.com/office/powerpoint/2010/main" val="62491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b="1" dirty="0"/>
              <a:t>Minimum Spanning Trees</a:t>
            </a:r>
            <a:endParaRPr lang="en-US"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3</a:t>
            </a:fld>
            <a:endParaRPr lang="en-US"/>
          </a:p>
        </p:txBody>
      </p:sp>
    </p:spTree>
    <p:extLst>
      <p:ext uri="{BB962C8B-B14F-4D97-AF65-F5344CB8AC3E}">
        <p14:creationId xmlns:p14="http://schemas.microsoft.com/office/powerpoint/2010/main" val="406082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smtClean="0"/>
              <a:t>Spanning Trees: A </a:t>
            </a:r>
            <a:r>
              <a:rPr lang="en-US" sz="2600" b="1" dirty="0" err="1" smtClean="0"/>
              <a:t>subgraph</a:t>
            </a:r>
            <a:r>
              <a:rPr lang="en-US" sz="2600" dirty="0" smtClean="0"/>
              <a:t> of a undirected graph G=(V,E) is a spanning tree of G if it is a tree and contains every vertex of G.</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4</a:t>
            </a:fld>
            <a:endParaRPr lang="en-US"/>
          </a:p>
        </p:txBody>
      </p:sp>
      <p:pic>
        <p:nvPicPr>
          <p:cNvPr id="4098" name="Picture 2"/>
          <p:cNvPicPr>
            <a:picLocks noChangeAspect="1" noChangeArrowheads="1"/>
          </p:cNvPicPr>
          <p:nvPr/>
        </p:nvPicPr>
        <p:blipFill>
          <a:blip r:embed="rId2"/>
          <a:srcRect/>
          <a:stretch>
            <a:fillRect/>
          </a:stretch>
        </p:blipFill>
        <p:spPr bwMode="auto">
          <a:xfrm>
            <a:off x="2057400" y="2514600"/>
            <a:ext cx="5619750" cy="4105691"/>
          </a:xfrm>
          <a:prstGeom prst="rect">
            <a:avLst/>
          </a:prstGeom>
          <a:noFill/>
          <a:ln w="9525">
            <a:noFill/>
            <a:miter lim="800000"/>
            <a:headEnd/>
            <a:tailEnd/>
          </a:ln>
          <a:effectLst/>
        </p:spPr>
      </p:pic>
    </p:spTree>
    <p:extLst>
      <p:ext uri="{BB962C8B-B14F-4D97-AF65-F5344CB8AC3E}">
        <p14:creationId xmlns:p14="http://schemas.microsoft.com/office/powerpoint/2010/main" val="274791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a:bodyPr>
          <a:lstStyle/>
          <a:p>
            <a:pPr algn="just"/>
            <a:r>
              <a:rPr lang="en-US" sz="2600" dirty="0"/>
              <a:t>A minimum spanning tree (MST) or minimum weight spanning </a:t>
            </a:r>
            <a:r>
              <a:rPr lang="en-US" sz="2600" dirty="0" smtClean="0"/>
              <a:t>tree is </a:t>
            </a:r>
            <a:r>
              <a:rPr lang="en-US" sz="2600" dirty="0"/>
              <a:t>a subset of the edges of a </a:t>
            </a:r>
            <a:r>
              <a:rPr lang="en-US" sz="2600" dirty="0">
                <a:hlinkClick r:id="rId2" tooltip="Connected graph"/>
              </a:rPr>
              <a:t>connected</a:t>
            </a:r>
            <a:r>
              <a:rPr lang="en-US" sz="2600" dirty="0"/>
              <a:t>, edge-weighted </a:t>
            </a:r>
            <a:r>
              <a:rPr lang="en-US" sz="2600" dirty="0">
                <a:hlinkClick r:id="rId3" tooltip="Undirected graph"/>
              </a:rPr>
              <a:t>undirected graph</a:t>
            </a:r>
            <a:r>
              <a:rPr lang="en-US" sz="2600" dirty="0"/>
              <a:t> that connects all the </a:t>
            </a:r>
            <a:r>
              <a:rPr lang="en-US" sz="2600" dirty="0">
                <a:hlinkClick r:id="rId4" tooltip="Vertex (graph theory)"/>
              </a:rPr>
              <a:t>vertices</a:t>
            </a:r>
            <a:r>
              <a:rPr lang="en-US" sz="2600" dirty="0"/>
              <a:t> together, without any cycles and with the minimum possible total edge weight. That is, it is a </a:t>
            </a:r>
            <a:r>
              <a:rPr lang="en-US" sz="2600" dirty="0">
                <a:hlinkClick r:id="rId5" tooltip="Spanning tree"/>
              </a:rPr>
              <a:t>spanning tree</a:t>
            </a:r>
            <a:r>
              <a:rPr lang="en-US" sz="2600" dirty="0"/>
              <a:t> whose sum of edge weights is as small as possible.</a:t>
            </a:r>
          </a:p>
        </p:txBody>
      </p:sp>
      <p:pic>
        <p:nvPicPr>
          <p:cNvPr id="2050" name="Picture 2" descr="https://upload.wikimedia.org/wikipedia/commons/thumb/d/d2/Minimum_spanning_tree.svg/300px-Minimum_spanning_tree.svg.png"/>
          <p:cNvPicPr>
            <a:picLocks noChangeAspect="1" noChangeArrowheads="1"/>
          </p:cNvPicPr>
          <p:nvPr/>
        </p:nvPicPr>
        <p:blipFill>
          <a:blip r:embed="rId6"/>
          <a:srcRect/>
          <a:stretch>
            <a:fillRect/>
          </a:stretch>
        </p:blipFill>
        <p:spPr bwMode="auto">
          <a:xfrm>
            <a:off x="3886200" y="3505088"/>
            <a:ext cx="4191000" cy="3380740"/>
          </a:xfrm>
          <a:prstGeom prst="rect">
            <a:avLst/>
          </a:prstGeom>
          <a:noFill/>
        </p:spPr>
      </p:pic>
      <p:pic>
        <p:nvPicPr>
          <p:cNvPr id="2051" name="Picture 3"/>
          <p:cNvPicPr>
            <a:picLocks noChangeAspect="1" noChangeArrowheads="1"/>
          </p:cNvPicPr>
          <p:nvPr/>
        </p:nvPicPr>
        <p:blipFill>
          <a:blip r:embed="rId7"/>
          <a:srcRect/>
          <a:stretch>
            <a:fillRect/>
          </a:stretch>
        </p:blipFill>
        <p:spPr bwMode="auto">
          <a:xfrm>
            <a:off x="762000" y="4419600"/>
            <a:ext cx="2514600" cy="843219"/>
          </a:xfrm>
          <a:prstGeom prst="rect">
            <a:avLst/>
          </a:prstGeom>
          <a:noFill/>
          <a:ln w="9525">
            <a:noFill/>
            <a:miter lim="800000"/>
            <a:headEnd/>
            <a:tailEnd/>
          </a:ln>
          <a:effectLst/>
        </p:spPr>
      </p:pic>
      <p:sp>
        <p:nvSpPr>
          <p:cNvPr id="6" name="TextBox 5"/>
          <p:cNvSpPr txBox="1"/>
          <p:nvPr/>
        </p:nvSpPr>
        <p:spPr>
          <a:xfrm>
            <a:off x="762000" y="5638800"/>
            <a:ext cx="2209800" cy="923330"/>
          </a:xfrm>
          <a:prstGeom prst="rect">
            <a:avLst/>
          </a:prstGeom>
          <a:noFill/>
        </p:spPr>
        <p:txBody>
          <a:bodyPr wrap="square" rtlCol="0">
            <a:spAutoFit/>
          </a:bodyPr>
          <a:lstStyle/>
          <a:p>
            <a:r>
              <a:rPr lang="en-US" dirty="0"/>
              <a:t>w</a:t>
            </a:r>
            <a:r>
              <a:rPr lang="en-US" dirty="0" smtClean="0"/>
              <a:t>(T) should be minimized to create a MST</a:t>
            </a:r>
            <a:endParaRPr lang="en-US" dirty="0"/>
          </a:p>
        </p:txBody>
      </p:sp>
      <p:sp>
        <p:nvSpPr>
          <p:cNvPr id="7" name="Slide Number Placeholder 6"/>
          <p:cNvSpPr>
            <a:spLocks noGrp="1"/>
          </p:cNvSpPr>
          <p:nvPr>
            <p:ph type="sldNum" sz="quarter" idx="12"/>
          </p:nvPr>
        </p:nvSpPr>
        <p:spPr/>
        <p:txBody>
          <a:bodyPr/>
          <a:lstStyle/>
          <a:p>
            <a:fld id="{999664BB-7DF9-46D8-910C-AD97F2973DBA}" type="slidenum">
              <a:rPr lang="en-US" smtClean="0"/>
              <a:pPr/>
              <a:t>5</a:t>
            </a:fld>
            <a:endParaRPr lang="en-US"/>
          </a:p>
        </p:txBody>
      </p:sp>
      <p:sp>
        <p:nvSpPr>
          <p:cNvPr id="8"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270822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6</a:t>
            </a:fld>
            <a:endParaRPr lang="en-US"/>
          </a:p>
        </p:txBody>
      </p:sp>
      <p:pic>
        <p:nvPicPr>
          <p:cNvPr id="5122" name="Picture 2"/>
          <p:cNvPicPr>
            <a:picLocks noChangeAspect="1" noChangeArrowheads="1"/>
          </p:cNvPicPr>
          <p:nvPr/>
        </p:nvPicPr>
        <p:blipFill>
          <a:blip r:embed="rId2"/>
          <a:srcRect/>
          <a:stretch>
            <a:fillRect/>
          </a:stretch>
        </p:blipFill>
        <p:spPr bwMode="auto">
          <a:xfrm>
            <a:off x="368712" y="1676400"/>
            <a:ext cx="5486400" cy="4367284"/>
          </a:xfrm>
          <a:prstGeom prst="rect">
            <a:avLst/>
          </a:prstGeom>
          <a:noFill/>
          <a:ln w="9525">
            <a:solidFill>
              <a:schemeClr val="accent1"/>
            </a:solidFill>
            <a:miter lim="800000"/>
            <a:headEnd/>
            <a:tailEnd/>
          </a:ln>
          <a:effectLst/>
        </p:spPr>
      </p:pic>
      <p:sp>
        <p:nvSpPr>
          <p:cNvPr id="6" name="Rectangle 5"/>
          <p:cNvSpPr/>
          <p:nvPr/>
        </p:nvSpPr>
        <p:spPr>
          <a:xfrm>
            <a:off x="5943600" y="2819400"/>
            <a:ext cx="2895600" cy="3323987"/>
          </a:xfrm>
          <a:prstGeom prst="rect">
            <a:avLst/>
          </a:prstGeom>
          <a:ln>
            <a:solidFill>
              <a:schemeClr val="accent1"/>
            </a:solidFill>
          </a:ln>
        </p:spPr>
        <p:txBody>
          <a:bodyPr wrap="square">
            <a:spAutoFit/>
          </a:bodyPr>
          <a:lstStyle/>
          <a:p>
            <a:pPr algn="just"/>
            <a:r>
              <a:rPr lang="en-US" sz="2200" dirty="0" smtClean="0"/>
              <a:t>A Minimum Spanning Tree in an undirected connected weighted graph is a spanning tree of minimum weight (among all spanning trees). </a:t>
            </a:r>
            <a:r>
              <a:rPr lang="en-US" sz="2400" dirty="0" smtClean="0"/>
              <a:t>There are (V-1) edges in the spanning tree.</a:t>
            </a:r>
            <a:endParaRPr lang="en-US" sz="2200" dirty="0"/>
          </a:p>
        </p:txBody>
      </p:sp>
      <p:sp>
        <p:nvSpPr>
          <p:cNvPr id="7"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150473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209800" y="1676400"/>
            <a:ext cx="4876800" cy="2186750"/>
          </a:xfrm>
          <a:prstGeom prst="rect">
            <a:avLst/>
          </a:prstGeom>
          <a:noFill/>
          <a:ln w="9525">
            <a:noFill/>
            <a:miter lim="800000"/>
            <a:headEnd/>
            <a:tailEnd/>
          </a:ln>
          <a:effectLst/>
        </p:spPr>
      </p:pic>
      <p:sp>
        <p:nvSpPr>
          <p:cNvPr id="5" name="Rectangle 4"/>
          <p:cNvSpPr/>
          <p:nvPr/>
        </p:nvSpPr>
        <p:spPr>
          <a:xfrm>
            <a:off x="914400" y="3962400"/>
            <a:ext cx="7543800" cy="2215991"/>
          </a:xfrm>
          <a:prstGeom prst="rect">
            <a:avLst/>
          </a:prstGeom>
        </p:spPr>
        <p:txBody>
          <a:bodyPr wrap="square">
            <a:spAutoFit/>
          </a:bodyPr>
          <a:lstStyle/>
          <a:p>
            <a:pPr algn="just"/>
            <a:r>
              <a:rPr lang="en-US" sz="2300" dirty="0"/>
              <a:t>A minimum spanning tree for a connected graph. The weights on edges are </a:t>
            </a:r>
            <a:r>
              <a:rPr lang="en-US" sz="2300" dirty="0" smtClean="0"/>
              <a:t>shown, and </a:t>
            </a:r>
            <a:r>
              <a:rPr lang="en-US" sz="2300" dirty="0"/>
              <a:t>the edges in a minimum spanning tree are shaded. The total weight of the tree shown is 37. </a:t>
            </a:r>
            <a:r>
              <a:rPr lang="en-US" sz="2300" dirty="0" smtClean="0"/>
              <a:t>This minimum </a:t>
            </a:r>
            <a:r>
              <a:rPr lang="en-US" sz="2300" dirty="0"/>
              <a:t>spanning tree is not unique: removing the edge </a:t>
            </a:r>
            <a:r>
              <a:rPr lang="en-US" sz="2300" dirty="0" smtClean="0"/>
              <a:t>(b, c) </a:t>
            </a:r>
            <a:r>
              <a:rPr lang="en-US" sz="2300" dirty="0"/>
              <a:t>and replacing it with the edge </a:t>
            </a:r>
            <a:r>
              <a:rPr lang="en-US" sz="2300" dirty="0" smtClean="0"/>
              <a:t>(a, h) yields </a:t>
            </a:r>
            <a:r>
              <a:rPr lang="en-US" sz="2300" dirty="0"/>
              <a:t>another spanning tree with weight 37.</a:t>
            </a:r>
          </a:p>
        </p:txBody>
      </p:sp>
      <p:sp>
        <p:nvSpPr>
          <p:cNvPr id="6" name="Slide Number Placeholder 5"/>
          <p:cNvSpPr>
            <a:spLocks noGrp="1"/>
          </p:cNvSpPr>
          <p:nvPr>
            <p:ph type="sldNum" sz="quarter" idx="12"/>
          </p:nvPr>
        </p:nvSpPr>
        <p:spPr/>
        <p:txBody>
          <a:bodyPr/>
          <a:lstStyle/>
          <a:p>
            <a:fld id="{999664BB-7DF9-46D8-910C-AD97F2973DBA}" type="slidenum">
              <a:rPr lang="en-US" smtClean="0"/>
              <a:pPr/>
              <a:t>7</a:t>
            </a:fld>
            <a:endParaRPr lang="en-US"/>
          </a:p>
        </p:txBody>
      </p:sp>
      <p:sp>
        <p:nvSpPr>
          <p:cNvPr id="7"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144632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Algorithms for MST</a:t>
            </a:r>
            <a:endParaRPr lang="en-US" sz="3600" b="1" dirty="0"/>
          </a:p>
        </p:txBody>
      </p:sp>
      <p:sp>
        <p:nvSpPr>
          <p:cNvPr id="3" name="Content Placeholder 2"/>
          <p:cNvSpPr>
            <a:spLocks noGrp="1"/>
          </p:cNvSpPr>
          <p:nvPr>
            <p:ph idx="1"/>
          </p:nvPr>
        </p:nvSpPr>
        <p:spPr/>
        <p:txBody>
          <a:bodyPr>
            <a:normAutofit/>
          </a:bodyPr>
          <a:lstStyle/>
          <a:p>
            <a:r>
              <a:rPr lang="en-US" sz="2600" b="1" dirty="0"/>
              <a:t>Prim's</a:t>
            </a:r>
            <a:r>
              <a:rPr lang="en-US" sz="2600" dirty="0"/>
              <a:t> algorithm </a:t>
            </a:r>
            <a:r>
              <a:rPr lang="en-US" sz="2600" dirty="0" smtClean="0"/>
              <a:t>and </a:t>
            </a:r>
            <a:r>
              <a:rPr lang="en-US" sz="2600" b="1" dirty="0" err="1" smtClean="0"/>
              <a:t>Kruskal's</a:t>
            </a:r>
            <a:r>
              <a:rPr lang="en-US" sz="2600" dirty="0" smtClean="0"/>
              <a:t> algorithm to find </a:t>
            </a:r>
            <a:r>
              <a:rPr lang="en-US" sz="2600" dirty="0"/>
              <a:t>minimum cost spanning tree </a:t>
            </a:r>
            <a:r>
              <a:rPr lang="en-US" sz="2600" dirty="0" smtClean="0"/>
              <a:t> </a:t>
            </a:r>
            <a:r>
              <a:rPr lang="en-US" sz="2600" dirty="0"/>
              <a:t>uses the greedy approach. </a:t>
            </a:r>
          </a:p>
        </p:txBody>
      </p:sp>
      <p:sp>
        <p:nvSpPr>
          <p:cNvPr id="4" name="Slide Number Placeholder 3"/>
          <p:cNvSpPr>
            <a:spLocks noGrp="1"/>
          </p:cNvSpPr>
          <p:nvPr>
            <p:ph type="sldNum" sz="quarter" idx="12"/>
          </p:nvPr>
        </p:nvSpPr>
        <p:spPr/>
        <p:txBody>
          <a:bodyPr/>
          <a:lstStyle/>
          <a:p>
            <a:fld id="{13D6C5C9-0E59-4A87-B531-79447730EE95}" type="slidenum">
              <a:rPr lang="en-US" smtClean="0"/>
              <a:t>8</a:t>
            </a:fld>
            <a:endParaRPr lang="en-US"/>
          </a:p>
        </p:txBody>
      </p:sp>
    </p:spTree>
    <p:extLst>
      <p:ext uri="{BB962C8B-B14F-4D97-AF65-F5344CB8AC3E}">
        <p14:creationId xmlns:p14="http://schemas.microsoft.com/office/powerpoint/2010/main" val="179693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
        <p:nvSpPr>
          <p:cNvPr id="3" name="Content Placeholder 2"/>
          <p:cNvSpPr>
            <a:spLocks noGrp="1"/>
          </p:cNvSpPr>
          <p:nvPr>
            <p:ph idx="1"/>
          </p:nvPr>
        </p:nvSpPr>
        <p:spPr/>
        <p:txBody>
          <a:bodyPr>
            <a:normAutofit/>
          </a:bodyPr>
          <a:lstStyle/>
          <a:p>
            <a:pPr algn="just"/>
            <a:r>
              <a:rPr lang="en-US" sz="2600" dirty="0" err="1"/>
              <a:t>Kruskal’s</a:t>
            </a:r>
            <a:r>
              <a:rPr lang="en-US" sz="2600" dirty="0"/>
              <a:t> algorithm finds a safe edge to add to the growing forest by finding, of </a:t>
            </a:r>
            <a:r>
              <a:rPr lang="en-US" sz="2600" dirty="0" smtClean="0"/>
              <a:t>all the </a:t>
            </a:r>
            <a:r>
              <a:rPr lang="en-US" sz="2600" dirty="0"/>
              <a:t>edges that connect any two trees in the </a:t>
            </a:r>
            <a:r>
              <a:rPr lang="en-US" sz="2600" dirty="0" smtClean="0"/>
              <a:t>forest, an edge (</a:t>
            </a:r>
            <a:r>
              <a:rPr lang="en-US" sz="2600" dirty="0" err="1" smtClean="0"/>
              <a:t>u,v</a:t>
            </a:r>
            <a:r>
              <a:rPr lang="en-US" sz="2600" dirty="0" smtClean="0"/>
              <a:t>) of least weight.</a:t>
            </a:r>
          </a:p>
          <a:p>
            <a:pPr algn="just"/>
            <a:endParaRPr lang="en-US" sz="2600" dirty="0"/>
          </a:p>
          <a:p>
            <a:pPr algn="just"/>
            <a:r>
              <a:rPr lang="en-US" sz="2600" dirty="0" err="1"/>
              <a:t>Kruskal’s</a:t>
            </a:r>
            <a:r>
              <a:rPr lang="en-US" sz="2600" dirty="0"/>
              <a:t> algorithm qualifies as a greedy algorithm </a:t>
            </a:r>
            <a:r>
              <a:rPr lang="en-US" sz="2600" dirty="0" smtClean="0"/>
              <a:t>because at </a:t>
            </a:r>
            <a:r>
              <a:rPr lang="en-US" sz="2600" dirty="0"/>
              <a:t>each step it adds to the forest an edge of least possible weight.</a:t>
            </a:r>
          </a:p>
        </p:txBody>
      </p:sp>
      <p:sp>
        <p:nvSpPr>
          <p:cNvPr id="4" name="Slide Number Placeholder 3"/>
          <p:cNvSpPr>
            <a:spLocks noGrp="1"/>
          </p:cNvSpPr>
          <p:nvPr>
            <p:ph type="sldNum" sz="quarter" idx="12"/>
          </p:nvPr>
        </p:nvSpPr>
        <p:spPr/>
        <p:txBody>
          <a:bodyPr/>
          <a:lstStyle/>
          <a:p>
            <a:fld id="{999664BB-7DF9-46D8-910C-AD97F2973DBA}" type="slidenum">
              <a:rPr lang="en-US" smtClean="0"/>
              <a:pPr/>
              <a:t>9</a:t>
            </a:fld>
            <a:endParaRPr lang="en-US"/>
          </a:p>
        </p:txBody>
      </p:sp>
    </p:spTree>
    <p:extLst>
      <p:ext uri="{BB962C8B-B14F-4D97-AF65-F5344CB8AC3E}">
        <p14:creationId xmlns:p14="http://schemas.microsoft.com/office/powerpoint/2010/main" val="170347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797</Words>
  <Application>Microsoft Office PowerPoint</Application>
  <PresentationFormat>On-screen Show (4:3)</PresentationFormat>
  <Paragraphs>84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Algorithm Analysis IT-2101 Lecture - 10</vt:lpstr>
      <vt:lpstr>Graph Algorithms  Minimum Spanning Trees  </vt:lpstr>
      <vt:lpstr>Minimum Spanning Trees</vt:lpstr>
      <vt:lpstr>MST</vt:lpstr>
      <vt:lpstr>MST</vt:lpstr>
      <vt:lpstr>MST</vt:lpstr>
      <vt:lpstr>MST</vt:lpstr>
      <vt:lpstr>Algorithms for MST</vt:lpstr>
      <vt:lpstr>Kruskal’s algorithm To Find MST</vt:lpstr>
      <vt:lpstr>Kruskal’s algorithm To Find MST</vt:lpstr>
      <vt:lpstr>Kruskal’s algorithm To Find MST</vt:lpstr>
      <vt:lpstr>Kruskal’s algorithm To Find MST</vt:lpstr>
      <vt:lpstr>Kruskal’s algorithm To Find MST</vt:lpstr>
      <vt:lpstr>Kruskal’s algorithm To Find MST</vt:lpstr>
      <vt:lpstr>Prim’s Algorithm</vt:lpstr>
      <vt:lpstr>Prim’s Algorithm</vt:lpstr>
      <vt:lpstr>Algorithm</vt:lpstr>
      <vt:lpstr>Idea of Prim’s algorithm</vt:lpstr>
      <vt:lpstr>Prim’s Algorithm</vt:lpstr>
      <vt:lpstr>Prim’s Algorithm</vt:lpstr>
      <vt:lpstr>Prim’s Algorithm</vt:lpstr>
      <vt:lpstr>Prim’s Algorithm</vt:lpstr>
      <vt:lpstr>Prim’s Algorithm</vt:lpstr>
      <vt:lpstr>Prim’s Algorithm</vt:lpstr>
      <vt:lpstr>Prim’s Algorithm</vt:lpstr>
      <vt:lpstr>Prim’s Algorithm </vt:lpstr>
      <vt:lpstr>Prim’s Algorithm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2017-06-25T05:38:46Z</dcterms:created>
  <dcterms:modified xsi:type="dcterms:W3CDTF">2022-01-16T12:26:46Z</dcterms:modified>
</cp:coreProperties>
</file>