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2" r:id="rId2"/>
    <p:sldId id="271" r:id="rId3"/>
    <p:sldId id="257" r:id="rId4"/>
    <p:sldId id="270" r:id="rId5"/>
    <p:sldId id="258" r:id="rId6"/>
    <p:sldId id="259" r:id="rId7"/>
    <p:sldId id="260" r:id="rId8"/>
    <p:sldId id="262" r:id="rId9"/>
    <p:sldId id="272" r:id="rId10"/>
    <p:sldId id="263" r:id="rId11"/>
    <p:sldId id="261" r:id="rId12"/>
    <p:sldId id="264" r:id="rId13"/>
    <p:sldId id="265" r:id="rId14"/>
    <p:sldId id="266" r:id="rId15"/>
    <p:sldId id="267" r:id="rId16"/>
    <p:sldId id="268"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0E98B-7166-4DFF-BE34-D9F852B8D4D9}" type="datetimeFigureOut">
              <a:rPr lang="en-US" smtClean="0"/>
              <a:t>7/26/2017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29E32-D2F8-4690-9704-A63A5B1E5DBF}" type="slidenum">
              <a:rPr lang="en-US" smtClean="0"/>
              <a:t>‹#›</a:t>
            </a:fld>
            <a:endParaRPr lang="en-US"/>
          </a:p>
        </p:txBody>
      </p:sp>
    </p:spTree>
    <p:extLst>
      <p:ext uri="{BB962C8B-B14F-4D97-AF65-F5344CB8AC3E}">
        <p14:creationId xmlns:p14="http://schemas.microsoft.com/office/powerpoint/2010/main" val="7475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2D7D0E-83C6-4664-AEB3-3D161AE2A6BD}"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387088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EE89-636D-4746-833B-095DC208D94C}"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66748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315E6-91BA-4743-947D-3AE06F0204B9}"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35499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7D574-298A-4B9E-94D8-BB0C0569DAEC}"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81012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8597BE-8655-45EA-8ADA-D80740382425}" type="datetime1">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221258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62AED7-8A56-4909-BEC6-E80463AD02C6}" type="datetime1">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22004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2D6860-15CC-4E0B-B3D7-16D99B796270}" type="datetime1">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283886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2CAE-92E9-4E88-B32E-7ADB579AF3CA}" type="datetime1">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08608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C2E4B-7572-4A15-9FC8-27585D7537CA}" type="datetime1">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44594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59E5EC-93F7-4BB6-A0B2-7C5682DCB1A8}" type="datetime1">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172137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0DDA4-786C-49BC-B392-09F7C6FC6B57}" type="datetime1">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71239-333C-407D-95E6-FF99030D9094}" type="slidenum">
              <a:rPr lang="en-US" smtClean="0"/>
              <a:t>‹#›</a:t>
            </a:fld>
            <a:endParaRPr lang="en-US"/>
          </a:p>
        </p:txBody>
      </p:sp>
    </p:spTree>
    <p:extLst>
      <p:ext uri="{BB962C8B-B14F-4D97-AF65-F5344CB8AC3E}">
        <p14:creationId xmlns:p14="http://schemas.microsoft.com/office/powerpoint/2010/main" val="352632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6A183-14D8-4AB9-A432-2DFE8A04DCA6}" type="datetime1">
              <a:rPr lang="en-US" smtClean="0"/>
              <a:t>7/26/2017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71239-333C-407D-95E6-FF99030D9094}" type="slidenum">
              <a:rPr lang="en-US" smtClean="0"/>
              <a:t>‹#›</a:t>
            </a:fld>
            <a:endParaRPr lang="en-US"/>
          </a:p>
        </p:txBody>
      </p:sp>
    </p:spTree>
    <p:extLst>
      <p:ext uri="{BB962C8B-B14F-4D97-AF65-F5344CB8AC3E}">
        <p14:creationId xmlns:p14="http://schemas.microsoft.com/office/powerpoint/2010/main" val="3637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Algorithm Analysis</a:t>
            </a:r>
            <a:br>
              <a:rPr lang="en-US" dirty="0" smtClean="0"/>
            </a:br>
            <a:r>
              <a:rPr lang="en-US" dirty="0" smtClean="0"/>
              <a:t>IT-2101</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220493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fontScale="85000" lnSpcReduction="20000"/>
          </a:bodyPr>
          <a:lstStyle/>
          <a:p>
            <a:pPr>
              <a:defRPr/>
            </a:pPr>
            <a:r>
              <a:rPr lang="en-US" dirty="0" smtClean="0"/>
              <a:t>The backtracking strategy is as follows:</a:t>
            </a:r>
          </a:p>
          <a:p>
            <a:pPr marL="871538" lvl="1" indent="-514350">
              <a:buFont typeface="+mj-lt"/>
              <a:buAutoNum type="arabicParenR"/>
              <a:defRPr/>
            </a:pPr>
            <a:r>
              <a:rPr lang="en-US" dirty="0" smtClean="0"/>
              <a:t>Place a queen on the first available square in row </a:t>
            </a:r>
            <a:r>
              <a:rPr lang="en-US" dirty="0" smtClean="0">
                <a:latin typeface="Times New Roman" pitchFamily="18" charset="0"/>
                <a:cs typeface="Times New Roman" pitchFamily="18" charset="0"/>
              </a:rPr>
              <a:t>1</a:t>
            </a:r>
            <a:r>
              <a:rPr lang="en-US" dirty="0" smtClean="0"/>
              <a:t>.</a:t>
            </a:r>
          </a:p>
          <a:p>
            <a:pPr marL="871538" lvl="1" indent="-514350">
              <a:buFont typeface="+mj-lt"/>
              <a:buAutoNum type="arabicParenR"/>
              <a:defRPr/>
            </a:pPr>
            <a:endParaRPr lang="en-US" dirty="0" smtClean="0"/>
          </a:p>
          <a:p>
            <a:pPr marL="871538" lvl="1" indent="-514350">
              <a:buFont typeface="+mj-lt"/>
              <a:buAutoNum type="arabicParenR"/>
              <a:defRPr/>
            </a:pPr>
            <a:r>
              <a:rPr lang="en-US" dirty="0" smtClean="0"/>
              <a:t>Move onto the next row, placing a queen on the first available square there (that doesn't conflict with the previously placed queens).</a:t>
            </a:r>
          </a:p>
          <a:p>
            <a:pPr marL="871538" lvl="1" indent="-514350">
              <a:buFont typeface="+mj-lt"/>
              <a:buAutoNum type="arabicParenR"/>
              <a:defRPr/>
            </a:pPr>
            <a:endParaRPr lang="en-US" dirty="0" smtClean="0"/>
          </a:p>
          <a:p>
            <a:pPr marL="871538" lvl="1" indent="-514350">
              <a:buFont typeface="+mj-lt"/>
              <a:buAutoNum type="arabicParenR"/>
              <a:defRPr/>
            </a:pPr>
            <a:r>
              <a:rPr lang="en-US" dirty="0" smtClean="0"/>
              <a:t>Continue in this fashion until either: </a:t>
            </a:r>
          </a:p>
          <a:p>
            <a:pPr marL="1117600" lvl="2" indent="-514350">
              <a:buFont typeface="+mj-lt"/>
              <a:buAutoNum type="alphaLcParenR"/>
              <a:defRPr/>
            </a:pPr>
            <a:r>
              <a:rPr lang="en-US" sz="2600" dirty="0" smtClean="0"/>
              <a:t>you have solved the problem, or </a:t>
            </a:r>
          </a:p>
          <a:p>
            <a:pPr marL="1117600" lvl="2" indent="-514350">
              <a:buFont typeface="+mj-lt"/>
              <a:buAutoNum type="alphaLcParenR"/>
              <a:defRPr/>
            </a:pPr>
            <a:r>
              <a:rPr lang="en-US" sz="2600" dirty="0" smtClean="0"/>
              <a:t>you get stuck. </a:t>
            </a:r>
          </a:p>
          <a:p>
            <a:pPr marL="1328738" lvl="3" indent="-514350">
              <a:defRPr/>
            </a:pPr>
            <a:r>
              <a:rPr lang="en-US" sz="2600" dirty="0" smtClean="0"/>
              <a:t>When you get stuck, remove the queens that got you there, until you get to a row where there is another valid square to try.</a:t>
            </a:r>
            <a:endParaRPr lang="en-US" sz="2600" dirty="0"/>
          </a:p>
        </p:txBody>
      </p:sp>
      <p:sp>
        <p:nvSpPr>
          <p:cNvPr id="5" name="Title 1"/>
          <p:cNvSpPr>
            <a:spLocks noGrp="1"/>
          </p:cNvSpPr>
          <p:nvPr>
            <p:ph type="title"/>
          </p:nvPr>
        </p:nvSpPr>
        <p:spPr>
          <a:xfrm>
            <a:off x="457200" y="274638"/>
            <a:ext cx="8229600" cy="1143000"/>
          </a:xfrm>
        </p:spPr>
        <p:txBody>
          <a:bodyPr>
            <a:normAutofit/>
          </a:bodyPr>
          <a:lstStyle/>
          <a:p>
            <a:r>
              <a:rPr lang="en-US" sz="3600" b="1" dirty="0" smtClean="0"/>
              <a:t>N-Queen Problem</a:t>
            </a:r>
            <a:endParaRPr lang="en-US" sz="3600" b="1" dirty="0"/>
          </a:p>
        </p:txBody>
      </p:sp>
      <p:sp>
        <p:nvSpPr>
          <p:cNvPr id="2" name="Slide Number Placeholder 1"/>
          <p:cNvSpPr>
            <a:spLocks noGrp="1"/>
          </p:cNvSpPr>
          <p:nvPr>
            <p:ph type="sldNum" sz="quarter" idx="12"/>
          </p:nvPr>
        </p:nvSpPr>
        <p:spPr/>
        <p:txBody>
          <a:bodyPr/>
          <a:lstStyle/>
          <a:p>
            <a:fld id="{EEB71239-333C-407D-95E6-FF99030D9094}" type="slidenum">
              <a:rPr lang="en-US" smtClean="0"/>
              <a:t>10</a:t>
            </a:fld>
            <a:endParaRPr lang="en-US"/>
          </a:p>
        </p:txBody>
      </p:sp>
    </p:spTree>
    <p:extLst>
      <p:ext uri="{BB962C8B-B14F-4D97-AF65-F5344CB8AC3E}">
        <p14:creationId xmlns:p14="http://schemas.microsoft.com/office/powerpoint/2010/main" val="119260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5" y="1676401"/>
            <a:ext cx="90391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smtClean="0"/>
              <a:t>N-Queen Problem</a:t>
            </a:r>
            <a:endParaRPr lang="en-US" sz="3600" b="1" dirty="0"/>
          </a:p>
        </p:txBody>
      </p:sp>
      <p:sp>
        <p:nvSpPr>
          <p:cNvPr id="2" name="Slide Number Placeholder 1"/>
          <p:cNvSpPr>
            <a:spLocks noGrp="1"/>
          </p:cNvSpPr>
          <p:nvPr>
            <p:ph type="sldNum" sz="quarter" idx="12"/>
          </p:nvPr>
        </p:nvSpPr>
        <p:spPr/>
        <p:txBody>
          <a:bodyPr/>
          <a:lstStyle/>
          <a:p>
            <a:fld id="{EEB71239-333C-407D-95E6-FF99030D9094}" type="slidenum">
              <a:rPr lang="en-US" smtClean="0"/>
              <a:t>11</a:t>
            </a:fld>
            <a:endParaRPr lang="en-US"/>
          </a:p>
        </p:txBody>
      </p:sp>
    </p:spTree>
    <p:extLst>
      <p:ext uri="{BB962C8B-B14F-4D97-AF65-F5344CB8AC3E}">
        <p14:creationId xmlns:p14="http://schemas.microsoft.com/office/powerpoint/2010/main" val="16075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4-Queen Problem</a:t>
            </a:r>
            <a:endParaRPr lang="en-US" sz="3600" b="1" dirty="0"/>
          </a:p>
        </p:txBody>
      </p:sp>
      <p:sp>
        <p:nvSpPr>
          <p:cNvPr id="3" name="Content Placeholder 2"/>
          <p:cNvSpPr>
            <a:spLocks noGrp="1"/>
          </p:cNvSpPr>
          <p:nvPr>
            <p:ph idx="1"/>
          </p:nvPr>
        </p:nvSpPr>
        <p:spPr/>
        <p:txBody>
          <a:bodyPr>
            <a:normAutofit/>
          </a:bodyPr>
          <a:lstStyle/>
          <a:p>
            <a:pPr algn="just"/>
            <a:r>
              <a:rPr lang="en-US" sz="2600" dirty="0"/>
              <a:t>The </a:t>
            </a:r>
            <a:r>
              <a:rPr lang="en-US" sz="2600" i="1" dirty="0"/>
              <a:t>4-Queens </a:t>
            </a:r>
            <a:r>
              <a:rPr lang="en-US" sz="2600" i="1" dirty="0" smtClean="0"/>
              <a:t>Problem</a:t>
            </a:r>
            <a:r>
              <a:rPr lang="en-US" sz="2600" dirty="0"/>
              <a:t> consists in placing four queens on a 4 x 4 chessboard so that no two queens can capture each other. That is, no two queens are allowed to be placed on the same row, the same column or the same diagonal.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429000"/>
            <a:ext cx="257556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12</a:t>
            </a:fld>
            <a:endParaRPr lang="en-US"/>
          </a:p>
        </p:txBody>
      </p:sp>
    </p:spTree>
    <p:extLst>
      <p:ext uri="{BB962C8B-B14F-4D97-AF65-F5344CB8AC3E}">
        <p14:creationId xmlns:p14="http://schemas.microsoft.com/office/powerpoint/2010/main" val="58220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7000" contrast="23000"/>
                    </a14:imgEffect>
                  </a14:imgLayer>
                </a14:imgProps>
              </a:ext>
              <a:ext uri="{28A0092B-C50C-407E-A947-70E740481C1C}">
                <a14:useLocalDpi xmlns:a14="http://schemas.microsoft.com/office/drawing/2010/main" val="0"/>
              </a:ext>
            </a:extLst>
          </a:blip>
          <a:srcRect/>
          <a:stretch>
            <a:fillRect/>
          </a:stretch>
        </p:blipFill>
        <p:spPr bwMode="auto">
          <a:xfrm>
            <a:off x="72300" y="1371600"/>
            <a:ext cx="8967787" cy="46985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457200"/>
            <a:ext cx="8153400" cy="584775"/>
          </a:xfrm>
          <a:prstGeom prst="rect">
            <a:avLst/>
          </a:prstGeom>
          <a:noFill/>
        </p:spPr>
        <p:txBody>
          <a:bodyPr wrap="square" rtlCol="0">
            <a:spAutoFit/>
          </a:bodyPr>
          <a:lstStyle/>
          <a:p>
            <a:r>
              <a:rPr lang="en-US" sz="3200" dirty="0" smtClean="0"/>
              <a:t>Tree organization  of the 4-queen solution space</a:t>
            </a:r>
            <a:endParaRPr lang="en-US" sz="3200" dirty="0"/>
          </a:p>
        </p:txBody>
      </p:sp>
      <p:sp>
        <p:nvSpPr>
          <p:cNvPr id="2" name="Slide Number Placeholder 1"/>
          <p:cNvSpPr>
            <a:spLocks noGrp="1"/>
          </p:cNvSpPr>
          <p:nvPr>
            <p:ph type="sldNum" sz="quarter" idx="12"/>
          </p:nvPr>
        </p:nvSpPr>
        <p:spPr/>
        <p:txBody>
          <a:bodyPr/>
          <a:lstStyle/>
          <a:p>
            <a:fld id="{EEB71239-333C-407D-95E6-FF99030D9094}" type="slidenum">
              <a:rPr lang="en-US" smtClean="0"/>
              <a:t>13</a:t>
            </a:fld>
            <a:endParaRPr lang="en-US"/>
          </a:p>
        </p:txBody>
      </p:sp>
    </p:spTree>
    <p:extLst>
      <p:ext uri="{BB962C8B-B14F-4D97-AF65-F5344CB8AC3E}">
        <p14:creationId xmlns:p14="http://schemas.microsoft.com/office/powerpoint/2010/main" val="344879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09800"/>
            <a:ext cx="9144000" cy="200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457200"/>
            <a:ext cx="8153400" cy="584775"/>
          </a:xfrm>
          <a:prstGeom prst="rect">
            <a:avLst/>
          </a:prstGeom>
          <a:noFill/>
        </p:spPr>
        <p:txBody>
          <a:bodyPr wrap="square" rtlCol="0">
            <a:spAutoFit/>
          </a:bodyPr>
          <a:lstStyle/>
          <a:p>
            <a:r>
              <a:rPr lang="en-US" sz="3200" dirty="0" smtClean="0"/>
              <a:t>Tree organization  of the 4-queen solution space</a:t>
            </a:r>
            <a:endParaRPr lang="en-US" sz="3200" dirty="0"/>
          </a:p>
        </p:txBody>
      </p:sp>
      <p:sp>
        <p:nvSpPr>
          <p:cNvPr id="4" name="Slide Number Placeholder 3"/>
          <p:cNvSpPr>
            <a:spLocks noGrp="1"/>
          </p:cNvSpPr>
          <p:nvPr>
            <p:ph type="sldNum" sz="quarter" idx="12"/>
          </p:nvPr>
        </p:nvSpPr>
        <p:spPr/>
        <p:txBody>
          <a:bodyPr/>
          <a:lstStyle/>
          <a:p>
            <a:fld id="{EEB71239-333C-407D-95E6-FF99030D9094}" type="slidenum">
              <a:rPr lang="en-US" smtClean="0"/>
              <a:t>14</a:t>
            </a:fld>
            <a:endParaRPr lang="en-US"/>
          </a:p>
        </p:txBody>
      </p:sp>
    </p:spTree>
    <p:extLst>
      <p:ext uri="{BB962C8B-B14F-4D97-AF65-F5344CB8AC3E}">
        <p14:creationId xmlns:p14="http://schemas.microsoft.com/office/powerpoint/2010/main" val="368175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09600"/>
          </a:xfrm>
        </p:spPr>
        <p:txBody>
          <a:bodyPr>
            <a:noAutofit/>
          </a:bodyPr>
          <a:lstStyle/>
          <a:p>
            <a:pPr marL="0" indent="0">
              <a:buNone/>
            </a:pPr>
            <a:r>
              <a:rPr lang="en-US" dirty="0" smtClean="0"/>
              <a:t>   Back tracking solution for the 4-queen problem</a:t>
            </a:r>
            <a:endParaRPr lang="en-US" dirty="0"/>
          </a:p>
        </p:txBody>
      </p:sp>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4000" contrast="18000"/>
                    </a14:imgEffect>
                  </a14:imgLayer>
                </a14:imgProps>
              </a:ext>
              <a:ext uri="{28A0092B-C50C-407E-A947-70E740481C1C}">
                <a14:useLocalDpi xmlns:a14="http://schemas.microsoft.com/office/drawing/2010/main" val="0"/>
              </a:ext>
            </a:extLst>
          </a:blip>
          <a:srcRect/>
          <a:stretch>
            <a:fillRect/>
          </a:stretch>
        </p:blipFill>
        <p:spPr bwMode="auto">
          <a:xfrm>
            <a:off x="685800" y="1399309"/>
            <a:ext cx="7543800" cy="4743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15</a:t>
            </a:fld>
            <a:endParaRPr lang="en-US"/>
          </a:p>
        </p:txBody>
      </p:sp>
    </p:spTree>
    <p:extLst>
      <p:ext uri="{BB962C8B-B14F-4D97-AF65-F5344CB8AC3E}">
        <p14:creationId xmlns:p14="http://schemas.microsoft.com/office/powerpoint/2010/main" val="222486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308" y="685800"/>
            <a:ext cx="7894689" cy="693592"/>
          </a:xfrm>
        </p:spPr>
        <p:txBody>
          <a:bodyPr>
            <a:normAutofit/>
          </a:bodyPr>
          <a:lstStyle/>
          <a:p>
            <a:pPr marL="0" indent="0">
              <a:buNone/>
            </a:pPr>
            <a:r>
              <a:rPr lang="en-US" sz="2600" dirty="0" smtClean="0"/>
              <a:t>Portion of the tree that is generated during backtracking</a:t>
            </a:r>
            <a:endParaRPr lang="en-US" sz="2600" dirty="0"/>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19000"/>
                    </a14:imgEffect>
                  </a14:imgLayer>
                </a14:imgProps>
              </a:ext>
              <a:ext uri="{28A0092B-C50C-407E-A947-70E740481C1C}">
                <a14:useLocalDpi xmlns:a14="http://schemas.microsoft.com/office/drawing/2010/main" val="0"/>
              </a:ext>
            </a:extLst>
          </a:blip>
          <a:srcRect/>
          <a:stretch>
            <a:fillRect/>
          </a:stretch>
        </p:blipFill>
        <p:spPr bwMode="auto">
          <a:xfrm>
            <a:off x="609595" y="1607982"/>
            <a:ext cx="7982620" cy="49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EB71239-333C-407D-95E6-FF99030D9094}" type="slidenum">
              <a:rPr lang="en-US" smtClean="0"/>
              <a:t>16</a:t>
            </a:fld>
            <a:endParaRPr lang="en-US"/>
          </a:p>
        </p:txBody>
      </p:sp>
    </p:spTree>
    <p:extLst>
      <p:ext uri="{BB962C8B-B14F-4D97-AF65-F5344CB8AC3E}">
        <p14:creationId xmlns:p14="http://schemas.microsoft.com/office/powerpoint/2010/main" val="61248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Two solutions of 4 Queen Problem</a:t>
            </a:r>
            <a:endParaRPr lang="en-US" sz="36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70" y="1600200"/>
            <a:ext cx="39528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331277"/>
            <a:ext cx="393382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17</a:t>
            </a:fld>
            <a:endParaRPr lang="en-US"/>
          </a:p>
        </p:txBody>
      </p:sp>
    </p:spTree>
    <p:extLst>
      <p:ext uri="{BB962C8B-B14F-4D97-AF65-F5344CB8AC3E}">
        <p14:creationId xmlns:p14="http://schemas.microsoft.com/office/powerpoint/2010/main" val="54266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Subset Sum Problem</a:t>
            </a:r>
            <a:endParaRPr lang="en-US" sz="36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9247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18</a:t>
            </a:fld>
            <a:endParaRPr lang="en-US"/>
          </a:p>
        </p:txBody>
      </p:sp>
    </p:spTree>
    <p:extLst>
      <p:ext uri="{BB962C8B-B14F-4D97-AF65-F5344CB8AC3E}">
        <p14:creationId xmlns:p14="http://schemas.microsoft.com/office/powerpoint/2010/main" val="224827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10112"/>
            <a:ext cx="8229600" cy="5854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152400"/>
            <a:ext cx="8229600" cy="735474"/>
          </a:xfrm>
        </p:spPr>
        <p:txBody>
          <a:bodyPr>
            <a:normAutofit/>
          </a:bodyPr>
          <a:lstStyle/>
          <a:p>
            <a:r>
              <a:rPr lang="en-US" sz="3600" b="1" dirty="0" smtClean="0"/>
              <a:t>Subset Sum Problem</a:t>
            </a:r>
            <a:endParaRPr lang="en-US" sz="3600" b="1" dirty="0"/>
          </a:p>
        </p:txBody>
      </p:sp>
      <p:sp>
        <p:nvSpPr>
          <p:cNvPr id="4" name="Slide Number Placeholder 3"/>
          <p:cNvSpPr>
            <a:spLocks noGrp="1"/>
          </p:cNvSpPr>
          <p:nvPr>
            <p:ph type="sldNum" sz="quarter" idx="12"/>
          </p:nvPr>
        </p:nvSpPr>
        <p:spPr/>
        <p:txBody>
          <a:bodyPr/>
          <a:lstStyle/>
          <a:p>
            <a:fld id="{EEB71239-333C-407D-95E6-FF99030D9094}" type="slidenum">
              <a:rPr lang="en-US" smtClean="0"/>
              <a:t>19</a:t>
            </a:fld>
            <a:endParaRPr lang="en-US"/>
          </a:p>
        </p:txBody>
      </p:sp>
    </p:spTree>
    <p:extLst>
      <p:ext uri="{BB962C8B-B14F-4D97-AF65-F5344CB8AC3E}">
        <p14:creationId xmlns:p14="http://schemas.microsoft.com/office/powerpoint/2010/main" val="63804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Introduction</a:t>
            </a:r>
            <a:endParaRPr lang="en-US" sz="3600" b="1" dirty="0"/>
          </a:p>
        </p:txBody>
      </p:sp>
      <p:sp>
        <p:nvSpPr>
          <p:cNvPr id="3" name="Content Placeholder 2"/>
          <p:cNvSpPr>
            <a:spLocks noGrp="1"/>
          </p:cNvSpPr>
          <p:nvPr>
            <p:ph idx="1"/>
          </p:nvPr>
        </p:nvSpPr>
        <p:spPr/>
        <p:txBody>
          <a:bodyPr/>
          <a:lstStyle/>
          <a:p>
            <a:r>
              <a:rPr lang="en-US" dirty="0" smtClean="0"/>
              <a:t>Contents: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362200"/>
            <a:ext cx="7315200" cy="394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2</a:t>
            </a:fld>
            <a:endParaRPr lang="en-US"/>
          </a:p>
        </p:txBody>
      </p:sp>
    </p:spTree>
    <p:extLst>
      <p:ext uri="{BB962C8B-B14F-4D97-AF65-F5344CB8AC3E}">
        <p14:creationId xmlns:p14="http://schemas.microsoft.com/office/powerpoint/2010/main" val="1348013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Hamiltonian circuit problem</a:t>
            </a:r>
            <a:endParaRPr lang="en-US" sz="36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406203"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20</a:t>
            </a:fld>
            <a:endParaRPr lang="en-US"/>
          </a:p>
        </p:txBody>
      </p:sp>
    </p:spTree>
    <p:extLst>
      <p:ext uri="{BB962C8B-B14F-4D97-AF65-F5344CB8AC3E}">
        <p14:creationId xmlns:p14="http://schemas.microsoft.com/office/powerpoint/2010/main" val="46008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800975" cy="5499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71487" y="152400"/>
            <a:ext cx="8229600" cy="792162"/>
          </a:xfrm>
        </p:spPr>
        <p:txBody>
          <a:bodyPr>
            <a:normAutofit/>
          </a:bodyPr>
          <a:lstStyle/>
          <a:p>
            <a:r>
              <a:rPr lang="en-US" sz="3600" b="1" dirty="0" smtClean="0"/>
              <a:t>Hamiltonian circuit problem</a:t>
            </a:r>
            <a:endParaRPr lang="en-US" sz="3600" b="1" dirty="0"/>
          </a:p>
        </p:txBody>
      </p:sp>
      <p:sp>
        <p:nvSpPr>
          <p:cNvPr id="4" name="Slide Number Placeholder 3"/>
          <p:cNvSpPr>
            <a:spLocks noGrp="1"/>
          </p:cNvSpPr>
          <p:nvPr>
            <p:ph type="sldNum" sz="quarter" idx="12"/>
          </p:nvPr>
        </p:nvSpPr>
        <p:spPr/>
        <p:txBody>
          <a:bodyPr/>
          <a:lstStyle/>
          <a:p>
            <a:fld id="{EEB71239-333C-407D-95E6-FF99030D9094}" type="slidenum">
              <a:rPr lang="en-US" smtClean="0"/>
              <a:t>21</a:t>
            </a:fld>
            <a:endParaRPr lang="en-US"/>
          </a:p>
        </p:txBody>
      </p:sp>
    </p:spTree>
    <p:extLst>
      <p:ext uri="{BB962C8B-B14F-4D97-AF65-F5344CB8AC3E}">
        <p14:creationId xmlns:p14="http://schemas.microsoft.com/office/powerpoint/2010/main" val="92764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t>Graph Coloring Problem</a:t>
            </a:r>
            <a:endParaRPr lang="en-US" sz="3600"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315200" cy="530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EB71239-333C-407D-95E6-FF99030D9094}" type="slidenum">
              <a:rPr lang="en-US" smtClean="0"/>
              <a:t>22</a:t>
            </a:fld>
            <a:endParaRPr lang="en-US"/>
          </a:p>
        </p:txBody>
      </p:sp>
    </p:spTree>
    <p:extLst>
      <p:ext uri="{BB962C8B-B14F-4D97-AF65-F5344CB8AC3E}">
        <p14:creationId xmlns:p14="http://schemas.microsoft.com/office/powerpoint/2010/main" val="310043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20000" cy="532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563562"/>
          </a:xfrm>
        </p:spPr>
        <p:txBody>
          <a:bodyPr>
            <a:normAutofit fontScale="90000"/>
          </a:bodyPr>
          <a:lstStyle/>
          <a:p>
            <a:r>
              <a:rPr lang="en-US" sz="3600" b="1" dirty="0" smtClean="0"/>
              <a:t>Graph Coloring Problem</a:t>
            </a:r>
            <a:endParaRPr lang="en-US" sz="3600" b="1" dirty="0"/>
          </a:p>
        </p:txBody>
      </p:sp>
      <p:sp>
        <p:nvSpPr>
          <p:cNvPr id="4" name="Slide Number Placeholder 3"/>
          <p:cNvSpPr>
            <a:spLocks noGrp="1"/>
          </p:cNvSpPr>
          <p:nvPr>
            <p:ph type="sldNum" sz="quarter" idx="12"/>
          </p:nvPr>
        </p:nvSpPr>
        <p:spPr/>
        <p:txBody>
          <a:bodyPr/>
          <a:lstStyle/>
          <a:p>
            <a:fld id="{EEB71239-333C-407D-95E6-FF99030D9094}" type="slidenum">
              <a:rPr lang="en-US" smtClean="0"/>
              <a:t>23</a:t>
            </a:fld>
            <a:endParaRPr lang="en-US"/>
          </a:p>
        </p:txBody>
      </p:sp>
    </p:spTree>
    <p:extLst>
      <p:ext uri="{BB962C8B-B14F-4D97-AF65-F5344CB8AC3E}">
        <p14:creationId xmlns:p14="http://schemas.microsoft.com/office/powerpoint/2010/main" val="1983896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58432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563562"/>
          </a:xfrm>
        </p:spPr>
        <p:txBody>
          <a:bodyPr>
            <a:normAutofit fontScale="90000"/>
          </a:bodyPr>
          <a:lstStyle/>
          <a:p>
            <a:r>
              <a:rPr lang="en-US" sz="3600" b="1" dirty="0" smtClean="0"/>
              <a:t>Graph Coloring Problem</a:t>
            </a:r>
            <a:endParaRPr lang="en-US" sz="3600" b="1" dirty="0"/>
          </a:p>
        </p:txBody>
      </p:sp>
      <p:sp>
        <p:nvSpPr>
          <p:cNvPr id="4" name="Slide Number Placeholder 3"/>
          <p:cNvSpPr>
            <a:spLocks noGrp="1"/>
          </p:cNvSpPr>
          <p:nvPr>
            <p:ph type="sldNum" sz="quarter" idx="12"/>
          </p:nvPr>
        </p:nvSpPr>
        <p:spPr/>
        <p:txBody>
          <a:bodyPr/>
          <a:lstStyle/>
          <a:p>
            <a:fld id="{EEB71239-333C-407D-95E6-FF99030D9094}" type="slidenum">
              <a:rPr lang="en-US" smtClean="0"/>
              <a:t>24</a:t>
            </a:fld>
            <a:endParaRPr lang="en-US"/>
          </a:p>
        </p:txBody>
      </p:sp>
    </p:spTree>
    <p:extLst>
      <p:ext uri="{BB962C8B-B14F-4D97-AF65-F5344CB8AC3E}">
        <p14:creationId xmlns:p14="http://schemas.microsoft.com/office/powerpoint/2010/main" val="1441294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EEB71239-333C-407D-95E6-FF99030D9094}" type="slidenum">
              <a:rPr lang="en-US" smtClean="0"/>
              <a:t>25</a:t>
            </a:fld>
            <a:endParaRPr lang="en-US"/>
          </a:p>
        </p:txBody>
      </p:sp>
    </p:spTree>
    <p:extLst>
      <p:ext uri="{BB962C8B-B14F-4D97-AF65-F5344CB8AC3E}">
        <p14:creationId xmlns:p14="http://schemas.microsoft.com/office/powerpoint/2010/main" val="288449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Back­track­ing Programming</a:t>
            </a:r>
            <a:r>
              <a:rPr lang="en-US" sz="3600" b="1" dirty="0" smtClean="0"/>
              <a:t>?</a:t>
            </a:r>
            <a:endParaRPr lang="en-US" sz="3600" dirty="0"/>
          </a:p>
        </p:txBody>
      </p:sp>
      <p:sp>
        <p:nvSpPr>
          <p:cNvPr id="3" name="Content Placeholder 2"/>
          <p:cNvSpPr>
            <a:spLocks noGrp="1"/>
          </p:cNvSpPr>
          <p:nvPr>
            <p:ph idx="1"/>
          </p:nvPr>
        </p:nvSpPr>
        <p:spPr/>
        <p:txBody>
          <a:bodyPr>
            <a:normAutofit lnSpcReduction="10000"/>
          </a:bodyPr>
          <a:lstStyle/>
          <a:p>
            <a:pPr algn="just"/>
            <a:r>
              <a:rPr lang="en-US" sz="2600" dirty="0"/>
              <a:t>Recur­sion is the key in back­track­ing pro­gram­ming. As the name sug­gests we back­track to find the solu­tion. </a:t>
            </a:r>
            <a:endParaRPr lang="en-US" sz="2600" dirty="0" smtClean="0"/>
          </a:p>
          <a:p>
            <a:pPr algn="just"/>
            <a:endParaRPr lang="en-US" sz="2600" dirty="0" smtClean="0"/>
          </a:p>
          <a:p>
            <a:pPr algn="just"/>
            <a:r>
              <a:rPr lang="en-US" sz="2600" dirty="0" smtClean="0"/>
              <a:t>We </a:t>
            </a:r>
            <a:r>
              <a:rPr lang="en-US" sz="2600" dirty="0"/>
              <a:t>start with one pos­si­ble move out of many avail­able moves and try to solve the prob­lem if we are able to solve the prob­lem with the selected move then we will print the solu­tion else we will back­track and select some other move and try to solve it. </a:t>
            </a:r>
            <a:endParaRPr lang="en-US" sz="2600" dirty="0" smtClean="0"/>
          </a:p>
          <a:p>
            <a:pPr algn="just"/>
            <a:endParaRPr lang="en-US" sz="2600" dirty="0" smtClean="0"/>
          </a:p>
          <a:p>
            <a:pPr algn="just"/>
            <a:r>
              <a:rPr lang="en-US" sz="2600" dirty="0" smtClean="0"/>
              <a:t>If </a:t>
            </a:r>
            <a:r>
              <a:rPr lang="en-US" sz="2600" dirty="0"/>
              <a:t>none if the moves work out we will claim that there is no solu­tion for the problem.</a:t>
            </a:r>
          </a:p>
        </p:txBody>
      </p:sp>
      <p:sp>
        <p:nvSpPr>
          <p:cNvPr id="4" name="Slide Number Placeholder 3"/>
          <p:cNvSpPr>
            <a:spLocks noGrp="1"/>
          </p:cNvSpPr>
          <p:nvPr>
            <p:ph type="sldNum" sz="quarter" idx="12"/>
          </p:nvPr>
        </p:nvSpPr>
        <p:spPr/>
        <p:txBody>
          <a:bodyPr/>
          <a:lstStyle/>
          <a:p>
            <a:fld id="{EEB71239-333C-407D-95E6-FF99030D9094}" type="slidenum">
              <a:rPr lang="en-US" smtClean="0"/>
              <a:t>3</a:t>
            </a:fld>
            <a:endParaRPr lang="en-US"/>
          </a:p>
        </p:txBody>
      </p:sp>
    </p:spTree>
    <p:extLst>
      <p:ext uri="{BB962C8B-B14F-4D97-AF65-F5344CB8AC3E}">
        <p14:creationId xmlns:p14="http://schemas.microsoft.com/office/powerpoint/2010/main" val="410188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807409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US" sz="3600" b="1" dirty="0"/>
              <a:t>What is Back­track­ing Programming</a:t>
            </a:r>
            <a:r>
              <a:rPr lang="en-US" sz="3600" b="1" dirty="0" smtClean="0"/>
              <a:t>?</a:t>
            </a:r>
            <a:endParaRPr lang="en-US" sz="3600" dirty="0"/>
          </a:p>
        </p:txBody>
      </p:sp>
      <p:sp>
        <p:nvSpPr>
          <p:cNvPr id="4" name="Slide Number Placeholder 3"/>
          <p:cNvSpPr>
            <a:spLocks noGrp="1"/>
          </p:cNvSpPr>
          <p:nvPr>
            <p:ph type="sldNum" sz="quarter" idx="12"/>
          </p:nvPr>
        </p:nvSpPr>
        <p:spPr/>
        <p:txBody>
          <a:bodyPr/>
          <a:lstStyle/>
          <a:p>
            <a:fld id="{EEB71239-333C-407D-95E6-FF99030D9094}" type="slidenum">
              <a:rPr lang="en-US" smtClean="0"/>
              <a:t>4</a:t>
            </a:fld>
            <a:endParaRPr lang="en-US"/>
          </a:p>
        </p:txBody>
      </p:sp>
    </p:spTree>
    <p:extLst>
      <p:ext uri="{BB962C8B-B14F-4D97-AF65-F5344CB8AC3E}">
        <p14:creationId xmlns:p14="http://schemas.microsoft.com/office/powerpoint/2010/main" val="411582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Gen­er­al­ized Algorithm</a:t>
            </a: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81" y="1586345"/>
            <a:ext cx="8949845" cy="309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EEB71239-333C-407D-95E6-FF99030D9094}" type="slidenum">
              <a:rPr lang="en-US" smtClean="0"/>
              <a:t>5</a:t>
            </a:fld>
            <a:endParaRPr lang="en-US"/>
          </a:p>
        </p:txBody>
      </p:sp>
    </p:spTree>
    <p:extLst>
      <p:ext uri="{BB962C8B-B14F-4D97-AF65-F5344CB8AC3E}">
        <p14:creationId xmlns:p14="http://schemas.microsoft.com/office/powerpoint/2010/main" val="272636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N-Queen Problem</a:t>
            </a:r>
            <a:endParaRPr lang="en-US" sz="3600" b="1" dirty="0"/>
          </a:p>
        </p:txBody>
      </p:sp>
      <p:sp>
        <p:nvSpPr>
          <p:cNvPr id="3" name="Content Placeholder 2"/>
          <p:cNvSpPr>
            <a:spLocks noGrp="1"/>
          </p:cNvSpPr>
          <p:nvPr>
            <p:ph idx="1"/>
          </p:nvPr>
        </p:nvSpPr>
        <p:spPr/>
        <p:txBody>
          <a:bodyPr>
            <a:normAutofit/>
          </a:bodyPr>
          <a:lstStyle/>
          <a:p>
            <a:pPr algn="just"/>
            <a:r>
              <a:rPr lang="en-US" sz="2600" b="1" dirty="0"/>
              <a:t>Objec­tive : </a:t>
            </a:r>
            <a:r>
              <a:rPr lang="en-US" sz="2600" dirty="0"/>
              <a:t>In chess, a queen can move as far as she pleases, hor­i­zon­tally, ver­ti­cally, or diag­o­nally. A chess board has 8 rows and 8 columns. The stan­dard 8 by 8 Queen’s prob­lem asks how to place 8 queens on an ordi­nary chess board so that none of them can hit any other in one move.</a:t>
            </a:r>
          </a:p>
        </p:txBody>
      </p:sp>
      <p:sp>
        <p:nvSpPr>
          <p:cNvPr id="4" name="Slide Number Placeholder 3"/>
          <p:cNvSpPr>
            <a:spLocks noGrp="1"/>
          </p:cNvSpPr>
          <p:nvPr>
            <p:ph type="sldNum" sz="quarter" idx="12"/>
          </p:nvPr>
        </p:nvSpPr>
        <p:spPr/>
        <p:txBody>
          <a:bodyPr/>
          <a:lstStyle/>
          <a:p>
            <a:fld id="{EEB71239-333C-407D-95E6-FF99030D9094}" type="slidenum">
              <a:rPr lang="en-US" smtClean="0"/>
              <a:t>6</a:t>
            </a:fld>
            <a:endParaRPr lang="en-US"/>
          </a:p>
        </p:txBody>
      </p:sp>
    </p:spTree>
    <p:extLst>
      <p:ext uri="{BB962C8B-B14F-4D97-AF65-F5344CB8AC3E}">
        <p14:creationId xmlns:p14="http://schemas.microsoft.com/office/powerpoint/2010/main" val="47544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834437" cy="357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US" sz="3600" b="1" dirty="0" smtClean="0"/>
              <a:t>N-Queen Problem</a:t>
            </a:r>
            <a:endParaRPr lang="en-US" sz="3600" b="1" dirty="0"/>
          </a:p>
        </p:txBody>
      </p:sp>
      <p:sp>
        <p:nvSpPr>
          <p:cNvPr id="2" name="Slide Number Placeholder 1"/>
          <p:cNvSpPr>
            <a:spLocks noGrp="1"/>
          </p:cNvSpPr>
          <p:nvPr>
            <p:ph type="sldNum" sz="quarter" idx="12"/>
          </p:nvPr>
        </p:nvSpPr>
        <p:spPr/>
        <p:txBody>
          <a:bodyPr/>
          <a:lstStyle/>
          <a:p>
            <a:fld id="{EEB71239-333C-407D-95E6-FF99030D9094}" type="slidenum">
              <a:rPr lang="en-US" smtClean="0"/>
              <a:t>7</a:t>
            </a:fld>
            <a:endParaRPr lang="en-US"/>
          </a:p>
        </p:txBody>
      </p:sp>
    </p:spTree>
    <p:extLst>
      <p:ext uri="{BB962C8B-B14F-4D97-AF65-F5344CB8AC3E}">
        <p14:creationId xmlns:p14="http://schemas.microsoft.com/office/powerpoint/2010/main" val="277509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Autofit/>
          </a:bodyPr>
          <a:lstStyle/>
          <a:p>
            <a:pPr algn="just"/>
            <a:r>
              <a:rPr lang="en-US" sz="2500" dirty="0"/>
              <a:t>The idea is to place queens one by one in different columns, starting from the leftmost column. </a:t>
            </a:r>
            <a:endParaRPr lang="en-US" sz="2500" dirty="0" smtClean="0"/>
          </a:p>
          <a:p>
            <a:pPr algn="just"/>
            <a:endParaRPr lang="en-US" sz="2500" dirty="0" smtClean="0"/>
          </a:p>
          <a:p>
            <a:pPr algn="just"/>
            <a:r>
              <a:rPr lang="en-US" sz="2500" dirty="0" smtClean="0"/>
              <a:t>When </a:t>
            </a:r>
            <a:r>
              <a:rPr lang="en-US" sz="2500" dirty="0"/>
              <a:t>we place a queen in a column, we check for clashes with already placed queens. </a:t>
            </a:r>
            <a:endParaRPr lang="en-US" sz="2500" dirty="0" smtClean="0"/>
          </a:p>
          <a:p>
            <a:pPr algn="just"/>
            <a:endParaRPr lang="en-US" sz="2500" dirty="0" smtClean="0"/>
          </a:p>
          <a:p>
            <a:pPr algn="just"/>
            <a:r>
              <a:rPr lang="en-US" sz="2500" dirty="0" smtClean="0"/>
              <a:t>In </a:t>
            </a:r>
            <a:r>
              <a:rPr lang="en-US" sz="2500" dirty="0"/>
              <a:t>the current column, if we find a row for which there is no clash, we mark this row and column as part of the solution. </a:t>
            </a:r>
            <a:endParaRPr lang="en-US" sz="2500" dirty="0" smtClean="0"/>
          </a:p>
          <a:p>
            <a:pPr algn="just"/>
            <a:endParaRPr lang="en-US" sz="2500" dirty="0" smtClean="0"/>
          </a:p>
          <a:p>
            <a:pPr algn="just"/>
            <a:r>
              <a:rPr lang="en-US" sz="2500" dirty="0" smtClean="0"/>
              <a:t>If </a:t>
            </a:r>
            <a:r>
              <a:rPr lang="en-US" sz="2500" dirty="0"/>
              <a:t>we do not find such a row due to clashes then we backtrack and return false.</a:t>
            </a:r>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N-Queen Problem</a:t>
            </a:r>
            <a:endParaRPr lang="en-US" sz="3600" b="1" dirty="0"/>
          </a:p>
        </p:txBody>
      </p:sp>
      <p:sp>
        <p:nvSpPr>
          <p:cNvPr id="2" name="Slide Number Placeholder 1"/>
          <p:cNvSpPr>
            <a:spLocks noGrp="1"/>
          </p:cNvSpPr>
          <p:nvPr>
            <p:ph type="sldNum" sz="quarter" idx="12"/>
          </p:nvPr>
        </p:nvSpPr>
        <p:spPr/>
        <p:txBody>
          <a:bodyPr/>
          <a:lstStyle/>
          <a:p>
            <a:fld id="{EEB71239-333C-407D-95E6-FF99030D9094}" type="slidenum">
              <a:rPr lang="en-US" smtClean="0"/>
              <a:t>8</a:t>
            </a:fld>
            <a:endParaRPr lang="en-US"/>
          </a:p>
        </p:txBody>
      </p:sp>
    </p:spTree>
    <p:extLst>
      <p:ext uri="{BB962C8B-B14F-4D97-AF65-F5344CB8AC3E}">
        <p14:creationId xmlns:p14="http://schemas.microsoft.com/office/powerpoint/2010/main" val="135511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083241"/>
            <a:ext cx="6224587" cy="576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808603"/>
          </a:xfrm>
        </p:spPr>
        <p:txBody>
          <a:bodyPr>
            <a:normAutofit/>
          </a:bodyPr>
          <a:lstStyle/>
          <a:p>
            <a:r>
              <a:rPr lang="en-US" sz="3600" b="1" dirty="0" smtClean="0"/>
              <a:t>N-Queen </a:t>
            </a:r>
            <a:r>
              <a:rPr lang="en-US" sz="3600" b="1" dirty="0" smtClean="0"/>
              <a:t>Problem (4 Queen)</a:t>
            </a:r>
            <a:endParaRPr lang="en-US" sz="3600" b="1" dirty="0"/>
          </a:p>
        </p:txBody>
      </p:sp>
      <p:sp>
        <p:nvSpPr>
          <p:cNvPr id="4" name="Slide Number Placeholder 3"/>
          <p:cNvSpPr>
            <a:spLocks noGrp="1"/>
          </p:cNvSpPr>
          <p:nvPr>
            <p:ph type="sldNum" sz="quarter" idx="12"/>
          </p:nvPr>
        </p:nvSpPr>
        <p:spPr/>
        <p:txBody>
          <a:bodyPr/>
          <a:lstStyle/>
          <a:p>
            <a:fld id="{EEB71239-333C-407D-95E6-FF99030D9094}" type="slidenum">
              <a:rPr lang="en-US" smtClean="0"/>
              <a:t>9</a:t>
            </a:fld>
            <a:endParaRPr lang="en-US"/>
          </a:p>
        </p:txBody>
      </p:sp>
    </p:spTree>
    <p:extLst>
      <p:ext uri="{BB962C8B-B14F-4D97-AF65-F5344CB8AC3E}">
        <p14:creationId xmlns:p14="http://schemas.microsoft.com/office/powerpoint/2010/main" val="93888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391</Words>
  <Application>Microsoft Office PowerPoint</Application>
  <PresentationFormat>On-screen Show (4:3)</PresentationFormat>
  <Paragraphs>76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Algorithm Analysis IT-2101</vt:lpstr>
      <vt:lpstr>Introduction</vt:lpstr>
      <vt:lpstr>What is Back­track­ing Programming?</vt:lpstr>
      <vt:lpstr>What is Back­track­ing Programming?</vt:lpstr>
      <vt:lpstr>Gen­er­al­ized Algorithm</vt:lpstr>
      <vt:lpstr>N-Queen Problem</vt:lpstr>
      <vt:lpstr>N-Queen Problem</vt:lpstr>
      <vt:lpstr>N-Queen Problem</vt:lpstr>
      <vt:lpstr>N-Queen Problem (4 Queen)</vt:lpstr>
      <vt:lpstr>N-Queen Problem</vt:lpstr>
      <vt:lpstr>N-Queen Problem</vt:lpstr>
      <vt:lpstr>4-Queen Problem</vt:lpstr>
      <vt:lpstr>PowerPoint Presentation</vt:lpstr>
      <vt:lpstr>PowerPoint Presentation</vt:lpstr>
      <vt:lpstr>PowerPoint Presentation</vt:lpstr>
      <vt:lpstr>PowerPoint Presentation</vt:lpstr>
      <vt:lpstr>Two solutions of 4 Queen Problem</vt:lpstr>
      <vt:lpstr>Subset Sum Problem</vt:lpstr>
      <vt:lpstr>Subset Sum Problem</vt:lpstr>
      <vt:lpstr>Hamiltonian circuit problem</vt:lpstr>
      <vt:lpstr>Hamiltonian circuit problem</vt:lpstr>
      <vt:lpstr>Graph Coloring Problem</vt:lpstr>
      <vt:lpstr>Graph Coloring Problem</vt:lpstr>
      <vt:lpstr>Graph Coloring Problem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2017-06-25T06:20:43Z</dcterms:created>
  <dcterms:modified xsi:type="dcterms:W3CDTF">2017-07-26T06:17:55Z</dcterms:modified>
</cp:coreProperties>
</file>