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056" r:id="rId2"/>
    <p:sldId id="1098" r:id="rId3"/>
    <p:sldId id="1125" r:id="rId4"/>
    <p:sldId id="1106" r:id="rId5"/>
    <p:sldId id="1124" r:id="rId6"/>
    <p:sldId id="1131" r:id="rId7"/>
    <p:sldId id="1132" r:id="rId8"/>
    <p:sldId id="1135" r:id="rId9"/>
    <p:sldId id="1104" r:id="rId10"/>
    <p:sldId id="1108" r:id="rId11"/>
    <p:sldId id="1136" r:id="rId12"/>
    <p:sldId id="1109" r:id="rId13"/>
    <p:sldId id="1139" r:id="rId14"/>
    <p:sldId id="1110" r:id="rId15"/>
    <p:sldId id="1111" r:id="rId16"/>
    <p:sldId id="1126" r:id="rId17"/>
    <p:sldId id="1127" r:id="rId18"/>
    <p:sldId id="1129" r:id="rId19"/>
    <p:sldId id="1130" r:id="rId20"/>
    <p:sldId id="1112" r:id="rId21"/>
    <p:sldId id="1138" r:id="rId22"/>
    <p:sldId id="1114" r:id="rId23"/>
    <p:sldId id="1137" r:id="rId24"/>
    <p:sldId id="1116" r:id="rId25"/>
    <p:sldId id="1118" r:id="rId26"/>
    <p:sldId id="1119" r:id="rId27"/>
    <p:sldId id="1122" r:id="rId28"/>
    <p:sldId id="114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852" autoAdjust="0"/>
  </p:normalViewPr>
  <p:slideViewPr>
    <p:cSldViewPr snapToGrid="0">
      <p:cViewPr varScale="1">
        <p:scale>
          <a:sx n="86" d="100"/>
          <a:sy n="86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260D7-881C-4A85-ADF6-91F79A757734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36F54-688F-4C0D-9FE4-70E1FA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8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FCC375E-1DC5-B4FB-37F9-FF87BB4A85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51671F-FC10-401B-8226-E0F91E4D60A3}" type="slidenum">
              <a:rPr lang="en-US" altLang="en-US" b="0" i="0"/>
              <a:pPr/>
              <a:t>1</a:t>
            </a:fld>
            <a:endParaRPr lang="en-US" altLang="en-US" b="0" i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F2F8AFF-B55D-0D47-3C67-D756AF2AC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B4C4FB4-3EA8-9980-A2A5-B4B151CE7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E62DADE-96B6-FF11-CEBF-ED0B5BDD9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044A57-E1F5-4817-92D6-7C89E2DC2B57}" type="slidenum">
              <a:rPr lang="en-US" altLang="en-US" b="0" i="0"/>
              <a:pPr/>
              <a:t>14</a:t>
            </a:fld>
            <a:endParaRPr lang="en-US" altLang="en-US" b="0" i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40531C3-F7FF-D2DA-7267-29EEA629A3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0526095-072E-1187-0AD6-B79CC62A8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1E496F6-3898-FDE0-9226-B04BE2155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ADA1B5-E704-4F82-B0C7-FC976A2DC824}" type="slidenum">
              <a:rPr lang="en-US" altLang="en-US" b="0" i="0"/>
              <a:pPr/>
              <a:t>15</a:t>
            </a:fld>
            <a:endParaRPr lang="en-US" altLang="en-US" b="0" i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7F634D5-52F7-3CC8-9BBC-10581BFEC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D3AC6B1-5FFF-0ADF-2262-30DEBA8BA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F32D155-7B92-2331-8A69-921C927BF4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9EC400-98FE-46FC-87A9-E2DB93BD2F1E}" type="slidenum">
              <a:rPr lang="en-US" altLang="en-US" b="0" i="0"/>
              <a:pPr/>
              <a:t>16</a:t>
            </a:fld>
            <a:endParaRPr lang="en-US" altLang="en-US" b="0" i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CA200AC-2287-2A0D-931B-C0ADE034D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0FEC768-61C7-0338-1775-12353E377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5A2EE82-E862-D2D1-A929-E065D613C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E890E1-E00D-4208-89C1-196CF863C29F}" type="slidenum">
              <a:rPr lang="en-US" altLang="en-US" b="0" i="0"/>
              <a:pPr/>
              <a:t>17</a:t>
            </a:fld>
            <a:endParaRPr lang="en-US" altLang="en-US" b="0" i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8D4B6CF-484F-C46C-2DA8-BA1C95BF4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A1A8552-19AA-92E7-38B7-B601E18DD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8007FBE-BD24-4A99-46EF-D3E91E04A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81DCDD-8795-49F4-A5E2-76C741E3BE18}" type="slidenum">
              <a:rPr lang="en-US" altLang="en-US" b="0" i="0"/>
              <a:pPr/>
              <a:t>18</a:t>
            </a:fld>
            <a:endParaRPr lang="en-US" altLang="en-US" b="0" i="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83D7A15-6B3D-9A05-0789-EB8FBAF92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896B45B-913B-1C9A-A64B-CD91B6F57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8EED5BA-34DC-37EA-2FA1-5E2D254C3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92744F-9717-4CA4-A698-786E3D1DCEC0}" type="slidenum">
              <a:rPr lang="en-US" altLang="en-US" b="0" i="0"/>
              <a:pPr/>
              <a:t>19</a:t>
            </a:fld>
            <a:endParaRPr lang="en-US" altLang="en-US" b="0" i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F245E65-C682-8594-18F0-B05482F37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C5E86D8-CF70-2799-FA9E-AAF8119C8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4225916-4C6C-0462-CC26-23F8E13FC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BA4903-155C-4A7B-87E1-20744A0A7856}" type="slidenum">
              <a:rPr lang="en-US" altLang="en-US" b="0" i="0"/>
              <a:pPr/>
              <a:t>20</a:t>
            </a:fld>
            <a:endParaRPr lang="en-US" altLang="en-US" b="0" i="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248188A-5F2F-35A6-3002-740E88306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7DDAC17-B798-6E2F-3977-976F5C23E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63ADF880-7D7C-8B08-F399-095B6FA26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2A18E1-F7BC-4C7E-B43A-E15019FC2EB4}" type="slidenum">
              <a:rPr lang="en-US" altLang="en-US" b="0" i="0"/>
              <a:pPr/>
              <a:t>22</a:t>
            </a:fld>
            <a:endParaRPr lang="en-US" altLang="en-US" b="0" i="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3C22830-47A1-4FD3-FD78-1CD31FE7A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DFE4ADB-02CE-1F40-A42D-D7DCFF295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E46E11D-45FD-CE56-A49D-3BB3D9F829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0386F2-28E7-43DD-A380-99197DAE9AC9}" type="slidenum">
              <a:rPr lang="en-US" altLang="en-US" b="0" i="0"/>
              <a:pPr/>
              <a:t>24</a:t>
            </a:fld>
            <a:endParaRPr lang="en-US" altLang="en-US" b="0" i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D5531C4-11A9-71C3-B61F-DC18BEB52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9D30D8-7D16-6778-375E-B03B469D4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6DD17E1-DC2F-263B-9C26-B2766D222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81B925-7FCD-4861-B676-6BF77475E28E}" type="slidenum">
              <a:rPr lang="en-US" altLang="en-US" b="0" i="0"/>
              <a:pPr/>
              <a:t>25</a:t>
            </a:fld>
            <a:endParaRPr lang="en-US" altLang="en-US" b="0" i="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6B45F89-060C-CFDA-C111-07CD865304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BD85797-841C-92EB-0345-06A240374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AC729EF-3898-F9A0-B3D8-EF9CE0206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16EC58-8495-44FB-A10B-638821BC927D}" type="slidenum">
              <a:rPr lang="en-US" altLang="en-US" b="0" i="0"/>
              <a:pPr/>
              <a:t>2</a:t>
            </a:fld>
            <a:endParaRPr lang="en-US" altLang="en-US" b="0" i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DD5FDDA-3C93-2350-B31B-CCCA8361C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74D0115-B93D-1FD3-23A8-8A6D554AA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8E15C9F-64BB-C81D-462E-B2AD39249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94F34A-3957-41D8-925A-98B0A3A34E2C}" type="slidenum">
              <a:rPr lang="en-US" altLang="en-US" b="0" i="0"/>
              <a:pPr/>
              <a:t>26</a:t>
            </a:fld>
            <a:endParaRPr lang="en-US" altLang="en-US" b="0" i="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DB8BFCD-122C-A9CD-E551-93726BF0A2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C7AC503-84DC-D752-14A6-F68FE2453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076CC71-1020-C405-0E02-CF83B5F61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B1FA4D-528F-4C72-B353-9FD6ED48FD6D}" type="slidenum">
              <a:rPr lang="en-US" altLang="en-US" b="0" i="0"/>
              <a:pPr/>
              <a:t>27</a:t>
            </a:fld>
            <a:endParaRPr lang="en-US" altLang="en-US" b="0" i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04F7A92-0DF4-3AC0-DF9D-621A9C0F3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823DFFA-D274-8AF2-6C64-74799EA4D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18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9DFC6B6-267F-E824-3582-40154658F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B19AD2-24A3-4905-9F5C-E6BDD34B3241}" type="slidenum">
              <a:rPr lang="en-US" altLang="en-US" b="0" i="0"/>
              <a:pPr/>
              <a:t>3</a:t>
            </a:fld>
            <a:endParaRPr lang="en-US" altLang="en-US" b="0" i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ADA6AEC-14B3-0F80-3CD9-913C29EC0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77B39E7-3E80-2300-02EA-CE2E2D682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/>
              <a:t>Poles</a:t>
            </a:r>
            <a:r>
              <a:rPr lang="en-US" altLang="en-US" dirty="0"/>
              <a:t> and Zeros of a transfer function are the frequencies for which the value of the denominator</a:t>
            </a:r>
            <a:r>
              <a:rPr lang="bn-IN" altLang="en-US" dirty="0">
                <a:ea typeface="Vrinda" panose="020B0502040204020203" pitchFamily="34" charset="0"/>
              </a:rPr>
              <a:t> (হর, নীচের টা)</a:t>
            </a:r>
            <a:r>
              <a:rPr lang="en-US" altLang="en-US" dirty="0"/>
              <a:t> and numerator (</a:t>
            </a:r>
            <a:r>
              <a:rPr lang="bn-IN" altLang="en-US" dirty="0">
                <a:ea typeface="Vrinda" panose="020B0502040204020203" pitchFamily="34" charset="0"/>
              </a:rPr>
              <a:t>লব, উপরের টা) </a:t>
            </a:r>
            <a:r>
              <a:rPr lang="en-US" altLang="en-US" dirty="0"/>
              <a:t> of transfer function becomes </a:t>
            </a:r>
            <a:r>
              <a:rPr lang="en-US" altLang="en-US" b="1" dirty="0"/>
              <a:t>zero</a:t>
            </a:r>
            <a:r>
              <a:rPr lang="en-US" altLang="en-US" dirty="0"/>
              <a:t> respectively. The values of the </a:t>
            </a:r>
            <a:r>
              <a:rPr lang="en-US" altLang="en-US" b="1" dirty="0"/>
              <a:t>poles</a:t>
            </a:r>
            <a:r>
              <a:rPr lang="en-US" altLang="en-US" dirty="0"/>
              <a:t> and the zeros of a system determine whether the system is stable, and how well the system performs.</a:t>
            </a:r>
            <a:endParaRPr lang="bn-IN" altLang="en-US" dirty="0">
              <a:ea typeface="Vrinda" panose="020B0502040204020203" pitchFamily="34" charset="0"/>
            </a:endParaRPr>
          </a:p>
          <a:p>
            <a:pPr eaLnBrk="1" hangingPunct="1"/>
            <a:endParaRPr lang="bn-IN" altLang="en-US" dirty="0">
              <a:ea typeface="Vrinda" panose="020B0502040204020203" pitchFamily="34" charset="0"/>
            </a:endParaRPr>
          </a:p>
          <a:p>
            <a:pPr eaLnBrk="1" hangingPunct="1"/>
            <a:r>
              <a:rPr lang="en-US" altLang="en-US" dirty="0"/>
              <a:t>H(s)=N(s)/D(s)={(s-z1)(s-z2)(s-z3)}/{s-p1)(s-p2)(s-p3)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Here, considering N(s)=0, the roots of N(s) are called zeros z1, z2, z3. Considering (Ps)=0, the roots of P(s) are called poles p1, p2 and p3. System’s poles and zeros determine whether the system is stable, and how well the system performs.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9D172D0-8D9B-4E18-AA88-3FE93774C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5290CA-AD08-4729-B343-841E2BD906C0}" type="slidenum">
              <a:rPr lang="en-US" altLang="en-US" b="0" i="0"/>
              <a:pPr/>
              <a:t>4</a:t>
            </a:fld>
            <a:endParaRPr lang="en-US" altLang="en-US" b="0" i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4D960C2-6E11-C32D-BF4F-3028A86A5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DAFA03E-5F4B-80A0-97C6-81735CC53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0F5335A-0F3E-D4E5-BC3E-FA5FCB43F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781668-1EF4-4245-BA68-D3F4C970E65B}" type="slidenum">
              <a:rPr lang="en-US" altLang="en-US" b="0" i="0"/>
              <a:pPr/>
              <a:t>5</a:t>
            </a:fld>
            <a:endParaRPr lang="en-US" altLang="en-US" b="0" i="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1C623CB-7DFF-CCD9-AE1E-4A2138B5B0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585323D-C339-CB47-1EFE-7DF375AE8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38D7338-5FF8-AB95-116D-A2CA01DC90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521BD2-7A9E-46AF-B81E-3868D669664F}" type="slidenum">
              <a:rPr lang="en-US" altLang="en-US" b="0" i="0"/>
              <a:pPr/>
              <a:t>8</a:t>
            </a:fld>
            <a:endParaRPr lang="en-US" altLang="en-US" b="0" i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37DB9D-536C-F663-3368-96D6880A6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1A5C3C2-37B4-C997-D34A-D00F08794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01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FF660E3-51C0-324F-80B2-1DC7A0B3E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2F8497-9709-40E3-B305-0D736D75470A}" type="slidenum">
              <a:rPr lang="en-US" altLang="en-US" b="0" i="0"/>
              <a:pPr/>
              <a:t>9</a:t>
            </a:fld>
            <a:endParaRPr lang="en-US" altLang="en-US" b="0" i="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A18E15E-6182-7B8A-5BD9-D78BBFDC9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C6A612F-4031-3903-6AA9-501075B8A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1E88421-02C5-373B-D150-1B296106C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54A75D-D8A2-411F-B480-E7CF9C3C992F}" type="slidenum">
              <a:rPr lang="en-US" altLang="en-US" b="0" i="0"/>
              <a:pPr/>
              <a:t>10</a:t>
            </a:fld>
            <a:endParaRPr lang="en-US" altLang="en-US" b="0" i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061C263-0E1D-1603-ED85-E675CCA76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E871CA4-9689-40C2-6C65-282F975EF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84DF41A-1967-A063-2012-836C36B7E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9DF01A-FD0B-4290-9696-C729A8276A70}" type="slidenum">
              <a:rPr lang="en-US" altLang="en-US" b="0" i="0"/>
              <a:pPr/>
              <a:t>12</a:t>
            </a:fld>
            <a:endParaRPr lang="en-US" altLang="en-US" b="0" i="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CBA4478-2AFE-FAA4-FF2B-1446ACC13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D03EBBD-1E33-9A5F-9B56-99405AA9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1DFC-B045-8F41-BFB2-6E92460F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F15F4-8876-38C2-3EE4-ABCB4ED76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2872C-D63A-C237-7BA2-3661CAC3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228C-5A3E-2E52-098B-5A626C09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12E2-7ACA-E364-3951-A19A924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BF52-7735-27E8-95C2-FD97DA7F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59FF-817E-27E0-163A-BB265601C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DEA0-ED3E-4E41-CF3B-2646CCD1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EF1B-9FF6-AFB9-8F43-FF6267A2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2BA8-EB43-B22A-7B5B-1C4E2733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D4D61-123A-4239-58C2-6DA9B5214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2BD47-080C-CB5B-8D9B-FA54DD22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B2BF-F7F7-41E2-1F16-9960EDC3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08CB-C1CA-34A2-7ED8-EDC7784E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E4EB-4375-578F-03D6-C5229BBF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483C-404A-4293-1D0E-A03C72BA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C01B-593E-0698-E4BB-B4C586A2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5BB0-FB14-F324-421E-3C13C1F1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63B34-AEE3-C902-97C2-F67BAB6C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ADD5-1EC2-F582-3C2C-82607CAB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D38A-8B10-4A86-5072-EBE52FB8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68FE-3CA7-72D9-C6DB-ABE16AC1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20606-DA07-7313-3071-373C3C70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DD79-A469-288F-AA9E-44EFCB9B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A511-4FF0-4676-22CF-55B52A54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54D2-F98C-383C-73ED-0AFE4A0C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CC11-206E-DD20-0B96-E33507114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0173-AF00-E82C-CB23-8D2F30C8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9EAC-6770-7D21-9973-BEE878A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1F317-C01A-C934-C5BA-190ABB99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50E2-8B1F-4A20-8A74-781C7050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0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0AA5-AB30-EEDA-08EA-E6F07E96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C3DF0-0530-38DD-6B7F-C1C41581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2699E-8B29-F651-11A3-8C57F2809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78E82-B651-D66D-C1D7-0D10C497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3156-0F70-8B0C-DC24-0E166F5FB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59F94-743C-EC79-E523-304AE227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6F109-7D79-B93D-A55B-3527BC67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8ED6F-1B73-8D16-4800-7A1F8B41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1620-F263-3C26-9563-0C77507E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BF4DA-B035-8B14-B0F1-65DAAA32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1A6D-1990-C6B8-7548-0835882B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BBF55-5FF5-EE89-9FEA-459C78B3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3A71F-07FC-D336-77DB-6270F5C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4D26E-1B43-E44B-FB20-9A2AD665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092D9-E065-C43F-96EE-A7AA6736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E814-8012-29C9-BE74-04EEC5C1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33C0-6993-A247-A506-28966D4A5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1CA2D-E324-E5B3-49AD-000AE26AC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067B3-E390-E0ED-FDED-45B24E3A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4086D-D31B-4B41-A1A1-C3A93686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1975-566A-9DFD-017F-29043A36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91DF-C284-F8AB-4A0F-8E496504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3C715-BA59-4077-A14F-373CB2269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F757-04C8-A336-A092-DB5F97F29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DACC0-4463-FF2A-193B-505DB0D5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155E8-9552-726E-9328-F81AD35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1AFFD-C217-6E9B-27F0-777CDA7E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3FF5A-241D-9E4E-E34A-DDEB098F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6803E-51FD-D35A-37DA-3FE79573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58CC-8F76-3551-C935-D860469C4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78CD-FCC9-47A3-9E6D-A522ABC7CB77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9089-D81F-2E90-44FF-274A86F8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3BA7-ACC3-D58D-9DD0-6C702A76E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EDA6-84AF-4232-B20D-145774D2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5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4">
            <a:extLst>
              <a:ext uri="{FF2B5EF4-FFF2-40B4-BE49-F238E27FC236}">
                <a16:creationId xmlns:a16="http://schemas.microsoft.com/office/drawing/2014/main" id="{FF9CF9D8-B499-E345-A1C7-C32D2FA37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685" y="1377821"/>
            <a:ext cx="8722567" cy="25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4000" i="0" dirty="0">
                <a:solidFill>
                  <a:srgbClr val="0070C0"/>
                </a:solidFill>
                <a:latin typeface="Verdana" panose="020B0604030504040204" pitchFamily="34" charset="0"/>
              </a:rPr>
              <a:t>Lecture:  05</a:t>
            </a:r>
          </a:p>
          <a:p>
            <a:pPr>
              <a:lnSpc>
                <a:spcPct val="150000"/>
              </a:lnSpc>
            </a:pPr>
            <a:r>
              <a:rPr lang="en-US" altLang="en-US" sz="3600" i="0" dirty="0">
                <a:latin typeface="Arial" panose="020B0604020202020204" pitchFamily="34" charset="0"/>
              </a:rPr>
              <a:t>Z-Transform and Discrete-time LTI Systems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21FC0FC-DC4F-5996-E53F-6D3541B42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99" y="4096139"/>
            <a:ext cx="78563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Afrin Ahmed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8E04F960-69CB-5C6D-AAF5-A2488EB43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C868D968-A9B0-4F71-8421-DF561E5CCA40}" type="slidenum">
              <a:rPr lang="en-US" altLang="en-US" i="0">
                <a:latin typeface="Arial" panose="020B0604020202020204" pitchFamily="34" charset="0"/>
              </a:rPr>
              <a:pPr/>
              <a:t>10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2291" name="Rectangle 11">
            <a:extLst>
              <a:ext uri="{FF2B5EF4-FFF2-40B4-BE49-F238E27FC236}">
                <a16:creationId xmlns:a16="http://schemas.microsoft.com/office/drawing/2014/main" id="{9B158155-C07C-0D3E-6387-D379830D5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Region of Convergence (ROC)</a:t>
            </a:r>
          </a:p>
        </p:txBody>
      </p:sp>
      <p:sp>
        <p:nvSpPr>
          <p:cNvPr id="12292" name="Rectangle 9">
            <a:extLst>
              <a:ext uri="{FF2B5EF4-FFF2-40B4-BE49-F238E27FC236}">
                <a16:creationId xmlns:a16="http://schemas.microsoft.com/office/drawing/2014/main" id="{CFCEFD6A-B425-B1C2-99E8-DE89A700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61989"/>
            <a:ext cx="8534400" cy="5686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Example-2: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Consider the discrete-time signal x[n]=a</a:t>
            </a:r>
            <a:r>
              <a:rPr lang="en-US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u[n] where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is real.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According to the definition, the z- transform of x[n] is: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For the convergence of X(z) we require that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5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Thus, the ROC is the range of values of z for which |az</a:t>
            </a:r>
            <a:r>
              <a:rPr lang="en-US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|&lt;1 or, equivalently, |z|&gt;|a|. Then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Alternatively, by multiplying the numerator and denominator of eq. (4.9) by z, we may write X(z) as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A855C44B-BE4E-2065-AA2D-5372CEC2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809750"/>
            <a:ext cx="5133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3">
            <a:extLst>
              <a:ext uri="{FF2B5EF4-FFF2-40B4-BE49-F238E27FC236}">
                <a16:creationId xmlns:a16="http://schemas.microsoft.com/office/drawing/2014/main" id="{52C2EE81-670E-4065-16CD-E98772A8A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3124200"/>
            <a:ext cx="21240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>
            <a:extLst>
              <a:ext uri="{FF2B5EF4-FFF2-40B4-BE49-F238E27FC236}">
                <a16:creationId xmlns:a16="http://schemas.microsoft.com/office/drawing/2014/main" id="{9C0A3272-AFE1-63B6-7A70-1781E3F9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4514850"/>
            <a:ext cx="6572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6">
            <a:extLst>
              <a:ext uri="{FF2B5EF4-FFF2-40B4-BE49-F238E27FC236}">
                <a16:creationId xmlns:a16="http://schemas.microsoft.com/office/drawing/2014/main" id="{BCD7426A-DA89-DF62-5E34-F39EAFE2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867400"/>
            <a:ext cx="4876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37A580-16F8-5176-461B-0FAE73C699BA}"/>
              </a:ext>
            </a:extLst>
          </p:cNvPr>
          <p:cNvSpPr txBox="1"/>
          <p:nvPr/>
        </p:nvSpPr>
        <p:spPr>
          <a:xfrm>
            <a:off x="10668000" y="4539029"/>
            <a:ext cx="1316020" cy="7386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From Infinite Geometric Series rule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255B35-8997-E867-0247-6768E6920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12" y="957443"/>
            <a:ext cx="10364408" cy="51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4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>
            <a:extLst>
              <a:ext uri="{FF2B5EF4-FFF2-40B4-BE49-F238E27FC236}">
                <a16:creationId xmlns:a16="http://schemas.microsoft.com/office/drawing/2014/main" id="{8B85AE37-D53A-BD07-C545-43041AD0E1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4E3575C1-A8ED-4D18-9E7D-33B91C22EF82}" type="slidenum">
              <a:rPr lang="en-US" altLang="en-US" i="0">
                <a:latin typeface="Arial" panose="020B0604020202020204" pitchFamily="34" charset="0"/>
              </a:rPr>
              <a:pPr/>
              <a:t>12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3315" name="Rectangle 11">
            <a:extLst>
              <a:ext uri="{FF2B5EF4-FFF2-40B4-BE49-F238E27FC236}">
                <a16:creationId xmlns:a16="http://schemas.microsoft.com/office/drawing/2014/main" id="{C5750412-28A4-C05F-C37A-4ABB830B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Region of Convergence (ROC)</a:t>
            </a:r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B49CB534-0670-5697-7059-80A5E87A9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867400"/>
            <a:ext cx="4141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Figure: </a:t>
            </a:r>
            <a:r>
              <a:rPr lang="en-US" altLang="en-US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 of the form lzl&gt;lal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68A82B64-D764-4B56-A5BA-6B3339255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762001"/>
            <a:ext cx="838200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From Eq. (4.10) we see that there is one zero at z = 0 and one pole at z =a.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 ROC and the pole-zero plot for this example are shown in Fig. 4-1. </a:t>
            </a:r>
          </a:p>
        </p:txBody>
      </p:sp>
      <p:pic>
        <p:nvPicPr>
          <p:cNvPr id="13318" name="Picture 2">
            <a:extLst>
              <a:ext uri="{FF2B5EF4-FFF2-40B4-BE49-F238E27FC236}">
                <a16:creationId xmlns:a16="http://schemas.microsoft.com/office/drawing/2014/main" id="{FA894DF9-7483-6E40-1E66-BA7F3FFF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/>
          <a:stretch>
            <a:fillRect/>
          </a:stretch>
        </p:blipFill>
        <p:spPr bwMode="auto">
          <a:xfrm>
            <a:off x="53346" y="2270490"/>
            <a:ext cx="6143575" cy="336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3">
            <a:extLst>
              <a:ext uri="{FF2B5EF4-FFF2-40B4-BE49-F238E27FC236}">
                <a16:creationId xmlns:a16="http://schemas.microsoft.com/office/drawing/2014/main" id="{4EA0FE30-0004-B887-B959-DED5F922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/>
          <a:stretch>
            <a:fillRect/>
          </a:stretch>
        </p:blipFill>
        <p:spPr bwMode="auto">
          <a:xfrm>
            <a:off x="6143575" y="2270490"/>
            <a:ext cx="5995079" cy="326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81304-D39F-EA22-9AFB-0D4069DBAB7B}"/>
                  </a:ext>
                </a:extLst>
              </p:cNvPr>
              <p:cNvSpPr txBox="1"/>
              <p:nvPr/>
            </p:nvSpPr>
            <p:spPr>
              <a:xfrm>
                <a:off x="1125415" y="753856"/>
                <a:ext cx="10229221" cy="5818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/>
                  <a:t>If we want to analyze a system, which is already represented in frequency domain, as discrete time signal then we go for Inverse Z-transformation.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Mathematically, it can be represented as</a:t>
                </a:r>
              </a:p>
              <a:p>
                <a:pPr algn="ctr"/>
                <a:r>
                  <a:rPr lang="en-US" sz="2400" i="1" dirty="0"/>
                  <a:t>x(n)=Z</a:t>
                </a:r>
                <a:r>
                  <a:rPr lang="en-US" sz="2400" i="1" baseline="30000" dirty="0"/>
                  <a:t>-1</a:t>
                </a:r>
                <a:r>
                  <a:rPr lang="en-US" sz="2400" i="1" dirty="0"/>
                  <a:t> X(Z)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Where x(n) is the signal in time domain and X(Z) is the signal in frequency domain.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If we want to represent the above equation in integral format then we can write it as</a:t>
                </a:r>
              </a:p>
              <a:p>
                <a:pPr algn="ctr"/>
                <a:r>
                  <a:rPr lang="en-US" sz="2400" i="1" dirty="0"/>
                  <a:t>x(n)=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i="1" dirty="0"/>
                          <m:t>2</m:t>
                        </m:r>
                        <m:r>
                          <m:rPr>
                            <m:nor/>
                          </m:rPr>
                          <a:rPr lang="en-US" sz="2400" i="1" dirty="0"/>
                          <m:t>Πj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i="1" dirty="0"/>
                  <a:t>∮X(Z)Z</a:t>
                </a:r>
                <a:r>
                  <a:rPr lang="en-US" sz="2400" i="1" baseline="30000" dirty="0"/>
                  <a:t>-1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dz</a:t>
                </a:r>
                <a:endParaRPr lang="en-US" sz="2400" i="1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Here, the integral is over a closed path C. This path is within the ROC of the X(Z) and it does contain the origin.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81304-D39F-EA22-9AFB-0D4069DB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15" y="753856"/>
                <a:ext cx="10229221" cy="5818003"/>
              </a:xfrm>
              <a:prstGeom prst="rect">
                <a:avLst/>
              </a:prstGeom>
              <a:blipFill>
                <a:blip r:embed="rId2"/>
                <a:stretch>
                  <a:fillRect l="-954" t="-839" r="-894" b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1">
            <a:extLst>
              <a:ext uri="{FF2B5EF4-FFF2-40B4-BE49-F238E27FC236}">
                <a16:creationId xmlns:a16="http://schemas.microsoft.com/office/drawing/2014/main" id="{4BA0DFD6-CB4F-73CF-3423-5DA837C2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27253" cy="584775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Inverse Z-Transform </a:t>
            </a:r>
          </a:p>
        </p:txBody>
      </p:sp>
    </p:spTree>
    <p:extLst>
      <p:ext uri="{BB962C8B-B14F-4D97-AF65-F5344CB8AC3E}">
        <p14:creationId xmlns:p14="http://schemas.microsoft.com/office/powerpoint/2010/main" val="198020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>
            <a:extLst>
              <a:ext uri="{FF2B5EF4-FFF2-40B4-BE49-F238E27FC236}">
                <a16:creationId xmlns:a16="http://schemas.microsoft.com/office/drawing/2014/main" id="{22168D11-3ECD-AA57-9D68-08FDF137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90700"/>
            <a:ext cx="7772400" cy="4330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 unit impulse (or unit sample) sequence </a:t>
            </a:r>
            <a:r>
              <a:rPr lang="el-GR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δ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[n] is defined as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4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That is, </a:t>
            </a:r>
            <a:r>
              <a:rPr lang="el-GR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δ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[0]=1, </a:t>
            </a:r>
            <a:r>
              <a:rPr lang="el-GR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δ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[1]=0, </a:t>
            </a:r>
            <a:r>
              <a:rPr lang="el-GR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δ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[2]=0, </a:t>
            </a:r>
            <a:r>
              <a:rPr lang="el-GR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δ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[3]=0, </a:t>
            </a:r>
            <a:r>
              <a:rPr lang="el-GR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δ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[4]=0, ….. 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Then z-transform of </a:t>
            </a:r>
            <a:r>
              <a:rPr lang="el-GR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δ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[n] is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11">
            <a:extLst>
              <a:ext uri="{FF2B5EF4-FFF2-40B4-BE49-F238E27FC236}">
                <a16:creationId xmlns:a16="http://schemas.microsoft.com/office/drawing/2014/main" id="{D72E2D86-0E29-D56C-D363-E31093A51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Z-Transform of Some Common Sequences</a:t>
            </a:r>
          </a:p>
        </p:txBody>
      </p:sp>
      <p:sp>
        <p:nvSpPr>
          <p:cNvPr id="15364" name="Rectangle 9">
            <a:extLst>
              <a:ext uri="{FF2B5EF4-FFF2-40B4-BE49-F238E27FC236}">
                <a16:creationId xmlns:a16="http://schemas.microsoft.com/office/drawing/2014/main" id="{3B2092C1-64EC-B164-DAFE-E21B090A9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46113"/>
            <a:ext cx="8534400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Here we compute the z-transforms of some common sequences often encountered in the study of LTI systems. 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E612E90-6A07-587A-9DF6-817AC2B1C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82714"/>
            <a:ext cx="876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1. The z-transform of Unit Impulse Sequence </a:t>
            </a:r>
            <a:r>
              <a:rPr lang="el-GR" altLang="zh-CN" sz="19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δ</a:t>
            </a:r>
            <a:r>
              <a:rPr lang="en-US" altLang="zh-CN" sz="19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[n]:</a:t>
            </a:r>
          </a:p>
        </p:txBody>
      </p:sp>
      <p:pic>
        <p:nvPicPr>
          <p:cNvPr id="15366" name="Picture 9">
            <a:extLst>
              <a:ext uri="{FF2B5EF4-FFF2-40B4-BE49-F238E27FC236}">
                <a16:creationId xmlns:a16="http://schemas.microsoft.com/office/drawing/2014/main" id="{6F82254B-EA4D-7CB5-3E20-007CDDBE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2133600"/>
            <a:ext cx="31718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7" name="Object 10">
            <a:extLst>
              <a:ext uri="{FF2B5EF4-FFF2-40B4-BE49-F238E27FC236}">
                <a16:creationId xmlns:a16="http://schemas.microsoft.com/office/drawing/2014/main" id="{524DBEF5-4A32-C6E8-507B-E68D3F4AF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3708401"/>
          <a:ext cx="771525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800" imgH="1028700" progId="Equation.3">
                  <p:embed/>
                </p:oleObj>
              </mc:Choice>
              <mc:Fallback>
                <p:oleObj name="Equation" r:id="rId4" imgW="3352800" imgH="1028700" progId="Equation.3">
                  <p:embed/>
                  <p:pic>
                    <p:nvPicPr>
                      <p:cNvPr id="15367" name="Object 10">
                        <a:extLst>
                          <a:ext uri="{FF2B5EF4-FFF2-40B4-BE49-F238E27FC236}">
                            <a16:creationId xmlns:a16="http://schemas.microsoft.com/office/drawing/2014/main" id="{524DBEF5-4A32-C6E8-507B-E68D3F4AF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708401"/>
                        <a:ext cx="7715250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11">
            <a:extLst>
              <a:ext uri="{FF2B5EF4-FFF2-40B4-BE49-F238E27FC236}">
                <a16:creationId xmlns:a16="http://schemas.microsoft.com/office/drawing/2014/main" id="{2EA646F8-1427-15EF-385E-B7954745E43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648201"/>
            <a:ext cx="4572000" cy="2047875"/>
            <a:chOff x="76200" y="4724400"/>
            <a:chExt cx="4572000" cy="2047875"/>
          </a:xfrm>
        </p:grpSpPr>
        <p:pic>
          <p:nvPicPr>
            <p:cNvPr id="15370" name="Picture 10">
              <a:extLst>
                <a:ext uri="{FF2B5EF4-FFF2-40B4-BE49-F238E27FC236}">
                  <a16:creationId xmlns:a16="http://schemas.microsoft.com/office/drawing/2014/main" id="{A546892E-BAE1-4C6D-9F5E-427B689C1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906"/>
            <a:stretch>
              <a:fillRect/>
            </a:stretch>
          </p:blipFill>
          <p:spPr bwMode="auto">
            <a:xfrm>
              <a:off x="76200" y="6278880"/>
              <a:ext cx="4572000" cy="493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10">
              <a:extLst>
                <a:ext uri="{FF2B5EF4-FFF2-40B4-BE49-F238E27FC236}">
                  <a16:creationId xmlns:a16="http://schemas.microsoft.com/office/drawing/2014/main" id="{D425CDAB-1AAA-2A3A-7C0D-A6890AB98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01"/>
            <a:stretch>
              <a:fillRect/>
            </a:stretch>
          </p:blipFill>
          <p:spPr bwMode="auto">
            <a:xfrm>
              <a:off x="76200" y="4724400"/>
              <a:ext cx="1188720" cy="204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9" name="Slide Number Placeholder 1">
            <a:extLst>
              <a:ext uri="{FF2B5EF4-FFF2-40B4-BE49-F238E27FC236}">
                <a16:creationId xmlns:a16="http://schemas.microsoft.com/office/drawing/2014/main" id="{042242C7-D9A6-9542-BCDD-806BAA7736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AAA6F9A1-9753-4D0C-9BB5-34A5476BCD1C}" type="slidenum">
              <a:rPr lang="en-US" altLang="en-US" i="0">
                <a:latin typeface="Arial" panose="020B0604020202020204" pitchFamily="34" charset="0"/>
              </a:rPr>
              <a:pPr/>
              <a:t>14</a:t>
            </a:fld>
            <a:endParaRPr lang="en-US" altLang="en-US" i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C50248FE-63AC-4384-FFB6-50CC4F7E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7772400" cy="3562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Slide Number Placeholder 1">
            <a:extLst>
              <a:ext uri="{FF2B5EF4-FFF2-40B4-BE49-F238E27FC236}">
                <a16:creationId xmlns:a16="http://schemas.microsoft.com/office/drawing/2014/main" id="{D9C71C4C-7148-7194-6EC8-CDE5F023A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511BA2A2-C9EA-4E2D-AD7D-6C1DC8677E63}" type="slidenum">
              <a:rPr lang="en-US" altLang="en-US" i="0">
                <a:latin typeface="Arial" panose="020B0604020202020204" pitchFamily="34" charset="0"/>
              </a:rPr>
              <a:pPr/>
              <a:t>15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6388" name="Rectangle 11">
            <a:extLst>
              <a:ext uri="{FF2B5EF4-FFF2-40B4-BE49-F238E27FC236}">
                <a16:creationId xmlns:a16="http://schemas.microsoft.com/office/drawing/2014/main" id="{8EC93A14-C164-926C-2E9F-7940B4359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Z-Transform of Some Common Sequences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9A929F89-2ABA-D9FB-4DD9-0590DFDE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38200"/>
            <a:ext cx="876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2. The z-transform of Unit Step Sequence u[n]:</a:t>
            </a:r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F27E9B76-1320-77A0-506B-201DCFC9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1" t="21573" b="32359"/>
          <a:stretch>
            <a:fillRect/>
          </a:stretch>
        </p:blipFill>
        <p:spPr bwMode="auto">
          <a:xfrm>
            <a:off x="8153400" y="5638801"/>
            <a:ext cx="10493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>
            <a:extLst>
              <a:ext uri="{FF2B5EF4-FFF2-40B4-BE49-F238E27FC236}">
                <a16:creationId xmlns:a16="http://schemas.microsoft.com/office/drawing/2014/main" id="{6C6AF7ED-449E-E228-2714-C8E61320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4" y="1371600"/>
            <a:ext cx="35512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2" name="Object 10">
            <a:extLst>
              <a:ext uri="{FF2B5EF4-FFF2-40B4-BE49-F238E27FC236}">
                <a16:creationId xmlns:a16="http://schemas.microsoft.com/office/drawing/2014/main" id="{6F3794D8-336D-FE2C-F70E-3F425CE4D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3505200"/>
          <a:ext cx="7540625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76600" imgH="1397000" progId="Equation.3">
                  <p:embed/>
                </p:oleObj>
              </mc:Choice>
              <mc:Fallback>
                <p:oleObj name="Equation" r:id="rId5" imgW="3276600" imgH="1397000" progId="Equation.3">
                  <p:embed/>
                  <p:pic>
                    <p:nvPicPr>
                      <p:cNvPr id="16392" name="Object 10">
                        <a:extLst>
                          <a:ext uri="{FF2B5EF4-FFF2-40B4-BE49-F238E27FC236}">
                            <a16:creationId xmlns:a16="http://schemas.microsoft.com/office/drawing/2014/main" id="{6F3794D8-336D-FE2C-F70E-3F425CE4D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505200"/>
                        <a:ext cx="7540625" cy="321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>
            <a:extLst>
              <a:ext uri="{FF2B5EF4-FFF2-40B4-BE49-F238E27FC236}">
                <a16:creationId xmlns:a16="http://schemas.microsoft.com/office/drawing/2014/main" id="{377E8DFA-0308-740C-127B-FF584E1F2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9200"/>
            <a:ext cx="5105400" cy="2274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 unit step sequence u[n] is defined as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4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That is, u[0]=1, u[1]=1, u[2]=1, u[3]=1, u[4]=1, ….. 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Then z-transform of u[n] is</a:t>
            </a:r>
          </a:p>
        </p:txBody>
      </p:sp>
      <p:pic>
        <p:nvPicPr>
          <p:cNvPr id="16394" name="Picture 9">
            <a:extLst>
              <a:ext uri="{FF2B5EF4-FFF2-40B4-BE49-F238E27FC236}">
                <a16:creationId xmlns:a16="http://schemas.microsoft.com/office/drawing/2014/main" id="{81A61E39-EF2A-9CF8-731B-FB3D23BD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600201"/>
            <a:ext cx="31146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A572E0F3-D15C-2E37-2A08-B0289293D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AC05B1CF-0345-408E-A3BA-7A396D304A17}" type="slidenum">
              <a:rPr lang="en-US" altLang="en-US" i="0">
                <a:latin typeface="Arial" panose="020B0604020202020204" pitchFamily="34" charset="0"/>
              </a:rPr>
              <a:pPr/>
              <a:t>16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7411" name="Rectangle 11">
            <a:extLst>
              <a:ext uri="{FF2B5EF4-FFF2-40B4-BE49-F238E27FC236}">
                <a16:creationId xmlns:a16="http://schemas.microsoft.com/office/drawing/2014/main" id="{712D0B05-F155-04F8-3F6A-A87A45F9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Z-Transform of Some Common Sequences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35C93BAD-DA87-8698-37F6-844EB12C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38200"/>
            <a:ext cx="876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3. The z-transform of x[n]=a</a:t>
            </a:r>
            <a:r>
              <a:rPr lang="en-US" altLang="zh-CN" sz="1900" i="0" baseline="3000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(a is a real number):</a:t>
            </a:r>
          </a:p>
        </p:txBody>
      </p:sp>
      <p:graphicFrame>
        <p:nvGraphicFramePr>
          <p:cNvPr id="17413" name="Object 10">
            <a:extLst>
              <a:ext uri="{FF2B5EF4-FFF2-40B4-BE49-F238E27FC236}">
                <a16:creationId xmlns:a16="http://schemas.microsoft.com/office/drawing/2014/main" id="{BB8D2DE9-3012-102A-BA17-B30E0ADA4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1684338"/>
          <a:ext cx="4627562" cy="509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900" imgH="2616200" progId="Equation.3">
                  <p:embed/>
                </p:oleObj>
              </mc:Choice>
              <mc:Fallback>
                <p:oleObj name="Equation" r:id="rId3" imgW="2374900" imgH="2616200" progId="Equation.3">
                  <p:embed/>
                  <p:pic>
                    <p:nvPicPr>
                      <p:cNvPr id="17413" name="Object 10">
                        <a:extLst>
                          <a:ext uri="{FF2B5EF4-FFF2-40B4-BE49-F238E27FC236}">
                            <a16:creationId xmlns:a16="http://schemas.microsoft.com/office/drawing/2014/main" id="{BB8D2DE9-3012-102A-BA17-B30E0ADA4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684338"/>
                        <a:ext cx="4627562" cy="509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9">
            <a:extLst>
              <a:ext uri="{FF2B5EF4-FFF2-40B4-BE49-F238E27FC236}">
                <a16:creationId xmlns:a16="http://schemas.microsoft.com/office/drawing/2014/main" id="{6DF6DC6F-4D09-61FF-535B-C68CBA3C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9200"/>
            <a:ext cx="845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According to the definition of z-transform of a</a:t>
            </a:r>
            <a:r>
              <a:rPr lang="en-US" altLang="zh-CN" sz="1900" b="0" i="0" baseline="3000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  is</a:t>
            </a:r>
          </a:p>
        </p:txBody>
      </p:sp>
      <p:sp>
        <p:nvSpPr>
          <p:cNvPr id="17415" name="Rectangle 9">
            <a:extLst>
              <a:ext uri="{FF2B5EF4-FFF2-40B4-BE49-F238E27FC236}">
                <a16:creationId xmlns:a16="http://schemas.microsoft.com/office/drawing/2014/main" id="{1102D249-D811-8020-DFAD-60F48386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35394"/>
            <a:ext cx="5089490" cy="1203406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Using this formula, we can calculate the z-transform of the function x[n]=(4/5)</a:t>
            </a:r>
            <a:r>
              <a:rPr lang="en-US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and x[n]=3</a:t>
            </a:r>
            <a:r>
              <a:rPr lang="en-US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by assuming that a=4/5 and a=3 respectively.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1A4A8690-C216-9A2D-F3FC-172FEB28D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7D2A1530-9B9E-4B86-AF20-82F20730BCB8}" type="slidenum">
              <a:rPr lang="en-US" altLang="en-US" i="0">
                <a:latin typeface="Arial" panose="020B0604020202020204" pitchFamily="34" charset="0"/>
              </a:rPr>
              <a:pPr/>
              <a:t>17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8435" name="Rectangle 11">
            <a:extLst>
              <a:ext uri="{FF2B5EF4-FFF2-40B4-BE49-F238E27FC236}">
                <a16:creationId xmlns:a16="http://schemas.microsoft.com/office/drawing/2014/main" id="{1E149EBB-9DFC-2B90-A21B-9F417785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Z-Transform of Some Common Sequences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773DBF8B-965B-BA95-18B5-727F621FD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38200"/>
            <a:ext cx="876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4. The z-transform of x[n]=e</a:t>
            </a:r>
            <a:r>
              <a:rPr lang="en-US" altLang="zh-CN" sz="1900" i="0" baseline="3000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an</a:t>
            </a:r>
            <a:r>
              <a:rPr lang="en-US" altLang="zh-CN" sz="19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(a is a real number):</a:t>
            </a:r>
          </a:p>
        </p:txBody>
      </p:sp>
      <p:graphicFrame>
        <p:nvGraphicFramePr>
          <p:cNvPr id="18437" name="Object 10">
            <a:extLst>
              <a:ext uri="{FF2B5EF4-FFF2-40B4-BE49-F238E27FC236}">
                <a16:creationId xmlns:a16="http://schemas.microsoft.com/office/drawing/2014/main" id="{0C375916-6CEE-F24B-9063-2DD142C42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45846"/>
              </p:ext>
            </p:extLst>
          </p:nvPr>
        </p:nvGraphicFramePr>
        <p:xfrm>
          <a:off x="1758950" y="1611313"/>
          <a:ext cx="6927850" cy="478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40000" imgH="2692400" progId="Equation.3">
                  <p:embed/>
                </p:oleObj>
              </mc:Choice>
              <mc:Fallback>
                <p:oleObj name="Equation" r:id="rId3" imgW="2540000" imgH="2692400" progId="Equation.3">
                  <p:embed/>
                  <p:pic>
                    <p:nvPicPr>
                      <p:cNvPr id="18437" name="Object 10">
                        <a:extLst>
                          <a:ext uri="{FF2B5EF4-FFF2-40B4-BE49-F238E27FC236}">
                            <a16:creationId xmlns:a16="http://schemas.microsoft.com/office/drawing/2014/main" id="{0C375916-6CEE-F24B-9063-2DD142C42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611313"/>
                        <a:ext cx="6927850" cy="478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9">
            <a:extLst>
              <a:ext uri="{FF2B5EF4-FFF2-40B4-BE49-F238E27FC236}">
                <a16:creationId xmlns:a16="http://schemas.microsoft.com/office/drawing/2014/main" id="{E91B32CB-E0AF-2FE2-96BC-DE66E415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9200"/>
            <a:ext cx="845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According to the definition of z-transform of e</a:t>
            </a:r>
            <a:r>
              <a:rPr lang="en-US" altLang="zh-CN" sz="1900" b="0" i="0" baseline="30000">
                <a:latin typeface="Verdana" panose="020B0604030504040204" pitchFamily="34" charset="0"/>
                <a:ea typeface="宋体" panose="02010600030101010101" pitchFamily="2" charset="-122"/>
              </a:rPr>
              <a:t>an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 is</a:t>
            </a:r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D298A531-C0E4-9D00-8EF3-2E6AA3B0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988" y="4502147"/>
            <a:ext cx="4391131" cy="88178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Using this formula, we can calculate the z-transform of the function x[n]=e</a:t>
            </a:r>
            <a:r>
              <a:rPr lang="en-US" altLang="zh-CN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3n</a:t>
            </a: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 by  assuming that a=3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15BB07D5-D32D-2F51-90FF-49AFE21EC8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672463B2-E525-44FD-91A0-3EEB126B24CF}" type="slidenum">
              <a:rPr lang="en-US" altLang="en-US" i="0">
                <a:latin typeface="Arial" panose="020B0604020202020204" pitchFamily="34" charset="0"/>
              </a:rPr>
              <a:pPr/>
              <a:t>18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9459" name="Rectangle 11">
            <a:extLst>
              <a:ext uri="{FF2B5EF4-FFF2-40B4-BE49-F238E27FC236}">
                <a16:creationId xmlns:a16="http://schemas.microsoft.com/office/drawing/2014/main" id="{49CC6635-1B0C-52D5-B996-A7E025BD5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Z-Transform of Some Common Sequences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9B5A5DFB-587F-46B5-E02C-169E28AAC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38200"/>
            <a:ext cx="876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5. The z-transform of x[n]=cos(an) (a is a real number):</a:t>
            </a:r>
          </a:p>
        </p:txBody>
      </p:sp>
      <p:graphicFrame>
        <p:nvGraphicFramePr>
          <p:cNvPr id="19461" name="Object 10">
            <a:extLst>
              <a:ext uri="{FF2B5EF4-FFF2-40B4-BE49-F238E27FC236}">
                <a16:creationId xmlns:a16="http://schemas.microsoft.com/office/drawing/2014/main" id="{FF80589F-1A45-08EF-4B03-00C642211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801716"/>
              </p:ext>
            </p:extLst>
          </p:nvPr>
        </p:nvGraphicFramePr>
        <p:xfrm>
          <a:off x="1993899" y="1752601"/>
          <a:ext cx="7785531" cy="492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17800" imgH="2705100" progId="Equation.3">
                  <p:embed/>
                </p:oleObj>
              </mc:Choice>
              <mc:Fallback>
                <p:oleObj name="Equation" r:id="rId3" imgW="2717800" imgH="2705100" progId="Equation.3">
                  <p:embed/>
                  <p:pic>
                    <p:nvPicPr>
                      <p:cNvPr id="19461" name="Object 10">
                        <a:extLst>
                          <a:ext uri="{FF2B5EF4-FFF2-40B4-BE49-F238E27FC236}">
                            <a16:creationId xmlns:a16="http://schemas.microsoft.com/office/drawing/2014/main" id="{FF80589F-1A45-08EF-4B03-00C642211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899" y="1752601"/>
                        <a:ext cx="7785531" cy="4924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9">
            <a:extLst>
              <a:ext uri="{FF2B5EF4-FFF2-40B4-BE49-F238E27FC236}">
                <a16:creationId xmlns:a16="http://schemas.microsoft.com/office/drawing/2014/main" id="{1DC6B256-98A2-3F84-2CAB-4B070AFA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9200"/>
            <a:ext cx="845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According to the definition of z-transform of cos(an) 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E6D0A-521F-D37D-EB89-7C5FF5647453}"/>
              </a:ext>
            </a:extLst>
          </p:cNvPr>
          <p:cNvSpPr txBox="1"/>
          <p:nvPr/>
        </p:nvSpPr>
        <p:spPr>
          <a:xfrm>
            <a:off x="6354305" y="3890075"/>
            <a:ext cx="38437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Applying the formula of Z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083D2-EBE5-0CC0-2301-10CFABC97474}"/>
              </a:ext>
            </a:extLst>
          </p:cNvPr>
          <p:cNvSpPr txBox="1"/>
          <p:nvPr/>
        </p:nvSpPr>
        <p:spPr>
          <a:xfrm>
            <a:off x="9641149" y="4486359"/>
            <a:ext cx="245023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Multiplying same nominator- denominator pair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FC758BB1-FA53-AE1E-2C9A-8356553A1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9FA989A2-C521-47DC-A5F4-31D583AF2451}" type="slidenum">
              <a:rPr lang="en-US" altLang="en-US" i="0">
                <a:latin typeface="Arial" panose="020B0604020202020204" pitchFamily="34" charset="0"/>
              </a:rPr>
              <a:pPr/>
              <a:t>19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0483" name="Rectangle 11">
            <a:extLst>
              <a:ext uri="{FF2B5EF4-FFF2-40B4-BE49-F238E27FC236}">
                <a16:creationId xmlns:a16="http://schemas.microsoft.com/office/drawing/2014/main" id="{93D8C5DA-070F-B25B-BD28-441D41D3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Z-Transform of Some Common Sequences</a:t>
            </a:r>
          </a:p>
        </p:txBody>
      </p:sp>
      <p:graphicFrame>
        <p:nvGraphicFramePr>
          <p:cNvPr id="20484" name="Object 10">
            <a:extLst>
              <a:ext uri="{FF2B5EF4-FFF2-40B4-BE49-F238E27FC236}">
                <a16:creationId xmlns:a16="http://schemas.microsoft.com/office/drawing/2014/main" id="{23746845-DF06-1B9B-1FBF-20C27D166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906543"/>
              </p:ext>
            </p:extLst>
          </p:nvPr>
        </p:nvGraphicFramePr>
        <p:xfrm>
          <a:off x="1792287" y="1781517"/>
          <a:ext cx="5603300" cy="416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900" imgH="2070100" progId="Equation.3">
                  <p:embed/>
                </p:oleObj>
              </mc:Choice>
              <mc:Fallback>
                <p:oleObj name="Equation" r:id="rId3" imgW="1739900" imgH="2070100" progId="Equation.3">
                  <p:embed/>
                  <p:pic>
                    <p:nvPicPr>
                      <p:cNvPr id="20484" name="Object 10">
                        <a:extLst>
                          <a:ext uri="{FF2B5EF4-FFF2-40B4-BE49-F238E27FC236}">
                            <a16:creationId xmlns:a16="http://schemas.microsoft.com/office/drawing/2014/main" id="{23746845-DF06-1B9B-1FBF-20C27D166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7" y="1781517"/>
                        <a:ext cx="5603300" cy="416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9">
            <a:extLst>
              <a:ext uri="{FF2B5EF4-FFF2-40B4-BE49-F238E27FC236}">
                <a16:creationId xmlns:a16="http://schemas.microsoft.com/office/drawing/2014/main" id="{AFBEAD51-8FD0-74D9-2B24-266DFE2F5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9200"/>
            <a:ext cx="845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According to the definition of z-transform of e</a:t>
            </a:r>
            <a:r>
              <a:rPr lang="en-US" altLang="zh-CN" sz="1900" b="0" i="0" baseline="30000">
                <a:latin typeface="Verdana" panose="020B0604030504040204" pitchFamily="34" charset="0"/>
                <a:ea typeface="宋体" panose="02010600030101010101" pitchFamily="2" charset="-122"/>
              </a:rPr>
              <a:t>an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 is</a:t>
            </a:r>
          </a:p>
        </p:txBody>
      </p:sp>
      <p:sp>
        <p:nvSpPr>
          <p:cNvPr id="20486" name="Rectangle 9">
            <a:extLst>
              <a:ext uri="{FF2B5EF4-FFF2-40B4-BE49-F238E27FC236}">
                <a16:creationId xmlns:a16="http://schemas.microsoft.com/office/drawing/2014/main" id="{4897661F-B6A8-EA1C-F09D-BA1E8C05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739" y="4828270"/>
            <a:ext cx="4597121" cy="88178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Using this formula, we can calculate the z-transform of the function x[n]=cos(3n) by assuming that a=3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>
            <a:extLst>
              <a:ext uri="{FF2B5EF4-FFF2-40B4-BE49-F238E27FC236}">
                <a16:creationId xmlns:a16="http://schemas.microsoft.com/office/drawing/2014/main" id="{CBE2A7AB-58CB-DE20-93FD-E9E4982F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Z-Transform</a:t>
            </a:r>
          </a:p>
        </p:txBody>
      </p:sp>
      <p:sp>
        <p:nvSpPr>
          <p:cNvPr id="6147" name="Rectangle 9">
            <a:extLst>
              <a:ext uri="{FF2B5EF4-FFF2-40B4-BE49-F238E27FC236}">
                <a16:creationId xmlns:a16="http://schemas.microsoft.com/office/drawing/2014/main" id="{E8BC3130-308A-58EA-DFD4-362AD9891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790576"/>
            <a:ext cx="8610600" cy="332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Z-transform, like the Laplace transform, is an </a:t>
            </a:r>
            <a:r>
              <a:rPr lang="en-US" altLang="zh-CN" sz="1900" b="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essential  mathematical tool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b="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for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the design, analysis and monitoring of systems.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Z-transform converts a </a:t>
            </a:r>
            <a:r>
              <a:rPr lang="en-US" altLang="en-US" sz="1900" i="0" dirty="0">
                <a:latin typeface="Verdana" panose="020B0604030504040204" pitchFamily="34" charset="0"/>
                <a:ea typeface="宋体" panose="02010600030101010101" pitchFamily="2" charset="-122"/>
              </a:rPr>
              <a:t>discrete-time signal </a:t>
            </a:r>
            <a:r>
              <a:rPr lang="en-US" altLang="en-US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into a </a:t>
            </a:r>
            <a:r>
              <a:rPr lang="en-US" altLang="en-US" sz="1900" i="0" dirty="0">
                <a:latin typeface="Verdana" panose="020B0604030504040204" pitchFamily="34" charset="0"/>
                <a:ea typeface="宋体" panose="02010600030101010101" pitchFamily="2" charset="-122"/>
              </a:rPr>
              <a:t>complex frequency domain</a:t>
            </a:r>
            <a:r>
              <a:rPr lang="en-US" altLang="en-US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representation. That is, it can be considered as a discrete-time equivalent of the Laplace transform.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Laplace transform converts </a:t>
            </a:r>
            <a:r>
              <a:rPr lang="en-US" altLang="zh-CN" sz="1900" b="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integrodifferential equations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into algebraic equations. In a similar manner, the z-transform converts </a:t>
            </a:r>
            <a:r>
              <a:rPr lang="en-US" altLang="zh-CN" sz="1900" b="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difference equations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into algebraic equations, thereby simplifying the analysis of discrete-time systems.</a:t>
            </a:r>
            <a:endParaRPr lang="en-US" altLang="zh-CN" sz="16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Slide Number Placeholder 1">
            <a:extLst>
              <a:ext uri="{FF2B5EF4-FFF2-40B4-BE49-F238E27FC236}">
                <a16:creationId xmlns:a16="http://schemas.microsoft.com/office/drawing/2014/main" id="{DF1C2926-DD79-C9F7-4C40-9DE1E6B131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DD5DAD68-9CB7-428C-ACAD-1DA0B229B960}" type="slidenum">
              <a:rPr lang="en-US" altLang="en-US" i="0">
                <a:latin typeface="Arial" panose="020B0604020202020204" pitchFamily="34" charset="0"/>
              </a:rPr>
              <a:pPr/>
              <a:t>2</a:t>
            </a:fld>
            <a:endParaRPr lang="en-US" altLang="en-US" i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66F40BCD-CA9D-7904-917B-B94A19B76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F01B6D00-04E9-4185-8B09-751A5C478E7D}" type="slidenum">
              <a:rPr lang="en-US" altLang="en-US" i="0">
                <a:latin typeface="Arial" panose="020B0604020202020204" pitchFamily="34" charset="0"/>
              </a:rPr>
              <a:pPr/>
              <a:t>20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1507" name="Rectangle 11">
            <a:extLst>
              <a:ext uri="{FF2B5EF4-FFF2-40B4-BE49-F238E27FC236}">
                <a16:creationId xmlns:a16="http://schemas.microsoft.com/office/drawing/2014/main" id="{588595AC-D2CE-8400-7EAC-2AEA66885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Z-Transform of Some Common Sequences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071FB06E-DC45-6137-44CF-4CA3DAE0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668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Function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8237C2D-9AC2-A1CD-49BE-25EE6B38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Z-transform</a:t>
            </a: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B53A29C8-6538-56C4-5573-0B7E5D8B4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0668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ROC</a:t>
            </a:r>
          </a:p>
        </p:txBody>
      </p:sp>
      <p:pic>
        <p:nvPicPr>
          <p:cNvPr id="21511" name="Picture 2">
            <a:extLst>
              <a:ext uri="{FF2B5EF4-FFF2-40B4-BE49-F238E27FC236}">
                <a16:creationId xmlns:a16="http://schemas.microsoft.com/office/drawing/2014/main" id="{CAB134CF-AA56-D764-02F9-016D9866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524001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">
            <a:extLst>
              <a:ext uri="{FF2B5EF4-FFF2-40B4-BE49-F238E27FC236}">
                <a16:creationId xmlns:a16="http://schemas.microsoft.com/office/drawing/2014/main" id="{0ECC6725-A85D-F64A-748A-8D530078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71726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4">
            <a:extLst>
              <a:ext uri="{FF2B5EF4-FFF2-40B4-BE49-F238E27FC236}">
                <a16:creationId xmlns:a16="http://schemas.microsoft.com/office/drawing/2014/main" id="{74279194-3744-DB04-FCD8-39A9CF49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457576"/>
            <a:ext cx="1685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7">
            <a:extLst>
              <a:ext uri="{FF2B5EF4-FFF2-40B4-BE49-F238E27FC236}">
                <a16:creationId xmlns:a16="http://schemas.microsoft.com/office/drawing/2014/main" id="{BAAF25A2-77AA-A56B-A476-FAA42861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6" y="1524001"/>
            <a:ext cx="295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8">
            <a:extLst>
              <a:ext uri="{FF2B5EF4-FFF2-40B4-BE49-F238E27FC236}">
                <a16:creationId xmlns:a16="http://schemas.microsoft.com/office/drawing/2014/main" id="{322CD6C3-FBB6-21DA-87E8-97B2A7ADD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990726"/>
            <a:ext cx="20478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9">
            <a:extLst>
              <a:ext uri="{FF2B5EF4-FFF2-40B4-BE49-F238E27FC236}">
                <a16:creationId xmlns:a16="http://schemas.microsoft.com/office/drawing/2014/main" id="{BF4F64CB-3FB8-8019-DC9D-44FD77BF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3076576"/>
            <a:ext cx="2124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1" name="Picture 12">
            <a:extLst>
              <a:ext uri="{FF2B5EF4-FFF2-40B4-BE49-F238E27FC236}">
                <a16:creationId xmlns:a16="http://schemas.microsoft.com/office/drawing/2014/main" id="{B16C0F45-091B-FE57-9FEF-ADB50880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1600201"/>
            <a:ext cx="7334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13">
            <a:extLst>
              <a:ext uri="{FF2B5EF4-FFF2-40B4-BE49-F238E27FC236}">
                <a16:creationId xmlns:a16="http://schemas.microsoft.com/office/drawing/2014/main" id="{B69D7696-1476-E1E8-98FC-59965423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2276476"/>
            <a:ext cx="1038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14">
            <a:extLst>
              <a:ext uri="{FF2B5EF4-FFF2-40B4-BE49-F238E27FC236}">
                <a16:creationId xmlns:a16="http://schemas.microsoft.com/office/drawing/2014/main" id="{0838B81D-E714-CC43-7E86-356B9A16C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3200401"/>
            <a:ext cx="904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1CCA76CC-566C-FEA3-E304-49CD3A5712E3}"/>
              </a:ext>
            </a:extLst>
          </p:cNvPr>
          <p:cNvSpPr/>
          <p:nvPr/>
        </p:nvSpPr>
        <p:spPr>
          <a:xfrm>
            <a:off x="8330088" y="3526971"/>
            <a:ext cx="3034596" cy="2994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9E8A3E2A-D4A7-F8D4-E97E-68BBA074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dirty="0">
                <a:latin typeface="Arial" panose="020B0604020202020204" pitchFamily="34" charset="0"/>
              </a:rPr>
              <a:t>Z-Transform Common Problems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CD7AAE-8F44-ECAE-2877-006A9F5F6BA7}"/>
              </a:ext>
            </a:extLst>
          </p:cNvPr>
          <p:cNvCxnSpPr>
            <a:cxnSpLocks/>
          </p:cNvCxnSpPr>
          <p:nvPr/>
        </p:nvCxnSpPr>
        <p:spPr>
          <a:xfrm>
            <a:off x="9002485" y="2150347"/>
            <a:ext cx="25330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63271A-56AC-80AD-3BE0-4B2A4375263B}"/>
              </a:ext>
            </a:extLst>
          </p:cNvPr>
          <p:cNvCxnSpPr/>
          <p:nvPr/>
        </p:nvCxnSpPr>
        <p:spPr>
          <a:xfrm>
            <a:off x="9154048" y="703385"/>
            <a:ext cx="0" cy="1487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284746-3F44-AB37-3D05-9B546B78F74D}"/>
              </a:ext>
            </a:extLst>
          </p:cNvPr>
          <p:cNvCxnSpPr>
            <a:cxnSpLocks/>
          </p:cNvCxnSpPr>
          <p:nvPr/>
        </p:nvCxnSpPr>
        <p:spPr>
          <a:xfrm>
            <a:off x="9668188" y="2059912"/>
            <a:ext cx="0" cy="13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C1AD78-64CD-6D73-F182-9EE5A343F0E2}"/>
              </a:ext>
            </a:extLst>
          </p:cNvPr>
          <p:cNvCxnSpPr>
            <a:cxnSpLocks/>
          </p:cNvCxnSpPr>
          <p:nvPr/>
        </p:nvCxnSpPr>
        <p:spPr>
          <a:xfrm>
            <a:off x="10343103" y="1728316"/>
            <a:ext cx="0" cy="4622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59917F-C62B-8868-143B-4A939C734B54}"/>
              </a:ext>
            </a:extLst>
          </p:cNvPr>
          <p:cNvCxnSpPr>
            <a:cxnSpLocks/>
          </p:cNvCxnSpPr>
          <p:nvPr/>
        </p:nvCxnSpPr>
        <p:spPr>
          <a:xfrm>
            <a:off x="11098404" y="1105319"/>
            <a:ext cx="0" cy="108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B06D57-B7C6-FFD5-3604-DE0550E6303B}"/>
              </a:ext>
            </a:extLst>
          </p:cNvPr>
          <p:cNvSpPr txBox="1"/>
          <p:nvPr/>
        </p:nvSpPr>
        <p:spPr>
          <a:xfrm>
            <a:off x="9505745" y="2190541"/>
            <a:ext cx="239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1            2	             3       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F551A-E7FB-E80B-0993-3158F337E106}"/>
              </a:ext>
            </a:extLst>
          </p:cNvPr>
          <p:cNvSpPr txBox="1"/>
          <p:nvPr/>
        </p:nvSpPr>
        <p:spPr>
          <a:xfrm>
            <a:off x="8694337" y="584200"/>
            <a:ext cx="53674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X(n)</a:t>
            </a:r>
          </a:p>
          <a:p>
            <a:endParaRPr lang="en-US" sz="900" dirty="0"/>
          </a:p>
          <a:p>
            <a:r>
              <a:rPr lang="en-US" sz="1600" dirty="0"/>
              <a:t>10</a:t>
            </a:r>
          </a:p>
          <a:p>
            <a:endParaRPr lang="en-US" sz="1600" dirty="0"/>
          </a:p>
          <a:p>
            <a:r>
              <a:rPr lang="en-US" sz="1600" dirty="0"/>
              <a:t>5</a:t>
            </a:r>
          </a:p>
          <a:p>
            <a:endParaRPr lang="en-US" sz="1600" dirty="0"/>
          </a:p>
          <a:p>
            <a:r>
              <a:rPr lang="en-US" sz="16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EDC97D-0E7B-6B50-3FF2-F70F8C4BDB44}"/>
                  </a:ext>
                </a:extLst>
              </p:cNvPr>
              <p:cNvSpPr txBox="1"/>
              <p:nvPr/>
            </p:nvSpPr>
            <p:spPr>
              <a:xfrm>
                <a:off x="1555818" y="759471"/>
                <a:ext cx="7093301" cy="656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Transform the given information into Z domain or frequency domain</a:t>
                </a:r>
              </a:p>
              <a:p>
                <a:endParaRPr lang="en-US" dirty="0"/>
              </a:p>
              <a:p>
                <a:r>
                  <a:rPr lang="en-US" dirty="0"/>
                  <a:t>X(Z)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    </a:t>
                </a:r>
              </a:p>
              <a:p>
                <a:r>
                  <a:rPr lang="en-US" dirty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       = n(1) z</a:t>
                </a:r>
                <a:r>
                  <a:rPr lang="en-US" baseline="30000" dirty="0"/>
                  <a:t>-1 </a:t>
                </a:r>
                <a:r>
                  <a:rPr lang="en-US" baseline="-25000" dirty="0"/>
                  <a:t> + </a:t>
                </a:r>
                <a:r>
                  <a:rPr lang="en-US" dirty="0"/>
                  <a:t>n(2) z</a:t>
                </a:r>
                <a:r>
                  <a:rPr lang="en-US" baseline="30000" dirty="0"/>
                  <a:t>-2  </a:t>
                </a:r>
                <a:r>
                  <a:rPr lang="en-US" baseline="-25000" dirty="0"/>
                  <a:t>+ </a:t>
                </a:r>
                <a:r>
                  <a:rPr lang="en-US" dirty="0"/>
                  <a:t>n(3) z</a:t>
                </a:r>
                <a:r>
                  <a:rPr lang="en-US" baseline="30000" dirty="0"/>
                  <a:t>-3</a:t>
                </a:r>
              </a:p>
              <a:p>
                <a:endParaRPr lang="en-US" baseline="30000" dirty="0"/>
              </a:p>
              <a:p>
                <a:r>
                  <a:rPr lang="en-US" dirty="0"/>
                  <a:t>        =  1/z + 5/z</a:t>
                </a:r>
                <a:r>
                  <a:rPr lang="en-US" baseline="30000" dirty="0"/>
                  <a:t>2</a:t>
                </a:r>
                <a:r>
                  <a:rPr lang="en-US" dirty="0"/>
                  <a:t>   + 10/z</a:t>
                </a:r>
                <a:r>
                  <a:rPr lang="en-US" baseline="30000" dirty="0"/>
                  <a:t>3    </a:t>
                </a:r>
                <a:r>
                  <a:rPr lang="en-US" dirty="0"/>
                  <a:t> </a:t>
                </a:r>
              </a:p>
              <a:p>
                <a:endParaRPr lang="en-US" baseline="30000" dirty="0"/>
              </a:p>
              <a:p>
                <a:endParaRPr lang="en-US" baseline="30000" dirty="0"/>
              </a:p>
              <a:p>
                <a:r>
                  <a:rPr lang="en-US" dirty="0"/>
                  <a:t>ROC,   When z = 0  </a:t>
                </a:r>
              </a:p>
              <a:p>
                <a:r>
                  <a:rPr lang="en-US" dirty="0"/>
                  <a:t>X(0) = 1/0 + 5/0   + 10/0</a:t>
                </a:r>
              </a:p>
              <a:p>
                <a:r>
                  <a:rPr lang="en-US" dirty="0"/>
                  <a:t>        =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baseline="30000" dirty="0"/>
              </a:p>
              <a:p>
                <a:endParaRPr lang="en-US" baseline="30000" dirty="0"/>
              </a:p>
              <a:p>
                <a:r>
                  <a:rPr lang="en-US" dirty="0"/>
                  <a:t>Z = 1</a:t>
                </a:r>
              </a:p>
              <a:p>
                <a:r>
                  <a:rPr lang="en-US" dirty="0"/>
                  <a:t>X(1) = 1/1 + 5/1   + 10/1</a:t>
                </a:r>
                <a:r>
                  <a:rPr lang="en-US" baseline="30000" dirty="0"/>
                  <a:t> </a:t>
                </a:r>
              </a:p>
              <a:p>
                <a:r>
                  <a:rPr lang="en-US" baseline="30000" dirty="0"/>
                  <a:t>           </a:t>
                </a:r>
                <a:r>
                  <a:rPr lang="en-US" dirty="0"/>
                  <a:t> = 16</a:t>
                </a:r>
              </a:p>
              <a:p>
                <a:endParaRPr lang="en-US" dirty="0"/>
              </a:p>
              <a:p>
                <a:r>
                  <a:rPr lang="en-US" dirty="0"/>
                  <a:t>Z =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X(1) = 1/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+ 5/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 + 10/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aseline="30000" dirty="0"/>
                  <a:t> </a:t>
                </a:r>
              </a:p>
              <a:p>
                <a:r>
                  <a:rPr lang="en-US" baseline="30000" dirty="0"/>
                  <a:t>           </a:t>
                </a:r>
                <a:r>
                  <a:rPr lang="en-US" dirty="0"/>
                  <a:t> = 0</a:t>
                </a:r>
              </a:p>
              <a:p>
                <a:endParaRPr lang="en-US" baseline="30000" dirty="0"/>
              </a:p>
              <a:p>
                <a:endParaRPr lang="en-US" baseline="30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EDC97D-0E7B-6B50-3FF2-F70F8C4B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18" y="759471"/>
                <a:ext cx="7093301" cy="6560194"/>
              </a:xfrm>
              <a:prstGeom prst="rect">
                <a:avLst/>
              </a:prstGeom>
              <a:blipFill>
                <a:blip r:embed="rId2"/>
                <a:stretch>
                  <a:fillRect l="-687" t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95BBC9-F40F-9D3B-5366-573DA1DBF8A2}"/>
              </a:ext>
            </a:extLst>
          </p:cNvPr>
          <p:cNvCxnSpPr/>
          <p:nvPr/>
        </p:nvCxnSpPr>
        <p:spPr>
          <a:xfrm>
            <a:off x="7978391" y="5174901"/>
            <a:ext cx="35571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6E974F-EDBA-3214-46E5-E7810D1ACB6E}"/>
              </a:ext>
            </a:extLst>
          </p:cNvPr>
          <p:cNvCxnSpPr>
            <a:cxnSpLocks/>
          </p:cNvCxnSpPr>
          <p:nvPr/>
        </p:nvCxnSpPr>
        <p:spPr>
          <a:xfrm>
            <a:off x="9756949" y="3769807"/>
            <a:ext cx="0" cy="2831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39971B2-26A7-175E-EC55-182E1FB76765}"/>
              </a:ext>
            </a:extLst>
          </p:cNvPr>
          <p:cNvSpPr/>
          <p:nvPr/>
        </p:nvSpPr>
        <p:spPr>
          <a:xfrm>
            <a:off x="9668188" y="5074418"/>
            <a:ext cx="179197" cy="2210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26BE2F-D78B-A6EF-F998-BA178E7879A2}"/>
              </a:ext>
            </a:extLst>
          </p:cNvPr>
          <p:cNvCxnSpPr>
            <a:cxnSpLocks/>
          </p:cNvCxnSpPr>
          <p:nvPr/>
        </p:nvCxnSpPr>
        <p:spPr>
          <a:xfrm flipH="1" flipV="1">
            <a:off x="9314822" y="4200211"/>
            <a:ext cx="1487156" cy="109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6E3E99-F6A1-1310-D011-8D9F0916F9E3}"/>
              </a:ext>
            </a:extLst>
          </p:cNvPr>
          <p:cNvCxnSpPr>
            <a:cxnSpLocks/>
          </p:cNvCxnSpPr>
          <p:nvPr/>
        </p:nvCxnSpPr>
        <p:spPr>
          <a:xfrm flipH="1" flipV="1">
            <a:off x="8581292" y="5003260"/>
            <a:ext cx="1487156" cy="109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129651-0E5F-2824-63AF-B0D972F77E33}"/>
              </a:ext>
            </a:extLst>
          </p:cNvPr>
          <p:cNvCxnSpPr>
            <a:cxnSpLocks/>
          </p:cNvCxnSpPr>
          <p:nvPr/>
        </p:nvCxnSpPr>
        <p:spPr>
          <a:xfrm flipH="1" flipV="1">
            <a:off x="9130603" y="4373001"/>
            <a:ext cx="1487156" cy="109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293293-C6B9-99DF-972F-401592CDD449}"/>
              </a:ext>
            </a:extLst>
          </p:cNvPr>
          <p:cNvCxnSpPr>
            <a:cxnSpLocks/>
          </p:cNvCxnSpPr>
          <p:nvPr/>
        </p:nvCxnSpPr>
        <p:spPr>
          <a:xfrm flipH="1" flipV="1">
            <a:off x="8752116" y="4712268"/>
            <a:ext cx="1487156" cy="109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24381D-6BE7-432F-16B9-BA5BC2808B45}"/>
              </a:ext>
            </a:extLst>
          </p:cNvPr>
          <p:cNvCxnSpPr>
            <a:cxnSpLocks/>
          </p:cNvCxnSpPr>
          <p:nvPr/>
        </p:nvCxnSpPr>
        <p:spPr>
          <a:xfrm flipH="1" flipV="1">
            <a:off x="9002485" y="4577025"/>
            <a:ext cx="541774" cy="43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8460D6-F667-0A3D-8DD9-EFEBCB11B07B}"/>
              </a:ext>
            </a:extLst>
          </p:cNvPr>
          <p:cNvCxnSpPr>
            <a:cxnSpLocks/>
          </p:cNvCxnSpPr>
          <p:nvPr/>
        </p:nvCxnSpPr>
        <p:spPr>
          <a:xfrm flipH="1" flipV="1">
            <a:off x="9925679" y="5284313"/>
            <a:ext cx="541774" cy="43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945B8EEE-4DCC-78A8-2D9A-9F4B0DDCD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FEDB45B8-EEEE-4384-9BDF-248791F228AB}" type="slidenum">
              <a:rPr lang="en-US" altLang="en-US" i="0">
                <a:latin typeface="Arial" panose="020B0604020202020204" pitchFamily="34" charset="0"/>
              </a:rPr>
              <a:pPr/>
              <a:t>22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3555" name="Rectangle 11">
            <a:extLst>
              <a:ext uri="{FF2B5EF4-FFF2-40B4-BE49-F238E27FC236}">
                <a16:creationId xmlns:a16="http://schemas.microsoft.com/office/drawing/2014/main" id="{819FDACB-C5C2-65A5-6596-65E91AC92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Properties of Z-Transform</a:t>
            </a:r>
          </a:p>
        </p:txBody>
      </p:sp>
      <p:sp>
        <p:nvSpPr>
          <p:cNvPr id="23556" name="Rectangle 9">
            <a:extLst>
              <a:ext uri="{FF2B5EF4-FFF2-40B4-BE49-F238E27FC236}">
                <a16:creationId xmlns:a16="http://schemas.microsoft.com/office/drawing/2014/main" id="{6AE939B4-C0C7-9A4E-F130-8F5D5225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395" y="646113"/>
            <a:ext cx="9367284" cy="45497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properties of the z-transform are closely parallel to those of the Laplace transform.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Linearity: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If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Then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Where a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and a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are arbitrary constants.</a:t>
            </a: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636E1A94-09A6-1A85-E85F-7339B786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20" y="1965654"/>
            <a:ext cx="4752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3">
            <a:extLst>
              <a:ext uri="{FF2B5EF4-FFF2-40B4-BE49-F238E27FC236}">
                <a16:creationId xmlns:a16="http://schemas.microsoft.com/office/drawing/2014/main" id="{89C39242-B3D4-31EA-E031-FC572C39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3971262"/>
            <a:ext cx="8772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CBA55-9D29-F634-075D-08437AAEF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49169" t="10543"/>
          <a:stretch/>
        </p:blipFill>
        <p:spPr>
          <a:xfrm>
            <a:off x="829340" y="0"/>
            <a:ext cx="1061129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0ABB9E-CD21-76F1-E7A9-7181B6A2E152}"/>
              </a:ext>
            </a:extLst>
          </p:cNvPr>
          <p:cNvSpPr/>
          <p:nvPr/>
        </p:nvSpPr>
        <p:spPr>
          <a:xfrm>
            <a:off x="10430540" y="6273209"/>
            <a:ext cx="839972" cy="489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0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61983968-6374-E3D5-D91C-14D8890EBD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749A2876-2E7B-4FC2-8F05-D85B8EC82746}" type="slidenum">
              <a:rPr lang="en-US" altLang="en-US" i="0">
                <a:latin typeface="Arial" panose="020B0604020202020204" pitchFamily="34" charset="0"/>
              </a:rPr>
              <a:pPr/>
              <a:t>24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4579" name="Rectangle 11">
            <a:extLst>
              <a:ext uri="{FF2B5EF4-FFF2-40B4-BE49-F238E27FC236}">
                <a16:creationId xmlns:a16="http://schemas.microsoft.com/office/drawing/2014/main" id="{B2C6867B-1D30-54BE-9196-EC9E18AC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Properties of Z-Transform</a:t>
            </a:r>
          </a:p>
        </p:txBody>
      </p:sp>
      <p:sp>
        <p:nvSpPr>
          <p:cNvPr id="24580" name="Rectangle 9">
            <a:extLst>
              <a:ext uri="{FF2B5EF4-FFF2-40B4-BE49-F238E27FC236}">
                <a16:creationId xmlns:a16="http://schemas.microsoft.com/office/drawing/2014/main" id="{CF8936F7-B2F5-FBED-8D83-D253468F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46113"/>
            <a:ext cx="8534400" cy="4976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Time Shifting: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If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Then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5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Special Case </a:t>
            </a:r>
            <a:r>
              <a:rPr lang="en-US" altLang="zh-CN" sz="1900" i="0" dirty="0">
                <a:latin typeface="Verdana" panose="020B0604030504040204" pitchFamily="34" charset="0"/>
                <a:ea typeface="宋体" panose="02010600030101010101" pitchFamily="2" charset="-122"/>
              </a:rPr>
              <a:t>(when time shift is 1 delay or advance):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Because of these relationships [</a:t>
            </a:r>
            <a:r>
              <a:rPr lang="en-US" altLang="zh-CN" sz="1900" b="0" i="0" dirty="0" err="1">
                <a:latin typeface="Verdana" panose="020B0604030504040204" pitchFamily="34" charset="0"/>
                <a:ea typeface="宋体" panose="02010600030101010101" pitchFamily="2" charset="-122"/>
              </a:rPr>
              <a:t>Eqs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. (4.19) and (4.20)], z</a:t>
            </a:r>
            <a:r>
              <a:rPr lang="en-US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-1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is often called the unit-delay operator and z is called the unit-advance operator. </a:t>
            </a:r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4806693D-8806-2511-0917-3EF950E1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219201"/>
            <a:ext cx="431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>
            <a:extLst>
              <a:ext uri="{FF2B5EF4-FFF2-40B4-BE49-F238E27FC236}">
                <a16:creationId xmlns:a16="http://schemas.microsoft.com/office/drawing/2014/main" id="{634A0B83-B621-D8A6-69AA-67CEA7E4D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9" b="21573"/>
          <a:stretch>
            <a:fillRect/>
          </a:stretch>
        </p:blipFill>
        <p:spPr bwMode="auto">
          <a:xfrm>
            <a:off x="1947864" y="2057401"/>
            <a:ext cx="829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>
            <a:extLst>
              <a:ext uri="{FF2B5EF4-FFF2-40B4-BE49-F238E27FC236}">
                <a16:creationId xmlns:a16="http://schemas.microsoft.com/office/drawing/2014/main" id="{F63BCD99-9D50-EFBB-908D-D51F5C33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3429001"/>
            <a:ext cx="80867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>
            <a:extLst>
              <a:ext uri="{FF2B5EF4-FFF2-40B4-BE49-F238E27FC236}">
                <a16:creationId xmlns:a16="http://schemas.microsoft.com/office/drawing/2014/main" id="{5A8F67A4-68E4-676E-7D56-FB63E2070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028775A7-8088-41DC-B2E9-D85219E5C031}" type="slidenum">
              <a:rPr lang="en-US" altLang="en-US" i="0">
                <a:latin typeface="Arial" panose="020B0604020202020204" pitchFamily="34" charset="0"/>
              </a:rPr>
              <a:pPr/>
              <a:t>25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7651" name="Rectangle 11">
            <a:extLst>
              <a:ext uri="{FF2B5EF4-FFF2-40B4-BE49-F238E27FC236}">
                <a16:creationId xmlns:a16="http://schemas.microsoft.com/office/drawing/2014/main" id="{E2D960AB-04F7-D341-AD3C-ACB7B347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Properties of Z-Transform</a:t>
            </a:r>
          </a:p>
        </p:txBody>
      </p:sp>
      <p:sp>
        <p:nvSpPr>
          <p:cNvPr id="27652" name="Rectangle 9">
            <a:extLst>
              <a:ext uri="{FF2B5EF4-FFF2-40B4-BE49-F238E27FC236}">
                <a16:creationId xmlns:a16="http://schemas.microsoft.com/office/drawing/2014/main" id="{D52B0261-2E14-C980-7403-B9126D4AF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46114"/>
            <a:ext cx="8534400" cy="4708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Time Reversal: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If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Then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Therefore, a pole (or zero) in X(z) at z=z</a:t>
            </a:r>
            <a:r>
              <a:rPr lang="en-US" altLang="zh-CN" sz="1900" b="0" i="0" baseline="-2500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 moves to 1/z</a:t>
            </a:r>
            <a:r>
              <a:rPr lang="en-US" altLang="zh-CN" sz="1900" b="0" i="0" baseline="-2500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 after time reversal.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 relationship R' = 1/R indicates the inversion of R, reflecting the fact that a right-sided sequence becomes left-sided if time-reversed, and vice versa.</a:t>
            </a: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BFA6CCEB-0175-10D6-91AF-DD86C36F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209676"/>
            <a:ext cx="4524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2">
            <a:extLst>
              <a:ext uri="{FF2B5EF4-FFF2-40B4-BE49-F238E27FC236}">
                <a16:creationId xmlns:a16="http://schemas.microsoft.com/office/drawing/2014/main" id="{95B4C5F5-1414-48DF-D256-0FFDFB5B5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1"/>
            <a:ext cx="4648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B82318C9-C5C4-BA17-9F97-E2BEBC1370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343F39AE-2B2C-475D-B5CC-D4743D6F031C}" type="slidenum">
              <a:rPr lang="en-US" altLang="en-US" i="0">
                <a:latin typeface="Arial" panose="020B0604020202020204" pitchFamily="34" charset="0"/>
              </a:rPr>
              <a:pPr/>
              <a:t>26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29699" name="Rectangle 11">
            <a:extLst>
              <a:ext uri="{FF2B5EF4-FFF2-40B4-BE49-F238E27FC236}">
                <a16:creationId xmlns:a16="http://schemas.microsoft.com/office/drawing/2014/main" id="{5D9739B5-3A04-553C-1C18-2C491068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Properties of Z-Transform</a:t>
            </a:r>
          </a:p>
        </p:txBody>
      </p:sp>
      <p:sp>
        <p:nvSpPr>
          <p:cNvPr id="29700" name="Rectangle 9">
            <a:extLst>
              <a:ext uri="{FF2B5EF4-FFF2-40B4-BE49-F238E27FC236}">
                <a16:creationId xmlns:a16="http://schemas.microsoft.com/office/drawing/2014/main" id="{1283370A-D93B-4D6A-236C-DC4932CB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46113"/>
            <a:ext cx="8534400" cy="4195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Convolution: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If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Then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Note that </a:t>
            </a:r>
            <a:r>
              <a:rPr lang="el-GR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Σ</a:t>
            </a:r>
            <a:r>
              <a:rPr lang="en-US" altLang="zh-CN" sz="1900" b="0" i="0" baseline="3000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1900" b="0" i="0" baseline="-25000">
                <a:latin typeface="Verdana" panose="020B0604030504040204" pitchFamily="34" charset="0"/>
                <a:ea typeface="宋体" panose="02010600030101010101" pitchFamily="2" charset="-122"/>
              </a:rPr>
              <a:t>k=-∞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 x[k] is the discrete-time counterpart to integration in the time domain and is called the accumulation.</a:t>
            </a: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323E1ED1-9D92-4370-7F77-86ACD1C84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914401"/>
            <a:ext cx="4752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7">
            <a:extLst>
              <a:ext uri="{FF2B5EF4-FFF2-40B4-BE49-F238E27FC236}">
                <a16:creationId xmlns:a16="http://schemas.microsoft.com/office/drawing/2014/main" id="{F79765B7-9A33-1821-BB1E-29A42802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1"/>
            <a:ext cx="69151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F9655B06-7E65-34E9-113F-1AB11F6CB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8442BCB9-96DF-4513-B7A7-5BDBFCD153F5}" type="slidenum">
              <a:rPr lang="en-US" altLang="en-US" i="0">
                <a:latin typeface="Arial" panose="020B0604020202020204" pitchFamily="34" charset="0"/>
              </a:rPr>
              <a:pPr/>
              <a:t>27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4339" name="Rectangle 11">
            <a:extLst>
              <a:ext uri="{FF2B5EF4-FFF2-40B4-BE49-F238E27FC236}">
                <a16:creationId xmlns:a16="http://schemas.microsoft.com/office/drawing/2014/main" id="{BCD4D4E9-C6BC-A304-30BB-C4AEF80F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97" y="0"/>
            <a:ext cx="9783605" cy="461665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latin typeface="Arial" panose="020B0604020202020204" pitchFamily="34" charset="0"/>
              </a:rPr>
              <a:t>Z-Transform as System Function of Discrete-time LTI Systems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0A4E6152-169A-16E9-F8FE-912EA477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619" y="605131"/>
            <a:ext cx="10232100" cy="31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We know that the output y[n] of a discrete-time LTI system equals the convolution of the input x[n] with the impulse response h[n]. That is,</a:t>
            </a:r>
          </a:p>
          <a:p>
            <a:pPr marL="0" lvl="1" indent="0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Applying the convolution property of z-transform to the above equation, we obtain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Therefore,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1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	where Y(z),X(z),H(z) are the z-transforms of y[n], x[n], and h[n], respectively.</a:t>
            </a:r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8123FB35-2847-FD58-8C62-FD6ADFC8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242495"/>
            <a:ext cx="2695575" cy="46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">
            <a:extLst>
              <a:ext uri="{FF2B5EF4-FFF2-40B4-BE49-F238E27FC236}">
                <a16:creationId xmlns:a16="http://schemas.microsoft.com/office/drawing/2014/main" id="{7FB70055-6ADE-5ED3-4B1B-907635BF5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27441"/>
            <a:ext cx="2667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4">
            <a:extLst>
              <a:ext uri="{FF2B5EF4-FFF2-40B4-BE49-F238E27FC236}">
                <a16:creationId xmlns:a16="http://schemas.microsoft.com/office/drawing/2014/main" id="{62205489-3CE5-D032-ECE2-7A909751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969" y="2589212"/>
            <a:ext cx="205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6">
            <a:extLst>
              <a:ext uri="{FF2B5EF4-FFF2-40B4-BE49-F238E27FC236}">
                <a16:creationId xmlns:a16="http://schemas.microsoft.com/office/drawing/2014/main" id="{35291FA3-69BA-9124-FB33-AFDAFAA0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5" y="3880255"/>
            <a:ext cx="645938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The z-transform H(z) of h[n] is referred to as the </a:t>
            </a:r>
            <a:r>
              <a:rPr lang="en-US" altLang="zh-CN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system function </a:t>
            </a: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(or </a:t>
            </a:r>
            <a:r>
              <a:rPr lang="en-US" altLang="zh-CN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transfer function</a:t>
            </a: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) of the system. It is a ratio of the z-transforms of the output y[n] and the input x[n]. 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The system function H(z) completely characterizes the system. 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0" i="0" dirty="0">
                <a:latin typeface="Verdana" panose="020B0604030504040204" pitchFamily="34" charset="0"/>
                <a:ea typeface="宋体" panose="02010600030101010101" pitchFamily="2" charset="-122"/>
              </a:rPr>
              <a:t>Figure below illustrates the relationship between impulse response and the system function.</a:t>
            </a:r>
          </a:p>
        </p:txBody>
      </p:sp>
      <p:pic>
        <p:nvPicPr>
          <p:cNvPr id="14345" name="Picture 5">
            <a:extLst>
              <a:ext uri="{FF2B5EF4-FFF2-40B4-BE49-F238E27FC236}">
                <a16:creationId xmlns:a16="http://schemas.microsoft.com/office/drawing/2014/main" id="{81A1D8BF-CC85-4F5B-6E06-D49551DE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6" y="4378848"/>
            <a:ext cx="381000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Rectangle 8">
            <a:extLst>
              <a:ext uri="{FF2B5EF4-FFF2-40B4-BE49-F238E27FC236}">
                <a16:creationId xmlns:a16="http://schemas.microsoft.com/office/drawing/2014/main" id="{45E9E847-03DC-BB5F-A572-84820A95D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505" y="6496843"/>
            <a:ext cx="5245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Figure: </a:t>
            </a:r>
            <a:r>
              <a:rPr lang="en-US" altLang="en-US" sz="1600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Relationship between h(n) and H(z)</a:t>
            </a:r>
          </a:p>
        </p:txBody>
      </p:sp>
    </p:spTree>
    <p:extLst>
      <p:ext uri="{BB962C8B-B14F-4D97-AF65-F5344CB8AC3E}">
        <p14:creationId xmlns:p14="http://schemas.microsoft.com/office/powerpoint/2010/main" val="3361495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17D2-50B5-0139-8DBF-3EF7949E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159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184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>
            <a:extLst>
              <a:ext uri="{FF2B5EF4-FFF2-40B4-BE49-F238E27FC236}">
                <a16:creationId xmlns:a16="http://schemas.microsoft.com/office/drawing/2014/main" id="{6E5657AD-0FF9-6464-B640-1523B594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Z-Transform</a:t>
            </a:r>
          </a:p>
        </p:txBody>
      </p:sp>
      <p:sp>
        <p:nvSpPr>
          <p:cNvPr id="6148" name="Rectangle 9">
            <a:extLst>
              <a:ext uri="{FF2B5EF4-FFF2-40B4-BE49-F238E27FC236}">
                <a16:creationId xmlns:a16="http://schemas.microsoft.com/office/drawing/2014/main" id="{58ED15FC-DA9F-16F2-8431-13B0025B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61989"/>
            <a:ext cx="8839200" cy="310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itchFamily="2" charset="2"/>
              <a:buChar char="Ø"/>
              <a:defRPr/>
            </a:pPr>
            <a:r>
              <a:rPr lang="en-US" altLang="zh-CN" sz="1900" dirty="0">
                <a:latin typeface="Verdana" pitchFamily="34" charset="0"/>
                <a:ea typeface="宋体" pitchFamily="2" charset="-122"/>
              </a:rPr>
              <a:t>A working </a:t>
            </a:r>
            <a:r>
              <a:rPr lang="en-US" altLang="zh-CN" sz="19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knowledge of the z-transform is essential </a:t>
            </a:r>
            <a:r>
              <a:rPr lang="en-US" altLang="zh-CN" sz="1900" dirty="0">
                <a:latin typeface="Verdana" pitchFamily="34" charset="0"/>
                <a:ea typeface="宋体" pitchFamily="2" charset="-122"/>
              </a:rPr>
              <a:t>to the study of digital filters and systems. </a:t>
            </a: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itchFamily="2" charset="2"/>
              <a:buChar char="v"/>
              <a:defRPr/>
            </a:pPr>
            <a:r>
              <a:rPr lang="en-US" altLang="zh-CN" sz="1600" dirty="0">
                <a:latin typeface="Verdana" pitchFamily="34" charset="0"/>
                <a:ea typeface="宋体" pitchFamily="2" charset="-122"/>
              </a:rPr>
              <a:t>Using z-transform, the description of a system in the z-domain can reveal valuable insight into the system behavior and stability. </a:t>
            </a: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itchFamily="2" charset="2"/>
              <a:buChar char="v"/>
              <a:defRPr/>
            </a:pPr>
            <a:r>
              <a:rPr lang="en-US" altLang="zh-CN" sz="160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Analysis of system can also be more convenient</a:t>
            </a:r>
            <a:r>
              <a:rPr lang="en-US" altLang="zh-CN" sz="1600" dirty="0">
                <a:latin typeface="Verdana" pitchFamily="34" charset="0"/>
                <a:ea typeface="宋体" pitchFamily="2" charset="-122"/>
              </a:rPr>
              <a:t> as differentiation and integration operations are performed through multiplication and division by the frequency variable respectively. </a:t>
            </a: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itchFamily="2" charset="2"/>
              <a:buChar char="v"/>
              <a:defRPr/>
            </a:pPr>
            <a:r>
              <a:rPr lang="en-US" altLang="zh-CN" sz="1600" dirty="0">
                <a:latin typeface="Verdana" pitchFamily="34" charset="0"/>
                <a:ea typeface="宋体" pitchFamily="2" charset="-122"/>
              </a:rPr>
              <a:t>Furthermore the transient and the steady state characteristics of a system can be predicted by analyzing the roots of the z-transform, the so-called </a:t>
            </a: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poles </a:t>
            </a:r>
            <a:r>
              <a:rPr lang="en-US" altLang="zh-CN" sz="1600" dirty="0">
                <a:latin typeface="Verdana" pitchFamily="34" charset="0"/>
                <a:ea typeface="宋体" pitchFamily="2" charset="-122"/>
              </a:rPr>
              <a:t>and </a:t>
            </a:r>
            <a:r>
              <a:rPr lang="en-US" altLang="zh-CN" sz="16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zeros</a:t>
            </a:r>
            <a:r>
              <a:rPr lang="en-US" altLang="zh-CN" sz="1600" dirty="0">
                <a:latin typeface="Verdana" pitchFamily="34" charset="0"/>
                <a:ea typeface="宋体" pitchFamily="2" charset="-122"/>
              </a:rPr>
              <a:t> of a system.</a:t>
            </a:r>
          </a:p>
        </p:txBody>
      </p:sp>
      <p:sp>
        <p:nvSpPr>
          <p:cNvPr id="7172" name="Slide Number Placeholder 1">
            <a:extLst>
              <a:ext uri="{FF2B5EF4-FFF2-40B4-BE49-F238E27FC236}">
                <a16:creationId xmlns:a16="http://schemas.microsoft.com/office/drawing/2014/main" id="{DBEB727D-C536-9FC4-3FE8-F6ECF1C59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4795A5D4-E75D-472C-A187-CC09157FA737}" type="slidenum">
              <a:rPr lang="en-US" altLang="en-US" i="0">
                <a:latin typeface="Arial" panose="020B0604020202020204" pitchFamily="34" charset="0"/>
              </a:rPr>
              <a:pPr/>
              <a:t>3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FD243E-4167-E8CF-2FB8-8ED268F3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1"/>
            <a:ext cx="8534400" cy="1724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1900" dirty="0">
                <a:latin typeface="Verdana" pitchFamily="34" charset="0"/>
                <a:ea typeface="宋体" pitchFamily="2" charset="-122"/>
              </a:rPr>
              <a:t>Signals and systems use two forms of z-transform:</a:t>
            </a:r>
          </a:p>
          <a:p>
            <a:pPr marL="1371600" lvl="1" indent="-457200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+mj-lt"/>
              <a:buAutoNum type="arabicParenR"/>
              <a:defRPr/>
            </a:pPr>
            <a:r>
              <a:rPr lang="en-US" altLang="zh-CN" sz="170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Unilateral (one-sided) z-transform</a:t>
            </a:r>
            <a:endParaRPr lang="en-US" altLang="zh-CN" sz="1600" dirty="0">
              <a:latin typeface="Verdana" pitchFamily="34" charset="0"/>
              <a:ea typeface="宋体" pitchFamily="2" charset="-122"/>
            </a:endParaRPr>
          </a:p>
          <a:p>
            <a:pPr marL="1371600" lvl="1" indent="-457200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+mj-lt"/>
              <a:buAutoNum type="arabicParenR" startAt="2"/>
              <a:defRPr/>
            </a:pPr>
            <a:r>
              <a:rPr lang="en-US" altLang="zh-CN" sz="170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Bilateral (two-sided) z-transform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1900" dirty="0">
                <a:latin typeface="Verdana" pitchFamily="34" charset="0"/>
                <a:ea typeface="宋体" pitchFamily="2" charset="-122"/>
              </a:rPr>
              <a:t>If the type of z-transform is not specified, it can be assumed that you should calculate the unilateral version.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>
            <a:extLst>
              <a:ext uri="{FF2B5EF4-FFF2-40B4-BE49-F238E27FC236}">
                <a16:creationId xmlns:a16="http://schemas.microsoft.com/office/drawing/2014/main" id="{ED276131-4AEF-10B8-023D-6036F6380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5E511513-4853-48D2-A09C-66C64C750C65}" type="slidenum">
              <a:rPr lang="en-US" altLang="en-US" i="0">
                <a:latin typeface="Arial" panose="020B0604020202020204" pitchFamily="34" charset="0"/>
              </a:rPr>
              <a:pPr/>
              <a:t>4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8195" name="Rectangle 11">
            <a:extLst>
              <a:ext uri="{FF2B5EF4-FFF2-40B4-BE49-F238E27FC236}">
                <a16:creationId xmlns:a16="http://schemas.microsoft.com/office/drawing/2014/main" id="{3C066BC2-B156-188B-D28D-9F23D55D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Unilateral Z-Transform</a:t>
            </a:r>
          </a:p>
        </p:txBody>
      </p:sp>
      <p:sp>
        <p:nvSpPr>
          <p:cNvPr id="8196" name="Rectangle 9">
            <a:extLst>
              <a:ext uri="{FF2B5EF4-FFF2-40B4-BE49-F238E27FC236}">
                <a16:creationId xmlns:a16="http://schemas.microsoft.com/office/drawing/2014/main" id="{556D57C7-F90D-CDB5-0AB0-A637F2A9C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61989"/>
            <a:ext cx="8839200" cy="4999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For a general discrete-time signal x[n] </a:t>
            </a:r>
            <a:r>
              <a:rPr lang="en-US" altLang="zh-CN" sz="1900" b="0" i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defined for n&gt;=0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, its unilateral z-transform is carried out by taking the summation over only n&gt;=0, i.e., from n=0 to ∞.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Given a general discrete-time signal x[n], i.e., x[0], x[1], x[2], x[3], x[4], …..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 unilateral z-transform  of x[n], denoted by X(z), is defined by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7" name="Object 10">
            <a:extLst>
              <a:ext uri="{FF2B5EF4-FFF2-40B4-BE49-F238E27FC236}">
                <a16:creationId xmlns:a16="http://schemas.microsoft.com/office/drawing/2014/main" id="{09CF8994-48BE-D37D-0F4E-A3C467A83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470150"/>
          <a:ext cx="7539038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76600" imgH="1130300" progId="Equation.3">
                  <p:embed/>
                </p:oleObj>
              </mc:Choice>
              <mc:Fallback>
                <p:oleObj name="Equation" r:id="rId3" imgW="3276600" imgH="1130300" progId="Equation.3">
                  <p:embed/>
                  <p:pic>
                    <p:nvPicPr>
                      <p:cNvPr id="8197" name="Object 10">
                        <a:extLst>
                          <a:ext uri="{FF2B5EF4-FFF2-40B4-BE49-F238E27FC236}">
                            <a16:creationId xmlns:a16="http://schemas.microsoft.com/office/drawing/2014/main" id="{09CF8994-48BE-D37D-0F4E-A3C467A83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70150"/>
                        <a:ext cx="7539038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10">
            <a:extLst>
              <a:ext uri="{FF2B5EF4-FFF2-40B4-BE49-F238E27FC236}">
                <a16:creationId xmlns:a16="http://schemas.microsoft.com/office/drawing/2014/main" id="{73BD95EC-C297-7C8A-4271-9A0DFC9F1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029200"/>
            <a:ext cx="86106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 variable </a:t>
            </a:r>
            <a:r>
              <a:rPr lang="en-US" altLang="zh-CN" sz="1900" i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 is generally complex-valued and is expressed in polar form as </a:t>
            </a:r>
            <a:r>
              <a:rPr lang="en-US" altLang="zh-CN" sz="1900" i="0">
                <a:latin typeface="Verdana" panose="020B0604030504040204" pitchFamily="34" charset="0"/>
                <a:ea typeface="宋体" panose="02010600030101010101" pitchFamily="2" charset="-122"/>
              </a:rPr>
              <a:t>z=re</a:t>
            </a:r>
            <a:r>
              <a:rPr lang="en-US" altLang="zh-CN" sz="1900" i="0" baseline="30000">
                <a:latin typeface="Verdana" panose="020B0604030504040204" pitchFamily="34" charset="0"/>
                <a:ea typeface="宋体" panose="02010600030101010101" pitchFamily="2" charset="-122"/>
              </a:rPr>
              <a:t>j</a:t>
            </a:r>
            <a:r>
              <a:rPr lang="el-GR" altLang="zh-CN" sz="1900" i="0" baseline="3000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baseline="3000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(where </a:t>
            </a:r>
            <a:r>
              <a:rPr lang="en-US" altLang="zh-CN" sz="19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 is the magnitude of </a:t>
            </a:r>
            <a:r>
              <a:rPr lang="en-US" altLang="zh-CN" sz="19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 and </a:t>
            </a:r>
            <a:r>
              <a:rPr lang="el-GR" altLang="zh-CN" sz="190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 is the angle of </a:t>
            </a:r>
            <a:r>
              <a:rPr lang="en-US" altLang="zh-CN" sz="19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). We see that z-transform is a series involving powers of </a:t>
            </a:r>
            <a:r>
              <a:rPr lang="en-US" altLang="zh-CN" sz="1900" i="0">
                <a:latin typeface="Verdana" panose="020B0604030504040204" pitchFamily="34" charset="0"/>
                <a:ea typeface="宋体" panose="02010600030101010101" pitchFamily="2" charset="-122"/>
              </a:rPr>
              <a:t>1/z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lvl="1" algn="just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 x[n] and X(z) are said to form a z-transform pair denoted as</a:t>
            </a:r>
          </a:p>
        </p:txBody>
      </p:sp>
      <p:pic>
        <p:nvPicPr>
          <p:cNvPr id="8199" name="Picture 5">
            <a:extLst>
              <a:ext uri="{FF2B5EF4-FFF2-40B4-BE49-F238E27FC236}">
                <a16:creationId xmlns:a16="http://schemas.microsoft.com/office/drawing/2014/main" id="{9021DA08-8831-C47B-713A-12FBBCABB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84"/>
          <a:stretch>
            <a:fillRect/>
          </a:stretch>
        </p:blipFill>
        <p:spPr bwMode="auto">
          <a:xfrm>
            <a:off x="4800601" y="6513514"/>
            <a:ext cx="192087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>
            <a:extLst>
              <a:ext uri="{FF2B5EF4-FFF2-40B4-BE49-F238E27FC236}">
                <a16:creationId xmlns:a16="http://schemas.microsoft.com/office/drawing/2014/main" id="{7D62D41E-A090-CEE4-DBE5-AB611C6D6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AD0C0C92-0FDD-4DDB-BDDC-24670DF8F1FA}" type="slidenum">
              <a:rPr lang="en-US" altLang="en-US" i="0">
                <a:latin typeface="Arial" panose="020B0604020202020204" pitchFamily="34" charset="0"/>
              </a:rPr>
              <a:pPr/>
              <a:t>5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9219" name="Rectangle 11">
            <a:extLst>
              <a:ext uri="{FF2B5EF4-FFF2-40B4-BE49-F238E27FC236}">
                <a16:creationId xmlns:a16="http://schemas.microsoft.com/office/drawing/2014/main" id="{14C8136D-6229-219A-A665-D7B8CD57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Bilateral Z-Transform</a:t>
            </a:r>
          </a:p>
        </p:txBody>
      </p:sp>
      <p:sp>
        <p:nvSpPr>
          <p:cNvPr id="9220" name="Rectangle 9">
            <a:extLst>
              <a:ext uri="{FF2B5EF4-FFF2-40B4-BE49-F238E27FC236}">
                <a16:creationId xmlns:a16="http://schemas.microsoft.com/office/drawing/2014/main" id="{21A22F77-86E0-9D4D-9758-87484973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61988"/>
            <a:ext cx="8839200" cy="454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For a general discrete-time signal x[n], its bilateral z-transform is carried out by taking the summation in both sides- </a:t>
            </a:r>
            <a:r>
              <a:rPr lang="en-US" altLang="zh-CN" sz="1900" b="0" i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over n≥0 and n≤0</a:t>
            </a: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, i.e., from n=-∞ to +∞.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Given a general discrete-time signal x[n], i.e.,</a:t>
            </a:r>
          </a:p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600" b="0" i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x[-∞],……., x[-4], x[-3], x[-2], x[-1], </a:t>
            </a:r>
            <a:r>
              <a:rPr lang="en-US" altLang="zh-CN" sz="1600" i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x[0]</a:t>
            </a:r>
            <a:r>
              <a:rPr lang="en-US" altLang="zh-CN" sz="1600" b="0" i="0">
                <a:latin typeface="Verdana" panose="020B060403050404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600" b="0" i="0">
                <a:solidFill>
                  <a:srgbClr val="00B05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x[1], x[2], x[3], x[4], ….. X[+∞]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>
                <a:latin typeface="Verdana" panose="020B0604030504040204" pitchFamily="34" charset="0"/>
                <a:ea typeface="宋体" panose="02010600030101010101" pitchFamily="2" charset="-122"/>
              </a:rPr>
              <a:t>The bilateral z-transform  of x[n], denoted by X(z), is defined by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21" name="Object 2">
            <a:extLst>
              <a:ext uri="{FF2B5EF4-FFF2-40B4-BE49-F238E27FC236}">
                <a16:creationId xmlns:a16="http://schemas.microsoft.com/office/drawing/2014/main" id="{9BE8C793-BE80-164D-2A41-06018FC35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048000"/>
          <a:ext cx="85344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35600" imgH="1244600" progId="Equation.3">
                  <p:embed/>
                </p:oleObj>
              </mc:Choice>
              <mc:Fallback>
                <p:oleObj name="Equation" r:id="rId3" imgW="5435600" imgH="1244600" progId="Equation.3">
                  <p:embed/>
                  <p:pic>
                    <p:nvPicPr>
                      <p:cNvPr id="9221" name="Object 2">
                        <a:extLst>
                          <a:ext uri="{FF2B5EF4-FFF2-40B4-BE49-F238E27FC236}">
                            <a16:creationId xmlns:a16="http://schemas.microsoft.com/office/drawing/2014/main" id="{9BE8C793-BE80-164D-2A41-06018FC35C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85344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5">
            <a:extLst>
              <a:ext uri="{FF2B5EF4-FFF2-40B4-BE49-F238E27FC236}">
                <a16:creationId xmlns:a16="http://schemas.microsoft.com/office/drawing/2014/main" id="{DEC3DE66-5475-71D6-A99B-B7A4442B8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334001"/>
            <a:ext cx="8763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Clearly, the unilateral z-transform </a:t>
            </a:r>
            <a:r>
              <a:rPr lang="en-US" altLang="zh-CN" sz="1900" b="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differs from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the bilateral transform in that the summation is carried over only n&gt;=0.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2D0A15-E75E-407A-3A65-8493AE840065}"/>
              </a:ext>
            </a:extLst>
          </p:cNvPr>
          <p:cNvSpPr txBox="1"/>
          <p:nvPr/>
        </p:nvSpPr>
        <p:spPr>
          <a:xfrm>
            <a:off x="2041072" y="753061"/>
            <a:ext cx="7840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Modulus of Exponential of Imaginary Number is One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FE6E4-1BE3-1CCF-7741-D41690D11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3"/>
          <a:stretch/>
        </p:blipFill>
        <p:spPr>
          <a:xfrm>
            <a:off x="653084" y="1558212"/>
            <a:ext cx="10885832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5F0AEF-973F-282F-6E81-4AEE0BDE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3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0A140DDF-AE8B-252B-F8BE-6A15B3CB8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52A30214-676C-4E14-A6CE-8F7DE3948E80}" type="slidenum">
              <a:rPr lang="en-US" altLang="en-US" i="0">
                <a:latin typeface="Arial" panose="020B0604020202020204" pitchFamily="34" charset="0"/>
              </a:rPr>
              <a:pPr/>
              <a:t>8</a:t>
            </a:fld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0243" name="Rectangle 11">
            <a:extLst>
              <a:ext uri="{FF2B5EF4-FFF2-40B4-BE49-F238E27FC236}">
                <a16:creationId xmlns:a16="http://schemas.microsoft.com/office/drawing/2014/main" id="{6B010548-CA6E-461B-5053-4CEAB282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 dirty="0">
                <a:latin typeface="Arial" panose="020B0604020202020204" pitchFamily="34" charset="0"/>
              </a:rPr>
              <a:t>Z-Transform Condition Cont.</a:t>
            </a:r>
          </a:p>
        </p:txBody>
      </p:sp>
      <p:sp>
        <p:nvSpPr>
          <p:cNvPr id="10244" name="Rectangle 9">
            <a:extLst>
              <a:ext uri="{FF2B5EF4-FFF2-40B4-BE49-F238E27FC236}">
                <a16:creationId xmlns:a16="http://schemas.microsoft.com/office/drawing/2014/main" id="{17CB8BD4-0F50-5AEE-6697-B7A4B0A6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61988"/>
            <a:ext cx="8839200" cy="42473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Here ‘r’ is the magnitude of Z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In order for the sum of the series to be less than infinity modulus of each term should be less than 1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|2r</a:t>
            </a:r>
            <a:r>
              <a:rPr lang="en-US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-1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|&lt; 1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=  |2/r | &lt; 1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=   2/r  &lt; 1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=   2 &lt; r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=   r &gt; 2   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This is the ROC value for given problem.</a:t>
            </a:r>
          </a:p>
        </p:txBody>
      </p:sp>
    </p:spTree>
    <p:extLst>
      <p:ext uri="{BB962C8B-B14F-4D97-AF65-F5344CB8AC3E}">
        <p14:creationId xmlns:p14="http://schemas.microsoft.com/office/powerpoint/2010/main" val="179770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D3D2C905-534B-DF88-7B5F-23DA0327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solidFill>
            <a:srgbClr val="FFC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0">
                <a:latin typeface="Arial" panose="020B0604020202020204" pitchFamily="34" charset="0"/>
              </a:rPr>
              <a:t>ROC of Z-Transform</a:t>
            </a:r>
          </a:p>
        </p:txBody>
      </p:sp>
      <p:sp>
        <p:nvSpPr>
          <p:cNvPr id="11267" name="Rectangle 9">
            <a:extLst>
              <a:ext uri="{FF2B5EF4-FFF2-40B4-BE49-F238E27FC236}">
                <a16:creationId xmlns:a16="http://schemas.microsoft.com/office/drawing/2014/main" id="{704A3640-4EC1-4F75-B3E8-5F91D627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61988"/>
            <a:ext cx="8839200" cy="41726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Since the z-transform is an </a:t>
            </a:r>
            <a:r>
              <a:rPr lang="en-US" altLang="zh-CN" sz="1900" b="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infinite power series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, it exists only for those values of the variable z for which the series converges to a finite sum.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ROC in z-transform is indicated as an circles contain unit circle (= circle with radius 1)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As in the case of the Laplace transform, the region of convergence (ROC) of X(z) is the </a:t>
            </a:r>
            <a:r>
              <a:rPr lang="en-US" altLang="zh-CN" sz="1900" b="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set of all the values of z for which X(z) attains a finite computable value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ROC in general </a:t>
            </a:r>
            <a:r>
              <a:rPr lang="en-US" altLang="zh-CN" sz="1900" b="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gives us an idea of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stability of a system.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To illustrate the z-transform and the associated ROC, let us consider some examples.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Slide Number Placeholder 1">
            <a:extLst>
              <a:ext uri="{FF2B5EF4-FFF2-40B4-BE49-F238E27FC236}">
                <a16:creationId xmlns:a16="http://schemas.microsoft.com/office/drawing/2014/main" id="{F7756507-0F97-459D-3B94-28CC6ADD4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9.</a:t>
            </a:r>
            <a:fld id="{29B26826-C18F-4F40-B284-B417DB0A3968}" type="slidenum">
              <a:rPr lang="en-US" altLang="en-US" i="0">
                <a:latin typeface="Arial" panose="020B0604020202020204" pitchFamily="34" charset="0"/>
              </a:rPr>
              <a:pPr/>
              <a:t>9</a:t>
            </a:fld>
            <a:endParaRPr lang="en-US" altLang="en-US" i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2085</Words>
  <Application>Microsoft Office PowerPoint</Application>
  <PresentationFormat>Widescreen</PresentationFormat>
  <Paragraphs>280</Paragraphs>
  <Slides>28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2023-01-18T19:28:50Z</dcterms:created>
  <dcterms:modified xsi:type="dcterms:W3CDTF">2023-01-24T15:50:42Z</dcterms:modified>
</cp:coreProperties>
</file>