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2"/>
  </p:sldMasterIdLst>
  <p:notesMasterIdLst>
    <p:notesMasterId r:id="rId30"/>
  </p:notesMasterIdLst>
  <p:handoutMasterIdLst>
    <p:handoutMasterId r:id="rId31"/>
  </p:handoutMasterIdLst>
  <p:sldIdLst>
    <p:sldId id="426" r:id="rId3"/>
    <p:sldId id="535" r:id="rId4"/>
    <p:sldId id="538" r:id="rId5"/>
    <p:sldId id="654" r:id="rId6"/>
    <p:sldId id="575" r:id="rId7"/>
    <p:sldId id="669" r:id="rId8"/>
    <p:sldId id="601" r:id="rId9"/>
    <p:sldId id="649" r:id="rId10"/>
    <p:sldId id="650" r:id="rId11"/>
    <p:sldId id="651" r:id="rId12"/>
    <p:sldId id="652" r:id="rId13"/>
    <p:sldId id="653" r:id="rId14"/>
    <p:sldId id="664" r:id="rId15"/>
    <p:sldId id="665" r:id="rId16"/>
    <p:sldId id="608" r:id="rId17"/>
    <p:sldId id="662" r:id="rId18"/>
    <p:sldId id="667" r:id="rId19"/>
    <p:sldId id="668" r:id="rId20"/>
    <p:sldId id="670" r:id="rId21"/>
    <p:sldId id="671" r:id="rId22"/>
    <p:sldId id="672" r:id="rId23"/>
    <p:sldId id="673" r:id="rId24"/>
    <p:sldId id="578" r:id="rId25"/>
    <p:sldId id="579" r:id="rId26"/>
    <p:sldId id="596" r:id="rId27"/>
    <p:sldId id="611" r:id="rId28"/>
    <p:sldId id="471" r:id="rId29"/>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 userDrawn="1">
          <p15:clr>
            <a:srgbClr val="A4A3A4"/>
          </p15:clr>
        </p15:guide>
        <p15:guide id="4" pos="74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0C8E"/>
    <a:srgbClr val="FF3300"/>
    <a:srgbClr val="FF0066"/>
    <a:srgbClr val="FFFFFF"/>
    <a:srgbClr val="FF3399"/>
    <a:srgbClr val="009900"/>
    <a:srgbClr val="D60093"/>
    <a:srgbClr val="CC0066"/>
    <a:srgbClr val="FF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38" autoAdjust="0"/>
    <p:restoredTop sz="95122" autoAdjust="0"/>
  </p:normalViewPr>
  <p:slideViewPr>
    <p:cSldViewPr showGuides="1">
      <p:cViewPr varScale="1">
        <p:scale>
          <a:sx n="83" d="100"/>
          <a:sy n="83" d="100"/>
        </p:scale>
        <p:origin x="538" y="62"/>
      </p:cViewPr>
      <p:guideLst>
        <p:guide orient="horz" pos="2160"/>
        <p:guide pos="3840"/>
        <p:guide pos="192"/>
        <p:guide pos="748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2971372" cy="46784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295" y="3"/>
            <a:ext cx="2972539" cy="467849"/>
          </a:xfrm>
          <a:prstGeom prst="rect">
            <a:avLst/>
          </a:prstGeom>
        </p:spPr>
        <p:txBody>
          <a:bodyPr vert="horz" lIns="91440" tIns="45720" rIns="91440" bIns="45720" rtlCol="0"/>
          <a:lstStyle>
            <a:lvl1pPr algn="r">
              <a:defRPr sz="1200"/>
            </a:lvl1pPr>
          </a:lstStyle>
          <a:p>
            <a:fld id="{52B78F2A-59AF-4063-8247-742340A61E80}" type="datetimeFigureOut">
              <a:rPr lang="en-US" smtClean="0"/>
              <a:pPr/>
              <a:t>2/15/2024</a:t>
            </a:fld>
            <a:endParaRPr lang="en-US"/>
          </a:p>
        </p:txBody>
      </p:sp>
      <p:sp>
        <p:nvSpPr>
          <p:cNvPr id="4" name="Footer Placeholder 3"/>
          <p:cNvSpPr>
            <a:spLocks noGrp="1"/>
          </p:cNvSpPr>
          <p:nvPr>
            <p:ph type="ftr" sz="quarter" idx="2"/>
          </p:nvPr>
        </p:nvSpPr>
        <p:spPr>
          <a:xfrm>
            <a:off x="2" y="8846022"/>
            <a:ext cx="2971372" cy="4678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295" y="8846022"/>
            <a:ext cx="2972539" cy="467847"/>
          </a:xfrm>
          <a:prstGeom prst="rect">
            <a:avLst/>
          </a:prstGeom>
        </p:spPr>
        <p:txBody>
          <a:bodyPr vert="horz" lIns="91440" tIns="45720" rIns="91440" bIns="45720" rtlCol="0" anchor="b"/>
          <a:lstStyle>
            <a:lvl1pPr algn="r">
              <a:defRPr sz="1200"/>
            </a:lvl1pPr>
          </a:lstStyle>
          <a:p>
            <a:fld id="{28C46BC3-909A-40F1-9CA9-EF91CBAB4D9E}" type="slidenum">
              <a:rPr lang="en-US" smtClean="0"/>
              <a:pPr/>
              <a:t>‹#›</a:t>
            </a:fld>
            <a:endParaRPr lang="en-US"/>
          </a:p>
        </p:txBody>
      </p:sp>
    </p:spTree>
    <p:extLst>
      <p:ext uri="{BB962C8B-B14F-4D97-AF65-F5344CB8AC3E}">
        <p14:creationId xmlns:p14="http://schemas.microsoft.com/office/powerpoint/2010/main" val="211358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2971799" cy="465693"/>
          </a:xfrm>
          <a:prstGeom prst="rect">
            <a:avLst/>
          </a:prstGeom>
        </p:spPr>
        <p:txBody>
          <a:bodyPr vert="horz" lIns="88642" tIns="44321" rIns="88642" bIns="44321" rtlCol="0"/>
          <a:lstStyle>
            <a:lvl1pPr algn="l">
              <a:defRPr sz="1200"/>
            </a:lvl1pPr>
          </a:lstStyle>
          <a:p>
            <a:endParaRPr lang="en-US"/>
          </a:p>
        </p:txBody>
      </p:sp>
      <p:sp>
        <p:nvSpPr>
          <p:cNvPr id="3" name="Date Placeholder 2"/>
          <p:cNvSpPr>
            <a:spLocks noGrp="1"/>
          </p:cNvSpPr>
          <p:nvPr>
            <p:ph type="dt" idx="1"/>
          </p:nvPr>
        </p:nvSpPr>
        <p:spPr>
          <a:xfrm>
            <a:off x="3884619" y="5"/>
            <a:ext cx="2971799" cy="465693"/>
          </a:xfrm>
          <a:prstGeom prst="rect">
            <a:avLst/>
          </a:prstGeom>
        </p:spPr>
        <p:txBody>
          <a:bodyPr vert="horz" lIns="88642" tIns="44321" rIns="88642" bIns="44321" rtlCol="0"/>
          <a:lstStyle>
            <a:lvl1pPr algn="r">
              <a:defRPr sz="1200"/>
            </a:lvl1pPr>
          </a:lstStyle>
          <a:p>
            <a:fld id="{592A0791-6B8A-4268-B9A9-5477EC471AC4}" type="datetimeFigureOut">
              <a:rPr lang="en-US" smtClean="0"/>
              <a:pPr/>
              <a:t>2/15/2024</a:t>
            </a:fld>
            <a:endParaRPr lang="en-US"/>
          </a:p>
        </p:txBody>
      </p:sp>
      <p:sp>
        <p:nvSpPr>
          <p:cNvPr id="4" name="Slide Image Placeholder 3"/>
          <p:cNvSpPr>
            <a:spLocks noGrp="1" noRot="1" noChangeAspect="1"/>
          </p:cNvSpPr>
          <p:nvPr>
            <p:ph type="sldImg" idx="2"/>
          </p:nvPr>
        </p:nvSpPr>
        <p:spPr>
          <a:xfrm>
            <a:off x="327025" y="700088"/>
            <a:ext cx="6203950" cy="3490912"/>
          </a:xfrm>
          <a:prstGeom prst="rect">
            <a:avLst/>
          </a:prstGeom>
          <a:noFill/>
          <a:ln w="12700">
            <a:solidFill>
              <a:prstClr val="black"/>
            </a:solidFill>
          </a:ln>
        </p:spPr>
        <p:txBody>
          <a:bodyPr vert="horz" lIns="88642" tIns="44321" rIns="88642" bIns="44321" rtlCol="0" anchor="ctr"/>
          <a:lstStyle/>
          <a:p>
            <a:endParaRPr lang="en-US"/>
          </a:p>
        </p:txBody>
      </p:sp>
      <p:sp>
        <p:nvSpPr>
          <p:cNvPr id="5" name="Notes Placeholder 4"/>
          <p:cNvSpPr>
            <a:spLocks noGrp="1"/>
          </p:cNvSpPr>
          <p:nvPr>
            <p:ph type="body" sz="quarter" idx="3"/>
          </p:nvPr>
        </p:nvSpPr>
        <p:spPr>
          <a:xfrm>
            <a:off x="685801" y="4424095"/>
            <a:ext cx="5486400" cy="4191237"/>
          </a:xfrm>
          <a:prstGeom prst="rect">
            <a:avLst/>
          </a:prstGeom>
        </p:spPr>
        <p:txBody>
          <a:bodyPr vert="horz" lIns="88642" tIns="44321" rIns="88642" bIns="443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5" y="8846557"/>
            <a:ext cx="2971799" cy="465693"/>
          </a:xfrm>
          <a:prstGeom prst="rect">
            <a:avLst/>
          </a:prstGeom>
        </p:spPr>
        <p:txBody>
          <a:bodyPr vert="horz" lIns="88642" tIns="44321" rIns="88642" bIns="44321" rtlCol="0" anchor="b"/>
          <a:lstStyle>
            <a:lvl1pPr algn="l">
              <a:defRPr sz="1200"/>
            </a:lvl1pPr>
          </a:lstStyle>
          <a:p>
            <a:endParaRPr lang="en-US"/>
          </a:p>
        </p:txBody>
      </p:sp>
      <p:sp>
        <p:nvSpPr>
          <p:cNvPr id="7" name="Slide Number Placeholder 6"/>
          <p:cNvSpPr>
            <a:spLocks noGrp="1"/>
          </p:cNvSpPr>
          <p:nvPr>
            <p:ph type="sldNum" sz="quarter" idx="5"/>
          </p:nvPr>
        </p:nvSpPr>
        <p:spPr>
          <a:xfrm>
            <a:off x="3884619" y="8846557"/>
            <a:ext cx="2971799" cy="465693"/>
          </a:xfrm>
          <a:prstGeom prst="rect">
            <a:avLst/>
          </a:prstGeom>
        </p:spPr>
        <p:txBody>
          <a:bodyPr vert="horz" lIns="88642" tIns="44321" rIns="88642" bIns="44321" rtlCol="0" anchor="b"/>
          <a:lstStyle>
            <a:lvl1pPr algn="r">
              <a:defRPr sz="1200"/>
            </a:lvl1pPr>
          </a:lstStyle>
          <a:p>
            <a:fld id="{AB5B076A-BCD3-43DB-B626-89538CF1BE16}" type="slidenum">
              <a:rPr lang="en-US" smtClean="0"/>
              <a:pPr/>
              <a:t>‹#›</a:t>
            </a:fld>
            <a:endParaRPr lang="en-US"/>
          </a:p>
        </p:txBody>
      </p:sp>
    </p:spTree>
    <p:extLst>
      <p:ext uri="{BB962C8B-B14F-4D97-AF65-F5344CB8AC3E}">
        <p14:creationId xmlns:p14="http://schemas.microsoft.com/office/powerpoint/2010/main" val="91153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Bayes theorem is also known with some other name such as </a:t>
            </a:r>
            <a:r>
              <a:rPr lang="en-US" sz="1200" b="1" i="0" kern="1200" dirty="0" smtClean="0">
                <a:solidFill>
                  <a:schemeClr val="tx1"/>
                </a:solidFill>
                <a:effectLst/>
                <a:latin typeface="+mn-lt"/>
                <a:ea typeface="+mn-ea"/>
                <a:cs typeface="+mn-cs"/>
              </a:rPr>
              <a:t>Bayes rule or Bayes Law. </a:t>
            </a:r>
            <a:r>
              <a:rPr lang="en-US" sz="1200" b="1" i="1" kern="1200" dirty="0" smtClean="0">
                <a:solidFill>
                  <a:schemeClr val="tx1"/>
                </a:solidFill>
                <a:effectLst/>
                <a:latin typeface="+mn-lt"/>
                <a:ea typeface="+mn-ea"/>
                <a:cs typeface="+mn-cs"/>
              </a:rPr>
              <a:t>Bayes theorem helps to determine the probability of an event with random knowledge</a:t>
            </a:r>
            <a:r>
              <a:rPr lang="en-US" sz="1200" b="0" i="0" kern="1200" dirty="0" smtClean="0">
                <a:solidFill>
                  <a:schemeClr val="tx1"/>
                </a:solidFill>
                <a:effectLst/>
                <a:latin typeface="+mn-lt"/>
                <a:ea typeface="+mn-ea"/>
                <a:cs typeface="+mn-cs"/>
              </a:rPr>
              <a:t>. It is used to calculate the probability of occurring one event while other one already occurred. It is a best method to relate the condition probability and marginal probability.</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5</a:t>
            </a:fld>
            <a:endParaRPr lang="en-US"/>
          </a:p>
        </p:txBody>
      </p:sp>
    </p:spTree>
    <p:extLst>
      <p:ext uri="{BB962C8B-B14F-4D97-AF65-F5344CB8AC3E}">
        <p14:creationId xmlns:p14="http://schemas.microsoft.com/office/powerpoint/2010/main" val="4200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b="1">
                <a:solidFill>
                  <a:srgbClr val="004274"/>
                </a:solidFill>
              </a:defRPr>
            </a:lvl1pPr>
          </a:lstStyle>
          <a:p>
            <a:r>
              <a:rPr lang="en-US" dirty="0"/>
              <a:t>Click to edit Master title style</a:t>
            </a:r>
          </a:p>
        </p:txBody>
      </p:sp>
      <p:sp>
        <p:nvSpPr>
          <p:cNvPr id="7" name="Footer Placeholder 2"/>
          <p:cNvSpPr txBox="1">
            <a:spLocks/>
          </p:cNvSpPr>
          <p:nvPr userDrawn="1"/>
        </p:nvSpPr>
        <p:spPr>
          <a:xfrm>
            <a:off x="304800" y="6492876"/>
            <a:ext cx="1046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04274"/>
                </a:solidFill>
              </a:rPr>
              <a:t>Traffic modeling of 4G network under LTE and WiMAX network platform</a:t>
            </a:r>
          </a:p>
        </p:txBody>
      </p:sp>
      <p:sp>
        <p:nvSpPr>
          <p:cNvPr id="8" name="Slide Number Placeholder 3"/>
          <p:cNvSpPr txBox="1">
            <a:spLocks/>
          </p:cNvSpPr>
          <p:nvPr userDrawn="1"/>
        </p:nvSpPr>
        <p:spPr>
          <a:xfrm>
            <a:off x="10769600" y="6492876"/>
            <a:ext cx="110684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C8AA99-7238-42D3-B68A-A4E1B56FEE73}" type="slidenum">
              <a:rPr lang="en-US" sz="1200" smtClean="0">
                <a:solidFill>
                  <a:srgbClr val="004274"/>
                </a:solidFill>
              </a:rPr>
              <a:pPr/>
              <a:t>‹#›</a:t>
            </a:fld>
            <a:endParaRPr lang="en-US" sz="1200">
              <a:solidFill>
                <a:srgbClr val="004274"/>
              </a:solidFill>
            </a:endParaRPr>
          </a:p>
        </p:txBody>
      </p:sp>
    </p:spTree>
    <p:extLst>
      <p:ext uri="{BB962C8B-B14F-4D97-AF65-F5344CB8AC3E}">
        <p14:creationId xmlns:p14="http://schemas.microsoft.com/office/powerpoint/2010/main" val="39210493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6632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904314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10363200" cy="1143000"/>
          </a:xfrm>
          <a:prstGeom prst="rect">
            <a:avLst/>
          </a:prstGeo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Traffic modeling of 4G network under LTE and WiMAX network platform</a:t>
            </a:r>
            <a:endParaRPr lang="en-US" dirty="0"/>
          </a:p>
        </p:txBody>
      </p:sp>
      <p:sp>
        <p:nvSpPr>
          <p:cNvPr id="4" name="Slide Number Placeholder 3"/>
          <p:cNvSpPr>
            <a:spLocks noGrp="1"/>
          </p:cNvSpPr>
          <p:nvPr>
            <p:ph type="sldNum" sz="quarter" idx="11"/>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76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sz="4000">
                <a:latin typeface="Gill Sans MT" panose="020B05020201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ü"/>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550125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EE55C-EFC8-49AB-BB12-5AC9DE5C1596}"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58965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3EE55C-EFC8-49AB-BB12-5AC9DE5C1596}"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5174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3EE55C-EFC8-49AB-BB12-5AC9DE5C1596}" type="datetimeFigureOut">
              <a:rPr lang="en-US" smtClean="0"/>
              <a:pPr/>
              <a:t>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71968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03EE55C-EFC8-49AB-BB12-5AC9DE5C1596}" type="datetimeFigureOut">
              <a:rPr lang="en-US" smtClean="0"/>
              <a:pPr/>
              <a:t>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73522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EE55C-EFC8-49AB-BB12-5AC9DE5C1596}" type="datetimeFigureOut">
              <a:rPr lang="en-US" smtClean="0"/>
              <a:pPr/>
              <a:t>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84570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52309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8598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E55C-EFC8-49AB-BB12-5AC9DE5C1596}" type="datetimeFigureOut">
              <a:rPr lang="en-US" smtClean="0"/>
              <a:pPr/>
              <a:t>2/15/2024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24D71-41C7-42A6-B50A-BDF41338C8EE}" type="slidenum">
              <a:rPr lang="en-US" smtClean="0"/>
              <a:pPr/>
              <a:t>‹#›</a:t>
            </a:fld>
            <a:endParaRPr lang="en-US"/>
          </a:p>
        </p:txBody>
      </p:sp>
    </p:spTree>
    <p:extLst>
      <p:ext uri="{BB962C8B-B14F-4D97-AF65-F5344CB8AC3E}">
        <p14:creationId xmlns:p14="http://schemas.microsoft.com/office/powerpoint/2010/main" val="517963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1.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10.wdp"/><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9.png"/><Relationship Id="rId1" Type="http://schemas.openxmlformats.org/officeDocument/2006/relationships/slideLayout" Target="../slideLayouts/slideLayout2.xml"/><Relationship Id="rId5" Type="http://schemas.microsoft.com/office/2007/relationships/hdphoto" Target="../media/hdphoto13.wdp"/><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26.png"/><Relationship Id="rId1" Type="http://schemas.openxmlformats.org/officeDocument/2006/relationships/slideLayout" Target="../slideLayouts/slideLayout2.xml"/><Relationship Id="rId5" Type="http://schemas.microsoft.com/office/2007/relationships/hdphoto" Target="../media/hdphoto20.wdp"/><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microsoft.com/office/2007/relationships/hdphoto" Target="../media/hdphoto21.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2.wdp"/><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477328"/>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a:solidFill>
                  <a:schemeClr val="accent2"/>
                </a:solidFill>
                <a:cs typeface="Arial" charset="0"/>
              </a:rPr>
              <a:t>Dr. </a:t>
            </a:r>
            <a:r>
              <a:rPr lang="en-US" b="1" dirty="0" err="1">
                <a:solidFill>
                  <a:schemeClr val="accent2"/>
                </a:solidFill>
                <a:cs typeface="Arial" charset="0"/>
              </a:rPr>
              <a:t>Jesmin</a:t>
            </a:r>
            <a:r>
              <a:rPr lang="en-US" b="1" dirty="0">
                <a:solidFill>
                  <a:schemeClr val="accent2"/>
                </a:solidFill>
                <a:cs typeface="Arial" charset="0"/>
              </a:rPr>
              <a:t> Akhter</a:t>
            </a:r>
            <a:endParaRPr lang="en-US" dirty="0">
              <a:solidFill>
                <a:schemeClr val="accent2"/>
              </a:solidFill>
              <a:cs typeface="Arial" charset="0"/>
            </a:endParaRPr>
          </a:p>
          <a:p>
            <a:pPr algn="ctr"/>
            <a:r>
              <a:rPr lang="en-US" dirty="0">
                <a:cs typeface="Arial" charset="0"/>
              </a:rPr>
              <a:t>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2705100" y="2886670"/>
            <a:ext cx="6781800" cy="923330"/>
          </a:xfrm>
          <a:prstGeom prst="rect">
            <a:avLst/>
          </a:prstGeom>
          <a:noFill/>
          <a:ln w="9525">
            <a:noFill/>
            <a:miter lim="800000"/>
            <a:headEnd/>
            <a:tailEnd/>
          </a:ln>
        </p:spPr>
        <p:txBody>
          <a:bodyPr>
            <a:spAutoFit/>
          </a:bodyPr>
          <a:lstStyle/>
          <a:p>
            <a:pPr algn="ctr"/>
            <a:r>
              <a:rPr lang="en-US" b="1" dirty="0">
                <a:solidFill>
                  <a:srgbClr val="FF0000"/>
                </a:solidFill>
              </a:rPr>
              <a:t>Machine Learning</a:t>
            </a:r>
          </a:p>
          <a:p>
            <a:pPr algn="ctr"/>
            <a:r>
              <a:rPr lang="en-US" b="1">
                <a:solidFill>
                  <a:srgbClr val="FF0000"/>
                </a:solidFill>
              </a:rPr>
              <a:t>ICT-4261</a:t>
            </a:r>
          </a:p>
          <a:p>
            <a:pPr algn="ctr"/>
            <a:endParaRPr lang="en-US" b="1" dirty="0"/>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5486400" y="1400685"/>
            <a:ext cx="1025156" cy="1206695"/>
          </a:xfrm>
          <a:prstGeom prst="rect">
            <a:avLst/>
          </a:prstGeom>
          <a:noFill/>
          <a:ln w="9525">
            <a:noFill/>
            <a:miter lim="800000"/>
            <a:headEnd/>
            <a:tailEnd/>
          </a:ln>
        </p:spPr>
      </p:pic>
    </p:spTree>
    <p:extLst>
      <p:ext uri="{BB962C8B-B14F-4D97-AF65-F5344CB8AC3E}">
        <p14:creationId xmlns:p14="http://schemas.microsoft.com/office/powerpoint/2010/main" val="2468661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with Bayes’ </a:t>
            </a:r>
            <a:r>
              <a:rPr lang="en-US" b="1" dirty="0" smtClean="0"/>
              <a:t>Equation</a:t>
            </a:r>
            <a:r>
              <a:rPr lang="en-US" dirty="0"/>
              <a:t/>
            </a:r>
            <a:br>
              <a:rPr lang="en-US" dirty="0"/>
            </a:br>
            <a:endParaRPr lang="en-US" dirty="0"/>
          </a:p>
        </p:txBody>
      </p:sp>
      <p:sp>
        <p:nvSpPr>
          <p:cNvPr id="3" name="Content Placeholder 2"/>
          <p:cNvSpPr>
            <a:spLocks noGrp="1"/>
          </p:cNvSpPr>
          <p:nvPr>
            <p:ph idx="1"/>
          </p:nvPr>
        </p:nvSpPr>
        <p:spPr>
          <a:xfrm>
            <a:off x="609600" y="1600201"/>
            <a:ext cx="10972800" cy="4800599"/>
          </a:xfrm>
        </p:spPr>
        <p:txBody>
          <a:bodyPr/>
          <a:lstStyle/>
          <a:p>
            <a:r>
              <a:rPr lang="en-US" dirty="0" smtClean="0"/>
              <a:t>A </a:t>
            </a:r>
            <a:r>
              <a:rPr lang="en-US" dirty="0"/>
              <a:t>= Spam</a:t>
            </a:r>
          </a:p>
          <a:p>
            <a:r>
              <a:rPr lang="en-US" dirty="0"/>
              <a:t>B = Contains the word ‘offer</a:t>
            </a:r>
            <a:r>
              <a:rPr lang="en-US" dirty="0" smtClean="0"/>
              <a:t>’</a:t>
            </a:r>
          </a:p>
          <a:p>
            <a:endParaRPr lang="en-US" dirty="0"/>
          </a:p>
          <a:p>
            <a:endParaRPr lang="en-US" dirty="0" smtClean="0"/>
          </a:p>
          <a:p>
            <a:endParaRPr lang="en-US" dirty="0"/>
          </a:p>
          <a:p>
            <a:r>
              <a:rPr lang="en-US" dirty="0" smtClean="0"/>
              <a:t>P</a:t>
            </a:r>
            <a:r>
              <a:rPr lang="en-US" dirty="0"/>
              <a:t>( contains </a:t>
            </a:r>
            <a:r>
              <a:rPr lang="en-US" dirty="0" err="1"/>
              <a:t>offer|spam</a:t>
            </a:r>
            <a:r>
              <a:rPr lang="en-US" dirty="0"/>
              <a:t>) = 0.8 (given in the question)</a:t>
            </a:r>
          </a:p>
          <a:p>
            <a:r>
              <a:rPr lang="en-US" dirty="0"/>
              <a:t>P(spam) = 0.3 (given in the question)</a:t>
            </a:r>
          </a:p>
          <a:p>
            <a:r>
              <a:rPr lang="en-US" dirty="0"/>
              <a:t>Now we will find the probability of e-mail with the word ‘offer’. We can compute that by adding ‘offer’ in spam and desired e-mails. Such that;</a:t>
            </a:r>
          </a:p>
          <a:p>
            <a:r>
              <a:rPr lang="en-US" dirty="0"/>
              <a:t>P(contains offer) = 0.3*0.8 + 0.7*0.1 = 0.31</a:t>
            </a:r>
          </a:p>
          <a:p>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648200" y="2514600"/>
            <a:ext cx="5215463" cy="916497"/>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5257800" y="5673066"/>
            <a:ext cx="4258301" cy="895057"/>
          </a:xfrm>
          <a:prstGeom prst="rect">
            <a:avLst/>
          </a:prstGeom>
        </p:spPr>
      </p:pic>
    </p:spTree>
    <p:extLst>
      <p:ext uri="{BB962C8B-B14F-4D97-AF65-F5344CB8AC3E}">
        <p14:creationId xmlns:p14="http://schemas.microsoft.com/office/powerpoint/2010/main" val="3418219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a:t>
            </a:r>
            <a:r>
              <a:rPr lang="en-US" b="1" dirty="0" smtClean="0"/>
              <a:t>3</a:t>
            </a:r>
            <a:endParaRPr lang="en-US" dirty="0"/>
          </a:p>
        </p:txBody>
      </p:sp>
      <p:sp>
        <p:nvSpPr>
          <p:cNvPr id="3" name="Content Placeholder 2"/>
          <p:cNvSpPr>
            <a:spLocks noGrp="1"/>
          </p:cNvSpPr>
          <p:nvPr>
            <p:ph idx="1"/>
          </p:nvPr>
        </p:nvSpPr>
        <p:spPr/>
        <p:txBody>
          <a:bodyPr/>
          <a:lstStyle/>
          <a:p>
            <a:r>
              <a:rPr lang="en-US" dirty="0" smtClean="0"/>
              <a:t>As </a:t>
            </a:r>
            <a:r>
              <a:rPr lang="en-US" dirty="0"/>
              <a:t>you know, Covid-19 tests are common nowadays, but some results of tests are not true. Let’s assume; a diagnostic test has 99% accuracy and 60% of all people have Covid-19. If a patient tests positive, what is the probability that they actually have the disease?</a:t>
            </a:r>
          </a:p>
        </p:txBody>
      </p:sp>
      <p:pic>
        <p:nvPicPr>
          <p:cNvPr id="4" name="Picture 3"/>
          <p:cNvPicPr>
            <a:picLocks noChangeAspect="1"/>
          </p:cNvPicPr>
          <p:nvPr/>
        </p:nvPicPr>
        <p:blipFill>
          <a:blip r:embed="rId2"/>
          <a:stretch>
            <a:fillRect/>
          </a:stretch>
        </p:blipFill>
        <p:spPr>
          <a:xfrm>
            <a:off x="4114800" y="3124200"/>
            <a:ext cx="5127026" cy="2667000"/>
          </a:xfrm>
          <a:prstGeom prst="rect">
            <a:avLst/>
          </a:prstGeom>
        </p:spPr>
      </p:pic>
    </p:spTree>
    <p:extLst>
      <p:ext uri="{BB962C8B-B14F-4D97-AF65-F5344CB8AC3E}">
        <p14:creationId xmlns:p14="http://schemas.microsoft.com/office/powerpoint/2010/main" val="1888482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Solution with Bayes’ </a:t>
            </a:r>
            <a:r>
              <a:rPr lang="en-US" b="1" smtClean="0"/>
              <a:t>Equation</a:t>
            </a:r>
            <a:endParaRPr lang="en-US" dirty="0"/>
          </a:p>
        </p:txBody>
      </p:sp>
      <p:sp>
        <p:nvSpPr>
          <p:cNvPr id="3" name="Content Placeholder 2"/>
          <p:cNvSpPr>
            <a:spLocks noGrp="1"/>
          </p:cNvSpPr>
          <p:nvPr>
            <p:ph idx="1"/>
          </p:nvPr>
        </p:nvSpPr>
        <p:spPr/>
        <p:txBody>
          <a:bodyPr/>
          <a:lstStyle/>
          <a:p>
            <a:r>
              <a:rPr lang="en-US" dirty="0"/>
              <a:t>The total units which have positive results= 59.4 + 0.4 = 59.8</a:t>
            </a:r>
          </a:p>
          <a:p>
            <a:r>
              <a:rPr lang="en-US" dirty="0"/>
              <a:t>59.4 units (true positive) is 59.8 units means 99.3% = 0.993 probability</a:t>
            </a:r>
          </a:p>
          <a:p>
            <a:r>
              <a:rPr lang="en-US" b="1" dirty="0"/>
              <a:t>With Bayes</a:t>
            </a:r>
            <a:r>
              <a:rPr lang="en-US" b="1" dirty="0" smtClean="0"/>
              <a:t>’;</a:t>
            </a:r>
          </a:p>
          <a:p>
            <a:endParaRPr lang="en-US" b="1" dirty="0"/>
          </a:p>
          <a:p>
            <a:endParaRPr lang="en-US" b="1" dirty="0" smtClean="0"/>
          </a:p>
          <a:p>
            <a:endParaRPr lang="en-US" b="1" dirty="0"/>
          </a:p>
          <a:p>
            <a:r>
              <a:rPr lang="en-US" dirty="0"/>
              <a:t>P(positive|covid19) = 0.99</a:t>
            </a:r>
          </a:p>
          <a:p>
            <a:r>
              <a:rPr lang="en-US" dirty="0"/>
              <a:t>P(covid19) = 0.6</a:t>
            </a:r>
          </a:p>
          <a:p>
            <a:r>
              <a:rPr lang="en-US" dirty="0"/>
              <a:t>P(positive) = 0.6*0.99+0.4*0.01=0.598</a:t>
            </a:r>
          </a:p>
          <a:p>
            <a:r>
              <a:rPr lang="en-US" dirty="0"/>
              <a:t/>
            </a:r>
            <a:br>
              <a:rPr lang="en-US" dirty="0"/>
            </a:b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114259" y="2438400"/>
            <a:ext cx="5963482" cy="1324160"/>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191000" y="5285231"/>
            <a:ext cx="4229690" cy="1200318"/>
          </a:xfrm>
          <a:prstGeom prst="rect">
            <a:avLst/>
          </a:prstGeom>
        </p:spPr>
      </p:pic>
    </p:spTree>
    <p:extLst>
      <p:ext uri="{BB962C8B-B14F-4D97-AF65-F5344CB8AC3E}">
        <p14:creationId xmlns:p14="http://schemas.microsoft.com/office/powerpoint/2010/main" val="1597649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Naive Bayes</a:t>
            </a:r>
          </a:p>
        </p:txBody>
      </p:sp>
      <p:sp>
        <p:nvSpPr>
          <p:cNvPr id="3" name="Content Placeholder 2"/>
          <p:cNvSpPr>
            <a:spLocks noGrp="1"/>
          </p:cNvSpPr>
          <p:nvPr>
            <p:ph idx="1"/>
          </p:nvPr>
        </p:nvSpPr>
        <p:spPr/>
        <p:txBody>
          <a:bodyPr/>
          <a:lstStyle/>
          <a:p>
            <a:r>
              <a:rPr lang="en-US" dirty="0"/>
              <a:t>Naive Bayes methods are a set of supervised learning algorithms based on applying Bayes’ theorem with the “naive” assumption of conditional independence between every pair of features given the value of the class variable. Bayes’ theorem states the following relationship, given class variable </a:t>
            </a:r>
            <a:r>
              <a:rPr lang="en-US" dirty="0" smtClean="0"/>
              <a:t>y</a:t>
            </a:r>
            <a:r>
              <a:rPr lang="en-US" dirty="0"/>
              <a:t> and </a:t>
            </a:r>
            <a:r>
              <a:rPr lang="en-US" dirty="0" smtClean="0"/>
              <a:t> </a:t>
            </a:r>
            <a:r>
              <a:rPr lang="en-US" dirty="0"/>
              <a:t>feature </a:t>
            </a:r>
            <a:r>
              <a:rPr lang="en-US" dirty="0" smtClean="0"/>
              <a:t>vector x</a:t>
            </a:r>
            <a:r>
              <a:rPr lang="en-US" baseline="-25000" dirty="0" smtClean="0"/>
              <a:t>1</a:t>
            </a:r>
            <a:r>
              <a:rPr lang="en-US" dirty="0" smtClean="0"/>
              <a:t> through</a:t>
            </a:r>
            <a:r>
              <a:rPr lang="en-US" dirty="0"/>
              <a:t> </a:t>
            </a:r>
            <a:r>
              <a:rPr lang="en-US" dirty="0" err="1" smtClean="0"/>
              <a:t>x</a:t>
            </a:r>
            <a:r>
              <a:rPr lang="en-US" baseline="-25000" dirty="0" err="1" smtClean="0"/>
              <a:t>n</a:t>
            </a:r>
            <a:endParaRPr lang="en-US" baseline="-25000"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447800" y="2895600"/>
            <a:ext cx="6439799" cy="2896004"/>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tretch>
            <a:fillRect/>
          </a:stretch>
        </p:blipFill>
        <p:spPr>
          <a:xfrm>
            <a:off x="7543800" y="2917321"/>
            <a:ext cx="4514910" cy="1891722"/>
          </a:xfrm>
          <a:prstGeom prst="rect">
            <a:avLst/>
          </a:prstGeom>
        </p:spPr>
      </p:pic>
    </p:spTree>
    <p:extLst>
      <p:ext uri="{BB962C8B-B14F-4D97-AF65-F5344CB8AC3E}">
        <p14:creationId xmlns:p14="http://schemas.microsoft.com/office/powerpoint/2010/main" val="924960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Naive Bayes</a:t>
            </a:r>
          </a:p>
        </p:txBody>
      </p:sp>
      <p:sp>
        <p:nvSpPr>
          <p:cNvPr id="8" name="Content Placeholder 7"/>
          <p:cNvSpPr>
            <a:spLocks noGrp="1"/>
          </p:cNvSpPr>
          <p:nvPr>
            <p:ph idx="1"/>
          </p:nvPr>
        </p:nvSpPr>
        <p:spPr>
          <a:xfrm>
            <a:off x="1419519" y="1524000"/>
            <a:ext cx="7343481" cy="3465577"/>
          </a:xfrm>
        </p:spPr>
        <p:txBody>
          <a:bodyPr/>
          <a:lstStyle/>
          <a:p>
            <a:endParaRPr lang="en-US" dirty="0"/>
          </a:p>
        </p:txBody>
      </p:sp>
      <p:grpSp>
        <p:nvGrpSpPr>
          <p:cNvPr id="11" name="Group 10"/>
          <p:cNvGrpSpPr/>
          <p:nvPr/>
        </p:nvGrpSpPr>
        <p:grpSpPr>
          <a:xfrm>
            <a:off x="304800" y="1600200"/>
            <a:ext cx="8840317" cy="2915057"/>
            <a:chOff x="456083" y="1566420"/>
            <a:chExt cx="8840317" cy="2915057"/>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56083" y="1566420"/>
              <a:ext cx="8002117" cy="2915057"/>
            </a:xfrm>
            <a:prstGeom prst="rect">
              <a:avLst/>
            </a:prstGeom>
          </p:spPr>
        </p:pic>
        <p:sp>
          <p:nvSpPr>
            <p:cNvPr id="10" name="Rectangle 9"/>
            <p:cNvSpPr/>
            <p:nvPr/>
          </p:nvSpPr>
          <p:spPr>
            <a:xfrm>
              <a:off x="533400" y="3784099"/>
              <a:ext cx="8763000" cy="646331"/>
            </a:xfrm>
            <a:prstGeom prst="rect">
              <a:avLst/>
            </a:prstGeom>
            <a:solidFill>
              <a:schemeClr val="bg1"/>
            </a:solidFill>
          </p:spPr>
          <p:txBody>
            <a:bodyPr wrap="square">
              <a:spAutoFit/>
            </a:bodyPr>
            <a:lstStyle/>
            <a:p>
              <a:r>
                <a:rPr lang="en-US" dirty="0"/>
                <a:t>Please note that P(y) is also called </a:t>
              </a:r>
              <a:r>
                <a:rPr lang="en-US" b="1" dirty="0"/>
                <a:t>class probability</a:t>
              </a:r>
              <a:r>
                <a:rPr lang="en-US" dirty="0"/>
                <a:t> and P(x</a:t>
              </a:r>
              <a:r>
                <a:rPr lang="en-US" baseline="-25000" dirty="0"/>
                <a:t>i</a:t>
              </a:r>
              <a:r>
                <a:rPr lang="en-US" dirty="0"/>
                <a:t> | y) is called </a:t>
              </a:r>
              <a:r>
                <a:rPr lang="en-US" b="1" dirty="0"/>
                <a:t>conditional probability</a:t>
              </a:r>
              <a:endParaRPr lang="en-US" dirty="0"/>
            </a:p>
          </p:txBody>
        </p:sp>
      </p:grpSp>
      <p:sp>
        <p:nvSpPr>
          <p:cNvPr id="9" name="Rectangle 8"/>
          <p:cNvSpPr/>
          <p:nvPr/>
        </p:nvSpPr>
        <p:spPr>
          <a:xfrm>
            <a:off x="6553200" y="2104072"/>
            <a:ext cx="4800600" cy="1477328"/>
          </a:xfrm>
          <a:prstGeom prst="rect">
            <a:avLst/>
          </a:prstGeom>
        </p:spPr>
        <p:txBody>
          <a:bodyPr wrap="square">
            <a:spAutoFit/>
          </a:bodyPr>
          <a:lstStyle/>
          <a:p>
            <a:pPr lvl="0" algn="just" fontAlgn="base"/>
            <a:r>
              <a:rPr lang="en-US" dirty="0"/>
              <a:t>Now, we need to create a classifier model. For this, we find the probability of given set of inputs for all possible values of the class variable </a:t>
            </a:r>
            <a:r>
              <a:rPr lang="en-US" i="1" dirty="0"/>
              <a:t>y</a:t>
            </a:r>
            <a:r>
              <a:rPr lang="en-US" dirty="0"/>
              <a:t> and pick up the output with maximum probability. This can be expressed mathematically as:</a:t>
            </a:r>
          </a:p>
        </p:txBody>
      </p:sp>
    </p:spTree>
    <p:extLst>
      <p:ext uri="{BB962C8B-B14F-4D97-AF65-F5344CB8AC3E}">
        <p14:creationId xmlns:p14="http://schemas.microsoft.com/office/powerpoint/2010/main" val="3156743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972800" cy="1143000"/>
          </a:xfrm>
        </p:spPr>
        <p:txBody>
          <a:bodyPr/>
          <a:lstStyle/>
          <a:p>
            <a:r>
              <a:rPr lang="en-US" b="1" dirty="0"/>
              <a:t>Why is it called Naïve Bayes?</a:t>
            </a:r>
            <a:br>
              <a:rPr lang="en-US" b="1" dirty="0"/>
            </a:br>
            <a:endParaRPr lang="en-US" b="1" dirty="0"/>
          </a:p>
        </p:txBody>
      </p:sp>
      <p:sp>
        <p:nvSpPr>
          <p:cNvPr id="3" name="Content Placeholder 2"/>
          <p:cNvSpPr>
            <a:spLocks noGrp="1"/>
          </p:cNvSpPr>
          <p:nvPr>
            <p:ph idx="1"/>
          </p:nvPr>
        </p:nvSpPr>
        <p:spPr>
          <a:xfrm>
            <a:off x="609600" y="2057401"/>
            <a:ext cx="10972800" cy="3581399"/>
          </a:xfrm>
        </p:spPr>
        <p:txBody>
          <a:bodyPr/>
          <a:lstStyle/>
          <a:p>
            <a:r>
              <a:rPr lang="en-US" dirty="0" smtClean="0"/>
              <a:t>The </a:t>
            </a:r>
            <a:r>
              <a:rPr lang="en-US" dirty="0"/>
              <a:t>Naïve Bayes algorithm is comprised of two words Naïve and Bayes, Which can be described </a:t>
            </a:r>
            <a:r>
              <a:rPr lang="en-US" dirty="0" smtClean="0"/>
              <a:t>as: </a:t>
            </a:r>
            <a:r>
              <a:rPr lang="en-US" b="1" dirty="0" smtClean="0"/>
              <a:t>Naïve</a:t>
            </a:r>
            <a:r>
              <a:rPr lang="en-US" dirty="0"/>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p>
          <a:p>
            <a:r>
              <a:rPr lang="en-US" b="1" dirty="0"/>
              <a:t>Bayes</a:t>
            </a:r>
            <a:r>
              <a:rPr lang="en-US" dirty="0"/>
              <a:t>: It is called Bayes because it depends on the principle of Bayes' Theorem.</a:t>
            </a:r>
          </a:p>
        </p:txBody>
      </p:sp>
    </p:spTree>
    <p:extLst>
      <p:ext uri="{BB962C8B-B14F-4D97-AF65-F5344CB8AC3E}">
        <p14:creationId xmlns:p14="http://schemas.microsoft.com/office/powerpoint/2010/main" val="2777740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Estimate Prior </a:t>
            </a:r>
            <a:r>
              <a:rPr lang="en-US" b="1" dirty="0"/>
              <a:t>and </a:t>
            </a:r>
            <a:r>
              <a:rPr lang="en-US" b="1" dirty="0" smtClean="0"/>
              <a:t>Conditional </a:t>
            </a:r>
            <a:r>
              <a:rPr lang="en-US" b="1" dirty="0"/>
              <a:t>probability</a:t>
            </a:r>
          </a:p>
        </p:txBody>
      </p:sp>
      <p:sp>
        <p:nvSpPr>
          <p:cNvPr id="3" name="Content Placeholder 2"/>
          <p:cNvSpPr>
            <a:spLocks noGrp="1"/>
          </p:cNvSpPr>
          <p:nvPr>
            <p:ph idx="1"/>
          </p:nvPr>
        </p:nvSpPr>
        <p:spPr>
          <a:xfrm>
            <a:off x="609600" y="2590800"/>
            <a:ext cx="10972800" cy="3535364"/>
          </a:xfrm>
        </p:spPr>
        <p:txBody>
          <a:bodyPr/>
          <a:lstStyle/>
          <a:p>
            <a:r>
              <a:rPr lang="en-US" dirty="0"/>
              <a:t>Use formula above to estimate prior and conditional probability, and we can get:</a:t>
            </a:r>
          </a:p>
        </p:txBody>
      </p:sp>
      <p:pic>
        <p:nvPicPr>
          <p:cNvPr id="4" name="Picture 3"/>
          <p:cNvPicPr>
            <a:picLocks noChangeAspect="1"/>
          </p:cNvPicPr>
          <p:nvPr/>
        </p:nvPicPr>
        <p:blipFill>
          <a:blip r:embed="rId2"/>
          <a:stretch>
            <a:fillRect/>
          </a:stretch>
        </p:blipFill>
        <p:spPr>
          <a:xfrm>
            <a:off x="533400" y="1314723"/>
            <a:ext cx="7783011" cy="1352739"/>
          </a:xfrm>
          <a:prstGeom prst="rect">
            <a:avLst/>
          </a:prstGeom>
        </p:spPr>
      </p:pic>
      <p:pic>
        <p:nvPicPr>
          <p:cNvPr id="6" name="Picture 5"/>
          <p:cNvPicPr>
            <a:picLocks noChangeAspect="1"/>
          </p:cNvPicPr>
          <p:nvPr/>
        </p:nvPicPr>
        <p:blipFill>
          <a:blip r:embed="rId3"/>
          <a:stretch>
            <a:fillRect/>
          </a:stretch>
        </p:blipFill>
        <p:spPr>
          <a:xfrm>
            <a:off x="228600" y="5181600"/>
            <a:ext cx="7983064" cy="1571844"/>
          </a:xfrm>
          <a:prstGeom prst="rect">
            <a:avLst/>
          </a:prstGeom>
        </p:spPr>
      </p:pic>
      <p:pic>
        <p:nvPicPr>
          <p:cNvPr id="7" name="Picture 6"/>
          <p:cNvPicPr>
            <a:picLocks noChangeAspect="1"/>
          </p:cNvPicPr>
          <p:nvPr/>
        </p:nvPicPr>
        <p:blipFill>
          <a:blip r:embed="rId4"/>
          <a:stretch>
            <a:fillRect/>
          </a:stretch>
        </p:blipFill>
        <p:spPr>
          <a:xfrm>
            <a:off x="618744" y="2952428"/>
            <a:ext cx="4534533" cy="2305372"/>
          </a:xfrm>
          <a:prstGeom prst="rect">
            <a:avLst/>
          </a:prstGeom>
        </p:spPr>
      </p:pic>
    </p:spTree>
    <p:extLst>
      <p:ext uri="{BB962C8B-B14F-4D97-AF65-F5344CB8AC3E}">
        <p14:creationId xmlns:p14="http://schemas.microsoft.com/office/powerpoint/2010/main" val="1503826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11430000" cy="1143000"/>
          </a:xfrm>
        </p:spPr>
        <p:txBody>
          <a:bodyPr/>
          <a:lstStyle/>
          <a:p>
            <a:r>
              <a:rPr lang="en-US" b="1" dirty="0" smtClean="0"/>
              <a:t>Tabular </a:t>
            </a:r>
            <a:r>
              <a:rPr lang="en-US" b="1" dirty="0"/>
              <a:t>representation of </a:t>
            </a:r>
            <a:r>
              <a:rPr lang="en-US" b="1" dirty="0" smtClean="0"/>
              <a:t>an example dataset</a:t>
            </a:r>
            <a:endParaRPr lang="en-US" b="1" dirty="0"/>
          </a:p>
        </p:txBody>
      </p:sp>
      <p:graphicFrame>
        <p:nvGraphicFramePr>
          <p:cNvPr id="4" name="Content Placeholder 3"/>
          <p:cNvGraphicFramePr>
            <a:graphicFrameLocks noGrp="1"/>
          </p:cNvGraphicFramePr>
          <p:nvPr>
            <p:ph idx="1"/>
            <p:extLst/>
          </p:nvPr>
        </p:nvGraphicFramePr>
        <p:xfrm>
          <a:off x="4953000" y="1069022"/>
          <a:ext cx="6923084" cy="5566947"/>
        </p:xfrm>
        <a:graphic>
          <a:graphicData uri="http://schemas.openxmlformats.org/drawingml/2006/table">
            <a:tbl>
              <a:tblPr/>
              <a:tblGrid>
                <a:gridCol w="381000"/>
                <a:gridCol w="1204340"/>
                <a:gridCol w="1334436"/>
                <a:gridCol w="1334436"/>
                <a:gridCol w="1334436"/>
                <a:gridCol w="1334436"/>
              </a:tblGrid>
              <a:tr h="400331">
                <a:tc>
                  <a:txBody>
                    <a:bodyPr/>
                    <a:lstStyle/>
                    <a:p>
                      <a:endParaRPr lang="en-US" sz="1400" dirty="0">
                        <a:latin typeface="Gill Sans MT" panose="020B0502020104020203" pitchFamily="34" charset="0"/>
                      </a:endParaRPr>
                    </a:p>
                  </a:txBody>
                  <a:tcPr marL="44481" marR="44481" marT="44481" marB="4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a:txBody>
                    <a:bodyPr/>
                    <a:lstStyle/>
                    <a:p>
                      <a:pPr algn="ctr" fontAlgn="base"/>
                      <a:r>
                        <a:rPr lang="en-US" sz="1400" b="1" dirty="0" smtClean="0">
                          <a:effectLst/>
                          <a:latin typeface="Gill Sans MT" panose="020B0502020104020203" pitchFamily="34" charset="0"/>
                        </a:rPr>
                        <a:t>Outlook</a:t>
                      </a:r>
                      <a:endParaRPr lang="en-US" sz="1400" b="1" dirty="0">
                        <a:effectLst/>
                        <a:latin typeface="Gill Sans MT" panose="020B0502020104020203" pitchFamily="34" charset="0"/>
                      </a:endParaRPr>
                    </a:p>
                  </a:txBody>
                  <a:tcPr marL="44481" marR="44481" marT="44481" marB="4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a:txBody>
                    <a:bodyPr/>
                    <a:lstStyle/>
                    <a:p>
                      <a:pPr algn="ctr" fontAlgn="base"/>
                      <a:r>
                        <a:rPr lang="en-US" sz="1400" b="1" dirty="0">
                          <a:effectLst/>
                          <a:latin typeface="Gill Sans MT" panose="020B0502020104020203" pitchFamily="34" charset="0"/>
                        </a:rPr>
                        <a:t>Temperature</a:t>
                      </a:r>
                    </a:p>
                  </a:txBody>
                  <a:tcPr marL="44481" marR="44481" marT="44481" marB="4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a:txBody>
                    <a:bodyPr/>
                    <a:lstStyle/>
                    <a:p>
                      <a:pPr algn="ctr" fontAlgn="base"/>
                      <a:r>
                        <a:rPr lang="en-US" sz="1400" b="1" dirty="0">
                          <a:effectLst/>
                          <a:latin typeface="Gill Sans MT" panose="020B0502020104020203" pitchFamily="34" charset="0"/>
                        </a:rPr>
                        <a:t>Humidity</a:t>
                      </a:r>
                    </a:p>
                  </a:txBody>
                  <a:tcPr marL="44481" marR="44481" marT="44481" marB="4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a:txBody>
                    <a:bodyPr/>
                    <a:lstStyle/>
                    <a:p>
                      <a:pPr algn="ctr" fontAlgn="base"/>
                      <a:r>
                        <a:rPr lang="en-US" sz="1400" b="1" dirty="0">
                          <a:effectLst/>
                          <a:latin typeface="Gill Sans MT" panose="020B0502020104020203" pitchFamily="34" charset="0"/>
                        </a:rPr>
                        <a:t>Windy</a:t>
                      </a:r>
                    </a:p>
                  </a:txBody>
                  <a:tcPr marL="44481" marR="44481" marT="44481" marB="4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B96B"/>
                    </a:solidFill>
                  </a:tcPr>
                </a:tc>
                <a:tc>
                  <a:txBody>
                    <a:bodyPr/>
                    <a:lstStyle/>
                    <a:p>
                      <a:pPr algn="ctr" fontAlgn="base"/>
                      <a:r>
                        <a:rPr lang="en-US" sz="1400" b="1" dirty="0">
                          <a:effectLst/>
                          <a:latin typeface="Gill Sans MT" panose="020B0502020104020203" pitchFamily="34" charset="0"/>
                        </a:rPr>
                        <a:t>Play Golf</a:t>
                      </a:r>
                    </a:p>
                  </a:txBody>
                  <a:tcPr marL="44481" marR="44481" marT="44481" marB="4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294688">
                <a:tc>
                  <a:txBody>
                    <a:bodyPr/>
                    <a:lstStyle/>
                    <a:p>
                      <a:pPr algn="ctr" fontAlgn="ctr"/>
                      <a:r>
                        <a:rPr lang="en-US" sz="1400" b="0">
                          <a:effectLst/>
                          <a:latin typeface="Gill Sans MT" panose="020B0502020104020203" pitchFamily="34" charset="0"/>
                        </a:rPr>
                        <a:t>0</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Rainy</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Hot</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High</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False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No</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4688">
                <a:tc>
                  <a:txBody>
                    <a:bodyPr/>
                    <a:lstStyle/>
                    <a:p>
                      <a:pPr algn="ctr" fontAlgn="ctr"/>
                      <a:r>
                        <a:rPr lang="en-US" sz="1400" b="0">
                          <a:effectLst/>
                          <a:latin typeface="Gill Sans MT" panose="020B0502020104020203" pitchFamily="34" charset="0"/>
                        </a:rPr>
                        <a:t>1</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Rainy</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Hot</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High</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True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No</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4688">
                <a:tc>
                  <a:txBody>
                    <a:bodyPr/>
                    <a:lstStyle/>
                    <a:p>
                      <a:pPr algn="ctr" fontAlgn="ctr"/>
                      <a:r>
                        <a:rPr lang="en-US" sz="1400" b="0">
                          <a:effectLst/>
                          <a:latin typeface="Gill Sans MT" panose="020B0502020104020203" pitchFamily="34" charset="0"/>
                        </a:rPr>
                        <a:t>2</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Overcast</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Hot</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High</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False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Yes</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4688">
                <a:tc>
                  <a:txBody>
                    <a:bodyPr/>
                    <a:lstStyle/>
                    <a:p>
                      <a:pPr algn="ctr" fontAlgn="ctr"/>
                      <a:r>
                        <a:rPr lang="en-US" sz="1400" b="0">
                          <a:effectLst/>
                          <a:latin typeface="Gill Sans MT" panose="020B0502020104020203" pitchFamily="34" charset="0"/>
                        </a:rPr>
                        <a:t>3</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dirty="0">
                          <a:effectLst/>
                          <a:latin typeface="Gill Sans MT" panose="020B0502020104020203" pitchFamily="34" charset="0"/>
                        </a:rPr>
                        <a:t>Sunny</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Mild</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High</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False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dirty="0">
                          <a:effectLst/>
                          <a:latin typeface="Gill Sans MT" panose="020B0502020104020203" pitchFamily="34" charset="0"/>
                        </a:rPr>
                        <a:t>Yes</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4688">
                <a:tc>
                  <a:txBody>
                    <a:bodyPr/>
                    <a:lstStyle/>
                    <a:p>
                      <a:pPr algn="ctr" fontAlgn="ctr"/>
                      <a:r>
                        <a:rPr lang="en-US" sz="1400" b="0">
                          <a:effectLst/>
                          <a:latin typeface="Gill Sans MT" panose="020B0502020104020203" pitchFamily="34" charset="0"/>
                        </a:rPr>
                        <a:t>4</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dirty="0">
                          <a:effectLst/>
                          <a:latin typeface="Gill Sans MT" panose="020B0502020104020203" pitchFamily="34" charset="0"/>
                        </a:rPr>
                        <a:t>Sunny</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Cool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Normal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False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dirty="0" smtClean="0">
                          <a:effectLst/>
                          <a:latin typeface="Gill Sans MT" panose="020B0502020104020203" pitchFamily="34" charset="0"/>
                        </a:rPr>
                        <a:t>Yes</a:t>
                      </a:r>
                      <a:endParaRPr lang="en-US" sz="1400" b="0" dirty="0">
                        <a:effectLst/>
                        <a:latin typeface="Gill Sans MT" panose="020B0502020104020203" pitchFamily="34" charset="0"/>
                      </a:endParaRP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4688">
                <a:tc>
                  <a:txBody>
                    <a:bodyPr/>
                    <a:lstStyle/>
                    <a:p>
                      <a:pPr algn="ctr" fontAlgn="ctr"/>
                      <a:r>
                        <a:rPr lang="en-US" sz="1400" b="0">
                          <a:effectLst/>
                          <a:latin typeface="Gill Sans MT" panose="020B0502020104020203" pitchFamily="34" charset="0"/>
                        </a:rPr>
                        <a:t>5</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dirty="0">
                          <a:effectLst/>
                          <a:latin typeface="Gill Sans MT" panose="020B0502020104020203" pitchFamily="34" charset="0"/>
                        </a:rPr>
                        <a:t>Sunny</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Cool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Normal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True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dirty="0">
                          <a:effectLst/>
                          <a:latin typeface="Gill Sans MT" panose="020B0502020104020203" pitchFamily="34" charset="0"/>
                        </a:rPr>
                        <a:t>No</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4688">
                <a:tc>
                  <a:txBody>
                    <a:bodyPr/>
                    <a:lstStyle/>
                    <a:p>
                      <a:pPr algn="ctr" fontAlgn="ctr"/>
                      <a:r>
                        <a:rPr lang="en-US" sz="1400" b="0">
                          <a:effectLst/>
                          <a:latin typeface="Gill Sans MT" panose="020B0502020104020203" pitchFamily="34" charset="0"/>
                        </a:rPr>
                        <a:t>6</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Overcast</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Cool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Normal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True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Yes</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4688">
                <a:tc>
                  <a:txBody>
                    <a:bodyPr/>
                    <a:lstStyle/>
                    <a:p>
                      <a:pPr algn="ctr" fontAlgn="ctr"/>
                      <a:r>
                        <a:rPr lang="en-US" sz="1400" b="0">
                          <a:effectLst/>
                          <a:latin typeface="Gill Sans MT" panose="020B0502020104020203" pitchFamily="34" charset="0"/>
                        </a:rPr>
                        <a:t>7</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Rainy</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Mild</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High</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False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No</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4688">
                <a:tc>
                  <a:txBody>
                    <a:bodyPr/>
                    <a:lstStyle/>
                    <a:p>
                      <a:pPr algn="ctr" fontAlgn="ctr"/>
                      <a:r>
                        <a:rPr lang="en-US" sz="1400" b="0">
                          <a:effectLst/>
                          <a:latin typeface="Gill Sans MT" panose="020B0502020104020203" pitchFamily="34" charset="0"/>
                        </a:rPr>
                        <a:t>8</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Rainy</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Cool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Normal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False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Yes</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4688">
                <a:tc>
                  <a:txBody>
                    <a:bodyPr/>
                    <a:lstStyle/>
                    <a:p>
                      <a:pPr algn="ctr" fontAlgn="ctr"/>
                      <a:r>
                        <a:rPr lang="en-US" sz="1400" b="0">
                          <a:effectLst/>
                          <a:latin typeface="Gill Sans MT" panose="020B0502020104020203" pitchFamily="34" charset="0"/>
                        </a:rPr>
                        <a:t>9</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dirty="0">
                          <a:effectLst/>
                          <a:latin typeface="Gill Sans MT" panose="020B0502020104020203" pitchFamily="34" charset="0"/>
                        </a:rPr>
                        <a:t>Sunny</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Mild</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Normal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False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dirty="0">
                          <a:effectLst/>
                          <a:latin typeface="Gill Sans MT" panose="020B0502020104020203" pitchFamily="34" charset="0"/>
                        </a:rPr>
                        <a:t>Yes</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4688">
                <a:tc>
                  <a:txBody>
                    <a:bodyPr/>
                    <a:lstStyle/>
                    <a:p>
                      <a:pPr algn="ctr" fontAlgn="ctr"/>
                      <a:r>
                        <a:rPr lang="en-US" sz="1400" b="0">
                          <a:effectLst/>
                          <a:latin typeface="Gill Sans MT" panose="020B0502020104020203" pitchFamily="34" charset="0"/>
                        </a:rPr>
                        <a:t>10</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Rainy</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Mild</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Normal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True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Yes</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4688">
                <a:tc>
                  <a:txBody>
                    <a:bodyPr/>
                    <a:lstStyle/>
                    <a:p>
                      <a:pPr algn="ctr" fontAlgn="ctr"/>
                      <a:r>
                        <a:rPr lang="en-US" sz="1400" b="0">
                          <a:effectLst/>
                          <a:latin typeface="Gill Sans MT" panose="020B0502020104020203" pitchFamily="34" charset="0"/>
                        </a:rPr>
                        <a:t>11</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Overcast</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Mild</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High</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True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Yes</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4688">
                <a:tc>
                  <a:txBody>
                    <a:bodyPr/>
                    <a:lstStyle/>
                    <a:p>
                      <a:pPr algn="ctr" fontAlgn="ctr"/>
                      <a:r>
                        <a:rPr lang="en-US" sz="1400" b="0" dirty="0">
                          <a:effectLst/>
                          <a:latin typeface="Gill Sans MT" panose="020B0502020104020203" pitchFamily="34" charset="0"/>
                        </a:rPr>
                        <a:t>12</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Overcast</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Hot</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Normal</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False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Yes</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94688">
                <a:tc>
                  <a:txBody>
                    <a:bodyPr/>
                    <a:lstStyle/>
                    <a:p>
                      <a:pPr algn="ctr" fontAlgn="ctr"/>
                      <a:r>
                        <a:rPr lang="en-US" sz="1400" b="0">
                          <a:effectLst/>
                          <a:latin typeface="Gill Sans MT" panose="020B0502020104020203" pitchFamily="34" charset="0"/>
                        </a:rPr>
                        <a:t>13</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Sunny</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Mild</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High</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a:effectLst/>
                          <a:latin typeface="Gill Sans MT" panose="020B0502020104020203" pitchFamily="34" charset="0"/>
                        </a:rPr>
                        <a:t>True</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400" b="0" dirty="0">
                          <a:effectLst/>
                          <a:latin typeface="Gill Sans MT" panose="020B0502020104020203" pitchFamily="34" charset="0"/>
                        </a:rPr>
                        <a:t>No</a:t>
                      </a:r>
                    </a:p>
                  </a:txBody>
                  <a:tcPr marL="55602" marR="55602" marT="77842" marB="778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3" name="Rectangle 2"/>
          <p:cNvSpPr/>
          <p:nvPr/>
        </p:nvSpPr>
        <p:spPr>
          <a:xfrm>
            <a:off x="0" y="1981200"/>
            <a:ext cx="4724400" cy="4038600"/>
          </a:xfrm>
          <a:prstGeom prst="rect">
            <a:avLst/>
          </a:prstGeom>
        </p:spPr>
        <p:txBody>
          <a:bodyPr wrap="square">
            <a:spAutoFit/>
          </a:bodyPr>
          <a:lstStyle/>
          <a:p>
            <a:pPr marL="285750" indent="-285750" algn="just" fontAlgn="base">
              <a:buFont typeface="Wingdings" panose="05000000000000000000" pitchFamily="2" charset="2"/>
              <a:buChar char="ü"/>
            </a:pPr>
            <a:r>
              <a:rPr lang="en-US" dirty="0">
                <a:latin typeface="Gill Sans MT" panose="020B0502020104020203" pitchFamily="34" charset="0"/>
              </a:rPr>
              <a:t>The dataset is divided into two parts, namely, </a:t>
            </a:r>
            <a:r>
              <a:rPr lang="en-US" b="1" dirty="0">
                <a:latin typeface="Gill Sans MT" panose="020B0502020104020203" pitchFamily="34" charset="0"/>
              </a:rPr>
              <a:t>feature matrix</a:t>
            </a:r>
            <a:r>
              <a:rPr lang="en-US" dirty="0">
                <a:latin typeface="Gill Sans MT" panose="020B0502020104020203" pitchFamily="34" charset="0"/>
              </a:rPr>
              <a:t> and the </a:t>
            </a:r>
            <a:r>
              <a:rPr lang="en-US" b="1" dirty="0">
                <a:latin typeface="Gill Sans MT" panose="020B0502020104020203" pitchFamily="34" charset="0"/>
              </a:rPr>
              <a:t>response vector</a:t>
            </a:r>
            <a:r>
              <a:rPr lang="en-US" dirty="0">
                <a:latin typeface="Gill Sans MT" panose="020B0502020104020203" pitchFamily="34" charset="0"/>
              </a:rPr>
              <a:t>.</a:t>
            </a:r>
          </a:p>
          <a:p>
            <a:pPr marL="742950" lvl="1" indent="-285750" algn="just" fontAlgn="base">
              <a:buFont typeface="Wingdings" panose="05000000000000000000" pitchFamily="2" charset="2"/>
              <a:buChar char="ü"/>
            </a:pPr>
            <a:r>
              <a:rPr lang="en-US" dirty="0">
                <a:latin typeface="Gill Sans MT" panose="020B0502020104020203" pitchFamily="34" charset="0"/>
              </a:rPr>
              <a:t>Feature matrix contains all the vectors(rows) of dataset in which each vector consists of the value of </a:t>
            </a:r>
            <a:r>
              <a:rPr lang="en-US" b="1" dirty="0">
                <a:latin typeface="Gill Sans MT" panose="020B0502020104020203" pitchFamily="34" charset="0"/>
              </a:rPr>
              <a:t>dependent features</a:t>
            </a:r>
            <a:r>
              <a:rPr lang="en-US" dirty="0">
                <a:latin typeface="Gill Sans MT" panose="020B0502020104020203" pitchFamily="34" charset="0"/>
              </a:rPr>
              <a:t>. </a:t>
            </a:r>
            <a:r>
              <a:rPr lang="en-US" dirty="0" smtClean="0">
                <a:latin typeface="Gill Sans MT" panose="020B0502020104020203" pitchFamily="34" charset="0"/>
              </a:rPr>
              <a:t>In the </a:t>
            </a:r>
            <a:r>
              <a:rPr lang="en-US" dirty="0">
                <a:latin typeface="Gill Sans MT" panose="020B0502020104020203" pitchFamily="34" charset="0"/>
              </a:rPr>
              <a:t>dataset, features are ‘Outlook’, ‘Temperature’, ‘Humidity’ and ‘Windy’.</a:t>
            </a:r>
          </a:p>
          <a:p>
            <a:pPr marL="742950" lvl="1" indent="-285750" algn="just" fontAlgn="base">
              <a:buFont typeface="Wingdings" panose="05000000000000000000" pitchFamily="2" charset="2"/>
              <a:buChar char="ü"/>
            </a:pPr>
            <a:r>
              <a:rPr lang="en-US" dirty="0">
                <a:latin typeface="Gill Sans MT" panose="020B0502020104020203" pitchFamily="34" charset="0"/>
              </a:rPr>
              <a:t>Response vector contains the value of </a:t>
            </a:r>
            <a:r>
              <a:rPr lang="en-US" b="1" dirty="0">
                <a:latin typeface="Gill Sans MT" panose="020B0502020104020203" pitchFamily="34" charset="0"/>
              </a:rPr>
              <a:t>class variable</a:t>
            </a:r>
            <a:r>
              <a:rPr lang="en-US" dirty="0">
                <a:latin typeface="Gill Sans MT" panose="020B0502020104020203" pitchFamily="34" charset="0"/>
              </a:rPr>
              <a:t>(prediction or output) for each row of feature matrix. In </a:t>
            </a:r>
            <a:r>
              <a:rPr lang="en-US" dirty="0" smtClean="0">
                <a:latin typeface="Gill Sans MT" panose="020B0502020104020203" pitchFamily="34" charset="0"/>
              </a:rPr>
              <a:t>the </a:t>
            </a:r>
            <a:r>
              <a:rPr lang="en-US" dirty="0">
                <a:latin typeface="Gill Sans MT" panose="020B0502020104020203" pitchFamily="34" charset="0"/>
              </a:rPr>
              <a:t>dataset, the class variable name is ‘Play golf’</a:t>
            </a:r>
          </a:p>
        </p:txBody>
      </p:sp>
    </p:spTree>
    <p:extLst>
      <p:ext uri="{BB962C8B-B14F-4D97-AF65-F5344CB8AC3E}">
        <p14:creationId xmlns:p14="http://schemas.microsoft.com/office/powerpoint/2010/main" val="13279592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4800600"/>
            <a:ext cx="10972800" cy="1828800"/>
          </a:xfrm>
        </p:spPr>
        <p:txBody>
          <a:bodyPr>
            <a:normAutofit fontScale="92500" lnSpcReduction="20000"/>
          </a:bodyPr>
          <a:lstStyle/>
          <a:p>
            <a:pPr fontAlgn="base"/>
            <a:r>
              <a:rPr lang="en-US" dirty="0"/>
              <a:t>With relation to our dataset, this concept can be understood as:</a:t>
            </a:r>
          </a:p>
          <a:p>
            <a:pPr lvl="1" fontAlgn="base"/>
            <a:r>
              <a:rPr lang="en-US" dirty="0"/>
              <a:t>We assume that no pair of features are dependent. For example, the temperature being ‘Hot’ has nothing to do with the humidity or the outlook being ‘Rainy’ has no effect on the winds. Hence, the features are assumed to be </a:t>
            </a:r>
            <a:r>
              <a:rPr lang="en-US" b="1" dirty="0"/>
              <a:t>independent</a:t>
            </a:r>
            <a:r>
              <a:rPr lang="en-US" dirty="0"/>
              <a:t>.</a:t>
            </a:r>
          </a:p>
          <a:p>
            <a:pPr lvl="1" fontAlgn="base"/>
            <a:r>
              <a:rPr lang="en-US" dirty="0"/>
              <a:t>Secondly, each feature is given the same weight(or importance). For example, knowing only temperature and humidity alone can’t predict the outcome accurately. None of the attributes is irrelevant and assumed to be contributing </a:t>
            </a:r>
            <a:r>
              <a:rPr lang="en-US" b="1" dirty="0"/>
              <a:t>equally</a:t>
            </a:r>
            <a:r>
              <a:rPr lang="en-US" dirty="0"/>
              <a:t> to the outcome.</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33400" y="152400"/>
            <a:ext cx="9640645" cy="3772426"/>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55817" y="3924188"/>
            <a:ext cx="10088383" cy="800212"/>
          </a:xfrm>
          <a:prstGeom prst="rect">
            <a:avLst/>
          </a:prstGeom>
        </p:spPr>
      </p:pic>
    </p:spTree>
    <p:extLst>
      <p:ext uri="{BB962C8B-B14F-4D97-AF65-F5344CB8AC3E}">
        <p14:creationId xmlns:p14="http://schemas.microsoft.com/office/powerpoint/2010/main" val="957771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Naive </a:t>
            </a:r>
            <a:r>
              <a:rPr lang="en-US" b="1" dirty="0" smtClean="0"/>
              <a:t>assumption</a:t>
            </a:r>
            <a:br>
              <a:rPr lang="en-US" b="1" dirty="0" smtClean="0"/>
            </a:br>
            <a:r>
              <a:rPr lang="en-US" i="1" dirty="0"/>
              <a:t>Example </a:t>
            </a:r>
            <a:r>
              <a:rPr lang="en-US" i="1" dirty="0" smtClean="0"/>
              <a:t>1</a:t>
            </a:r>
            <a:r>
              <a:rPr lang="en-US" dirty="0"/>
              <a:t/>
            </a:r>
            <a:br>
              <a:rPr lang="en-US" dirty="0"/>
            </a:br>
            <a:endParaRPr lang="en-US" dirty="0"/>
          </a:p>
        </p:txBody>
      </p:sp>
      <p:sp>
        <p:nvSpPr>
          <p:cNvPr id="8" name="Content Placeholder 7"/>
          <p:cNvSpPr>
            <a:spLocks noGrp="1"/>
          </p:cNvSpPr>
          <p:nvPr>
            <p:ph idx="1"/>
          </p:nvPr>
        </p:nvSpPr>
        <p:spPr/>
        <p:txBody>
          <a:bodyPr/>
          <a:lstStyle/>
          <a:p>
            <a:pPr fontAlgn="ctr"/>
            <a:r>
              <a:rPr lang="en-US" dirty="0"/>
              <a:t>The posterior probability can be calculated by first, constructing a frequency table for each attribute against the target. Then, transforming the frequency tables to likelihood tables and finally use the Naive Bayesian equation to calculate the posterior probability for each class. The class with the highest posterior probability is the outcome of prediction. </a:t>
            </a:r>
          </a:p>
        </p:txBody>
      </p:sp>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946787" y="2980784"/>
            <a:ext cx="8602275" cy="3877216"/>
          </a:xfrm>
          <a:prstGeom prst="rect">
            <a:avLst/>
          </a:prstGeom>
        </p:spPr>
      </p:pic>
    </p:spTree>
    <p:extLst>
      <p:ext uri="{BB962C8B-B14F-4D97-AF65-F5344CB8AC3E}">
        <p14:creationId xmlns:p14="http://schemas.microsoft.com/office/powerpoint/2010/main" val="260335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pPr algn="l"/>
            <a:r>
              <a:rPr lang="en-US" dirty="0" smtClean="0">
                <a:latin typeface="Gill Sans MT" panose="020B0502020104020203" pitchFamily="34" charset="0"/>
              </a:rPr>
              <a:t>Contents</a:t>
            </a:r>
            <a:endParaRPr lang="en-US" dirty="0">
              <a:latin typeface="Gill Sans MT" panose="020B0502020104020203" pitchFamily="34" charset="0"/>
            </a:endParaRPr>
          </a:p>
        </p:txBody>
      </p:sp>
      <p:sp>
        <p:nvSpPr>
          <p:cNvPr id="3" name="Content Placeholder 2"/>
          <p:cNvSpPr>
            <a:spLocks noGrp="1"/>
          </p:cNvSpPr>
          <p:nvPr>
            <p:ph idx="1"/>
          </p:nvPr>
        </p:nvSpPr>
        <p:spPr>
          <a:xfrm>
            <a:off x="609600" y="1066800"/>
            <a:ext cx="10972800" cy="5791200"/>
          </a:xfrm>
        </p:spPr>
        <p:txBody>
          <a:bodyPr>
            <a:noAutofit/>
          </a:bodyPr>
          <a:lstStyle/>
          <a:p>
            <a:pPr marL="0" indent="0">
              <a:buNone/>
            </a:pPr>
            <a:r>
              <a:rPr lang="en-US" sz="1700" b="1" dirty="0"/>
              <a:t>The course will mainly cover the following topics:</a:t>
            </a:r>
          </a:p>
          <a:p>
            <a:pPr>
              <a:buFont typeface="Wingdings" panose="05000000000000000000" pitchFamily="2" charset="2"/>
              <a:buChar char="ü"/>
            </a:pPr>
            <a:r>
              <a:rPr lang="en-US" sz="1800" dirty="0"/>
              <a:t>A Gentle Introduction to Machine </a:t>
            </a:r>
            <a:r>
              <a:rPr lang="en-US" sz="1800" dirty="0" smtClean="0"/>
              <a:t>Learning</a:t>
            </a:r>
          </a:p>
          <a:p>
            <a:pPr>
              <a:buFont typeface="Wingdings" panose="05000000000000000000" pitchFamily="2" charset="2"/>
              <a:buChar char="ü"/>
            </a:pPr>
            <a:r>
              <a:rPr lang="en-US" sz="1800" smtClean="0"/>
              <a:t>Logistic </a:t>
            </a:r>
            <a:r>
              <a:rPr lang="en-US" sz="1800" dirty="0"/>
              <a:t>Regression</a:t>
            </a:r>
            <a:endParaRPr lang="en-US" sz="1800" dirty="0" smtClean="0"/>
          </a:p>
          <a:p>
            <a:pPr>
              <a:buFont typeface="Wingdings" panose="05000000000000000000" pitchFamily="2" charset="2"/>
              <a:buChar char="ü"/>
            </a:pPr>
            <a:r>
              <a:rPr lang="en-US" sz="1800" dirty="0" smtClean="0"/>
              <a:t>Naive Bayes</a:t>
            </a:r>
          </a:p>
          <a:p>
            <a:pPr>
              <a:buFont typeface="Wingdings" panose="05000000000000000000" pitchFamily="2" charset="2"/>
              <a:buChar char="ü"/>
            </a:pPr>
            <a:r>
              <a:rPr lang="en-US" sz="1800" dirty="0"/>
              <a:t>Support Vector Machines</a:t>
            </a:r>
            <a:endParaRPr lang="en-US" sz="1800" dirty="0" smtClean="0"/>
          </a:p>
          <a:p>
            <a:pPr>
              <a:buFont typeface="Wingdings" panose="05000000000000000000" pitchFamily="2" charset="2"/>
              <a:buChar char="ü"/>
            </a:pPr>
            <a:r>
              <a:rPr lang="en-US" sz="1800" dirty="0"/>
              <a:t>Decision Trees and Ensemble </a:t>
            </a:r>
            <a:r>
              <a:rPr lang="en-US" sz="1800" dirty="0" smtClean="0"/>
              <a:t>Learning</a:t>
            </a:r>
          </a:p>
          <a:p>
            <a:pPr>
              <a:buFont typeface="Wingdings" panose="05000000000000000000" pitchFamily="2" charset="2"/>
              <a:buChar char="ü"/>
            </a:pPr>
            <a:r>
              <a:rPr lang="en-US" sz="1800" dirty="0"/>
              <a:t>Clustering </a:t>
            </a:r>
            <a:r>
              <a:rPr lang="en-US" sz="1800" dirty="0" smtClean="0"/>
              <a:t>Fundamentals</a:t>
            </a:r>
          </a:p>
          <a:p>
            <a:pPr>
              <a:buFont typeface="Wingdings" panose="05000000000000000000" pitchFamily="2" charset="2"/>
              <a:buChar char="ü"/>
            </a:pPr>
            <a:r>
              <a:rPr lang="en-US" sz="1800" dirty="0"/>
              <a:t>Hierarchical Clustering</a:t>
            </a:r>
            <a:endParaRPr lang="en-US" sz="1800" dirty="0" smtClean="0"/>
          </a:p>
          <a:p>
            <a:pPr>
              <a:buFont typeface="Wingdings" panose="05000000000000000000" pitchFamily="2" charset="2"/>
              <a:buChar char="ü"/>
            </a:pPr>
            <a:r>
              <a:rPr lang="en-US" sz="1800" dirty="0"/>
              <a:t>Neural Networks and Deep Learning</a:t>
            </a:r>
          </a:p>
          <a:p>
            <a:pPr>
              <a:buFont typeface="Wingdings" panose="05000000000000000000" pitchFamily="2" charset="2"/>
              <a:buChar char="ü"/>
            </a:pPr>
            <a:r>
              <a:rPr lang="en-US" sz="1800" dirty="0" smtClean="0"/>
              <a:t>Unsupervised </a:t>
            </a:r>
            <a:r>
              <a:rPr lang="en-US" sz="1800" dirty="0"/>
              <a:t>Learning</a:t>
            </a:r>
            <a:endParaRPr lang="en-US" sz="1700" dirty="0"/>
          </a:p>
          <a:p>
            <a:pPr lvl="1">
              <a:buFont typeface="Gill Sans MT" panose="020B0502020104020203" pitchFamily="34" charset="0"/>
              <a:buChar char="–"/>
            </a:pPr>
            <a:endParaRPr lang="en-US" sz="1700" dirty="0"/>
          </a:p>
        </p:txBody>
      </p:sp>
    </p:spTree>
    <p:extLst>
      <p:ext uri="{BB962C8B-B14F-4D97-AF65-F5344CB8AC3E}">
        <p14:creationId xmlns:p14="http://schemas.microsoft.com/office/powerpoint/2010/main" val="2227333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Naive assumption</a:t>
            </a:r>
            <a:r>
              <a:rPr lang="en-US" dirty="0"/>
              <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09600" y="1600201"/>
            <a:ext cx="8221222" cy="3801005"/>
          </a:xfrm>
          <a:prstGeom prst="rect">
            <a:avLst/>
          </a:prstGeom>
        </p:spPr>
      </p:pic>
    </p:spTree>
    <p:extLst>
      <p:ext uri="{BB962C8B-B14F-4D97-AF65-F5344CB8AC3E}">
        <p14:creationId xmlns:p14="http://schemas.microsoft.com/office/powerpoint/2010/main" val="937867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Naive assumption</a:t>
            </a:r>
            <a:r>
              <a:rPr lang="en-US" dirty="0"/>
              <a:t/>
            </a:r>
            <a:br>
              <a:rPr lang="en-US" dirty="0"/>
            </a:br>
            <a:endParaRPr lang="en-US" dirty="0"/>
          </a:p>
        </p:txBody>
      </p:sp>
      <p:sp>
        <p:nvSpPr>
          <p:cNvPr id="3" name="Content Placeholder 2"/>
          <p:cNvSpPr>
            <a:spLocks noGrp="1"/>
          </p:cNvSpPr>
          <p:nvPr>
            <p:ph idx="1"/>
          </p:nvPr>
        </p:nvSpPr>
        <p:spPr>
          <a:xfrm>
            <a:off x="609600" y="1066800"/>
            <a:ext cx="10972800" cy="4525963"/>
          </a:xfrm>
        </p:spPr>
        <p:txBody>
          <a:bodyPr/>
          <a:lstStyle/>
          <a:p>
            <a:r>
              <a:rPr lang="en-US" dirty="0"/>
              <a:t>The likelihood tables for all four predictors.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352800" y="1504203"/>
            <a:ext cx="6134956" cy="5353797"/>
          </a:xfrm>
          <a:prstGeom prst="rect">
            <a:avLst/>
          </a:prstGeom>
        </p:spPr>
      </p:pic>
    </p:spTree>
    <p:extLst>
      <p:ext uri="{BB962C8B-B14F-4D97-AF65-F5344CB8AC3E}">
        <p14:creationId xmlns:p14="http://schemas.microsoft.com/office/powerpoint/2010/main" val="3063793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Naive </a:t>
            </a:r>
            <a:r>
              <a:rPr lang="en-US" b="1" dirty="0" smtClean="0"/>
              <a:t>assumption</a:t>
            </a:r>
            <a:br>
              <a:rPr lang="en-US" b="1" dirty="0" smtClean="0"/>
            </a:br>
            <a:r>
              <a:rPr lang="en-US" i="1" dirty="0"/>
              <a:t>Example 2</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this example we have 4 inputs (predictors). The final posterior probabilities can be standardized between 0 and 1.</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514600" y="2504616"/>
            <a:ext cx="7401958" cy="3286584"/>
          </a:xfrm>
          <a:prstGeom prst="rect">
            <a:avLst/>
          </a:prstGeom>
        </p:spPr>
      </p:pic>
    </p:spTree>
    <p:extLst>
      <p:ext uri="{BB962C8B-B14F-4D97-AF65-F5344CB8AC3E}">
        <p14:creationId xmlns:p14="http://schemas.microsoft.com/office/powerpoint/2010/main" val="2155939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b="1" dirty="0"/>
              <a:t>Naive </a:t>
            </a:r>
            <a:r>
              <a:rPr lang="en-US" b="1" dirty="0" smtClean="0"/>
              <a:t>assumption</a:t>
            </a:r>
            <a:br>
              <a:rPr lang="en-US" b="1" dirty="0" smtClean="0"/>
            </a:br>
            <a:r>
              <a:rPr lang="en-US" i="1" dirty="0"/>
              <a:t>Example </a:t>
            </a:r>
            <a:r>
              <a:rPr lang="en-US" i="1" dirty="0" smtClean="0"/>
              <a:t>3</a:t>
            </a:r>
            <a:r>
              <a:rPr lang="en-US" dirty="0"/>
              <a:t/>
            </a:r>
            <a:br>
              <a:rPr lang="en-US" dirty="0"/>
            </a:br>
            <a:endParaRPr lang="en-US" dirty="0"/>
          </a:p>
        </p:txBody>
      </p:sp>
      <p:sp>
        <p:nvSpPr>
          <p:cNvPr id="3" name="Content Placeholder 2"/>
          <p:cNvSpPr>
            <a:spLocks noGrp="1"/>
          </p:cNvSpPr>
          <p:nvPr>
            <p:ph idx="1"/>
          </p:nvPr>
        </p:nvSpPr>
        <p:spPr>
          <a:xfrm>
            <a:off x="609600" y="1600201"/>
            <a:ext cx="5867400" cy="3505199"/>
          </a:xfrm>
        </p:spPr>
        <p:txBody>
          <a:bodyPr>
            <a:normAutofit lnSpcReduction="10000"/>
          </a:bodyPr>
          <a:lstStyle/>
          <a:p>
            <a:pPr fontAlgn="base"/>
            <a:r>
              <a:rPr lang="en-US" dirty="0"/>
              <a:t>Let us try to apply the </a:t>
            </a:r>
            <a:r>
              <a:rPr lang="en-US" dirty="0" smtClean="0"/>
              <a:t>Naive formula </a:t>
            </a:r>
            <a:r>
              <a:rPr lang="en-US" dirty="0"/>
              <a:t>manually on our weather dataset. </a:t>
            </a:r>
            <a:endParaRPr lang="en-US" dirty="0" smtClean="0"/>
          </a:p>
          <a:p>
            <a:pPr fontAlgn="base"/>
            <a:r>
              <a:rPr lang="en-US" dirty="0" smtClean="0"/>
              <a:t>We </a:t>
            </a:r>
            <a:r>
              <a:rPr lang="en-US" dirty="0"/>
              <a:t>need to find P(x</a:t>
            </a:r>
            <a:r>
              <a:rPr lang="en-US" baseline="-25000" dirty="0"/>
              <a:t>i</a:t>
            </a:r>
            <a:r>
              <a:rPr lang="en-US" dirty="0"/>
              <a:t> | </a:t>
            </a:r>
            <a:r>
              <a:rPr lang="en-US" dirty="0" err="1"/>
              <a:t>y</a:t>
            </a:r>
            <a:r>
              <a:rPr lang="en-US" baseline="-25000" dirty="0" err="1"/>
              <a:t>j</a:t>
            </a:r>
            <a:r>
              <a:rPr lang="en-US" dirty="0"/>
              <a:t>) for each x</a:t>
            </a:r>
            <a:r>
              <a:rPr lang="en-US" baseline="-25000" dirty="0"/>
              <a:t>i</a:t>
            </a:r>
            <a:r>
              <a:rPr lang="en-US" dirty="0"/>
              <a:t> in X and </a:t>
            </a:r>
            <a:r>
              <a:rPr lang="en-US" dirty="0" err="1"/>
              <a:t>y</a:t>
            </a:r>
            <a:r>
              <a:rPr lang="en-US" baseline="-25000" dirty="0" err="1"/>
              <a:t>j</a:t>
            </a:r>
            <a:r>
              <a:rPr lang="en-US" dirty="0"/>
              <a:t> in y. </a:t>
            </a:r>
            <a:endParaRPr lang="en-US" dirty="0" smtClean="0"/>
          </a:p>
          <a:p>
            <a:pPr fontAlgn="base"/>
            <a:r>
              <a:rPr lang="en-US" dirty="0" smtClean="0"/>
              <a:t>So</a:t>
            </a:r>
            <a:r>
              <a:rPr lang="en-US" dirty="0"/>
              <a:t>, in the </a:t>
            </a:r>
            <a:r>
              <a:rPr lang="en-US" dirty="0" smtClean="0"/>
              <a:t>figure, </a:t>
            </a:r>
            <a:r>
              <a:rPr lang="en-US" dirty="0"/>
              <a:t>we have calculated P(x</a:t>
            </a:r>
            <a:r>
              <a:rPr lang="en-US" baseline="-25000" dirty="0"/>
              <a:t>i</a:t>
            </a:r>
            <a:r>
              <a:rPr lang="en-US" dirty="0"/>
              <a:t> | </a:t>
            </a:r>
            <a:r>
              <a:rPr lang="en-US" dirty="0" err="1"/>
              <a:t>y</a:t>
            </a:r>
            <a:r>
              <a:rPr lang="en-US" baseline="-25000" dirty="0" err="1"/>
              <a:t>j</a:t>
            </a:r>
            <a:r>
              <a:rPr lang="en-US" dirty="0"/>
              <a:t>) for each x</a:t>
            </a:r>
            <a:r>
              <a:rPr lang="en-US" baseline="-25000" dirty="0"/>
              <a:t>i</a:t>
            </a:r>
            <a:r>
              <a:rPr lang="en-US" dirty="0"/>
              <a:t> in X and </a:t>
            </a:r>
            <a:r>
              <a:rPr lang="en-US" dirty="0" err="1"/>
              <a:t>y</a:t>
            </a:r>
            <a:r>
              <a:rPr lang="en-US" baseline="-25000" dirty="0" err="1"/>
              <a:t>j</a:t>
            </a:r>
            <a:r>
              <a:rPr lang="en-US" dirty="0"/>
              <a:t> in y manually in the tables 1-4. For example, probability of playing golf given that the temperature is cool, </a:t>
            </a:r>
            <a:r>
              <a:rPr lang="en-US" dirty="0" err="1"/>
              <a:t>i.e</a:t>
            </a:r>
            <a:r>
              <a:rPr lang="en-US" dirty="0"/>
              <a:t> P(temp. = cool | play golf = Yes) = 3/9.</a:t>
            </a:r>
          </a:p>
          <a:p>
            <a:pPr fontAlgn="base"/>
            <a:r>
              <a:rPr lang="en-US" dirty="0"/>
              <a:t>Also, we need to find class probabilities (P(y)) which has been calculated in the table 5. For example, P(play golf = Yes) = 9/14.</a:t>
            </a:r>
          </a:p>
          <a:p>
            <a:pPr fontAlgn="base"/>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934200" y="1371600"/>
            <a:ext cx="4688967" cy="5386300"/>
          </a:xfrm>
          <a:prstGeom prst="rect">
            <a:avLst/>
          </a:prstGeom>
          <a:ln>
            <a:solidFill>
              <a:schemeClr val="tx1"/>
            </a:solidFill>
          </a:ln>
        </p:spPr>
      </p:pic>
    </p:spTree>
    <p:extLst>
      <p:ext uri="{BB962C8B-B14F-4D97-AF65-F5344CB8AC3E}">
        <p14:creationId xmlns:p14="http://schemas.microsoft.com/office/powerpoint/2010/main" val="10005772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Naive assumption</a:t>
            </a:r>
            <a:r>
              <a:rPr lang="en-US" dirty="0"/>
              <a:t/>
            </a:r>
            <a:br>
              <a:rPr lang="en-US" dirty="0"/>
            </a:br>
            <a:endParaRPr lang="en-US" dirty="0"/>
          </a:p>
        </p:txBody>
      </p:sp>
      <p:sp>
        <p:nvSpPr>
          <p:cNvPr id="3" name="Content Placeholder 2"/>
          <p:cNvSpPr>
            <a:spLocks noGrp="1"/>
          </p:cNvSpPr>
          <p:nvPr>
            <p:ph idx="1"/>
          </p:nvPr>
        </p:nvSpPr>
        <p:spPr/>
        <p:txBody>
          <a:bodyPr/>
          <a:lstStyle/>
          <a:p>
            <a:pPr fontAlgn="base"/>
            <a:r>
              <a:rPr lang="en-US" dirty="0"/>
              <a:t>So now, we are done with our pre-computations and the classifier is ready!</a:t>
            </a:r>
          </a:p>
          <a:p>
            <a:pPr fontAlgn="base"/>
            <a:r>
              <a:rPr lang="en-US" dirty="0"/>
              <a:t>Let us test it on a new set of features (let us call it today</a:t>
            </a:r>
            <a:r>
              <a:rPr lang="en-US" dirty="0" smtClean="0"/>
              <a:t>):</a:t>
            </a:r>
          </a:p>
          <a:p>
            <a:pPr lvl="0" fontAlgn="base"/>
            <a:r>
              <a:rPr lang="en-US" dirty="0">
                <a:solidFill>
                  <a:srgbClr val="273239"/>
                </a:solidFill>
                <a:latin typeface="Arial Unicode MS" panose="020B0604020202020204" pitchFamily="34" charset="-128"/>
              </a:rPr>
              <a:t>today = (Sunny, Hot, Normal, False)</a:t>
            </a:r>
            <a:r>
              <a:rPr lang="en-US" sz="1200" dirty="0"/>
              <a:t> </a:t>
            </a:r>
            <a:endParaRPr lang="en-US" sz="3600" dirty="0">
              <a:latin typeface="Arial" panose="020B0604020202020204" pitchFamily="34" charset="0"/>
            </a:endParaRPr>
          </a:p>
          <a:p>
            <a:pPr fontAlgn="base"/>
            <a:r>
              <a:rPr lang="en-US" dirty="0"/>
              <a:t>So, probability of playing golf is given by</a:t>
            </a:r>
            <a:r>
              <a:rPr lang="en-US" dirty="0" smtClean="0"/>
              <a:t>:</a:t>
            </a:r>
          </a:p>
          <a:p>
            <a:pPr fontAlgn="base"/>
            <a:endParaRPr lang="en-US" dirty="0"/>
          </a:p>
          <a:p>
            <a:pPr fontAlgn="base"/>
            <a:endParaRPr lang="en-US" dirty="0" smtClean="0"/>
          </a:p>
          <a:p>
            <a:pPr fontAlgn="base"/>
            <a:endParaRPr lang="en-US" dirty="0"/>
          </a:p>
          <a:p>
            <a:pPr fontAlgn="base"/>
            <a:r>
              <a:rPr lang="en-US" dirty="0"/>
              <a:t>and probability to not play golf is given by</a:t>
            </a:r>
            <a:r>
              <a:rPr lang="en-US" dirty="0" smtClean="0"/>
              <a:t>:</a:t>
            </a:r>
            <a:r>
              <a:rPr lang="en-US" dirty="0"/>
              <a:t/>
            </a:r>
            <a:br>
              <a:rPr lang="en-US" dirty="0"/>
            </a:br>
            <a:endParaRPr lang="en-US" dirty="0" smtClean="0"/>
          </a:p>
          <a:p>
            <a:pPr fontAlgn="base"/>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352624" y="3382636"/>
            <a:ext cx="11839376" cy="579764"/>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tretch>
            <a:fillRect/>
          </a:stretch>
        </p:blipFill>
        <p:spPr>
          <a:xfrm>
            <a:off x="381000" y="5257801"/>
            <a:ext cx="11702606" cy="555756"/>
          </a:xfrm>
          <a:prstGeom prst="rect">
            <a:avLst/>
          </a:prstGeom>
        </p:spPr>
      </p:pic>
    </p:spTree>
    <p:extLst>
      <p:ext uri="{BB962C8B-B14F-4D97-AF65-F5344CB8AC3E}">
        <p14:creationId xmlns:p14="http://schemas.microsoft.com/office/powerpoint/2010/main" val="31437841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Naive assumption</a:t>
            </a:r>
            <a:r>
              <a:rPr lang="en-US" dirty="0"/>
              <a:t/>
            </a:r>
            <a:br>
              <a:rPr lang="en-US" dirty="0"/>
            </a:br>
            <a:endParaRPr lang="en-US" dirty="0"/>
          </a:p>
        </p:txBody>
      </p:sp>
      <p:sp>
        <p:nvSpPr>
          <p:cNvPr id="3" name="Content Placeholder 2"/>
          <p:cNvSpPr>
            <a:spLocks noGrp="1"/>
          </p:cNvSpPr>
          <p:nvPr>
            <p:ph idx="1"/>
          </p:nvPr>
        </p:nvSpPr>
        <p:spPr>
          <a:xfrm>
            <a:off x="609600" y="1600201"/>
            <a:ext cx="11277600" cy="5029199"/>
          </a:xfrm>
        </p:spPr>
        <p:txBody>
          <a:bodyPr>
            <a:noAutofit/>
          </a:bodyPr>
          <a:lstStyle/>
          <a:p>
            <a:r>
              <a:rPr lang="en-US" dirty="0"/>
              <a:t>Since, P(today) is common in both probabilities, we can ignore P(today) and find proportional probabilities as</a:t>
            </a:r>
            <a:r>
              <a:rPr lang="en-US" dirty="0" smtClean="0"/>
              <a:t>:</a:t>
            </a:r>
          </a:p>
          <a:p>
            <a:endParaRPr lang="en-US" dirty="0"/>
          </a:p>
          <a:p>
            <a:endParaRPr lang="en-US" dirty="0" smtClean="0"/>
          </a:p>
          <a:p>
            <a:endParaRPr lang="en-US" dirty="0" smtClean="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886200" y="2362200"/>
            <a:ext cx="4814992" cy="3389405"/>
          </a:xfrm>
          <a:prstGeom prst="rect">
            <a:avLst/>
          </a:prstGeom>
        </p:spPr>
      </p:pic>
    </p:spTree>
    <p:extLst>
      <p:ext uri="{BB962C8B-B14F-4D97-AF65-F5344CB8AC3E}">
        <p14:creationId xmlns:p14="http://schemas.microsoft.com/office/powerpoint/2010/main" val="3522953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Naive assumption</a:t>
            </a:r>
            <a:r>
              <a:rPr lang="en-US" dirty="0"/>
              <a:t/>
            </a:r>
            <a:br>
              <a:rPr lang="en-US" dirty="0"/>
            </a:br>
            <a:endParaRPr lang="en-US" dirty="0"/>
          </a:p>
        </p:txBody>
      </p:sp>
      <p:sp>
        <p:nvSpPr>
          <p:cNvPr id="3" name="Content Placeholder 2"/>
          <p:cNvSpPr>
            <a:spLocks noGrp="1"/>
          </p:cNvSpPr>
          <p:nvPr>
            <p:ph idx="1"/>
          </p:nvPr>
        </p:nvSpPr>
        <p:spPr>
          <a:xfrm>
            <a:off x="609600" y="1600201"/>
            <a:ext cx="11277600" cy="5029199"/>
          </a:xfrm>
        </p:spPr>
        <p:txBody>
          <a:bodyPr>
            <a:noAutofit/>
          </a:bodyPr>
          <a:lstStyle/>
          <a:p>
            <a:pPr fontAlgn="base"/>
            <a:r>
              <a:rPr lang="en-US" dirty="0" smtClean="0"/>
              <a:t>These </a:t>
            </a:r>
            <a:r>
              <a:rPr lang="en-US" dirty="0"/>
              <a:t>numbers can be converted into a probability by making the sum equal to 1 (normalization</a:t>
            </a:r>
            <a:r>
              <a:rPr lang="en-US" dirty="0" smtClean="0"/>
              <a:t>):</a:t>
            </a:r>
          </a:p>
          <a:p>
            <a:pPr fontAlgn="base"/>
            <a:endParaRPr lang="en-US" dirty="0"/>
          </a:p>
          <a:p>
            <a:pPr fontAlgn="base"/>
            <a:endParaRPr lang="en-US" dirty="0" smtClean="0"/>
          </a:p>
          <a:p>
            <a:pPr fontAlgn="base"/>
            <a:endParaRPr lang="en-US" dirty="0" smtClean="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a:p>
          <a:p>
            <a:pPr fontAlgn="base"/>
            <a:r>
              <a:rPr lang="en-US" dirty="0" smtClean="0"/>
              <a:t>So</a:t>
            </a:r>
            <a:r>
              <a:rPr lang="en-US" dirty="0"/>
              <a:t>, prediction that golf would be played is ‘Yes’.</a:t>
            </a:r>
          </a:p>
          <a:p>
            <a:pPr fontAlgn="base"/>
            <a:r>
              <a:rPr lang="en-US" dirty="0"/>
              <a:t>The method that we discussed above is applicable for discrete data. In case of continuous data, we need to make some assumptions regarding the distribution of values of each feature. The different naive Bayes classifiers differ mainly by the assumptions they make regarding the distribution of P(x</a:t>
            </a:r>
            <a:r>
              <a:rPr lang="en-US" baseline="-25000" dirty="0"/>
              <a:t>i</a:t>
            </a:r>
            <a:r>
              <a:rPr lang="en-US" dirty="0"/>
              <a:t> | y</a:t>
            </a:r>
            <a:r>
              <a:rPr lang="en-US" dirty="0" smtClean="0"/>
              <a:t>).</a:t>
            </a:r>
            <a:r>
              <a:rPr lang="en-US" dirty="0"/>
              <a:t/>
            </a:r>
            <a:br>
              <a:rPr lang="en-US" dirty="0"/>
            </a:br>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923133" y="1981200"/>
            <a:ext cx="3553867" cy="2819400"/>
          </a:xfrm>
          <a:prstGeom prst="rect">
            <a:avLst/>
          </a:prstGeom>
        </p:spPr>
      </p:pic>
    </p:spTree>
    <p:extLst>
      <p:ext uri="{BB962C8B-B14F-4D97-AF65-F5344CB8AC3E}">
        <p14:creationId xmlns:p14="http://schemas.microsoft.com/office/powerpoint/2010/main" val="40709487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normAutofit fontScale="90000"/>
          </a:bodyPr>
          <a:lstStyle/>
          <a:p>
            <a:pPr algn="ctr"/>
            <a:r>
              <a:rPr lang="en-US" sz="9600" b="1" dirty="0">
                <a:solidFill>
                  <a:schemeClr val="accent6">
                    <a:lumMod val="75000"/>
                  </a:schemeClr>
                </a:solidFill>
              </a:rPr>
              <a:t>Thank You</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27</a:t>
            </a:fld>
            <a:endParaRPr lang="en-US"/>
          </a:p>
        </p:txBody>
      </p:sp>
    </p:spTree>
    <p:extLst>
      <p:ext uri="{BB962C8B-B14F-4D97-AF65-F5344CB8AC3E}">
        <p14:creationId xmlns:p14="http://schemas.microsoft.com/office/powerpoint/2010/main" val="3218637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pPr algn="l"/>
            <a:r>
              <a:rPr lang="en-US" b="1" dirty="0"/>
              <a:t>Outline</a:t>
            </a:r>
          </a:p>
        </p:txBody>
      </p:sp>
      <p:sp>
        <p:nvSpPr>
          <p:cNvPr id="3" name="Content Placeholder 2"/>
          <p:cNvSpPr>
            <a:spLocks noGrp="1"/>
          </p:cNvSpPr>
          <p:nvPr>
            <p:ph idx="1"/>
          </p:nvPr>
        </p:nvSpPr>
        <p:spPr/>
        <p:txBody>
          <a:bodyPr>
            <a:normAutofit/>
          </a:bodyPr>
          <a:lstStyle/>
          <a:p>
            <a:r>
              <a:rPr lang="en-US" sz="2400" dirty="0"/>
              <a:t>Naive </a:t>
            </a:r>
            <a:r>
              <a:rPr lang="en-US" sz="2400" dirty="0" smtClean="0"/>
              <a:t>Bayes</a:t>
            </a:r>
          </a:p>
          <a:p>
            <a:pPr lvl="1"/>
            <a:r>
              <a:rPr lang="en-US" sz="2200" dirty="0" smtClean="0"/>
              <a:t>Bayes' theorem</a:t>
            </a:r>
          </a:p>
          <a:p>
            <a:endParaRPr lang="en-US" sz="2400" dirty="0"/>
          </a:p>
        </p:txBody>
      </p:sp>
    </p:spTree>
    <p:extLst>
      <p:ext uri="{BB962C8B-B14F-4D97-AF65-F5344CB8AC3E}">
        <p14:creationId xmlns:p14="http://schemas.microsoft.com/office/powerpoint/2010/main" val="2877922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Bayes' theorem</a:t>
            </a:r>
            <a:endParaRPr lang="en-US" dirty="0"/>
          </a:p>
        </p:txBody>
      </p:sp>
      <p:sp>
        <p:nvSpPr>
          <p:cNvPr id="3" name="Content Placeholder 2"/>
          <p:cNvSpPr>
            <a:spLocks noGrp="1"/>
          </p:cNvSpPr>
          <p:nvPr>
            <p:ph idx="1"/>
          </p:nvPr>
        </p:nvSpPr>
        <p:spPr/>
        <p:txBody>
          <a:bodyPr/>
          <a:lstStyle/>
          <a:p>
            <a:pPr marL="0" indent="0">
              <a:buNone/>
            </a:pPr>
            <a:r>
              <a:rPr lang="en-US" b="1" dirty="0" smtClean="0"/>
              <a:t>What is conditional probability?</a:t>
            </a:r>
          </a:p>
          <a:p>
            <a:pPr lvl="1"/>
            <a:r>
              <a:rPr lang="en-US" dirty="0" smtClean="0"/>
              <a:t>A </a:t>
            </a:r>
            <a:r>
              <a:rPr lang="en-US" dirty="0"/>
              <a:t>conditional probability is usually defined as the probability of one event given the occurrence of another event. </a:t>
            </a:r>
          </a:p>
          <a:p>
            <a:pPr lvl="1"/>
            <a:r>
              <a:rPr lang="en-US" dirty="0"/>
              <a:t>If A and B are two events, then the conditional probability me be designated as P(A given B) or P(A|B). </a:t>
            </a:r>
            <a:endParaRPr lang="en-US" dirty="0" smtClean="0"/>
          </a:p>
          <a:p>
            <a:pPr lvl="1"/>
            <a:endParaRPr lang="en-US" dirty="0" smtClean="0"/>
          </a:p>
          <a:p>
            <a:r>
              <a:rPr lang="en-US" dirty="0" err="1" smtClean="0"/>
              <a:t>Bayes’s</a:t>
            </a:r>
            <a:r>
              <a:rPr lang="en-US" dirty="0" smtClean="0"/>
              <a:t> </a:t>
            </a:r>
            <a:r>
              <a:rPr lang="en-US" dirty="0"/>
              <a:t>theorem is used for the calculation of a conditional probability where intuition often fails. </a:t>
            </a:r>
            <a:endParaRPr lang="en-US" b="1" dirty="0"/>
          </a:p>
          <a:p>
            <a:pPr lvl="1"/>
            <a:r>
              <a:rPr lang="en-US" dirty="0" smtClean="0"/>
              <a:t>Let's </a:t>
            </a:r>
            <a:r>
              <a:rPr lang="en-US" dirty="0"/>
              <a:t>consider two probabilistic events A and B. We can correlate the marginal probabilities P(A) and P(B) with the conditional probabilities P(A|B) and P(B|A) using the product rule:</a:t>
            </a:r>
          </a:p>
          <a:p>
            <a:pPr lvl="1"/>
            <a:endParaRPr lang="en-US" dirty="0"/>
          </a:p>
          <a:p>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191000" y="5029200"/>
            <a:ext cx="2829058" cy="800137"/>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495800" y="5791200"/>
            <a:ext cx="2152950" cy="800212"/>
          </a:xfrm>
          <a:prstGeom prst="rect">
            <a:avLst/>
          </a:prstGeom>
        </p:spPr>
      </p:pic>
    </p:spTree>
    <p:extLst>
      <p:ext uri="{BB962C8B-B14F-4D97-AF65-F5344CB8AC3E}">
        <p14:creationId xmlns:p14="http://schemas.microsoft.com/office/powerpoint/2010/main" val="59816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Bayes' theorem</a:t>
            </a:r>
          </a:p>
        </p:txBody>
      </p:sp>
      <p:sp>
        <p:nvSpPr>
          <p:cNvPr id="3" name="Content Placeholder 2"/>
          <p:cNvSpPr>
            <a:spLocks noGrp="1"/>
          </p:cNvSpPr>
          <p:nvPr>
            <p:ph idx="1"/>
          </p:nvPr>
        </p:nvSpPr>
        <p:spPr>
          <a:xfrm>
            <a:off x="609600" y="1600201"/>
            <a:ext cx="10972800" cy="4724399"/>
          </a:xfrm>
        </p:spPr>
        <p:txBody>
          <a:bodyPr>
            <a:normAutofit/>
          </a:bodyPr>
          <a:lstStyle/>
          <a:p>
            <a:pPr fontAlgn="base"/>
            <a:r>
              <a:rPr lang="en-US" dirty="0"/>
              <a:t>Bayes’ Theorem finds the probability of an event occurring given the probability of another event that has already occurred. Bayes’ theorem is stated mathematically as the following equation</a:t>
            </a:r>
            <a:r>
              <a:rPr lang="en-US" dirty="0" smtClean="0"/>
              <a:t>:</a:t>
            </a:r>
          </a:p>
          <a:p>
            <a:pPr fontAlgn="base"/>
            <a:endParaRPr lang="en-US" dirty="0"/>
          </a:p>
          <a:p>
            <a:pPr fontAlgn="base"/>
            <a:endParaRPr lang="en-US" dirty="0" smtClean="0"/>
          </a:p>
          <a:p>
            <a:pPr fontAlgn="base"/>
            <a:endParaRPr lang="en-US" dirty="0"/>
          </a:p>
          <a:p>
            <a:pPr fontAlgn="base"/>
            <a:r>
              <a:rPr lang="en-US" dirty="0"/>
              <a:t>where A and B </a:t>
            </a:r>
            <a:r>
              <a:rPr lang="en-US" dirty="0" smtClean="0"/>
              <a:t>are </a:t>
            </a:r>
            <a:r>
              <a:rPr lang="en-US" dirty="0"/>
              <a:t>two </a:t>
            </a:r>
            <a:r>
              <a:rPr lang="en-US" dirty="0" smtClean="0"/>
              <a:t>probabilistic events </a:t>
            </a:r>
            <a:r>
              <a:rPr lang="en-US" dirty="0"/>
              <a:t>and P(B) ≠ 0.</a:t>
            </a:r>
          </a:p>
          <a:p>
            <a:pPr fontAlgn="base"/>
            <a:r>
              <a:rPr lang="en-US" dirty="0"/>
              <a:t>Basically, we are trying to find probability of event A, given the event B is true. Event B is also termed as </a:t>
            </a:r>
            <a:r>
              <a:rPr lang="en-US" b="1" dirty="0"/>
              <a:t>evidence</a:t>
            </a:r>
            <a:r>
              <a:rPr lang="en-US" dirty="0"/>
              <a:t>.</a:t>
            </a:r>
          </a:p>
          <a:p>
            <a:pPr fontAlgn="base"/>
            <a:r>
              <a:rPr lang="en-US" dirty="0"/>
              <a:t>P(A) is the </a:t>
            </a:r>
            <a:r>
              <a:rPr lang="en-US" b="1" dirty="0"/>
              <a:t>priori</a:t>
            </a:r>
            <a:r>
              <a:rPr lang="en-US" dirty="0"/>
              <a:t> of A (the prior probability, i.e. Probability of event before evidence is seen). The evidence is an attribute value of an unknown instance(here, it is event B).</a:t>
            </a:r>
          </a:p>
          <a:p>
            <a:pPr fontAlgn="base"/>
            <a:r>
              <a:rPr lang="en-US" dirty="0"/>
              <a:t>P(A|B) is a posteriori probability of B, i.e. probability of event after evidence is seen</a:t>
            </a:r>
            <a:r>
              <a:rPr lang="en-US" dirty="0" smtClean="0"/>
              <a:t>.</a:t>
            </a:r>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943050" y="2514600"/>
            <a:ext cx="2152950" cy="800212"/>
          </a:xfrm>
          <a:prstGeom prst="rect">
            <a:avLst/>
          </a:prstGeom>
        </p:spPr>
      </p:pic>
    </p:spTree>
    <p:extLst>
      <p:ext uri="{BB962C8B-B14F-4D97-AF65-F5344CB8AC3E}">
        <p14:creationId xmlns:p14="http://schemas.microsoft.com/office/powerpoint/2010/main" val="2862953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Bayes' theorem</a:t>
            </a:r>
            <a:endParaRPr lang="en-US" dirty="0"/>
          </a:p>
        </p:txBody>
      </p:sp>
      <p:sp>
        <p:nvSpPr>
          <p:cNvPr id="3" name="Content Placeholder 2"/>
          <p:cNvSpPr>
            <a:spLocks noGrp="1"/>
          </p:cNvSpPr>
          <p:nvPr>
            <p:ph idx="1"/>
          </p:nvPr>
        </p:nvSpPr>
        <p:spPr>
          <a:xfrm>
            <a:off x="228600" y="1600201"/>
            <a:ext cx="6400800" cy="5029199"/>
          </a:xfrm>
        </p:spPr>
        <p:txBody>
          <a:bodyPr>
            <a:normAutofit fontScale="92500" lnSpcReduction="10000"/>
          </a:bodyPr>
          <a:lstStyle/>
          <a:p>
            <a:pPr algn="just"/>
            <a:r>
              <a:rPr lang="en-US" dirty="0" smtClean="0"/>
              <a:t>The Naive Bayesian classifier is based on Bayes’ theorem with the independence assumptions between predictors.</a:t>
            </a:r>
            <a:r>
              <a:rPr lang="en-US" dirty="0"/>
              <a:t> In simple terms, a Naive Bayes classifier assumes that the presence of a particular feature in a class is unrelated to the presence of any other feature.</a:t>
            </a:r>
            <a:endParaRPr lang="en-US" dirty="0" smtClean="0"/>
          </a:p>
          <a:p>
            <a:pPr algn="just"/>
            <a:r>
              <a:rPr lang="en-US" dirty="0" smtClean="0"/>
              <a:t> A Naive Bayesian model is easy to build, with no complicated iterative parameter estimation which makes it particularly useful for very large datasets. Despite its simplicity, the Naive Bayesian classifier often does surprisingly well and is widely used because it often outperforms more sophisticated classification methods. </a:t>
            </a:r>
          </a:p>
          <a:p>
            <a:pPr algn="just" fontAlgn="ctr"/>
            <a:r>
              <a:rPr lang="en-US" b="1" dirty="0" smtClean="0"/>
              <a:t>Algorithm</a:t>
            </a:r>
            <a:endParaRPr lang="en-US" dirty="0" smtClean="0"/>
          </a:p>
          <a:p>
            <a:pPr algn="just" fontAlgn="ctr"/>
            <a:r>
              <a:rPr lang="en-US" dirty="0" smtClean="0"/>
              <a:t>Bayes theorem provides a way of calculating the posterior probability, </a:t>
            </a:r>
            <a:r>
              <a:rPr lang="en-US" i="1" dirty="0" smtClean="0"/>
              <a:t>P</a:t>
            </a:r>
            <a:r>
              <a:rPr lang="en-US" dirty="0" smtClean="0"/>
              <a:t>(</a:t>
            </a:r>
            <a:r>
              <a:rPr lang="en-US" i="1" dirty="0" err="1" smtClean="0"/>
              <a:t>c|x</a:t>
            </a:r>
            <a:r>
              <a:rPr lang="en-US" dirty="0" smtClean="0"/>
              <a:t>), from </a:t>
            </a:r>
            <a:r>
              <a:rPr lang="en-US" i="1" dirty="0" smtClean="0"/>
              <a:t>P</a:t>
            </a:r>
            <a:r>
              <a:rPr lang="en-US" dirty="0" smtClean="0"/>
              <a:t>(</a:t>
            </a:r>
            <a:r>
              <a:rPr lang="en-US" i="1" dirty="0" smtClean="0"/>
              <a:t>c</a:t>
            </a:r>
            <a:r>
              <a:rPr lang="en-US" dirty="0" smtClean="0"/>
              <a:t>), </a:t>
            </a:r>
            <a:r>
              <a:rPr lang="en-US" i="1" dirty="0" smtClean="0"/>
              <a:t>P</a:t>
            </a:r>
            <a:r>
              <a:rPr lang="en-US" dirty="0" smtClean="0"/>
              <a:t>(</a:t>
            </a:r>
            <a:r>
              <a:rPr lang="en-US" i="1" dirty="0" smtClean="0"/>
              <a:t>x</a:t>
            </a:r>
            <a:r>
              <a:rPr lang="en-US" dirty="0" smtClean="0"/>
              <a:t>), and </a:t>
            </a:r>
            <a:r>
              <a:rPr lang="en-US" i="1" dirty="0" smtClean="0"/>
              <a:t>P</a:t>
            </a:r>
            <a:r>
              <a:rPr lang="en-US" dirty="0" smtClean="0"/>
              <a:t>(</a:t>
            </a:r>
            <a:r>
              <a:rPr lang="en-US" i="1" dirty="0" err="1" smtClean="0"/>
              <a:t>x|c</a:t>
            </a:r>
            <a:r>
              <a:rPr lang="en-US" dirty="0" smtClean="0"/>
              <a:t>). Naive Bayes classifier assume that the effect of the value of a predictor (</a:t>
            </a:r>
            <a:r>
              <a:rPr lang="en-US" i="1" dirty="0" smtClean="0"/>
              <a:t>x</a:t>
            </a:r>
            <a:r>
              <a:rPr lang="en-US" dirty="0" smtClean="0"/>
              <a:t>) on a given class (</a:t>
            </a:r>
            <a:r>
              <a:rPr lang="en-US" i="1" dirty="0" smtClean="0"/>
              <a:t>c</a:t>
            </a:r>
            <a:r>
              <a:rPr lang="en-US" dirty="0" smtClean="0"/>
              <a:t>) is independent of the values of other predictors. This assumption is called class conditional independence.</a:t>
            </a:r>
          </a:p>
          <a:p>
            <a:pPr algn="just"/>
            <a:endParaRPr lang="en-US" dirty="0"/>
          </a:p>
        </p:txBody>
      </p:sp>
      <p:pic>
        <p:nvPicPr>
          <p:cNvPr id="5" name="Picture 4"/>
          <p:cNvPicPr>
            <a:picLocks noChangeAspect="1"/>
          </p:cNvPicPr>
          <p:nvPr/>
        </p:nvPicPr>
        <p:blipFill>
          <a:blip r:embed="rId2"/>
          <a:stretch>
            <a:fillRect/>
          </a:stretch>
        </p:blipFill>
        <p:spPr>
          <a:xfrm>
            <a:off x="6934200" y="1358708"/>
            <a:ext cx="4877600" cy="2584642"/>
          </a:xfrm>
          <a:prstGeom prst="rect">
            <a:avLst/>
          </a:prstGeom>
        </p:spPr>
      </p:pic>
      <p:sp>
        <p:nvSpPr>
          <p:cNvPr id="6" name="Rectangle 5"/>
          <p:cNvSpPr/>
          <p:nvPr/>
        </p:nvSpPr>
        <p:spPr>
          <a:xfrm>
            <a:off x="6934200" y="3962400"/>
            <a:ext cx="6096000" cy="2862322"/>
          </a:xfrm>
          <a:prstGeom prst="rect">
            <a:avLst/>
          </a:prstGeom>
        </p:spPr>
        <p:txBody>
          <a:bodyPr>
            <a:spAutoFit/>
          </a:bodyPr>
          <a:lstStyle/>
          <a:p>
            <a:pPr>
              <a:buFont typeface="Arial" panose="020B0604020202020204" pitchFamily="34" charset="0"/>
              <a:buChar char="•"/>
            </a:pPr>
            <a:r>
              <a:rPr lang="en-US" i="1" dirty="0">
                <a:solidFill>
                  <a:srgbClr val="000000"/>
                </a:solidFill>
                <a:latin typeface="Times New Roman" panose="02020603050405020304" pitchFamily="18" charset="0"/>
              </a:rPr>
              <a:t>P</a:t>
            </a:r>
            <a:r>
              <a:rPr lang="en-US" dirty="0">
                <a:solidFill>
                  <a:srgbClr val="000000"/>
                </a:solidFill>
                <a:latin typeface="Times New Roman" panose="02020603050405020304" pitchFamily="18" charset="0"/>
              </a:rPr>
              <a:t>(</a:t>
            </a:r>
            <a:r>
              <a:rPr lang="en-US" i="1" dirty="0" err="1">
                <a:solidFill>
                  <a:srgbClr val="000000"/>
                </a:solidFill>
                <a:latin typeface="Times New Roman" panose="02020603050405020304" pitchFamily="18" charset="0"/>
              </a:rPr>
              <a:t>c|x</a:t>
            </a:r>
            <a:r>
              <a:rPr lang="en-US" dirty="0">
                <a:solidFill>
                  <a:srgbClr val="000000"/>
                </a:solidFill>
                <a:latin typeface="Times New Roman" panose="02020603050405020304" pitchFamily="18" charset="0"/>
              </a:rPr>
              <a:t>)</a:t>
            </a:r>
            <a:r>
              <a:rPr lang="en-US" dirty="0">
                <a:solidFill>
                  <a:srgbClr val="000000"/>
                </a:solidFill>
                <a:latin typeface="Calibri" panose="020F0502020204030204" pitchFamily="34" charset="0"/>
              </a:rPr>
              <a:t> is the posterior probability of </a:t>
            </a:r>
            <a:r>
              <a:rPr lang="en-US" i="1" dirty="0">
                <a:solidFill>
                  <a:srgbClr val="000000"/>
                </a:solidFill>
                <a:latin typeface="Times New Roman" panose="02020603050405020304" pitchFamily="18" charset="0"/>
              </a:rPr>
              <a:t>class</a:t>
            </a:r>
            <a:r>
              <a:rPr lang="en-US" dirty="0">
                <a:solidFill>
                  <a:srgbClr val="000000"/>
                </a:solidFill>
                <a:latin typeface="Calibri" panose="020F0502020204030204" pitchFamily="34" charset="0"/>
              </a:rPr>
              <a:t> (</a:t>
            </a:r>
            <a:r>
              <a:rPr lang="en-US" i="1" dirty="0">
                <a:solidFill>
                  <a:srgbClr val="000000"/>
                </a:solidFill>
                <a:latin typeface="Calibri" panose="020F0502020204030204" pitchFamily="34" charset="0"/>
              </a:rPr>
              <a:t>target</a:t>
            </a:r>
            <a:r>
              <a:rPr lang="en-US" dirty="0">
                <a:solidFill>
                  <a:srgbClr val="000000"/>
                </a:solidFill>
                <a:latin typeface="Calibri" panose="020F0502020204030204" pitchFamily="34" charset="0"/>
              </a:rPr>
              <a:t>) given </a:t>
            </a:r>
            <a:r>
              <a:rPr lang="en-US" i="1" dirty="0">
                <a:solidFill>
                  <a:srgbClr val="000000"/>
                </a:solidFill>
                <a:latin typeface="Times New Roman" panose="02020603050405020304" pitchFamily="18" charset="0"/>
              </a:rPr>
              <a:t>predictor</a:t>
            </a:r>
            <a:r>
              <a:rPr lang="en-US" dirty="0">
                <a:solidFill>
                  <a:srgbClr val="000000"/>
                </a:solidFill>
                <a:latin typeface="Calibri" panose="020F0502020204030204" pitchFamily="34" charset="0"/>
              </a:rPr>
              <a:t> (</a:t>
            </a:r>
            <a:r>
              <a:rPr lang="en-US" i="1" dirty="0">
                <a:solidFill>
                  <a:srgbClr val="000000"/>
                </a:solidFill>
                <a:latin typeface="Calibri" panose="020F0502020204030204" pitchFamily="34" charset="0"/>
              </a:rPr>
              <a:t>attribute</a:t>
            </a:r>
            <a:r>
              <a:rPr lang="en-US" dirty="0">
                <a:solidFill>
                  <a:srgbClr val="000000"/>
                </a:solidFill>
                <a:latin typeface="Calibri" panose="020F0502020204030204" pitchFamily="34" charset="0"/>
              </a:rPr>
              <a:t>). </a:t>
            </a:r>
            <a:endParaRPr lang="en-US" dirty="0">
              <a:solidFill>
                <a:srgbClr val="000000"/>
              </a:solidFill>
              <a:latin typeface="Times New Roman" panose="02020603050405020304" pitchFamily="18" charset="0"/>
            </a:endParaRPr>
          </a:p>
          <a:p>
            <a:pPr>
              <a:buFont typeface="Arial" panose="020B0604020202020204" pitchFamily="34" charset="0"/>
              <a:buChar char="•"/>
            </a:pPr>
            <a:r>
              <a:rPr lang="en-US" i="1" dirty="0">
                <a:solidFill>
                  <a:srgbClr val="000000"/>
                </a:solidFill>
                <a:latin typeface="Times New Roman" panose="02020603050405020304" pitchFamily="18" charset="0"/>
              </a:rPr>
              <a:t>P</a:t>
            </a:r>
            <a:r>
              <a:rPr lang="en-US" dirty="0">
                <a:solidFill>
                  <a:srgbClr val="000000"/>
                </a:solidFill>
                <a:latin typeface="Times New Roman" panose="02020603050405020304" pitchFamily="18" charset="0"/>
              </a:rPr>
              <a:t>(</a:t>
            </a:r>
            <a:r>
              <a:rPr lang="en-US" i="1" dirty="0">
                <a:solidFill>
                  <a:srgbClr val="000000"/>
                </a:solidFill>
                <a:latin typeface="Times New Roman" panose="02020603050405020304" pitchFamily="18" charset="0"/>
              </a:rPr>
              <a:t>c</a:t>
            </a:r>
            <a:r>
              <a:rPr lang="en-US" dirty="0">
                <a:solidFill>
                  <a:srgbClr val="000000"/>
                </a:solidFill>
                <a:latin typeface="Times New Roman" panose="02020603050405020304" pitchFamily="18" charset="0"/>
              </a:rPr>
              <a:t>)</a:t>
            </a:r>
            <a:r>
              <a:rPr lang="en-US" dirty="0">
                <a:solidFill>
                  <a:srgbClr val="000000"/>
                </a:solidFill>
                <a:latin typeface="Calibri" panose="020F0502020204030204" pitchFamily="34" charset="0"/>
              </a:rPr>
              <a:t> is the prior probability of </a:t>
            </a:r>
            <a:r>
              <a:rPr lang="en-US" i="1" dirty="0">
                <a:solidFill>
                  <a:srgbClr val="000000"/>
                </a:solidFill>
                <a:latin typeface="Times New Roman" panose="02020603050405020304" pitchFamily="18" charset="0"/>
              </a:rPr>
              <a:t>class</a:t>
            </a:r>
            <a:r>
              <a:rPr lang="en-US" dirty="0">
                <a:solidFill>
                  <a:srgbClr val="000000"/>
                </a:solidFill>
                <a:latin typeface="Calibri" panose="020F0502020204030204" pitchFamily="34" charset="0"/>
              </a:rPr>
              <a:t>. </a:t>
            </a:r>
            <a:endParaRPr lang="en-US" dirty="0">
              <a:solidFill>
                <a:srgbClr val="000000"/>
              </a:solidFill>
              <a:latin typeface="Times New Roman" panose="02020603050405020304" pitchFamily="18" charset="0"/>
            </a:endParaRPr>
          </a:p>
          <a:p>
            <a:pPr>
              <a:buFont typeface="Arial" panose="020B0604020202020204" pitchFamily="34" charset="0"/>
              <a:buChar char="•"/>
            </a:pPr>
            <a:r>
              <a:rPr lang="en-US" i="1" dirty="0">
                <a:solidFill>
                  <a:srgbClr val="000000"/>
                </a:solidFill>
                <a:latin typeface="Times New Roman" panose="02020603050405020304" pitchFamily="18" charset="0"/>
              </a:rPr>
              <a:t>P</a:t>
            </a:r>
            <a:r>
              <a:rPr lang="en-US" dirty="0">
                <a:solidFill>
                  <a:srgbClr val="000000"/>
                </a:solidFill>
                <a:latin typeface="Times New Roman" panose="02020603050405020304" pitchFamily="18" charset="0"/>
              </a:rPr>
              <a:t>(</a:t>
            </a:r>
            <a:r>
              <a:rPr lang="en-US" i="1" dirty="0" err="1">
                <a:solidFill>
                  <a:srgbClr val="000000"/>
                </a:solidFill>
                <a:latin typeface="Times New Roman" panose="02020603050405020304" pitchFamily="18" charset="0"/>
              </a:rPr>
              <a:t>x|c</a:t>
            </a:r>
            <a:r>
              <a:rPr lang="en-US" dirty="0">
                <a:solidFill>
                  <a:srgbClr val="000000"/>
                </a:solidFill>
                <a:latin typeface="Times New Roman" panose="02020603050405020304" pitchFamily="18" charset="0"/>
              </a:rPr>
              <a:t>)</a:t>
            </a:r>
            <a:r>
              <a:rPr lang="en-US" dirty="0">
                <a:solidFill>
                  <a:srgbClr val="000000"/>
                </a:solidFill>
                <a:latin typeface="Calibri" panose="020F0502020204030204" pitchFamily="34" charset="0"/>
              </a:rPr>
              <a:t> is the likelihood which is the probability of </a:t>
            </a:r>
            <a:r>
              <a:rPr lang="en-US" i="1" dirty="0">
                <a:solidFill>
                  <a:srgbClr val="000000"/>
                </a:solidFill>
                <a:latin typeface="Times New Roman" panose="02020603050405020304" pitchFamily="18" charset="0"/>
              </a:rPr>
              <a:t>predictor</a:t>
            </a:r>
            <a:r>
              <a:rPr lang="en-US" dirty="0">
                <a:solidFill>
                  <a:srgbClr val="000000"/>
                </a:solidFill>
                <a:latin typeface="Calibri" panose="020F0502020204030204" pitchFamily="34" charset="0"/>
              </a:rPr>
              <a:t> given </a:t>
            </a:r>
            <a:r>
              <a:rPr lang="en-US" i="1" dirty="0">
                <a:solidFill>
                  <a:srgbClr val="000000"/>
                </a:solidFill>
                <a:latin typeface="Times New Roman" panose="02020603050405020304" pitchFamily="18" charset="0"/>
              </a:rPr>
              <a:t>class</a:t>
            </a:r>
            <a:r>
              <a:rPr lang="en-US" dirty="0">
                <a:solidFill>
                  <a:srgbClr val="000000"/>
                </a:solidFill>
                <a:latin typeface="Calibri" panose="020F0502020204030204" pitchFamily="34" charset="0"/>
              </a:rPr>
              <a:t>. </a:t>
            </a:r>
            <a:endParaRPr lang="en-US" dirty="0">
              <a:solidFill>
                <a:srgbClr val="000000"/>
              </a:solidFill>
              <a:latin typeface="Times New Roman" panose="02020603050405020304" pitchFamily="18" charset="0"/>
            </a:endParaRPr>
          </a:p>
          <a:p>
            <a:pPr>
              <a:buFont typeface="Arial" panose="020B0604020202020204" pitchFamily="34" charset="0"/>
              <a:buChar char="•"/>
            </a:pPr>
            <a:r>
              <a:rPr lang="en-US" i="1" dirty="0">
                <a:solidFill>
                  <a:srgbClr val="000000"/>
                </a:solidFill>
                <a:latin typeface="Times New Roman" panose="02020603050405020304" pitchFamily="18" charset="0"/>
              </a:rPr>
              <a:t>P</a:t>
            </a:r>
            <a:r>
              <a:rPr lang="en-US" dirty="0">
                <a:solidFill>
                  <a:srgbClr val="000000"/>
                </a:solidFill>
                <a:latin typeface="Times New Roman" panose="02020603050405020304" pitchFamily="18" charset="0"/>
              </a:rPr>
              <a:t>(</a:t>
            </a:r>
            <a:r>
              <a:rPr lang="en-US" i="1" dirty="0">
                <a:solidFill>
                  <a:srgbClr val="000000"/>
                </a:solidFill>
                <a:latin typeface="Times New Roman" panose="02020603050405020304" pitchFamily="18" charset="0"/>
              </a:rPr>
              <a:t>x</a:t>
            </a:r>
            <a:r>
              <a:rPr lang="en-US" dirty="0">
                <a:solidFill>
                  <a:srgbClr val="000000"/>
                </a:solidFill>
                <a:latin typeface="Times New Roman" panose="02020603050405020304" pitchFamily="18" charset="0"/>
              </a:rPr>
              <a:t>)</a:t>
            </a:r>
            <a:r>
              <a:rPr lang="en-US" dirty="0">
                <a:solidFill>
                  <a:srgbClr val="000000"/>
                </a:solidFill>
                <a:latin typeface="Calibri" panose="020F0502020204030204" pitchFamily="34" charset="0"/>
              </a:rPr>
              <a:t> is the prior probability of </a:t>
            </a:r>
            <a:r>
              <a:rPr lang="en-US" i="1" dirty="0">
                <a:solidFill>
                  <a:srgbClr val="000000"/>
                </a:solidFill>
                <a:latin typeface="Times New Roman" panose="02020603050405020304" pitchFamily="18" charset="0"/>
              </a:rPr>
              <a:t>predictor</a:t>
            </a:r>
            <a:r>
              <a:rPr lang="en-US" dirty="0" smtClean="0">
                <a:solidFill>
                  <a:srgbClr val="000000"/>
                </a:solidFill>
                <a:latin typeface="Calibri" panose="020F0502020204030204" pitchFamily="34" charset="0"/>
              </a:rPr>
              <a:t>.</a:t>
            </a:r>
          </a:p>
          <a:p>
            <a:pPr>
              <a:buFont typeface="Arial" panose="020B0604020202020204" pitchFamily="34" charset="0"/>
              <a:buChar char="•"/>
            </a:pPr>
            <a:r>
              <a:rPr lang="en-US" dirty="0"/>
              <a:t>In </a:t>
            </a:r>
            <a:r>
              <a:rPr lang="en-US" dirty="0" err="1"/>
              <a:t>ZeroR</a:t>
            </a:r>
            <a:r>
              <a:rPr lang="en-US" dirty="0"/>
              <a:t> model there is no predictor, in </a:t>
            </a:r>
            <a:r>
              <a:rPr lang="en-US" dirty="0" err="1"/>
              <a:t>OneR</a:t>
            </a:r>
            <a:r>
              <a:rPr lang="en-US" dirty="0"/>
              <a:t> model we try to find the single best predictor, naive Bayesian includes all predictors using Bayes' rule and the independence assumptions between predictors.</a:t>
            </a:r>
            <a:endParaRPr lang="en-US"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54655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Bayes' theorem-Problem </a:t>
            </a:r>
            <a:r>
              <a:rPr lang="en-US" b="1" dirty="0" smtClean="0"/>
              <a:t>1</a:t>
            </a:r>
            <a:endParaRPr lang="en-US" dirty="0"/>
          </a:p>
        </p:txBody>
      </p:sp>
      <p:sp>
        <p:nvSpPr>
          <p:cNvPr id="3" name="Content Placeholder 2"/>
          <p:cNvSpPr>
            <a:spLocks noGrp="1"/>
          </p:cNvSpPr>
          <p:nvPr>
            <p:ph idx="1"/>
          </p:nvPr>
        </p:nvSpPr>
        <p:spPr>
          <a:xfrm>
            <a:off x="609600" y="1600201"/>
            <a:ext cx="10972800" cy="5011854"/>
          </a:xfrm>
        </p:spPr>
        <p:txBody>
          <a:bodyPr>
            <a:normAutofit fontScale="92500" lnSpcReduction="10000"/>
          </a:bodyPr>
          <a:lstStyle/>
          <a:p>
            <a:pPr algn="just"/>
            <a:r>
              <a:rPr lang="en-US" dirty="0" smtClean="0"/>
              <a:t>Imagine </a:t>
            </a:r>
            <a:r>
              <a:rPr lang="en-US" dirty="0"/>
              <a:t>we want to implement a very simple spam filter and we've collected 100 emails. We know that 30 are spam and 70 are regular. So we can say that P(Spam) = 0.3. </a:t>
            </a:r>
            <a:endParaRPr lang="en-US" dirty="0" smtClean="0"/>
          </a:p>
          <a:p>
            <a:pPr algn="just"/>
            <a:r>
              <a:rPr lang="en-US" dirty="0" smtClean="0"/>
              <a:t>However</a:t>
            </a:r>
            <a:r>
              <a:rPr lang="en-US" dirty="0"/>
              <a:t>, we'd like to evaluate using some </a:t>
            </a:r>
            <a:r>
              <a:rPr lang="en-US" dirty="0" smtClean="0"/>
              <a:t>criteria, </a:t>
            </a:r>
            <a:r>
              <a:rPr lang="en-US" dirty="0"/>
              <a:t>for example, email text is shorter than 50 characters. Therefore, our query becomes</a:t>
            </a:r>
            <a:r>
              <a:rPr lang="en-US" dirty="0" smtClean="0"/>
              <a:t>:</a:t>
            </a:r>
          </a:p>
          <a:p>
            <a:pPr algn="just"/>
            <a:endParaRPr lang="en-US" dirty="0"/>
          </a:p>
          <a:p>
            <a:pPr algn="just"/>
            <a:endParaRPr lang="en-US" dirty="0" smtClean="0"/>
          </a:p>
          <a:p>
            <a:pPr algn="just"/>
            <a:r>
              <a:rPr lang="en-US" dirty="0"/>
              <a:t>The first term is similar to P(Spam) because it's the probability of spam given a certain condition. For this reason, it's called a posteriori (in other words, it's a probability that we can estimate after knowing some additional elements). On the right-hand side, we need to calculate the missing values, </a:t>
            </a:r>
            <a:endParaRPr lang="en-US" dirty="0" smtClean="0"/>
          </a:p>
          <a:p>
            <a:pPr algn="just"/>
            <a:endParaRPr lang="en-US" dirty="0"/>
          </a:p>
          <a:p>
            <a:pPr algn="just"/>
            <a:r>
              <a:rPr lang="en-US" dirty="0" smtClean="0"/>
              <a:t>Let's </a:t>
            </a:r>
            <a:r>
              <a:rPr lang="en-US" dirty="0"/>
              <a:t>suppose that 35 emails have text shorter than 50 characters, so P(Text &lt; 50 chars) = 0.35. Looking only into our spam folder, we discover that </a:t>
            </a:r>
            <a:r>
              <a:rPr lang="en-US" b="1" dirty="0"/>
              <a:t>only 25 spam emails have short text, so that P(Text &lt; 50 </a:t>
            </a:r>
            <a:r>
              <a:rPr lang="en-US" b="1" dirty="0" err="1"/>
              <a:t>chars|Spam</a:t>
            </a:r>
            <a:r>
              <a:rPr lang="en-US" b="1" dirty="0"/>
              <a:t>) = 25/30 = 0.83</a:t>
            </a:r>
            <a:r>
              <a:rPr lang="en-US" dirty="0"/>
              <a:t>. The result is: </a:t>
            </a:r>
            <a:endParaRPr lang="en-US" dirty="0" smtClean="0"/>
          </a:p>
          <a:p>
            <a:pPr algn="just"/>
            <a:endParaRPr lang="en-US" dirty="0" smtClean="0"/>
          </a:p>
          <a:p>
            <a:pPr algn="just"/>
            <a:endParaRPr lang="en-US" dirty="0"/>
          </a:p>
          <a:p>
            <a:pPr algn="just"/>
            <a:r>
              <a:rPr lang="en-US" dirty="0" smtClean="0"/>
              <a:t>So</a:t>
            </a:r>
            <a:r>
              <a:rPr lang="en-US" dirty="0"/>
              <a:t>, after receiving a very short email, there is a 71% probability that it's spam. </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4495800" y="2636520"/>
            <a:ext cx="4746976" cy="583911"/>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tretch>
            <a:fillRect/>
          </a:stretch>
        </p:blipFill>
        <p:spPr>
          <a:xfrm>
            <a:off x="5410200" y="5493964"/>
            <a:ext cx="3591352" cy="525836"/>
          </a:xfrm>
          <a:prstGeom prst="rect">
            <a:avLst/>
          </a:prstGeom>
        </p:spPr>
      </p:pic>
    </p:spTree>
    <p:extLst>
      <p:ext uri="{BB962C8B-B14F-4D97-AF65-F5344CB8AC3E}">
        <p14:creationId xmlns:p14="http://schemas.microsoft.com/office/powerpoint/2010/main" val="4019694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2</a:t>
            </a:r>
          </a:p>
        </p:txBody>
      </p:sp>
      <p:sp>
        <p:nvSpPr>
          <p:cNvPr id="3" name="Content Placeholder 2"/>
          <p:cNvSpPr>
            <a:spLocks noGrp="1"/>
          </p:cNvSpPr>
          <p:nvPr>
            <p:ph idx="1"/>
          </p:nvPr>
        </p:nvSpPr>
        <p:spPr/>
        <p:txBody>
          <a:bodyPr>
            <a:normAutofit lnSpcReduction="10000"/>
          </a:bodyPr>
          <a:lstStyle/>
          <a:p>
            <a:r>
              <a:rPr lang="en-US" dirty="0" smtClean="0"/>
              <a:t>Assume </a:t>
            </a:r>
            <a:r>
              <a:rPr lang="en-US" dirty="0"/>
              <a:t>that the word ‘offer’ occurs in 80% of the spam messages in </a:t>
            </a:r>
            <a:r>
              <a:rPr lang="en-US" dirty="0" smtClean="0"/>
              <a:t>your </a:t>
            </a:r>
            <a:r>
              <a:rPr lang="en-US" dirty="0"/>
              <a:t>account. Also, let’s assume ‘offer’ occurs in 10% of </a:t>
            </a:r>
            <a:r>
              <a:rPr lang="en-US" dirty="0" smtClean="0"/>
              <a:t>your </a:t>
            </a:r>
            <a:r>
              <a:rPr lang="en-US" dirty="0"/>
              <a:t>desired e-mails. If 30% of the received e-mails are considered as a scam, and </a:t>
            </a:r>
            <a:r>
              <a:rPr lang="en-US" dirty="0" smtClean="0"/>
              <a:t>you </a:t>
            </a:r>
            <a:r>
              <a:rPr lang="en-US" dirty="0"/>
              <a:t>will receive a new message which contains ‘offer’, what is the probability that it is spam</a:t>
            </a:r>
            <a:r>
              <a:rPr lang="en-US" dirty="0" smtClean="0"/>
              <a:t>?</a:t>
            </a:r>
          </a:p>
          <a:p>
            <a:pPr marL="0" indent="0">
              <a:buNone/>
            </a:pPr>
            <a:r>
              <a:rPr lang="en-US" b="1" dirty="0" smtClean="0"/>
              <a:t>Explanation</a:t>
            </a:r>
            <a:r>
              <a:rPr lang="en-US" b="1" dirty="0"/>
              <a:t> </a:t>
            </a:r>
            <a:r>
              <a:rPr lang="en-US" b="1" dirty="0" smtClean="0"/>
              <a:t>without </a:t>
            </a:r>
            <a:r>
              <a:rPr lang="en-US" b="1" dirty="0"/>
              <a:t>Bayes’ Equation</a:t>
            </a:r>
          </a:p>
          <a:p>
            <a:r>
              <a:rPr lang="en-US" dirty="0"/>
              <a:t>A</a:t>
            </a:r>
            <a:r>
              <a:rPr lang="en-US" dirty="0" smtClean="0"/>
              <a:t>ssume total </a:t>
            </a:r>
            <a:r>
              <a:rPr lang="en-US" dirty="0"/>
              <a:t>100 e-mails. </a:t>
            </a:r>
            <a:endParaRPr lang="en-US" dirty="0" smtClean="0"/>
          </a:p>
          <a:p>
            <a:r>
              <a:rPr lang="en-US" dirty="0" smtClean="0"/>
              <a:t>The </a:t>
            </a:r>
            <a:r>
              <a:rPr lang="en-US" dirty="0"/>
              <a:t>percentage of spam in the whole e-mail is 30%. </a:t>
            </a:r>
            <a:endParaRPr lang="en-US" dirty="0" smtClean="0"/>
          </a:p>
          <a:p>
            <a:r>
              <a:rPr lang="en-US" dirty="0" smtClean="0"/>
              <a:t>So</a:t>
            </a:r>
            <a:r>
              <a:rPr lang="en-US" dirty="0"/>
              <a:t>, </a:t>
            </a:r>
            <a:r>
              <a:rPr lang="en-US" dirty="0" smtClean="0"/>
              <a:t>30 </a:t>
            </a:r>
            <a:r>
              <a:rPr lang="en-US" dirty="0"/>
              <a:t>spam e-mails and 70 desired e-mails in 100 e-mails. </a:t>
            </a:r>
            <a:endParaRPr lang="en-US" dirty="0" smtClean="0"/>
          </a:p>
          <a:p>
            <a:r>
              <a:rPr lang="en-US" dirty="0" smtClean="0"/>
              <a:t>The </a:t>
            </a:r>
            <a:r>
              <a:rPr lang="en-US" dirty="0"/>
              <a:t>percentage of the </a:t>
            </a:r>
            <a:r>
              <a:rPr lang="en-US" b="1" dirty="0"/>
              <a:t>word ‘offer’ that occurs in spam e-mails </a:t>
            </a:r>
            <a:r>
              <a:rPr lang="en-US" dirty="0"/>
              <a:t>is 80%. </a:t>
            </a:r>
            <a:endParaRPr lang="en-US" dirty="0" smtClean="0"/>
          </a:p>
          <a:p>
            <a:pPr lvl="1"/>
            <a:r>
              <a:rPr lang="en-US" dirty="0" smtClean="0"/>
              <a:t>It </a:t>
            </a:r>
            <a:r>
              <a:rPr lang="en-US" dirty="0"/>
              <a:t>means 80% of 30 </a:t>
            </a:r>
            <a:r>
              <a:rPr lang="en-US" dirty="0" smtClean="0"/>
              <a:t>spam e-mail </a:t>
            </a:r>
            <a:r>
              <a:rPr lang="en-US" dirty="0"/>
              <a:t>and it makes </a:t>
            </a:r>
            <a:r>
              <a:rPr lang="en-US" dirty="0" smtClean="0"/>
              <a:t>24 spam email </a:t>
            </a:r>
            <a:r>
              <a:rPr lang="en-US" dirty="0"/>
              <a:t>c</a:t>
            </a:r>
            <a:r>
              <a:rPr lang="en-US" dirty="0" smtClean="0"/>
              <a:t>ontain the word offer where </a:t>
            </a:r>
            <a:r>
              <a:rPr lang="en-US" dirty="0"/>
              <a:t>6 of them </a:t>
            </a:r>
            <a:r>
              <a:rPr lang="en-US" dirty="0" smtClean="0"/>
              <a:t>does not contain </a:t>
            </a:r>
            <a:r>
              <a:rPr lang="en-US" dirty="0"/>
              <a:t>‘offer’.</a:t>
            </a:r>
          </a:p>
          <a:p>
            <a:r>
              <a:rPr lang="en-US" dirty="0"/>
              <a:t>The percentage of the </a:t>
            </a:r>
            <a:r>
              <a:rPr lang="en-US" b="1" dirty="0"/>
              <a:t>word ‘offer’ that occurs in the desired e-mails </a:t>
            </a:r>
            <a:r>
              <a:rPr lang="en-US" dirty="0"/>
              <a:t>is 10%. </a:t>
            </a:r>
            <a:endParaRPr lang="en-US" dirty="0" smtClean="0"/>
          </a:p>
          <a:p>
            <a:pPr lvl="1"/>
            <a:r>
              <a:rPr lang="en-US" dirty="0" smtClean="0"/>
              <a:t>It </a:t>
            </a:r>
            <a:r>
              <a:rPr lang="en-US" dirty="0"/>
              <a:t>means 7 of them (10% of 70 desired e-mails) contain the word ‘offer’ and 63 of them not</a:t>
            </a:r>
            <a:r>
              <a:rPr lang="en-US" dirty="0" smtClean="0"/>
              <a:t>.</a:t>
            </a:r>
          </a:p>
          <a:p>
            <a:r>
              <a:rPr lang="en-US" dirty="0" smtClean="0"/>
              <a:t>Now, we can see this logic in a simple chart.</a:t>
            </a:r>
            <a:endParaRPr lang="en-US" dirty="0"/>
          </a:p>
        </p:txBody>
      </p:sp>
    </p:spTree>
    <p:extLst>
      <p:ext uri="{BB962C8B-B14F-4D97-AF65-F5344CB8AC3E}">
        <p14:creationId xmlns:p14="http://schemas.microsoft.com/office/powerpoint/2010/main" val="2499344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The </a:t>
            </a:r>
            <a:r>
              <a:rPr lang="en-US" dirty="0"/>
              <a:t>question was what is the probability of spam where the mail contains the word ‘offer’:</a:t>
            </a:r>
          </a:p>
          <a:p>
            <a:r>
              <a:rPr lang="en-US" dirty="0"/>
              <a:t>We need to find the total number of mails which contains ‘offer’ ;</a:t>
            </a:r>
          </a:p>
          <a:p>
            <a:r>
              <a:rPr lang="en-US" dirty="0"/>
              <a:t>24 +7 = 31 mail contain the word ‘offer’</a:t>
            </a:r>
          </a:p>
          <a:p>
            <a:r>
              <a:rPr lang="en-US" dirty="0"/>
              <a:t>2. Find the probability of spam if the mail contains ‘offer’ ;</a:t>
            </a:r>
          </a:p>
          <a:p>
            <a:r>
              <a:rPr lang="en-US" dirty="0"/>
              <a:t>In 31 mails 24 contains ‘offer’ means 77.4% = 0.774 (probability)</a:t>
            </a:r>
          </a:p>
        </p:txBody>
      </p:sp>
      <p:pic>
        <p:nvPicPr>
          <p:cNvPr id="4" name="Picture 3"/>
          <p:cNvPicPr>
            <a:picLocks noChangeAspect="1"/>
          </p:cNvPicPr>
          <p:nvPr/>
        </p:nvPicPr>
        <p:blipFill>
          <a:blip r:embed="rId2"/>
          <a:stretch>
            <a:fillRect/>
          </a:stretch>
        </p:blipFill>
        <p:spPr>
          <a:xfrm>
            <a:off x="2362200" y="457200"/>
            <a:ext cx="6135276" cy="2938511"/>
          </a:xfrm>
          <a:prstGeom prst="rect">
            <a:avLst/>
          </a:prstGeom>
        </p:spPr>
      </p:pic>
    </p:spTree>
    <p:extLst>
      <p:ext uri="{BB962C8B-B14F-4D97-AF65-F5344CB8AC3E}">
        <p14:creationId xmlns:p14="http://schemas.microsoft.com/office/powerpoint/2010/main" val="3019334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23363</TotalTime>
  <Words>1621</Words>
  <Application>Microsoft Office PowerPoint</Application>
  <PresentationFormat>Widescreen</PresentationFormat>
  <Paragraphs>249</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 Unicode MS</vt:lpstr>
      <vt:lpstr>Arial</vt:lpstr>
      <vt:lpstr>Calibri</vt:lpstr>
      <vt:lpstr>Gill Sans MT</vt:lpstr>
      <vt:lpstr>Times New Roman</vt:lpstr>
      <vt:lpstr>Wingdings</vt:lpstr>
      <vt:lpstr>Custom Design</vt:lpstr>
      <vt:lpstr>PowerPoint Presentation</vt:lpstr>
      <vt:lpstr>Contents</vt:lpstr>
      <vt:lpstr>Outline</vt:lpstr>
      <vt:lpstr>Bayes' theorem</vt:lpstr>
      <vt:lpstr>Bayes' theorem</vt:lpstr>
      <vt:lpstr>Bayes' theorem</vt:lpstr>
      <vt:lpstr>Bayes' theorem-Problem 1</vt:lpstr>
      <vt:lpstr>Problem 2</vt:lpstr>
      <vt:lpstr>PowerPoint Presentation</vt:lpstr>
      <vt:lpstr>Solution with Bayes’ Equation </vt:lpstr>
      <vt:lpstr>Problem 3</vt:lpstr>
      <vt:lpstr>Solution with Bayes’ Equation</vt:lpstr>
      <vt:lpstr>Naive Bayes</vt:lpstr>
      <vt:lpstr>Naive Bayes</vt:lpstr>
      <vt:lpstr>Why is it called Naïve Bayes? </vt:lpstr>
      <vt:lpstr>Estimate Prior and Conditional probability</vt:lpstr>
      <vt:lpstr>Tabular representation of an example dataset</vt:lpstr>
      <vt:lpstr>PowerPoint Presentation</vt:lpstr>
      <vt:lpstr>Naive assumption Example 1 </vt:lpstr>
      <vt:lpstr>Naive assumption </vt:lpstr>
      <vt:lpstr>Naive assumption </vt:lpstr>
      <vt:lpstr>Naive assumption Example 2 </vt:lpstr>
      <vt:lpstr>Naive assumption Example 3 </vt:lpstr>
      <vt:lpstr>Naive assumption </vt:lpstr>
      <vt:lpstr>Naive assumption </vt:lpstr>
      <vt:lpstr>Naive assumption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ASMR</dc:creator>
  <dc:description>2010 animated abstract template from Presentationpro.com</dc:description>
  <cp:lastModifiedBy>Microsoft account</cp:lastModifiedBy>
  <cp:revision>1967</cp:revision>
  <cp:lastPrinted>2015-09-22T10:17:55Z</cp:lastPrinted>
  <dcterms:created xsi:type="dcterms:W3CDTF">2014-11-02T19:18:20Z</dcterms:created>
  <dcterms:modified xsi:type="dcterms:W3CDTF">2024-02-15T12:46:40Z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