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6" r:id="rId3"/>
    <p:sldId id="263" r:id="rId4"/>
    <p:sldId id="262" r:id="rId5"/>
    <p:sldId id="264" r:id="rId6"/>
    <p:sldId id="265" r:id="rId7"/>
    <p:sldId id="257" r:id="rId8"/>
    <p:sldId id="261" r:id="rId9"/>
    <p:sldId id="281" r:id="rId10"/>
    <p:sldId id="266" r:id="rId11"/>
    <p:sldId id="267" r:id="rId12"/>
    <p:sldId id="268" r:id="rId13"/>
    <p:sldId id="273" r:id="rId14"/>
    <p:sldId id="279" r:id="rId15"/>
    <p:sldId id="276" r:id="rId16"/>
    <p:sldId id="284" r:id="rId17"/>
    <p:sldId id="285" r:id="rId18"/>
    <p:sldId id="282" r:id="rId19"/>
    <p:sldId id="283" r:id="rId20"/>
    <p:sldId id="280" r:id="rId21"/>
    <p:sldId id="278" r:id="rId22"/>
    <p:sldId id="275" r:id="rId23"/>
    <p:sldId id="277"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0FC9C-4891-4088-A2A1-BB371F076A3A}"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F8F475FA-B047-48CB-A97F-ADAC5019B641}">
      <dgm:prSet/>
      <dgm:spPr>
        <a:ln w="57150">
          <a:solidFill>
            <a:schemeClr val="accent1">
              <a:lumMod val="75000"/>
            </a:schemeClr>
          </a:solidFill>
        </a:ln>
      </dgm:spPr>
      <dgm:t>
        <a:bodyPr/>
        <a:lstStyle/>
        <a:p>
          <a:pPr>
            <a:lnSpc>
              <a:spcPct val="100000"/>
            </a:lnSpc>
          </a:pPr>
          <a:r>
            <a:rPr lang="en-GB" dirty="0">
              <a:latin typeface="Arial Black" panose="020B0A04020102020204" pitchFamily="34" charset="0"/>
            </a:rPr>
            <a:t>INITIATION</a:t>
          </a:r>
        </a:p>
      </dgm:t>
    </dgm:pt>
    <dgm:pt modelId="{91274E11-8539-4DE1-8CC0-0F86FE153C16}" type="parTrans" cxnId="{283A1440-E81D-44AE-86F3-3777A5442DD7}">
      <dgm:prSet/>
      <dgm:spPr/>
      <dgm:t>
        <a:bodyPr/>
        <a:lstStyle/>
        <a:p>
          <a:endParaRPr lang="en-US"/>
        </a:p>
      </dgm:t>
    </dgm:pt>
    <dgm:pt modelId="{646FC72C-D5A1-408D-AC8C-75FB255ECEBC}" type="sibTrans" cxnId="{283A1440-E81D-44AE-86F3-3777A5442DD7}">
      <dgm:prSet/>
      <dgm:spPr/>
      <dgm:t>
        <a:bodyPr/>
        <a:lstStyle/>
        <a:p>
          <a:pPr>
            <a:lnSpc>
              <a:spcPct val="100000"/>
            </a:lnSpc>
          </a:pPr>
          <a:endParaRPr lang="en-US">
            <a:latin typeface="Arial Black" panose="020B0A04020102020204" pitchFamily="34" charset="0"/>
          </a:endParaRPr>
        </a:p>
      </dgm:t>
    </dgm:pt>
    <dgm:pt modelId="{E34C11FA-6822-4443-95E6-53958FE442E7}">
      <dgm:prSet/>
      <dgm:spPr>
        <a:ln w="57150">
          <a:solidFill>
            <a:schemeClr val="accent1">
              <a:lumMod val="75000"/>
            </a:schemeClr>
          </a:solidFill>
        </a:ln>
      </dgm:spPr>
      <dgm:t>
        <a:bodyPr/>
        <a:lstStyle/>
        <a:p>
          <a:pPr>
            <a:lnSpc>
              <a:spcPct val="100000"/>
            </a:lnSpc>
          </a:pPr>
          <a:r>
            <a:rPr lang="en-GB" dirty="0">
              <a:latin typeface="Arial Black" panose="020B0A04020102020204" pitchFamily="34" charset="0"/>
            </a:rPr>
            <a:t>PROPOSAL</a:t>
          </a:r>
          <a:endParaRPr lang="en-US" dirty="0">
            <a:latin typeface="Arial Black" panose="020B0A04020102020204" pitchFamily="34" charset="0"/>
          </a:endParaRPr>
        </a:p>
      </dgm:t>
    </dgm:pt>
    <dgm:pt modelId="{DC23BE9B-D3FD-41D4-ACDD-5905B64C4E7A}" type="parTrans" cxnId="{0A738259-DFEA-4195-ABC1-90E9EA6CA60E}">
      <dgm:prSet/>
      <dgm:spPr/>
      <dgm:t>
        <a:bodyPr/>
        <a:lstStyle/>
        <a:p>
          <a:endParaRPr lang="en-US"/>
        </a:p>
      </dgm:t>
    </dgm:pt>
    <dgm:pt modelId="{CDB378BF-81A5-438D-BE33-467B0480C82E}" type="sibTrans" cxnId="{0A738259-DFEA-4195-ABC1-90E9EA6CA60E}">
      <dgm:prSet/>
      <dgm:spPr/>
      <dgm:t>
        <a:bodyPr/>
        <a:lstStyle/>
        <a:p>
          <a:pPr>
            <a:lnSpc>
              <a:spcPct val="100000"/>
            </a:lnSpc>
          </a:pPr>
          <a:endParaRPr lang="en-US">
            <a:latin typeface="Arial Black" panose="020B0A04020102020204" pitchFamily="34" charset="0"/>
          </a:endParaRPr>
        </a:p>
      </dgm:t>
    </dgm:pt>
    <dgm:pt modelId="{0781DB8F-AD29-4750-95CD-04DF6B9C9C65}">
      <dgm:prSet/>
      <dgm:spPr>
        <a:ln w="57150">
          <a:solidFill>
            <a:schemeClr val="accent1">
              <a:lumMod val="75000"/>
            </a:schemeClr>
          </a:solidFill>
        </a:ln>
      </dgm:spPr>
      <dgm:t>
        <a:bodyPr/>
        <a:lstStyle/>
        <a:p>
          <a:pPr>
            <a:lnSpc>
              <a:spcPct val="100000"/>
            </a:lnSpc>
          </a:pPr>
          <a:r>
            <a:rPr lang="en-GB">
              <a:latin typeface="Arial Black" panose="020B0A04020102020204" pitchFamily="34" charset="0"/>
            </a:rPr>
            <a:t>BLUEPRINT &amp; UI/UX DESIGN</a:t>
          </a:r>
          <a:endParaRPr lang="en-US">
            <a:latin typeface="Arial Black" panose="020B0A04020102020204" pitchFamily="34" charset="0"/>
          </a:endParaRPr>
        </a:p>
      </dgm:t>
    </dgm:pt>
    <dgm:pt modelId="{1D708112-2D6C-4A04-9B23-BD9C89D87FAA}" type="parTrans" cxnId="{4D1E9E6E-E9D2-4DB5-8C71-F21CF6AED687}">
      <dgm:prSet/>
      <dgm:spPr/>
      <dgm:t>
        <a:bodyPr/>
        <a:lstStyle/>
        <a:p>
          <a:endParaRPr lang="en-US"/>
        </a:p>
      </dgm:t>
    </dgm:pt>
    <dgm:pt modelId="{1B5CE187-677E-4887-8C53-532E298A3C1A}" type="sibTrans" cxnId="{4D1E9E6E-E9D2-4DB5-8C71-F21CF6AED687}">
      <dgm:prSet/>
      <dgm:spPr/>
      <dgm:t>
        <a:bodyPr/>
        <a:lstStyle/>
        <a:p>
          <a:pPr>
            <a:lnSpc>
              <a:spcPct val="100000"/>
            </a:lnSpc>
          </a:pPr>
          <a:endParaRPr lang="en-US">
            <a:latin typeface="Arial Black" panose="020B0A04020102020204" pitchFamily="34" charset="0"/>
          </a:endParaRPr>
        </a:p>
      </dgm:t>
    </dgm:pt>
    <dgm:pt modelId="{2B9D8C5A-BC57-4A80-8395-9449EC27118A}">
      <dgm:prSet/>
      <dgm:spPr>
        <a:ln w="57150">
          <a:solidFill>
            <a:schemeClr val="accent1">
              <a:lumMod val="75000"/>
            </a:schemeClr>
          </a:solidFill>
        </a:ln>
      </dgm:spPr>
      <dgm:t>
        <a:bodyPr/>
        <a:lstStyle/>
        <a:p>
          <a:pPr>
            <a:lnSpc>
              <a:spcPct val="100000"/>
            </a:lnSpc>
          </a:pPr>
          <a:r>
            <a:rPr lang="en-GB">
              <a:latin typeface="Arial Black" panose="020B0A04020102020204" pitchFamily="34" charset="0"/>
            </a:rPr>
            <a:t>DEVELOPMENT, TESTING &amp; DEPLOYMENT</a:t>
          </a:r>
          <a:endParaRPr lang="en-US">
            <a:latin typeface="Arial Black" panose="020B0A04020102020204" pitchFamily="34" charset="0"/>
          </a:endParaRPr>
        </a:p>
      </dgm:t>
    </dgm:pt>
    <dgm:pt modelId="{C99B47A5-15B6-4167-8C3A-C1C885672724}" type="parTrans" cxnId="{B15C0518-26C5-46EA-BC02-242942D274D3}">
      <dgm:prSet/>
      <dgm:spPr/>
      <dgm:t>
        <a:bodyPr/>
        <a:lstStyle/>
        <a:p>
          <a:endParaRPr lang="en-US"/>
        </a:p>
      </dgm:t>
    </dgm:pt>
    <dgm:pt modelId="{9D4288D8-A28D-4141-A1BB-673F19AFE386}" type="sibTrans" cxnId="{B15C0518-26C5-46EA-BC02-242942D274D3}">
      <dgm:prSet/>
      <dgm:spPr/>
      <dgm:t>
        <a:bodyPr/>
        <a:lstStyle/>
        <a:p>
          <a:pPr>
            <a:lnSpc>
              <a:spcPct val="100000"/>
            </a:lnSpc>
          </a:pPr>
          <a:endParaRPr lang="en-US">
            <a:latin typeface="Arial Black" panose="020B0A04020102020204" pitchFamily="34" charset="0"/>
          </a:endParaRPr>
        </a:p>
      </dgm:t>
    </dgm:pt>
    <dgm:pt modelId="{D8BC04AD-940C-4B85-8E41-84190A41062B}">
      <dgm:prSet/>
      <dgm:spPr>
        <a:ln w="57150">
          <a:solidFill>
            <a:schemeClr val="accent1">
              <a:lumMod val="75000"/>
            </a:schemeClr>
          </a:solidFill>
        </a:ln>
      </dgm:spPr>
      <dgm:t>
        <a:bodyPr/>
        <a:lstStyle/>
        <a:p>
          <a:pPr>
            <a:lnSpc>
              <a:spcPct val="100000"/>
            </a:lnSpc>
          </a:pPr>
          <a:r>
            <a:rPr lang="en-GB">
              <a:latin typeface="Arial Black" panose="020B0A04020102020204" pitchFamily="34" charset="0"/>
            </a:rPr>
            <a:t>SUPPORT AND MAINTENANCE</a:t>
          </a:r>
          <a:endParaRPr lang="en-US">
            <a:latin typeface="Arial Black" panose="020B0A04020102020204" pitchFamily="34" charset="0"/>
          </a:endParaRPr>
        </a:p>
      </dgm:t>
    </dgm:pt>
    <dgm:pt modelId="{A9CCAD63-81B1-4EDD-B7C9-1EA3354554B6}" type="parTrans" cxnId="{439DDD0A-7659-4480-894E-C991E03B09F4}">
      <dgm:prSet/>
      <dgm:spPr/>
      <dgm:t>
        <a:bodyPr/>
        <a:lstStyle/>
        <a:p>
          <a:endParaRPr lang="en-US"/>
        </a:p>
      </dgm:t>
    </dgm:pt>
    <dgm:pt modelId="{A260600B-23F0-400E-BFDA-B89091687EBC}" type="sibTrans" cxnId="{439DDD0A-7659-4480-894E-C991E03B09F4}">
      <dgm:prSet/>
      <dgm:spPr/>
      <dgm:t>
        <a:bodyPr/>
        <a:lstStyle/>
        <a:p>
          <a:endParaRPr lang="en-US"/>
        </a:p>
      </dgm:t>
    </dgm:pt>
    <dgm:pt modelId="{DF024EA4-3997-4BDC-8492-5791C8BCAE34}" type="pres">
      <dgm:prSet presAssocID="{83A0FC9C-4891-4088-A2A1-BB371F076A3A}" presName="outerComposite" presStyleCnt="0">
        <dgm:presLayoutVars>
          <dgm:chMax val="5"/>
          <dgm:dir/>
          <dgm:resizeHandles val="exact"/>
        </dgm:presLayoutVars>
      </dgm:prSet>
      <dgm:spPr/>
    </dgm:pt>
    <dgm:pt modelId="{5496DD53-F008-442F-A9DA-289517145D74}" type="pres">
      <dgm:prSet presAssocID="{83A0FC9C-4891-4088-A2A1-BB371F076A3A}" presName="dummyMaxCanvas" presStyleCnt="0">
        <dgm:presLayoutVars/>
      </dgm:prSet>
      <dgm:spPr/>
    </dgm:pt>
    <dgm:pt modelId="{6C047844-2E74-4AE3-B361-871A40E60E82}" type="pres">
      <dgm:prSet presAssocID="{83A0FC9C-4891-4088-A2A1-BB371F076A3A}" presName="FiveNodes_1" presStyleLbl="node1" presStyleIdx="0" presStyleCnt="5">
        <dgm:presLayoutVars>
          <dgm:bulletEnabled val="1"/>
        </dgm:presLayoutVars>
      </dgm:prSet>
      <dgm:spPr/>
    </dgm:pt>
    <dgm:pt modelId="{E6291491-C79D-4C40-ACD3-086BDBF0B935}" type="pres">
      <dgm:prSet presAssocID="{83A0FC9C-4891-4088-A2A1-BB371F076A3A}" presName="FiveNodes_2" presStyleLbl="node1" presStyleIdx="1" presStyleCnt="5">
        <dgm:presLayoutVars>
          <dgm:bulletEnabled val="1"/>
        </dgm:presLayoutVars>
      </dgm:prSet>
      <dgm:spPr/>
    </dgm:pt>
    <dgm:pt modelId="{0255E59D-2EC4-460A-B19E-86ECDF0F54EC}" type="pres">
      <dgm:prSet presAssocID="{83A0FC9C-4891-4088-A2A1-BB371F076A3A}" presName="FiveNodes_3" presStyleLbl="node1" presStyleIdx="2" presStyleCnt="5">
        <dgm:presLayoutVars>
          <dgm:bulletEnabled val="1"/>
        </dgm:presLayoutVars>
      </dgm:prSet>
      <dgm:spPr/>
    </dgm:pt>
    <dgm:pt modelId="{F6BEBFD2-F003-404B-A1B6-7BB08DB22340}" type="pres">
      <dgm:prSet presAssocID="{83A0FC9C-4891-4088-A2A1-BB371F076A3A}" presName="FiveNodes_4" presStyleLbl="node1" presStyleIdx="3" presStyleCnt="5">
        <dgm:presLayoutVars>
          <dgm:bulletEnabled val="1"/>
        </dgm:presLayoutVars>
      </dgm:prSet>
      <dgm:spPr/>
    </dgm:pt>
    <dgm:pt modelId="{9B5CBCEF-C37A-42FE-9644-8589CF10AEDF}" type="pres">
      <dgm:prSet presAssocID="{83A0FC9C-4891-4088-A2A1-BB371F076A3A}" presName="FiveNodes_5" presStyleLbl="node1" presStyleIdx="4" presStyleCnt="5">
        <dgm:presLayoutVars>
          <dgm:bulletEnabled val="1"/>
        </dgm:presLayoutVars>
      </dgm:prSet>
      <dgm:spPr/>
    </dgm:pt>
    <dgm:pt modelId="{3EC8EA9E-7ACE-4395-B47A-C34EC11BB577}" type="pres">
      <dgm:prSet presAssocID="{83A0FC9C-4891-4088-A2A1-BB371F076A3A}" presName="FiveConn_1-2" presStyleLbl="fgAccFollowNode1" presStyleIdx="0" presStyleCnt="4">
        <dgm:presLayoutVars>
          <dgm:bulletEnabled val="1"/>
        </dgm:presLayoutVars>
      </dgm:prSet>
      <dgm:spPr/>
    </dgm:pt>
    <dgm:pt modelId="{2D85FEF0-492A-4C58-B923-80D6862E1548}" type="pres">
      <dgm:prSet presAssocID="{83A0FC9C-4891-4088-A2A1-BB371F076A3A}" presName="FiveConn_2-3" presStyleLbl="fgAccFollowNode1" presStyleIdx="1" presStyleCnt="4">
        <dgm:presLayoutVars>
          <dgm:bulletEnabled val="1"/>
        </dgm:presLayoutVars>
      </dgm:prSet>
      <dgm:spPr/>
    </dgm:pt>
    <dgm:pt modelId="{AB0267F0-C40B-4B78-8982-928C4C36BA58}" type="pres">
      <dgm:prSet presAssocID="{83A0FC9C-4891-4088-A2A1-BB371F076A3A}" presName="FiveConn_3-4" presStyleLbl="fgAccFollowNode1" presStyleIdx="2" presStyleCnt="4">
        <dgm:presLayoutVars>
          <dgm:bulletEnabled val="1"/>
        </dgm:presLayoutVars>
      </dgm:prSet>
      <dgm:spPr/>
    </dgm:pt>
    <dgm:pt modelId="{3744EE90-3C02-4172-BB1D-84A45A0EF45B}" type="pres">
      <dgm:prSet presAssocID="{83A0FC9C-4891-4088-A2A1-BB371F076A3A}" presName="FiveConn_4-5" presStyleLbl="fgAccFollowNode1" presStyleIdx="3" presStyleCnt="4">
        <dgm:presLayoutVars>
          <dgm:bulletEnabled val="1"/>
        </dgm:presLayoutVars>
      </dgm:prSet>
      <dgm:spPr/>
    </dgm:pt>
    <dgm:pt modelId="{A66611F1-152D-4451-A1C9-F82B717360F7}" type="pres">
      <dgm:prSet presAssocID="{83A0FC9C-4891-4088-A2A1-BB371F076A3A}" presName="FiveNodes_1_text" presStyleLbl="node1" presStyleIdx="4" presStyleCnt="5">
        <dgm:presLayoutVars>
          <dgm:bulletEnabled val="1"/>
        </dgm:presLayoutVars>
      </dgm:prSet>
      <dgm:spPr/>
    </dgm:pt>
    <dgm:pt modelId="{003720C1-BD98-4E24-8CDD-7136EE3079A7}" type="pres">
      <dgm:prSet presAssocID="{83A0FC9C-4891-4088-A2A1-BB371F076A3A}" presName="FiveNodes_2_text" presStyleLbl="node1" presStyleIdx="4" presStyleCnt="5">
        <dgm:presLayoutVars>
          <dgm:bulletEnabled val="1"/>
        </dgm:presLayoutVars>
      </dgm:prSet>
      <dgm:spPr/>
    </dgm:pt>
    <dgm:pt modelId="{123C96BF-5F8C-4B06-B77F-72BB138F8C5E}" type="pres">
      <dgm:prSet presAssocID="{83A0FC9C-4891-4088-A2A1-BB371F076A3A}" presName="FiveNodes_3_text" presStyleLbl="node1" presStyleIdx="4" presStyleCnt="5">
        <dgm:presLayoutVars>
          <dgm:bulletEnabled val="1"/>
        </dgm:presLayoutVars>
      </dgm:prSet>
      <dgm:spPr/>
    </dgm:pt>
    <dgm:pt modelId="{424610EB-4B55-4B6A-8F37-79169B5155AD}" type="pres">
      <dgm:prSet presAssocID="{83A0FC9C-4891-4088-A2A1-BB371F076A3A}" presName="FiveNodes_4_text" presStyleLbl="node1" presStyleIdx="4" presStyleCnt="5">
        <dgm:presLayoutVars>
          <dgm:bulletEnabled val="1"/>
        </dgm:presLayoutVars>
      </dgm:prSet>
      <dgm:spPr/>
    </dgm:pt>
    <dgm:pt modelId="{753EF1BB-ABD4-4942-91B6-0DEAE5F33946}" type="pres">
      <dgm:prSet presAssocID="{83A0FC9C-4891-4088-A2A1-BB371F076A3A}" presName="FiveNodes_5_text" presStyleLbl="node1" presStyleIdx="4" presStyleCnt="5">
        <dgm:presLayoutVars>
          <dgm:bulletEnabled val="1"/>
        </dgm:presLayoutVars>
      </dgm:prSet>
      <dgm:spPr/>
    </dgm:pt>
  </dgm:ptLst>
  <dgm:cxnLst>
    <dgm:cxn modelId="{439DDD0A-7659-4480-894E-C991E03B09F4}" srcId="{83A0FC9C-4891-4088-A2A1-BB371F076A3A}" destId="{D8BC04AD-940C-4B85-8E41-84190A41062B}" srcOrd="4" destOrd="0" parTransId="{A9CCAD63-81B1-4EDD-B7C9-1EA3354554B6}" sibTransId="{A260600B-23F0-400E-BFDA-B89091687EBC}"/>
    <dgm:cxn modelId="{B15C0518-26C5-46EA-BC02-242942D274D3}" srcId="{83A0FC9C-4891-4088-A2A1-BB371F076A3A}" destId="{2B9D8C5A-BC57-4A80-8395-9449EC27118A}" srcOrd="3" destOrd="0" parTransId="{C99B47A5-15B6-4167-8C3A-C1C885672724}" sibTransId="{9D4288D8-A28D-4141-A1BB-673F19AFE386}"/>
    <dgm:cxn modelId="{8CADA83A-9530-4E7C-AB89-D3338B7320CC}" type="presOf" srcId="{83A0FC9C-4891-4088-A2A1-BB371F076A3A}" destId="{DF024EA4-3997-4BDC-8492-5791C8BCAE34}" srcOrd="0" destOrd="0" presId="urn:microsoft.com/office/officeart/2005/8/layout/vProcess5"/>
    <dgm:cxn modelId="{283A1440-E81D-44AE-86F3-3777A5442DD7}" srcId="{83A0FC9C-4891-4088-A2A1-BB371F076A3A}" destId="{F8F475FA-B047-48CB-A97F-ADAC5019B641}" srcOrd="0" destOrd="0" parTransId="{91274E11-8539-4DE1-8CC0-0F86FE153C16}" sibTransId="{646FC72C-D5A1-408D-AC8C-75FB255ECEBC}"/>
    <dgm:cxn modelId="{6C159B61-5EFB-494A-A82A-D986AE16FCC1}" type="presOf" srcId="{1B5CE187-677E-4887-8C53-532E298A3C1A}" destId="{AB0267F0-C40B-4B78-8982-928C4C36BA58}" srcOrd="0" destOrd="0" presId="urn:microsoft.com/office/officeart/2005/8/layout/vProcess5"/>
    <dgm:cxn modelId="{7FE2BA43-7EE5-45C5-B445-1608E085D3E6}" type="presOf" srcId="{9D4288D8-A28D-4141-A1BB-673F19AFE386}" destId="{3744EE90-3C02-4172-BB1D-84A45A0EF45B}" srcOrd="0" destOrd="0" presId="urn:microsoft.com/office/officeart/2005/8/layout/vProcess5"/>
    <dgm:cxn modelId="{FFB35465-0DEF-4BEC-8A1C-4F7EAEB00039}" type="presOf" srcId="{646FC72C-D5A1-408D-AC8C-75FB255ECEBC}" destId="{3EC8EA9E-7ACE-4395-B47A-C34EC11BB577}" srcOrd="0" destOrd="0" presId="urn:microsoft.com/office/officeart/2005/8/layout/vProcess5"/>
    <dgm:cxn modelId="{67246D49-D62D-4406-872D-DBBDAF561FF9}" type="presOf" srcId="{2B9D8C5A-BC57-4A80-8395-9449EC27118A}" destId="{424610EB-4B55-4B6A-8F37-79169B5155AD}" srcOrd="1" destOrd="0" presId="urn:microsoft.com/office/officeart/2005/8/layout/vProcess5"/>
    <dgm:cxn modelId="{4D1E9E6E-E9D2-4DB5-8C71-F21CF6AED687}" srcId="{83A0FC9C-4891-4088-A2A1-BB371F076A3A}" destId="{0781DB8F-AD29-4750-95CD-04DF6B9C9C65}" srcOrd="2" destOrd="0" parTransId="{1D708112-2D6C-4A04-9B23-BD9C89D87FAA}" sibTransId="{1B5CE187-677E-4887-8C53-532E298A3C1A}"/>
    <dgm:cxn modelId="{B40BC155-C848-4BE4-ACC8-9FCA35E44404}" type="presOf" srcId="{E34C11FA-6822-4443-95E6-53958FE442E7}" destId="{003720C1-BD98-4E24-8CDD-7136EE3079A7}" srcOrd="1" destOrd="0" presId="urn:microsoft.com/office/officeart/2005/8/layout/vProcess5"/>
    <dgm:cxn modelId="{6F4D8976-307B-49C9-A867-4987C0BE52DC}" type="presOf" srcId="{0781DB8F-AD29-4750-95CD-04DF6B9C9C65}" destId="{123C96BF-5F8C-4B06-B77F-72BB138F8C5E}" srcOrd="1" destOrd="0" presId="urn:microsoft.com/office/officeart/2005/8/layout/vProcess5"/>
    <dgm:cxn modelId="{0A738259-DFEA-4195-ABC1-90E9EA6CA60E}" srcId="{83A0FC9C-4891-4088-A2A1-BB371F076A3A}" destId="{E34C11FA-6822-4443-95E6-53958FE442E7}" srcOrd="1" destOrd="0" parTransId="{DC23BE9B-D3FD-41D4-ACDD-5905B64C4E7A}" sibTransId="{CDB378BF-81A5-438D-BE33-467B0480C82E}"/>
    <dgm:cxn modelId="{E1BF0380-1C70-48D7-B259-6AE73BA6E10D}" type="presOf" srcId="{F8F475FA-B047-48CB-A97F-ADAC5019B641}" destId="{6C047844-2E74-4AE3-B361-871A40E60E82}" srcOrd="0" destOrd="0" presId="urn:microsoft.com/office/officeart/2005/8/layout/vProcess5"/>
    <dgm:cxn modelId="{37A0B08E-7A73-4BD8-A418-303732E0E6F3}" type="presOf" srcId="{D8BC04AD-940C-4B85-8E41-84190A41062B}" destId="{753EF1BB-ABD4-4942-91B6-0DEAE5F33946}" srcOrd="1" destOrd="0" presId="urn:microsoft.com/office/officeart/2005/8/layout/vProcess5"/>
    <dgm:cxn modelId="{A68BD5A6-09C2-4C1F-8C9C-9EE29ACFDCBB}" type="presOf" srcId="{2B9D8C5A-BC57-4A80-8395-9449EC27118A}" destId="{F6BEBFD2-F003-404B-A1B6-7BB08DB22340}" srcOrd="0" destOrd="0" presId="urn:microsoft.com/office/officeart/2005/8/layout/vProcess5"/>
    <dgm:cxn modelId="{42F0D9A8-4C9F-40F3-A509-40F758AB5640}" type="presOf" srcId="{0781DB8F-AD29-4750-95CD-04DF6B9C9C65}" destId="{0255E59D-2EC4-460A-B19E-86ECDF0F54EC}" srcOrd="0" destOrd="0" presId="urn:microsoft.com/office/officeart/2005/8/layout/vProcess5"/>
    <dgm:cxn modelId="{73FCC5C4-82DA-41FA-924B-991FCA3D4700}" type="presOf" srcId="{D8BC04AD-940C-4B85-8E41-84190A41062B}" destId="{9B5CBCEF-C37A-42FE-9644-8589CF10AEDF}" srcOrd="0" destOrd="0" presId="urn:microsoft.com/office/officeart/2005/8/layout/vProcess5"/>
    <dgm:cxn modelId="{3D1564EE-432E-4C33-A512-AC8405AFAAD2}" type="presOf" srcId="{E34C11FA-6822-4443-95E6-53958FE442E7}" destId="{E6291491-C79D-4C40-ACD3-086BDBF0B935}" srcOrd="0" destOrd="0" presId="urn:microsoft.com/office/officeart/2005/8/layout/vProcess5"/>
    <dgm:cxn modelId="{332EC7EF-9666-48D2-ACBA-EE0FBD052155}" type="presOf" srcId="{F8F475FA-B047-48CB-A97F-ADAC5019B641}" destId="{A66611F1-152D-4451-A1C9-F82B717360F7}" srcOrd="1" destOrd="0" presId="urn:microsoft.com/office/officeart/2005/8/layout/vProcess5"/>
    <dgm:cxn modelId="{FAC1D5F3-EB55-46EE-B37D-66D0E36765A5}" type="presOf" srcId="{CDB378BF-81A5-438D-BE33-467B0480C82E}" destId="{2D85FEF0-492A-4C58-B923-80D6862E1548}" srcOrd="0" destOrd="0" presId="urn:microsoft.com/office/officeart/2005/8/layout/vProcess5"/>
    <dgm:cxn modelId="{38C0C8AC-246B-4682-9225-CC442A82EC59}" type="presParOf" srcId="{DF024EA4-3997-4BDC-8492-5791C8BCAE34}" destId="{5496DD53-F008-442F-A9DA-289517145D74}" srcOrd="0" destOrd="0" presId="urn:microsoft.com/office/officeart/2005/8/layout/vProcess5"/>
    <dgm:cxn modelId="{ECA717F0-C072-46CF-B590-364465CFBEFE}" type="presParOf" srcId="{DF024EA4-3997-4BDC-8492-5791C8BCAE34}" destId="{6C047844-2E74-4AE3-B361-871A40E60E82}" srcOrd="1" destOrd="0" presId="urn:microsoft.com/office/officeart/2005/8/layout/vProcess5"/>
    <dgm:cxn modelId="{C984E8D0-725A-47C7-A74C-A58765013210}" type="presParOf" srcId="{DF024EA4-3997-4BDC-8492-5791C8BCAE34}" destId="{E6291491-C79D-4C40-ACD3-086BDBF0B935}" srcOrd="2" destOrd="0" presId="urn:microsoft.com/office/officeart/2005/8/layout/vProcess5"/>
    <dgm:cxn modelId="{F3C6C109-7BBB-4931-A1D9-D33F2D9C86CC}" type="presParOf" srcId="{DF024EA4-3997-4BDC-8492-5791C8BCAE34}" destId="{0255E59D-2EC4-460A-B19E-86ECDF0F54EC}" srcOrd="3" destOrd="0" presId="urn:microsoft.com/office/officeart/2005/8/layout/vProcess5"/>
    <dgm:cxn modelId="{CFBE216E-879F-4851-9D28-43F0B1A3E964}" type="presParOf" srcId="{DF024EA4-3997-4BDC-8492-5791C8BCAE34}" destId="{F6BEBFD2-F003-404B-A1B6-7BB08DB22340}" srcOrd="4" destOrd="0" presId="urn:microsoft.com/office/officeart/2005/8/layout/vProcess5"/>
    <dgm:cxn modelId="{1B1F1341-626F-460D-823E-A4DAEBC72053}" type="presParOf" srcId="{DF024EA4-3997-4BDC-8492-5791C8BCAE34}" destId="{9B5CBCEF-C37A-42FE-9644-8589CF10AEDF}" srcOrd="5" destOrd="0" presId="urn:microsoft.com/office/officeart/2005/8/layout/vProcess5"/>
    <dgm:cxn modelId="{A3844FD0-AAFF-4F31-AA02-8A01FE2742E6}" type="presParOf" srcId="{DF024EA4-3997-4BDC-8492-5791C8BCAE34}" destId="{3EC8EA9E-7ACE-4395-B47A-C34EC11BB577}" srcOrd="6" destOrd="0" presId="urn:microsoft.com/office/officeart/2005/8/layout/vProcess5"/>
    <dgm:cxn modelId="{A4663041-AFE5-4297-B19B-D3F31F95E8F9}" type="presParOf" srcId="{DF024EA4-3997-4BDC-8492-5791C8BCAE34}" destId="{2D85FEF0-492A-4C58-B923-80D6862E1548}" srcOrd="7" destOrd="0" presId="urn:microsoft.com/office/officeart/2005/8/layout/vProcess5"/>
    <dgm:cxn modelId="{E5DED6F4-CD30-4A6C-AC36-9F7B137619D4}" type="presParOf" srcId="{DF024EA4-3997-4BDC-8492-5791C8BCAE34}" destId="{AB0267F0-C40B-4B78-8982-928C4C36BA58}" srcOrd="8" destOrd="0" presId="urn:microsoft.com/office/officeart/2005/8/layout/vProcess5"/>
    <dgm:cxn modelId="{A444A234-8300-41A2-BE6C-7D89C3C0D32A}" type="presParOf" srcId="{DF024EA4-3997-4BDC-8492-5791C8BCAE34}" destId="{3744EE90-3C02-4172-BB1D-84A45A0EF45B}" srcOrd="9" destOrd="0" presId="urn:microsoft.com/office/officeart/2005/8/layout/vProcess5"/>
    <dgm:cxn modelId="{65D2BE8B-CB90-435B-8549-DBC0962DF546}" type="presParOf" srcId="{DF024EA4-3997-4BDC-8492-5791C8BCAE34}" destId="{A66611F1-152D-4451-A1C9-F82B717360F7}" srcOrd="10" destOrd="0" presId="urn:microsoft.com/office/officeart/2005/8/layout/vProcess5"/>
    <dgm:cxn modelId="{061A459C-B462-462E-9D65-19A5B5F13B26}" type="presParOf" srcId="{DF024EA4-3997-4BDC-8492-5791C8BCAE34}" destId="{003720C1-BD98-4E24-8CDD-7136EE3079A7}" srcOrd="11" destOrd="0" presId="urn:microsoft.com/office/officeart/2005/8/layout/vProcess5"/>
    <dgm:cxn modelId="{0A366546-1206-4EF1-9EA8-D853529AB87D}" type="presParOf" srcId="{DF024EA4-3997-4BDC-8492-5791C8BCAE34}" destId="{123C96BF-5F8C-4B06-B77F-72BB138F8C5E}" srcOrd="12" destOrd="0" presId="urn:microsoft.com/office/officeart/2005/8/layout/vProcess5"/>
    <dgm:cxn modelId="{9396874F-6824-4EFC-8B93-469B7528959F}" type="presParOf" srcId="{DF024EA4-3997-4BDC-8492-5791C8BCAE34}" destId="{424610EB-4B55-4B6A-8F37-79169B5155AD}" srcOrd="13" destOrd="0" presId="urn:microsoft.com/office/officeart/2005/8/layout/vProcess5"/>
    <dgm:cxn modelId="{16E22ABA-1FD8-4193-B854-860127C64349}" type="presParOf" srcId="{DF024EA4-3997-4BDC-8492-5791C8BCAE34}" destId="{753EF1BB-ABD4-4942-91B6-0DEAE5F3394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47844-2E74-4AE3-B361-871A40E60E82}">
      <dsp:nvSpPr>
        <dsp:cNvPr id="0" name=""/>
        <dsp:cNvSpPr/>
      </dsp:nvSpPr>
      <dsp:spPr>
        <a:xfrm>
          <a:off x="0" y="0"/>
          <a:ext cx="8756231" cy="942369"/>
        </a:xfrm>
        <a:prstGeom prst="roundRect">
          <a:avLst>
            <a:gd name="adj" fmla="val 10000"/>
          </a:avLst>
        </a:prstGeom>
        <a:solidFill>
          <a:schemeClr val="dk2">
            <a:hueOff val="0"/>
            <a:satOff val="0"/>
            <a:lumOff val="0"/>
            <a:alphaOff val="0"/>
          </a:schemeClr>
        </a:solidFill>
        <a:ln w="571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Black" panose="020B0A04020102020204" pitchFamily="34" charset="0"/>
            </a:rPr>
            <a:t>INITIATION</a:t>
          </a:r>
        </a:p>
      </dsp:txBody>
      <dsp:txXfrm>
        <a:off x="27601" y="27601"/>
        <a:ext cx="7629083" cy="887167"/>
      </dsp:txXfrm>
    </dsp:sp>
    <dsp:sp modelId="{E6291491-C79D-4C40-ACD3-086BDBF0B935}">
      <dsp:nvSpPr>
        <dsp:cNvPr id="0" name=""/>
        <dsp:cNvSpPr/>
      </dsp:nvSpPr>
      <dsp:spPr>
        <a:xfrm>
          <a:off x="653874" y="1073254"/>
          <a:ext cx="8756231" cy="942369"/>
        </a:xfrm>
        <a:prstGeom prst="roundRect">
          <a:avLst>
            <a:gd name="adj" fmla="val 10000"/>
          </a:avLst>
        </a:prstGeom>
        <a:solidFill>
          <a:schemeClr val="dk2">
            <a:hueOff val="0"/>
            <a:satOff val="0"/>
            <a:lumOff val="0"/>
            <a:alphaOff val="0"/>
          </a:schemeClr>
        </a:solidFill>
        <a:ln w="571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Black" panose="020B0A04020102020204" pitchFamily="34" charset="0"/>
            </a:rPr>
            <a:t>PROPOSAL</a:t>
          </a:r>
          <a:endParaRPr lang="en-US" sz="2400" kern="1200" dirty="0">
            <a:latin typeface="Arial Black" panose="020B0A04020102020204" pitchFamily="34" charset="0"/>
          </a:endParaRPr>
        </a:p>
      </dsp:txBody>
      <dsp:txXfrm>
        <a:off x="681475" y="1100855"/>
        <a:ext cx="7434614" cy="887167"/>
      </dsp:txXfrm>
    </dsp:sp>
    <dsp:sp modelId="{0255E59D-2EC4-460A-B19E-86ECDF0F54EC}">
      <dsp:nvSpPr>
        <dsp:cNvPr id="0" name=""/>
        <dsp:cNvSpPr/>
      </dsp:nvSpPr>
      <dsp:spPr>
        <a:xfrm>
          <a:off x="1307748" y="2146508"/>
          <a:ext cx="8756231" cy="942369"/>
        </a:xfrm>
        <a:prstGeom prst="roundRect">
          <a:avLst>
            <a:gd name="adj" fmla="val 10000"/>
          </a:avLst>
        </a:prstGeom>
        <a:solidFill>
          <a:schemeClr val="dk2">
            <a:hueOff val="0"/>
            <a:satOff val="0"/>
            <a:lumOff val="0"/>
            <a:alphaOff val="0"/>
          </a:schemeClr>
        </a:solidFill>
        <a:ln w="571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GB" sz="2400" kern="1200">
              <a:latin typeface="Arial Black" panose="020B0A04020102020204" pitchFamily="34" charset="0"/>
            </a:rPr>
            <a:t>BLUEPRINT &amp; UI/UX DESIGN</a:t>
          </a:r>
          <a:endParaRPr lang="en-US" sz="2400" kern="1200">
            <a:latin typeface="Arial Black" panose="020B0A04020102020204" pitchFamily="34" charset="0"/>
          </a:endParaRPr>
        </a:p>
      </dsp:txBody>
      <dsp:txXfrm>
        <a:off x="1335349" y="2174109"/>
        <a:ext cx="7434614" cy="887167"/>
      </dsp:txXfrm>
    </dsp:sp>
    <dsp:sp modelId="{F6BEBFD2-F003-404B-A1B6-7BB08DB22340}">
      <dsp:nvSpPr>
        <dsp:cNvPr id="0" name=""/>
        <dsp:cNvSpPr/>
      </dsp:nvSpPr>
      <dsp:spPr>
        <a:xfrm>
          <a:off x="1961623" y="3219763"/>
          <a:ext cx="8756231" cy="942369"/>
        </a:xfrm>
        <a:prstGeom prst="roundRect">
          <a:avLst>
            <a:gd name="adj" fmla="val 10000"/>
          </a:avLst>
        </a:prstGeom>
        <a:solidFill>
          <a:schemeClr val="dk2">
            <a:hueOff val="0"/>
            <a:satOff val="0"/>
            <a:lumOff val="0"/>
            <a:alphaOff val="0"/>
          </a:schemeClr>
        </a:solidFill>
        <a:ln w="571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GB" sz="2400" kern="1200">
              <a:latin typeface="Arial Black" panose="020B0A04020102020204" pitchFamily="34" charset="0"/>
            </a:rPr>
            <a:t>DEVELOPMENT, TESTING &amp; DEPLOYMENT</a:t>
          </a:r>
          <a:endParaRPr lang="en-US" sz="2400" kern="1200">
            <a:latin typeface="Arial Black" panose="020B0A04020102020204" pitchFamily="34" charset="0"/>
          </a:endParaRPr>
        </a:p>
      </dsp:txBody>
      <dsp:txXfrm>
        <a:off x="1989224" y="3247364"/>
        <a:ext cx="7434614" cy="887167"/>
      </dsp:txXfrm>
    </dsp:sp>
    <dsp:sp modelId="{9B5CBCEF-C37A-42FE-9644-8589CF10AEDF}">
      <dsp:nvSpPr>
        <dsp:cNvPr id="0" name=""/>
        <dsp:cNvSpPr/>
      </dsp:nvSpPr>
      <dsp:spPr>
        <a:xfrm>
          <a:off x="2615497" y="4293017"/>
          <a:ext cx="8756231" cy="942369"/>
        </a:xfrm>
        <a:prstGeom prst="roundRect">
          <a:avLst>
            <a:gd name="adj" fmla="val 10000"/>
          </a:avLst>
        </a:prstGeom>
        <a:solidFill>
          <a:schemeClr val="dk2">
            <a:hueOff val="0"/>
            <a:satOff val="0"/>
            <a:lumOff val="0"/>
            <a:alphaOff val="0"/>
          </a:schemeClr>
        </a:solidFill>
        <a:ln w="57150" cap="flat" cmpd="sng" algn="ctr">
          <a:solidFill>
            <a:schemeClr val="accent1">
              <a:lumMod val="75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GB" sz="2400" kern="1200">
              <a:latin typeface="Arial Black" panose="020B0A04020102020204" pitchFamily="34" charset="0"/>
            </a:rPr>
            <a:t>SUPPORT AND MAINTENANCE</a:t>
          </a:r>
          <a:endParaRPr lang="en-US" sz="2400" kern="1200">
            <a:latin typeface="Arial Black" panose="020B0A04020102020204" pitchFamily="34" charset="0"/>
          </a:endParaRPr>
        </a:p>
      </dsp:txBody>
      <dsp:txXfrm>
        <a:off x="2643098" y="4320618"/>
        <a:ext cx="7434614" cy="887167"/>
      </dsp:txXfrm>
    </dsp:sp>
    <dsp:sp modelId="{3EC8EA9E-7ACE-4395-B47A-C34EC11BB577}">
      <dsp:nvSpPr>
        <dsp:cNvPr id="0" name=""/>
        <dsp:cNvSpPr/>
      </dsp:nvSpPr>
      <dsp:spPr>
        <a:xfrm>
          <a:off x="8143691" y="688453"/>
          <a:ext cx="612540" cy="61254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latin typeface="Arial Black" panose="020B0A04020102020204" pitchFamily="34" charset="0"/>
          </a:endParaRPr>
        </a:p>
      </dsp:txBody>
      <dsp:txXfrm>
        <a:off x="8281513" y="688453"/>
        <a:ext cx="336897" cy="460936"/>
      </dsp:txXfrm>
    </dsp:sp>
    <dsp:sp modelId="{2D85FEF0-492A-4C58-B923-80D6862E1548}">
      <dsp:nvSpPr>
        <dsp:cNvPr id="0" name=""/>
        <dsp:cNvSpPr/>
      </dsp:nvSpPr>
      <dsp:spPr>
        <a:xfrm>
          <a:off x="8797565" y="1761707"/>
          <a:ext cx="612540" cy="61254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latin typeface="Arial Black" panose="020B0A04020102020204" pitchFamily="34" charset="0"/>
          </a:endParaRPr>
        </a:p>
      </dsp:txBody>
      <dsp:txXfrm>
        <a:off x="8935387" y="1761707"/>
        <a:ext cx="336897" cy="460936"/>
      </dsp:txXfrm>
    </dsp:sp>
    <dsp:sp modelId="{AB0267F0-C40B-4B78-8982-928C4C36BA58}">
      <dsp:nvSpPr>
        <dsp:cNvPr id="0" name=""/>
        <dsp:cNvSpPr/>
      </dsp:nvSpPr>
      <dsp:spPr>
        <a:xfrm>
          <a:off x="9451439" y="2819255"/>
          <a:ext cx="612540" cy="61254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latin typeface="Arial Black" panose="020B0A04020102020204" pitchFamily="34" charset="0"/>
          </a:endParaRPr>
        </a:p>
      </dsp:txBody>
      <dsp:txXfrm>
        <a:off x="9589261" y="2819255"/>
        <a:ext cx="336897" cy="460936"/>
      </dsp:txXfrm>
    </dsp:sp>
    <dsp:sp modelId="{3744EE90-3C02-4172-BB1D-84A45A0EF45B}">
      <dsp:nvSpPr>
        <dsp:cNvPr id="0" name=""/>
        <dsp:cNvSpPr/>
      </dsp:nvSpPr>
      <dsp:spPr>
        <a:xfrm>
          <a:off x="10105314" y="3902981"/>
          <a:ext cx="612540" cy="61254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latin typeface="Arial Black" panose="020B0A04020102020204" pitchFamily="34" charset="0"/>
          </a:endParaRPr>
        </a:p>
      </dsp:txBody>
      <dsp:txXfrm>
        <a:off x="10243136" y="3902981"/>
        <a:ext cx="336897" cy="4609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30 September,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30 September,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30 September,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30 September,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30 September,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30 September,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30 September,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30 September,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30 September,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30 September,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30 September,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30 September,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0B09-C8B5-4DA1-9C9C-3183CCFDA6A6}"/>
              </a:ext>
            </a:extLst>
          </p:cNvPr>
          <p:cNvSpPr>
            <a:spLocks noGrp="1"/>
          </p:cNvSpPr>
          <p:nvPr>
            <p:ph type="title"/>
          </p:nvPr>
        </p:nvSpPr>
        <p:spPr>
          <a:xfrm>
            <a:off x="570604" y="1149070"/>
            <a:ext cx="11050792" cy="4308848"/>
          </a:xfrm>
        </p:spPr>
        <p:txBody>
          <a:bodyPr/>
          <a:lstStyle/>
          <a:p>
            <a:pPr algn="ctr"/>
            <a:r>
              <a:rPr lang="en-GB" dirty="0">
                <a:latin typeface="Arial Black" panose="020B0A04020102020204" pitchFamily="34" charset="0"/>
              </a:rPr>
              <a:t>Attachment of ICT usage as observed </a:t>
            </a:r>
            <a:br>
              <a:rPr lang="en-GB" dirty="0">
                <a:latin typeface="Arial Black" panose="020B0A04020102020204" pitchFamily="34" charset="0"/>
              </a:rPr>
            </a:br>
            <a:r>
              <a:rPr lang="en-GB" dirty="0">
                <a:latin typeface="Arial Black" panose="020B0A04020102020204" pitchFamily="34" charset="0"/>
              </a:rPr>
              <a:t>during visit to Industry/Business Enterprise</a:t>
            </a:r>
            <a:endParaRPr lang="en-US" dirty="0">
              <a:latin typeface="Arial Black" panose="020B0A04020102020204" pitchFamily="34" charset="0"/>
            </a:endParaRPr>
          </a:p>
        </p:txBody>
      </p:sp>
    </p:spTree>
    <p:extLst>
      <p:ext uri="{BB962C8B-B14F-4D97-AF65-F5344CB8AC3E}">
        <p14:creationId xmlns:p14="http://schemas.microsoft.com/office/powerpoint/2010/main" val="1840906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3DFB37-BB6F-4A60-9AE9-8DEB93E71068}"/>
              </a:ext>
            </a:extLst>
          </p:cNvPr>
          <p:cNvSpPr txBox="1"/>
          <p:nvPr/>
        </p:nvSpPr>
        <p:spPr>
          <a:xfrm>
            <a:off x="1129553" y="518322"/>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CONTENTS</a:t>
            </a:r>
            <a:r>
              <a:rPr lang="en-GB" sz="3600" dirty="0">
                <a:latin typeface="Arial Rounded MT Bold" panose="020F07040305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514D900A-26A0-4EA5-A96A-609A567F88B7}"/>
              </a:ext>
            </a:extLst>
          </p:cNvPr>
          <p:cNvSpPr txBox="1"/>
          <p:nvPr/>
        </p:nvSpPr>
        <p:spPr>
          <a:xfrm>
            <a:off x="2456330" y="2026929"/>
            <a:ext cx="7897906" cy="305275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Company Overview</a:t>
            </a:r>
          </a:p>
          <a:p>
            <a:pPr marL="342900" indent="-342900">
              <a:lnSpc>
                <a:spcPct val="200000"/>
              </a:lnSpc>
              <a:buFont typeface="Wingdings" panose="05000000000000000000" pitchFamily="2" charset="2"/>
              <a:buChar char="Ø"/>
            </a:pPr>
            <a:r>
              <a:rPr lang="en-GB" sz="2800" b="1" dirty="0">
                <a:solidFill>
                  <a:srgbClr val="FFFF00"/>
                </a:solidFill>
                <a:latin typeface="Arial Rounded MT Bold" panose="020F0704030504030204" pitchFamily="34" charset="0"/>
                <a:cs typeface="Times New Roman" panose="02020603050405020304" pitchFamily="18" charset="0"/>
              </a:rPr>
              <a:t>Software Development Process</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Learnings</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Achievements</a:t>
            </a:r>
          </a:p>
        </p:txBody>
      </p:sp>
    </p:spTree>
    <p:extLst>
      <p:ext uri="{BB962C8B-B14F-4D97-AF65-F5344CB8AC3E}">
        <p14:creationId xmlns:p14="http://schemas.microsoft.com/office/powerpoint/2010/main" val="163113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D2A11-FA4E-4854-BA82-CFC13DA9EC49}"/>
              </a:ext>
            </a:extLst>
          </p:cNvPr>
          <p:cNvSpPr txBox="1"/>
          <p:nvPr/>
        </p:nvSpPr>
        <p:spPr>
          <a:xfrm>
            <a:off x="98612" y="105945"/>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Project Lifecycle</a:t>
            </a:r>
          </a:p>
        </p:txBody>
      </p:sp>
      <p:graphicFrame>
        <p:nvGraphicFramePr>
          <p:cNvPr id="3" name="Diagram 2">
            <a:extLst>
              <a:ext uri="{FF2B5EF4-FFF2-40B4-BE49-F238E27FC236}">
                <a16:creationId xmlns:a16="http://schemas.microsoft.com/office/drawing/2014/main" id="{A4B83E01-7104-418B-91BF-83F337F10FB0}"/>
              </a:ext>
            </a:extLst>
          </p:cNvPr>
          <p:cNvGraphicFramePr/>
          <p:nvPr>
            <p:extLst>
              <p:ext uri="{D42A27DB-BD31-4B8C-83A1-F6EECF244321}">
                <p14:modId xmlns:p14="http://schemas.microsoft.com/office/powerpoint/2010/main" val="1522441549"/>
              </p:ext>
            </p:extLst>
          </p:nvPr>
        </p:nvGraphicFramePr>
        <p:xfrm>
          <a:off x="461683" y="1201270"/>
          <a:ext cx="11371729" cy="5235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18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922D56-EFCD-48FB-BBE0-33DF08699D3A}"/>
              </a:ext>
            </a:extLst>
          </p:cNvPr>
          <p:cNvSpPr txBox="1"/>
          <p:nvPr/>
        </p:nvSpPr>
        <p:spPr>
          <a:xfrm>
            <a:off x="215153" y="105945"/>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Methodologies</a:t>
            </a:r>
          </a:p>
        </p:txBody>
      </p:sp>
      <p:sp>
        <p:nvSpPr>
          <p:cNvPr id="6" name="TextBox 5">
            <a:extLst>
              <a:ext uri="{FF2B5EF4-FFF2-40B4-BE49-F238E27FC236}">
                <a16:creationId xmlns:a16="http://schemas.microsoft.com/office/drawing/2014/main" id="{7A98B3A3-33EE-4875-B918-3927DA8D35E6}"/>
              </a:ext>
            </a:extLst>
          </p:cNvPr>
          <p:cNvSpPr txBox="1"/>
          <p:nvPr/>
        </p:nvSpPr>
        <p:spPr>
          <a:xfrm>
            <a:off x="329795" y="2061662"/>
            <a:ext cx="11129003" cy="3911007"/>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AGILE:</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Cycling through phases of planning, design, </a:t>
            </a:r>
          </a:p>
          <a:p>
            <a:pPr lvl="1" algn="just">
              <a:lnSpc>
                <a:spcPct val="150000"/>
              </a:lnSpc>
              <a:buSzPct val="100000"/>
            </a:pPr>
            <a:r>
              <a:rPr lang="en-GB" sz="2000" dirty="0">
                <a:latin typeface="Arial Rounded MT Bold" panose="020F0704030504030204" pitchFamily="34" charset="0"/>
                <a:cs typeface="Times New Roman" panose="02020603050405020304" pitchFamily="18" charset="0"/>
              </a:rPr>
              <a:t>		development, testing and deployed</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Continual improvement through iterative work, changes and updates</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The project team and stakeholders are in constant communication, repeatedly evaluating and completing work in a cyclical nature.</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Results in gradual but continual improvement. It’s ongoing, more flexible and adaptable to change, producing outcomes faster and improving them over time.</a:t>
            </a:r>
          </a:p>
        </p:txBody>
      </p:sp>
      <p:pic>
        <p:nvPicPr>
          <p:cNvPr id="9" name="Picture 8">
            <a:extLst>
              <a:ext uri="{FF2B5EF4-FFF2-40B4-BE49-F238E27FC236}">
                <a16:creationId xmlns:a16="http://schemas.microsoft.com/office/drawing/2014/main" id="{51D5C927-DA36-40A7-B623-1186C7619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831" y="479695"/>
            <a:ext cx="2949305" cy="2949305"/>
          </a:xfrm>
          <a:prstGeom prst="rect">
            <a:avLst/>
          </a:prstGeom>
        </p:spPr>
      </p:pic>
    </p:spTree>
    <p:extLst>
      <p:ext uri="{BB962C8B-B14F-4D97-AF65-F5344CB8AC3E}">
        <p14:creationId xmlns:p14="http://schemas.microsoft.com/office/powerpoint/2010/main" val="134123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A39CF1-F3CD-4D8D-B38C-E083653408B8}"/>
              </a:ext>
            </a:extLst>
          </p:cNvPr>
          <p:cNvSpPr txBox="1"/>
          <p:nvPr/>
        </p:nvSpPr>
        <p:spPr>
          <a:xfrm>
            <a:off x="215153" y="105945"/>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Methodologies</a:t>
            </a:r>
          </a:p>
        </p:txBody>
      </p:sp>
      <p:sp>
        <p:nvSpPr>
          <p:cNvPr id="5" name="TextBox 4">
            <a:extLst>
              <a:ext uri="{FF2B5EF4-FFF2-40B4-BE49-F238E27FC236}">
                <a16:creationId xmlns:a16="http://schemas.microsoft.com/office/drawing/2014/main" id="{3D6AC051-849E-458A-836F-6179D9C37345}"/>
              </a:ext>
            </a:extLst>
          </p:cNvPr>
          <p:cNvSpPr txBox="1"/>
          <p:nvPr/>
        </p:nvSpPr>
        <p:spPr>
          <a:xfrm>
            <a:off x="215153" y="1365846"/>
            <a:ext cx="11129003" cy="5296002"/>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Waterfall:</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a sequential development process that flows</a:t>
            </a:r>
          </a:p>
          <a:p>
            <a:pPr algn="just">
              <a:lnSpc>
                <a:spcPct val="150000"/>
              </a:lnSpc>
              <a:buSzPct val="100000"/>
            </a:pPr>
            <a:r>
              <a:rPr lang="en-GB" sz="2000" dirty="0">
                <a:latin typeface="Arial Rounded MT Bold" panose="020F0704030504030204" pitchFamily="34" charset="0"/>
                <a:cs typeface="Times New Roman" panose="02020603050405020304" pitchFamily="18" charset="0"/>
              </a:rPr>
              <a:t>	like a waterfall through all phases of a project</a:t>
            </a:r>
          </a:p>
          <a:p>
            <a:pPr algn="just">
              <a:lnSpc>
                <a:spcPct val="150000"/>
              </a:lnSpc>
              <a:buSzPct val="100000"/>
            </a:pPr>
            <a:r>
              <a:rPr lang="en-GB" sz="2000" dirty="0">
                <a:latin typeface="Arial Rounded MT Bold" panose="020F0704030504030204" pitchFamily="34" charset="0"/>
                <a:cs typeface="Times New Roman" panose="02020603050405020304" pitchFamily="18" charset="0"/>
              </a:rPr>
              <a:t>	 (analysis, design, development, and testing, for</a:t>
            </a:r>
          </a:p>
          <a:p>
            <a:pPr algn="just">
              <a:lnSpc>
                <a:spcPct val="150000"/>
              </a:lnSpc>
              <a:buSzPct val="100000"/>
            </a:pPr>
            <a:r>
              <a:rPr lang="en-GB" sz="2000" dirty="0">
                <a:latin typeface="Arial Rounded MT Bold" panose="020F0704030504030204" pitchFamily="34" charset="0"/>
                <a:cs typeface="Times New Roman" panose="02020603050405020304" pitchFamily="18" charset="0"/>
              </a:rPr>
              <a:t>	 example), with each phase completely wrapping up </a:t>
            </a:r>
          </a:p>
          <a:p>
            <a:pPr algn="just">
              <a:lnSpc>
                <a:spcPct val="150000"/>
              </a:lnSpc>
              <a:buSzPct val="100000"/>
            </a:pPr>
            <a:r>
              <a:rPr lang="en-GB" sz="2000" dirty="0">
                <a:latin typeface="Arial Rounded MT Bold" panose="020F0704030504030204" pitchFamily="34" charset="0"/>
                <a:cs typeface="Times New Roman" panose="02020603050405020304" pitchFamily="18" charset="0"/>
              </a:rPr>
              <a:t>	before the next phase begins.</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The success of the Waterfall method depends on the amount and quality of the work done on the front end, documenting everything in advance, including the user interface, user stories, and all the features’ variations and outcomes.</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The total cost of the project can be accurately estimated, as can the timeline, after the requirements have been defined.</a:t>
            </a:r>
          </a:p>
        </p:txBody>
      </p:sp>
      <p:pic>
        <p:nvPicPr>
          <p:cNvPr id="8" name="Picture 7">
            <a:extLst>
              <a:ext uri="{FF2B5EF4-FFF2-40B4-BE49-F238E27FC236}">
                <a16:creationId xmlns:a16="http://schemas.microsoft.com/office/drawing/2014/main" id="{88B35B3F-4067-4399-B816-85FDB05CC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190" y="636494"/>
            <a:ext cx="6134657" cy="3484294"/>
          </a:xfrm>
          <a:prstGeom prst="rect">
            <a:avLst/>
          </a:prstGeom>
        </p:spPr>
      </p:pic>
    </p:spTree>
    <p:extLst>
      <p:ext uri="{BB962C8B-B14F-4D97-AF65-F5344CB8AC3E}">
        <p14:creationId xmlns:p14="http://schemas.microsoft.com/office/powerpoint/2010/main" val="216606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40CB28-8EC6-4A84-A41F-EB8A95A69B34}"/>
              </a:ext>
            </a:extLst>
          </p:cNvPr>
          <p:cNvSpPr txBox="1"/>
          <p:nvPr/>
        </p:nvSpPr>
        <p:spPr>
          <a:xfrm>
            <a:off x="286870" y="164575"/>
            <a:ext cx="11129003" cy="2987677"/>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Documentation</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Process of recording the key project details and producing the documents that are required to implement it successfully.</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Project documents come in many forms – from project proposals and business cases, project plans, UI design and blueprints, Codes, project status reports etc.</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Documentation is very important for both client and developer.</a:t>
            </a:r>
          </a:p>
        </p:txBody>
      </p:sp>
      <p:sp>
        <p:nvSpPr>
          <p:cNvPr id="7" name="TextBox 6">
            <a:extLst>
              <a:ext uri="{FF2B5EF4-FFF2-40B4-BE49-F238E27FC236}">
                <a16:creationId xmlns:a16="http://schemas.microsoft.com/office/drawing/2014/main" id="{34265BD6-6B76-4B58-AD81-FA29B7799D88}"/>
              </a:ext>
            </a:extLst>
          </p:cNvPr>
          <p:cNvSpPr txBox="1"/>
          <p:nvPr/>
        </p:nvSpPr>
        <p:spPr>
          <a:xfrm>
            <a:off x="340658" y="3692302"/>
            <a:ext cx="11129003" cy="2526013"/>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Technology</a:t>
            </a:r>
            <a:endParaRPr lang="en-GB" sz="2000" dirty="0">
              <a:latin typeface="Arial Rounded MT Bold" panose="020F0704030504030204" pitchFamily="34" charset="0"/>
              <a:cs typeface="Times New Roman" panose="02020603050405020304" pitchFamily="18" charset="0"/>
            </a:endParaRP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Technology should be adopted which will best serve the purpose.</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Developer should be flexible enough to swich to the best and most updated version.</a:t>
            </a:r>
          </a:p>
          <a:p>
            <a:pPr marL="342900"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Use frameworks such as Laravel, </a:t>
            </a:r>
            <a:r>
              <a:rPr lang="en-GB" sz="2000" dirty="0" err="1">
                <a:latin typeface="Arial Rounded MT Bold" panose="020F0704030504030204" pitchFamily="34" charset="0"/>
                <a:cs typeface="Times New Roman" panose="02020603050405020304" pitchFamily="18" charset="0"/>
              </a:rPr>
              <a:t>.Net</a:t>
            </a:r>
            <a:r>
              <a:rPr lang="en-GB" sz="2000" dirty="0">
                <a:latin typeface="Arial Rounded MT Bold" panose="020F0704030504030204" pitchFamily="34" charset="0"/>
                <a:cs typeface="Times New Roman" panose="02020603050405020304" pitchFamily="18" charset="0"/>
              </a:rPr>
              <a:t>, Bootstrap instead of writing codes from scratch.</a:t>
            </a:r>
          </a:p>
        </p:txBody>
      </p:sp>
    </p:spTree>
    <p:extLst>
      <p:ext uri="{BB962C8B-B14F-4D97-AF65-F5344CB8AC3E}">
        <p14:creationId xmlns:p14="http://schemas.microsoft.com/office/powerpoint/2010/main" val="48183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3E5939-ADD3-4747-A85E-E4440BCD73A7}"/>
              </a:ext>
            </a:extLst>
          </p:cNvPr>
          <p:cNvSpPr txBox="1"/>
          <p:nvPr/>
        </p:nvSpPr>
        <p:spPr>
          <a:xfrm>
            <a:off x="286869" y="442481"/>
            <a:ext cx="11129003" cy="2064348"/>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Coding Standards</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Understandability is very important.</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Code should be well documented.</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Use well defined and well optimised functions for specific tasks.</a:t>
            </a:r>
          </a:p>
        </p:txBody>
      </p:sp>
      <p:sp>
        <p:nvSpPr>
          <p:cNvPr id="6" name="TextBox 5">
            <a:extLst>
              <a:ext uri="{FF2B5EF4-FFF2-40B4-BE49-F238E27FC236}">
                <a16:creationId xmlns:a16="http://schemas.microsoft.com/office/drawing/2014/main" id="{D16BBDB9-05BE-4A60-8DA0-9A99181E7E35}"/>
              </a:ext>
            </a:extLst>
          </p:cNvPr>
          <p:cNvSpPr txBox="1"/>
          <p:nvPr/>
        </p:nvSpPr>
        <p:spPr>
          <a:xfrm>
            <a:off x="286869" y="3009733"/>
            <a:ext cx="11129003" cy="2987677"/>
          </a:xfrm>
          <a:prstGeom prst="rect">
            <a:avLst/>
          </a:prstGeom>
          <a:noFill/>
        </p:spPr>
        <p:txBody>
          <a:bodyPr wrap="square" rtlCol="0" anchor="t">
            <a:spAutoFit/>
          </a:bodyPr>
          <a:lstStyle/>
          <a:p>
            <a:pPr algn="just">
              <a:lnSpc>
                <a:spcPct val="150000"/>
              </a:lnSpc>
              <a:buSzPct val="100000"/>
            </a:pPr>
            <a:r>
              <a:rPr lang="en-GB" sz="2800" b="1" dirty="0">
                <a:solidFill>
                  <a:schemeClr val="accent2">
                    <a:lumMod val="60000"/>
                    <a:lumOff val="40000"/>
                  </a:schemeClr>
                </a:solidFill>
                <a:latin typeface="Arial Rounded MT Bold" panose="020F0704030504030204" pitchFamily="34" charset="0"/>
                <a:cs typeface="Times New Roman" panose="02020603050405020304" pitchFamily="18" charset="0"/>
              </a:rPr>
              <a:t>Project Management</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Project manager is needed.</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Maintain constant communication and understanding between client and developer.</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Effort synchronization.</a:t>
            </a:r>
          </a:p>
          <a:p>
            <a:pPr marL="800100" lvl="1" indent="-342900" algn="just">
              <a:lnSpc>
                <a:spcPct val="150000"/>
              </a:lnSpc>
              <a:buSzPct val="100000"/>
              <a:buFont typeface="Wingdings" panose="05000000000000000000" pitchFamily="2" charset="2"/>
              <a:buChar char="Ø"/>
            </a:pPr>
            <a:r>
              <a:rPr lang="en-GB" sz="2000" dirty="0">
                <a:latin typeface="Arial Rounded MT Bold" panose="020F0704030504030204" pitchFamily="34" charset="0"/>
                <a:cs typeface="Times New Roman" panose="02020603050405020304" pitchFamily="18" charset="0"/>
              </a:rPr>
              <a:t>Code Collaboration : </a:t>
            </a:r>
            <a:r>
              <a:rPr lang="en-GB" sz="2000" dirty="0" err="1">
                <a:latin typeface="Arial Rounded MT Bold" panose="020F0704030504030204" pitchFamily="34" charset="0"/>
                <a:cs typeface="Times New Roman" panose="02020603050405020304" pitchFamily="18" charset="0"/>
              </a:rPr>
              <a:t>Github</a:t>
            </a:r>
            <a:endParaRPr lang="en-GB" sz="20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10689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4C580-A1A0-4414-BD50-FA8F3A06A0E6}"/>
              </a:ext>
            </a:extLst>
          </p:cNvPr>
          <p:cNvSpPr txBox="1"/>
          <p:nvPr/>
        </p:nvSpPr>
        <p:spPr>
          <a:xfrm>
            <a:off x="1129553" y="518322"/>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CONTENTS</a:t>
            </a:r>
            <a:r>
              <a:rPr lang="en-GB" sz="3600" dirty="0">
                <a:latin typeface="Arial Rounded MT Bold" panose="020F07040305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3F14559E-75D8-4758-A1FB-A5D65F87E656}"/>
              </a:ext>
            </a:extLst>
          </p:cNvPr>
          <p:cNvSpPr txBox="1"/>
          <p:nvPr/>
        </p:nvSpPr>
        <p:spPr>
          <a:xfrm>
            <a:off x="2456330" y="2026929"/>
            <a:ext cx="7897906" cy="305275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Company Overview</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Software Development Process</a:t>
            </a:r>
          </a:p>
          <a:p>
            <a:pPr marL="342900" indent="-342900">
              <a:lnSpc>
                <a:spcPct val="200000"/>
              </a:lnSpc>
              <a:buFont typeface="Wingdings" panose="05000000000000000000" pitchFamily="2" charset="2"/>
              <a:buChar char="Ø"/>
            </a:pPr>
            <a:r>
              <a:rPr lang="en-GB" sz="2800" b="1" dirty="0">
                <a:solidFill>
                  <a:srgbClr val="FFFF00"/>
                </a:solidFill>
                <a:latin typeface="Arial Rounded MT Bold" panose="020F0704030504030204" pitchFamily="34" charset="0"/>
                <a:cs typeface="Times New Roman" panose="02020603050405020304" pitchFamily="18" charset="0"/>
              </a:rPr>
              <a:t>Learnings</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Achievements</a:t>
            </a:r>
          </a:p>
        </p:txBody>
      </p:sp>
    </p:spTree>
    <p:extLst>
      <p:ext uri="{BB962C8B-B14F-4D97-AF65-F5344CB8AC3E}">
        <p14:creationId xmlns:p14="http://schemas.microsoft.com/office/powerpoint/2010/main" val="207107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04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43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47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CEA44-0EA2-4786-A2FF-071247820F42}"/>
              </a:ext>
            </a:extLst>
          </p:cNvPr>
          <p:cNvSpPr txBox="1"/>
          <p:nvPr/>
        </p:nvSpPr>
        <p:spPr>
          <a:xfrm>
            <a:off x="1694329" y="564916"/>
            <a:ext cx="9735671" cy="2495235"/>
          </a:xfrm>
          <a:prstGeom prst="rect">
            <a:avLst/>
          </a:prstGeom>
          <a:noFill/>
        </p:spPr>
        <p:txBody>
          <a:bodyPr wrap="square" rtlCol="0">
            <a:spAutoFit/>
          </a:bodyPr>
          <a:lstStyle/>
          <a:p>
            <a:pPr>
              <a:lnSpc>
                <a:spcPct val="150000"/>
              </a:lnSpc>
            </a:pPr>
            <a:r>
              <a:rPr lang="en-US" sz="2000" dirty="0">
                <a:latin typeface="Arial Rounded MT Bold" panose="020F0704030504030204" pitchFamily="34" charset="0"/>
                <a:cs typeface="Times New Roman" panose="02020603050405020304" pitchFamily="18" charset="0"/>
              </a:rPr>
              <a:t>Company Name	: 	Nascenia</a:t>
            </a:r>
          </a:p>
          <a:p>
            <a:pPr>
              <a:lnSpc>
                <a:spcPct val="150000"/>
              </a:lnSpc>
            </a:pPr>
            <a:r>
              <a:rPr lang="en-US" sz="2000" dirty="0">
                <a:latin typeface="Arial Rounded MT Bold" panose="020F0704030504030204" pitchFamily="34" charset="0"/>
                <a:cs typeface="Times New Roman" panose="02020603050405020304" pitchFamily="18" charset="0"/>
              </a:rPr>
              <a:t>Date of Visit		: 	14 August, 2014</a:t>
            </a:r>
          </a:p>
          <a:p>
            <a:pPr>
              <a:lnSpc>
                <a:spcPct val="150000"/>
              </a:lnSpc>
            </a:pPr>
            <a:r>
              <a:rPr lang="en-US" sz="2000" dirty="0">
                <a:latin typeface="Arial Rounded MT Bold" panose="020F0704030504030204" pitchFamily="34" charset="0"/>
                <a:cs typeface="Times New Roman" panose="02020603050405020304" pitchFamily="18" charset="0"/>
              </a:rPr>
              <a:t>Location		:	</a:t>
            </a:r>
            <a:r>
              <a:rPr lang="en-GB" sz="2000" dirty="0">
                <a:latin typeface="Arial Rounded MT Bold" panose="020F0704030504030204" pitchFamily="34" charset="0"/>
                <a:cs typeface="Times New Roman" panose="02020603050405020304" pitchFamily="18" charset="0"/>
              </a:rPr>
              <a:t>House 6/14,</a:t>
            </a:r>
          </a:p>
          <a:p>
            <a:r>
              <a:rPr lang="en-GB" sz="2000" dirty="0">
                <a:latin typeface="Arial Rounded MT Bold" panose="020F0704030504030204" pitchFamily="34" charset="0"/>
                <a:cs typeface="Times New Roman" panose="02020603050405020304" pitchFamily="18" charset="0"/>
              </a:rPr>
              <a:t>				Block A,</a:t>
            </a:r>
          </a:p>
          <a:p>
            <a:r>
              <a:rPr lang="en-GB" sz="2000" dirty="0">
                <a:latin typeface="Arial Rounded MT Bold" panose="020F0704030504030204" pitchFamily="34" charset="0"/>
                <a:cs typeface="Times New Roman" panose="02020603050405020304" pitchFamily="18" charset="0"/>
              </a:rPr>
              <a:t>				Lalmatia, Dhaka-1207.</a:t>
            </a:r>
          </a:p>
          <a:p>
            <a:pPr>
              <a:lnSpc>
                <a:spcPct val="150000"/>
              </a:lnSpc>
            </a:pPr>
            <a:r>
              <a:rPr lang="en-GB" sz="2000" dirty="0">
                <a:latin typeface="Arial Rounded MT Bold" panose="020F0704030504030204" pitchFamily="34" charset="0"/>
                <a:cs typeface="Times New Roman" panose="02020603050405020304" pitchFamily="18" charset="0"/>
              </a:rPr>
              <a:t>Group Members	:</a:t>
            </a:r>
          </a:p>
        </p:txBody>
      </p:sp>
      <p:graphicFrame>
        <p:nvGraphicFramePr>
          <p:cNvPr id="7" name="Table 7">
            <a:extLst>
              <a:ext uri="{FF2B5EF4-FFF2-40B4-BE49-F238E27FC236}">
                <a16:creationId xmlns:a16="http://schemas.microsoft.com/office/drawing/2014/main" id="{B93B5B20-B9D7-4215-943A-2A168ADB72EB}"/>
              </a:ext>
            </a:extLst>
          </p:cNvPr>
          <p:cNvGraphicFramePr>
            <a:graphicFrameLocks noGrp="1"/>
          </p:cNvGraphicFramePr>
          <p:nvPr>
            <p:extLst>
              <p:ext uri="{D42A27DB-BD31-4B8C-83A1-F6EECF244321}">
                <p14:modId xmlns:p14="http://schemas.microsoft.com/office/powerpoint/2010/main" val="2991487132"/>
              </p:ext>
            </p:extLst>
          </p:nvPr>
        </p:nvGraphicFramePr>
        <p:xfrm>
          <a:off x="4329954" y="3490074"/>
          <a:ext cx="7100046" cy="2729953"/>
        </p:xfrm>
        <a:graphic>
          <a:graphicData uri="http://schemas.openxmlformats.org/drawingml/2006/table">
            <a:tbl>
              <a:tblPr firstRow="1" bandRow="1">
                <a:tableStyleId>{7E9639D4-E3E2-4D34-9284-5A2195B3D0D7}</a:tableStyleId>
              </a:tblPr>
              <a:tblGrid>
                <a:gridCol w="3546005">
                  <a:extLst>
                    <a:ext uri="{9D8B030D-6E8A-4147-A177-3AD203B41FA5}">
                      <a16:colId xmlns:a16="http://schemas.microsoft.com/office/drawing/2014/main" val="1323342182"/>
                    </a:ext>
                  </a:extLst>
                </a:gridCol>
                <a:gridCol w="3554041">
                  <a:extLst>
                    <a:ext uri="{9D8B030D-6E8A-4147-A177-3AD203B41FA5}">
                      <a16:colId xmlns:a16="http://schemas.microsoft.com/office/drawing/2014/main" val="2443296231"/>
                    </a:ext>
                  </a:extLst>
                </a:gridCol>
              </a:tblGrid>
              <a:tr h="699629">
                <a:tc>
                  <a:txBody>
                    <a:bodyPr/>
                    <a:lstStyle/>
                    <a:p>
                      <a:pPr algn="ctr"/>
                      <a:r>
                        <a:rPr lang="en-US" sz="2400" b="1" u="none" dirty="0">
                          <a:solidFill>
                            <a:schemeClr val="tx1"/>
                          </a:solidFill>
                          <a:latin typeface="Arial Rounded MT Bold" panose="020F07040305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solidFill>
                            <a:schemeClr val="tx1"/>
                          </a:solidFill>
                          <a:latin typeface="Arial Rounded MT Bold" panose="020F0704030504030204" pitchFamily="34" charset="0"/>
                        </a:rPr>
                        <a:t>ROLL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4543474"/>
                  </a:ext>
                </a:extLst>
              </a:tr>
              <a:tr h="507581">
                <a:tc>
                  <a:txBody>
                    <a:bodyPr/>
                    <a:lstStyle/>
                    <a:p>
                      <a:pPr algn="ctr"/>
                      <a:r>
                        <a:rPr lang="en-US" dirty="0">
                          <a:latin typeface="Arial Rounded MT Bold" panose="020F0704030504030204" pitchFamily="34" charset="0"/>
                        </a:rPr>
                        <a:t>Ashfaqur Rahman Tokee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Rounded MT Bold" panose="020F0704030504030204" pitchFamily="34" charset="0"/>
                        </a:rPr>
                        <a:t> 192339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3738648"/>
                  </a:ext>
                </a:extLst>
              </a:tr>
              <a:tr h="507581">
                <a:tc>
                  <a:txBody>
                    <a:bodyPr/>
                    <a:lstStyle/>
                    <a:p>
                      <a:pPr algn="ctr"/>
                      <a:r>
                        <a:rPr lang="en-US" dirty="0">
                          <a:latin typeface="Arial Rounded MT Bold" panose="020F0704030504030204" pitchFamily="34" charset="0"/>
                        </a:rPr>
                        <a:t>MD. Shakil Hossain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Rounded MT Bold" panose="020F0704030504030204" pitchFamily="34" charset="0"/>
                        </a:rPr>
                        <a:t>192340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349249"/>
                  </a:ext>
                </a:extLst>
              </a:tr>
              <a:tr h="507581">
                <a:tc>
                  <a:txBody>
                    <a:bodyPr/>
                    <a:lstStyle/>
                    <a:p>
                      <a:pPr algn="ctr"/>
                      <a:r>
                        <a:rPr lang="en-US" dirty="0" err="1">
                          <a:latin typeface="Arial Rounded MT Bold" panose="020F0704030504030204" pitchFamily="34" charset="0"/>
                        </a:rPr>
                        <a:t>Mahabubur</a:t>
                      </a:r>
                      <a:r>
                        <a:rPr lang="en-US" dirty="0">
                          <a:latin typeface="Arial Rounded MT Bold" panose="020F0704030504030204" pitchFamily="34" charset="0"/>
                        </a:rPr>
                        <a:t> Rahman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Rounded MT Bold" panose="020F0704030504030204" pitchFamily="34" charset="0"/>
                        </a:rPr>
                        <a:t>192341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4123444"/>
                  </a:ext>
                </a:extLst>
              </a:tr>
              <a:tr h="507581">
                <a:tc>
                  <a:txBody>
                    <a:bodyPr/>
                    <a:lstStyle/>
                    <a:p>
                      <a:pPr algn="ctr"/>
                      <a:r>
                        <a:rPr lang="en-US" dirty="0" err="1">
                          <a:latin typeface="Arial Rounded MT Bold" panose="020F0704030504030204" pitchFamily="34" charset="0"/>
                        </a:rPr>
                        <a:t>Nahidul</a:t>
                      </a:r>
                      <a:r>
                        <a:rPr lang="en-US" dirty="0">
                          <a:latin typeface="Arial Rounded MT Bold" panose="020F0704030504030204" pitchFamily="34" charset="0"/>
                        </a:rPr>
                        <a:t> Islam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Rounded MT Bold" panose="020F0704030504030204" pitchFamily="34" charset="0"/>
                        </a:rPr>
                        <a:t>192345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2787696"/>
                  </a:ext>
                </a:extLst>
              </a:tr>
            </a:tbl>
          </a:graphicData>
        </a:graphic>
      </p:graphicFrame>
    </p:spTree>
    <p:extLst>
      <p:ext uri="{BB962C8B-B14F-4D97-AF65-F5344CB8AC3E}">
        <p14:creationId xmlns:p14="http://schemas.microsoft.com/office/powerpoint/2010/main" val="22349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02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318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14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43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E7DB59-743E-475F-85AF-FA583C91650A}"/>
              </a:ext>
            </a:extLst>
          </p:cNvPr>
          <p:cNvSpPr txBox="1"/>
          <p:nvPr/>
        </p:nvSpPr>
        <p:spPr>
          <a:xfrm>
            <a:off x="215153" y="105945"/>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About Nascenia </a:t>
            </a:r>
          </a:p>
        </p:txBody>
      </p:sp>
      <p:sp>
        <p:nvSpPr>
          <p:cNvPr id="6" name="TextBox 5">
            <a:extLst>
              <a:ext uri="{FF2B5EF4-FFF2-40B4-BE49-F238E27FC236}">
                <a16:creationId xmlns:a16="http://schemas.microsoft.com/office/drawing/2014/main" id="{98C891BC-E3E1-4CF0-B934-FDB0B32819B5}"/>
              </a:ext>
            </a:extLst>
          </p:cNvPr>
          <p:cNvSpPr txBox="1"/>
          <p:nvPr/>
        </p:nvSpPr>
        <p:spPr>
          <a:xfrm>
            <a:off x="864415" y="955593"/>
            <a:ext cx="10721788" cy="3899144"/>
          </a:xfrm>
          <a:prstGeom prst="rect">
            <a:avLst/>
          </a:prstGeom>
          <a:noFill/>
        </p:spPr>
        <p:txBody>
          <a:bodyPr wrap="square" rtlCol="0" anchor="t">
            <a:spAutoFit/>
          </a:bodyPr>
          <a:lstStyle/>
          <a:p>
            <a:pPr algn="just">
              <a:lnSpc>
                <a:spcPct val="150000"/>
              </a:lnSpc>
              <a:buSzPct val="100000"/>
            </a:pPr>
            <a:r>
              <a:rPr lang="en-GB" sz="2400" dirty="0">
                <a:latin typeface="Arial Rounded MT Bold" panose="020F0704030504030204" pitchFamily="34" charset="0"/>
                <a:cs typeface="Times New Roman" panose="02020603050405020304" pitchFamily="18" charset="0"/>
              </a:rPr>
              <a:t>Nascenia has won multiple prestigious awards over the years for their works.</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BASIS outsourcing award winner 2015 and 2014</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2013 Red Herring top 100 Asia winner</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2012 Red Herring top Asia finalist</a:t>
            </a:r>
          </a:p>
          <a:p>
            <a:pPr marL="800100" lvl="1" indent="-342900" algn="just">
              <a:lnSpc>
                <a:spcPct val="150000"/>
              </a:lnSpc>
              <a:buSzPct val="100000"/>
              <a:buFont typeface="Wingdings" panose="05000000000000000000" pitchFamily="2" charset="2"/>
              <a:buChar char="v"/>
            </a:pPr>
            <a:r>
              <a:rPr lang="en-GB" sz="2400" dirty="0" err="1">
                <a:latin typeface="Arial Rounded MT Bold" panose="020F0704030504030204" pitchFamily="34" charset="0"/>
                <a:cs typeface="Times New Roman" panose="02020603050405020304" pitchFamily="18" charset="0"/>
              </a:rPr>
              <a:t>eAsia</a:t>
            </a:r>
            <a:r>
              <a:rPr lang="en-GB" sz="2400" dirty="0">
                <a:latin typeface="Arial Rounded MT Bold" panose="020F0704030504030204" pitchFamily="34" charset="0"/>
                <a:cs typeface="Times New Roman" panose="02020603050405020304" pitchFamily="18" charset="0"/>
              </a:rPr>
              <a:t> ( www.e-asia.org ) award winner in 2011</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Grameen Phone - Microsoft </a:t>
            </a:r>
            <a:r>
              <a:rPr lang="en-GB" sz="2400" dirty="0" err="1">
                <a:latin typeface="Arial Rounded MT Bold" panose="020F0704030504030204" pitchFamily="34" charset="0"/>
                <a:cs typeface="Times New Roman" panose="02020603050405020304" pitchFamily="18" charset="0"/>
              </a:rPr>
              <a:t>Alo</a:t>
            </a:r>
            <a:r>
              <a:rPr lang="en-GB" sz="2400" dirty="0">
                <a:latin typeface="Arial Rounded MT Bold" panose="020F0704030504030204" pitchFamily="34" charset="0"/>
                <a:cs typeface="Times New Roman" panose="02020603050405020304" pitchFamily="18" charset="0"/>
              </a:rPr>
              <a:t> </a:t>
            </a:r>
            <a:r>
              <a:rPr lang="en-GB" sz="2400" dirty="0" err="1">
                <a:latin typeface="Arial Rounded MT Bold" panose="020F0704030504030204" pitchFamily="34" charset="0"/>
                <a:cs typeface="Times New Roman" panose="02020603050405020304" pitchFamily="18" charset="0"/>
              </a:rPr>
              <a:t>Asbei</a:t>
            </a:r>
            <a:r>
              <a:rPr lang="en-GB" sz="2400" dirty="0">
                <a:latin typeface="Arial Rounded MT Bold" panose="020F0704030504030204" pitchFamily="34" charset="0"/>
                <a:cs typeface="Times New Roman" panose="02020603050405020304" pitchFamily="18" charset="0"/>
              </a:rPr>
              <a:t> award winner in 2010</a:t>
            </a:r>
          </a:p>
        </p:txBody>
      </p:sp>
    </p:spTree>
    <p:extLst>
      <p:ext uri="{BB962C8B-B14F-4D97-AF65-F5344CB8AC3E}">
        <p14:creationId xmlns:p14="http://schemas.microsoft.com/office/powerpoint/2010/main" val="388624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3DFB37-BB6F-4A60-9AE9-8DEB93E71068}"/>
              </a:ext>
            </a:extLst>
          </p:cNvPr>
          <p:cNvSpPr txBox="1"/>
          <p:nvPr/>
        </p:nvSpPr>
        <p:spPr>
          <a:xfrm>
            <a:off x="1129553" y="518322"/>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CONTENTS</a:t>
            </a:r>
            <a:r>
              <a:rPr lang="en-GB" sz="3600" dirty="0">
                <a:latin typeface="Arial Rounded MT Bold" panose="020F07040305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514D900A-26A0-4EA5-A96A-609A567F88B7}"/>
              </a:ext>
            </a:extLst>
          </p:cNvPr>
          <p:cNvSpPr txBox="1"/>
          <p:nvPr/>
        </p:nvSpPr>
        <p:spPr>
          <a:xfrm>
            <a:off x="2456330" y="2026929"/>
            <a:ext cx="7897906" cy="305275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GB" sz="2800" b="1" dirty="0">
                <a:solidFill>
                  <a:srgbClr val="FFFF00"/>
                </a:solidFill>
                <a:latin typeface="Arial Rounded MT Bold" panose="020F0704030504030204" pitchFamily="34" charset="0"/>
                <a:cs typeface="Times New Roman" panose="02020603050405020304" pitchFamily="18" charset="0"/>
              </a:rPr>
              <a:t>Company Overview</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Software Development Process</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Learnings</a:t>
            </a:r>
          </a:p>
          <a:p>
            <a:pPr marL="342900" indent="-342900">
              <a:lnSpc>
                <a:spcPct val="200000"/>
              </a:lnSpc>
              <a:buFont typeface="Wingdings" panose="05000000000000000000" pitchFamily="2" charset="2"/>
              <a:buChar char="Ø"/>
            </a:pPr>
            <a:r>
              <a:rPr lang="en-GB" sz="2400" dirty="0">
                <a:latin typeface="Arial Rounded MT Bold" panose="020F0704030504030204" pitchFamily="34" charset="0"/>
                <a:cs typeface="Times New Roman" panose="02020603050405020304" pitchFamily="18" charset="0"/>
              </a:rPr>
              <a:t>Achievements</a:t>
            </a:r>
          </a:p>
        </p:txBody>
      </p:sp>
    </p:spTree>
    <p:extLst>
      <p:ext uri="{BB962C8B-B14F-4D97-AF65-F5344CB8AC3E}">
        <p14:creationId xmlns:p14="http://schemas.microsoft.com/office/powerpoint/2010/main" val="29800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D2A11-FA4E-4854-BA82-CFC13DA9EC49}"/>
              </a:ext>
            </a:extLst>
          </p:cNvPr>
          <p:cNvSpPr txBox="1"/>
          <p:nvPr/>
        </p:nvSpPr>
        <p:spPr>
          <a:xfrm>
            <a:off x="152400" y="455568"/>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About Nascenia </a:t>
            </a:r>
          </a:p>
        </p:txBody>
      </p:sp>
      <p:sp>
        <p:nvSpPr>
          <p:cNvPr id="5" name="TextBox 4">
            <a:extLst>
              <a:ext uri="{FF2B5EF4-FFF2-40B4-BE49-F238E27FC236}">
                <a16:creationId xmlns:a16="http://schemas.microsoft.com/office/drawing/2014/main" id="{21267C8A-D9BA-4747-B05A-8E4A6D440FF7}"/>
              </a:ext>
            </a:extLst>
          </p:cNvPr>
          <p:cNvSpPr txBox="1"/>
          <p:nvPr/>
        </p:nvSpPr>
        <p:spPr>
          <a:xfrm>
            <a:off x="1281953" y="1743940"/>
            <a:ext cx="10569387" cy="4453142"/>
          </a:xfrm>
          <a:prstGeom prst="rect">
            <a:avLst/>
          </a:prstGeom>
          <a:noFill/>
        </p:spPr>
        <p:txBody>
          <a:bodyPr wrap="square" rtlCol="0" anchor="ctr">
            <a:spAutoFit/>
          </a:bodyPr>
          <a:lstStyle/>
          <a:p>
            <a:pPr marL="342900" indent="-342900" algn="just">
              <a:lnSpc>
                <a:spcPct val="150000"/>
              </a:lnSpc>
              <a:buSzPct val="100000"/>
              <a:buFont typeface="Wingdings" panose="05000000000000000000" pitchFamily="2" charset="2"/>
              <a:buChar char="q"/>
            </a:pPr>
            <a:r>
              <a:rPr lang="en-GB" sz="2400" dirty="0">
                <a:latin typeface="Arial Rounded MT Bold" panose="020F0704030504030204" pitchFamily="34" charset="0"/>
                <a:cs typeface="Times New Roman" panose="02020603050405020304" pitchFamily="18" charset="0"/>
              </a:rPr>
              <a:t>Nascenia is a privately held company providing software solutions worldwide</a:t>
            </a:r>
          </a:p>
          <a:p>
            <a:pPr marL="342900" indent="-342900" algn="just">
              <a:lnSpc>
                <a:spcPct val="150000"/>
              </a:lnSpc>
              <a:buSzPct val="100000"/>
              <a:buFont typeface="Wingdings" panose="05000000000000000000" pitchFamily="2" charset="2"/>
              <a:buChar char="q"/>
            </a:pPr>
            <a:r>
              <a:rPr lang="en-GB" sz="2400" dirty="0">
                <a:latin typeface="Arial Rounded MT Bold" panose="020F0704030504030204" pitchFamily="34" charset="0"/>
                <a:cs typeface="Times New Roman" panose="02020603050405020304" pitchFamily="18" charset="0"/>
              </a:rPr>
              <a:t>The company was formed in 2011.</a:t>
            </a:r>
          </a:p>
          <a:p>
            <a:pPr marL="342900" indent="-342900" algn="just">
              <a:lnSpc>
                <a:spcPct val="150000"/>
              </a:lnSpc>
              <a:buSzPct val="100000"/>
              <a:buFont typeface="Wingdings" panose="05000000000000000000" pitchFamily="2" charset="2"/>
              <a:buChar char="q"/>
            </a:pPr>
            <a:r>
              <a:rPr lang="en-GB" sz="2400" dirty="0">
                <a:latin typeface="Arial Rounded MT Bold" panose="020F0704030504030204" pitchFamily="34" charset="0"/>
                <a:cs typeface="Times New Roman" panose="02020603050405020304" pitchFamily="18" charset="0"/>
              </a:rPr>
              <a:t>Nascenia has worked in 21 countries in over 110 project and contains over 40 employees.</a:t>
            </a:r>
          </a:p>
          <a:p>
            <a:pPr marL="342900" indent="-342900" algn="just">
              <a:lnSpc>
                <a:spcPct val="150000"/>
              </a:lnSpc>
              <a:buSzPct val="100000"/>
              <a:buFont typeface="Wingdings" panose="05000000000000000000" pitchFamily="2" charset="2"/>
              <a:buChar char="q"/>
            </a:pPr>
            <a:r>
              <a:rPr lang="en-GB" sz="2400" dirty="0">
                <a:latin typeface="Arial Rounded MT Bold" panose="020F0704030504030204" pitchFamily="34" charset="0"/>
                <a:cs typeface="Times New Roman" panose="02020603050405020304" pitchFamily="18" charset="0"/>
              </a:rPr>
              <a:t>The company has clients in Bangladesh, India, Hong Kong, USA, UK, Japan, Australia and many other countries in Europe.</a:t>
            </a:r>
          </a:p>
          <a:p>
            <a:pPr algn="just">
              <a:lnSpc>
                <a:spcPct val="150000"/>
              </a:lnSpc>
              <a:buSzPct val="100000"/>
            </a:pPr>
            <a:endParaRPr lang="en-GB"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334525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E7DB59-743E-475F-85AF-FA583C91650A}"/>
              </a:ext>
            </a:extLst>
          </p:cNvPr>
          <p:cNvSpPr txBox="1"/>
          <p:nvPr/>
        </p:nvSpPr>
        <p:spPr>
          <a:xfrm>
            <a:off x="188259" y="482463"/>
            <a:ext cx="4858871"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Achievements</a:t>
            </a:r>
          </a:p>
        </p:txBody>
      </p:sp>
      <p:sp>
        <p:nvSpPr>
          <p:cNvPr id="6" name="TextBox 5">
            <a:extLst>
              <a:ext uri="{FF2B5EF4-FFF2-40B4-BE49-F238E27FC236}">
                <a16:creationId xmlns:a16="http://schemas.microsoft.com/office/drawing/2014/main" id="{98C891BC-E3E1-4CF0-B934-FDB0B32819B5}"/>
              </a:ext>
            </a:extLst>
          </p:cNvPr>
          <p:cNvSpPr txBox="1"/>
          <p:nvPr/>
        </p:nvSpPr>
        <p:spPr>
          <a:xfrm>
            <a:off x="801661" y="1610016"/>
            <a:ext cx="10721788" cy="3899144"/>
          </a:xfrm>
          <a:prstGeom prst="rect">
            <a:avLst/>
          </a:prstGeom>
          <a:noFill/>
        </p:spPr>
        <p:txBody>
          <a:bodyPr wrap="square" rtlCol="0" anchor="t">
            <a:spAutoFit/>
          </a:bodyPr>
          <a:lstStyle/>
          <a:p>
            <a:pPr algn="just">
              <a:lnSpc>
                <a:spcPct val="150000"/>
              </a:lnSpc>
              <a:buSzPct val="100000"/>
            </a:pPr>
            <a:r>
              <a:rPr lang="en-GB" sz="2400" dirty="0">
                <a:latin typeface="Arial Rounded MT Bold" panose="020F0704030504030204" pitchFamily="34" charset="0"/>
                <a:cs typeface="Times New Roman" panose="02020603050405020304" pitchFamily="18" charset="0"/>
              </a:rPr>
              <a:t>Nascenia has won multiple prestigious awards over the years for their works.</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BASIS outsourcing award winner 2015 and 2014</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2013 Red Herring top 100 Asia winner</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2012 Red Herring top Asia finalist</a:t>
            </a:r>
          </a:p>
          <a:p>
            <a:pPr marL="800100" lvl="1" indent="-342900" algn="just">
              <a:lnSpc>
                <a:spcPct val="150000"/>
              </a:lnSpc>
              <a:buSzPct val="100000"/>
              <a:buFont typeface="Wingdings" panose="05000000000000000000" pitchFamily="2" charset="2"/>
              <a:buChar char="v"/>
            </a:pPr>
            <a:r>
              <a:rPr lang="en-GB" sz="2400" dirty="0" err="1">
                <a:latin typeface="Arial Rounded MT Bold" panose="020F0704030504030204" pitchFamily="34" charset="0"/>
                <a:cs typeface="Times New Roman" panose="02020603050405020304" pitchFamily="18" charset="0"/>
              </a:rPr>
              <a:t>eAsia</a:t>
            </a:r>
            <a:r>
              <a:rPr lang="en-GB" sz="2400" dirty="0">
                <a:latin typeface="Arial Rounded MT Bold" panose="020F0704030504030204" pitchFamily="34" charset="0"/>
                <a:cs typeface="Times New Roman" panose="02020603050405020304" pitchFamily="18" charset="0"/>
              </a:rPr>
              <a:t> ( www.e-asia.org ) award winner in 2011</a:t>
            </a:r>
          </a:p>
          <a:p>
            <a:pPr marL="800100" lvl="1" indent="-342900" algn="just">
              <a:lnSpc>
                <a:spcPct val="150000"/>
              </a:lnSpc>
              <a:buSzPct val="100000"/>
              <a:buFont typeface="Wingdings" panose="05000000000000000000" pitchFamily="2" charset="2"/>
              <a:buChar char="v"/>
            </a:pPr>
            <a:r>
              <a:rPr lang="en-GB" sz="2400" dirty="0">
                <a:latin typeface="Arial Rounded MT Bold" panose="020F0704030504030204" pitchFamily="34" charset="0"/>
                <a:cs typeface="Times New Roman" panose="02020603050405020304" pitchFamily="18" charset="0"/>
              </a:rPr>
              <a:t>Grameen Phone - Microsoft </a:t>
            </a:r>
            <a:r>
              <a:rPr lang="en-GB" sz="2400" dirty="0" err="1">
                <a:latin typeface="Arial Rounded MT Bold" panose="020F0704030504030204" pitchFamily="34" charset="0"/>
                <a:cs typeface="Times New Roman" panose="02020603050405020304" pitchFamily="18" charset="0"/>
              </a:rPr>
              <a:t>Alo</a:t>
            </a:r>
            <a:r>
              <a:rPr lang="en-GB" sz="2400" dirty="0">
                <a:latin typeface="Arial Rounded MT Bold" panose="020F0704030504030204" pitchFamily="34" charset="0"/>
                <a:cs typeface="Times New Roman" panose="02020603050405020304" pitchFamily="18" charset="0"/>
              </a:rPr>
              <a:t> </a:t>
            </a:r>
            <a:r>
              <a:rPr lang="en-GB" sz="2400" dirty="0" err="1">
                <a:latin typeface="Arial Rounded MT Bold" panose="020F0704030504030204" pitchFamily="34" charset="0"/>
                <a:cs typeface="Times New Roman" panose="02020603050405020304" pitchFamily="18" charset="0"/>
              </a:rPr>
              <a:t>Asbei</a:t>
            </a:r>
            <a:r>
              <a:rPr lang="en-GB" sz="2400" dirty="0">
                <a:latin typeface="Arial Rounded MT Bold" panose="020F0704030504030204" pitchFamily="34" charset="0"/>
                <a:cs typeface="Times New Roman" panose="02020603050405020304" pitchFamily="18" charset="0"/>
              </a:rPr>
              <a:t> award winner in 2010</a:t>
            </a:r>
          </a:p>
        </p:txBody>
      </p:sp>
    </p:spTree>
    <p:extLst>
      <p:ext uri="{BB962C8B-B14F-4D97-AF65-F5344CB8AC3E}">
        <p14:creationId xmlns:p14="http://schemas.microsoft.com/office/powerpoint/2010/main" val="271050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E7DB59-743E-475F-85AF-FA583C91650A}"/>
              </a:ext>
            </a:extLst>
          </p:cNvPr>
          <p:cNvSpPr txBox="1"/>
          <p:nvPr/>
        </p:nvSpPr>
        <p:spPr>
          <a:xfrm>
            <a:off x="161364" y="195593"/>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Services</a:t>
            </a:r>
          </a:p>
        </p:txBody>
      </p:sp>
      <p:sp>
        <p:nvSpPr>
          <p:cNvPr id="6" name="TextBox 5">
            <a:extLst>
              <a:ext uri="{FF2B5EF4-FFF2-40B4-BE49-F238E27FC236}">
                <a16:creationId xmlns:a16="http://schemas.microsoft.com/office/drawing/2014/main" id="{98C891BC-E3E1-4CF0-B934-FDB0B32819B5}"/>
              </a:ext>
            </a:extLst>
          </p:cNvPr>
          <p:cNvSpPr txBox="1"/>
          <p:nvPr/>
        </p:nvSpPr>
        <p:spPr>
          <a:xfrm>
            <a:off x="161364" y="1135395"/>
            <a:ext cx="4034117" cy="3899144"/>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Web Development</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Ruby on Rails</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PHP</a:t>
            </a:r>
          </a:p>
          <a:p>
            <a:pPr marL="800100" lvl="1" indent="-342900" algn="just">
              <a:lnSpc>
                <a:spcPct val="150000"/>
              </a:lnSpc>
              <a:buSzPct val="100000"/>
              <a:buFont typeface="Wingdings" panose="05000000000000000000" pitchFamily="2" charset="2"/>
              <a:buChar char="§"/>
            </a:pPr>
            <a:r>
              <a:rPr lang="en-GB" sz="2400" dirty="0" err="1">
                <a:latin typeface="Arial Rounded MT Bold" panose="020F0704030504030204" pitchFamily="34" charset="0"/>
                <a:cs typeface="Times New Roman" panose="02020603050405020304" pitchFamily="18" charset="0"/>
              </a:rPr>
              <a:t>.Net</a:t>
            </a:r>
            <a:endParaRPr lang="en-GB" sz="2400" dirty="0">
              <a:latin typeface="Arial Rounded MT Bold" panose="020F0704030504030204" pitchFamily="34" charset="0"/>
              <a:cs typeface="Times New Roman" panose="02020603050405020304" pitchFamily="18" charset="0"/>
            </a:endParaRP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AngularJS, ReactJS</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NodeJS</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Magento</a:t>
            </a:r>
          </a:p>
        </p:txBody>
      </p:sp>
      <p:sp>
        <p:nvSpPr>
          <p:cNvPr id="7" name="TextBox 6">
            <a:extLst>
              <a:ext uri="{FF2B5EF4-FFF2-40B4-BE49-F238E27FC236}">
                <a16:creationId xmlns:a16="http://schemas.microsoft.com/office/drawing/2014/main" id="{FF2BE6A5-D267-4A1C-A6D9-6E0A93020B5F}"/>
              </a:ext>
            </a:extLst>
          </p:cNvPr>
          <p:cNvSpPr txBox="1"/>
          <p:nvPr/>
        </p:nvSpPr>
        <p:spPr>
          <a:xfrm>
            <a:off x="4249275" y="2064602"/>
            <a:ext cx="3747246" cy="2237151"/>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Mobile Development</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Android</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iOS</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Hybrid</a:t>
            </a:r>
          </a:p>
        </p:txBody>
      </p:sp>
      <p:sp>
        <p:nvSpPr>
          <p:cNvPr id="8" name="TextBox 7">
            <a:extLst>
              <a:ext uri="{FF2B5EF4-FFF2-40B4-BE49-F238E27FC236}">
                <a16:creationId xmlns:a16="http://schemas.microsoft.com/office/drawing/2014/main" id="{AA6A4A49-58F6-43AB-AEB8-9AD65245F989}"/>
              </a:ext>
            </a:extLst>
          </p:cNvPr>
          <p:cNvSpPr txBox="1"/>
          <p:nvPr/>
        </p:nvSpPr>
        <p:spPr>
          <a:xfrm>
            <a:off x="7297270" y="3550224"/>
            <a:ext cx="4652683" cy="2791149"/>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UI/UX Design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Requirement Generation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Wireframing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Design for Web and Mobile</a:t>
            </a:r>
          </a:p>
        </p:txBody>
      </p:sp>
    </p:spTree>
    <p:extLst>
      <p:ext uri="{BB962C8B-B14F-4D97-AF65-F5344CB8AC3E}">
        <p14:creationId xmlns:p14="http://schemas.microsoft.com/office/powerpoint/2010/main" val="21877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B873ED-11B6-4238-B67E-C1DC920C34E5}"/>
              </a:ext>
            </a:extLst>
          </p:cNvPr>
          <p:cNvSpPr txBox="1"/>
          <p:nvPr/>
        </p:nvSpPr>
        <p:spPr>
          <a:xfrm>
            <a:off x="161364" y="195593"/>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Services</a:t>
            </a:r>
          </a:p>
        </p:txBody>
      </p:sp>
      <p:sp>
        <p:nvSpPr>
          <p:cNvPr id="5" name="TextBox 4">
            <a:extLst>
              <a:ext uri="{FF2B5EF4-FFF2-40B4-BE49-F238E27FC236}">
                <a16:creationId xmlns:a16="http://schemas.microsoft.com/office/drawing/2014/main" id="{1B8782FD-19A4-4871-8973-A97942AD5C18}"/>
              </a:ext>
            </a:extLst>
          </p:cNvPr>
          <p:cNvSpPr txBox="1"/>
          <p:nvPr/>
        </p:nvSpPr>
        <p:spPr>
          <a:xfrm>
            <a:off x="161365" y="1135395"/>
            <a:ext cx="5387788" cy="3899144"/>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Cutting Edge</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Blockchain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IBM Watson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Facial Recognition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Big Data</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Natural Language Processing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Machine Learning</a:t>
            </a:r>
          </a:p>
        </p:txBody>
      </p:sp>
      <p:sp>
        <p:nvSpPr>
          <p:cNvPr id="7" name="TextBox 6">
            <a:extLst>
              <a:ext uri="{FF2B5EF4-FFF2-40B4-BE49-F238E27FC236}">
                <a16:creationId xmlns:a16="http://schemas.microsoft.com/office/drawing/2014/main" id="{263E6FCB-573F-44E9-9D74-AC42EB9CC987}"/>
              </a:ext>
            </a:extLst>
          </p:cNvPr>
          <p:cNvSpPr txBox="1"/>
          <p:nvPr/>
        </p:nvSpPr>
        <p:spPr>
          <a:xfrm>
            <a:off x="6490447" y="1135395"/>
            <a:ext cx="5262282" cy="3345147"/>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Quality Assurance (QA)</a:t>
            </a:r>
            <a:endParaRPr lang="en-GB" sz="2400" dirty="0">
              <a:latin typeface="Arial Rounded MT Bold" panose="020F0704030504030204" pitchFamily="34" charset="0"/>
              <a:cs typeface="Times New Roman" panose="02020603050405020304" pitchFamily="18" charset="0"/>
            </a:endParaRP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Requirement Visualization</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Functional Testing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Performance Engineering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Security Testing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Automation Engineering</a:t>
            </a:r>
          </a:p>
        </p:txBody>
      </p:sp>
    </p:spTree>
    <p:extLst>
      <p:ext uri="{BB962C8B-B14F-4D97-AF65-F5344CB8AC3E}">
        <p14:creationId xmlns:p14="http://schemas.microsoft.com/office/powerpoint/2010/main" val="16239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C2CF94-969D-4ADA-B10A-3C8BA5A6CD17}"/>
              </a:ext>
            </a:extLst>
          </p:cNvPr>
          <p:cNvSpPr txBox="1"/>
          <p:nvPr/>
        </p:nvSpPr>
        <p:spPr>
          <a:xfrm>
            <a:off x="161364" y="195593"/>
            <a:ext cx="6108768"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Services</a:t>
            </a:r>
          </a:p>
        </p:txBody>
      </p:sp>
      <p:sp>
        <p:nvSpPr>
          <p:cNvPr id="8" name="TextBox 7">
            <a:extLst>
              <a:ext uri="{FF2B5EF4-FFF2-40B4-BE49-F238E27FC236}">
                <a16:creationId xmlns:a16="http://schemas.microsoft.com/office/drawing/2014/main" id="{4E95C960-C308-427D-A212-5EE558E8ECF0}"/>
              </a:ext>
            </a:extLst>
          </p:cNvPr>
          <p:cNvSpPr txBox="1"/>
          <p:nvPr/>
        </p:nvSpPr>
        <p:spPr>
          <a:xfrm>
            <a:off x="439271" y="1287795"/>
            <a:ext cx="5540189" cy="4453142"/>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Cyber Security</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Web application vulnerability assessment</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Mobile app security testing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Firewall security assessment</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Network penetration testing</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Server side assessment</a:t>
            </a: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Malware </a:t>
            </a:r>
            <a:r>
              <a:rPr lang="en-GB" sz="2400" dirty="0" err="1">
                <a:latin typeface="Arial Rounded MT Bold" panose="020F0704030504030204" pitchFamily="34" charset="0"/>
                <a:cs typeface="Times New Roman" panose="02020603050405020304" pitchFamily="18" charset="0"/>
              </a:rPr>
              <a:t>defense</a:t>
            </a:r>
            <a:r>
              <a:rPr lang="en-GB" sz="2400" dirty="0">
                <a:latin typeface="Arial Rounded MT Bold" panose="020F0704030504030204" pitchFamily="34" charset="0"/>
                <a:cs typeface="Times New Roman" panose="02020603050405020304" pitchFamily="18" charset="0"/>
              </a:rPr>
              <a:t> testing</a:t>
            </a:r>
          </a:p>
        </p:txBody>
      </p:sp>
      <p:sp>
        <p:nvSpPr>
          <p:cNvPr id="9" name="TextBox 8">
            <a:extLst>
              <a:ext uri="{FF2B5EF4-FFF2-40B4-BE49-F238E27FC236}">
                <a16:creationId xmlns:a16="http://schemas.microsoft.com/office/drawing/2014/main" id="{3E95E531-0E9F-4AFB-AD29-AC5F9538D5A1}"/>
              </a:ext>
            </a:extLst>
          </p:cNvPr>
          <p:cNvSpPr txBox="1"/>
          <p:nvPr/>
        </p:nvSpPr>
        <p:spPr>
          <a:xfrm>
            <a:off x="7126941" y="2175301"/>
            <a:ext cx="5262282" cy="2237151"/>
          </a:xfrm>
          <a:prstGeom prst="rect">
            <a:avLst/>
          </a:prstGeom>
          <a:noFill/>
        </p:spPr>
        <p:txBody>
          <a:bodyPr wrap="square" rtlCol="0" anchor="t">
            <a:spAutoFit/>
          </a:bodyPr>
          <a:lstStyle/>
          <a:p>
            <a:pPr algn="just">
              <a:lnSpc>
                <a:spcPct val="150000"/>
              </a:lnSpc>
              <a:buSzPct val="100000"/>
            </a:pPr>
            <a:r>
              <a:rPr lang="en-GB" sz="2400" b="1" dirty="0">
                <a:solidFill>
                  <a:schemeClr val="accent2">
                    <a:lumMod val="60000"/>
                    <a:lumOff val="40000"/>
                  </a:schemeClr>
                </a:solidFill>
                <a:latin typeface="Arial Rounded MT Bold" panose="020F0704030504030204" pitchFamily="34" charset="0"/>
                <a:cs typeface="Times New Roman" panose="02020603050405020304" pitchFamily="18" charset="0"/>
              </a:rPr>
              <a:t>DevOps</a:t>
            </a:r>
            <a:endParaRPr lang="en-GB" sz="2400" dirty="0">
              <a:latin typeface="Arial Rounded MT Bold" panose="020F0704030504030204" pitchFamily="34" charset="0"/>
              <a:cs typeface="Times New Roman" panose="02020603050405020304" pitchFamily="18" charset="0"/>
            </a:endParaRP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Amazon AWS</a:t>
            </a:r>
          </a:p>
          <a:p>
            <a:pPr marL="800100" lvl="1" indent="-342900" algn="just">
              <a:lnSpc>
                <a:spcPct val="150000"/>
              </a:lnSpc>
              <a:buSzPct val="100000"/>
              <a:buFont typeface="Wingdings" panose="05000000000000000000" pitchFamily="2" charset="2"/>
              <a:buChar char="§"/>
            </a:pPr>
            <a:r>
              <a:rPr lang="en-GB" sz="2400" dirty="0" err="1">
                <a:latin typeface="Arial Rounded MT Bold" panose="020F0704030504030204" pitchFamily="34" charset="0"/>
                <a:cs typeface="Times New Roman" panose="02020603050405020304" pitchFamily="18" charset="0"/>
              </a:rPr>
              <a:t>Linode</a:t>
            </a:r>
            <a:endParaRPr lang="en-GB" sz="2400" dirty="0">
              <a:latin typeface="Arial Rounded MT Bold" panose="020F0704030504030204" pitchFamily="34" charset="0"/>
              <a:cs typeface="Times New Roman" panose="02020603050405020304" pitchFamily="18" charset="0"/>
            </a:endParaRPr>
          </a:p>
          <a:p>
            <a:pPr marL="800100" lvl="1" indent="-342900" algn="just">
              <a:lnSpc>
                <a:spcPct val="150000"/>
              </a:lnSpc>
              <a:buSzPct val="100000"/>
              <a:buFont typeface="Wingdings" panose="05000000000000000000" pitchFamily="2" charset="2"/>
              <a:buChar char="§"/>
            </a:pPr>
            <a:r>
              <a:rPr lang="en-GB" sz="2400" dirty="0">
                <a:latin typeface="Arial Rounded MT Bold" panose="020F0704030504030204" pitchFamily="34" charset="0"/>
                <a:cs typeface="Times New Roman" panose="02020603050405020304" pitchFamily="18" charset="0"/>
              </a:rPr>
              <a:t>Microsoft Azure</a:t>
            </a:r>
          </a:p>
        </p:txBody>
      </p:sp>
    </p:spTree>
    <p:extLst>
      <p:ext uri="{BB962C8B-B14F-4D97-AF65-F5344CB8AC3E}">
        <p14:creationId xmlns:p14="http://schemas.microsoft.com/office/powerpoint/2010/main" val="35555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5FFFBA-55FC-47D5-8800-6B6B6797597F}"/>
              </a:ext>
            </a:extLst>
          </p:cNvPr>
          <p:cNvSpPr txBox="1"/>
          <p:nvPr/>
        </p:nvSpPr>
        <p:spPr>
          <a:xfrm>
            <a:off x="152399" y="168699"/>
            <a:ext cx="3845860" cy="646331"/>
          </a:xfrm>
          <a:prstGeom prst="rect">
            <a:avLst/>
          </a:prstGeom>
          <a:noFill/>
        </p:spPr>
        <p:txBody>
          <a:bodyPr wrap="square" rtlCol="0" anchor="ctr">
            <a:spAutoFit/>
          </a:bodyPr>
          <a:lstStyle/>
          <a:p>
            <a:r>
              <a:rPr lang="en-GB" sz="3600" dirty="0">
                <a:latin typeface="Rockwell Extra Bold" panose="02060903040505020403" pitchFamily="18" charset="0"/>
                <a:cs typeface="Times New Roman" panose="02020603050405020304" pitchFamily="18" charset="0"/>
              </a:rPr>
              <a:t>Clients</a:t>
            </a:r>
          </a:p>
        </p:txBody>
      </p:sp>
      <p:pic>
        <p:nvPicPr>
          <p:cNvPr id="4098" name="Picture 2">
            <a:extLst>
              <a:ext uri="{FF2B5EF4-FFF2-40B4-BE49-F238E27FC236}">
                <a16:creationId xmlns:a16="http://schemas.microsoft.com/office/drawing/2014/main" id="{32094E71-FCDA-4014-BE7F-76E7687BE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87" y="1353253"/>
            <a:ext cx="1920351" cy="9568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3EFD470-253F-4E6C-A62C-4A3CC116A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173" y="1194959"/>
            <a:ext cx="1916728" cy="12083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C7DB673-9D86-48AE-80E7-79AB8EAC2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47" y="4792609"/>
            <a:ext cx="3130982" cy="119471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A5442BF-9966-4C9E-A42F-FD1FED959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92" y="2860807"/>
            <a:ext cx="15716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2B32CE7A-03A3-4420-97AA-01271F57D8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6193" y="1123336"/>
            <a:ext cx="2141736" cy="1208373"/>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F86C84B3-BF5A-4EC4-9A96-A7E27BC2AC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5973" y="1081080"/>
            <a:ext cx="1571626" cy="1139429"/>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3D727420-EF2E-4C2B-B3F2-8B56EB29A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1483" y="2872578"/>
            <a:ext cx="15716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885B4856-3EAB-4841-9EF8-EC290D7A31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5971" y="2860806"/>
            <a:ext cx="1524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30224D96-9CE1-41E7-A00C-5495400827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7394" y="2860805"/>
            <a:ext cx="21431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a:extLst>
              <a:ext uri="{FF2B5EF4-FFF2-40B4-BE49-F238E27FC236}">
                <a16:creationId xmlns:a16="http://schemas.microsoft.com/office/drawing/2014/main" id="{C7D6B666-B321-4160-8657-B32CB7B11A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1096" y="4699404"/>
            <a:ext cx="2178456" cy="1504172"/>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a:extLst>
              <a:ext uri="{FF2B5EF4-FFF2-40B4-BE49-F238E27FC236}">
                <a16:creationId xmlns:a16="http://schemas.microsoft.com/office/drawing/2014/main" id="{CE636309-B49D-49A8-A63A-FE7EF6354A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51521" y="4699404"/>
            <a:ext cx="1848497" cy="11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58346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Template>
  <TotalTime>257</TotalTime>
  <Words>722</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Arial Rounded MT Bold</vt:lpstr>
      <vt:lpstr>Gill Sans MT</vt:lpstr>
      <vt:lpstr>Rockwell Extra Bold</vt:lpstr>
      <vt:lpstr>Walbaum Display</vt:lpstr>
      <vt:lpstr>Wingdings</vt:lpstr>
      <vt:lpstr>3DFloatVTI</vt:lpstr>
      <vt:lpstr>Attachment of ICT usage as observed  during visit to Industry/Business Enterprise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Ashfaqur Rahman Tokee</dc:creator>
  <cp:lastModifiedBy>Ashfaqur Rahman Tokee</cp:lastModifiedBy>
  <cp:revision>3</cp:revision>
  <dcterms:created xsi:type="dcterms:W3CDTF">2022-09-29T16:22:04Z</dcterms:created>
  <dcterms:modified xsi:type="dcterms:W3CDTF">2022-09-30T11:20:48Z</dcterms:modified>
</cp:coreProperties>
</file>