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729" r:id="rId2"/>
    <p:sldId id="712" r:id="rId3"/>
    <p:sldId id="421" r:id="rId4"/>
    <p:sldId id="714" r:id="rId5"/>
    <p:sldId id="727" r:id="rId6"/>
    <p:sldId id="717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18" r:id="rId16"/>
    <p:sldId id="715" r:id="rId17"/>
    <p:sldId id="716" r:id="rId18"/>
    <p:sldId id="650" r:id="rId19"/>
    <p:sldId id="688" r:id="rId20"/>
    <p:sldId id="689" r:id="rId21"/>
    <p:sldId id="652" r:id="rId22"/>
    <p:sldId id="653" r:id="rId23"/>
    <p:sldId id="658" r:id="rId24"/>
    <p:sldId id="654" r:id="rId25"/>
    <p:sldId id="657" r:id="rId26"/>
    <p:sldId id="655" r:id="rId27"/>
    <p:sldId id="560" r:id="rId28"/>
    <p:sldId id="565" r:id="rId29"/>
    <p:sldId id="566" r:id="rId30"/>
    <p:sldId id="660" r:id="rId31"/>
    <p:sldId id="711" r:id="rId32"/>
    <p:sldId id="662" r:id="rId33"/>
    <p:sldId id="663" r:id="rId34"/>
    <p:sldId id="664" r:id="rId35"/>
    <p:sldId id="665" r:id="rId36"/>
    <p:sldId id="666" r:id="rId37"/>
    <p:sldId id="667" r:id="rId38"/>
    <p:sldId id="668" r:id="rId39"/>
    <p:sldId id="669" r:id="rId40"/>
    <p:sldId id="670" r:id="rId41"/>
    <p:sldId id="673" r:id="rId42"/>
    <p:sldId id="674" r:id="rId43"/>
    <p:sldId id="675" r:id="rId44"/>
    <p:sldId id="676" r:id="rId45"/>
    <p:sldId id="677" r:id="rId46"/>
    <p:sldId id="678" r:id="rId47"/>
    <p:sldId id="596" r:id="rId48"/>
    <p:sldId id="567" r:id="rId49"/>
    <p:sldId id="573" r:id="rId50"/>
    <p:sldId id="585" r:id="rId51"/>
    <p:sldId id="586" r:id="rId52"/>
    <p:sldId id="587" r:id="rId53"/>
    <p:sldId id="588" r:id="rId54"/>
    <p:sldId id="679" r:id="rId55"/>
    <p:sldId id="589" r:id="rId56"/>
    <p:sldId id="597" r:id="rId57"/>
    <p:sldId id="590" r:id="rId58"/>
    <p:sldId id="591" r:id="rId59"/>
    <p:sldId id="592" r:id="rId60"/>
    <p:sldId id="593" r:id="rId61"/>
    <p:sldId id="594" r:id="rId62"/>
    <p:sldId id="595" r:id="rId63"/>
    <p:sldId id="598" r:id="rId64"/>
    <p:sldId id="681" r:id="rId65"/>
    <p:sldId id="683" r:id="rId66"/>
    <p:sldId id="599" r:id="rId67"/>
    <p:sldId id="600" r:id="rId68"/>
    <p:sldId id="601" r:id="rId69"/>
    <p:sldId id="602" r:id="rId70"/>
    <p:sldId id="680" r:id="rId71"/>
    <p:sldId id="687" r:id="rId72"/>
    <p:sldId id="604" r:id="rId73"/>
    <p:sldId id="605" r:id="rId74"/>
    <p:sldId id="728" r:id="rId75"/>
    <p:sldId id="606" r:id="rId76"/>
    <p:sldId id="607" r:id="rId77"/>
    <p:sldId id="608" r:id="rId78"/>
    <p:sldId id="610" r:id="rId79"/>
    <p:sldId id="611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621" r:id="rId90"/>
    <p:sldId id="622" r:id="rId91"/>
    <p:sldId id="625" r:id="rId92"/>
    <p:sldId id="623" r:id="rId93"/>
    <p:sldId id="624" r:id="rId94"/>
    <p:sldId id="626" r:id="rId95"/>
    <p:sldId id="628" r:id="rId96"/>
    <p:sldId id="629" r:id="rId97"/>
    <p:sldId id="631" r:id="rId98"/>
    <p:sldId id="632" r:id="rId99"/>
    <p:sldId id="633" r:id="rId100"/>
    <p:sldId id="634" r:id="rId101"/>
    <p:sldId id="636" r:id="rId102"/>
    <p:sldId id="637" r:id="rId103"/>
    <p:sldId id="638" r:id="rId104"/>
    <p:sldId id="639" r:id="rId105"/>
    <p:sldId id="640" r:id="rId106"/>
    <p:sldId id="641" r:id="rId107"/>
    <p:sldId id="558" r:id="rId108"/>
    <p:sldId id="559" r:id="rId10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FFFF00"/>
    <a:srgbClr val="0000CC"/>
    <a:srgbClr val="DDDDDD"/>
    <a:srgbClr val="EAEAEA"/>
    <a:srgbClr val="FFFFDD"/>
    <a:srgbClr val="F8F8F8"/>
    <a:srgbClr val="F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7" autoAdjust="0"/>
    <p:restoredTop sz="85920" autoAdjust="0"/>
  </p:normalViewPr>
  <p:slideViewPr>
    <p:cSldViewPr snapToGrid="0">
      <p:cViewPr varScale="1">
        <p:scale>
          <a:sx n="72" d="100"/>
          <a:sy n="72" d="100"/>
        </p:scale>
        <p:origin x="201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376F4B-6DFA-4308-B90B-6B1558C85DFA}">
      <dgm:prSet phldrT="[Text]" custT="1"/>
      <dgm:spPr>
        <a:noFill/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rPr>
            <a:t>Integers</a:t>
          </a:r>
          <a:endParaRPr lang="en-SG" sz="2800" dirty="0">
            <a:solidFill>
              <a:srgbClr val="FF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D9F4EB-5FCB-4031-A335-0B8B33461204}" type="parTrans" cxnId="{A09147CB-963D-40FD-A8C1-426CCC517F51}">
      <dgm:prSet/>
      <dgm:spPr/>
      <dgm:t>
        <a:bodyPr/>
        <a:lstStyle/>
        <a:p>
          <a:endParaRPr lang="en-SG"/>
        </a:p>
      </dgm:t>
    </dgm:pt>
    <dgm:pt modelId="{F9E1139F-6604-49E3-9ADB-D47B6560C047}" type="sibTrans" cxnId="{A09147CB-963D-40FD-A8C1-426CCC517F51}">
      <dgm:prSet/>
      <dgm:spPr/>
      <dgm:t>
        <a:bodyPr/>
        <a:lstStyle/>
        <a:p>
          <a:endParaRPr lang="en-SG"/>
        </a:p>
      </dgm:t>
    </dgm:pt>
    <dgm:pt modelId="{B815CB40-C2DE-465E-B0C0-3A3482D12ED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Positive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E7A0576-B757-4815-B061-45B3ECDEB390}" type="parTrans" cxnId="{803CC23E-6954-48EA-BB80-C1536C134A67}">
      <dgm:prSet/>
      <dgm:spPr/>
      <dgm:t>
        <a:bodyPr/>
        <a:lstStyle/>
        <a:p>
          <a:endParaRPr lang="en-SG"/>
        </a:p>
      </dgm:t>
    </dgm:pt>
    <dgm:pt modelId="{0594466E-9C88-44A7-A474-AB4366651764}" type="sibTrans" cxnId="{803CC23E-6954-48EA-BB80-C1536C134A67}">
      <dgm:prSet/>
      <dgm:spPr/>
      <dgm:t>
        <a:bodyPr/>
        <a:lstStyle/>
        <a:p>
          <a:endParaRPr lang="en-SG"/>
        </a:p>
      </dgm:t>
    </dgm:pt>
    <dgm:pt modelId="{6366B8AE-4904-4650-AB86-0364F7615125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Negative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A4C5879-77EF-41A4-A9C7-F28D7A61C804}" type="parTrans" cxnId="{EAE68FA5-FAB4-458B-BACF-B90BA4BEF902}">
      <dgm:prSet/>
      <dgm:spPr/>
      <dgm:t>
        <a:bodyPr/>
        <a:lstStyle/>
        <a:p>
          <a:endParaRPr lang="en-SG"/>
        </a:p>
      </dgm:t>
    </dgm:pt>
    <dgm:pt modelId="{30A296BF-F45C-4D37-B4B3-4EDACF64DB38}" type="sibTrans" cxnId="{EAE68FA5-FAB4-458B-BACF-B90BA4BEF902}">
      <dgm:prSet/>
      <dgm:spPr/>
      <dgm:t>
        <a:bodyPr/>
        <a:lstStyle/>
        <a:p>
          <a:endParaRPr lang="en-SG"/>
        </a:p>
      </dgm:t>
    </dgm:pt>
    <dgm:pt modelId="{6A3C19A9-F039-413C-A2C4-F53D5B0F6DF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Non-Negative Integers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A51EC09-2DC2-4C60-8DAF-419BDBEE2E39}" type="parTrans" cxnId="{DE20B5E2-615B-4302-9D3B-6763577599A7}">
      <dgm:prSet/>
      <dgm:spPr/>
      <dgm:t>
        <a:bodyPr/>
        <a:lstStyle/>
        <a:p>
          <a:endParaRPr lang="en-SG"/>
        </a:p>
      </dgm:t>
    </dgm:pt>
    <dgm:pt modelId="{732C43CF-C84A-4812-AA86-4BDC429A91CA}" type="sibTrans" cxnId="{DE20B5E2-615B-4302-9D3B-6763577599A7}">
      <dgm:prSet/>
      <dgm:spPr/>
      <dgm:t>
        <a:bodyPr/>
        <a:lstStyle/>
        <a:p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/>
    </dgm:pt>
    <dgm:pt modelId="{6F9BC3B7-D6C4-4C59-B96D-B113157E41EE}" type="pres">
      <dgm:prSet presAssocID="{58376F4B-6DFA-4308-B90B-6B1558C85DFA}" presName="rootComposite1" presStyleCnt="0"/>
      <dgm:spPr/>
    </dgm:pt>
    <dgm:pt modelId="{3B603D93-B18E-47DE-B245-46DD9B51EFD5}" type="pres">
      <dgm:prSet presAssocID="{58376F4B-6DFA-4308-B90B-6B1558C85DFA}" presName="rootText1" presStyleLbl="node0" presStyleIdx="0" presStyleCnt="1" custScaleX="30214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/>
      <dgm:t>
        <a:bodyPr/>
        <a:lstStyle/>
        <a:p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/>
    </dgm:pt>
    <dgm:pt modelId="{32DB4E41-87EF-4395-AA93-B5CE711C0AA7}" type="pres">
      <dgm:prSet presAssocID="{DE7A0576-B757-4815-B061-45B3ECDEB390}" presName="Name37" presStyleLbl="parChTrans1D2" presStyleIdx="0" presStyleCnt="3"/>
      <dgm:spPr/>
      <dgm:t>
        <a:bodyPr/>
        <a:lstStyle/>
        <a:p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/>
    </dgm:pt>
    <dgm:pt modelId="{76AFD18B-E789-408E-895C-1951109CDF22}" type="pres">
      <dgm:prSet presAssocID="{B815CB40-C2DE-465E-B0C0-3A3482D12EDE}" presName="rootComposite" presStyleCnt="0"/>
      <dgm:spPr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/>
      <dgm:t>
        <a:bodyPr/>
        <a:lstStyle/>
        <a:p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/>
    </dgm:pt>
    <dgm:pt modelId="{B921667A-C0AB-4134-9F84-0DBE9FBDBF7A}" type="pres">
      <dgm:prSet presAssocID="{B815CB40-C2DE-465E-B0C0-3A3482D12EDE}" presName="hierChild5" presStyleCnt="0"/>
      <dgm:spPr/>
    </dgm:pt>
    <dgm:pt modelId="{F515C9A4-D2D8-4E26-BB92-E89E84E0DEAA}" type="pres">
      <dgm:prSet presAssocID="{9A4C5879-77EF-41A4-A9C7-F28D7A61C804}" presName="Name37" presStyleLbl="parChTrans1D2" presStyleIdx="1" presStyleCnt="3"/>
      <dgm:spPr/>
      <dgm:t>
        <a:bodyPr/>
        <a:lstStyle/>
        <a:p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/>
    </dgm:pt>
    <dgm:pt modelId="{376CC41A-C71C-425A-9D43-7321ADA63273}" type="pres">
      <dgm:prSet presAssocID="{6366B8AE-4904-4650-AB86-0364F7615125}" presName="rootComposite" presStyleCnt="0"/>
      <dgm:spPr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/>
      <dgm:t>
        <a:bodyPr/>
        <a:lstStyle/>
        <a:p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/>
    </dgm:pt>
    <dgm:pt modelId="{4F5C89E1-3854-4082-92E5-3F3A0D4B7771}" type="pres">
      <dgm:prSet presAssocID="{6366B8AE-4904-4650-AB86-0364F7615125}" presName="hierChild5" presStyleCnt="0"/>
      <dgm:spPr/>
    </dgm:pt>
    <dgm:pt modelId="{E31ECE04-BA55-4C17-8FA9-2D7D9E1CD29D}" type="pres">
      <dgm:prSet presAssocID="{4A51EC09-2DC2-4C60-8DAF-419BDBEE2E39}" presName="Name37" presStyleLbl="parChTrans1D2" presStyleIdx="2" presStyleCnt="3"/>
      <dgm:spPr/>
      <dgm:t>
        <a:bodyPr/>
        <a:lstStyle/>
        <a:p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/>
    </dgm:pt>
    <dgm:pt modelId="{DCCFC249-F5AA-421E-B8C3-704FE97884C0}" type="pres">
      <dgm:prSet presAssocID="{6A3C19A9-F039-413C-A2C4-F53D5B0F6DF7}" presName="rootComposite" presStyleCnt="0"/>
      <dgm:spPr/>
    </dgm:pt>
    <dgm:pt modelId="{4FCC64AB-5F48-40C1-9F80-1CDAA10F69BE}" type="pres">
      <dgm:prSet presAssocID="{6A3C19A9-F039-413C-A2C4-F53D5B0F6DF7}" presName="rootText" presStyleLbl="node2" presStyleIdx="2" presStyleCnt="3" custScaleX="139009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/>
      <dgm:t>
        <a:bodyPr/>
        <a:lstStyle/>
        <a:p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/>
    </dgm:pt>
    <dgm:pt modelId="{3E1ACDC5-0DC2-43AF-A831-3CE14DCFB06C}" type="pres">
      <dgm:prSet presAssocID="{6A3C19A9-F039-413C-A2C4-F53D5B0F6DF7}" presName="hierChild5" presStyleCnt="0"/>
      <dgm:spPr/>
    </dgm:pt>
    <dgm:pt modelId="{2C2B0E9B-9A2E-4545-8A7E-03719349E459}" type="pres">
      <dgm:prSet presAssocID="{58376F4B-6DFA-4308-B90B-6B1558C85DFA}" presName="hierChild3" presStyleCnt="0"/>
      <dgm:spPr/>
    </dgm:pt>
  </dgm:ptLst>
  <dgm:cxnLst>
    <dgm:cxn modelId="{0051CBA1-6B2D-4F1D-AB89-F4C727796B8F}" type="presOf" srcId="{58376F4B-6DFA-4308-B90B-6B1558C85DFA}" destId="{6AAE1F8D-A8FF-483C-A545-5B8106AE3D11}" srcOrd="1" destOrd="0" presId="urn:microsoft.com/office/officeart/2005/8/layout/orgChart1"/>
    <dgm:cxn modelId="{CAF95FF8-46E3-40DE-B72A-D4D232E3B3EC}" type="presOf" srcId="{6A3C19A9-F039-413C-A2C4-F53D5B0F6DF7}" destId="{93637630-1B35-4BE9-9B3B-3CA87CC639B1}" srcOrd="1" destOrd="0" presId="urn:microsoft.com/office/officeart/2005/8/layout/orgChart1"/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97B5A825-CBF7-4430-A4D6-E18A2952805F}" type="presOf" srcId="{B815CB40-C2DE-465E-B0C0-3A3482D12EDE}" destId="{49651B64-704C-4C26-8919-A11898C01874}" srcOrd="1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3504A8EE-C40A-4628-90FF-D546F2A9AD95}" type="presOf" srcId="{261CF52D-00C8-44C4-8056-09F4A07DF74D}" destId="{76A4A717-1A9C-4491-A205-02386106FA96}" srcOrd="0" destOrd="0" presId="urn:microsoft.com/office/officeart/2005/8/layout/orgChart1"/>
    <dgm:cxn modelId="{25FE4E24-A6E8-4601-AA3B-6C62437E5287}" type="presOf" srcId="{9A4C5879-77EF-41A4-A9C7-F28D7A61C804}" destId="{F515C9A4-D2D8-4E26-BB92-E89E84E0DEAA}" srcOrd="0" destOrd="0" presId="urn:microsoft.com/office/officeart/2005/8/layout/orgChart1"/>
    <dgm:cxn modelId="{7FE7BB69-C14A-47C0-939E-C577DC5EFA3C}" type="presOf" srcId="{58376F4B-6DFA-4308-B90B-6B1558C85DFA}" destId="{3B603D93-B18E-47DE-B245-46DD9B51EFD5}" srcOrd="0" destOrd="0" presId="urn:microsoft.com/office/officeart/2005/8/layout/orgChart1"/>
    <dgm:cxn modelId="{0B5C7C59-FE77-46D8-8496-727A0D3F3DCC}" type="presOf" srcId="{DE7A0576-B757-4815-B061-45B3ECDEB390}" destId="{32DB4E41-87EF-4395-AA93-B5CE711C0AA7}" srcOrd="0" destOrd="0" presId="urn:microsoft.com/office/officeart/2005/8/layout/orgChart1"/>
    <dgm:cxn modelId="{178E432F-3FCF-45D7-B116-C247701AAAD8}" type="presOf" srcId="{4A51EC09-2DC2-4C60-8DAF-419BDBEE2E39}" destId="{E31ECE04-BA55-4C17-8FA9-2D7D9E1CD29D}" srcOrd="0" destOrd="0" presId="urn:microsoft.com/office/officeart/2005/8/layout/orgChart1"/>
    <dgm:cxn modelId="{593B2145-48D0-484F-BE2A-2009FC2FAF96}" type="presOf" srcId="{6366B8AE-4904-4650-AB86-0364F7615125}" destId="{3585DFC4-FF11-4EBA-989E-C504C05505FA}" srcOrd="0" destOrd="0" presId="urn:microsoft.com/office/officeart/2005/8/layout/orgChart1"/>
    <dgm:cxn modelId="{16B2DA3B-440A-45DF-BA7E-C74FA2099470}" type="presOf" srcId="{6A3C19A9-F039-413C-A2C4-F53D5B0F6DF7}" destId="{4FCC64AB-5F48-40C1-9F80-1CDAA10F69BE}" srcOrd="0" destOrd="0" presId="urn:microsoft.com/office/officeart/2005/8/layout/orgChart1"/>
    <dgm:cxn modelId="{284199A4-9470-47C7-82E8-B820850E4C3B}" type="presOf" srcId="{B815CB40-C2DE-465E-B0C0-3A3482D12EDE}" destId="{F5C533E5-0BE2-44B8-938B-CFFFF68C9B1A}" srcOrd="0" destOrd="0" presId="urn:microsoft.com/office/officeart/2005/8/layout/orgChart1"/>
    <dgm:cxn modelId="{88F47F6F-8C2E-4728-A315-8E872E7556D0}" type="presOf" srcId="{6366B8AE-4904-4650-AB86-0364F7615125}" destId="{F1D93645-2E10-42AA-A0ED-166B81B88B14}" srcOrd="1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E1976FE1-4A8F-4A2B-A537-BEA4071C70CC}" type="presParOf" srcId="{76A4A717-1A9C-4491-A205-02386106FA96}" destId="{B25DC1D0-8624-48D7-8A95-96DB23BD8816}" srcOrd="0" destOrd="0" presId="urn:microsoft.com/office/officeart/2005/8/layout/orgChart1"/>
    <dgm:cxn modelId="{A842D543-8CD8-4CCA-B89D-6B757B939108}" type="presParOf" srcId="{B25DC1D0-8624-48D7-8A95-96DB23BD8816}" destId="{6F9BC3B7-D6C4-4C59-B96D-B113157E41EE}" srcOrd="0" destOrd="0" presId="urn:microsoft.com/office/officeart/2005/8/layout/orgChart1"/>
    <dgm:cxn modelId="{7895642B-4BCB-46CA-B686-E5BC23B10A9F}" type="presParOf" srcId="{6F9BC3B7-D6C4-4C59-B96D-B113157E41EE}" destId="{3B603D93-B18E-47DE-B245-46DD9B51EFD5}" srcOrd="0" destOrd="0" presId="urn:microsoft.com/office/officeart/2005/8/layout/orgChart1"/>
    <dgm:cxn modelId="{C112F107-47DD-4318-A3A1-BF0B11F2E505}" type="presParOf" srcId="{6F9BC3B7-D6C4-4C59-B96D-B113157E41EE}" destId="{6AAE1F8D-A8FF-483C-A545-5B8106AE3D11}" srcOrd="1" destOrd="0" presId="urn:microsoft.com/office/officeart/2005/8/layout/orgChart1"/>
    <dgm:cxn modelId="{F312FFD8-B7E6-4DA3-9D8F-04ED942FB3FF}" type="presParOf" srcId="{B25DC1D0-8624-48D7-8A95-96DB23BD8816}" destId="{23B1F0C5-F0D1-459D-BB86-CA43E3E4AB4D}" srcOrd="1" destOrd="0" presId="urn:microsoft.com/office/officeart/2005/8/layout/orgChart1"/>
    <dgm:cxn modelId="{09AC0C71-6F8C-435D-9480-A0C617B4307F}" type="presParOf" srcId="{23B1F0C5-F0D1-459D-BB86-CA43E3E4AB4D}" destId="{32DB4E41-87EF-4395-AA93-B5CE711C0AA7}" srcOrd="0" destOrd="0" presId="urn:microsoft.com/office/officeart/2005/8/layout/orgChart1"/>
    <dgm:cxn modelId="{5801E495-99C9-41AD-A4D3-E4C433C72B70}" type="presParOf" srcId="{23B1F0C5-F0D1-459D-BB86-CA43E3E4AB4D}" destId="{956D0187-F5D5-4047-B502-76C7D1B95B5A}" srcOrd="1" destOrd="0" presId="urn:microsoft.com/office/officeart/2005/8/layout/orgChart1"/>
    <dgm:cxn modelId="{AA030E7E-292F-4498-8E1F-C792BC62EF15}" type="presParOf" srcId="{956D0187-F5D5-4047-B502-76C7D1B95B5A}" destId="{76AFD18B-E789-408E-895C-1951109CDF22}" srcOrd="0" destOrd="0" presId="urn:microsoft.com/office/officeart/2005/8/layout/orgChart1"/>
    <dgm:cxn modelId="{ACD4A350-F6B8-434A-8329-59867BC12723}" type="presParOf" srcId="{76AFD18B-E789-408E-895C-1951109CDF22}" destId="{F5C533E5-0BE2-44B8-938B-CFFFF68C9B1A}" srcOrd="0" destOrd="0" presId="urn:microsoft.com/office/officeart/2005/8/layout/orgChart1"/>
    <dgm:cxn modelId="{3754741C-2984-4596-A7EA-C5F395BC181E}" type="presParOf" srcId="{76AFD18B-E789-408E-895C-1951109CDF22}" destId="{49651B64-704C-4C26-8919-A11898C01874}" srcOrd="1" destOrd="0" presId="urn:microsoft.com/office/officeart/2005/8/layout/orgChart1"/>
    <dgm:cxn modelId="{32172A27-848B-4AE1-8C1E-B36255609341}" type="presParOf" srcId="{956D0187-F5D5-4047-B502-76C7D1B95B5A}" destId="{7226E0C4-A49A-4168-8633-98E28A79DDDE}" srcOrd="1" destOrd="0" presId="urn:microsoft.com/office/officeart/2005/8/layout/orgChart1"/>
    <dgm:cxn modelId="{5D29A589-E7A7-4E61-8AD7-5C6D30BDC9B2}" type="presParOf" srcId="{956D0187-F5D5-4047-B502-76C7D1B95B5A}" destId="{B921667A-C0AB-4134-9F84-0DBE9FBDBF7A}" srcOrd="2" destOrd="0" presId="urn:microsoft.com/office/officeart/2005/8/layout/orgChart1"/>
    <dgm:cxn modelId="{55ECF91B-327B-4622-AC06-7B6B28F956DF}" type="presParOf" srcId="{23B1F0C5-F0D1-459D-BB86-CA43E3E4AB4D}" destId="{F515C9A4-D2D8-4E26-BB92-E89E84E0DEAA}" srcOrd="2" destOrd="0" presId="urn:microsoft.com/office/officeart/2005/8/layout/orgChart1"/>
    <dgm:cxn modelId="{0BEC702E-00C5-4776-872B-7E5B3F79FBA1}" type="presParOf" srcId="{23B1F0C5-F0D1-459D-BB86-CA43E3E4AB4D}" destId="{B3030AB4-8391-44DC-934F-9C7CDA73FAD6}" srcOrd="3" destOrd="0" presId="urn:microsoft.com/office/officeart/2005/8/layout/orgChart1"/>
    <dgm:cxn modelId="{D95808DB-5B5D-4BDD-A67A-57D02893AA69}" type="presParOf" srcId="{B3030AB4-8391-44DC-934F-9C7CDA73FAD6}" destId="{376CC41A-C71C-425A-9D43-7321ADA63273}" srcOrd="0" destOrd="0" presId="urn:microsoft.com/office/officeart/2005/8/layout/orgChart1"/>
    <dgm:cxn modelId="{E2C5732A-DF9D-4573-9CD7-3A58D612A78C}" type="presParOf" srcId="{376CC41A-C71C-425A-9D43-7321ADA63273}" destId="{3585DFC4-FF11-4EBA-989E-C504C05505FA}" srcOrd="0" destOrd="0" presId="urn:microsoft.com/office/officeart/2005/8/layout/orgChart1"/>
    <dgm:cxn modelId="{7125E8E7-1534-488B-B5E6-599794F4E44A}" type="presParOf" srcId="{376CC41A-C71C-425A-9D43-7321ADA63273}" destId="{F1D93645-2E10-42AA-A0ED-166B81B88B14}" srcOrd="1" destOrd="0" presId="urn:microsoft.com/office/officeart/2005/8/layout/orgChart1"/>
    <dgm:cxn modelId="{88E01A68-C644-40E4-BCF7-CD624340DFFC}" type="presParOf" srcId="{B3030AB4-8391-44DC-934F-9C7CDA73FAD6}" destId="{91F40C30-853E-402A-BA96-EAF755A21D97}" srcOrd="1" destOrd="0" presId="urn:microsoft.com/office/officeart/2005/8/layout/orgChart1"/>
    <dgm:cxn modelId="{5084ACAB-49ED-4697-93CE-D127C03BF901}" type="presParOf" srcId="{B3030AB4-8391-44DC-934F-9C7CDA73FAD6}" destId="{4F5C89E1-3854-4082-92E5-3F3A0D4B7771}" srcOrd="2" destOrd="0" presId="urn:microsoft.com/office/officeart/2005/8/layout/orgChart1"/>
    <dgm:cxn modelId="{43B3F27A-2C09-44D8-BB6B-BCFD661335BD}" type="presParOf" srcId="{23B1F0C5-F0D1-459D-BB86-CA43E3E4AB4D}" destId="{E31ECE04-BA55-4C17-8FA9-2D7D9E1CD29D}" srcOrd="4" destOrd="0" presId="urn:microsoft.com/office/officeart/2005/8/layout/orgChart1"/>
    <dgm:cxn modelId="{C219A744-52B4-425A-A897-A5ADCF1C28C7}" type="presParOf" srcId="{23B1F0C5-F0D1-459D-BB86-CA43E3E4AB4D}" destId="{AF4E2126-5E9F-4445-8437-B181AAAACE48}" srcOrd="5" destOrd="0" presId="urn:microsoft.com/office/officeart/2005/8/layout/orgChart1"/>
    <dgm:cxn modelId="{664ADF1E-7CDF-46B9-A05F-27265B1B4767}" type="presParOf" srcId="{AF4E2126-5E9F-4445-8437-B181AAAACE48}" destId="{DCCFC249-F5AA-421E-B8C3-704FE97884C0}" srcOrd="0" destOrd="0" presId="urn:microsoft.com/office/officeart/2005/8/layout/orgChart1"/>
    <dgm:cxn modelId="{8ACE238E-3447-4EC0-8E87-271B67123D3D}" type="presParOf" srcId="{DCCFC249-F5AA-421E-B8C3-704FE97884C0}" destId="{4FCC64AB-5F48-40C1-9F80-1CDAA10F69BE}" srcOrd="0" destOrd="0" presId="urn:microsoft.com/office/officeart/2005/8/layout/orgChart1"/>
    <dgm:cxn modelId="{31BB3635-FC08-4B3F-AC36-7EAA30A36097}" type="presParOf" srcId="{DCCFC249-F5AA-421E-B8C3-704FE97884C0}" destId="{93637630-1B35-4BE9-9B3B-3CA87CC639B1}" srcOrd="1" destOrd="0" presId="urn:microsoft.com/office/officeart/2005/8/layout/orgChart1"/>
    <dgm:cxn modelId="{742899D7-A19E-4AEB-9E59-E1878578045E}" type="presParOf" srcId="{AF4E2126-5E9F-4445-8437-B181AAAACE48}" destId="{6B064030-1F46-4901-887D-30FE15A449FE}" srcOrd="1" destOrd="0" presId="urn:microsoft.com/office/officeart/2005/8/layout/orgChart1"/>
    <dgm:cxn modelId="{65629D73-5F14-4466-9CC2-2519742AAEFF}" type="presParOf" srcId="{AF4E2126-5E9F-4445-8437-B181AAAACE48}" destId="{3E1ACDC5-0DC2-43AF-A831-3CE14DCFB06C}" srcOrd="2" destOrd="0" presId="urn:microsoft.com/office/officeart/2005/8/layout/orgChart1"/>
    <dgm:cxn modelId="{2666210F-DB93-4DEA-89C8-1DDF33C8F233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CF52D-00C8-44C4-8056-09F4A07DF7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8376F4B-6DFA-4308-B90B-6B1558C85DFA}">
      <dgm:prSet phldrT="[Text]" custT="1"/>
      <dgm:spPr>
        <a:noFill/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rPr>
            <a:t>Positive Integers</a:t>
          </a:r>
          <a:endParaRPr lang="en-SG" sz="2800" dirty="0">
            <a:solidFill>
              <a:srgbClr val="FF000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D9F4EB-5FCB-4031-A335-0B8B33461204}" type="parTrans" cxnId="{A09147CB-963D-40FD-A8C1-426CCC517F51}">
      <dgm:prSet/>
      <dgm:spPr/>
      <dgm:t>
        <a:bodyPr/>
        <a:lstStyle/>
        <a:p>
          <a:endParaRPr lang="en-SG"/>
        </a:p>
      </dgm:t>
    </dgm:pt>
    <dgm:pt modelId="{F9E1139F-6604-49E3-9ADB-D47B6560C047}" type="sibTrans" cxnId="{A09147CB-963D-40FD-A8C1-426CCC517F51}">
      <dgm:prSet/>
      <dgm:spPr/>
      <dgm:t>
        <a:bodyPr/>
        <a:lstStyle/>
        <a:p>
          <a:endParaRPr lang="en-SG"/>
        </a:p>
      </dgm:t>
    </dgm:pt>
    <dgm:pt modelId="{B815CB40-C2DE-465E-B0C0-3A3482D12EDE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Unity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E7A0576-B757-4815-B061-45B3ECDEB390}" type="parTrans" cxnId="{803CC23E-6954-48EA-BB80-C1536C134A67}">
      <dgm:prSet/>
      <dgm:spPr/>
      <dgm:t>
        <a:bodyPr/>
        <a:lstStyle/>
        <a:p>
          <a:endParaRPr lang="en-SG"/>
        </a:p>
      </dgm:t>
    </dgm:pt>
    <dgm:pt modelId="{0594466E-9C88-44A7-A474-AB4366651764}" type="sibTrans" cxnId="{803CC23E-6954-48EA-BB80-C1536C134A67}">
      <dgm:prSet/>
      <dgm:spPr/>
      <dgm:t>
        <a:bodyPr/>
        <a:lstStyle/>
        <a:p>
          <a:endParaRPr lang="en-SG"/>
        </a:p>
      </dgm:t>
    </dgm:pt>
    <dgm:pt modelId="{6366B8AE-4904-4650-AB86-0364F7615125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Prime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A4C5879-77EF-41A4-A9C7-F28D7A61C804}" type="parTrans" cxnId="{EAE68FA5-FAB4-458B-BACF-B90BA4BEF902}">
      <dgm:prSet/>
      <dgm:spPr/>
      <dgm:t>
        <a:bodyPr/>
        <a:lstStyle/>
        <a:p>
          <a:endParaRPr lang="en-SG"/>
        </a:p>
      </dgm:t>
    </dgm:pt>
    <dgm:pt modelId="{30A296BF-F45C-4D37-B4B3-4EDACF64DB38}" type="sibTrans" cxnId="{EAE68FA5-FAB4-458B-BACF-B90BA4BEF902}">
      <dgm:prSet/>
      <dgm:spPr/>
      <dgm:t>
        <a:bodyPr/>
        <a:lstStyle/>
        <a:p>
          <a:endParaRPr lang="en-SG"/>
        </a:p>
      </dgm:t>
    </dgm:pt>
    <dgm:pt modelId="{6A3C19A9-F039-413C-A2C4-F53D5B0F6DF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rPr>
            <a:t>Composite</a:t>
          </a:r>
          <a:endParaRPr lang="en-SG" sz="2400" dirty="0">
            <a:solidFill>
              <a:srgbClr val="0000CC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A51EC09-2DC2-4C60-8DAF-419BDBEE2E39}" type="parTrans" cxnId="{DE20B5E2-615B-4302-9D3B-6763577599A7}">
      <dgm:prSet/>
      <dgm:spPr/>
      <dgm:t>
        <a:bodyPr/>
        <a:lstStyle/>
        <a:p>
          <a:endParaRPr lang="en-SG"/>
        </a:p>
      </dgm:t>
    </dgm:pt>
    <dgm:pt modelId="{732C43CF-C84A-4812-AA86-4BDC429A91CA}" type="sibTrans" cxnId="{DE20B5E2-615B-4302-9D3B-6763577599A7}">
      <dgm:prSet/>
      <dgm:spPr/>
      <dgm:t>
        <a:bodyPr/>
        <a:lstStyle/>
        <a:p>
          <a:endParaRPr lang="en-SG"/>
        </a:p>
      </dgm:t>
    </dgm:pt>
    <dgm:pt modelId="{76A4A717-1A9C-4491-A205-02386106FA96}" type="pres">
      <dgm:prSet presAssocID="{261CF52D-00C8-44C4-8056-09F4A07DF7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25DC1D0-8624-48D7-8A95-96DB23BD8816}" type="pres">
      <dgm:prSet presAssocID="{58376F4B-6DFA-4308-B90B-6B1558C85DFA}" presName="hierRoot1" presStyleCnt="0">
        <dgm:presLayoutVars>
          <dgm:hierBranch val="init"/>
        </dgm:presLayoutVars>
      </dgm:prSet>
      <dgm:spPr/>
    </dgm:pt>
    <dgm:pt modelId="{6F9BC3B7-D6C4-4C59-B96D-B113157E41EE}" type="pres">
      <dgm:prSet presAssocID="{58376F4B-6DFA-4308-B90B-6B1558C85DFA}" presName="rootComposite1" presStyleCnt="0"/>
      <dgm:spPr/>
    </dgm:pt>
    <dgm:pt modelId="{3B603D93-B18E-47DE-B245-46DD9B51EFD5}" type="pres">
      <dgm:prSet presAssocID="{58376F4B-6DFA-4308-B90B-6B1558C85DFA}" presName="rootText1" presStyleLbl="node0" presStyleIdx="0" presStyleCnt="1" custScaleX="30214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AAE1F8D-A8FF-483C-A545-5B8106AE3D11}" type="pres">
      <dgm:prSet presAssocID="{58376F4B-6DFA-4308-B90B-6B1558C85DFA}" presName="rootConnector1" presStyleLbl="node1" presStyleIdx="0" presStyleCnt="0"/>
      <dgm:spPr/>
      <dgm:t>
        <a:bodyPr/>
        <a:lstStyle/>
        <a:p>
          <a:endParaRPr lang="en-SG"/>
        </a:p>
      </dgm:t>
    </dgm:pt>
    <dgm:pt modelId="{23B1F0C5-F0D1-459D-BB86-CA43E3E4AB4D}" type="pres">
      <dgm:prSet presAssocID="{58376F4B-6DFA-4308-B90B-6B1558C85DFA}" presName="hierChild2" presStyleCnt="0"/>
      <dgm:spPr/>
    </dgm:pt>
    <dgm:pt modelId="{32DB4E41-87EF-4395-AA93-B5CE711C0AA7}" type="pres">
      <dgm:prSet presAssocID="{DE7A0576-B757-4815-B061-45B3ECDEB390}" presName="Name37" presStyleLbl="parChTrans1D2" presStyleIdx="0" presStyleCnt="3"/>
      <dgm:spPr/>
      <dgm:t>
        <a:bodyPr/>
        <a:lstStyle/>
        <a:p>
          <a:endParaRPr lang="en-SG"/>
        </a:p>
      </dgm:t>
    </dgm:pt>
    <dgm:pt modelId="{956D0187-F5D5-4047-B502-76C7D1B95B5A}" type="pres">
      <dgm:prSet presAssocID="{B815CB40-C2DE-465E-B0C0-3A3482D12EDE}" presName="hierRoot2" presStyleCnt="0">
        <dgm:presLayoutVars>
          <dgm:hierBranch val="init"/>
        </dgm:presLayoutVars>
      </dgm:prSet>
      <dgm:spPr/>
    </dgm:pt>
    <dgm:pt modelId="{76AFD18B-E789-408E-895C-1951109CDF22}" type="pres">
      <dgm:prSet presAssocID="{B815CB40-C2DE-465E-B0C0-3A3482D12EDE}" presName="rootComposite" presStyleCnt="0"/>
      <dgm:spPr/>
    </dgm:pt>
    <dgm:pt modelId="{F5C533E5-0BE2-44B8-938B-CFFFF68C9B1A}" type="pres">
      <dgm:prSet presAssocID="{B815CB40-C2DE-465E-B0C0-3A3482D12ED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9651B64-704C-4C26-8919-A11898C01874}" type="pres">
      <dgm:prSet presAssocID="{B815CB40-C2DE-465E-B0C0-3A3482D12EDE}" presName="rootConnector" presStyleLbl="node2" presStyleIdx="0" presStyleCnt="3"/>
      <dgm:spPr/>
      <dgm:t>
        <a:bodyPr/>
        <a:lstStyle/>
        <a:p>
          <a:endParaRPr lang="en-SG"/>
        </a:p>
      </dgm:t>
    </dgm:pt>
    <dgm:pt modelId="{7226E0C4-A49A-4168-8633-98E28A79DDDE}" type="pres">
      <dgm:prSet presAssocID="{B815CB40-C2DE-465E-B0C0-3A3482D12EDE}" presName="hierChild4" presStyleCnt="0"/>
      <dgm:spPr/>
    </dgm:pt>
    <dgm:pt modelId="{B921667A-C0AB-4134-9F84-0DBE9FBDBF7A}" type="pres">
      <dgm:prSet presAssocID="{B815CB40-C2DE-465E-B0C0-3A3482D12EDE}" presName="hierChild5" presStyleCnt="0"/>
      <dgm:spPr/>
    </dgm:pt>
    <dgm:pt modelId="{F515C9A4-D2D8-4E26-BB92-E89E84E0DEAA}" type="pres">
      <dgm:prSet presAssocID="{9A4C5879-77EF-41A4-A9C7-F28D7A61C804}" presName="Name37" presStyleLbl="parChTrans1D2" presStyleIdx="1" presStyleCnt="3"/>
      <dgm:spPr/>
      <dgm:t>
        <a:bodyPr/>
        <a:lstStyle/>
        <a:p>
          <a:endParaRPr lang="en-SG"/>
        </a:p>
      </dgm:t>
    </dgm:pt>
    <dgm:pt modelId="{B3030AB4-8391-44DC-934F-9C7CDA73FAD6}" type="pres">
      <dgm:prSet presAssocID="{6366B8AE-4904-4650-AB86-0364F7615125}" presName="hierRoot2" presStyleCnt="0">
        <dgm:presLayoutVars>
          <dgm:hierBranch val="init"/>
        </dgm:presLayoutVars>
      </dgm:prSet>
      <dgm:spPr/>
    </dgm:pt>
    <dgm:pt modelId="{376CC41A-C71C-425A-9D43-7321ADA63273}" type="pres">
      <dgm:prSet presAssocID="{6366B8AE-4904-4650-AB86-0364F7615125}" presName="rootComposite" presStyleCnt="0"/>
      <dgm:spPr/>
    </dgm:pt>
    <dgm:pt modelId="{3585DFC4-FF11-4EBA-989E-C504C05505FA}" type="pres">
      <dgm:prSet presAssocID="{6366B8AE-4904-4650-AB86-0364F76151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1D93645-2E10-42AA-A0ED-166B81B88B14}" type="pres">
      <dgm:prSet presAssocID="{6366B8AE-4904-4650-AB86-0364F7615125}" presName="rootConnector" presStyleLbl="node2" presStyleIdx="1" presStyleCnt="3"/>
      <dgm:spPr/>
      <dgm:t>
        <a:bodyPr/>
        <a:lstStyle/>
        <a:p>
          <a:endParaRPr lang="en-SG"/>
        </a:p>
      </dgm:t>
    </dgm:pt>
    <dgm:pt modelId="{91F40C30-853E-402A-BA96-EAF755A21D97}" type="pres">
      <dgm:prSet presAssocID="{6366B8AE-4904-4650-AB86-0364F7615125}" presName="hierChild4" presStyleCnt="0"/>
      <dgm:spPr/>
    </dgm:pt>
    <dgm:pt modelId="{4F5C89E1-3854-4082-92E5-3F3A0D4B7771}" type="pres">
      <dgm:prSet presAssocID="{6366B8AE-4904-4650-AB86-0364F7615125}" presName="hierChild5" presStyleCnt="0"/>
      <dgm:spPr/>
    </dgm:pt>
    <dgm:pt modelId="{E31ECE04-BA55-4C17-8FA9-2D7D9E1CD29D}" type="pres">
      <dgm:prSet presAssocID="{4A51EC09-2DC2-4C60-8DAF-419BDBEE2E39}" presName="Name37" presStyleLbl="parChTrans1D2" presStyleIdx="2" presStyleCnt="3"/>
      <dgm:spPr/>
      <dgm:t>
        <a:bodyPr/>
        <a:lstStyle/>
        <a:p>
          <a:endParaRPr lang="en-SG"/>
        </a:p>
      </dgm:t>
    </dgm:pt>
    <dgm:pt modelId="{AF4E2126-5E9F-4445-8437-B181AAAACE48}" type="pres">
      <dgm:prSet presAssocID="{6A3C19A9-F039-413C-A2C4-F53D5B0F6DF7}" presName="hierRoot2" presStyleCnt="0">
        <dgm:presLayoutVars>
          <dgm:hierBranch val="init"/>
        </dgm:presLayoutVars>
      </dgm:prSet>
      <dgm:spPr/>
    </dgm:pt>
    <dgm:pt modelId="{DCCFC249-F5AA-421E-B8C3-704FE97884C0}" type="pres">
      <dgm:prSet presAssocID="{6A3C19A9-F039-413C-A2C4-F53D5B0F6DF7}" presName="rootComposite" presStyleCnt="0"/>
      <dgm:spPr/>
    </dgm:pt>
    <dgm:pt modelId="{4FCC64AB-5F48-40C1-9F80-1CDAA10F69BE}" type="pres">
      <dgm:prSet presAssocID="{6A3C19A9-F039-413C-A2C4-F53D5B0F6DF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3637630-1B35-4BE9-9B3B-3CA87CC639B1}" type="pres">
      <dgm:prSet presAssocID="{6A3C19A9-F039-413C-A2C4-F53D5B0F6DF7}" presName="rootConnector" presStyleLbl="node2" presStyleIdx="2" presStyleCnt="3"/>
      <dgm:spPr/>
      <dgm:t>
        <a:bodyPr/>
        <a:lstStyle/>
        <a:p>
          <a:endParaRPr lang="en-SG"/>
        </a:p>
      </dgm:t>
    </dgm:pt>
    <dgm:pt modelId="{6B064030-1F46-4901-887D-30FE15A449FE}" type="pres">
      <dgm:prSet presAssocID="{6A3C19A9-F039-413C-A2C4-F53D5B0F6DF7}" presName="hierChild4" presStyleCnt="0"/>
      <dgm:spPr/>
    </dgm:pt>
    <dgm:pt modelId="{3E1ACDC5-0DC2-43AF-A831-3CE14DCFB06C}" type="pres">
      <dgm:prSet presAssocID="{6A3C19A9-F039-413C-A2C4-F53D5B0F6DF7}" presName="hierChild5" presStyleCnt="0"/>
      <dgm:spPr/>
    </dgm:pt>
    <dgm:pt modelId="{2C2B0E9B-9A2E-4545-8A7E-03719349E459}" type="pres">
      <dgm:prSet presAssocID="{58376F4B-6DFA-4308-B90B-6B1558C85DFA}" presName="hierChild3" presStyleCnt="0"/>
      <dgm:spPr/>
    </dgm:pt>
  </dgm:ptLst>
  <dgm:cxnLst>
    <dgm:cxn modelId="{EAE68FA5-FAB4-458B-BACF-B90BA4BEF902}" srcId="{58376F4B-6DFA-4308-B90B-6B1558C85DFA}" destId="{6366B8AE-4904-4650-AB86-0364F7615125}" srcOrd="1" destOrd="0" parTransId="{9A4C5879-77EF-41A4-A9C7-F28D7A61C804}" sibTransId="{30A296BF-F45C-4D37-B4B3-4EDACF64DB38}"/>
    <dgm:cxn modelId="{D9CF376B-28C3-4993-A05C-D4A3B01841AA}" type="presOf" srcId="{6366B8AE-4904-4650-AB86-0364F7615125}" destId="{3585DFC4-FF11-4EBA-989E-C504C05505FA}" srcOrd="0" destOrd="0" presId="urn:microsoft.com/office/officeart/2005/8/layout/orgChart1"/>
    <dgm:cxn modelId="{3A19EB33-E696-47C3-8C0A-B475201128EC}" type="presOf" srcId="{9A4C5879-77EF-41A4-A9C7-F28D7A61C804}" destId="{F515C9A4-D2D8-4E26-BB92-E89E84E0DEAA}" srcOrd="0" destOrd="0" presId="urn:microsoft.com/office/officeart/2005/8/layout/orgChart1"/>
    <dgm:cxn modelId="{DE20B5E2-615B-4302-9D3B-6763577599A7}" srcId="{58376F4B-6DFA-4308-B90B-6B1558C85DFA}" destId="{6A3C19A9-F039-413C-A2C4-F53D5B0F6DF7}" srcOrd="2" destOrd="0" parTransId="{4A51EC09-2DC2-4C60-8DAF-419BDBEE2E39}" sibTransId="{732C43CF-C84A-4812-AA86-4BDC429A91CA}"/>
    <dgm:cxn modelId="{0C74187F-A4E7-486D-A1F1-71479E425DB9}" type="presOf" srcId="{58376F4B-6DFA-4308-B90B-6B1558C85DFA}" destId="{6AAE1F8D-A8FF-483C-A545-5B8106AE3D11}" srcOrd="1" destOrd="0" presId="urn:microsoft.com/office/officeart/2005/8/layout/orgChart1"/>
    <dgm:cxn modelId="{56973D4A-A3A6-44BF-A189-B92EF10962BB}" type="presOf" srcId="{B815CB40-C2DE-465E-B0C0-3A3482D12EDE}" destId="{F5C533E5-0BE2-44B8-938B-CFFFF68C9B1A}" srcOrd="0" destOrd="0" presId="urn:microsoft.com/office/officeart/2005/8/layout/orgChart1"/>
    <dgm:cxn modelId="{A2BA21FF-27F9-4DCC-9EC9-2A01EAD59BB2}" type="presOf" srcId="{B815CB40-C2DE-465E-B0C0-3A3482D12EDE}" destId="{49651B64-704C-4C26-8919-A11898C01874}" srcOrd="1" destOrd="0" presId="urn:microsoft.com/office/officeart/2005/8/layout/orgChart1"/>
    <dgm:cxn modelId="{8FBEFE2D-801D-4408-B491-36B5680F05AE}" type="presOf" srcId="{DE7A0576-B757-4815-B061-45B3ECDEB390}" destId="{32DB4E41-87EF-4395-AA93-B5CE711C0AA7}" srcOrd="0" destOrd="0" presId="urn:microsoft.com/office/officeart/2005/8/layout/orgChart1"/>
    <dgm:cxn modelId="{B661D571-E67B-4653-8CD5-656E1CA6BDE2}" type="presOf" srcId="{6366B8AE-4904-4650-AB86-0364F7615125}" destId="{F1D93645-2E10-42AA-A0ED-166B81B88B14}" srcOrd="1" destOrd="0" presId="urn:microsoft.com/office/officeart/2005/8/layout/orgChart1"/>
    <dgm:cxn modelId="{50650C73-5590-47E5-B468-225D1B09FB95}" type="presOf" srcId="{6A3C19A9-F039-413C-A2C4-F53D5B0F6DF7}" destId="{4FCC64AB-5F48-40C1-9F80-1CDAA10F69BE}" srcOrd="0" destOrd="0" presId="urn:microsoft.com/office/officeart/2005/8/layout/orgChart1"/>
    <dgm:cxn modelId="{89538C5B-FA94-4B8D-A260-5F120426D848}" type="presOf" srcId="{4A51EC09-2DC2-4C60-8DAF-419BDBEE2E39}" destId="{E31ECE04-BA55-4C17-8FA9-2D7D9E1CD29D}" srcOrd="0" destOrd="0" presId="urn:microsoft.com/office/officeart/2005/8/layout/orgChart1"/>
    <dgm:cxn modelId="{46A9DA2F-0038-4945-A107-FF1FE9934732}" type="presOf" srcId="{6A3C19A9-F039-413C-A2C4-F53D5B0F6DF7}" destId="{93637630-1B35-4BE9-9B3B-3CA87CC639B1}" srcOrd="1" destOrd="0" presId="urn:microsoft.com/office/officeart/2005/8/layout/orgChart1"/>
    <dgm:cxn modelId="{30C4E75E-E7F6-4F94-944C-0B1D68D83228}" type="presOf" srcId="{261CF52D-00C8-44C4-8056-09F4A07DF74D}" destId="{76A4A717-1A9C-4491-A205-02386106FA96}" srcOrd="0" destOrd="0" presId="urn:microsoft.com/office/officeart/2005/8/layout/orgChart1"/>
    <dgm:cxn modelId="{A09147CB-963D-40FD-A8C1-426CCC517F51}" srcId="{261CF52D-00C8-44C4-8056-09F4A07DF74D}" destId="{58376F4B-6DFA-4308-B90B-6B1558C85DFA}" srcOrd="0" destOrd="0" parTransId="{F9D9F4EB-5FCB-4031-A335-0B8B33461204}" sibTransId="{F9E1139F-6604-49E3-9ADB-D47B6560C047}"/>
    <dgm:cxn modelId="{964D94EF-EA97-4728-BD57-986BD4E74302}" type="presOf" srcId="{58376F4B-6DFA-4308-B90B-6B1558C85DFA}" destId="{3B603D93-B18E-47DE-B245-46DD9B51EFD5}" srcOrd="0" destOrd="0" presId="urn:microsoft.com/office/officeart/2005/8/layout/orgChart1"/>
    <dgm:cxn modelId="{803CC23E-6954-48EA-BB80-C1536C134A67}" srcId="{58376F4B-6DFA-4308-B90B-6B1558C85DFA}" destId="{B815CB40-C2DE-465E-B0C0-3A3482D12EDE}" srcOrd="0" destOrd="0" parTransId="{DE7A0576-B757-4815-B061-45B3ECDEB390}" sibTransId="{0594466E-9C88-44A7-A474-AB4366651764}"/>
    <dgm:cxn modelId="{582B8758-5E86-4611-A24C-50D862FF7C6D}" type="presParOf" srcId="{76A4A717-1A9C-4491-A205-02386106FA96}" destId="{B25DC1D0-8624-48D7-8A95-96DB23BD8816}" srcOrd="0" destOrd="0" presId="urn:microsoft.com/office/officeart/2005/8/layout/orgChart1"/>
    <dgm:cxn modelId="{FAE34F10-C351-4595-9151-C577F7D95C4D}" type="presParOf" srcId="{B25DC1D0-8624-48D7-8A95-96DB23BD8816}" destId="{6F9BC3B7-D6C4-4C59-B96D-B113157E41EE}" srcOrd="0" destOrd="0" presId="urn:microsoft.com/office/officeart/2005/8/layout/orgChart1"/>
    <dgm:cxn modelId="{6753763C-31F7-406A-9848-D49ABF1690C8}" type="presParOf" srcId="{6F9BC3B7-D6C4-4C59-B96D-B113157E41EE}" destId="{3B603D93-B18E-47DE-B245-46DD9B51EFD5}" srcOrd="0" destOrd="0" presId="urn:microsoft.com/office/officeart/2005/8/layout/orgChart1"/>
    <dgm:cxn modelId="{6ACB8A34-2ED9-45DC-B77C-F327D0415B65}" type="presParOf" srcId="{6F9BC3B7-D6C4-4C59-B96D-B113157E41EE}" destId="{6AAE1F8D-A8FF-483C-A545-5B8106AE3D11}" srcOrd="1" destOrd="0" presId="urn:microsoft.com/office/officeart/2005/8/layout/orgChart1"/>
    <dgm:cxn modelId="{54832751-38EE-4A57-91A0-794EC5BA06D4}" type="presParOf" srcId="{B25DC1D0-8624-48D7-8A95-96DB23BD8816}" destId="{23B1F0C5-F0D1-459D-BB86-CA43E3E4AB4D}" srcOrd="1" destOrd="0" presId="urn:microsoft.com/office/officeart/2005/8/layout/orgChart1"/>
    <dgm:cxn modelId="{53092075-266F-45E4-8F94-BD262BB28903}" type="presParOf" srcId="{23B1F0C5-F0D1-459D-BB86-CA43E3E4AB4D}" destId="{32DB4E41-87EF-4395-AA93-B5CE711C0AA7}" srcOrd="0" destOrd="0" presId="urn:microsoft.com/office/officeart/2005/8/layout/orgChart1"/>
    <dgm:cxn modelId="{70EEB2EB-9259-49C0-B579-DB60359455A5}" type="presParOf" srcId="{23B1F0C5-F0D1-459D-BB86-CA43E3E4AB4D}" destId="{956D0187-F5D5-4047-B502-76C7D1B95B5A}" srcOrd="1" destOrd="0" presId="urn:microsoft.com/office/officeart/2005/8/layout/orgChart1"/>
    <dgm:cxn modelId="{48D56275-3A6B-4D1B-9015-A77CC6295A6D}" type="presParOf" srcId="{956D0187-F5D5-4047-B502-76C7D1B95B5A}" destId="{76AFD18B-E789-408E-895C-1951109CDF22}" srcOrd="0" destOrd="0" presId="urn:microsoft.com/office/officeart/2005/8/layout/orgChart1"/>
    <dgm:cxn modelId="{9FD651D1-9049-4E7D-928B-E0A1597713E4}" type="presParOf" srcId="{76AFD18B-E789-408E-895C-1951109CDF22}" destId="{F5C533E5-0BE2-44B8-938B-CFFFF68C9B1A}" srcOrd="0" destOrd="0" presId="urn:microsoft.com/office/officeart/2005/8/layout/orgChart1"/>
    <dgm:cxn modelId="{9CBB9AE9-57E1-42B1-8160-9947E554B866}" type="presParOf" srcId="{76AFD18B-E789-408E-895C-1951109CDF22}" destId="{49651B64-704C-4C26-8919-A11898C01874}" srcOrd="1" destOrd="0" presId="urn:microsoft.com/office/officeart/2005/8/layout/orgChart1"/>
    <dgm:cxn modelId="{5E538702-1148-40F0-8628-297072962026}" type="presParOf" srcId="{956D0187-F5D5-4047-B502-76C7D1B95B5A}" destId="{7226E0C4-A49A-4168-8633-98E28A79DDDE}" srcOrd="1" destOrd="0" presId="urn:microsoft.com/office/officeart/2005/8/layout/orgChart1"/>
    <dgm:cxn modelId="{6C910D69-F51E-4368-8D19-10747E02F5F9}" type="presParOf" srcId="{956D0187-F5D5-4047-B502-76C7D1B95B5A}" destId="{B921667A-C0AB-4134-9F84-0DBE9FBDBF7A}" srcOrd="2" destOrd="0" presId="urn:microsoft.com/office/officeart/2005/8/layout/orgChart1"/>
    <dgm:cxn modelId="{62AF275C-2A4A-4DB4-9296-419B6152ACB3}" type="presParOf" srcId="{23B1F0C5-F0D1-459D-BB86-CA43E3E4AB4D}" destId="{F515C9A4-D2D8-4E26-BB92-E89E84E0DEAA}" srcOrd="2" destOrd="0" presId="urn:microsoft.com/office/officeart/2005/8/layout/orgChart1"/>
    <dgm:cxn modelId="{03F9C75B-5312-454A-AF39-5DC5C4AC0C1F}" type="presParOf" srcId="{23B1F0C5-F0D1-459D-BB86-CA43E3E4AB4D}" destId="{B3030AB4-8391-44DC-934F-9C7CDA73FAD6}" srcOrd="3" destOrd="0" presId="urn:microsoft.com/office/officeart/2005/8/layout/orgChart1"/>
    <dgm:cxn modelId="{E5317E26-62D1-4C25-A2B9-FA0406E96FA1}" type="presParOf" srcId="{B3030AB4-8391-44DC-934F-9C7CDA73FAD6}" destId="{376CC41A-C71C-425A-9D43-7321ADA63273}" srcOrd="0" destOrd="0" presId="urn:microsoft.com/office/officeart/2005/8/layout/orgChart1"/>
    <dgm:cxn modelId="{D104E62D-6BAB-4F09-BCC4-519E2D070E3A}" type="presParOf" srcId="{376CC41A-C71C-425A-9D43-7321ADA63273}" destId="{3585DFC4-FF11-4EBA-989E-C504C05505FA}" srcOrd="0" destOrd="0" presId="urn:microsoft.com/office/officeart/2005/8/layout/orgChart1"/>
    <dgm:cxn modelId="{A13DD691-31A7-458D-9C79-88537130AD75}" type="presParOf" srcId="{376CC41A-C71C-425A-9D43-7321ADA63273}" destId="{F1D93645-2E10-42AA-A0ED-166B81B88B14}" srcOrd="1" destOrd="0" presId="urn:microsoft.com/office/officeart/2005/8/layout/orgChart1"/>
    <dgm:cxn modelId="{590BCFFD-A4F3-497C-AA7A-7A80C3E02498}" type="presParOf" srcId="{B3030AB4-8391-44DC-934F-9C7CDA73FAD6}" destId="{91F40C30-853E-402A-BA96-EAF755A21D97}" srcOrd="1" destOrd="0" presId="urn:microsoft.com/office/officeart/2005/8/layout/orgChart1"/>
    <dgm:cxn modelId="{930035D7-5540-4930-8E58-DDB2A5C33D2D}" type="presParOf" srcId="{B3030AB4-8391-44DC-934F-9C7CDA73FAD6}" destId="{4F5C89E1-3854-4082-92E5-3F3A0D4B7771}" srcOrd="2" destOrd="0" presId="urn:microsoft.com/office/officeart/2005/8/layout/orgChart1"/>
    <dgm:cxn modelId="{711FC53F-A47E-4CAC-BE3C-5B10CA0685DF}" type="presParOf" srcId="{23B1F0C5-F0D1-459D-BB86-CA43E3E4AB4D}" destId="{E31ECE04-BA55-4C17-8FA9-2D7D9E1CD29D}" srcOrd="4" destOrd="0" presId="urn:microsoft.com/office/officeart/2005/8/layout/orgChart1"/>
    <dgm:cxn modelId="{2FA1A4F1-195A-4ABE-A826-C4BDCB975590}" type="presParOf" srcId="{23B1F0C5-F0D1-459D-BB86-CA43E3E4AB4D}" destId="{AF4E2126-5E9F-4445-8437-B181AAAACE48}" srcOrd="5" destOrd="0" presId="urn:microsoft.com/office/officeart/2005/8/layout/orgChart1"/>
    <dgm:cxn modelId="{ED64C26B-E971-41B8-9ECA-203FEFFD1D75}" type="presParOf" srcId="{AF4E2126-5E9F-4445-8437-B181AAAACE48}" destId="{DCCFC249-F5AA-421E-B8C3-704FE97884C0}" srcOrd="0" destOrd="0" presId="urn:microsoft.com/office/officeart/2005/8/layout/orgChart1"/>
    <dgm:cxn modelId="{F0DF3BD2-BFEC-4C7B-9FF0-6398F76ABCF2}" type="presParOf" srcId="{DCCFC249-F5AA-421E-B8C3-704FE97884C0}" destId="{4FCC64AB-5F48-40C1-9F80-1CDAA10F69BE}" srcOrd="0" destOrd="0" presId="urn:microsoft.com/office/officeart/2005/8/layout/orgChart1"/>
    <dgm:cxn modelId="{93D39FB1-0174-4AC4-826D-CEDF13A44DE2}" type="presParOf" srcId="{DCCFC249-F5AA-421E-B8C3-704FE97884C0}" destId="{93637630-1B35-4BE9-9B3B-3CA87CC639B1}" srcOrd="1" destOrd="0" presId="urn:microsoft.com/office/officeart/2005/8/layout/orgChart1"/>
    <dgm:cxn modelId="{A641F9D7-2CB3-4FC3-B7B7-52AD62AD1782}" type="presParOf" srcId="{AF4E2126-5E9F-4445-8437-B181AAAACE48}" destId="{6B064030-1F46-4901-887D-30FE15A449FE}" srcOrd="1" destOrd="0" presId="urn:microsoft.com/office/officeart/2005/8/layout/orgChart1"/>
    <dgm:cxn modelId="{287EE498-933F-43F3-8097-0A81A4A13C47}" type="presParOf" srcId="{AF4E2126-5E9F-4445-8437-B181AAAACE48}" destId="{3E1ACDC5-0DC2-43AF-A831-3CE14DCFB06C}" srcOrd="2" destOrd="0" presId="urn:microsoft.com/office/officeart/2005/8/layout/orgChart1"/>
    <dgm:cxn modelId="{ECBFCFA3-5173-450C-946B-EF2FE380B60D}" type="presParOf" srcId="{B25DC1D0-8624-48D7-8A95-96DB23BD8816}" destId="{2C2B0E9B-9A2E-4545-8A7E-03719349E4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BB57DA-23C3-4E67-A62E-D972EFEB2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46B228-79D8-4A6C-AC9D-F685E0C81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78479-874A-4C6A-830E-48023ABE0D79}" type="slidenum">
              <a:rPr lang="en-US" b="0" i="0" smtClean="0"/>
              <a:pPr/>
              <a:t>1</a:t>
            </a:fld>
            <a:endParaRPr lang="en-US" b="0" i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11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9BE1B5-0D27-4EE4-BBA0-118F9BA7BB9D}" type="slidenum">
              <a:rPr lang="en-US" b="0" i="0"/>
              <a:pPr/>
              <a:t>2</a:t>
            </a:fld>
            <a:endParaRPr lang="en-US" b="0" i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090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CE842C-F566-4425-BD73-95B19FECF043}" type="slidenum">
              <a:rPr lang="en-US" b="0" i="0"/>
              <a:pPr/>
              <a:t>4</a:t>
            </a:fld>
            <a:endParaRPr lang="en-US" b="0" i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297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integers: Z</a:t>
            </a:r>
          </a:p>
          <a:p>
            <a:pPr marL="914400" marR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v"/>
              <a:tabLst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natural</a:t>
            </a:r>
            <a:r>
              <a:rPr lang="en-US" sz="1700" b="1" baseline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numbers: N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rational numbers: Q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real numbers: R</a:t>
            </a: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all  positive real numbers: R</a:t>
            </a:r>
            <a:r>
              <a:rPr lang="en-US" sz="1700" b="1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endParaRPr lang="en-US" sz="1700" b="1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914400" indent="-457200" algn="just" eaLnBrk="1" hangingPunct="1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set of complex numbers: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6B228-79D8-4A6C-AC9D-F685E0C814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AFB508-0564-4513-A10E-C721CF65E8B2}" type="slidenum">
              <a:rPr lang="en-US" b="0" i="0"/>
              <a:pPr/>
              <a:t>74</a:t>
            </a:fld>
            <a:endParaRPr lang="en-US" b="0" i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776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6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5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1620" y="656608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‹#›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011882" y="6553387"/>
            <a:ext cx="136156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0519FD55-9630-441C-84D4-73DBCB0863ED}" type="datetime13">
              <a:rPr lang="en-US" smtClean="0">
                <a:solidFill>
                  <a:srgbClr val="FF0000"/>
                </a:solidFill>
              </a:rPr>
              <a:pPr>
                <a:defRPr/>
              </a:pPr>
              <a:t>10:42:20 PM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39200" y="451512"/>
            <a:ext cx="346249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Prepared by</a:t>
            </a:r>
            <a:r>
              <a:rPr lang="en-US" sz="1050" dirty="0">
                <a:solidFill>
                  <a:srgbClr val="00CC00"/>
                </a:solidFill>
                <a:latin typeface="Times New Roman" pitchFamily="18" charset="0"/>
              </a:rPr>
              <a:t>: </a:t>
            </a:r>
            <a:r>
              <a:rPr lang="en-US" sz="1050" b="1" dirty="0">
                <a:solidFill>
                  <a:schemeClr val="tx1"/>
                </a:solidFill>
                <a:latin typeface="Times New Roman" pitchFamily="18" charset="0"/>
              </a:rPr>
              <a:t>K M Akkas Ali, </a:t>
            </a:r>
            <a:r>
              <a:rPr lang="en-US" sz="1050" b="1" dirty="0" smtClean="0">
                <a:solidFill>
                  <a:srgbClr val="0000CC"/>
                </a:solidFill>
                <a:latin typeface="Times New Roman" pitchFamily="18" charset="0"/>
              </a:rPr>
              <a:t>Professor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IIT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, JU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4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1.png"/><Relationship Id="rId4" Type="http://schemas.openxmlformats.org/officeDocument/2006/relationships/oleObject" Target="../embeddings/oleObject11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16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329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70120" y="2821169"/>
            <a:ext cx="93390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700" i="0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ICT-4257: </a:t>
            </a:r>
            <a:r>
              <a:rPr lang="en-US" sz="2700" i="0" dirty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Cryptography and Network </a:t>
            </a:r>
            <a:r>
              <a:rPr lang="en-US" sz="2700" i="0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endParaRPr lang="en-US" sz="2700" i="0" dirty="0">
              <a:ln>
                <a:solidFill>
                  <a:srgbClr val="6600FF"/>
                </a:solidFill>
              </a:ln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1500" dirty="0">
                <a:solidFill>
                  <a:srgbClr val="FF0000"/>
                </a:solidFill>
              </a:rPr>
              <a:t>for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 i="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4th Year 2nd Semester of </a:t>
            </a:r>
            <a:r>
              <a:rPr lang="en-US" sz="2000" i="0" dirty="0" err="1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B.Sc</a:t>
            </a:r>
            <a:r>
              <a:rPr lang="en-US" sz="2000" i="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 (Honors) in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ICT</a:t>
            </a:r>
            <a:endParaRPr lang="en-US" sz="2000" i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914400" y="4086407"/>
            <a:ext cx="76962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i="0" u="sng" dirty="0" smtClean="0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File:</a:t>
            </a:r>
            <a:r>
              <a:rPr lang="en-US" sz="2800" i="0" dirty="0" smtClean="0">
                <a:ln w="19050">
                  <a:solidFill>
                    <a:srgbClr val="00B050"/>
                  </a:solidFill>
                </a:ln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800" i="0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</a:t>
            </a:r>
            <a:endParaRPr lang="en-US" sz="2800" i="0" u="sng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1200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3200" i="0" dirty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Mathematics for </a:t>
            </a:r>
            <a:r>
              <a:rPr lang="en-US" sz="3200" i="0" dirty="0" smtClean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+mn-cs"/>
              </a:rPr>
              <a:t>Cryptography</a:t>
            </a:r>
            <a:endParaRPr lang="en-US" sz="3200" i="0" dirty="0">
              <a:ln>
                <a:solidFill>
                  <a:srgbClr val="00CC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38" y="5305650"/>
            <a:ext cx="5638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Arial" charset="0"/>
              </a:rPr>
              <a:t>Prepared by:</a:t>
            </a:r>
          </a:p>
          <a:p>
            <a:pPr marL="457200">
              <a:defRPr/>
            </a:pPr>
            <a:r>
              <a:rPr lang="en-US" sz="2000" b="1" dirty="0" smtClean="0"/>
              <a:t>Professor </a:t>
            </a:r>
            <a:r>
              <a:rPr lang="en-US" sz="2000" b="1" i="0" dirty="0" smtClean="0"/>
              <a:t>K </a:t>
            </a:r>
            <a:r>
              <a:rPr lang="en-US" sz="2000" b="1" i="0" dirty="0"/>
              <a:t>M Akkas Ali</a:t>
            </a:r>
          </a:p>
          <a:p>
            <a:pPr marL="457200">
              <a:defRPr/>
            </a:pPr>
            <a:r>
              <a:rPr lang="en-US" sz="1000" dirty="0" smtClean="0">
                <a:solidFill>
                  <a:srgbClr val="0000FF"/>
                </a:solidFill>
              </a:rPr>
              <a:t>akkas@juniv.edu, </a:t>
            </a:r>
            <a:r>
              <a:rPr lang="en-US" sz="1000" i="0" dirty="0" smtClean="0">
                <a:solidFill>
                  <a:srgbClr val="0000FF"/>
                </a:solidFill>
                <a:latin typeface="Arial" charset="0"/>
              </a:rPr>
              <a:t>akkas_khan@yahoo.com</a:t>
            </a:r>
          </a:p>
          <a:p>
            <a:pPr marL="457200">
              <a:defRPr/>
            </a:pPr>
            <a:r>
              <a:rPr lang="en-US" sz="2000" b="1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 charset="0"/>
              </a:rPr>
              <a:t>Institute </a:t>
            </a:r>
            <a:r>
              <a:rPr lang="en-US" sz="2000" b="1" i="0" dirty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Arial" charset="0"/>
              </a:rPr>
              <a:t>of Information Technology (IIT) </a:t>
            </a:r>
          </a:p>
          <a:p>
            <a:pPr marL="457200">
              <a:defRPr/>
            </a:pPr>
            <a:r>
              <a:rPr lang="en-US" sz="2000" b="1" i="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Arial" charset="0"/>
              </a:rPr>
              <a:t>Jahangirnagar University, Dhaka-1342</a:t>
            </a:r>
          </a:p>
        </p:txBody>
      </p:sp>
    </p:spTree>
    <p:extLst>
      <p:ext uri="{BB962C8B-B14F-4D97-AF65-F5344CB8AC3E}">
        <p14:creationId xmlns:p14="http://schemas.microsoft.com/office/powerpoint/2010/main" val="2997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Consider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two integers x and y in N modulus.  What are the criteria such that x is the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of y and vice versa?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Which values should be considered in N modulus while determining the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9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Which integers have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multiplicative inverse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in N modulus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?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544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Checking for </a:t>
            </a:r>
            <a:r>
              <a:rPr lang="en-US" altLang="ko-KR" sz="2800" b="1" dirty="0" err="1">
                <a:latin typeface="Verdana" pitchFamily="34" charset="0"/>
                <a:ea typeface="굴림" pitchFamily="34" charset="-127"/>
              </a:rPr>
              <a:t>Primeness</a:t>
            </a:r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 (</a:t>
            </a:r>
            <a:r>
              <a:rPr lang="en-US" altLang="ko-KR" sz="2800" b="1" dirty="0" err="1">
                <a:latin typeface="Verdana" pitchFamily="34" charset="0"/>
                <a:ea typeface="굴림" pitchFamily="34" charset="-127"/>
              </a:rPr>
              <a:t>Primality</a:t>
            </a:r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 Testing)</a:t>
            </a:r>
            <a:endParaRPr lang="en-US" altLang="en-US" sz="28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576583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Sieve of </a:t>
            </a:r>
            <a:r>
              <a:rPr lang="en-US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Eratosthenes:</a:t>
            </a:r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 bwMode="auto">
          <a:xfrm>
            <a:off x="604837" y="1234350"/>
            <a:ext cx="7934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3350" y="580012"/>
            <a:ext cx="87820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Chinese remainder theorem (CRT) is used to solve a set of congruent equations with one variable but different moduli, which are relatively prime, as shown</a:t>
            </a:r>
          </a:p>
          <a:p>
            <a:pPr algn="just" eaLnBrk="1" hangingPunct="1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below: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3411556"/>
            <a:ext cx="4370696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3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1083245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following is an example of a set of equations with different moduli: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5715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2400" y="3746014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solution to this set of equations is given in the next section; for the moment, note that the answer to this set of equations is x = 23. This value satisfies all equations: 23 ≡ 2 (mod 3), 23 ≡ 3 (mod 5), and 23 ≡ 2 (mod 7).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019300"/>
            <a:ext cx="32670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1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4446"/>
            <a:ext cx="8839200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 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Chinese Remainder </a:t>
            </a:r>
            <a:r>
              <a:rPr 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Theorem:</a:t>
            </a:r>
            <a:endParaRPr lang="en-US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 =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×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× … ×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 This is the common modulus.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M/m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corresponding moduli (m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). Call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inverses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…,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solution to the simultaneous equations is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7" y="4076701"/>
            <a:ext cx="7989086" cy="55244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6250" y="1070277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Find the solution to the simultaneous equations: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" y="5522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" y="3083862"/>
            <a:ext cx="85725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We follow the four steps.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3 × 5 × 7 = 105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105 / 3 = 35,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105 / 5 = 21,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105 / 7 = 15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inverses are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2,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1, M</a:t>
            </a:r>
            <a:r>
              <a:rPr lang="en-US" sz="20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−1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x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(2 × 35 × 2 + 3 × 21 × 1 + 2 × 15 × 1) mod 105 =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23 mod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105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93" y="1660702"/>
            <a:ext cx="3040857" cy="117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051352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Find an integer that has a remainder of 3 when divided by 7 and 13, but is divisible by 12.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" y="58001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6200" y="1927480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  <a:p>
            <a:pPr algn="just" eaLnBrk="1" hangingPunct="1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a CRT problem. We can form three equations and solve them to find the value of x.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81" y="3172940"/>
            <a:ext cx="2332037" cy="13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2399" y="5024606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If we follow the four steps, we find x = 276. We can check that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276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3 mod 7, 276 = 3 mod 13 and 276 is divisible by 12 (the quotient is 23 and the remainder is zero).</a:t>
            </a:r>
          </a:p>
        </p:txBody>
      </p:sp>
    </p:spTree>
    <p:extLst>
      <p:ext uri="{BB962C8B-B14F-4D97-AF65-F5344CB8AC3E}">
        <p14:creationId xmlns:p14="http://schemas.microsoft.com/office/powerpoint/2010/main" val="11951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Chinese Remainder Theorem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1120170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Assume we need to calculate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+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123 and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= 334, but our system accepts only numbers less than 100. These numbers can be represented as follows: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13" y="63716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6200" y="3460567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Adding each congruence in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with the corresponding congruence in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gives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881" y="2411216"/>
            <a:ext cx="4287837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38548"/>
            <a:ext cx="5967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8600" y="5772219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Now three equations can be solved using the Chinese remainder theorem to find z. One of the acceptable answers is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= 457.</a:t>
            </a:r>
          </a:p>
        </p:txBody>
      </p:sp>
    </p:spTree>
    <p:extLst>
      <p:ext uri="{BB962C8B-B14F-4D97-AF65-F5344CB8AC3E}">
        <p14:creationId xmlns:p14="http://schemas.microsoft.com/office/powerpoint/2010/main" val="21849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2"/>
          </a:xfrm>
          <a:prstGeom prst="rect">
            <a:avLst/>
          </a:prstGeom>
          <a:solidFill>
            <a:srgbClr val="0033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00" i="0" smtClean="0">
                <a:solidFill>
                  <a:schemeClr val="bg1"/>
                </a:solidFill>
                <a:latin typeface="Arial" panose="020B0604020202020204" pitchFamily="34" charset="0"/>
              </a:rPr>
              <a:t>Discussion Points</a:t>
            </a:r>
            <a:endParaRPr lang="en-US" sz="35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084" y="1371127"/>
            <a:ext cx="851095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Importance of Math in Network Security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Integer Arithmetic with Binary Operations 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Divisibility and Modular Arithmetic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Greatest Common Divisors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Determining Multiplicative Inverse 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Solving Linear Diophantine Equations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Matrices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Prime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6696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8879" y="4324151"/>
            <a:ext cx="4339651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4195" y="1979193"/>
            <a:ext cx="591700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108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5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Multiplicative inverse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Can it be negative?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Does multiplicative inverse of 7 exist in 26 modulus?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What does Z</a:t>
            </a:r>
            <a:r>
              <a:rPr lang="en-US" sz="2400" b="1" baseline="-25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26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and Z</a:t>
            </a:r>
            <a:r>
              <a:rPr lang="en-US" sz="2400" b="1" baseline="30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*</a:t>
            </a:r>
            <a:r>
              <a:rPr lang="en-US" sz="2400" b="1" baseline="-25000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26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mean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2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6"/>
            </a:pP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GCD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 </a:t>
            </a:r>
            <a:endParaRPr lang="en-US" sz="2400" b="1" dirty="0" smtClean="0">
              <a:ln>
                <a:solidFill>
                  <a:srgbClr val="FF000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Two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Fact about GCD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Euclidean GCD Algorithm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26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Determine GCD using Euclidean Algorithm. (How many columns are required, what are the label of each column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84033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Extended </a:t>
            </a: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Euclidean Algorithm? </a:t>
            </a:r>
            <a:endParaRPr lang="en-US" sz="2400" b="1" dirty="0" smtClean="0">
              <a:ln>
                <a:solidFill>
                  <a:srgbClr val="00B0F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(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How many columns are required, what are the label of each column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?)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What will be the values of S1, S2, T1 and T2?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Relationship among the parameters of Extended Euclidean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Algorithm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Formula </a:t>
            </a:r>
            <a:r>
              <a:rPr lang="en-US" sz="2400" b="1" dirty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for determine the value of S</a:t>
            </a:r>
            <a:r>
              <a:rPr lang="en-US" sz="2400" b="1" dirty="0" smtClean="0">
                <a:ln>
                  <a:solidFill>
                    <a:srgbClr val="00B0F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0"/>
            </a:pPr>
            <a:r>
              <a:rPr lang="en-US" sz="2400" b="1" dirty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Formula for determine the value of T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83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73" y="93515"/>
            <a:ext cx="8707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2400" b="1" dirty="0" smtClean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Linear </a:t>
            </a:r>
            <a:r>
              <a:rPr lang="en-US" sz="2400" b="1" dirty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Diophantine equations</a:t>
            </a:r>
            <a:r>
              <a:rPr lang="en-US" sz="2400" b="1" dirty="0" smtClean="0">
                <a:ln>
                  <a:solidFill>
                    <a:srgbClr val="0070C0"/>
                  </a:solidFill>
                </a:ln>
                <a:latin typeface="Arial Rounded MT Bold" panose="020F070403050403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 startAt="36"/>
            </a:pPr>
            <a:r>
              <a:rPr lang="en-US" sz="2400" b="1" dirty="0" smtClean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Euler’s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Phi (</a:t>
            </a:r>
            <a:r>
              <a:rPr lang="el-GR" sz="2400" b="1" dirty="0">
                <a:ln>
                  <a:solidFill>
                    <a:srgbClr val="FF0000"/>
                  </a:solidFill>
                </a:ln>
              </a:rPr>
              <a:t>Φ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) Function/ Euler’s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Totient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latin typeface="Arial Rounded MT Bold" panose="020F0704030504030204" pitchFamily="34" charset="0"/>
              </a:rPr>
              <a:t> Function?</a:t>
            </a:r>
          </a:p>
          <a:p>
            <a:pPr marL="457200" indent="-457200">
              <a:buFont typeface="+mj-lt"/>
              <a:buAutoNum type="arabicPeriod" startAt="36"/>
            </a:pPr>
            <a:endParaRPr lang="en-US" sz="2400" b="1" dirty="0">
              <a:ln>
                <a:solidFill>
                  <a:srgbClr val="00B050"/>
                </a:solidFill>
              </a:ln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15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1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Types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44064" y="3243740"/>
            <a:ext cx="219456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1, 2, 3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3961955"/>
              </p:ext>
            </p:extLst>
          </p:nvPr>
        </p:nvGraphicFramePr>
        <p:xfrm>
          <a:off x="1308100" y="622300"/>
          <a: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052690" y="3243740"/>
            <a:ext cx="258972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-1, -2, -3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659612" y="3239920"/>
            <a:ext cx="245744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e.g., 0, 1, 2, etc.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Any integer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 into three categories.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Types of Positive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25788" y="3243740"/>
            <a:ext cx="1768019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only one divisor, i.e., itself, e.g., 1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308100" y="622300"/>
          <a:ext cx="6096000" cy="307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459388" y="3243740"/>
            <a:ext cx="1849212" cy="163121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only two divisors, 1 and itself, e.g., 2, 3,  13 etc.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758088" y="3296191"/>
            <a:ext cx="1811112" cy="21236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has more than two divisors, e.g., </a:t>
            </a:r>
            <a:r>
              <a:rPr lang="en-US" sz="20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</a:t>
            </a:r>
            <a:r>
              <a:rPr lang="en-US" sz="12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(four divisors (1, 2, 3, 6), </a:t>
            </a:r>
            <a:r>
              <a:rPr lang="en-US" sz="2000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9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(three divisors 1, 3, 9</a:t>
            </a:r>
            <a:r>
              <a:rPr lang="en-US" sz="12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52400" y="609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Any positive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integer can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fall into three categories.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85750" y="5320049"/>
            <a:ext cx="866775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between two positive integers (say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 is 1, [e.g., 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(a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b) =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1], then we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say that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relatively prime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or they are </a:t>
            </a:r>
            <a:r>
              <a:rPr lang="en-US" sz="2000" i="0" dirty="0" err="1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coprime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8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762000"/>
            <a:ext cx="8686800" cy="29854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integer arithmetic, we use a </a:t>
            </a:r>
            <a:r>
              <a:rPr lang="en-US" altLang="zh-CN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</a:t>
            </a:r>
            <a:r>
              <a:rPr lang="en-US" altLang="zh-CN" sz="24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a few </a:t>
            </a:r>
            <a:r>
              <a:rPr lang="en-US" altLang="zh-CN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operations</a:t>
            </a:r>
            <a:r>
              <a:rPr lang="en-US" altLang="zh-CN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endParaRPr lang="en-US" altLang="zh-CN" sz="24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Though you </a:t>
            </a:r>
            <a:r>
              <a:rPr lang="en-US" altLang="zh-CN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familiar with this set and the corresponding operations, but they are reviewed here to create a background for modular arithmetic.</a:t>
            </a:r>
          </a:p>
          <a:p>
            <a:pPr marL="9144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set of integers, denoted by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contains all integral numbers (with no fraction) from negative infinity to positive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infinity. 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05100" y="5953919"/>
            <a:ext cx="4758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set of integers</a:t>
            </a: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93" y="4751577"/>
            <a:ext cx="525621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4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19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700" y="5334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subset of integers are listed below: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4399" y="1679996"/>
            <a:ext cx="7269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positive integers, ranging from 1 to +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01" y="1125185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{1, 2, 3, ……………, +∞}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9995" y="3591700"/>
            <a:ext cx="7374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negative integers, ranging from -1 to -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900" y="3051707"/>
            <a:ext cx="5613400" cy="492443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{-∞, …………, -3, -2, -1}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4237" y="5620800"/>
            <a:ext cx="7918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non-negative integers ranging from 0 to +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1" y="4989704"/>
            <a:ext cx="6273800" cy="492443"/>
          </a:xfrm>
          <a:prstGeom prst="rect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Non-Neg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{0, 1, 2, 3, …….., +∞}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346450" y="6103242"/>
            <a:ext cx="34861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whole  numbers)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210281" y="2087287"/>
            <a:ext cx="37782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natural numbers)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7418" y="1189862"/>
            <a:ext cx="2590774" cy="35394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1700" b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SG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SG" sz="1700" b="1" dirty="0">
                <a:latin typeface="Verdana" panose="020B0604030504040204" pitchFamily="34" charset="0"/>
                <a:ea typeface="Verdana" panose="020B0604030504040204" pitchFamily="34" charset="0"/>
              </a:rPr>
              <a:t>x ∈ Z | x &gt; 0</a:t>
            </a:r>
            <a:r>
              <a:rPr lang="en-SG" sz="17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SG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0732" y="118884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n>
                  <a:solidFill>
                    <a:srgbClr val="00B0F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Or, </a:t>
            </a:r>
            <a:endParaRPr lang="en-SG" b="1" dirty="0">
              <a:ln>
                <a:solidFill>
                  <a:srgbClr val="00B0F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-52388" y="-3175"/>
            <a:ext cx="9144000" cy="58477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sz="3200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Recommended Books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FF0000"/>
                </a:solidFill>
              </a:rPr>
              <a:t>Slide-</a:t>
            </a:r>
            <a:fld id="{4B2E48C7-34DF-4E1D-A541-0FDDC7FABAE3}" type="slidenum">
              <a:rPr lang="en-US" sz="1400" smtClean="0">
                <a:solidFill>
                  <a:srgbClr val="6600FF"/>
                </a:solidFill>
              </a:rPr>
              <a:pPr/>
              <a:t>2</a:t>
            </a:fld>
            <a:endParaRPr lang="en-US" sz="1400" dirty="0">
              <a:solidFill>
                <a:srgbClr val="6600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06406"/>
              </p:ext>
            </p:extLst>
          </p:nvPr>
        </p:nvGraphicFramePr>
        <p:xfrm>
          <a:off x="168810" y="1248186"/>
          <a:ext cx="90595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3"/>
                <a:gridCol w="8525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1.</a:t>
                      </a:r>
                      <a:endParaRPr lang="en-SG" sz="2400" b="1" i="0" kern="1200" dirty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Cryptography and Network Security</a:t>
                      </a:r>
                      <a:endParaRPr lang="en-SG" sz="2400" b="1" dirty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b="1" i="0" kern="1200" dirty="0">
                        <a:solidFill>
                          <a:srgbClr val="0033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by </a:t>
                      </a:r>
                      <a:r>
                        <a:rPr lang="en-US" sz="2000" b="1" i="0" dirty="0" err="1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Behrouz</a:t>
                      </a:r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A. </a:t>
                      </a:r>
                      <a:r>
                        <a:rPr lang="en-US" sz="2000" b="1" i="0" dirty="0" err="1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Forouzan</a:t>
                      </a:r>
                      <a:r>
                        <a:rPr lang="en-US" sz="2000" b="1" i="0" dirty="0" smtClean="0">
                          <a:ln>
                            <a:solidFill>
                              <a:srgbClr val="6600FF"/>
                            </a:solidFill>
                          </a:ln>
                          <a:solidFill>
                            <a:srgbClr val="0033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en-SG" sz="2000" b="1" dirty="0">
                        <a:ln>
                          <a:solidFill>
                            <a:srgbClr val="6600FF"/>
                          </a:solidFill>
                        </a:ln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2.</a:t>
                      </a:r>
                      <a:endParaRPr lang="en-SG" sz="2400" b="1" i="0" kern="12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CC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00CC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Cryptography and Network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sz="2000" b="1" i="0" kern="1200" dirty="0">
                        <a:solidFill>
                          <a:srgbClr val="0033CC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rgbClr val="00B0F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- 5th Edition by William Stallings </a:t>
                      </a:r>
                      <a:endParaRPr lang="en-SG" sz="2000" b="1" i="0" kern="1200" dirty="0">
                        <a:solidFill>
                          <a:srgbClr val="00B0F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26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Set of Integers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400" y="495300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subset of integers are listed below (………):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90600" y="1820555"/>
            <a:ext cx="7378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non-positive integers ranging from 0 to -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∞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0499" y="1268547"/>
            <a:ext cx="62738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Non-Pos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</a:rPr>
              <a:t>-∞, 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……, 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</a:rPr>
              <a:t>-3, -2, -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1, 0}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87400" y="3659503"/>
            <a:ext cx="7785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non-negative integers ranging from 0 to (n-1)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3145211"/>
            <a:ext cx="5613400" cy="49244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{0, 1, 2, 3, ………, n-1}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282701" y="5934941"/>
            <a:ext cx="6667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multiplicative inverse in </a:t>
            </a:r>
            <a:r>
              <a:rPr lang="en-US" sz="2000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modulus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9200" y="5420348"/>
            <a:ext cx="3581400" cy="492443"/>
          </a:xfrm>
          <a:prstGeom prst="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600" b="1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600" b="1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= {1, 3, 7, 9}</a:t>
            </a:r>
            <a:endParaRPr lang="en-SG" sz="2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80080" y="4106364"/>
            <a:ext cx="499382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(Set </a:t>
            </a:r>
            <a:r>
              <a:rPr lang="en-US" sz="17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additive inverse in </a:t>
            </a:r>
            <a:r>
              <a:rPr lang="en-US" sz="17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z="17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modulus)</a:t>
            </a:r>
            <a:endParaRPr lang="en-US" sz="17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Binary Operations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5250" y="685800"/>
            <a:ext cx="8801100" cy="1754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 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binary operation </a:t>
            </a:r>
            <a:r>
              <a:rPr lang="en-US" sz="2400" b="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takes two inputs 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(e.g.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 and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creates one output</a:t>
            </a:r>
            <a:r>
              <a:rPr lang="en-US" sz="24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(e.g. </a:t>
            </a:r>
            <a:r>
              <a:rPr lang="en-US" sz="2400" b="1" i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). </a:t>
            </a:r>
          </a:p>
          <a:p>
            <a:pPr marL="914400" indent="-508000" algn="just">
              <a:buFont typeface="Wingdings" pitchFamily="2" charset="2"/>
              <a:buChar char="v"/>
              <a:defRPr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In cryptography, we are interested in three binary operations applied to the set of integers: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addition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, </a:t>
            </a:r>
            <a:r>
              <a:rPr lang="en-US" sz="2000" b="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subtraction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multiplication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. 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781300"/>
            <a:ext cx="3830637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85800" y="6172200"/>
            <a:ext cx="798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Three binary operations for the set of integers</a:t>
            </a:r>
          </a:p>
        </p:txBody>
      </p:sp>
    </p:spTree>
    <p:extLst>
      <p:ext uri="{BB962C8B-B14F-4D97-AF65-F5344CB8AC3E}">
        <p14:creationId xmlns:p14="http://schemas.microsoft.com/office/powerpoint/2010/main" val="25488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Binary Operations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715050"/>
            <a:ext cx="86677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508000" indent="-5080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b="0" i="0" dirty="0">
                <a:latin typeface="Verdana" pitchFamily="34" charset="0"/>
              </a:rPr>
              <a:t>The following examples shows the results of the three binary operations on two integers. </a:t>
            </a:r>
          </a:p>
          <a:p>
            <a:pPr marL="1365250" indent="-5080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Because each input can be either positive or negative, we can have </a:t>
            </a:r>
            <a:r>
              <a:rPr lang="en-US" sz="2000" b="0" i="0" dirty="0">
                <a:solidFill>
                  <a:srgbClr val="3333FF"/>
                </a:solidFill>
                <a:latin typeface="Verdana" pitchFamily="34" charset="0"/>
              </a:rPr>
              <a:t>four cases for each operation</a:t>
            </a:r>
            <a:r>
              <a:rPr lang="en-US" sz="2000" b="0" i="0" dirty="0">
                <a:latin typeface="Verdana" pitchFamily="34" charset="0"/>
              </a:rPr>
              <a:t>.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186113"/>
            <a:ext cx="80899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5715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In integer arithmetic, if we divide an integer a by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a positive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integer d, we can get two integers- one is called quotient q and another is called remainder r where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</a:rPr>
              <a:t>0 ≤ r &lt;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d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relationship between these four integers is given below: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kern="1200" dirty="0">
              <a:latin typeface="Verdana" panose="020B0604030504040204" pitchFamily="34" charset="0"/>
              <a:ea typeface="+mn-ea"/>
            </a:endParaRPr>
          </a:p>
          <a:p>
            <a:pPr marL="1379538" lvl="2" indent="-342900">
              <a:buFontTx/>
              <a:buChar char="-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divisor</a:t>
            </a: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is called the dividend</a:t>
            </a: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q is called the quotient 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q = 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div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 is called the remainder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r = a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Note: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b="1" kern="1200" dirty="0">
                <a:ln>
                  <a:solidFill>
                    <a:srgbClr val="3333FF"/>
                  </a:solidFill>
                </a:ln>
                <a:solidFill>
                  <a:srgbClr val="FF0000"/>
                </a:solidFill>
                <a:latin typeface="Verdana" pitchFamily="34" charset="0"/>
                <a:ea typeface="+mn-ea"/>
              </a:rPr>
              <a:t>Division is not a binary operation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because it produces two output instead of one (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q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). We can call it division relation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.</a:t>
            </a:r>
            <a:endParaRPr lang="en-US" sz="2000" kern="12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57200" y="29146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58788" y="36766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300" y="300672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dirty="0">
                <a:latin typeface="Arial" panose="020B0604020202020204" pitchFamily="34" charset="0"/>
              </a:rPr>
              <a:t>a</a:t>
            </a:r>
            <a:r>
              <a:rPr lang="en-US" sz="3200" i="0" dirty="0">
                <a:latin typeface="Arial" panose="020B0604020202020204" pitchFamily="34" charset="0"/>
              </a:rPr>
              <a:t> = </a:t>
            </a:r>
            <a:r>
              <a:rPr lang="en-US" sz="3200" i="0" dirty="0" smtClean="0">
                <a:latin typeface="Arial" panose="020B0604020202020204" pitchFamily="34" charset="0"/>
              </a:rPr>
              <a:t>d </a:t>
            </a:r>
            <a:r>
              <a:rPr lang="en-US" sz="3200" i="0" dirty="0">
                <a:latin typeface="Arial" panose="020B0604020202020204" pitchFamily="34" charset="0"/>
              </a:rPr>
              <a:t>× </a:t>
            </a:r>
            <a:r>
              <a:rPr lang="en-US" sz="3200" i="0" dirty="0" smtClean="0">
                <a:latin typeface="Arial" panose="020B0604020202020204" pitchFamily="34" charset="0"/>
              </a:rPr>
              <a:t>q </a:t>
            </a:r>
            <a:r>
              <a:rPr lang="en-US" sz="3200" i="0" dirty="0">
                <a:latin typeface="Arial" panose="020B0604020202020204" pitchFamily="34" charset="0"/>
              </a:rPr>
              <a:t>+ </a:t>
            </a:r>
            <a:r>
              <a:rPr lang="en-US" sz="3200" dirty="0">
                <a:latin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071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06127" y="6306646"/>
            <a:ext cx="62472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2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Figure: </a:t>
            </a:r>
            <a:r>
              <a:rPr lang="en-US" sz="22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Division algorithm for integers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38175"/>
            <a:ext cx="8896350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When we use the above division relationship in cryptography, we impose two restrictions: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divisor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be a </a:t>
            </a:r>
            <a:r>
              <a:rPr lang="en-US" sz="2000" b="1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positive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integer (i.e. 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d&gt;0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remainder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be a 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non-negative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integer (i.e. r&gt;=0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)</a:t>
            </a:r>
          </a:p>
          <a:p>
            <a:pPr marL="396875" algn="just">
              <a:defRPr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739775" indent="-454025" algn="just"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Figure below illustrate this fact.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7513"/>
            <a:ext cx="6705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0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998538"/>
            <a:ext cx="86868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0" i="0" dirty="0">
                <a:latin typeface="Verdana" pitchFamily="34" charset="0"/>
              </a:rPr>
              <a:t>Assume that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a </a:t>
            </a:r>
            <a:r>
              <a:rPr lang="en-US" sz="2400" b="0" i="0" dirty="0">
                <a:latin typeface="Verdana" pitchFamily="34" charset="0"/>
              </a:rPr>
              <a:t>= 255 and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</a:rPr>
              <a:t>d</a:t>
            </a:r>
            <a:r>
              <a:rPr lang="en-US" sz="2400" b="0" i="0" dirty="0" smtClean="0">
                <a:latin typeface="Verdana" pitchFamily="34" charset="0"/>
              </a:rPr>
              <a:t> </a:t>
            </a:r>
            <a:r>
              <a:rPr lang="en-US" sz="2400" b="0" i="0" dirty="0">
                <a:latin typeface="Verdana" pitchFamily="34" charset="0"/>
              </a:rPr>
              <a:t>= 11. We can find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q</a:t>
            </a:r>
            <a:r>
              <a:rPr lang="en-US" sz="2400" b="0" i="0" dirty="0">
                <a:latin typeface="Verdana" pitchFamily="34" charset="0"/>
              </a:rPr>
              <a:t> = 23 and </a:t>
            </a:r>
            <a:r>
              <a:rPr lang="en-US" sz="2400" b="0" i="0" dirty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sz="2400" b="0" i="0" dirty="0">
                <a:latin typeface="Verdana" pitchFamily="34" charset="0"/>
              </a:rPr>
              <a:t> = 2 using the division </a:t>
            </a:r>
            <a:r>
              <a:rPr lang="en-US" sz="2400" b="0" i="0" dirty="0" smtClean="0">
                <a:latin typeface="Verdana" pitchFamily="34" charset="0"/>
              </a:rPr>
              <a:t>algorithm </a:t>
            </a:r>
            <a:r>
              <a:rPr lang="en-US" sz="2400" dirty="0">
                <a:latin typeface="Arial" panose="020B0604020202020204" pitchFamily="34" charset="0"/>
              </a:rPr>
              <a:t>a = d × q + </a:t>
            </a:r>
            <a:r>
              <a:rPr lang="en-US" sz="2400" dirty="0" smtClean="0">
                <a:latin typeface="Arial" panose="020B0604020202020204" pitchFamily="34" charset="0"/>
              </a:rPr>
              <a:t>r</a:t>
            </a:r>
            <a:r>
              <a:rPr lang="en-US" sz="2400" b="0" i="0" dirty="0" smtClean="0">
                <a:latin typeface="Verdana" pitchFamily="34" charset="0"/>
              </a:rPr>
              <a:t>.</a:t>
            </a:r>
            <a:endParaRPr lang="en-US" sz="2400" b="0" i="0" dirty="0">
              <a:latin typeface="Verdana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43000" y="6343650"/>
            <a:ext cx="706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itchFamily="34" charset="0"/>
              </a:rPr>
              <a:t>Figure:  </a:t>
            </a:r>
            <a:r>
              <a:rPr lang="en-US" sz="2000" i="0" dirty="0">
                <a:latin typeface="Verdana" pitchFamily="34" charset="0"/>
              </a:rPr>
              <a:t>Finding the quotient and the remainder</a:t>
            </a:r>
          </a:p>
        </p:txBody>
      </p:sp>
      <p:grpSp>
        <p:nvGrpSpPr>
          <p:cNvPr id="21506" name="Group 21505"/>
          <p:cNvGrpSpPr/>
          <p:nvPr/>
        </p:nvGrpSpPr>
        <p:grpSpPr>
          <a:xfrm>
            <a:off x="-692910" y="2238975"/>
            <a:ext cx="8961489" cy="4401746"/>
            <a:chOff x="-1092960" y="1819875"/>
            <a:chExt cx="8961489" cy="4401746"/>
          </a:xfrm>
        </p:grpSpPr>
        <p:sp>
          <p:nvSpPr>
            <p:cNvPr id="3" name="Arc 2"/>
            <p:cNvSpPr/>
            <p:nvPr/>
          </p:nvSpPr>
          <p:spPr>
            <a:xfrm rot="2788866">
              <a:off x="-1092960" y="1819875"/>
              <a:ext cx="4000500" cy="4000500"/>
            </a:xfrm>
            <a:prstGeom prst="arc">
              <a:avLst>
                <a:gd name="adj1" fmla="val 16779592"/>
                <a:gd name="adj2" fmla="val 2070134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4197670">
              <a:off x="4189108" y="2542201"/>
              <a:ext cx="3877297" cy="3481544"/>
            </a:xfrm>
            <a:prstGeom prst="arc">
              <a:avLst>
                <a:gd name="adj1" fmla="val 16804430"/>
                <a:gd name="adj2" fmla="val 21362935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5574" y="3429000"/>
              <a:ext cx="18187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folHlink"/>
                  </a:solidFill>
                  <a:latin typeface="Verdana" pitchFamily="34" charset="0"/>
                  <a:ea typeface="Verdana" pitchFamily="34" charset="0"/>
                </a:rPr>
                <a:t>255</a:t>
              </a:r>
              <a:endParaRPr lang="en-US" sz="2800" b="1" dirty="0"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3817" y="342900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11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0" y="3444215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</a:rPr>
                <a:t>23</a:t>
              </a:r>
              <a:endParaRPr lang="en-US" sz="2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7474" y="4021363"/>
              <a:ext cx="18187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chemeClr val="folHlink"/>
                  </a:solidFill>
                  <a:latin typeface="Verdana" pitchFamily="34" charset="0"/>
                  <a:ea typeface="Verdana" pitchFamily="34" charset="0"/>
                </a:rPr>
                <a:t>253</a:t>
              </a:r>
              <a:endParaRPr lang="en-US" sz="2800" b="1" dirty="0"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973193" y="4544583"/>
              <a:ext cx="12559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643574" y="462915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</a:rPr>
                <a:t>2</a:t>
              </a:r>
              <a:endParaRPr lang="en-US" sz="28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021590" y="3705825"/>
              <a:ext cx="88982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7618" y="342900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d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2377" y="542169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r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333653" y="3725433"/>
              <a:ext cx="97027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342032" y="3480403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q</a:t>
              </a: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3537355" y="2203855"/>
              <a:ext cx="1295400" cy="1154891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916226" y="1871990"/>
              <a:ext cx="909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0000CC"/>
                  </a:solidFill>
                  <a:latin typeface="Verdana" pitchFamily="34" charset="0"/>
                  <a:ea typeface="Verdana" pitchFamily="34" charset="0"/>
                </a:rPr>
                <a:t>a</a:t>
              </a:r>
              <a:endParaRPr lang="en-US" sz="2800" b="1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endParaRPr>
            </a:p>
          </p:txBody>
        </p:sp>
        <p:cxnSp>
          <p:nvCxnSpPr>
            <p:cNvPr id="30" name="Elbow Connector 29"/>
            <p:cNvCxnSpPr/>
            <p:nvPr/>
          </p:nvCxnSpPr>
          <p:spPr>
            <a:xfrm rot="10800000">
              <a:off x="3850612" y="5152370"/>
              <a:ext cx="570314" cy="51566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-1587" y="590550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Integer Division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1587" y="590550"/>
            <a:ext cx="2252540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00050" y="1135450"/>
            <a:ext cx="85153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When we use a computer or a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calculator while dividing </a:t>
            </a:r>
            <a:r>
              <a:rPr lang="en-US" sz="2400" b="1" i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by </a:t>
            </a:r>
            <a:r>
              <a:rPr lang="en-US" sz="2400" b="1" i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;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q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are negative when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is negative. How can we apply the restriction that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needs to be positive?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The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solution is simple, we decrement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q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by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and we add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 to make it positive.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4843463"/>
            <a:ext cx="86756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3200400" y="436245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048000" y="388937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8382000" y="4302125"/>
            <a:ext cx="0" cy="5334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467600" y="3886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16002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447800" y="60388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705600" y="5946775"/>
            <a:ext cx="1485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= q-1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6858000" y="53530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55838" y="4348163"/>
            <a:ext cx="0" cy="533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03438" y="38750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endParaRPr 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1757363" y="626745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352800" y="41338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400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are two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where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a≠0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, we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can say that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 </a:t>
            </a:r>
            <a:r>
              <a:rPr lang="en-US" sz="2400" b="1" kern="1200" dirty="0">
                <a:latin typeface="Verdana" panose="020B0604030504040204" pitchFamily="34" charset="0"/>
                <a:ea typeface="+mn-ea"/>
              </a:rPr>
              <a:t>divides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400" b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(or,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</a:rPr>
              <a:t>b</a:t>
            </a:r>
            <a:r>
              <a:rPr lang="en-US" sz="2400" kern="1200" dirty="0">
                <a:solidFill>
                  <a:srgbClr val="0000CC"/>
                </a:solidFill>
                <a:latin typeface="Verdana" panose="020B0604030504040204" pitchFamily="34" charset="0"/>
              </a:rPr>
              <a:t> </a:t>
            </a:r>
            <a:r>
              <a:rPr lang="en-US" sz="2400" kern="1200" dirty="0">
                <a:latin typeface="Verdana" panose="020B0604030504040204" pitchFamily="34" charset="0"/>
              </a:rPr>
              <a:t>is divisible by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) if there exists an integer </a:t>
            </a:r>
            <a:r>
              <a:rPr lang="en-US" sz="2400" b="1" i="1" kern="1200" dirty="0" smtClean="0">
                <a:solidFill>
                  <a:srgbClr val="00B050"/>
                </a:solidFill>
                <a:latin typeface="Verdana" panose="020B0604030504040204" pitchFamily="34" charset="0"/>
                <a:ea typeface="+mn-ea"/>
              </a:rPr>
              <a:t>k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such that </a:t>
            </a:r>
            <a:r>
              <a:rPr lang="en-US" sz="24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400" b="1" i="1" kern="1200" dirty="0" smtClean="0">
                <a:latin typeface="Verdana" panose="020B0604030504040204" pitchFamily="34" charset="0"/>
                <a:ea typeface="+mn-ea"/>
              </a:rPr>
              <a:t>=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b="1" i="1" kern="1200" dirty="0" err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sz="2400" b="1" i="1" kern="1200" dirty="0" err="1" smtClean="0">
                <a:solidFill>
                  <a:srgbClr val="00B050"/>
                </a:solidFill>
                <a:latin typeface="Verdana" panose="020B0604030504040204" pitchFamily="34" charset="0"/>
                <a:ea typeface="+mn-ea"/>
              </a:rPr>
              <a:t>k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The statement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divides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written as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| </a:t>
            </a:r>
            <a:r>
              <a:rPr lang="en-US" sz="20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statement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does not divides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b is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written as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∤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 </a:t>
            </a:r>
            <a:endParaRPr lang="en-US" sz="2000" kern="1200" dirty="0" smtClean="0">
              <a:latin typeface="Verdana" panose="020B0604030504040204" pitchFamily="34" charset="0"/>
              <a:ea typeface="+mn-ea"/>
            </a:endParaRP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When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divides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we say that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a factor or divisor of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and that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a multiple of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|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then </a:t>
            </a:r>
            <a:r>
              <a:rPr lang="en-US" sz="2000" b="1" i="1" kern="1200" dirty="0" smtClean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/ </a:t>
            </a:r>
            <a:r>
              <a:rPr lang="en-US" sz="20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an integer called quotient.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∤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, </a:t>
            </a:r>
            <a:r>
              <a:rPr lang="en-US" sz="20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b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% </a:t>
            </a:r>
            <a:r>
              <a:rPr lang="en-US" sz="20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 is an integer called remainder.</a:t>
            </a:r>
          </a:p>
          <a:p>
            <a:pPr marL="1201737" lvl="1" indent="0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None/>
            </a:pP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1" kern="1200" dirty="0">
                <a:latin typeface="Verdana" panose="020B0604030504040204" pitchFamily="34" charset="0"/>
                <a:ea typeface="+mn-ea"/>
              </a:rPr>
              <a:t>Example</a:t>
            </a:r>
            <a:r>
              <a:rPr lang="en-US" sz="2400" b="1" kern="1200" dirty="0" smtClean="0">
                <a:latin typeface="Verdana" panose="020B0604030504040204" pitchFamily="34" charset="0"/>
                <a:ea typeface="+mn-ea"/>
              </a:rPr>
              <a:t>: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4 | 28 because 28 is a multiple of 4, i.e., 28 = 4 × 7</a:t>
            </a:r>
          </a:p>
          <a:p>
            <a:pPr marL="1597025" lvl="1" indent="-395288" algn="just">
              <a:spcBef>
                <a:spcPts val="600"/>
              </a:spcBef>
              <a:spcAft>
                <a:spcPts val="6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4 </a:t>
            </a:r>
            <a:r>
              <a:rPr lang="en-US" sz="2000" kern="1200" dirty="0" smtClean="0">
                <a:latin typeface="Verdana" panose="020B0604030504040204" pitchFamily="34" charset="0"/>
              </a:rPr>
              <a:t>∤ 30, because 30 is not a multiple of 4.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Divisibility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27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latin typeface="Verdana" panose="020B0604030504040204" pitchFamily="34" charset="0"/>
                <a:ea typeface="+mn-ea"/>
              </a:rPr>
              <a:t>When an integer is divided by a positive integer, there is a quotient and a remainder. This is traditionally called the “Division Algorithm,” but is really a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theorem.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Division Theorem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is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any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 and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d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is a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positive integer, then there 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exists unique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q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and </a:t>
            </a:r>
            <a:r>
              <a:rPr lang="en-US" sz="2400" b="1" i="1" kern="1200" dirty="0">
                <a:solidFill>
                  <a:srgbClr val="0000CC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, with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0 ≤ r &lt; d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, such that  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a = </a:t>
            </a:r>
            <a:r>
              <a:rPr lang="en-US" sz="2400" b="1" i="1" kern="1200" dirty="0" err="1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dq</a:t>
            </a:r>
            <a:r>
              <a:rPr lang="en-US" sz="2400" b="1" i="1" kern="1200" dirty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 + </a:t>
            </a:r>
            <a:r>
              <a:rPr lang="en-US" sz="2400" b="1" i="1" kern="1200" dirty="0" smtClean="0">
                <a:solidFill>
                  <a:srgbClr val="FF0000"/>
                </a:solidFill>
                <a:latin typeface="Verdana" panose="020B0604030504040204" pitchFamily="34" charset="0"/>
                <a:ea typeface="+mn-ea"/>
              </a:rPr>
              <a:t>r</a:t>
            </a: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.</a:t>
            </a:r>
            <a:endParaRPr lang="en-US" sz="2400" kern="1200" dirty="0">
              <a:latin typeface="Verdana" panose="020B0604030504040204" pitchFamily="34" charset="0"/>
              <a:ea typeface="+mn-ea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divisor</a:t>
            </a: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dividend</a:t>
            </a: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q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quotient 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q = a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div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9538" lvl="2" indent="-342900">
              <a:buFontTx/>
              <a:buChar char="-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called the remainder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[it is expressed by the notation 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= a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1200" b="1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i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511175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latin typeface="Verdana" panose="020B0604030504040204" pitchFamily="34" charset="0"/>
              </a:rPr>
              <a:t>Example</a:t>
            </a:r>
            <a:r>
              <a:rPr lang="en-US" sz="2400" b="1" kern="1200" dirty="0">
                <a:latin typeface="Verdana" panose="020B0604030504040204" pitchFamily="34" charset="0"/>
              </a:rPr>
              <a:t>:</a:t>
            </a:r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</a:rPr>
              <a:t>What are the quotient and remainder when 40 is divided by 3? </a:t>
            </a:r>
          </a:p>
          <a:p>
            <a:pPr marL="1597025" lvl="1" indent="-395288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700" kern="1200" dirty="0" smtClean="0">
                <a:latin typeface="Verdana" panose="020B0604030504040204" pitchFamily="34" charset="0"/>
              </a:rPr>
              <a:t>q = a div d =40 div 3 =13,  r = a mod q =40 mod 3 =1</a:t>
            </a:r>
          </a:p>
          <a:p>
            <a:pPr marL="1201737" lvl="1" indent="0" algn="just"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 smtClean="0">
                <a:latin typeface="Verdana" panose="020B0604030504040204" pitchFamily="34" charset="0"/>
              </a:rPr>
              <a:t>40 = 3 × </a:t>
            </a:r>
            <a:r>
              <a:rPr lang="en-US" sz="2000" b="1" kern="12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13 </a:t>
            </a:r>
            <a:r>
              <a:rPr lang="en-US" sz="2000" kern="1200" dirty="0" smtClean="0">
                <a:latin typeface="Verdana" panose="020B0604030504040204" pitchFamily="34" charset="0"/>
              </a:rPr>
              <a:t>+ </a:t>
            </a:r>
            <a:r>
              <a:rPr lang="en-US" sz="2000" b="1" kern="1200" dirty="0" smtClean="0">
                <a:solidFill>
                  <a:srgbClr val="0000CC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Division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28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Examples-1: 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What are the quotient and remainder when 101 is divided by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11?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The quotient when 101 is divided by 11 is 9 = 101 div 11, and the remainder is 2 = 101 mod 11. </a:t>
            </a:r>
            <a:endParaRPr lang="en-US" sz="2000" kern="1200" dirty="0" smtClean="0">
              <a:latin typeface="Verdana" panose="020B0604030504040204" pitchFamily="34" charset="0"/>
              <a:ea typeface="+mn-ea"/>
            </a:endParaRPr>
          </a:p>
          <a:p>
            <a:pPr marL="231775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Examples-2:  </a:t>
            </a:r>
            <a:endParaRPr lang="en-US" sz="2400" b="1" dirty="0">
              <a:solidFill>
                <a:srgbClr val="6600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What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are the quotient and remainder when −11 is divided by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3?</a:t>
            </a:r>
          </a:p>
          <a:p>
            <a:pPr marL="0" lvl="1" indent="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None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 </a:t>
            </a:r>
          </a:p>
          <a:p>
            <a:pPr lvl="1" indent="-511175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quotient when −11 is divided by 3 is −4 = −11 div 3,    and the remainder is 1 = −11 mod 3.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Division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29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chemeClr val="bg1"/>
                </a:solidFill>
              </a:rPr>
              <a:t>Lecture File-01: 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en-US" sz="2800" b="1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</a:rPr>
              <a:t>Mathematics for </a:t>
            </a:r>
            <a:r>
              <a:rPr lang="en-US" altLang="en-US" sz="2800" b="1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</a:rPr>
              <a:t>Cryptography</a:t>
            </a:r>
            <a:endParaRPr lang="en-US" altLang="en-US" sz="2800" b="1" dirty="0">
              <a:ln>
                <a:solidFill>
                  <a:srgbClr val="6600FF"/>
                </a:solidFill>
              </a:ln>
              <a:solidFill>
                <a:srgbClr val="0000CC"/>
              </a:solidFill>
            </a:endParaRP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250825" y="1684599"/>
            <a:ext cx="8466138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Importance of Math in Network Security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Integer Arithmetic with Binary Operations </a:t>
            </a:r>
            <a:endParaRPr lang="en-US" sz="2400" b="1" dirty="0">
              <a:ln>
                <a:solidFill>
                  <a:srgbClr val="6600FF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Divisibility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and Modular 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Arithmetic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Greatest </a:t>
            </a: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Common </a:t>
            </a: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Divisors</a:t>
            </a:r>
            <a:endParaRPr lang="en-US" sz="2400" b="1" dirty="0">
              <a:ln>
                <a:solidFill>
                  <a:srgbClr val="6600FF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Determining Multiplicative Inverse 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Solving Linear Diophantine Equations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>
                <a:ln>
                  <a:solidFill>
                    <a:srgbClr val="6600FF"/>
                  </a:solidFill>
                </a:ln>
                <a:latin typeface="Verdana" pitchFamily="34" charset="0"/>
                <a:ea typeface="SimSun" pitchFamily="2" charset="-122"/>
              </a:rPr>
              <a:t>Matrices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Prime Factorization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0" y="1013752"/>
            <a:ext cx="5846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 smtClean="0">
                <a:ln w="12700">
                  <a:solidFill>
                    <a:srgbClr val="6600FF"/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Topics to be Discussed:</a:t>
            </a:r>
            <a:endParaRPr lang="en-US" sz="3200" b="1" dirty="0">
              <a:ln w="12700">
                <a:solidFill>
                  <a:srgbClr val="6600FF"/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</a:t>
            </a:fld>
            <a:endParaRPr lang="en-US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Greatest Common Divisor (GCD)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greatest common divisor (GCD) of two positive integers is the </a:t>
            </a:r>
            <a:r>
              <a:rPr lang="en-US" sz="24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largest integer that can divide both integers.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GCD is often needed in cryptography.</a:t>
            </a:r>
          </a:p>
          <a:p>
            <a:pPr marL="9144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Two positive integers may have many common divisors, but only one is the greatest of them.</a:t>
            </a:r>
          </a:p>
          <a:p>
            <a:pPr marL="1892300" algn="just">
              <a:buFont typeface="Wingdings" panose="05000000000000000000" pitchFamily="2" charset="2"/>
              <a:buChar char="q"/>
            </a:pP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example, the common divisors of 12 and 140 are: 1, 2, and 4. However, the greatest common divisor is 4.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475720"/>
            <a:ext cx="8213270" cy="325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226628" y="5796642"/>
            <a:ext cx="2639786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Greatest common divisor of 140 and 12 is 4.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245100" y="5029200"/>
            <a:ext cx="981528" cy="927100"/>
          </a:xfrm>
          <a:prstGeom prst="bentConnector3">
            <a:avLst/>
          </a:prstGeom>
          <a:ln w="127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Least Common Multiple (LCM)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52400" y="580012"/>
            <a:ext cx="8686800" cy="63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lnSpc>
                <a:spcPct val="92000"/>
              </a:lnSpc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least common multiple (LCM) of two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positive integers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smallest positive integer that is divisible by both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6600FF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least common multiple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denoted by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,b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 </a:t>
            </a:r>
            <a:endParaRPr lang="en-US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892300" algn="just">
              <a:lnSpc>
                <a:spcPct val="92000"/>
              </a:lnSpc>
              <a:buFont typeface="Wingdings" panose="05000000000000000000" pitchFamily="2" charset="2"/>
              <a:buChar char="q"/>
            </a:pP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example,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lcm(4,6)=12; lcm(3,7)=21</a:t>
            </a: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 can determine lcm using a variety of methods, e.g., by prime factorizations.</a:t>
            </a:r>
          </a:p>
          <a:p>
            <a:pPr marL="914400" algn="just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Given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be two positive integers. Determine the prime factors of both </a:t>
            </a:r>
            <a:r>
              <a:rPr lang="en-US" sz="20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92000"/>
              </a:lnSpc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8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2000"/>
              </a:lnSpc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5563" indent="0" algn="just">
              <a:lnSpc>
                <a:spcPct val="92000"/>
              </a:lnSpc>
            </a:pPr>
            <a:endParaRPr lang="en-US" sz="1100" i="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5563" indent="0" algn="just">
              <a:lnSpc>
                <a:spcPct val="92000"/>
              </a:lnSpc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60  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= 54  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0</a:t>
            </a:r>
          </a:p>
          <a:p>
            <a:pPr marL="1377950" indent="0" algn="just">
              <a:lnSpc>
                <a:spcPct val="92000"/>
              </a:lnSpc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lcm(</a:t>
            </a: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a,b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= 2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×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sz="2000" b="0" i="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540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1" y="4754876"/>
            <a:ext cx="8513298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3629460"/>
            <a:ext cx="4760302" cy="10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3400" y="3580650"/>
            <a:ext cx="8077200" cy="298543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28700" indent="-1028700">
              <a:defRPr/>
            </a:pPr>
            <a:r>
              <a:rPr lang="en-US" sz="24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 1:   </a:t>
            </a:r>
            <a:endParaRPr 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" algn="just"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Between the two given integer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if the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2nd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integer is zero, then </a:t>
            </a:r>
            <a:r>
              <a:rPr lang="en-US" sz="2000" b="1" i="0" dirty="0" err="1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(a, 0) = </a:t>
            </a:r>
            <a:r>
              <a:rPr lang="en-US" sz="2000" b="1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2000" i="0" dirty="0" smtClean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0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5, 0) = 5</a:t>
            </a:r>
          </a:p>
          <a:p>
            <a:pPr marL="1028700" indent="-1028700" algn="just">
              <a:defRPr/>
            </a:pPr>
            <a:endParaRPr lang="en-US" sz="2000" i="0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028700" indent="-1028700" algn="just">
              <a:defRPr/>
            </a:pPr>
            <a:r>
              <a:rPr lang="en-US" sz="2400" b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 2:</a:t>
            </a:r>
          </a:p>
          <a:p>
            <a:pPr algn="just"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both integer is positive, then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i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(a, b) = </a:t>
            </a:r>
            <a:r>
              <a:rPr lang="en-US" sz="2000" b="1" i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(b, r)</a:t>
            </a:r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000" b="1" i="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is the remainder of dividing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(here the value of first and second integer is changed until the second integer becomes zero.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Finding the GCD of two positive integers by listing all common divisors is not practical when the two integers are large.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More than 2000 years ago, a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great mathematician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named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Euclid</a:t>
            </a:r>
            <a:r>
              <a:rPr lang="en-US" sz="2000" b="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developed an algorithm that can find the GCD of two large positive integers.</a:t>
            </a:r>
          </a:p>
          <a:p>
            <a:pPr marL="571500" indent="-342900" algn="just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Euclidian algorithm is based on the two facts:</a:t>
            </a:r>
          </a:p>
        </p:txBody>
      </p:sp>
    </p:spTree>
    <p:extLst>
      <p:ext uri="{BB962C8B-B14F-4D97-AF65-F5344CB8AC3E}">
        <p14:creationId xmlns:p14="http://schemas.microsoft.com/office/powerpoint/2010/main" val="41453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2400" y="653140"/>
            <a:ext cx="88011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/>
            <a:r>
              <a:rPr lang="en-US" sz="2400" b="0" i="0" dirty="0">
                <a:latin typeface="Verdana" panose="020B0604030504040204" pitchFamily="34" charset="0"/>
              </a:rPr>
              <a:t>Figure below shows how we use </a:t>
            </a:r>
            <a:r>
              <a:rPr lang="en-US" sz="2400" b="0" i="0" dirty="0" smtClean="0">
                <a:latin typeface="Verdana" panose="020B0604030504040204" pitchFamily="34" charset="0"/>
              </a:rPr>
              <a:t>Fatct-1 </a:t>
            </a:r>
            <a:r>
              <a:rPr lang="en-US" sz="2400" b="0" i="0" dirty="0">
                <a:latin typeface="Verdana" panose="020B0604030504040204" pitchFamily="34" charset="0"/>
              </a:rPr>
              <a:t>and </a:t>
            </a:r>
            <a:r>
              <a:rPr lang="en-US" sz="2400" b="0" i="0" dirty="0" smtClean="0">
                <a:latin typeface="Verdana" panose="020B0604030504040204" pitchFamily="34" charset="0"/>
              </a:rPr>
              <a:t>Fact-2 </a:t>
            </a:r>
            <a:r>
              <a:rPr lang="en-US" sz="2400" b="0" i="0" dirty="0">
                <a:latin typeface="Verdana" panose="020B0604030504040204" pitchFamily="34" charset="0"/>
              </a:rPr>
              <a:t>to calculate </a:t>
            </a:r>
            <a:r>
              <a:rPr lang="en-US" sz="2400" i="0" dirty="0" err="1">
                <a:solidFill>
                  <a:srgbClr val="FF0000"/>
                </a:solidFill>
                <a:latin typeface="Verdana" panose="020B0604030504040204" pitchFamily="34" charset="0"/>
              </a:rPr>
              <a:t>gcd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</a:rPr>
              <a:t> (a, b</a:t>
            </a:r>
            <a:r>
              <a:rPr lang="en-US" sz="2400" i="0" dirty="0" smtClean="0">
                <a:solidFill>
                  <a:srgbClr val="FF0000"/>
                </a:solidFill>
                <a:latin typeface="Verdana" panose="020B0604030504040204" pitchFamily="34" charset="0"/>
              </a:rPr>
              <a:t>) </a:t>
            </a:r>
            <a:r>
              <a:rPr lang="en-US" sz="2400" b="0" i="0" dirty="0" smtClean="0">
                <a:latin typeface="Verdana" panose="020B0604030504040204" pitchFamily="34" charset="0"/>
              </a:rPr>
              <a:t>using Euclidean algorithm.</a:t>
            </a:r>
            <a:endParaRPr lang="en-US" sz="2400" b="0" i="0" dirty="0">
              <a:latin typeface="Verdana" panose="020B0604030504040204" pitchFamily="34" charset="0"/>
            </a:endParaRPr>
          </a:p>
        </p:txBody>
      </p:sp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685925"/>
            <a:ext cx="7002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667000" y="5272088"/>
            <a:ext cx="4196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Euclidean Algorithm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285750" y="5488865"/>
            <a:ext cx="866775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(a, b) = 1, we say that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relatively prime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or they are </a:t>
            </a:r>
            <a:r>
              <a:rPr lang="en-US" sz="2000" i="0" dirty="0" err="1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coprime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GCD Using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5420" y="597475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-76200" y="1015276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Find the greatest common divisor of 2740 and 1760.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3350" y="2041594"/>
            <a:ext cx="36004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We have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(2740, 1760) = 20.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-19050" y="1737489"/>
            <a:ext cx="150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41600"/>
            <a:ext cx="35814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152900" y="1093064"/>
            <a:ext cx="49852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Find the greatest common divisor of 25 and 60.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495800" y="220262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We have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(25, 60) = 5.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95800" y="1764477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eaLnBrk="1" hangingPunct="1">
              <a:defRPr/>
            </a:pPr>
            <a:r>
              <a:rPr lang="en-US" sz="20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67000"/>
            <a:ext cx="44196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285750" y="5794574"/>
            <a:ext cx="9010650" cy="856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92000"/>
              </a:lnSpc>
            </a:pP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above example shows that it does not matter if the first number is smaller than the second number. We immediately get our correct ordering </a:t>
            </a:r>
            <a:r>
              <a:rPr lang="en-US" sz="17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(60, 25).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131050" y="617318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051495" y="745588"/>
            <a:ext cx="0" cy="5110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24764" y="745588"/>
            <a:ext cx="0" cy="5110700"/>
          </a:xfrm>
          <a:prstGeom prst="line">
            <a:avLst/>
          </a:prstGeom>
          <a:ln w="381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689976"/>
            <a:ext cx="8801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two integers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we often need to find other two integers,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such that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1515066"/>
            <a:ext cx="5120820" cy="58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2400" y="2415923"/>
            <a:ext cx="85915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914400" indent="-5715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extended Euclidean algorithm can calculate the </a:t>
            </a:r>
            <a:r>
              <a:rPr lang="en-US" sz="2000" b="1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at the same time calculate the value of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14400" indent="-5715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we also can find the solutions to the </a:t>
            </a:r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 Diophantine equations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of two variables, an equation of type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ax + by = 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36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762000"/>
            <a:ext cx="859313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138840" y="4379791"/>
            <a:ext cx="794801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algorithm, part a: Process</a:t>
            </a: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188912" y="4721321"/>
            <a:ext cx="8726487" cy="20005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shows that the 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extended Euclidean algorithm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uses the same number of steps as the Euclidean algorithm, however, in each step, we use three sets of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calculations and exchanges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instead of one. Here, three sets of variables are used: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’s,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 and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’s.</a:t>
            </a:r>
          </a:p>
        </p:txBody>
      </p:sp>
    </p:spTree>
    <p:extLst>
      <p:ext uri="{BB962C8B-B14F-4D97-AF65-F5344CB8AC3E}">
        <p14:creationId xmlns:p14="http://schemas.microsoft.com/office/powerpoint/2010/main" val="4992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15925" y="6056881"/>
            <a:ext cx="8268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algorithm, part b: Algorithm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51266"/>
            <a:ext cx="72771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150" y="623888"/>
            <a:ext cx="2129109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 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800" y="1208951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a = 161 and b = 28,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(a, b) and the values of s and t such that </a:t>
            </a:r>
            <a:r>
              <a:rPr lang="en-US" sz="2000" b="0" i="0" dirty="0" err="1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(a, b) =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 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+ 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× 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57250" y="2071541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r = r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r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   s = s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s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 t = t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– q × t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796046"/>
            <a:ext cx="76327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63550" y="5226967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(161, 28) = 7,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−1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6.</a:t>
            </a:r>
          </a:p>
          <a:p>
            <a:pPr algn="just" eaLnBrk="1" hangingPunct="1"/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result can be tested, because (-1) × 161 + 6 × 28 = 7</a:t>
            </a:r>
          </a:p>
        </p:txBody>
      </p:sp>
    </p:spTree>
    <p:extLst>
      <p:ext uri="{BB962C8B-B14F-4D97-AF65-F5344CB8AC3E}">
        <p14:creationId xmlns:p14="http://schemas.microsoft.com/office/powerpoint/2010/main" val="38699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39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60483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306415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17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the values of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2924427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(17, 0) = 17,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1,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</a:t>
            </a:r>
            <a:r>
              <a:rPr lang="en-US" sz="2000" b="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31756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" y="4087254"/>
            <a:ext cx="84915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140676" y="611186"/>
            <a:ext cx="8778241" cy="59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0"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Modern security is heavily based on some areas of mathematics, including </a:t>
            </a:r>
            <a:r>
              <a:rPr lang="en-US" altLang="zh-CN" sz="2000" b="0" i="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number theory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, </a:t>
            </a:r>
            <a:r>
              <a:rPr lang="en-US" altLang="zh-CN" sz="2000" b="0" i="0" dirty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linear algebra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, and </a:t>
            </a:r>
            <a:r>
              <a:rPr lang="en-US" altLang="zh-CN" sz="2000" b="0" i="0" dirty="0">
                <a:solidFill>
                  <a:srgbClr val="3333FF"/>
                </a:solidFill>
                <a:latin typeface="Verdana" pitchFamily="34" charset="0"/>
                <a:ea typeface="宋体" pitchFamily="2" charset="-122"/>
              </a:rPr>
              <a:t>algebraic structures</a:t>
            </a:r>
            <a:r>
              <a:rPr lang="en-US" altLang="zh-CN" sz="2000" b="0" i="0" dirty="0">
                <a:latin typeface="Verdana" pitchFamily="34" charset="0"/>
                <a:ea typeface="宋体" pitchFamily="2" charset="-122"/>
              </a:rPr>
              <a:t>.</a:t>
            </a:r>
          </a:p>
          <a:p>
            <a:pPr marL="914400" lvl="1" indent="-266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700" b="0" i="0" dirty="0">
                <a:latin typeface="Verdana" pitchFamily="34" charset="0"/>
                <a:ea typeface="宋体" pitchFamily="2" charset="-122"/>
              </a:rPr>
              <a:t>Security algorithms are designed around computational hardness assumptions using mathematical functions and formula, making such algorithms hard to break in practice by any adversary.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pc="-50" dirty="0">
                <a:latin typeface="Verdana" pitchFamily="34" charset="0"/>
                <a:ea typeface="宋体" pitchFamily="2" charset="-122"/>
              </a:rPr>
              <a:t>A </a:t>
            </a:r>
            <a:r>
              <a:rPr lang="en-US" altLang="zh-CN" sz="2000" spc="-50" dirty="0">
                <a:ln>
                  <a:solidFill>
                    <a:srgbClr val="00B050"/>
                  </a:solidFill>
                </a:ln>
                <a:latin typeface="Verdana" pitchFamily="34" charset="0"/>
                <a:ea typeface="宋体" pitchFamily="2" charset="-122"/>
              </a:rPr>
              <a:t>list of mathematical fields used in network </a:t>
            </a:r>
            <a:r>
              <a:rPr lang="en-US" altLang="zh-CN" sz="2000" spc="-50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宋体" pitchFamily="2" charset="-122"/>
              </a:rPr>
              <a:t>security </a:t>
            </a:r>
            <a:r>
              <a:rPr lang="en-US" altLang="zh-CN" sz="2000" spc="-50" dirty="0">
                <a:latin typeface="Verdana" pitchFamily="34" charset="0"/>
                <a:ea typeface="宋体" pitchFamily="2" charset="-122"/>
              </a:rPr>
              <a:t>is given below.</a:t>
            </a: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altLang="zh-CN" sz="2000" b="1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</a:t>
            </a:r>
            <a:r>
              <a:rPr lang="en-US" altLang="zh-CN" sz="2000" b="1" i="0" dirty="0" smtClean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Theory</a:t>
            </a:r>
            <a:r>
              <a:rPr lang="en-US" altLang="zh-CN" sz="2000" b="1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pPr marL="914400" lvl="1" indent="-6350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It is used to understand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and how </a:t>
            </a:r>
            <a:r>
              <a:rPr lang="en-US" altLang="zh-CN" sz="1500" b="0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RSA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works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 Some algorithms use number theory for the difficulty of factoring large numbers as their basis.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3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Group theory: 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Group theory is used to understand why and how El </a:t>
            </a:r>
            <a:r>
              <a:rPr lang="en-US" altLang="zh-CN" sz="1500" b="0" i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Gamal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 works.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5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Probability theory: 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It is used in analyzing many kinds of ciphers to better understand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"statistical security" means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6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Algebraic structure: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theory of finite fields is used in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multiparty computation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365250" lvl="1" indent="-514350">
              <a:tabLst>
                <a:tab pos="1371600" algn="l"/>
              </a:tabLst>
              <a:defRPr/>
            </a:pPr>
            <a:endParaRPr lang="en-US" altLang="zh-CN" sz="600" b="0" i="0" dirty="0">
              <a:solidFill>
                <a:srgbClr val="3333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0850">
              <a:buClr>
                <a:srgbClr val="FF0000"/>
              </a:buClr>
              <a:buFont typeface="Wingdings" pitchFamily="2" charset="2"/>
              <a:buChar char="q"/>
              <a:tabLst>
                <a:tab pos="1371600" algn="l"/>
              </a:tabLst>
              <a:defRPr/>
            </a:pPr>
            <a:r>
              <a:rPr lang="en-US" altLang="zh-CN" sz="2000" b="1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Algebra:</a:t>
            </a:r>
          </a:p>
          <a:p>
            <a:pPr marL="914400" lvl="1" indent="-514350">
              <a:defRPr/>
            </a:pPr>
            <a:r>
              <a:rPr lang="en-US" altLang="zh-CN" sz="16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Lagrange interpolation 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is used in </a:t>
            </a:r>
            <a:r>
              <a:rPr lang="en-US" altLang="zh-CN" sz="1500" b="0" i="0" dirty="0">
                <a:solidFill>
                  <a:srgbClr val="3333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Shamir's Secret Sharing Scheme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 Some linear operations are also used in </a:t>
            </a:r>
            <a:r>
              <a:rPr lang="en-US" altLang="zh-CN" sz="1500" b="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AES</a:t>
            </a:r>
            <a:r>
              <a:rPr lang="en-US" altLang="zh-CN" sz="15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0" y="0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000" i="0" dirty="0">
                <a:latin typeface="Verdana" pitchFamily="34" charset="0"/>
                <a:ea typeface="굴림" pitchFamily="34" charset="-127"/>
              </a:rPr>
              <a:t>Why Mathematics is </a:t>
            </a:r>
            <a:r>
              <a:rPr lang="en-US" altLang="en-US" sz="3000" i="0" dirty="0" smtClean="0">
                <a:latin typeface="Verdana" pitchFamily="34" charset="0"/>
                <a:ea typeface="굴림" pitchFamily="34" charset="-127"/>
              </a:rPr>
              <a:t>Needed </a:t>
            </a:r>
            <a:r>
              <a:rPr lang="en-US" altLang="en-US" sz="3000" i="0" dirty="0">
                <a:latin typeface="Verdana" pitchFamily="34" charset="0"/>
                <a:ea typeface="굴림" pitchFamily="34" charset="-127"/>
              </a:rPr>
              <a:t>in Security?</a:t>
            </a:r>
            <a:endParaRPr lang="en-US" sz="3000" i="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1620" y="6566083"/>
            <a:ext cx="2133600" cy="476250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6600FF"/>
                </a:solidFill>
              </a:rPr>
              <a:t>4</a:t>
            </a:r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Extended Euclidean Algorithm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23888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1239113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45, find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the values of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638395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get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(0, 45) = 45,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0, and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1.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28600" y="22288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514725"/>
            <a:ext cx="84915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8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8100" y="701675"/>
            <a:ext cx="8629650" cy="34009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cs typeface="+mn-cs"/>
              </a:rPr>
              <a:t>A linear Diophantine equation of two variables is like: ax + by = c</a:t>
            </a:r>
            <a:r>
              <a:rPr lang="en-US" sz="2400" dirty="0" smtClean="0">
                <a:latin typeface="Verdana" panose="020B0604030504040204" pitchFamily="34" charset="0"/>
                <a:cs typeface="+mn-cs"/>
              </a:rPr>
              <a:t>.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Using extended Euclidean algorithm, we can find the solutions to the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linear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Diophantine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</a:rPr>
              <a:t>equations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</a:rPr>
              <a:t>,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that is, we can find the integer values for x and y that satisfy the equation.</a:t>
            </a:r>
          </a:p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Linear Diophantine equation has 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either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no solution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or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>
                <a:solidFill>
                  <a:srgbClr val="66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has an infinite number of solutions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: </a:t>
            </a:r>
          </a:p>
          <a:p>
            <a:pPr marL="7429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cs typeface="+mn-cs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5750" y="3651855"/>
            <a:ext cx="8515350" cy="2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dirty="0">
                <a:latin typeface="Verdana" pitchFamily="34" charset="0"/>
                <a:ea typeface="Verdana" pitchFamily="34" charset="0"/>
              </a:rPr>
              <a:t>Let d = </a:t>
            </a:r>
            <a:r>
              <a:rPr lang="en-US" sz="2400" b="0" i="0" dirty="0" err="1">
                <a:latin typeface="Verdana" pitchFamily="34" charset="0"/>
                <a:ea typeface="Verdana" pitchFamily="34" charset="0"/>
              </a:rPr>
              <a:t>gcd</a:t>
            </a:r>
            <a:r>
              <a:rPr lang="en-US" sz="2400" b="0" i="0" dirty="0">
                <a:latin typeface="Verdana" pitchFamily="34" charset="0"/>
                <a:ea typeface="Verdana" pitchFamily="34" charset="0"/>
              </a:rPr>
              <a:t>(a, b) 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If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ł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then the equation </a:t>
            </a:r>
            <a:r>
              <a:rPr lang="en-US" sz="2000" b="1" dirty="0">
                <a:latin typeface="Verdana" panose="020B0604030504040204" pitchFamily="34" charset="0"/>
              </a:rPr>
              <a:t>ax + by = c </a:t>
            </a:r>
            <a:r>
              <a:rPr lang="en-US" sz="2000" b="1" dirty="0" smtClean="0">
                <a:latin typeface="Verdana" panose="020B0604030504040204" pitchFamily="34" charset="0"/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has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no solution.</a:t>
            </a:r>
          </a:p>
          <a:p>
            <a:pPr marL="131445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If </a:t>
            </a:r>
            <a:r>
              <a:rPr 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d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|</a:t>
            </a:r>
            <a:r>
              <a:rPr lang="en-US" sz="2000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c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then the equation has an infinite number of solutions. </a:t>
            </a: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Verdana" pitchFamily="34" charset="0"/>
            </a:endParaRPr>
          </a:p>
          <a:p>
            <a:pPr marL="2286000" lvl="1" indent="-511175" algn="just" eaLnBrk="0" hangingPunct="0">
              <a:spcBef>
                <a:spcPts val="300"/>
              </a:spcBef>
              <a:spcAft>
                <a:spcPts val="300"/>
              </a:spcAft>
              <a:buClr>
                <a:srgbClr val="0000CC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Among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the solutions, one is called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particular solution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, and the rest is called </a:t>
            </a:r>
            <a:r>
              <a:rPr lang="en-US" sz="2000" b="1" dirty="0">
                <a:solidFill>
                  <a:srgbClr val="66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general solutions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Verdana" pitchFamily="34" charset="0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51480" y="5727601"/>
            <a:ext cx="5806620" cy="46166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 = (c/d)s and     y</a:t>
            </a:r>
            <a:r>
              <a:rPr lang="en-US" sz="24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 = (c/d)t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543050" y="5597477"/>
            <a:ext cx="62579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14350" y="1105145"/>
            <a:ext cx="83248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Let 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ax + by = c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is a linear Diophantine equation. Also let, 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 = 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a,b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indent="-51435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400" i="0" dirty="0" err="1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d|c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then a particular solution of the equation can be found using the following steps: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Particular solution: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38300" y="3056395"/>
            <a:ext cx="7200899" cy="20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Reduce the equation to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x + b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y = c</a:t>
            </a:r>
            <a:r>
              <a:rPr lang="en-US" sz="2000" b="1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by dividing both sides of the equation by </a:t>
            </a:r>
            <a:r>
              <a:rPr lang="en-US" sz="20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Tx/>
              <a:buAutoNum type="arabicPeriod" startAt="2"/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Solve for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in the relation 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1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s + b</a:t>
            </a:r>
            <a:r>
              <a:rPr lang="en-US" sz="2000" b="1" i="1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t </a:t>
            </a:r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= 1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</a:pP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3. 	The particular solution can be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found by the following relations: 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543050" y="6328993"/>
            <a:ext cx="62865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9550" y="6569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General Solution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US" sz="2400" b="1" i="0" dirty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47700" y="4528452"/>
            <a:ext cx="7448550" cy="45304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781050" y="3437208"/>
            <a:ext cx="7315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952500" y="3581400"/>
            <a:ext cx="7105650" cy="830997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x = x</a:t>
            </a:r>
            <a:r>
              <a:rPr lang="en-US" sz="24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+ k (b/d) and  y = y</a:t>
            </a:r>
            <a:r>
              <a:rPr lang="en-US" sz="240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− k(a/d) 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where k is an integer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550" y="1204266"/>
            <a:ext cx="8705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After finding the particular solution, the general solutions of linear Diophantine equation can be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found by the following relations:  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1" i="0" dirty="0">
              <a:ln>
                <a:solidFill>
                  <a:srgbClr val="FFFF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951896"/>
            <a:ext cx="8458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find the particular and general solutions to the following linear Diophantine equation: </a:t>
            </a:r>
          </a:p>
          <a:p>
            <a:pPr algn="ctr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+ 14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= 35.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-91620" y="235600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04800" y="2780431"/>
            <a:ext cx="8553450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Here, a = 21, b = 14 and c = 35. 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 =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(a, b) =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(21,14) = 7. Since d | c or 7 | 35, the equation has an infinite number of solutions. 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Reduce the equation by dividing both sides by 7 to find the equation: 3x + 2y = 5. Here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=3, b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=2 and c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=5.</a:t>
            </a:r>
          </a:p>
          <a:p>
            <a:pPr algn="just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Using extended Euclidean algorithm, we find the value of s and t such that 3s + 2t = 1. We have s = 1 and t = -1.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2425" y="5088755"/>
            <a:ext cx="836295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b="1" i="0" dirty="0">
                <a:latin typeface="Verdana" panose="020B0604030504040204" pitchFamily="34" charset="0"/>
                <a:ea typeface="Verdana" panose="020B0604030504040204" pitchFamily="34" charset="0"/>
              </a:rPr>
              <a:t>Particular solution: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(c/d)s and     y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(c/d)t</a:t>
            </a:r>
          </a:p>
          <a:p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(35/7) × 1 = 5 × 1 = 5    and y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= (35/7) × (-1) = -5 </a:t>
            </a:r>
          </a:p>
        </p:txBody>
      </p:sp>
    </p:spTree>
    <p:extLst>
      <p:ext uri="{BB962C8B-B14F-4D97-AF65-F5344CB8AC3E}">
        <p14:creationId xmlns:p14="http://schemas.microsoft.com/office/powerpoint/2010/main" val="33490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 (</a:t>
            </a:r>
            <a:r>
              <a:rPr lang="en-US" sz="2400" b="1" i="0" dirty="0" err="1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…)</a:t>
            </a:r>
            <a:r>
              <a:rPr lang="en-US" sz="2400" b="1" i="0" dirty="0" smtClean="0">
                <a:ln>
                  <a:solidFill>
                    <a:srgbClr val="FFFF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1" i="0" dirty="0">
              <a:ln>
                <a:solidFill>
                  <a:srgbClr val="FFFF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36008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750" y="1981644"/>
            <a:ext cx="8515350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General solution: </a:t>
            </a:r>
            <a:endParaRPr lang="en-US" sz="2400" b="1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x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= x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+ k (b/d) and  y = y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− k(a/d) where k is an integer</a:t>
            </a:r>
          </a:p>
          <a:p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X = 5 + k (14/7) = 5 + k ×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  <a:p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= -5 – k (21/7) = -5 – k × 3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14190" y="425477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Therefore,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considering the value of k as 0, 1, 2, 3, ….., the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solutions to the above equation are (5, -5), (7,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-8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), (9, -11) …..</a:t>
            </a:r>
          </a:p>
        </p:txBody>
      </p:sp>
    </p:spTree>
    <p:extLst>
      <p:ext uri="{BB962C8B-B14F-4D97-AF65-F5344CB8AC3E}">
        <p14:creationId xmlns:p14="http://schemas.microsoft.com/office/powerpoint/2010/main" val="1727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Linear Diophantine Equation by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-38100" y="580766"/>
            <a:ext cx="4629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ln>
                  <a:solidFill>
                    <a:srgbClr val="FF000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400" b="1" i="0" dirty="0">
              <a:ln>
                <a:solidFill>
                  <a:srgbClr val="FF0000"/>
                </a:solidFill>
              </a:ln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045642"/>
            <a:ext cx="8508124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4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very interesting application of linear Diophantine equation in real life is when we want to find different combinations of objects having different values. 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imagine we want to cash a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$100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check and </a:t>
            </a: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get some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$20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some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$5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bills. We have many choices which can be found by solving the corresponding Diophantine equation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+ 5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100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Since 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b="0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(20, 5) = 5 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5 | 100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, the equation has an infinite number of solutions, but only a few of them are acceptable in this case (only the answers in which both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are non-negative integers, because of cash value which can not be negative).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sz="300" b="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general solutions with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nonnegative are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2000" b="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(0, 20), (1, 16), (2, 12), (3, 8), (4, 4), (5, 0).</a:t>
            </a:r>
          </a:p>
        </p:txBody>
      </p:sp>
    </p:spTree>
    <p:extLst>
      <p:ext uri="{BB962C8B-B14F-4D97-AF65-F5344CB8AC3E}">
        <p14:creationId xmlns:p14="http://schemas.microsoft.com/office/powerpoint/2010/main" val="30777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Consider the result of </a:t>
            </a:r>
            <a:r>
              <a:rPr lang="en-US" sz="24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 mod 10 = 2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 mod 10 = 2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so on.</a:t>
            </a:r>
          </a:p>
          <a:p>
            <a:pPr marL="857250" indent="-5143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integers like </a:t>
            </a:r>
            <a:r>
              <a:rPr lang="en-US" sz="2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are called </a:t>
            </a:r>
            <a:r>
              <a:rPr lang="en-US" sz="2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congruent mod 10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None/>
            </a:pPr>
            <a:r>
              <a:rPr lang="en-US" sz="2400" kern="1200" dirty="0" smtClean="0">
                <a:latin typeface="Verdana" panose="020B0604030504040204" pitchFamily="34" charset="0"/>
                <a:ea typeface="+mn-ea"/>
              </a:rPr>
              <a:t>Two 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integers a and b are congruent modulo a positive integer m if and only if they have the same remainder r when divided by m, i.e., when a mod m = r and b mod m = r. 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More technically, if a and b are integers and m is a positive integer, then a is congruent to b modulo m if m divides    a – b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.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/>
              <a:t>The symbol  </a:t>
            </a:r>
            <a:r>
              <a:rPr lang="en-US" sz="2000" dirty="0" smtClean="0">
                <a:solidFill>
                  <a:schemeClr val="hlink"/>
                </a:solidFill>
              </a:rPr>
              <a:t>≡ </a:t>
            </a:r>
            <a:r>
              <a:rPr lang="en-US" sz="2000" dirty="0" smtClean="0"/>
              <a:t>is called the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/>
              <a:t>congruence </a:t>
            </a:r>
            <a:r>
              <a:rPr lang="en-US" sz="2000" dirty="0" smtClean="0"/>
              <a:t>operator.</a:t>
            </a:r>
            <a:endParaRPr lang="en-US" sz="2000" kern="1200" dirty="0">
              <a:latin typeface="Verdana" panose="020B0604030504040204" pitchFamily="34" charset="0"/>
              <a:ea typeface="+mn-ea"/>
            </a:endParaRP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The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notation a  ≡  b (mod m)  says  that a is congruent to b modulo m.  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We say that a  ≡  b (mod m) is a congruence and that m is its modulus.</a:t>
            </a:r>
          </a:p>
          <a:p>
            <a:pPr marL="800100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If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a is not congruent to b modulo m, we write </a:t>
            </a:r>
            <a:r>
              <a:rPr lang="en-US" sz="2000" kern="1200" dirty="0" err="1" smtClean="0">
                <a:latin typeface="Verdana" panose="020B0604030504040204" pitchFamily="34" charset="0"/>
                <a:ea typeface="+mn-ea"/>
              </a:rPr>
              <a:t>a≢b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(mod m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)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Congruence Relation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47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marL="0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400" b="1" kern="1200" dirty="0" smtClean="0">
                <a:solidFill>
                  <a:srgbClr val="6600FF"/>
                </a:solidFill>
                <a:latin typeface="Verdana" panose="020B0604030504040204" pitchFamily="34" charset="0"/>
                <a:ea typeface="+mn-ea"/>
              </a:rPr>
              <a:t>Example</a:t>
            </a:r>
            <a:r>
              <a:rPr lang="en-US" sz="2400" b="1" kern="1200" dirty="0">
                <a:solidFill>
                  <a:srgbClr val="6600FF"/>
                </a:solidFill>
                <a:latin typeface="Verdana" panose="020B0604030504040204" pitchFamily="34" charset="0"/>
                <a:ea typeface="+mn-ea"/>
              </a:rPr>
              <a:t>: </a:t>
            </a:r>
            <a:endParaRPr lang="en-US" sz="2400" b="1" kern="1200" dirty="0" smtClean="0">
              <a:solidFill>
                <a:srgbClr val="6600FF"/>
              </a:solidFill>
              <a:latin typeface="Verdana" panose="020B0604030504040204" pitchFamily="34" charset="0"/>
              <a:ea typeface="+mn-ea"/>
            </a:endParaRPr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7 and 13 are congruent modulo 3, i.e., 7 </a:t>
            </a:r>
            <a:r>
              <a:rPr lang="en-US" sz="2000" kern="1200" dirty="0" smtClean="0">
                <a:latin typeface="Verdana" panose="020B0604030504040204" pitchFamily="34" charset="0"/>
              </a:rPr>
              <a:t>≡ 13 (mod 3). </a:t>
            </a:r>
          </a:p>
          <a:p>
            <a:pPr marL="1201737" lvl="1" indent="0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None/>
            </a:pPr>
            <a:r>
              <a:rPr lang="en-US" sz="2000" kern="1200" dirty="0">
                <a:latin typeface="Verdana" panose="020B0604030504040204" pitchFamily="34" charset="0"/>
                <a:ea typeface="+mn-ea"/>
              </a:rPr>
              <a:t>24 and 14 are not congruent modulo 6, i.e., 24 ≢ 14 (mod 6).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Congruence Relation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48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16" y="2642514"/>
            <a:ext cx="73040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0720" y="585114"/>
            <a:ext cx="8646880" cy="3238500"/>
          </a:xfrm>
        </p:spPr>
        <p:txBody>
          <a:bodyPr/>
          <a:lstStyle/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kern="1200" dirty="0" err="1">
                <a:latin typeface="Verdana" panose="020B0604030504040204" pitchFamily="34" charset="0"/>
                <a:ea typeface="+mn-ea"/>
              </a:rPr>
              <a:t>Congruences</a:t>
            </a:r>
            <a:r>
              <a:rPr lang="en-US" sz="2400" kern="1200" dirty="0">
                <a:latin typeface="Verdana" panose="020B0604030504040204" pitchFamily="34" charset="0"/>
                <a:ea typeface="+mn-ea"/>
              </a:rPr>
              <a:t> have many applications in cryptography, e.g., shift ciphers</a:t>
            </a:r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Shift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cipher with key k encrypts message by shifting 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each letter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by k letters in alphabet (if past Z, then wrap around)</a:t>
            </a:r>
          </a:p>
          <a:p>
            <a:pPr marL="1597025" lvl="1" indent="-395288" algn="just">
              <a:spcBef>
                <a:spcPts val="300"/>
              </a:spcBef>
              <a:spcAft>
                <a:spcPts val="30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What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is encryption of ”KILL HIM</a:t>
            </a:r>
            <a:r>
              <a:rPr lang="en-US" sz="2000" kern="1200" dirty="0" smtClean="0">
                <a:latin typeface="Verdana" panose="020B0604030504040204" pitchFamily="34" charset="0"/>
                <a:ea typeface="+mn-ea"/>
              </a:rPr>
              <a:t>” with </a:t>
            </a:r>
            <a:r>
              <a:rPr lang="en-US" sz="2000" kern="1200" dirty="0">
                <a:latin typeface="Verdana" panose="020B0604030504040204" pitchFamily="34" charset="0"/>
                <a:ea typeface="+mn-ea"/>
              </a:rPr>
              <a:t>shift cipher of key 3?</a:t>
            </a:r>
          </a:p>
          <a:p>
            <a:pPr lvl="1" indent="-511175" algn="just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kern="1200" dirty="0">
              <a:latin typeface="Verdana" panose="020B0604030504040204" pitchFamily="34" charset="0"/>
              <a:ea typeface="+mn-ea"/>
            </a:endParaRP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Application of Congruence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Slide</a:t>
            </a:r>
            <a:r>
              <a:rPr lang="en-US" dirty="0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49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</a:t>
            </a:fld>
            <a:endParaRPr lang="en-US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04799" y="580012"/>
            <a:ext cx="8539655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Given any positive integer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any nonnegative integer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if we divide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we get an integer quotient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an integer remainder </a:t>
            </a:r>
            <a:r>
              <a:rPr 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such that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=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× n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4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division relation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has two inputs (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two outputs (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modular arithmetic, we are interested in only one of the outputs, the remainder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 In other words, we want to know what is the value of </a:t>
            </a:r>
            <a:r>
              <a:rPr lang="en-US" sz="2000" b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when we divide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85800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implies that, using modular arithmetic, we can change the division relation into a binary operator (called </a:t>
            </a:r>
            <a:r>
              <a:rPr lang="en-US" sz="2000" b="0" i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modulo operator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with two inputs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one output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85800" indent="-4572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modulo operator is shown as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second input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is called the modulus. The output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called the residue.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Several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important cryptosystems make use of modular arithmetic. </a:t>
            </a:r>
          </a:p>
        </p:txBody>
      </p:sp>
    </p:spTree>
    <p:extLst>
      <p:ext uri="{BB962C8B-B14F-4D97-AF65-F5344CB8AC3E}">
        <p14:creationId xmlns:p14="http://schemas.microsoft.com/office/powerpoint/2010/main" val="527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51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758647"/>
            <a:ext cx="73215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98723" y="3982735"/>
            <a:ext cx="7010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Division relation Vs. modulo operator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54000" y="4619992"/>
            <a:ext cx="8661400" cy="1323439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In the figure we see that the modulo operator (mod) takes an integer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from the set of integers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and a positive modulus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). The operator creates a non-negative residue (</a:t>
            </a:r>
            <a:r>
              <a:rPr lang="en-US" sz="2000" b="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where </a:t>
            </a:r>
            <a:r>
              <a:rPr lang="en-US" sz="2000" b="0" i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 &lt;= r &lt;= n-1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We can say that: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7000" y="612775"/>
            <a:ext cx="8788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the division relation compared with the modulo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9248" y="6119023"/>
            <a:ext cx="28034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t" anchorCtr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1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700" y="608013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There are three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cases for calculating modulus: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500" y="1118027"/>
            <a:ext cx="8864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Case-1: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both  of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 where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a&lt;n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8100" y="4405367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Case-3: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negative and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integer: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7800" y="5060950"/>
            <a:ext cx="8750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latin typeface="Verdana" panose="020B0604030504040204" pitchFamily="34" charset="0"/>
                <a:ea typeface="Verdana" panose="020B0604030504040204" pitchFamily="34" charset="0"/>
              </a:rPr>
              <a:t>In this case, we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add as many multiples of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as necessary to get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positive and greater than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Then divide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process is known as </a:t>
            </a:r>
            <a:r>
              <a:rPr lang="en-GB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modulo reduction</a:t>
            </a:r>
            <a:r>
              <a:rPr lang="en-GB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-12 mod 7 = -5 mod 7 = 2 mod 7 = 9 mod 7</a:t>
            </a: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7800" y="1801436"/>
            <a:ext cx="8648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 this case, we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add as many multiples of </a:t>
            </a:r>
            <a:r>
              <a:rPr lang="en-GB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with </a:t>
            </a:r>
            <a:r>
              <a:rPr lang="en-GB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as necessary to get </a:t>
            </a:r>
            <a:r>
              <a:rPr lang="en-GB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greater than </a:t>
            </a:r>
            <a:r>
              <a:rPr lang="en-GB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Then divide </a:t>
            </a:r>
            <a:r>
              <a:rPr lang="en-GB" sz="1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sz="1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500" y="2907918"/>
            <a:ext cx="8763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ln>
                  <a:solidFill>
                    <a:srgbClr val="6600FF"/>
                  </a:solidFill>
                </a:ln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Case-2: </a:t>
            </a:r>
            <a:endParaRPr lang="en-US" sz="2400" b="1" i="0" dirty="0" smtClean="0">
              <a:ln>
                <a:solidFill>
                  <a:srgbClr val="6600FF"/>
                </a:solidFill>
              </a:ln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hangingPunct="1">
              <a:defRPr/>
            </a:pP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is positive integer </a:t>
            </a:r>
            <a:r>
              <a:rPr lang="en-US" sz="2000" b="1" i="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&gt;=n</a:t>
            </a:r>
            <a:r>
              <a:rPr lang="en-US" sz="2000" b="1" i="0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7800" y="3563184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285750" indent="-28575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 this case, just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divide </a:t>
            </a:r>
            <a:r>
              <a:rPr lang="en-GB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</a:t>
            </a:r>
            <a:r>
              <a:rPr lang="en-GB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get the remainder </a:t>
            </a:r>
            <a:r>
              <a:rPr lang="en-GB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The result will be in the range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GB" b="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GB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example, </a:t>
            </a:r>
            <a:r>
              <a:rPr lang="en-AU" b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b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AU" b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b="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36191"/>
            <a:ext cx="86677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result of the following operations:</a:t>
            </a:r>
          </a:p>
          <a:p>
            <a:pPr marL="457200" algn="just" eaLnBrk="1" hangingPunct="1">
              <a:defRPr/>
            </a:pP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27 mod 5                                            </a:t>
            </a: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36 mod 12</a:t>
            </a:r>
          </a:p>
          <a:p>
            <a:pPr marL="457200" algn="just" eaLnBrk="1" hangingPunct="1">
              <a:defRPr/>
            </a:pP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−18 mod 14                                        </a:t>
            </a:r>
            <a:r>
              <a:rPr lang="da-DK" sz="20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d.</a:t>
            </a:r>
            <a:r>
              <a:rPr lang="da-DK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 −7 mod 10</a:t>
            </a:r>
            <a:endParaRPr lang="en-US" sz="2000" i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8600" y="3071962"/>
            <a:ext cx="85725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Dividing 27 by 5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2. Therefore </a:t>
            </a:r>
            <a:r>
              <a:rPr lang="en-US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27 mod 5 = 2</a:t>
            </a:r>
          </a:p>
          <a:p>
            <a:pPr marL="457200" indent="-457200" eaLnBrk="1" hangingPunct="1">
              <a:spcAft>
                <a:spcPct val="40000"/>
              </a:spcAft>
              <a:buFontTx/>
              <a:buAutoNum type="alphaLcPeriod"/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Dividing 36 by 12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0. Therefore </a:t>
            </a:r>
            <a:r>
              <a:rPr lang="en-US" sz="2000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36 mod 12 = 0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c.   Dividing −18 by 14 results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−4. After adding the modulus (14) with the result to make it non-negative, we have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-4 + 14 = 10. Therefore </a:t>
            </a:r>
            <a:r>
              <a:rPr lang="en-US" sz="2000" i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-18 mod 14 = 10</a:t>
            </a:r>
          </a:p>
          <a:p>
            <a:pPr marL="457200" indent="-457200" eaLnBrk="1" hangingPunct="1">
              <a:spcAft>
                <a:spcPct val="40000"/>
              </a:spcAft>
              <a:defRPr/>
            </a:pP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d.   Dividing −7 by 10 results in r = −7. After adding the modulus (10) with the result to make it non-negative, we have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= -7 + 10 = 3. Therefore </a:t>
            </a:r>
            <a:r>
              <a:rPr lang="en-US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–7 mod 10 = 3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2481297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Arithmetic- Set of Residues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0629" y="642248"/>
            <a:ext cx="8784771" cy="260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result of 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mod 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is always an integer between </a:t>
            </a:r>
            <a:r>
              <a:rPr lang="en-US" sz="2400" b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n-1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the modulo operation creates a set, which in modular arithmetic is referred to as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set of least residues modulo 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Z</a:t>
            </a:r>
            <a:r>
              <a:rPr lang="en-US" sz="2000" b="0" i="0" baseline="-25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571500" indent="-3429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below shows the set of residues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three instances of the set of residues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0" y="3644900"/>
            <a:ext cx="8199641" cy="126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081874" y="5315848"/>
            <a:ext cx="3795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Some Z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25056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Modular Arithmetic- </a:t>
            </a:r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Inverse Operation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cryptography, we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often need to find the inverse of a number relative to an operation. For example, if the sender uses an integer as the encryption key, the receiver uses the inverse of that integer as the decryption key.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are normally looking for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two kinds of inverse: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Inverse</a:t>
            </a:r>
          </a:p>
          <a:p>
            <a:pPr marL="1892300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17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operation is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addition, then </a:t>
            </a:r>
            <a:r>
              <a:rPr lang="en-US" sz="17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</a:t>
            </a:r>
            <a:r>
              <a:rPr lang="en-US" sz="17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 </a:t>
            </a:r>
            <a:r>
              <a:rPr lang="en-US" sz="17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is used.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set of additive inverse is expressed as </a:t>
            </a:r>
            <a:r>
              <a:rPr lang="en-US" sz="17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1700" baseline="-25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lang="en-US" sz="1700" b="0" i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71600" indent="-457200" algn="just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i="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If the operation is multiplication, we are normally looking for  multiplicative inverse.</a:t>
            </a:r>
          </a:p>
          <a:p>
            <a:pPr marL="1892300" lvl="1" indent="-4064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 set of multiplicative inverse is expressed as </a:t>
            </a:r>
            <a:r>
              <a:rPr lang="en-US" sz="1700" i="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lang="en-US" sz="1700" i="0" baseline="-2500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sz="1700" i="0" baseline="30000" dirty="0" smtClean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1700" b="0" i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b="0" i="0" baseline="30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Modular Arithmetic- </a:t>
            </a:r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Additive Inverse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38125" y="580012"/>
            <a:ext cx="8667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0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two numbers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are additive inverses of each other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23849" y="2226847"/>
            <a:ext cx="842962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00049" y="3903244"/>
            <a:ext cx="8410575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80999" y="2337972"/>
            <a:ext cx="8372475" cy="14465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each integer has an additive inverse. </a:t>
            </a:r>
            <a:endParaRPr lang="en-US" sz="240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22288" indent="-522288" algn="just">
              <a:buFont typeface="Wingdings" panose="05000000000000000000" pitchFamily="2" charset="2"/>
              <a:buChar char="v"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sum of an integer and its additive inverse is congruent to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modulo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298161"/>
            <a:ext cx="41306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38125" y="4149576"/>
            <a:ext cx="8296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pPr algn="just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all additive inverse pairs in Z</a:t>
            </a:r>
            <a:r>
              <a:rPr lang="en-US" sz="2400" i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09550" y="50482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09550" y="550111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six pairs of additive inverses are </a:t>
            </a:r>
            <a:endParaRPr lang="en-US" sz="2400" i="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 eaLnBrk="1" hangingPunct="1">
              <a:defRPr/>
            </a:pPr>
            <a:r>
              <a:rPr 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0, 0), (1, 9), (2, 8), (3, 7), (4, 6), and (5, 5). </a:t>
            </a:r>
          </a:p>
        </p:txBody>
      </p:sp>
    </p:spTree>
    <p:extLst>
      <p:ext uri="{BB962C8B-B14F-4D97-AF65-F5344CB8AC3E}">
        <p14:creationId xmlns:p14="http://schemas.microsoft.com/office/powerpoint/2010/main" val="3067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900" b="1" dirty="0" smtClean="0">
                <a:latin typeface="Verdana" pitchFamily="34" charset="0"/>
                <a:ea typeface="굴림" pitchFamily="34" charset="-127"/>
              </a:rPr>
              <a:t>Modular Arithmetic- Multiplicative Inverse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038" y="663683"/>
            <a:ext cx="8926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1" i="1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1" i="1" baseline="-20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two numbers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are the multiplicative inverse of each other if</a:t>
            </a:r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1493372"/>
            <a:ext cx="33083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552450" y="234315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t" anchorCtr="0"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595992" y="4631887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t" anchorCtr="0"/>
          <a:lstStyle/>
          <a:p>
            <a:endParaRPr lang="en-SG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28650" y="2483971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In modular arithmetic, an integer may or may not have a multiplicative inverse.</a:t>
            </a:r>
          </a:p>
          <a:p>
            <a:pPr marL="522288" indent="-522288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i="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an integer and the given modulus are co-prime (or if the GCD between the integer and modulus is 1), then multiplicative inverse of the integer exists in the given modulus.</a:t>
            </a:r>
            <a:endParaRPr lang="en-US" sz="2000" i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30202" y="4766962"/>
            <a:ext cx="67423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8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680" y="5189916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8794" y="5653956"/>
            <a:ext cx="8795655" cy="95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2000"/>
              </a:lnSpc>
            </a:pPr>
            <a:r>
              <a:rPr lang="en-US" sz="2100" b="0" i="0" dirty="0">
                <a:latin typeface="Verdana" panose="020B0604030504040204" pitchFamily="34" charset="0"/>
                <a:ea typeface="Verdana" panose="020B0604030504040204" pitchFamily="34" charset="0"/>
              </a:rPr>
              <a:t>There is no multiplicative inverse because </a:t>
            </a:r>
            <a:r>
              <a:rPr lang="en-US" sz="21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1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(10,8</a:t>
            </a:r>
            <a:r>
              <a:rPr lang="en-US" sz="2100" b="0" i="0" dirty="0">
                <a:latin typeface="Verdana" panose="020B0604030504040204" pitchFamily="34" charset="0"/>
                <a:ea typeface="Verdana" panose="020B0604030504040204" pitchFamily="34" charset="0"/>
              </a:rPr>
              <a:t>) = 2 ≠ 1. </a:t>
            </a:r>
            <a:endParaRPr lang="en-US" sz="21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indent="-51435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we cannot find any number between 0 and 9 such that when multiplied by 8, the result is congruent to 1.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072" y="4756452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230202" y="579565"/>
            <a:ext cx="6513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all multiplicative inverses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2680" y="110822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94129" y="1518583"/>
            <a:ext cx="87784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There are only three pairs: (1, 1), (3, 7) and (9, 9).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143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integers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0, 2, 4, 5, 6, and 8 do not have a multiplicative inverse.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680" y="59354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79654" y="2955281"/>
            <a:ext cx="7163182" cy="4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all multiplicative inverse pairs in Z</a:t>
            </a:r>
            <a:r>
              <a:rPr lang="en-US" sz="2400" i="0" baseline="-2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47150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4349" y="3925875"/>
            <a:ext cx="84581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have seven pairs: (1, 1), (2, 6), (3, 4), (5, 9), (7, 8), (9, 5), and (10, 10). 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2969256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900" b="1" dirty="0" smtClean="0">
                <a:latin typeface="Verdana" pitchFamily="34" charset="0"/>
                <a:ea typeface="굴림" pitchFamily="34" charset="-127"/>
              </a:rPr>
              <a:t>Modular Arithmetic- Multiplicative Inverse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8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59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>
                <a:latin typeface="Verdana" pitchFamily="34" charset="0"/>
                <a:ea typeface="굴림" pitchFamily="34" charset="-127"/>
              </a:rPr>
              <a:t>Multiplicative Inverse Using </a:t>
            </a:r>
            <a:r>
              <a:rPr lang="en-US" altLang="ko-KR" sz="28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28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571500" y="160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533400" y="372291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71500" y="1765614"/>
            <a:ext cx="8077200" cy="181588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extended Euclidean algorithm finds the multiplicative inverses of b in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when n and b are given and </a:t>
            </a:r>
            <a:r>
              <a:rPr lang="en-US" sz="24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(n, b) = 1.</a:t>
            </a:r>
          </a:p>
          <a:p>
            <a:pPr marL="522288" indent="-522288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b is the value of t after being mapped to Zn.</a:t>
            </a:r>
          </a:p>
        </p:txBody>
      </p:sp>
    </p:spTree>
    <p:extLst>
      <p:ext uri="{BB962C8B-B14F-4D97-AF65-F5344CB8AC3E}">
        <p14:creationId xmlns:p14="http://schemas.microsoft.com/office/powerpoint/2010/main" val="7702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215900"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does it mean-?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+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-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err="1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err="1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  <a:r>
              <a:rPr lang="en-US" sz="2400" b="1" baseline="30000" dirty="0" err="1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on-Neg</a:t>
            </a:r>
            <a:endParaRPr lang="en-US" sz="2400" b="1" baseline="30000" dirty="0" smtClean="0">
              <a:ln>
                <a:solidFill>
                  <a:srgbClr val="00B050"/>
                </a:solidFill>
              </a:ln>
              <a:solidFill>
                <a:srgbClr val="6600FF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-25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</a:p>
          <a:p>
            <a:pPr marL="673100" lvl="1" indent="-457200" algn="just">
              <a:spcBef>
                <a:spcPts val="1800"/>
              </a:spcBef>
              <a:spcAft>
                <a:spcPts val="18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Z</a:t>
            </a:r>
            <a:r>
              <a:rPr lang="en-US" sz="2400" b="1" baseline="30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*</a:t>
            </a:r>
            <a:r>
              <a:rPr lang="en-US" sz="2400" b="1" baseline="-25000" dirty="0" smtClean="0">
                <a:ln>
                  <a:solidFill>
                    <a:srgbClr val="00B050"/>
                  </a:solidFill>
                </a:ln>
                <a:solidFill>
                  <a:srgbClr val="6600FF"/>
                </a:solidFill>
                <a:latin typeface="Verdana" pitchFamily="34" charset="0"/>
                <a:ea typeface="SimSun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289397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</a:t>
            </a:r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EEA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60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0" y="2517716"/>
            <a:ext cx="7523162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" y="692228"/>
            <a:ext cx="8686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of an integer in a particular modulus can be determined using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extended Euclidean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algorithm.</a:t>
            </a:r>
          </a:p>
          <a:p>
            <a:pPr marL="857250" indent="-5143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process and algorithm are given below: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11 in Z</a:t>
            </a:r>
            <a:r>
              <a:rPr lang="en-US" sz="2400" i="0" baseline="-200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467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00025" y="5449889"/>
            <a:ext cx="8743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Since, </a:t>
            </a:r>
            <a:r>
              <a:rPr lang="en-US" sz="240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(26, 11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 = 1;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11 in 26 modulus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is -7 or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19 (Since, </a:t>
            </a:r>
            <a:r>
              <a:rPr lang="en-US" sz="240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 can not be negative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3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Find the multiplicative inverse of 23 in Z</a:t>
            </a:r>
            <a:r>
              <a:rPr lang="en-US" sz="2400" i="0" baseline="-18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100</a:t>
            </a:r>
            <a:r>
              <a:rPr 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i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3988" y="5659331"/>
            <a:ext cx="8589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(100, 23) is 1; the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multiplicative inverse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23 in 100 modulus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is -13 or 87.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2138363"/>
            <a:ext cx="8894762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3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Find the inverse of 12 in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26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8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200" y="5029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(26, 12) is 2; the inverse does not exist.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360613"/>
            <a:ext cx="879316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09600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Multiplicative Inverse Using EEA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4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700" b="1" spc="-120" dirty="0">
                <a:latin typeface="Verdana" pitchFamily="34" charset="0"/>
                <a:ea typeface="굴림" pitchFamily="34" charset="-127"/>
              </a:rPr>
              <a:t>Modular </a:t>
            </a:r>
            <a:r>
              <a:rPr lang="en-US" altLang="ko-KR" sz="2700" b="1" spc="-120" dirty="0" smtClean="0">
                <a:latin typeface="Verdana" pitchFamily="34" charset="0"/>
                <a:ea typeface="굴림" pitchFamily="34" charset="-127"/>
              </a:rPr>
              <a:t>Inverse-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Addition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&amp;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Multiplication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Tables</a:t>
            </a:r>
            <a:endParaRPr lang="en-US" altLang="en-US" sz="2700" b="1" spc="-12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026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multiplication table for Z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8" y="557045"/>
            <a:ext cx="891778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We can easily find out the additive and multiplicative inverse of an integer in </a:t>
            </a:r>
            <a:r>
              <a:rPr lang="en-US" sz="2400" b="1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1" i="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using addition and multiplication table respectively.</a:t>
            </a:r>
          </a:p>
          <a:p>
            <a:pPr marL="628650" indent="-45720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below shows the addition and multiplication table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for Z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51776" y="2688438"/>
            <a:ext cx="6931774" cy="3591712"/>
            <a:chOff x="973976" y="2332838"/>
            <a:chExt cx="6931774" cy="3591712"/>
          </a:xfrm>
        </p:grpSpPr>
        <p:pic>
          <p:nvPicPr>
            <p:cNvPr id="5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988" y="2667000"/>
              <a:ext cx="6481762" cy="325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973976" y="2355334"/>
              <a:ext cx="915566" cy="851958"/>
              <a:chOff x="973976" y="2355334"/>
              <a:chExt cx="915566" cy="8519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50988" y="2355334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endParaRPr lang="en-SG" b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73976" y="283796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endParaRPr lang="en-SG" b="1" dirty="0"/>
              </a:p>
            </p:txBody>
          </p:sp>
          <p:cxnSp>
            <p:nvCxnSpPr>
              <p:cNvPr id="22" name="Straight Arrow Connector 21"/>
              <p:cNvCxnSpPr>
                <a:endCxn id="9" idx="1"/>
              </p:cNvCxnSpPr>
              <p:nvPr/>
            </p:nvCxnSpPr>
            <p:spPr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633119" y="2332838"/>
              <a:ext cx="915566" cy="851958"/>
              <a:chOff x="973976" y="2355334"/>
              <a:chExt cx="915566" cy="85195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50988" y="2355334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x</a:t>
                </a:r>
                <a:endParaRPr lang="en-SG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102180" y="2527816"/>
                <a:ext cx="0" cy="4191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973976" y="283796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y</a:t>
                </a:r>
                <a:endParaRPr lang="en-SG" b="1" dirty="0"/>
              </a:p>
            </p:txBody>
          </p: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>
                <a:off x="1096839" y="2540000"/>
                <a:ext cx="45414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/>
          <p:cNvSpPr/>
          <p:nvPr/>
        </p:nvSpPr>
        <p:spPr>
          <a:xfrm>
            <a:off x="1898065" y="2426904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+ y) mod 10</a:t>
            </a:r>
            <a:endParaRPr lang="en-SG" sz="1700" b="1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6485" y="2457831"/>
            <a:ext cx="250421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* y) mod 10</a:t>
            </a:r>
            <a:endParaRPr lang="en-SG" sz="1700" b="1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68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078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700" b="1" spc="-120" dirty="0">
                <a:latin typeface="Verdana" pitchFamily="34" charset="0"/>
                <a:ea typeface="굴림" pitchFamily="34" charset="-127"/>
              </a:rPr>
              <a:t>Modular </a:t>
            </a:r>
            <a:r>
              <a:rPr lang="en-US" altLang="ko-KR" sz="2700" b="1" spc="-120" dirty="0" smtClean="0">
                <a:latin typeface="Verdana" pitchFamily="34" charset="0"/>
                <a:ea typeface="굴림" pitchFamily="34" charset="-127"/>
              </a:rPr>
              <a:t>Inverse-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Addition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&amp; </a:t>
            </a:r>
            <a:r>
              <a:rPr lang="en-US" sz="2700" b="1" spc="-120" dirty="0">
                <a:latin typeface="Verdana" pitchFamily="34" charset="0"/>
                <a:ea typeface="굴림" pitchFamily="34" charset="-127"/>
              </a:rPr>
              <a:t>Multiplication </a:t>
            </a:r>
            <a:r>
              <a:rPr lang="en-US" sz="2700" b="1" spc="-120" dirty="0" smtClean="0">
                <a:latin typeface="Verdana" pitchFamily="34" charset="0"/>
                <a:ea typeface="굴림" pitchFamily="34" charset="-127"/>
              </a:rPr>
              <a:t>Tables</a:t>
            </a:r>
            <a:endParaRPr lang="en-US" altLang="en-US" sz="2700" b="1" spc="-120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16143" y="6347859"/>
            <a:ext cx="7148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multiplication table for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  <a:endParaRPr lang="en-US" sz="20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918" y="557045"/>
            <a:ext cx="8917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marL="628650" indent="-45720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  <a:defRPr/>
            </a:pP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below shows the multiplication table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for Z</a:t>
            </a:r>
            <a:r>
              <a:rPr lang="en-US" sz="2000" baseline="-25000" dirty="0" smtClean="0"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59068" y="1170295"/>
            <a:ext cx="915566" cy="851958"/>
            <a:chOff x="973976" y="2355334"/>
            <a:chExt cx="915566" cy="851958"/>
          </a:xfrm>
        </p:grpSpPr>
        <p:sp>
          <p:nvSpPr>
            <p:cNvPr id="9" name="Rectangle 8"/>
            <p:cNvSpPr/>
            <p:nvPr/>
          </p:nvSpPr>
          <p:spPr>
            <a:xfrm>
              <a:off x="1550988" y="235533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endParaRPr lang="en-SG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102180" y="2527816"/>
              <a:ext cx="0" cy="4191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973976" y="2837960"/>
              <a:ext cx="33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  <a:endParaRPr lang="en-SG" b="1" dirty="0"/>
            </a:p>
          </p:txBody>
        </p:sp>
        <p:cxnSp>
          <p:nvCxnSpPr>
            <p:cNvPr id="22" name="Straight Arrow Connector 21"/>
            <p:cNvCxnSpPr>
              <a:endCxn id="9" idx="1"/>
            </p:cNvCxnSpPr>
            <p:nvPr/>
          </p:nvCxnSpPr>
          <p:spPr>
            <a:xfrm>
              <a:off x="1096839" y="2540000"/>
              <a:ext cx="45414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087857" y="1170295"/>
            <a:ext cx="247054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 smtClean="0">
                <a:ln>
                  <a:solidFill>
                    <a:srgbClr val="00B0F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z = (x * y) mod 13</a:t>
            </a:r>
            <a:endParaRPr lang="en-SG" sz="1700" b="1" dirty="0">
              <a:ln>
                <a:solidFill>
                  <a:srgbClr val="00B0F0"/>
                </a:solidFill>
              </a:ln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31926"/>
              </p:ext>
            </p:extLst>
          </p:nvPr>
        </p:nvGraphicFramePr>
        <p:xfrm>
          <a:off x="816143" y="1669237"/>
          <a:ext cx="7195740" cy="4533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879"/>
                <a:gridCol w="349415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13201"/>
                <a:gridCol w="556879"/>
                <a:gridCol w="556879"/>
                <a:gridCol w="556879"/>
              </a:tblGrid>
              <a:tr h="447397"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rgbClr val="0000CC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1" i="0" u="none" strike="noStrike" dirty="0">
                        <a:solidFill>
                          <a:srgbClr val="0000CC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9C000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610100" y="1558934"/>
            <a:ext cx="421005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algn="just" eaLnBrk="1" hangingPunct="1">
              <a:buClr>
                <a:srgbClr val="0000CC"/>
              </a:buClr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, an integer may or may not have a multiplicative inverse.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Only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some 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 multiplicative inverse.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00050" algn="just" eaLnBrk="1" hangingPunct="1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for multiplication operation, we need another set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which is a subset of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that includes only those integers from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that have a unique multiplicative inverse.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75080" y="1542959"/>
            <a:ext cx="369207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rgbClr val="FF0000"/>
              </a:buClr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 set that contains all integers from 0 to n-1.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each integer has an additive inverse.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Therefore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can also be used as the set of additive inverse. Each member of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inverse.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0" y="638586"/>
            <a:ext cx="3371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of Additive Inverse </a:t>
            </a:r>
            <a:r>
              <a:rPr lang="en-US" sz="240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lang="en-US" sz="24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86300" y="679419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Multiplicative Inverse Z</a:t>
            </a:r>
            <a:r>
              <a:rPr lang="en-US" sz="2400" i="0" baseline="-25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29100" y="679419"/>
            <a:ext cx="0" cy="588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05300" y="679419"/>
            <a:ext cx="0" cy="5886664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8600" y="1168134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401638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Each member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inverse, but only some  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 multiplicative inverse.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other hand, Each member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 multiplicative inverse, </a:t>
            </a:r>
            <a:r>
              <a:rPr lang="en-US" sz="2400" b="0" i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sz="2400" b="0" i="0" smtClean="0">
                <a:latin typeface="Verdana" panose="020B0604030504040204" pitchFamily="34" charset="0"/>
                <a:ea typeface="Verdana" panose="020B0604030504040204" pitchFamily="34" charset="0"/>
              </a:rPr>
              <a:t>all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members of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have an additive inverse.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can be made from addition and multiplication tables respectively.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We need to use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when additive inverses are needed; we need to use Z</a:t>
            </a:r>
            <a:r>
              <a:rPr lang="en-US" sz="24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when multiplicative inverses are needed.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" y="571500"/>
            <a:ext cx="1308371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30" y="569474"/>
            <a:ext cx="5222905" cy="46166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Some Instances of Z</a:t>
            </a:r>
            <a:r>
              <a:rPr lang="en-US" sz="2400" i="0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i="0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n*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41980" y="4834048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Some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Z</a:t>
            </a:r>
            <a:r>
              <a:rPr lang="en-US" sz="2400" i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i="0" baseline="-6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sets</a:t>
            </a:r>
            <a:endParaRPr lang="en-US" sz="24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78033"/>
            <a:ext cx="7650366" cy="242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69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53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000" b="1" dirty="0" smtClean="0">
                <a:latin typeface="Verdana" pitchFamily="34" charset="0"/>
                <a:ea typeface="굴림" pitchFamily="34" charset="-127"/>
              </a:rPr>
              <a:t>Set of Additive and Multiplicative Inverse</a:t>
            </a:r>
            <a:endParaRPr lang="en-US" altLang="en-US" sz="30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-19050" y="611545"/>
            <a:ext cx="4895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 More Sets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8596" y="1117610"/>
            <a:ext cx="8848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Cryptography often uses two more sets: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16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400" b="0" i="0" baseline="-18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*. The modulus in these two sets is a prime number. </a:t>
            </a:r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48" y="5432906"/>
            <a:ext cx="6019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13712" y="1993007"/>
            <a:ext cx="8663588" cy="1631216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the same as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except that n is a prime.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contains all integers from 0 to p-1.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 in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inverse; each member except 0 has a multiplicative inverse.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35454" y="3632215"/>
            <a:ext cx="8663588" cy="163121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the same as Z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n*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except that n is a prime.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contains all integers from 1 to p-1.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member in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an additive and a multiplicative inverse;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38300" y="6320367"/>
            <a:ext cx="581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The set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Z</a:t>
            </a:r>
            <a:r>
              <a:rPr lang="en-US" sz="200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when p=13</a:t>
            </a:r>
            <a:endParaRPr lang="en-US" sz="2000" i="0" baseline="-25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do you mean by Binary Operation? Give examples.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List a non-binary operation.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Why Division is not a binary operation?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Is modulus a binary operation? Why?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are the two inputs and single output used in modulus operation?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6600FF"/>
              </a:buClr>
              <a:buFont typeface="+mj-lt"/>
              <a:buAutoNum type="arabicPeriod" startAt="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range of integer values the input and output of modulus operation can take?</a:t>
            </a: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31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Euler’s Phi (</a:t>
            </a:r>
            <a:r>
              <a:rPr lang="el-GR" sz="3200" b="1" dirty="0">
                <a:latin typeface="Verdana" pitchFamily="34" charset="0"/>
              </a:rPr>
              <a:t>Φ</a:t>
            </a:r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) Function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81000" y="3286403"/>
            <a:ext cx="8229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We can determine the number of elements in the set Z</a:t>
            </a:r>
            <a:r>
              <a:rPr lang="en-US" sz="2000" b="0" i="0" baseline="-25000" dirty="0">
                <a:latin typeface="Verdana" pitchFamily="34" charset="0"/>
              </a:rPr>
              <a:t>n</a:t>
            </a:r>
            <a:r>
              <a:rPr lang="en-US" sz="2000" b="0" i="0" baseline="30000" dirty="0">
                <a:latin typeface="Verdana" pitchFamily="34" charset="0"/>
              </a:rPr>
              <a:t>*</a:t>
            </a:r>
            <a:r>
              <a:rPr lang="en-US" sz="2000" b="0" i="0" dirty="0">
                <a:latin typeface="Verdana" pitchFamily="34" charset="0"/>
              </a:rPr>
              <a:t> using Euler’s Phi-Function (sometimes called the </a:t>
            </a:r>
            <a:r>
              <a:rPr lang="en-US" sz="2000" b="1" i="0" dirty="0">
                <a:solidFill>
                  <a:srgbClr val="FF0000"/>
                </a:solidFill>
                <a:latin typeface="Verdana" pitchFamily="34" charset="0"/>
              </a:rPr>
              <a:t>Euler’s </a:t>
            </a:r>
            <a:r>
              <a:rPr lang="en-US" sz="2000" b="1" i="0" dirty="0" err="1">
                <a:solidFill>
                  <a:srgbClr val="FF0000"/>
                </a:solidFill>
                <a:latin typeface="Verdana" pitchFamily="34" charset="0"/>
              </a:rPr>
              <a:t>Totient</a:t>
            </a:r>
            <a:r>
              <a:rPr lang="en-US" sz="2000" b="1" i="0" dirty="0">
                <a:solidFill>
                  <a:srgbClr val="FF0000"/>
                </a:solidFill>
                <a:latin typeface="Verdana" pitchFamily="34" charset="0"/>
              </a:rPr>
              <a:t> function</a:t>
            </a:r>
            <a:r>
              <a:rPr lang="en-US" sz="2000" b="0" i="0" dirty="0">
                <a:latin typeface="Verdana" pitchFamily="34" charset="0"/>
              </a:rPr>
              <a:t>),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(n) that finds the number of integers that are both smaller than n and relatively prime to n.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The following rules helps to find the value of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(n):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04800" y="2414221"/>
            <a:ext cx="861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0" i="0" dirty="0">
                <a:latin typeface="Verdana" pitchFamily="34" charset="0"/>
              </a:rPr>
              <a:t>Z</a:t>
            </a:r>
            <a:r>
              <a:rPr lang="en-US" sz="2000" b="0" i="0" baseline="-25000" dirty="0">
                <a:latin typeface="Verdana" pitchFamily="34" charset="0"/>
              </a:rPr>
              <a:t>n</a:t>
            </a:r>
            <a:r>
              <a:rPr lang="en-US" sz="2000" b="0" i="0" dirty="0">
                <a:latin typeface="Verdana" pitchFamily="34" charset="0"/>
              </a:rPr>
              <a:t> is a set that contains all integers from 0 to n-1. 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200" y="1962150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Finding the number of elements in Z</a:t>
            </a:r>
            <a:r>
              <a:rPr lang="en-US" sz="2400" i="0" baseline="-25000" dirty="0">
                <a:solidFill>
                  <a:schemeClr val="hlink"/>
                </a:solidFill>
                <a:latin typeface="Verdana" pitchFamily="34" charset="0"/>
              </a:rPr>
              <a:t>n</a:t>
            </a:r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 :</a:t>
            </a:r>
            <a:endParaRPr lang="en-US" sz="2400" i="0" baseline="-25000" dirty="0">
              <a:latin typeface="Verdana" pitchFamily="3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6200" y="2857500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400" i="0" dirty="0">
                <a:solidFill>
                  <a:schemeClr val="hlink"/>
                </a:solidFill>
                <a:latin typeface="Verdana" pitchFamily="34" charset="0"/>
              </a:rPr>
              <a:t>Finding the number of elements in </a:t>
            </a:r>
            <a:r>
              <a:rPr lang="en-US" sz="2400" i="0" dirty="0">
                <a:solidFill>
                  <a:srgbClr val="3333FF"/>
                </a:solidFill>
                <a:latin typeface="Verdana" pitchFamily="34" charset="0"/>
              </a:rPr>
              <a:t>Z</a:t>
            </a:r>
            <a:r>
              <a:rPr lang="en-US" sz="2400" i="0" baseline="-25000" dirty="0">
                <a:solidFill>
                  <a:srgbClr val="3333FF"/>
                </a:solidFill>
                <a:latin typeface="Verdana" pitchFamily="34" charset="0"/>
              </a:rPr>
              <a:t>n* </a:t>
            </a:r>
            <a:r>
              <a:rPr lang="en-US" sz="2400" i="0" dirty="0">
                <a:solidFill>
                  <a:srgbClr val="3333FF"/>
                </a:solidFill>
                <a:latin typeface="Verdana" pitchFamily="34" charset="0"/>
              </a:rPr>
              <a:t>:</a:t>
            </a:r>
            <a:r>
              <a:rPr lang="en-US" sz="2400" i="0" baseline="-25000" dirty="0">
                <a:latin typeface="Verdana" pitchFamily="34" charset="0"/>
              </a:rPr>
              <a:t> 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179480"/>
            <a:ext cx="4127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949417"/>
            <a:ext cx="77358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300" y="700634"/>
            <a:ext cx="88392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Euler’s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phi-function, </a:t>
            </a:r>
            <a:r>
              <a:rPr lang="el-GR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Φ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(n) which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is sometimes called the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Euler’s </a:t>
            </a:r>
            <a:r>
              <a:rPr lang="en-US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Totient</a:t>
            </a:r>
            <a:r>
              <a:rPr lang="en-US" sz="2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plays a very important role in cryptography. </a:t>
            </a:r>
          </a:p>
        </p:txBody>
      </p:sp>
    </p:spTree>
    <p:extLst>
      <p:ext uri="{BB962C8B-B14F-4D97-AF65-F5344CB8AC3E}">
        <p14:creationId xmlns:p14="http://schemas.microsoft.com/office/powerpoint/2010/main" val="10586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Euler’s Phi Function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28600" y="1666875"/>
            <a:ext cx="8610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13 is a prime, so according to the second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(13)=(13-1)=12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4799" y="899289"/>
            <a:ext cx="8708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13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522739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Example-1: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1296988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28600" y="3259138"/>
            <a:ext cx="8610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10 is not a prime, so according to the third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(10)=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(5x2)=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(2) x </a:t>
            </a: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(5)=(2-1) x (5-1)= 1 x 4 =4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4800" y="2554826"/>
            <a:ext cx="853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10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213995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Example-2: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288925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b="1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" y="5180013"/>
            <a:ext cx="878477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latin typeface="Verdana" pitchFamily="34" charset="0"/>
              </a:rPr>
              <a:t>Since 49 is not a prime and it can not be factored as the product of two relatively primes, so according to the fourth rule, 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l-GR" sz="2000" b="0" i="0" dirty="0">
                <a:latin typeface="Verdana" pitchFamily="34" charset="0"/>
              </a:rPr>
              <a:t>Φ</a:t>
            </a:r>
            <a:r>
              <a:rPr lang="en-US" sz="2000" b="0" i="0" dirty="0">
                <a:latin typeface="Verdana" pitchFamily="34" charset="0"/>
              </a:rPr>
              <a:t>(49)=</a:t>
            </a:r>
            <a:r>
              <a:rPr lang="el-GR" sz="2000" b="0" i="0" dirty="0">
                <a:latin typeface="Verdana" pitchFamily="34" charset="0"/>
              </a:rPr>
              <a:t> Φ</a:t>
            </a:r>
            <a:r>
              <a:rPr lang="en-US" sz="2000" b="0" i="0" dirty="0">
                <a:latin typeface="Verdana" pitchFamily="34" charset="0"/>
              </a:rPr>
              <a:t>(7</a:t>
            </a:r>
            <a:r>
              <a:rPr lang="en-US" sz="2000" b="0" i="0" baseline="30000" dirty="0">
                <a:latin typeface="Verdana" pitchFamily="34" charset="0"/>
              </a:rPr>
              <a:t>2</a:t>
            </a:r>
            <a:r>
              <a:rPr lang="en-US" sz="2000" b="0" i="0" dirty="0">
                <a:latin typeface="Verdana" pitchFamily="34" charset="0"/>
              </a:rPr>
              <a:t>)=</a:t>
            </a:r>
            <a:r>
              <a:rPr lang="el-GR" sz="2000" b="0" i="0" dirty="0">
                <a:latin typeface="Verdana" pitchFamily="34" charset="0"/>
              </a:rPr>
              <a:t> </a:t>
            </a:r>
            <a:r>
              <a:rPr lang="en-US" sz="2000" b="0" i="0" dirty="0">
                <a:latin typeface="Verdana" pitchFamily="34" charset="0"/>
              </a:rPr>
              <a:t>7</a:t>
            </a:r>
            <a:r>
              <a:rPr lang="en-US" sz="2000" b="0" i="0" baseline="30000" dirty="0">
                <a:latin typeface="Verdana" pitchFamily="34" charset="0"/>
              </a:rPr>
              <a:t>2</a:t>
            </a:r>
            <a:r>
              <a:rPr lang="en-US" sz="2000" b="0" i="0" dirty="0">
                <a:latin typeface="Verdana" pitchFamily="34" charset="0"/>
              </a:rPr>
              <a:t> – 7</a:t>
            </a:r>
            <a:r>
              <a:rPr lang="en-US" sz="2000" b="0" i="0" baseline="30000" dirty="0">
                <a:latin typeface="Verdana" pitchFamily="34" charset="0"/>
              </a:rPr>
              <a:t>2-1</a:t>
            </a:r>
            <a:r>
              <a:rPr lang="en-US" sz="2000" b="0" i="0" dirty="0">
                <a:latin typeface="Verdana" pitchFamily="34" charset="0"/>
              </a:rPr>
              <a:t>= 49 – 7 = 42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04800" y="4404489"/>
            <a:ext cx="8445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b="0" i="0" dirty="0">
                <a:latin typeface="Verdana" pitchFamily="34" charset="0"/>
              </a:rPr>
              <a:t>Find the number of elements in Z</a:t>
            </a:r>
            <a:r>
              <a:rPr lang="en-US" sz="2000" b="0" i="0" baseline="-25000" dirty="0">
                <a:latin typeface="Verdana" pitchFamily="34" charset="0"/>
              </a:rPr>
              <a:t>49</a:t>
            </a:r>
            <a:r>
              <a:rPr lang="en-US" sz="2000" b="0" i="0" dirty="0">
                <a:latin typeface="Verdana" pitchFamily="34" charset="0"/>
              </a:rPr>
              <a:t>* using Euler’s Phi-Function.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0" y="4038600"/>
            <a:ext cx="214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Example-3: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4876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i="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6325232"/>
            <a:ext cx="823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Interesting point: If </a:t>
            </a:r>
            <a:r>
              <a:rPr lang="en-US" sz="20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&gt; 2, the value of f(</a:t>
            </a:r>
            <a:r>
              <a:rPr lang="en-US" sz="2000" b="1" i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is even.</a:t>
            </a:r>
          </a:p>
        </p:txBody>
      </p:sp>
    </p:spTree>
    <p:extLst>
      <p:ext uri="{BB962C8B-B14F-4D97-AF65-F5344CB8AC3E}">
        <p14:creationId xmlns:p14="http://schemas.microsoft.com/office/powerpoint/2010/main" val="27154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636022"/>
            <a:ext cx="851535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800" i="0" dirty="0">
                <a:latin typeface="Verdana" panose="020B0604030504040204" pitchFamily="34" charset="0"/>
                <a:ea typeface="Verdana" panose="020B0604030504040204" pitchFamily="34" charset="0"/>
              </a:rPr>
              <a:t>In cryptography </a:t>
            </a:r>
            <a:r>
              <a:rPr lang="en-US" sz="2800" b="0" i="0" dirty="0">
                <a:latin typeface="Verdana" panose="020B0604030504040204" pitchFamily="34" charset="0"/>
                <a:ea typeface="Verdana" panose="020B0604030504040204" pitchFamily="34" charset="0"/>
              </a:rPr>
              <a:t>we need to handle matrices. </a:t>
            </a:r>
            <a:endParaRPr lang="en-US" sz="28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6125" indent="-407988" algn="just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Although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this topic belongs to a special branch of algebra called linear algebra, the following brief review of matrices is necessary preparation for the study of cryptography. </a:t>
            </a:r>
          </a:p>
        </p:txBody>
      </p:sp>
    </p:spTree>
    <p:extLst>
      <p:ext uri="{BB962C8B-B14F-4D97-AF65-F5344CB8AC3E}">
        <p14:creationId xmlns:p14="http://schemas.microsoft.com/office/powerpoint/2010/main" val="10164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162300" y="6304443"/>
            <a:ext cx="4616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 matrix of size </a:t>
            </a:r>
            <a:r>
              <a:rPr lang="en-US" sz="2000" i="0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</a:t>
            </a:r>
            <a:r>
              <a:rPr lang="en-US" sz="2000" i="0" dirty="0" smtClean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7" y="2983440"/>
            <a:ext cx="55086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68222"/>
            <a:ext cx="87058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is a </a:t>
            </a:r>
            <a:r>
              <a:rPr lang="en-US" sz="24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rectangular array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400" dirty="0" smtClean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elements, in which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number of rows and </a:t>
            </a:r>
            <a:r>
              <a:rPr lang="en-US" sz="2400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the number of columns.</a:t>
            </a:r>
          </a:p>
          <a:p>
            <a:pPr marL="9715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is normally denoted with a boldface uppercase letter such as </a:t>
            </a:r>
            <a:r>
              <a:rPr lang="en-US" sz="2000" i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971550" algn="just" eaLnBrk="1" hangingPunct="1"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element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0" baseline="-2500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located in the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row and </a:t>
            </a:r>
            <a:r>
              <a:rPr lang="en-US" sz="2000" b="0" dirty="0" err="1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528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"/>
          <p:cNvSpPr>
            <a:spLocks noChangeArrowheads="1"/>
          </p:cNvSpPr>
          <p:nvPr/>
        </p:nvSpPr>
        <p:spPr bwMode="auto">
          <a:xfrm>
            <a:off x="228600" y="2819400"/>
            <a:ext cx="35814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Thus, the plaintext characters can be represented by a 3 × 4 matrix P.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Hence, the key will be a     4 x 4 square matrix K.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The ciphertext is obtained from ciphertext matrix C as “</a:t>
            </a:r>
            <a:r>
              <a:rPr lang="en-US" sz="1700" b="0" i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OHKNIHGKLISS</a:t>
            </a: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”.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Decryption is done using the inverse of the key matrix.</a:t>
            </a:r>
          </a:p>
        </p:txBody>
      </p:sp>
      <p:pic>
        <p:nvPicPr>
          <p:cNvPr id="7270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6"/>
          <a:stretch>
            <a:fillRect/>
          </a:stretch>
        </p:blipFill>
        <p:spPr bwMode="auto">
          <a:xfrm>
            <a:off x="3810000" y="2835275"/>
            <a:ext cx="326548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14"/>
          <p:cNvSpPr txBox="1">
            <a:spLocks noChangeArrowheads="1"/>
          </p:cNvSpPr>
          <p:nvPr/>
        </p:nvSpPr>
        <p:spPr bwMode="auto">
          <a:xfrm>
            <a:off x="5867400" y="6324600"/>
            <a:ext cx="2805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700" i="0">
                <a:solidFill>
                  <a:schemeClr val="folHlin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 </a:t>
            </a:r>
            <a:r>
              <a:rPr lang="en-US" sz="1700">
                <a:latin typeface="Verdana" pitchFamily="34" charset="0"/>
                <a:ea typeface="Verdana" pitchFamily="34" charset="0"/>
                <a:cs typeface="Verdana" pitchFamily="34" charset="0"/>
              </a:rPr>
              <a:t>Hill Cipher</a:t>
            </a:r>
          </a:p>
        </p:txBody>
      </p:sp>
      <p:sp>
        <p:nvSpPr>
          <p:cNvPr id="72710" name="Text Box 11"/>
          <p:cNvSpPr txBox="1">
            <a:spLocks noChangeArrowheads="1"/>
          </p:cNvSpPr>
          <p:nvPr/>
        </p:nvSpPr>
        <p:spPr bwMode="auto">
          <a:xfrm>
            <a:off x="0" y="514350"/>
            <a:ext cx="1314450" cy="3540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700" i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  <a:endParaRPr lang="en-US" sz="170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711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 i="0" dirty="0">
                <a:solidFill>
                  <a:srgbClr val="66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Hill Cipher</a:t>
            </a:r>
          </a:p>
        </p:txBody>
      </p:sp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1600200" y="533400"/>
            <a:ext cx="73152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Encrypt the message “</a:t>
            </a:r>
            <a:r>
              <a:rPr lang="en-US" sz="1700" b="0" i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 is ready</a:t>
            </a:r>
            <a:r>
              <a:rPr lang="en-US" sz="1700" b="0" i="0">
                <a:latin typeface="Verdana" pitchFamily="34" charset="0"/>
                <a:ea typeface="Verdana" pitchFamily="34" charset="0"/>
                <a:cs typeface="Verdana" pitchFamily="34" charset="0"/>
              </a:rPr>
              <a:t>” using Hill cipher.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" y="990600"/>
            <a:ext cx="8229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1700" i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</a:p>
          <a:p>
            <a:pPr marL="339725" indent="-339725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There are 11 characters in the plaintext message. </a:t>
            </a:r>
          </a:p>
          <a:p>
            <a:pPr marL="339725" indent="-339725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b="0" i="0" dirty="0">
                <a:latin typeface="Verdana" pitchFamily="34" charset="0"/>
                <a:ea typeface="Verdana" pitchFamily="34" charset="0"/>
                <a:cs typeface="Verdana" pitchFamily="34" charset="0"/>
              </a:rPr>
              <a:t>For dividing it into equal-size blocks (here, 3 blocks with 4 characters per block), add an extra bogus character “z” to the last block, and then remove the spaces.</a:t>
            </a:r>
          </a:p>
        </p:txBody>
      </p:sp>
      <p:pic>
        <p:nvPicPr>
          <p:cNvPr id="727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1"/>
          <a:stretch>
            <a:fillRect/>
          </a:stretch>
        </p:blipFill>
        <p:spPr bwMode="auto">
          <a:xfrm>
            <a:off x="7380288" y="2759075"/>
            <a:ext cx="16002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r="64928"/>
          <a:stretch>
            <a:fillRect/>
          </a:stretch>
        </p:blipFill>
        <p:spPr bwMode="auto">
          <a:xfrm>
            <a:off x="7075488" y="2981325"/>
            <a:ext cx="192087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Slide-</a:t>
            </a:r>
            <a:fld id="{6033FBBF-C419-4CFC-867F-2097CA681351}" type="slidenum">
              <a:rPr lang="en-US" smtClean="0">
                <a:solidFill>
                  <a:srgbClr val="3333FF"/>
                </a:solidFill>
              </a:rPr>
              <a:pPr/>
              <a:t>74</a:t>
            </a:fld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75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26" b="41374"/>
          <a:stretch>
            <a:fillRect/>
          </a:stretch>
        </p:blipFill>
        <p:spPr bwMode="auto">
          <a:xfrm>
            <a:off x="1676400" y="4625975"/>
            <a:ext cx="24765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127990"/>
            <a:ext cx="8477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400" i="0" dirty="0">
                <a:ln>
                  <a:solidFill>
                    <a:srgbClr val="6600FF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Row matrix: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only one row (</a:t>
            </a:r>
            <a:r>
              <a:rPr lang="en-US" sz="24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row matrix.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669976"/>
            <a:ext cx="8477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400" i="0" dirty="0">
                <a:ln>
                  <a:solidFill>
                    <a:srgbClr val="00B050"/>
                  </a:solidFill>
                </a:ln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Column matrix: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only one column (</a:t>
            </a:r>
            <a:r>
              <a:rPr lang="en-US" sz="24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column matrix.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58427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of Matrices: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4" r="61530"/>
          <a:stretch>
            <a:fillRect/>
          </a:stretch>
        </p:blipFill>
        <p:spPr bwMode="auto">
          <a:xfrm>
            <a:off x="6324600" y="4092575"/>
            <a:ext cx="1524000" cy="277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2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7650" y="987425"/>
            <a:ext cx="8591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Square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If a matrix has same number of rows and columns (</a:t>
            </a:r>
            <a:r>
              <a:rPr lang="en-US" sz="2000" b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 = 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), then it is called a square matrix. In a square matrix, the elements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a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….. ,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mm</a:t>
            </a:r>
            <a:r>
              <a:rPr lang="en-US" sz="2000" b="0" i="0" baseline="-25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make the main diagonal.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6224" y="2390775"/>
            <a:ext cx="842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Identity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It is a kind of matrix with all rows and columns set to 0’s. It is denoted as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of Matrices: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0" r="34895"/>
          <a:stretch>
            <a:fillRect/>
          </a:stretch>
        </p:blipFill>
        <p:spPr bwMode="auto">
          <a:xfrm>
            <a:off x="1676400" y="4778375"/>
            <a:ext cx="20574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8" r="16153" b="26718"/>
          <a:stretch>
            <a:fillRect/>
          </a:stretch>
        </p:blipFill>
        <p:spPr bwMode="auto">
          <a:xfrm>
            <a:off x="5486400" y="4724400"/>
            <a:ext cx="129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6" b="37711"/>
          <a:stretch>
            <a:fillRect/>
          </a:stretch>
        </p:blipFill>
        <p:spPr bwMode="auto">
          <a:xfrm>
            <a:off x="7467600" y="4953000"/>
            <a:ext cx="101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599" y="3581400"/>
            <a:ext cx="8477249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63550" indent="-4635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Identity </a:t>
            </a:r>
            <a:r>
              <a:rPr lang="en-US" sz="2000" i="0" dirty="0" smtClean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	It is a kind of square matrix with 1’s on the main diagonal and 0’s elsewhere. It is denoted as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I.</a:t>
            </a:r>
            <a:endParaRPr lang="en-US" sz="200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Operations and Relations in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Matrices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8100" y="2003387"/>
            <a:ext cx="88773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Equality: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are equal if they have the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same number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of rows and columns and the corresponding elements are equal. </a:t>
            </a:r>
            <a:endParaRPr lang="en-US" sz="24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A = B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if we have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aij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400" b="0" i="0" baseline="-25000" dirty="0" err="1"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for all i’s and j’s.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80012"/>
            <a:ext cx="891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53975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In linear algebra, </a:t>
            </a:r>
            <a:r>
              <a:rPr lang="en-US" sz="24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one relation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(equality) and 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four operations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(addition, subtraction, multiplication and scalar multiplication) are defined for matrices.</a:t>
            </a:r>
            <a:endParaRPr lang="en-US" sz="2400" b="0" i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6593"/>
              </p:ext>
            </p:extLst>
          </p:nvPr>
        </p:nvGraphicFramePr>
        <p:xfrm>
          <a:off x="2133600" y="4591050"/>
          <a:ext cx="2286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3" imgW="799920" imgH="711000" progId="Equation.3">
                  <p:embed/>
                </p:oleObj>
              </mc:Choice>
              <mc:Fallback>
                <p:oleObj name="Equation" r:id="rId3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91050"/>
                        <a:ext cx="2286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37852"/>
              </p:ext>
            </p:extLst>
          </p:nvPr>
        </p:nvGraphicFramePr>
        <p:xfrm>
          <a:off x="4953000" y="4591050"/>
          <a:ext cx="23241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5" imgW="799920" imgH="711000" progId="Equation.3">
                  <p:embed/>
                </p:oleObj>
              </mc:Choice>
              <mc:Fallback>
                <p:oleObj name="Equation" r:id="rId5" imgW="799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91050"/>
                        <a:ext cx="23241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7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0" y="664559"/>
            <a:ext cx="88773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 and Subtraction: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added 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if they have the same number of rows </a:t>
            </a:r>
            <a:r>
              <a:rPr lang="en-US" sz="24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24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columns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 The resulting matrix has also the same number of rows and columns, e.g.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A + B = C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8880" y="2603551"/>
            <a:ext cx="1958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42"/>
          <a:stretch>
            <a:fillRect/>
          </a:stretch>
        </p:blipFill>
        <p:spPr bwMode="auto">
          <a:xfrm>
            <a:off x="2057400" y="3105149"/>
            <a:ext cx="6427828" cy="142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358950" y="6324600"/>
            <a:ext cx="6567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Addition and subtraction of matrices</a:t>
            </a: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58"/>
          <a:stretch>
            <a:fillRect/>
          </a:stretch>
        </p:blipFill>
        <p:spPr bwMode="auto">
          <a:xfrm>
            <a:off x="1341414" y="4631782"/>
            <a:ext cx="6408762" cy="159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79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76200" y="647700"/>
            <a:ext cx="89154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Multiplication:</a:t>
            </a: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Two matrices can be multiplied 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if the number of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columns of the first matrix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 is the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same as </a:t>
            </a:r>
            <a:r>
              <a:rPr lang="en-US" sz="2000" b="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the number of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rows of the second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 and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m×p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matrix, then their product is a matrix </a:t>
            </a:r>
            <a:r>
              <a:rPr lang="en-US" sz="20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size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l×p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2840694"/>
            <a:ext cx="2296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153354" y="3038691"/>
            <a:ext cx="46858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shows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product of a row matrix (1 × 3) by a column matrix (3 × 1). The result is a matrix of size 1 × 1.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/>
          <a:stretch>
            <a:fillRect/>
          </a:stretch>
        </p:blipFill>
        <p:spPr bwMode="auto">
          <a:xfrm>
            <a:off x="121104" y="3452761"/>
            <a:ext cx="285115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42900" y="6138812"/>
            <a:ext cx="84353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a row matrix by a column matrix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12" b="47693"/>
          <a:stretch>
            <a:fillRect/>
          </a:stretch>
        </p:blipFill>
        <p:spPr bwMode="auto">
          <a:xfrm>
            <a:off x="2559504" y="3654374"/>
            <a:ext cx="9461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414974"/>
            <a:ext cx="846613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What are the two kinds of Modular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Consider two integers x and y in N modulus.  What are the criteria such that x is the additive inverse of y and vice versa?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Which values should be considered in N modulus while determining the additive inverse?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solidFill>
                <a:schemeClr val="tx2"/>
              </a:solidFill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13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solidFill>
                  <a:schemeClr val="tx2"/>
                </a:solidFill>
                <a:latin typeface="Verdana" pitchFamily="34" charset="0"/>
                <a:ea typeface="SimSun" pitchFamily="2" charset="-122"/>
              </a:rPr>
              <a:t>Which integers have additive inverse in N modulus?</a:t>
            </a:r>
          </a:p>
        </p:txBody>
      </p:sp>
    </p:spTree>
    <p:extLst>
      <p:ext uri="{BB962C8B-B14F-4D97-AF65-F5344CB8AC3E}">
        <p14:creationId xmlns:p14="http://schemas.microsoft.com/office/powerpoint/2010/main" val="26286916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9550" y="1118382"/>
            <a:ext cx="870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shows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product of a 2 × 3 matrix by a </a:t>
            </a:r>
            <a:b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3 × 4 matrix. The result is a 2 × 4 matrix.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09550" y="4834469"/>
            <a:ext cx="835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Multiplication of a 2 × 3 matrix by a 3 × 4 matrix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340262"/>
            <a:ext cx="751363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1316" y="2621213"/>
            <a:ext cx="84716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000" b="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Figure below shows an example of scalar multiplication.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2" r="52661"/>
          <a:stretch>
            <a:fillRect/>
          </a:stretch>
        </p:blipFill>
        <p:spPr bwMode="auto">
          <a:xfrm>
            <a:off x="4343400" y="3619500"/>
            <a:ext cx="3810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314574" y="5809940"/>
            <a:ext cx="4482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Scalar multiplication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42874" y="646721"/>
            <a:ext cx="8772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ln>
                  <a:solidFill>
                    <a:srgbClr val="FF0000"/>
                  </a:solidFill>
                </a:ln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Scalar Multiplication:</a:t>
            </a:r>
          </a:p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We can multiply a matrix by a number (called a scalar). If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matrix and </a:t>
            </a:r>
            <a:r>
              <a:rPr lang="en-US" sz="2000" b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 scalar, then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 =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 matrix of size </a:t>
            </a:r>
            <a:r>
              <a:rPr lang="en-US" sz="2000" b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l×m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2874" y="1909111"/>
            <a:ext cx="2171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800" b="1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2"/>
          <a:stretch>
            <a:fillRect/>
          </a:stretch>
        </p:blipFill>
        <p:spPr bwMode="auto">
          <a:xfrm>
            <a:off x="5105400" y="3619500"/>
            <a:ext cx="24384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7"/>
          <a:stretch>
            <a:fillRect/>
          </a:stretch>
        </p:blipFill>
        <p:spPr bwMode="auto">
          <a:xfrm>
            <a:off x="1295400" y="3619500"/>
            <a:ext cx="2924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82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54922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Transpose</a:t>
            </a:r>
            <a:r>
              <a:rPr lang="en-US" sz="32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Matrix:</a:t>
            </a:r>
            <a:r>
              <a:rPr lang="en-US" sz="32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5274" y="1188481"/>
            <a:ext cx="8658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which is formed by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turning all the rows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of a given matrix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into columns </a:t>
            </a:r>
            <a:r>
              <a:rPr lang="en-US" sz="2000" i="0" dirty="0">
                <a:ln>
                  <a:solidFill>
                    <a:schemeClr val="tx1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and vice-versa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called the transpose of the original matrix. The transpose of matrix A is written 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0" y="2304910"/>
            <a:ext cx="5848350" cy="426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0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85800"/>
            <a:ext cx="3223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Determinant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700" y="1226632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determinant of a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square matrix</a:t>
            </a:r>
            <a:r>
              <a:rPr lang="en-US" sz="200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of size </a:t>
            </a:r>
            <a:r>
              <a:rPr lang="en-US" sz="2000" b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 × m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denoted as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(A)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scalar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calculated recursively as shown below:</a:t>
            </a: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609600" y="5257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609600" y="647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7700" y="5319713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determinant is defined only for a square matrix.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1" y="2115630"/>
            <a:ext cx="6904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21075"/>
            <a:ext cx="5030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73513"/>
            <a:ext cx="534244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1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77824" y="1172867"/>
            <a:ext cx="8461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how we can calculate the determinant of a 2 × 2 matrix based on the determinant of a 1 × 1 matrix. </a:t>
            </a:r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866082"/>
            <a:ext cx="86931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96836" y="5313925"/>
            <a:ext cx="8236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Calculating the determinant of a 2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×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2 matrix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4800" y="1276776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Figure below shows the calculation of the determinant of a 3 × 3 matrix.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6" y="3238500"/>
            <a:ext cx="82728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19323" y="5382567"/>
            <a:ext cx="8151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Calculating the determinant of a 3 </a:t>
            </a:r>
            <a:r>
              <a:rPr 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× </a:t>
            </a:r>
            <a:r>
              <a:rPr lang="en-US" sz="20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3 matrix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609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Determinant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28600" y="109790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Calculate the determinant of  the following matrix.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575604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Example-3: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91981"/>
              </p:ext>
            </p:extLst>
          </p:nvPr>
        </p:nvGraphicFramePr>
        <p:xfrm>
          <a:off x="6019800" y="1733550"/>
          <a:ext cx="16764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901309" imgH="710891" progId="Equation.3">
                  <p:embed/>
                </p:oleObj>
              </mc:Choice>
              <mc:Fallback>
                <p:oleObj name="Equation" r:id="rId3" imgW="901309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33550"/>
                        <a:ext cx="16764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31849"/>
              </p:ext>
            </p:extLst>
          </p:nvPr>
        </p:nvGraphicFramePr>
        <p:xfrm>
          <a:off x="28575" y="2616017"/>
          <a:ext cx="1844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155700" imgH="711200" progId="Equation.3">
                  <p:embed/>
                </p:oleObj>
              </mc:Choice>
              <mc:Fallback>
                <p:oleObj name="Equation" r:id="rId5" imgW="1155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616017"/>
                        <a:ext cx="18446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36844"/>
              </p:ext>
            </p:extLst>
          </p:nvPr>
        </p:nvGraphicFramePr>
        <p:xfrm>
          <a:off x="0" y="3905250"/>
          <a:ext cx="9037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6007100" imgH="203200" progId="Equation.3">
                  <p:embed/>
                </p:oleObj>
              </mc:Choice>
              <mc:Fallback>
                <p:oleObj name="Equation" r:id="rId7" imgW="600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05250"/>
                        <a:ext cx="9037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04179"/>
              </p:ext>
            </p:extLst>
          </p:nvPr>
        </p:nvGraphicFramePr>
        <p:xfrm>
          <a:off x="0" y="4324350"/>
          <a:ext cx="5045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3352800" imgH="203200" progId="Equation.3">
                  <p:embed/>
                </p:oleObj>
              </mc:Choice>
              <mc:Fallback>
                <p:oleObj name="Equation" r:id="rId9" imgW="3352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24350"/>
                        <a:ext cx="50450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5401"/>
              </p:ext>
            </p:extLst>
          </p:nvPr>
        </p:nvGraphicFramePr>
        <p:xfrm>
          <a:off x="28575" y="4781550"/>
          <a:ext cx="3611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1" imgW="2400300" imgH="203200" progId="Equation.3">
                  <p:embed/>
                </p:oleObj>
              </mc:Choice>
              <mc:Fallback>
                <p:oleObj name="Equation" r:id="rId11" imgW="2400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4781550"/>
                        <a:ext cx="3611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792420"/>
              </p:ext>
            </p:extLst>
          </p:nvPr>
        </p:nvGraphicFramePr>
        <p:xfrm>
          <a:off x="0" y="5200650"/>
          <a:ext cx="2468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3" imgW="1637589" imgH="203112" progId="Equation.3">
                  <p:embed/>
                </p:oleObj>
              </mc:Choice>
              <mc:Fallback>
                <p:oleObj name="Equation" r:id="rId13" imgW="163758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00650"/>
                        <a:ext cx="2468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9106"/>
              </p:ext>
            </p:extLst>
          </p:nvPr>
        </p:nvGraphicFramePr>
        <p:xfrm>
          <a:off x="0" y="5657850"/>
          <a:ext cx="1279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5" imgW="850531" imgH="203112" progId="Equation.3">
                  <p:embed/>
                </p:oleObj>
              </mc:Choice>
              <mc:Fallback>
                <p:oleObj name="Equation" r:id="rId15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57850"/>
                        <a:ext cx="1279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91893"/>
              </p:ext>
            </p:extLst>
          </p:nvPr>
        </p:nvGraphicFramePr>
        <p:xfrm>
          <a:off x="1295400" y="5649913"/>
          <a:ext cx="655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7" imgW="431613" imgH="203112" progId="Equation.3">
                  <p:embed/>
                </p:oleObj>
              </mc:Choice>
              <mc:Fallback>
                <p:oleObj name="Equation" r:id="rId17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49913"/>
                        <a:ext cx="6556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1913" y="609600"/>
            <a:ext cx="5894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Cofactor</a:t>
            </a:r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Matrix of a Given Matrix</a:t>
            </a:r>
            <a:endParaRPr lang="en-US" sz="2400" i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43000"/>
            <a:ext cx="8205788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4562475"/>
            <a:ext cx="3048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0" y="609600"/>
            <a:ext cx="4488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i="0" dirty="0">
                <a:solidFill>
                  <a:srgbClr val="00CC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a Given Matrix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8600" y="1041400"/>
            <a:ext cx="868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The matrix formed by taking the transpose of the cofactor matrix of a given original matrix is called the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of the given matrix. The </a:t>
            </a:r>
            <a:r>
              <a:rPr lang="en-US" sz="20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of matrix 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 is often written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057400"/>
            <a:ext cx="5867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6096000" y="2790149"/>
            <a:ext cx="2819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Finally the </a:t>
            </a:r>
            <a:r>
              <a:rPr lang="en-US" sz="20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of A is the transpose of the cofactor matrix: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45" y="4040279"/>
            <a:ext cx="28813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7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89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74625" y="609600"/>
            <a:ext cx="3276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Inverse</a:t>
            </a:r>
            <a:r>
              <a:rPr lang="en-US" sz="24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Matrix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74625" y="1028700"/>
            <a:ext cx="86455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For an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square matrix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, the inverse of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(written as 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30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) is another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square matrix such that when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multiplied by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3000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the result is an 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b="0" i="0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×n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identity matrix </a:t>
            </a:r>
            <a:r>
              <a:rPr lang="en-US" sz="2000" b="0" i="0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i="0" dirty="0" smtClean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 err="1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000" i="0" dirty="0">
                <a:solidFill>
                  <a:srgbClr val="66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matrices are invertible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Non-square </a:t>
            </a:r>
            <a:r>
              <a:rPr lang="en-US" sz="20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matrices do not have inverses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71500" indent="-400050" algn="just"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n-US" sz="2000" b="0" i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= A</a:t>
            </a:r>
            <a:r>
              <a:rPr lang="en-US" sz="2000" b="0" i="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= I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" y="3516683"/>
            <a:ext cx="8743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5143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 matrix which is </a:t>
            </a:r>
            <a:r>
              <a:rPr lang="en-US" sz="2000" i="0" dirty="0">
                <a:ln>
                  <a:solidFill>
                    <a:srgbClr val="00B05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not invertible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sometimes called a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singular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sz="2000" i="0" dirty="0">
                <a:ln>
                  <a:solidFill>
                    <a:srgbClr val="FF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invertible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matrix is called a </a:t>
            </a:r>
            <a:r>
              <a:rPr lang="en-US" sz="2000" i="0" dirty="0">
                <a:ln>
                  <a:solidFill>
                    <a:srgbClr val="6600FF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nonsingular matrix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0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103244"/>
            <a:ext cx="84661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>
            <a:spAutoFit/>
          </a:bodyPr>
          <a:lstStyle/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 What is GCD? What rules are used to determine the GCD of two integers? List an algorithm to determine GCD.</a:t>
            </a: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endParaRPr lang="en-US" sz="2400" b="1" dirty="0" smtClean="0">
              <a:ln>
                <a:solidFill>
                  <a:srgbClr val="00B050"/>
                </a:solidFill>
              </a:ln>
              <a:latin typeface="Verdana" pitchFamily="34" charset="0"/>
              <a:ea typeface="SimSun" pitchFamily="2" charset="-122"/>
            </a:endParaRPr>
          </a:p>
          <a:p>
            <a:pPr marL="673100" lvl="1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 startAt="17"/>
              <a:defRPr/>
            </a:pP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What </a:t>
            </a:r>
            <a:r>
              <a:rPr lang="en-US" sz="2400" b="1" dirty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do you mean by Co-prime or mutually prime? When is integer x a co-prime of integer y</a:t>
            </a:r>
            <a:r>
              <a:rPr lang="en-US" sz="2400" b="1" dirty="0" smtClean="0">
                <a:ln>
                  <a:solidFill>
                    <a:srgbClr val="00B050"/>
                  </a:solidFill>
                </a:ln>
                <a:latin typeface="Verdana" pitchFamily="34" charset="0"/>
                <a:ea typeface="SimSun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9980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solidFill>
                <a:srgbClr val="6600FF"/>
              </a:solidFill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90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52400" y="577667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hlink"/>
                </a:solidFill>
              </a:rPr>
              <a:t>Examples-1:</a:t>
            </a:r>
            <a:endParaRPr lang="en-US" sz="2400" i="0" dirty="0">
              <a:solidFill>
                <a:schemeClr val="hlink"/>
              </a:solidFill>
            </a:endParaRP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80" y="806267"/>
            <a:ext cx="6594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01153"/>
              </p:ext>
            </p:extLst>
          </p:nvPr>
        </p:nvGraphicFramePr>
        <p:xfrm>
          <a:off x="1673225" y="3747376"/>
          <a:ext cx="6400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Bitmap Image" r:id="rId4" imgW="5219048" imgH="2971429" progId="Paint.Picture">
                  <p:embed/>
                </p:oleObj>
              </mc:Choice>
              <mc:Fallback>
                <p:oleObj name="Bitmap Image" r:id="rId4" imgW="5219048" imgH="29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747376"/>
                        <a:ext cx="6400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2109" y="3481438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 smtClean="0">
                <a:solidFill>
                  <a:schemeClr val="hlink"/>
                </a:solidFill>
              </a:rPr>
              <a:t>Examples-2:</a:t>
            </a:r>
            <a:endParaRPr lang="en-US" sz="2400" i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91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0650" y="685800"/>
            <a:ext cx="8206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i="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Determining the Inverse of Matrix</a:t>
            </a:r>
            <a:r>
              <a:rPr lang="en-US" sz="3200" i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04800" y="1536549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 2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×2 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41740"/>
              </p:ext>
            </p:extLst>
          </p:nvPr>
        </p:nvGraphicFramePr>
        <p:xfrm>
          <a:off x="914400" y="2133600"/>
          <a:ext cx="6858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Bitmap Image" r:id="rId3" imgW="4723810" imgH="1533739" progId="Paint.Picture">
                  <p:embed/>
                </p:oleObj>
              </mc:Choice>
              <mc:Fallback>
                <p:oleObj name="Bitmap Image" r:id="rId3" imgW="4723810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3551"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6858000" cy="8112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66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54392"/>
              </p:ext>
            </p:extLst>
          </p:nvPr>
        </p:nvGraphicFramePr>
        <p:xfrm>
          <a:off x="914400" y="4248150"/>
          <a:ext cx="472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Bitmap Image" r:id="rId5" imgW="4723810" imgH="1533739" progId="Paint.Picture">
                  <p:embed/>
                </p:oleObj>
              </mc:Choice>
              <mc:Fallback>
                <p:oleObj name="Bitmap Image" r:id="rId5" imgW="4723810" imgH="15337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320" r="31111" b="-2710"/>
                      <a:stretch>
                        <a:fillRect/>
                      </a:stretch>
                    </p:blipFill>
                    <p:spPr bwMode="auto">
                      <a:xfrm>
                        <a:off x="914400" y="4248150"/>
                        <a:ext cx="4724400" cy="6096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143000" y="3152775"/>
            <a:ext cx="5791200" cy="866775"/>
            <a:chOff x="624" y="1296"/>
            <a:chExt cx="3648" cy="546"/>
          </a:xfrm>
        </p:grpSpPr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624" y="1298"/>
            <a:ext cx="1926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5" name="Bitmap Image" r:id="rId6" imgW="4723810" imgH="1533739" progId="Paint.Picture">
                    <p:embed/>
                  </p:oleObj>
                </mc:Choice>
                <mc:Fallback>
                  <p:oleObj name="Bitmap Image" r:id="rId6" imgW="4723810" imgH="15337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5417" t="43224" b="19258"/>
                        <a:stretch>
                          <a:fillRect/>
                        </a:stretch>
                      </p:blipFill>
                      <p:spPr bwMode="auto">
                        <a:xfrm>
                          <a:off x="624" y="1298"/>
                          <a:ext cx="1926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2784" y="1296"/>
            <a:ext cx="148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" name="Equation" r:id="rId7" imgW="1244600" imgH="457200" progId="Equation.3">
                    <p:embed/>
                  </p:oleObj>
                </mc:Choice>
                <mc:Fallback>
                  <p:oleObj name="Equation" r:id="rId7" imgW="12446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96"/>
                          <a:ext cx="1488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0"/>
            <p:cNvGraphicFramePr>
              <a:graphicFrameLocks noChangeAspect="1"/>
            </p:cNvGraphicFramePr>
            <p:nvPr/>
          </p:nvGraphicFramePr>
          <p:xfrm>
            <a:off x="2592" y="1344"/>
            <a:ext cx="1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7" name="Bitmap Image" r:id="rId9" imgW="4723810" imgH="1533739" progId="Paint.Picture">
                    <p:embed/>
                  </p:oleObj>
                </mc:Choice>
                <mc:Fallback>
                  <p:oleObj name="Bitmap Image" r:id="rId9" imgW="4723810" imgH="15337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7778" t="75320" r="77777" b="-6134"/>
                        <a:stretch>
                          <a:fillRect/>
                        </a:stretch>
                      </p:blipFill>
                      <p:spPr bwMode="auto">
                        <a:xfrm>
                          <a:off x="2592" y="1344"/>
                          <a:ext cx="19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5867400"/>
            <a:ext cx="5008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04800" y="5334000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92</a:t>
            </a:fld>
            <a:endParaRPr lang="en-US" dirty="0">
              <a:solidFill>
                <a:srgbClr val="6600FF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9"/>
          <a:stretch>
            <a:fillRect/>
          </a:stretch>
        </p:blipFill>
        <p:spPr bwMode="auto">
          <a:xfrm>
            <a:off x="405902" y="1860699"/>
            <a:ext cx="8327973" cy="373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-34470" y="548124"/>
            <a:ext cx="4368504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 2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×2 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36538" y="1249039"/>
            <a:ext cx="2146742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Matrices: </a:t>
            </a:r>
            <a:r>
              <a:rPr lang="en-US" sz="3200" b="1" dirty="0">
                <a:solidFill>
                  <a:srgbClr val="6600FF"/>
                </a:solidFill>
                <a:latin typeface="Verdana" pitchFamily="34" charset="0"/>
                <a:ea typeface="굴림" pitchFamily="34" charset="-127"/>
              </a:rPr>
              <a:t>Inverse 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93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33350" y="2538047"/>
            <a:ext cx="8801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To find the inverse of an </a:t>
            </a:r>
            <a:r>
              <a:rPr lang="en-US" sz="2400" b="0" i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m×m</a:t>
            </a:r>
            <a:r>
              <a:rPr lang="en-US" sz="24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matrix, follow the steps given below: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605135"/>
            <a:ext cx="5011308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is an </a:t>
            </a:r>
            <a:r>
              <a:rPr lang="en-US" sz="2400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 </a:t>
            </a:r>
            <a:r>
              <a:rPr lang="en-US" sz="2400" i="0" dirty="0" smtClean="0">
                <a:ln>
                  <a:solidFill>
                    <a:srgbClr val="FF0000"/>
                  </a:solidFill>
                </a:ln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 m 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Matrix: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3500587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 of the given matrix.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33379"/>
            <a:ext cx="7886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762000" y="4325146"/>
            <a:ext cx="7924800" cy="46166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Find 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the determinant of the given matrix.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0" y="5149705"/>
            <a:ext cx="7924800" cy="830997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Now</a:t>
            </a:r>
            <a:r>
              <a:rPr lang="en-US" sz="2400" i="0" dirty="0">
                <a:latin typeface="Verdana" panose="020B0604030504040204" pitchFamily="34" charset="0"/>
                <a:ea typeface="Verdana" panose="020B0604030504040204" pitchFamily="34" charset="0"/>
              </a:rPr>
              <a:t>, determine the inverse using the above formula.</a:t>
            </a:r>
          </a:p>
        </p:txBody>
      </p:sp>
    </p:spTree>
    <p:extLst>
      <p:ext uri="{BB962C8B-B14F-4D97-AF65-F5344CB8AC3E}">
        <p14:creationId xmlns:p14="http://schemas.microsoft.com/office/powerpoint/2010/main" val="10436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94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 b="0" i="0">
              <a:latin typeface="Tahoma" panose="020B060403050404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228726" y="2674442"/>
            <a:ext cx="3410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b="0" i="0" dirty="0" err="1">
                <a:latin typeface="Verdana" panose="020B0604030504040204" pitchFamily="34" charset="0"/>
                <a:ea typeface="Verdana" panose="020B0604030504040204" pitchFamily="34" charset="0"/>
              </a:rPr>
              <a:t>adjoint</a:t>
            </a:r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 of A is :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68" y="2297907"/>
            <a:ext cx="28813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632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76901"/>
              </p:ext>
            </p:extLst>
          </p:nvPr>
        </p:nvGraphicFramePr>
        <p:xfrm>
          <a:off x="3467100" y="4214813"/>
          <a:ext cx="3413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5" imgW="2286000" imgH="711200" progId="Equation.3">
                  <p:embed/>
                </p:oleObj>
              </mc:Choice>
              <mc:Fallback>
                <p:oleObj name="Equation" r:id="rId5" imgW="2286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14813"/>
                        <a:ext cx="34131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50" y="4525963"/>
            <a:ext cx="3409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b="0" i="0">
                <a:latin typeface="Verdana" panose="020B0604030504040204" pitchFamily="34" charset="0"/>
                <a:ea typeface="Verdana" panose="020B0604030504040204" pitchFamily="34" charset="0"/>
              </a:rPr>
              <a:t>The determinant of A is :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448300"/>
            <a:ext cx="6067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0" y="2209800"/>
            <a:ext cx="1739579" cy="46166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400" i="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-23812" y="5795847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0" i="0" dirty="0">
                <a:latin typeface="Verdana" panose="020B0604030504040204" pitchFamily="34" charset="0"/>
                <a:ea typeface="Verdana" panose="020B0604030504040204" pitchFamily="34" charset="0"/>
              </a:rPr>
              <a:t>The inverse of A is :</a:t>
            </a:r>
          </a:p>
        </p:txBody>
      </p:sp>
    </p:spTree>
    <p:extLst>
      <p:ext uri="{BB962C8B-B14F-4D97-AF65-F5344CB8AC3E}">
        <p14:creationId xmlns:p14="http://schemas.microsoft.com/office/powerpoint/2010/main" val="9907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3860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900" b="1" dirty="0">
                <a:latin typeface="Verdana" pitchFamily="34" charset="0"/>
                <a:ea typeface="굴림" pitchFamily="34" charset="-127"/>
              </a:rPr>
              <a:t>Additive &amp; Multiplicative Inverse of </a:t>
            </a:r>
            <a:r>
              <a:rPr lang="en-US" sz="2900" b="1" dirty="0" smtClean="0">
                <a:latin typeface="Verdana" pitchFamily="34" charset="0"/>
                <a:ea typeface="굴림" pitchFamily="34" charset="-127"/>
              </a:rPr>
              <a:t>Matrix</a:t>
            </a:r>
            <a:endParaRPr lang="en-US" altLang="en-US" sz="29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95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33350" y="680571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sz="2400" b="0" i="0" dirty="0">
                <a:latin typeface="Verdana" panose="020B0604030504040204" pitchFamily="34" charset="0"/>
                <a:ea typeface="Verdana" panose="020B0604030504040204" pitchFamily="34" charset="0"/>
              </a:rPr>
              <a:t>Matrices have both additive and multiplicative inverses.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33350" y="1644690"/>
            <a:ext cx="5136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Additive Inverse of a Matrix: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2074517"/>
            <a:ext cx="84010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additive inverse of a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another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such that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+ B = 0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0" i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other words, we have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baseline="-2500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-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baseline="-2500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for all values of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Normally the additive inverse of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denoted by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33350" y="3960393"/>
            <a:ext cx="6037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Multiplicative Inverse of a Matrix: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04800" y="4428848"/>
            <a:ext cx="85534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of a square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is another square matrix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such that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×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 = B </a:t>
            </a:r>
            <a:r>
              <a:rPr lang="en-US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× A = I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 Normally the multiplicative inverse of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is denoted by </a:t>
            </a:r>
            <a:r>
              <a:rPr lang="en-US" sz="200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000" i="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The multiplicative inverse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only defined for square matrices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0" i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exists 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only if the </a:t>
            </a:r>
            <a:r>
              <a:rPr lang="en-US" sz="2000" b="0" i="0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b="0" i="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sz="2000" b="0" i="0" dirty="0">
                <a:latin typeface="Verdana" panose="020B0604030504040204" pitchFamily="34" charset="0"/>
                <a:ea typeface="Verdana" panose="020B0604030504040204" pitchFamily="34" charset="0"/>
              </a:rPr>
              <a:t> has a multiplicative inverse in the corresponding set.</a:t>
            </a:r>
          </a:p>
        </p:txBody>
      </p:sp>
    </p:spTree>
    <p:extLst>
      <p:ext uri="{BB962C8B-B14F-4D97-AF65-F5344CB8AC3E}">
        <p14:creationId xmlns:p14="http://schemas.microsoft.com/office/powerpoint/2010/main" val="2890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1" dirty="0">
                <a:latin typeface="Verdana" pitchFamily="34" charset="0"/>
                <a:ea typeface="굴림" pitchFamily="34" charset="-127"/>
              </a:rPr>
              <a:t>Residue </a:t>
            </a:r>
            <a:r>
              <a:rPr lang="en-US" sz="3200" b="1" dirty="0" smtClean="0">
                <a:latin typeface="Verdana" pitchFamily="34" charset="0"/>
                <a:ea typeface="굴림" pitchFamily="34" charset="-127"/>
              </a:rPr>
              <a:t>Matrices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96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830" y="607446"/>
            <a:ext cx="87403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defRPr/>
            </a:pPr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Residue matrix is a kind of square matrix in which all 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elements are in Z</a:t>
            </a:r>
            <a:r>
              <a:rPr lang="en-US" sz="2400" b="0" baseline="-180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400" b="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4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Cryptography uses residue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matrices.</a:t>
            </a:r>
            <a:endParaRPr lang="en-US" sz="2000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residue matrix has a multiplicative inverse if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</a:rPr>
              <a:t>gcd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</a:rPr>
              <a:t>det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</a:rPr>
              <a:t>(A), n) = 1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54376" y="2774859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i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30" y="3244842"/>
            <a:ext cx="60515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40319" y="5569334"/>
            <a:ext cx="80409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i="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Figure:  </a:t>
            </a:r>
            <a:r>
              <a:rPr lang="en-US" sz="2000" i="0" dirty="0">
                <a:latin typeface="Verdana" panose="020B0604030504040204" pitchFamily="34" charset="0"/>
                <a:ea typeface="Verdana" panose="020B0604030504040204" pitchFamily="34" charset="0"/>
              </a:rPr>
              <a:t>A residue matrix and its 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19279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Prime Number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97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9830" y="607446"/>
            <a:ext cx="883557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Prime number is a type of positive integers in which each integers has exactly two divisors 1 and itself.  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 is the smallest prime which has two divisors only, 1 and 2.</a:t>
            </a: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Asymmetric-key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cryptography uses primes extensively.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Any composite number can be uniquely expresses as a product of prime, where the prime factors are written in order of increasing size. Example: 26 = 2 × 13; 100 = 2 × 2 × 5 × 5 = 2</a:t>
            </a:r>
            <a:r>
              <a:rPr lang="en-US" sz="2000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× 5</a:t>
            </a:r>
            <a:r>
              <a:rPr lang="en-US" sz="2000" baseline="30000" dirty="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859484" y="3959138"/>
            <a:ext cx="66733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List the primes smaller than 10.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9830" y="3954673"/>
            <a:ext cx="1779654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9830" y="4488270"/>
            <a:ext cx="883920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  <a:p>
            <a:pPr marL="571500" indent="-393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There are four primes less than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10. These are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3937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0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interesting to note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that the percentage of primes in the range 1 to 10 is 40%. The percentage decreases as the range increases.</a:t>
            </a:r>
          </a:p>
        </p:txBody>
      </p:sp>
    </p:spTree>
    <p:extLst>
      <p:ext uri="{BB962C8B-B14F-4D97-AF65-F5344CB8AC3E}">
        <p14:creationId xmlns:p14="http://schemas.microsoft.com/office/powerpoint/2010/main" val="24105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200" b="1" dirty="0" smtClean="0">
                <a:latin typeface="Verdana" pitchFamily="34" charset="0"/>
                <a:ea typeface="굴림" pitchFamily="34" charset="-127"/>
              </a:rPr>
              <a:t>Cardinality of Primes</a:t>
            </a:r>
            <a:endParaRPr lang="en-US" altLang="en-US" sz="32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98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78719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There is an infinite number of primes.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1546046"/>
            <a:ext cx="8686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</a:t>
            </a:r>
            <a:r>
              <a:rPr lang="en-US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Primes </a:t>
            </a:r>
            <a:r>
              <a:rPr lang="el-GR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ϖ</a:t>
            </a:r>
            <a:r>
              <a:rPr lang="en-US" sz="2400" b="1" dirty="0" smtClean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(n):</a:t>
            </a:r>
            <a:endParaRPr lang="en-US" sz="2400" b="1" dirty="0"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2206418"/>
            <a:ext cx="7010400" cy="5667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200" y="3350817"/>
            <a:ext cx="8839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As a trivial example, assume that the only primes are in the set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2, 3, 5, 7, 11, 13, 17}. Here P = 510510 and P + 1 = 510511. However, 510511 = 19 × 97 × 277; none of these primes were in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original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list. Therefore, there are three primes greater than 17.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6200" y="2874519"/>
            <a:ext cx="2023311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199" y="5230626"/>
            <a:ext cx="8893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Find the number of primes less than 1,000,000.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2400" y="4778516"/>
            <a:ext cx="2035629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6199" y="5658899"/>
            <a:ext cx="8839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000" dirty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  <a:p>
            <a:pPr algn="just"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approximation gives the range 72,383 to 78,543. The actual number of primes is 78,498.</a:t>
            </a:r>
          </a:p>
        </p:txBody>
      </p:sp>
    </p:spTree>
    <p:extLst>
      <p:ext uri="{BB962C8B-B14F-4D97-AF65-F5344CB8AC3E}">
        <p14:creationId xmlns:p14="http://schemas.microsoft.com/office/powerpoint/2010/main" val="3456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11"/>
          <p:cNvSpPr>
            <a:spLocks noChangeArrowheads="1"/>
          </p:cNvSpPr>
          <p:nvPr/>
        </p:nvSpPr>
        <p:spPr bwMode="auto">
          <a:xfrm>
            <a:off x="0" y="-4763"/>
            <a:ext cx="9144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Checking for </a:t>
            </a:r>
            <a:r>
              <a:rPr lang="en-US" altLang="ko-KR" sz="2800" b="1" dirty="0" err="1" smtClean="0">
                <a:latin typeface="Verdana" pitchFamily="34" charset="0"/>
                <a:ea typeface="굴림" pitchFamily="34" charset="-127"/>
              </a:rPr>
              <a:t>Primeness</a:t>
            </a:r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 (</a:t>
            </a:r>
            <a:r>
              <a:rPr lang="en-US" altLang="ko-KR" sz="2800" b="1" dirty="0" err="1" smtClean="0">
                <a:latin typeface="Verdana" pitchFamily="34" charset="0"/>
                <a:ea typeface="굴림" pitchFamily="34" charset="-127"/>
              </a:rPr>
              <a:t>Primality</a:t>
            </a:r>
            <a:r>
              <a:rPr lang="en-US" altLang="ko-KR" sz="2800" b="1" dirty="0" smtClean="0">
                <a:latin typeface="Verdana" pitchFamily="34" charset="0"/>
                <a:ea typeface="굴림" pitchFamily="34" charset="-127"/>
              </a:rPr>
              <a:t> Testing)</a:t>
            </a:r>
            <a:endParaRPr lang="en-US" altLang="en-US" sz="2800" b="1" dirty="0">
              <a:latin typeface="Verdana" pitchFamily="34" charset="0"/>
              <a:ea typeface="굴림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solidFill>
                  <a:srgbClr val="FF0000"/>
                </a:solidFill>
              </a:rPr>
              <a:t>Slide</a:t>
            </a:r>
            <a:r>
              <a:rPr lang="en-US" smtClean="0"/>
              <a:t>-</a:t>
            </a:r>
            <a:fld id="{FCFF135A-902E-4CEE-A769-6297F0D52EC6}" type="slidenum">
              <a:rPr lang="en-US" smtClean="0">
                <a:solidFill>
                  <a:srgbClr val="6600FF"/>
                </a:solidFill>
              </a:rPr>
              <a:pPr algn="l">
                <a:defRPr/>
              </a:pPr>
              <a:t>99</a:t>
            </a:fld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200" y="591910"/>
            <a:ext cx="8839200" cy="1856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Given a number n, how can we determine if n is a prime?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answer is that we need to see if the number is divisible by all primes less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than √n.</a:t>
            </a:r>
          </a:p>
          <a:p>
            <a:pPr marL="571500" indent="-514350" algn="just">
              <a:spcBef>
                <a:spcPts val="200"/>
              </a:spcBef>
              <a:spcAft>
                <a:spcPts val="2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 know that this method is inefficient, but it is a good start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52700" y="2480964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97 a prime?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9050" y="249555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Example-1: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8600" y="3060701"/>
            <a:ext cx="8839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/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dirty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floor of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√97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= 9.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primes less than 9 are 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need to see if 97 is divisible by any of these numbers. It is not, so 97 is a prime.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590800" y="4786014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pPr algn="just" eaLnBrk="1" hangingPunct="1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301 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prime?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050" y="4800600"/>
            <a:ext cx="2146742" cy="46166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Example-2:</a:t>
            </a:r>
            <a:endParaRPr lang="en-US" sz="20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66700" y="5365751"/>
            <a:ext cx="8839200" cy="156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algn="just" eaLnBrk="1" hangingPunct="1">
              <a:lnSpc>
                <a:spcPct val="92000"/>
              </a:lnSpc>
            </a:pPr>
            <a:r>
              <a:rPr lang="en-US" sz="2400" b="1" dirty="0" smtClean="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Solution:</a:t>
            </a:r>
            <a:endParaRPr lang="en-US" sz="2400" b="1" dirty="0">
              <a:solidFill>
                <a:schemeClr val="hlin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floor of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√301= 17. </a:t>
            </a: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primes less than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17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are 2, 3, 5, and 7.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indent="-457200" algn="just" eaLnBrk="1" hangingPunct="1">
              <a:lnSpc>
                <a:spcPct val="92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need to see if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301 is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divisible by any of these numbers.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Since 7 | 301, so 301 is not a prime.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11266</TotalTime>
  <Words>8145</Words>
  <Application>Microsoft Office PowerPoint</Application>
  <PresentationFormat>On-screen Show (4:3)</PresentationFormat>
  <Paragraphs>1086</Paragraphs>
  <Slides>108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宋体</vt:lpstr>
      <vt:lpstr>宋体</vt:lpstr>
      <vt:lpstr>Arial</vt:lpstr>
      <vt:lpstr>Arial Black</vt:lpstr>
      <vt:lpstr>Arial Rounded MT Bold</vt:lpstr>
      <vt:lpstr>Calibri</vt:lpstr>
      <vt:lpstr>굴림</vt:lpstr>
      <vt:lpstr>Tahoma</vt:lpstr>
      <vt:lpstr>Times New Roman</vt:lpstr>
      <vt:lpstr>Verdana</vt:lpstr>
      <vt:lpstr>Wingdings</vt:lpstr>
      <vt:lpstr>Default Design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Togor</dc:creator>
  <cp:lastModifiedBy>Microsoft account</cp:lastModifiedBy>
  <cp:revision>1017</cp:revision>
  <dcterms:created xsi:type="dcterms:W3CDTF">2010-06-15T01:30:07Z</dcterms:created>
  <dcterms:modified xsi:type="dcterms:W3CDTF">2023-11-26T16:45:27Z</dcterms:modified>
</cp:coreProperties>
</file>