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7"/>
  </p:notesMasterIdLst>
  <p:handoutMasterIdLst>
    <p:handoutMasterId r:id="rId108"/>
  </p:handoutMasterIdLst>
  <p:sldIdLst>
    <p:sldId id="729" r:id="rId2"/>
    <p:sldId id="712" r:id="rId3"/>
    <p:sldId id="421" r:id="rId4"/>
    <p:sldId id="714" r:id="rId5"/>
    <p:sldId id="717" r:id="rId6"/>
    <p:sldId id="719" r:id="rId7"/>
    <p:sldId id="720" r:id="rId8"/>
    <p:sldId id="721" r:id="rId9"/>
    <p:sldId id="722" r:id="rId10"/>
    <p:sldId id="723" r:id="rId11"/>
    <p:sldId id="724" r:id="rId12"/>
    <p:sldId id="725" r:id="rId13"/>
    <p:sldId id="726" r:id="rId14"/>
    <p:sldId id="715" r:id="rId15"/>
    <p:sldId id="716" r:id="rId16"/>
    <p:sldId id="650" r:id="rId17"/>
    <p:sldId id="688" r:id="rId18"/>
    <p:sldId id="689" r:id="rId19"/>
    <p:sldId id="652" r:id="rId20"/>
    <p:sldId id="653" r:id="rId21"/>
    <p:sldId id="658" r:id="rId22"/>
    <p:sldId id="654" r:id="rId23"/>
    <p:sldId id="657" r:id="rId24"/>
    <p:sldId id="655" r:id="rId25"/>
    <p:sldId id="560" r:id="rId26"/>
    <p:sldId id="565" r:id="rId27"/>
    <p:sldId id="566" r:id="rId28"/>
    <p:sldId id="660" r:id="rId29"/>
    <p:sldId id="711" r:id="rId30"/>
    <p:sldId id="662" r:id="rId31"/>
    <p:sldId id="663" r:id="rId32"/>
    <p:sldId id="664" r:id="rId33"/>
    <p:sldId id="665" r:id="rId34"/>
    <p:sldId id="666" r:id="rId35"/>
    <p:sldId id="667" r:id="rId36"/>
    <p:sldId id="668" r:id="rId37"/>
    <p:sldId id="669" r:id="rId38"/>
    <p:sldId id="670" r:id="rId39"/>
    <p:sldId id="673" r:id="rId40"/>
    <p:sldId id="674" r:id="rId41"/>
    <p:sldId id="675" r:id="rId42"/>
    <p:sldId id="676" r:id="rId43"/>
    <p:sldId id="677" r:id="rId44"/>
    <p:sldId id="678" r:id="rId45"/>
    <p:sldId id="596" r:id="rId46"/>
    <p:sldId id="567" r:id="rId47"/>
    <p:sldId id="573" r:id="rId48"/>
    <p:sldId id="585" r:id="rId49"/>
    <p:sldId id="586" r:id="rId50"/>
    <p:sldId id="587" r:id="rId51"/>
    <p:sldId id="588" r:id="rId52"/>
    <p:sldId id="679" r:id="rId53"/>
    <p:sldId id="589" r:id="rId54"/>
    <p:sldId id="597" r:id="rId55"/>
    <p:sldId id="590" r:id="rId56"/>
    <p:sldId id="591" r:id="rId57"/>
    <p:sldId id="592" r:id="rId58"/>
    <p:sldId id="593" r:id="rId59"/>
    <p:sldId id="594" r:id="rId60"/>
    <p:sldId id="595" r:id="rId61"/>
    <p:sldId id="598" r:id="rId62"/>
    <p:sldId id="681" r:id="rId63"/>
    <p:sldId id="683" r:id="rId64"/>
    <p:sldId id="599" r:id="rId65"/>
    <p:sldId id="600" r:id="rId66"/>
    <p:sldId id="601" r:id="rId67"/>
    <p:sldId id="602" r:id="rId68"/>
    <p:sldId id="680" r:id="rId69"/>
    <p:sldId id="687" r:id="rId70"/>
    <p:sldId id="604" r:id="rId71"/>
    <p:sldId id="605" r:id="rId72"/>
    <p:sldId id="728" r:id="rId73"/>
    <p:sldId id="606" r:id="rId74"/>
    <p:sldId id="607" r:id="rId75"/>
    <p:sldId id="608" r:id="rId76"/>
    <p:sldId id="610" r:id="rId77"/>
    <p:sldId id="611" r:id="rId78"/>
    <p:sldId id="612" r:id="rId79"/>
    <p:sldId id="613" r:id="rId80"/>
    <p:sldId id="614" r:id="rId81"/>
    <p:sldId id="615" r:id="rId82"/>
    <p:sldId id="616" r:id="rId83"/>
    <p:sldId id="617" r:id="rId84"/>
    <p:sldId id="618" r:id="rId85"/>
    <p:sldId id="619" r:id="rId86"/>
    <p:sldId id="620" r:id="rId87"/>
    <p:sldId id="621" r:id="rId88"/>
    <p:sldId id="622" r:id="rId89"/>
    <p:sldId id="625" r:id="rId90"/>
    <p:sldId id="623" r:id="rId91"/>
    <p:sldId id="624" r:id="rId92"/>
    <p:sldId id="626" r:id="rId93"/>
    <p:sldId id="628" r:id="rId94"/>
    <p:sldId id="629" r:id="rId95"/>
    <p:sldId id="631" r:id="rId96"/>
    <p:sldId id="632" r:id="rId97"/>
    <p:sldId id="633" r:id="rId98"/>
    <p:sldId id="634" r:id="rId99"/>
    <p:sldId id="636" r:id="rId100"/>
    <p:sldId id="637" r:id="rId101"/>
    <p:sldId id="638" r:id="rId102"/>
    <p:sldId id="639" r:id="rId103"/>
    <p:sldId id="640" r:id="rId104"/>
    <p:sldId id="641" r:id="rId105"/>
    <p:sldId id="558" r:id="rId106"/>
  </p:sldIdLst>
  <p:sldSz cx="9144000" cy="6858000" type="screen4x3"/>
  <p:notesSz cx="9601200" cy="7315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6600FF"/>
    <a:srgbClr val="FFFF00"/>
    <a:srgbClr val="0000CC"/>
    <a:srgbClr val="DDDDDD"/>
    <a:srgbClr val="EAEAEA"/>
    <a:srgbClr val="FFFFDD"/>
    <a:srgbClr val="F8F8F8"/>
    <a:srgbClr val="FCFE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67" autoAdjust="0"/>
    <p:restoredTop sz="85920" autoAdjust="0"/>
  </p:normalViewPr>
  <p:slideViewPr>
    <p:cSldViewPr snapToGrid="0">
      <p:cViewPr varScale="1">
        <p:scale>
          <a:sx n="59" d="100"/>
          <a:sy n="59" d="100"/>
        </p:scale>
        <p:origin x="1768" y="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tableStyles" Target="tableStyles.xml"/><Relationship Id="rId16" Type="http://schemas.openxmlformats.org/officeDocument/2006/relationships/slide" Target="slides/slide15.xml"/><Relationship Id="rId107" Type="http://schemas.openxmlformats.org/officeDocument/2006/relationships/notesMaster" Target="notesMasters/notesMaster1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handoutMaster" Target="handoutMasters/handoutMaster1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presProps" Target="presProp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61CF52D-00C8-44C4-8056-09F4A07DF74D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SG"/>
        </a:p>
      </dgm:t>
    </dgm:pt>
    <dgm:pt modelId="{58376F4B-6DFA-4308-B90B-6B1558C85DFA}">
      <dgm:prSet phldrT="[Text]" custT="1"/>
      <dgm:spPr>
        <a:noFill/>
      </dgm:spPr>
      <dgm:t>
        <a:bodyPr/>
        <a:lstStyle/>
        <a:p>
          <a:r>
            <a:rPr lang="en-US" sz="2800" dirty="0" smtClean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</a:rPr>
            <a:t>Integers</a:t>
          </a:r>
          <a:endParaRPr lang="en-SG" sz="2800" dirty="0">
            <a:solidFill>
              <a:srgbClr val="FF0000"/>
            </a:solidFill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F9D9F4EB-5FCB-4031-A335-0B8B33461204}" type="parTrans" cxnId="{A09147CB-963D-40FD-A8C1-426CCC517F51}">
      <dgm:prSet/>
      <dgm:spPr/>
      <dgm:t>
        <a:bodyPr/>
        <a:lstStyle/>
        <a:p>
          <a:endParaRPr lang="en-SG"/>
        </a:p>
      </dgm:t>
    </dgm:pt>
    <dgm:pt modelId="{F9E1139F-6604-49E3-9ADB-D47B6560C047}" type="sibTrans" cxnId="{A09147CB-963D-40FD-A8C1-426CCC517F51}">
      <dgm:prSet/>
      <dgm:spPr/>
      <dgm:t>
        <a:bodyPr/>
        <a:lstStyle/>
        <a:p>
          <a:endParaRPr lang="en-SG"/>
        </a:p>
      </dgm:t>
    </dgm:pt>
    <dgm:pt modelId="{B815CB40-C2DE-465E-B0C0-3A3482D12EDE}">
      <dgm:prSet phldrT="[Text]" custT="1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sz="2400" dirty="0" smtClean="0">
              <a:solidFill>
                <a:srgbClr val="0000CC"/>
              </a:solidFill>
              <a:latin typeface="Verdana" panose="020B0604030504040204" pitchFamily="34" charset="0"/>
              <a:ea typeface="Verdana" panose="020B0604030504040204" pitchFamily="34" charset="0"/>
            </a:rPr>
            <a:t>Positive Integers</a:t>
          </a:r>
          <a:endParaRPr lang="en-SG" sz="2400" dirty="0">
            <a:solidFill>
              <a:srgbClr val="0000CC"/>
            </a:solidFill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DE7A0576-B757-4815-B061-45B3ECDEB390}" type="parTrans" cxnId="{803CC23E-6954-48EA-BB80-C1536C134A67}">
      <dgm:prSet/>
      <dgm:spPr/>
      <dgm:t>
        <a:bodyPr/>
        <a:lstStyle/>
        <a:p>
          <a:endParaRPr lang="en-SG"/>
        </a:p>
      </dgm:t>
    </dgm:pt>
    <dgm:pt modelId="{0594466E-9C88-44A7-A474-AB4366651764}" type="sibTrans" cxnId="{803CC23E-6954-48EA-BB80-C1536C134A67}">
      <dgm:prSet/>
      <dgm:spPr/>
      <dgm:t>
        <a:bodyPr/>
        <a:lstStyle/>
        <a:p>
          <a:endParaRPr lang="en-SG"/>
        </a:p>
      </dgm:t>
    </dgm:pt>
    <dgm:pt modelId="{6366B8AE-4904-4650-AB86-0364F7615125}">
      <dgm:prSet phldrT="[Text]" custT="1"/>
      <dgm:spPr>
        <a:noFill/>
        <a:ln>
          <a:solidFill>
            <a:schemeClr val="tx2"/>
          </a:solidFill>
        </a:ln>
      </dgm:spPr>
      <dgm:t>
        <a:bodyPr/>
        <a:lstStyle/>
        <a:p>
          <a:r>
            <a:rPr lang="en-US" sz="2400" dirty="0" smtClean="0">
              <a:solidFill>
                <a:srgbClr val="0000CC"/>
              </a:solidFill>
              <a:latin typeface="Verdana" panose="020B0604030504040204" pitchFamily="34" charset="0"/>
              <a:ea typeface="Verdana" panose="020B0604030504040204" pitchFamily="34" charset="0"/>
            </a:rPr>
            <a:t>Negative Integers</a:t>
          </a:r>
          <a:endParaRPr lang="en-SG" sz="2400" dirty="0">
            <a:solidFill>
              <a:srgbClr val="0000CC"/>
            </a:solidFill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9A4C5879-77EF-41A4-A9C7-F28D7A61C804}" type="parTrans" cxnId="{EAE68FA5-FAB4-458B-BACF-B90BA4BEF902}">
      <dgm:prSet/>
      <dgm:spPr/>
      <dgm:t>
        <a:bodyPr/>
        <a:lstStyle/>
        <a:p>
          <a:endParaRPr lang="en-SG"/>
        </a:p>
      </dgm:t>
    </dgm:pt>
    <dgm:pt modelId="{30A296BF-F45C-4D37-B4B3-4EDACF64DB38}" type="sibTrans" cxnId="{EAE68FA5-FAB4-458B-BACF-B90BA4BEF902}">
      <dgm:prSet/>
      <dgm:spPr/>
      <dgm:t>
        <a:bodyPr/>
        <a:lstStyle/>
        <a:p>
          <a:endParaRPr lang="en-SG"/>
        </a:p>
      </dgm:t>
    </dgm:pt>
    <dgm:pt modelId="{6A3C19A9-F039-413C-A2C4-F53D5B0F6DF7}">
      <dgm:prSet phldrT="[Text]" custT="1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sz="2400" dirty="0" smtClean="0">
              <a:solidFill>
                <a:srgbClr val="0000CC"/>
              </a:solidFill>
              <a:latin typeface="Verdana" panose="020B0604030504040204" pitchFamily="34" charset="0"/>
              <a:ea typeface="Verdana" panose="020B0604030504040204" pitchFamily="34" charset="0"/>
            </a:rPr>
            <a:t>Non-Negative Integers</a:t>
          </a:r>
          <a:endParaRPr lang="en-SG" sz="2400" dirty="0">
            <a:solidFill>
              <a:srgbClr val="0000CC"/>
            </a:solidFill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4A51EC09-2DC2-4C60-8DAF-419BDBEE2E39}" type="parTrans" cxnId="{DE20B5E2-615B-4302-9D3B-6763577599A7}">
      <dgm:prSet/>
      <dgm:spPr/>
      <dgm:t>
        <a:bodyPr/>
        <a:lstStyle/>
        <a:p>
          <a:endParaRPr lang="en-SG"/>
        </a:p>
      </dgm:t>
    </dgm:pt>
    <dgm:pt modelId="{732C43CF-C84A-4812-AA86-4BDC429A91CA}" type="sibTrans" cxnId="{DE20B5E2-615B-4302-9D3B-6763577599A7}">
      <dgm:prSet/>
      <dgm:spPr/>
      <dgm:t>
        <a:bodyPr/>
        <a:lstStyle/>
        <a:p>
          <a:endParaRPr lang="en-SG"/>
        </a:p>
      </dgm:t>
    </dgm:pt>
    <dgm:pt modelId="{76A4A717-1A9C-4491-A205-02386106FA96}" type="pres">
      <dgm:prSet presAssocID="{261CF52D-00C8-44C4-8056-09F4A07DF74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SG"/>
        </a:p>
      </dgm:t>
    </dgm:pt>
    <dgm:pt modelId="{B25DC1D0-8624-48D7-8A95-96DB23BD8816}" type="pres">
      <dgm:prSet presAssocID="{58376F4B-6DFA-4308-B90B-6B1558C85DFA}" presName="hierRoot1" presStyleCnt="0">
        <dgm:presLayoutVars>
          <dgm:hierBranch val="init"/>
        </dgm:presLayoutVars>
      </dgm:prSet>
      <dgm:spPr/>
    </dgm:pt>
    <dgm:pt modelId="{6F9BC3B7-D6C4-4C59-B96D-B113157E41EE}" type="pres">
      <dgm:prSet presAssocID="{58376F4B-6DFA-4308-B90B-6B1558C85DFA}" presName="rootComposite1" presStyleCnt="0"/>
      <dgm:spPr/>
    </dgm:pt>
    <dgm:pt modelId="{3B603D93-B18E-47DE-B245-46DD9B51EFD5}" type="pres">
      <dgm:prSet presAssocID="{58376F4B-6DFA-4308-B90B-6B1558C85DFA}" presName="rootText1" presStyleLbl="node0" presStyleIdx="0" presStyleCnt="1" custScaleX="302141">
        <dgm:presLayoutVars>
          <dgm:chPref val="3"/>
        </dgm:presLayoutVars>
      </dgm:prSet>
      <dgm:spPr/>
      <dgm:t>
        <a:bodyPr/>
        <a:lstStyle/>
        <a:p>
          <a:endParaRPr lang="en-SG"/>
        </a:p>
      </dgm:t>
    </dgm:pt>
    <dgm:pt modelId="{6AAE1F8D-A8FF-483C-A545-5B8106AE3D11}" type="pres">
      <dgm:prSet presAssocID="{58376F4B-6DFA-4308-B90B-6B1558C85DFA}" presName="rootConnector1" presStyleLbl="node1" presStyleIdx="0" presStyleCnt="0"/>
      <dgm:spPr/>
      <dgm:t>
        <a:bodyPr/>
        <a:lstStyle/>
        <a:p>
          <a:endParaRPr lang="en-SG"/>
        </a:p>
      </dgm:t>
    </dgm:pt>
    <dgm:pt modelId="{23B1F0C5-F0D1-459D-BB86-CA43E3E4AB4D}" type="pres">
      <dgm:prSet presAssocID="{58376F4B-6DFA-4308-B90B-6B1558C85DFA}" presName="hierChild2" presStyleCnt="0"/>
      <dgm:spPr/>
    </dgm:pt>
    <dgm:pt modelId="{32DB4E41-87EF-4395-AA93-B5CE711C0AA7}" type="pres">
      <dgm:prSet presAssocID="{DE7A0576-B757-4815-B061-45B3ECDEB390}" presName="Name37" presStyleLbl="parChTrans1D2" presStyleIdx="0" presStyleCnt="3"/>
      <dgm:spPr/>
      <dgm:t>
        <a:bodyPr/>
        <a:lstStyle/>
        <a:p>
          <a:endParaRPr lang="en-SG"/>
        </a:p>
      </dgm:t>
    </dgm:pt>
    <dgm:pt modelId="{956D0187-F5D5-4047-B502-76C7D1B95B5A}" type="pres">
      <dgm:prSet presAssocID="{B815CB40-C2DE-465E-B0C0-3A3482D12EDE}" presName="hierRoot2" presStyleCnt="0">
        <dgm:presLayoutVars>
          <dgm:hierBranch val="init"/>
        </dgm:presLayoutVars>
      </dgm:prSet>
      <dgm:spPr/>
    </dgm:pt>
    <dgm:pt modelId="{76AFD18B-E789-408E-895C-1951109CDF22}" type="pres">
      <dgm:prSet presAssocID="{B815CB40-C2DE-465E-B0C0-3A3482D12EDE}" presName="rootComposite" presStyleCnt="0"/>
      <dgm:spPr/>
    </dgm:pt>
    <dgm:pt modelId="{F5C533E5-0BE2-44B8-938B-CFFFF68C9B1A}" type="pres">
      <dgm:prSet presAssocID="{B815CB40-C2DE-465E-B0C0-3A3482D12EDE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SG"/>
        </a:p>
      </dgm:t>
    </dgm:pt>
    <dgm:pt modelId="{49651B64-704C-4C26-8919-A11898C01874}" type="pres">
      <dgm:prSet presAssocID="{B815CB40-C2DE-465E-B0C0-3A3482D12EDE}" presName="rootConnector" presStyleLbl="node2" presStyleIdx="0" presStyleCnt="3"/>
      <dgm:spPr/>
      <dgm:t>
        <a:bodyPr/>
        <a:lstStyle/>
        <a:p>
          <a:endParaRPr lang="en-SG"/>
        </a:p>
      </dgm:t>
    </dgm:pt>
    <dgm:pt modelId="{7226E0C4-A49A-4168-8633-98E28A79DDDE}" type="pres">
      <dgm:prSet presAssocID="{B815CB40-C2DE-465E-B0C0-3A3482D12EDE}" presName="hierChild4" presStyleCnt="0"/>
      <dgm:spPr/>
    </dgm:pt>
    <dgm:pt modelId="{B921667A-C0AB-4134-9F84-0DBE9FBDBF7A}" type="pres">
      <dgm:prSet presAssocID="{B815CB40-C2DE-465E-B0C0-3A3482D12EDE}" presName="hierChild5" presStyleCnt="0"/>
      <dgm:spPr/>
    </dgm:pt>
    <dgm:pt modelId="{F515C9A4-D2D8-4E26-BB92-E89E84E0DEAA}" type="pres">
      <dgm:prSet presAssocID="{9A4C5879-77EF-41A4-A9C7-F28D7A61C804}" presName="Name37" presStyleLbl="parChTrans1D2" presStyleIdx="1" presStyleCnt="3"/>
      <dgm:spPr/>
      <dgm:t>
        <a:bodyPr/>
        <a:lstStyle/>
        <a:p>
          <a:endParaRPr lang="en-SG"/>
        </a:p>
      </dgm:t>
    </dgm:pt>
    <dgm:pt modelId="{B3030AB4-8391-44DC-934F-9C7CDA73FAD6}" type="pres">
      <dgm:prSet presAssocID="{6366B8AE-4904-4650-AB86-0364F7615125}" presName="hierRoot2" presStyleCnt="0">
        <dgm:presLayoutVars>
          <dgm:hierBranch val="init"/>
        </dgm:presLayoutVars>
      </dgm:prSet>
      <dgm:spPr/>
    </dgm:pt>
    <dgm:pt modelId="{376CC41A-C71C-425A-9D43-7321ADA63273}" type="pres">
      <dgm:prSet presAssocID="{6366B8AE-4904-4650-AB86-0364F7615125}" presName="rootComposite" presStyleCnt="0"/>
      <dgm:spPr/>
    </dgm:pt>
    <dgm:pt modelId="{3585DFC4-FF11-4EBA-989E-C504C05505FA}" type="pres">
      <dgm:prSet presAssocID="{6366B8AE-4904-4650-AB86-0364F7615125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SG"/>
        </a:p>
      </dgm:t>
    </dgm:pt>
    <dgm:pt modelId="{F1D93645-2E10-42AA-A0ED-166B81B88B14}" type="pres">
      <dgm:prSet presAssocID="{6366B8AE-4904-4650-AB86-0364F7615125}" presName="rootConnector" presStyleLbl="node2" presStyleIdx="1" presStyleCnt="3"/>
      <dgm:spPr/>
      <dgm:t>
        <a:bodyPr/>
        <a:lstStyle/>
        <a:p>
          <a:endParaRPr lang="en-SG"/>
        </a:p>
      </dgm:t>
    </dgm:pt>
    <dgm:pt modelId="{91F40C30-853E-402A-BA96-EAF755A21D97}" type="pres">
      <dgm:prSet presAssocID="{6366B8AE-4904-4650-AB86-0364F7615125}" presName="hierChild4" presStyleCnt="0"/>
      <dgm:spPr/>
    </dgm:pt>
    <dgm:pt modelId="{4F5C89E1-3854-4082-92E5-3F3A0D4B7771}" type="pres">
      <dgm:prSet presAssocID="{6366B8AE-4904-4650-AB86-0364F7615125}" presName="hierChild5" presStyleCnt="0"/>
      <dgm:spPr/>
    </dgm:pt>
    <dgm:pt modelId="{E31ECE04-BA55-4C17-8FA9-2D7D9E1CD29D}" type="pres">
      <dgm:prSet presAssocID="{4A51EC09-2DC2-4C60-8DAF-419BDBEE2E39}" presName="Name37" presStyleLbl="parChTrans1D2" presStyleIdx="2" presStyleCnt="3"/>
      <dgm:spPr/>
      <dgm:t>
        <a:bodyPr/>
        <a:lstStyle/>
        <a:p>
          <a:endParaRPr lang="en-SG"/>
        </a:p>
      </dgm:t>
    </dgm:pt>
    <dgm:pt modelId="{AF4E2126-5E9F-4445-8437-B181AAAACE48}" type="pres">
      <dgm:prSet presAssocID="{6A3C19A9-F039-413C-A2C4-F53D5B0F6DF7}" presName="hierRoot2" presStyleCnt="0">
        <dgm:presLayoutVars>
          <dgm:hierBranch val="init"/>
        </dgm:presLayoutVars>
      </dgm:prSet>
      <dgm:spPr/>
    </dgm:pt>
    <dgm:pt modelId="{DCCFC249-F5AA-421E-B8C3-704FE97884C0}" type="pres">
      <dgm:prSet presAssocID="{6A3C19A9-F039-413C-A2C4-F53D5B0F6DF7}" presName="rootComposite" presStyleCnt="0"/>
      <dgm:spPr/>
    </dgm:pt>
    <dgm:pt modelId="{4FCC64AB-5F48-40C1-9F80-1CDAA10F69BE}" type="pres">
      <dgm:prSet presAssocID="{6A3C19A9-F039-413C-A2C4-F53D5B0F6DF7}" presName="rootText" presStyleLbl="node2" presStyleIdx="2" presStyleCnt="3" custScaleX="139009">
        <dgm:presLayoutVars>
          <dgm:chPref val="3"/>
        </dgm:presLayoutVars>
      </dgm:prSet>
      <dgm:spPr/>
      <dgm:t>
        <a:bodyPr/>
        <a:lstStyle/>
        <a:p>
          <a:endParaRPr lang="en-SG"/>
        </a:p>
      </dgm:t>
    </dgm:pt>
    <dgm:pt modelId="{93637630-1B35-4BE9-9B3B-3CA87CC639B1}" type="pres">
      <dgm:prSet presAssocID="{6A3C19A9-F039-413C-A2C4-F53D5B0F6DF7}" presName="rootConnector" presStyleLbl="node2" presStyleIdx="2" presStyleCnt="3"/>
      <dgm:spPr/>
      <dgm:t>
        <a:bodyPr/>
        <a:lstStyle/>
        <a:p>
          <a:endParaRPr lang="en-SG"/>
        </a:p>
      </dgm:t>
    </dgm:pt>
    <dgm:pt modelId="{6B064030-1F46-4901-887D-30FE15A449FE}" type="pres">
      <dgm:prSet presAssocID="{6A3C19A9-F039-413C-A2C4-F53D5B0F6DF7}" presName="hierChild4" presStyleCnt="0"/>
      <dgm:spPr/>
    </dgm:pt>
    <dgm:pt modelId="{3E1ACDC5-0DC2-43AF-A831-3CE14DCFB06C}" type="pres">
      <dgm:prSet presAssocID="{6A3C19A9-F039-413C-A2C4-F53D5B0F6DF7}" presName="hierChild5" presStyleCnt="0"/>
      <dgm:spPr/>
    </dgm:pt>
    <dgm:pt modelId="{2C2B0E9B-9A2E-4545-8A7E-03719349E459}" type="pres">
      <dgm:prSet presAssocID="{58376F4B-6DFA-4308-B90B-6B1558C85DFA}" presName="hierChild3" presStyleCnt="0"/>
      <dgm:spPr/>
    </dgm:pt>
  </dgm:ptLst>
  <dgm:cxnLst>
    <dgm:cxn modelId="{593B2145-48D0-484F-BE2A-2009FC2FAF96}" type="presOf" srcId="{6366B8AE-4904-4650-AB86-0364F7615125}" destId="{3585DFC4-FF11-4EBA-989E-C504C05505FA}" srcOrd="0" destOrd="0" presId="urn:microsoft.com/office/officeart/2005/8/layout/orgChart1"/>
    <dgm:cxn modelId="{EAE68FA5-FAB4-458B-BACF-B90BA4BEF902}" srcId="{58376F4B-6DFA-4308-B90B-6B1558C85DFA}" destId="{6366B8AE-4904-4650-AB86-0364F7615125}" srcOrd="1" destOrd="0" parTransId="{9A4C5879-77EF-41A4-A9C7-F28D7A61C804}" sibTransId="{30A296BF-F45C-4D37-B4B3-4EDACF64DB38}"/>
    <dgm:cxn modelId="{88F47F6F-8C2E-4728-A315-8E872E7556D0}" type="presOf" srcId="{6366B8AE-4904-4650-AB86-0364F7615125}" destId="{F1D93645-2E10-42AA-A0ED-166B81B88B14}" srcOrd="1" destOrd="0" presId="urn:microsoft.com/office/officeart/2005/8/layout/orgChart1"/>
    <dgm:cxn modelId="{A09147CB-963D-40FD-A8C1-426CCC517F51}" srcId="{261CF52D-00C8-44C4-8056-09F4A07DF74D}" destId="{58376F4B-6DFA-4308-B90B-6B1558C85DFA}" srcOrd="0" destOrd="0" parTransId="{F9D9F4EB-5FCB-4031-A335-0B8B33461204}" sibTransId="{F9E1139F-6604-49E3-9ADB-D47B6560C047}"/>
    <dgm:cxn modelId="{803CC23E-6954-48EA-BB80-C1536C134A67}" srcId="{58376F4B-6DFA-4308-B90B-6B1558C85DFA}" destId="{B815CB40-C2DE-465E-B0C0-3A3482D12EDE}" srcOrd="0" destOrd="0" parTransId="{DE7A0576-B757-4815-B061-45B3ECDEB390}" sibTransId="{0594466E-9C88-44A7-A474-AB4366651764}"/>
    <dgm:cxn modelId="{3504A8EE-C40A-4628-90FF-D546F2A9AD95}" type="presOf" srcId="{261CF52D-00C8-44C4-8056-09F4A07DF74D}" destId="{76A4A717-1A9C-4491-A205-02386106FA96}" srcOrd="0" destOrd="0" presId="urn:microsoft.com/office/officeart/2005/8/layout/orgChart1"/>
    <dgm:cxn modelId="{284199A4-9470-47C7-82E8-B820850E4C3B}" type="presOf" srcId="{B815CB40-C2DE-465E-B0C0-3A3482D12EDE}" destId="{F5C533E5-0BE2-44B8-938B-CFFFF68C9B1A}" srcOrd="0" destOrd="0" presId="urn:microsoft.com/office/officeart/2005/8/layout/orgChart1"/>
    <dgm:cxn modelId="{DE20B5E2-615B-4302-9D3B-6763577599A7}" srcId="{58376F4B-6DFA-4308-B90B-6B1558C85DFA}" destId="{6A3C19A9-F039-413C-A2C4-F53D5B0F6DF7}" srcOrd="2" destOrd="0" parTransId="{4A51EC09-2DC2-4C60-8DAF-419BDBEE2E39}" sibTransId="{732C43CF-C84A-4812-AA86-4BDC429A91CA}"/>
    <dgm:cxn modelId="{7FE7BB69-C14A-47C0-939E-C577DC5EFA3C}" type="presOf" srcId="{58376F4B-6DFA-4308-B90B-6B1558C85DFA}" destId="{3B603D93-B18E-47DE-B245-46DD9B51EFD5}" srcOrd="0" destOrd="0" presId="urn:microsoft.com/office/officeart/2005/8/layout/orgChart1"/>
    <dgm:cxn modelId="{16B2DA3B-440A-45DF-BA7E-C74FA2099470}" type="presOf" srcId="{6A3C19A9-F039-413C-A2C4-F53D5B0F6DF7}" destId="{4FCC64AB-5F48-40C1-9F80-1CDAA10F69BE}" srcOrd="0" destOrd="0" presId="urn:microsoft.com/office/officeart/2005/8/layout/orgChart1"/>
    <dgm:cxn modelId="{97B5A825-CBF7-4430-A4D6-E18A2952805F}" type="presOf" srcId="{B815CB40-C2DE-465E-B0C0-3A3482D12EDE}" destId="{49651B64-704C-4C26-8919-A11898C01874}" srcOrd="1" destOrd="0" presId="urn:microsoft.com/office/officeart/2005/8/layout/orgChart1"/>
    <dgm:cxn modelId="{0B5C7C59-FE77-46D8-8496-727A0D3F3DCC}" type="presOf" srcId="{DE7A0576-B757-4815-B061-45B3ECDEB390}" destId="{32DB4E41-87EF-4395-AA93-B5CE711C0AA7}" srcOrd="0" destOrd="0" presId="urn:microsoft.com/office/officeart/2005/8/layout/orgChart1"/>
    <dgm:cxn modelId="{0051CBA1-6B2D-4F1D-AB89-F4C727796B8F}" type="presOf" srcId="{58376F4B-6DFA-4308-B90B-6B1558C85DFA}" destId="{6AAE1F8D-A8FF-483C-A545-5B8106AE3D11}" srcOrd="1" destOrd="0" presId="urn:microsoft.com/office/officeart/2005/8/layout/orgChart1"/>
    <dgm:cxn modelId="{178E432F-3FCF-45D7-B116-C247701AAAD8}" type="presOf" srcId="{4A51EC09-2DC2-4C60-8DAF-419BDBEE2E39}" destId="{E31ECE04-BA55-4C17-8FA9-2D7D9E1CD29D}" srcOrd="0" destOrd="0" presId="urn:microsoft.com/office/officeart/2005/8/layout/orgChart1"/>
    <dgm:cxn modelId="{CAF95FF8-46E3-40DE-B72A-D4D232E3B3EC}" type="presOf" srcId="{6A3C19A9-F039-413C-A2C4-F53D5B0F6DF7}" destId="{93637630-1B35-4BE9-9B3B-3CA87CC639B1}" srcOrd="1" destOrd="0" presId="urn:microsoft.com/office/officeart/2005/8/layout/orgChart1"/>
    <dgm:cxn modelId="{25FE4E24-A6E8-4601-AA3B-6C62437E5287}" type="presOf" srcId="{9A4C5879-77EF-41A4-A9C7-F28D7A61C804}" destId="{F515C9A4-D2D8-4E26-BB92-E89E84E0DEAA}" srcOrd="0" destOrd="0" presId="urn:microsoft.com/office/officeart/2005/8/layout/orgChart1"/>
    <dgm:cxn modelId="{E1976FE1-4A8F-4A2B-A537-BEA4071C70CC}" type="presParOf" srcId="{76A4A717-1A9C-4491-A205-02386106FA96}" destId="{B25DC1D0-8624-48D7-8A95-96DB23BD8816}" srcOrd="0" destOrd="0" presId="urn:microsoft.com/office/officeart/2005/8/layout/orgChart1"/>
    <dgm:cxn modelId="{A842D543-8CD8-4CCA-B89D-6B757B939108}" type="presParOf" srcId="{B25DC1D0-8624-48D7-8A95-96DB23BD8816}" destId="{6F9BC3B7-D6C4-4C59-B96D-B113157E41EE}" srcOrd="0" destOrd="0" presId="urn:microsoft.com/office/officeart/2005/8/layout/orgChart1"/>
    <dgm:cxn modelId="{7895642B-4BCB-46CA-B686-E5BC23B10A9F}" type="presParOf" srcId="{6F9BC3B7-D6C4-4C59-B96D-B113157E41EE}" destId="{3B603D93-B18E-47DE-B245-46DD9B51EFD5}" srcOrd="0" destOrd="0" presId="urn:microsoft.com/office/officeart/2005/8/layout/orgChart1"/>
    <dgm:cxn modelId="{C112F107-47DD-4318-A3A1-BF0B11F2E505}" type="presParOf" srcId="{6F9BC3B7-D6C4-4C59-B96D-B113157E41EE}" destId="{6AAE1F8D-A8FF-483C-A545-5B8106AE3D11}" srcOrd="1" destOrd="0" presId="urn:microsoft.com/office/officeart/2005/8/layout/orgChart1"/>
    <dgm:cxn modelId="{F312FFD8-B7E6-4DA3-9D8F-04ED942FB3FF}" type="presParOf" srcId="{B25DC1D0-8624-48D7-8A95-96DB23BD8816}" destId="{23B1F0C5-F0D1-459D-BB86-CA43E3E4AB4D}" srcOrd="1" destOrd="0" presId="urn:microsoft.com/office/officeart/2005/8/layout/orgChart1"/>
    <dgm:cxn modelId="{09AC0C71-6F8C-435D-9480-A0C617B4307F}" type="presParOf" srcId="{23B1F0C5-F0D1-459D-BB86-CA43E3E4AB4D}" destId="{32DB4E41-87EF-4395-AA93-B5CE711C0AA7}" srcOrd="0" destOrd="0" presId="urn:microsoft.com/office/officeart/2005/8/layout/orgChart1"/>
    <dgm:cxn modelId="{5801E495-99C9-41AD-A4D3-E4C433C72B70}" type="presParOf" srcId="{23B1F0C5-F0D1-459D-BB86-CA43E3E4AB4D}" destId="{956D0187-F5D5-4047-B502-76C7D1B95B5A}" srcOrd="1" destOrd="0" presId="urn:microsoft.com/office/officeart/2005/8/layout/orgChart1"/>
    <dgm:cxn modelId="{AA030E7E-292F-4498-8E1F-C792BC62EF15}" type="presParOf" srcId="{956D0187-F5D5-4047-B502-76C7D1B95B5A}" destId="{76AFD18B-E789-408E-895C-1951109CDF22}" srcOrd="0" destOrd="0" presId="urn:microsoft.com/office/officeart/2005/8/layout/orgChart1"/>
    <dgm:cxn modelId="{ACD4A350-F6B8-434A-8329-59867BC12723}" type="presParOf" srcId="{76AFD18B-E789-408E-895C-1951109CDF22}" destId="{F5C533E5-0BE2-44B8-938B-CFFFF68C9B1A}" srcOrd="0" destOrd="0" presId="urn:microsoft.com/office/officeart/2005/8/layout/orgChart1"/>
    <dgm:cxn modelId="{3754741C-2984-4596-A7EA-C5F395BC181E}" type="presParOf" srcId="{76AFD18B-E789-408E-895C-1951109CDF22}" destId="{49651B64-704C-4C26-8919-A11898C01874}" srcOrd="1" destOrd="0" presId="urn:microsoft.com/office/officeart/2005/8/layout/orgChart1"/>
    <dgm:cxn modelId="{32172A27-848B-4AE1-8C1E-B36255609341}" type="presParOf" srcId="{956D0187-F5D5-4047-B502-76C7D1B95B5A}" destId="{7226E0C4-A49A-4168-8633-98E28A79DDDE}" srcOrd="1" destOrd="0" presId="urn:microsoft.com/office/officeart/2005/8/layout/orgChart1"/>
    <dgm:cxn modelId="{5D29A589-E7A7-4E61-8AD7-5C6D30BDC9B2}" type="presParOf" srcId="{956D0187-F5D5-4047-B502-76C7D1B95B5A}" destId="{B921667A-C0AB-4134-9F84-0DBE9FBDBF7A}" srcOrd="2" destOrd="0" presId="urn:microsoft.com/office/officeart/2005/8/layout/orgChart1"/>
    <dgm:cxn modelId="{55ECF91B-327B-4622-AC06-7B6B28F956DF}" type="presParOf" srcId="{23B1F0C5-F0D1-459D-BB86-CA43E3E4AB4D}" destId="{F515C9A4-D2D8-4E26-BB92-E89E84E0DEAA}" srcOrd="2" destOrd="0" presId="urn:microsoft.com/office/officeart/2005/8/layout/orgChart1"/>
    <dgm:cxn modelId="{0BEC702E-00C5-4776-872B-7E5B3F79FBA1}" type="presParOf" srcId="{23B1F0C5-F0D1-459D-BB86-CA43E3E4AB4D}" destId="{B3030AB4-8391-44DC-934F-9C7CDA73FAD6}" srcOrd="3" destOrd="0" presId="urn:microsoft.com/office/officeart/2005/8/layout/orgChart1"/>
    <dgm:cxn modelId="{D95808DB-5B5D-4BDD-A67A-57D02893AA69}" type="presParOf" srcId="{B3030AB4-8391-44DC-934F-9C7CDA73FAD6}" destId="{376CC41A-C71C-425A-9D43-7321ADA63273}" srcOrd="0" destOrd="0" presId="urn:microsoft.com/office/officeart/2005/8/layout/orgChart1"/>
    <dgm:cxn modelId="{E2C5732A-DF9D-4573-9CD7-3A58D612A78C}" type="presParOf" srcId="{376CC41A-C71C-425A-9D43-7321ADA63273}" destId="{3585DFC4-FF11-4EBA-989E-C504C05505FA}" srcOrd="0" destOrd="0" presId="urn:microsoft.com/office/officeart/2005/8/layout/orgChart1"/>
    <dgm:cxn modelId="{7125E8E7-1534-488B-B5E6-599794F4E44A}" type="presParOf" srcId="{376CC41A-C71C-425A-9D43-7321ADA63273}" destId="{F1D93645-2E10-42AA-A0ED-166B81B88B14}" srcOrd="1" destOrd="0" presId="urn:microsoft.com/office/officeart/2005/8/layout/orgChart1"/>
    <dgm:cxn modelId="{88E01A68-C644-40E4-BCF7-CD624340DFFC}" type="presParOf" srcId="{B3030AB4-8391-44DC-934F-9C7CDA73FAD6}" destId="{91F40C30-853E-402A-BA96-EAF755A21D97}" srcOrd="1" destOrd="0" presId="urn:microsoft.com/office/officeart/2005/8/layout/orgChart1"/>
    <dgm:cxn modelId="{5084ACAB-49ED-4697-93CE-D127C03BF901}" type="presParOf" srcId="{B3030AB4-8391-44DC-934F-9C7CDA73FAD6}" destId="{4F5C89E1-3854-4082-92E5-3F3A0D4B7771}" srcOrd="2" destOrd="0" presId="urn:microsoft.com/office/officeart/2005/8/layout/orgChart1"/>
    <dgm:cxn modelId="{43B3F27A-2C09-44D8-BB6B-BCFD661335BD}" type="presParOf" srcId="{23B1F0C5-F0D1-459D-BB86-CA43E3E4AB4D}" destId="{E31ECE04-BA55-4C17-8FA9-2D7D9E1CD29D}" srcOrd="4" destOrd="0" presId="urn:microsoft.com/office/officeart/2005/8/layout/orgChart1"/>
    <dgm:cxn modelId="{C219A744-52B4-425A-A897-A5ADCF1C28C7}" type="presParOf" srcId="{23B1F0C5-F0D1-459D-BB86-CA43E3E4AB4D}" destId="{AF4E2126-5E9F-4445-8437-B181AAAACE48}" srcOrd="5" destOrd="0" presId="urn:microsoft.com/office/officeart/2005/8/layout/orgChart1"/>
    <dgm:cxn modelId="{664ADF1E-7CDF-46B9-A05F-27265B1B4767}" type="presParOf" srcId="{AF4E2126-5E9F-4445-8437-B181AAAACE48}" destId="{DCCFC249-F5AA-421E-B8C3-704FE97884C0}" srcOrd="0" destOrd="0" presId="urn:microsoft.com/office/officeart/2005/8/layout/orgChart1"/>
    <dgm:cxn modelId="{8ACE238E-3447-4EC0-8E87-271B67123D3D}" type="presParOf" srcId="{DCCFC249-F5AA-421E-B8C3-704FE97884C0}" destId="{4FCC64AB-5F48-40C1-9F80-1CDAA10F69BE}" srcOrd="0" destOrd="0" presId="urn:microsoft.com/office/officeart/2005/8/layout/orgChart1"/>
    <dgm:cxn modelId="{31BB3635-FC08-4B3F-AC36-7EAA30A36097}" type="presParOf" srcId="{DCCFC249-F5AA-421E-B8C3-704FE97884C0}" destId="{93637630-1B35-4BE9-9B3B-3CA87CC639B1}" srcOrd="1" destOrd="0" presId="urn:microsoft.com/office/officeart/2005/8/layout/orgChart1"/>
    <dgm:cxn modelId="{742899D7-A19E-4AEB-9E59-E1878578045E}" type="presParOf" srcId="{AF4E2126-5E9F-4445-8437-B181AAAACE48}" destId="{6B064030-1F46-4901-887D-30FE15A449FE}" srcOrd="1" destOrd="0" presId="urn:microsoft.com/office/officeart/2005/8/layout/orgChart1"/>
    <dgm:cxn modelId="{65629D73-5F14-4466-9CC2-2519742AAEFF}" type="presParOf" srcId="{AF4E2126-5E9F-4445-8437-B181AAAACE48}" destId="{3E1ACDC5-0DC2-43AF-A831-3CE14DCFB06C}" srcOrd="2" destOrd="0" presId="urn:microsoft.com/office/officeart/2005/8/layout/orgChart1"/>
    <dgm:cxn modelId="{2666210F-DB93-4DEA-89C8-1DDF33C8F233}" type="presParOf" srcId="{B25DC1D0-8624-48D7-8A95-96DB23BD8816}" destId="{2C2B0E9B-9A2E-4545-8A7E-03719349E459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61CF52D-00C8-44C4-8056-09F4A07DF74D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SG"/>
        </a:p>
      </dgm:t>
    </dgm:pt>
    <dgm:pt modelId="{58376F4B-6DFA-4308-B90B-6B1558C85DFA}">
      <dgm:prSet phldrT="[Text]" custT="1"/>
      <dgm:spPr>
        <a:noFill/>
      </dgm:spPr>
      <dgm:t>
        <a:bodyPr/>
        <a:lstStyle/>
        <a:p>
          <a:r>
            <a:rPr lang="en-US" sz="2800" dirty="0" smtClean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</a:rPr>
            <a:t>Positive Integers</a:t>
          </a:r>
          <a:endParaRPr lang="en-SG" sz="2800" dirty="0">
            <a:solidFill>
              <a:srgbClr val="FF0000"/>
            </a:solidFill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F9D9F4EB-5FCB-4031-A335-0B8B33461204}" type="parTrans" cxnId="{A09147CB-963D-40FD-A8C1-426CCC517F51}">
      <dgm:prSet/>
      <dgm:spPr/>
      <dgm:t>
        <a:bodyPr/>
        <a:lstStyle/>
        <a:p>
          <a:endParaRPr lang="en-SG"/>
        </a:p>
      </dgm:t>
    </dgm:pt>
    <dgm:pt modelId="{F9E1139F-6604-49E3-9ADB-D47B6560C047}" type="sibTrans" cxnId="{A09147CB-963D-40FD-A8C1-426CCC517F51}">
      <dgm:prSet/>
      <dgm:spPr/>
      <dgm:t>
        <a:bodyPr/>
        <a:lstStyle/>
        <a:p>
          <a:endParaRPr lang="en-SG"/>
        </a:p>
      </dgm:t>
    </dgm:pt>
    <dgm:pt modelId="{B815CB40-C2DE-465E-B0C0-3A3482D12EDE}">
      <dgm:prSet phldrT="[Text]" custT="1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sz="2400" dirty="0" smtClean="0">
              <a:solidFill>
                <a:srgbClr val="0000CC"/>
              </a:solidFill>
              <a:latin typeface="Verdana" panose="020B0604030504040204" pitchFamily="34" charset="0"/>
              <a:ea typeface="Verdana" panose="020B0604030504040204" pitchFamily="34" charset="0"/>
            </a:rPr>
            <a:t>Unity</a:t>
          </a:r>
          <a:endParaRPr lang="en-SG" sz="2400" dirty="0">
            <a:solidFill>
              <a:srgbClr val="0000CC"/>
            </a:solidFill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DE7A0576-B757-4815-B061-45B3ECDEB390}" type="parTrans" cxnId="{803CC23E-6954-48EA-BB80-C1536C134A67}">
      <dgm:prSet/>
      <dgm:spPr/>
      <dgm:t>
        <a:bodyPr/>
        <a:lstStyle/>
        <a:p>
          <a:endParaRPr lang="en-SG"/>
        </a:p>
      </dgm:t>
    </dgm:pt>
    <dgm:pt modelId="{0594466E-9C88-44A7-A474-AB4366651764}" type="sibTrans" cxnId="{803CC23E-6954-48EA-BB80-C1536C134A67}">
      <dgm:prSet/>
      <dgm:spPr/>
      <dgm:t>
        <a:bodyPr/>
        <a:lstStyle/>
        <a:p>
          <a:endParaRPr lang="en-SG"/>
        </a:p>
      </dgm:t>
    </dgm:pt>
    <dgm:pt modelId="{6366B8AE-4904-4650-AB86-0364F7615125}">
      <dgm:prSet phldrT="[Text]" custT="1"/>
      <dgm:spPr>
        <a:noFill/>
        <a:ln>
          <a:solidFill>
            <a:schemeClr val="tx2"/>
          </a:solidFill>
        </a:ln>
      </dgm:spPr>
      <dgm:t>
        <a:bodyPr/>
        <a:lstStyle/>
        <a:p>
          <a:r>
            <a:rPr lang="en-US" sz="2400" dirty="0" smtClean="0">
              <a:solidFill>
                <a:srgbClr val="0000CC"/>
              </a:solidFill>
              <a:latin typeface="Verdana" panose="020B0604030504040204" pitchFamily="34" charset="0"/>
              <a:ea typeface="Verdana" panose="020B0604030504040204" pitchFamily="34" charset="0"/>
            </a:rPr>
            <a:t>Prime</a:t>
          </a:r>
          <a:endParaRPr lang="en-SG" sz="2400" dirty="0">
            <a:solidFill>
              <a:srgbClr val="0000CC"/>
            </a:solidFill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9A4C5879-77EF-41A4-A9C7-F28D7A61C804}" type="parTrans" cxnId="{EAE68FA5-FAB4-458B-BACF-B90BA4BEF902}">
      <dgm:prSet/>
      <dgm:spPr/>
      <dgm:t>
        <a:bodyPr/>
        <a:lstStyle/>
        <a:p>
          <a:endParaRPr lang="en-SG"/>
        </a:p>
      </dgm:t>
    </dgm:pt>
    <dgm:pt modelId="{30A296BF-F45C-4D37-B4B3-4EDACF64DB38}" type="sibTrans" cxnId="{EAE68FA5-FAB4-458B-BACF-B90BA4BEF902}">
      <dgm:prSet/>
      <dgm:spPr/>
      <dgm:t>
        <a:bodyPr/>
        <a:lstStyle/>
        <a:p>
          <a:endParaRPr lang="en-SG"/>
        </a:p>
      </dgm:t>
    </dgm:pt>
    <dgm:pt modelId="{6A3C19A9-F039-413C-A2C4-F53D5B0F6DF7}">
      <dgm:prSet phldrT="[Text]" custT="1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sz="2400" dirty="0" smtClean="0">
              <a:solidFill>
                <a:srgbClr val="0000CC"/>
              </a:solidFill>
              <a:latin typeface="Verdana" panose="020B0604030504040204" pitchFamily="34" charset="0"/>
              <a:ea typeface="Verdana" panose="020B0604030504040204" pitchFamily="34" charset="0"/>
            </a:rPr>
            <a:t>Composite</a:t>
          </a:r>
          <a:endParaRPr lang="en-SG" sz="2400" dirty="0">
            <a:solidFill>
              <a:srgbClr val="0000CC"/>
            </a:solidFill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4A51EC09-2DC2-4C60-8DAF-419BDBEE2E39}" type="parTrans" cxnId="{DE20B5E2-615B-4302-9D3B-6763577599A7}">
      <dgm:prSet/>
      <dgm:spPr/>
      <dgm:t>
        <a:bodyPr/>
        <a:lstStyle/>
        <a:p>
          <a:endParaRPr lang="en-SG"/>
        </a:p>
      </dgm:t>
    </dgm:pt>
    <dgm:pt modelId="{732C43CF-C84A-4812-AA86-4BDC429A91CA}" type="sibTrans" cxnId="{DE20B5E2-615B-4302-9D3B-6763577599A7}">
      <dgm:prSet/>
      <dgm:spPr/>
      <dgm:t>
        <a:bodyPr/>
        <a:lstStyle/>
        <a:p>
          <a:endParaRPr lang="en-SG"/>
        </a:p>
      </dgm:t>
    </dgm:pt>
    <dgm:pt modelId="{76A4A717-1A9C-4491-A205-02386106FA96}" type="pres">
      <dgm:prSet presAssocID="{261CF52D-00C8-44C4-8056-09F4A07DF74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SG"/>
        </a:p>
      </dgm:t>
    </dgm:pt>
    <dgm:pt modelId="{B25DC1D0-8624-48D7-8A95-96DB23BD8816}" type="pres">
      <dgm:prSet presAssocID="{58376F4B-6DFA-4308-B90B-6B1558C85DFA}" presName="hierRoot1" presStyleCnt="0">
        <dgm:presLayoutVars>
          <dgm:hierBranch val="init"/>
        </dgm:presLayoutVars>
      </dgm:prSet>
      <dgm:spPr/>
    </dgm:pt>
    <dgm:pt modelId="{6F9BC3B7-D6C4-4C59-B96D-B113157E41EE}" type="pres">
      <dgm:prSet presAssocID="{58376F4B-6DFA-4308-B90B-6B1558C85DFA}" presName="rootComposite1" presStyleCnt="0"/>
      <dgm:spPr/>
    </dgm:pt>
    <dgm:pt modelId="{3B603D93-B18E-47DE-B245-46DD9B51EFD5}" type="pres">
      <dgm:prSet presAssocID="{58376F4B-6DFA-4308-B90B-6B1558C85DFA}" presName="rootText1" presStyleLbl="node0" presStyleIdx="0" presStyleCnt="1" custScaleX="302141">
        <dgm:presLayoutVars>
          <dgm:chPref val="3"/>
        </dgm:presLayoutVars>
      </dgm:prSet>
      <dgm:spPr/>
      <dgm:t>
        <a:bodyPr/>
        <a:lstStyle/>
        <a:p>
          <a:endParaRPr lang="en-SG"/>
        </a:p>
      </dgm:t>
    </dgm:pt>
    <dgm:pt modelId="{6AAE1F8D-A8FF-483C-A545-5B8106AE3D11}" type="pres">
      <dgm:prSet presAssocID="{58376F4B-6DFA-4308-B90B-6B1558C85DFA}" presName="rootConnector1" presStyleLbl="node1" presStyleIdx="0" presStyleCnt="0"/>
      <dgm:spPr/>
      <dgm:t>
        <a:bodyPr/>
        <a:lstStyle/>
        <a:p>
          <a:endParaRPr lang="en-SG"/>
        </a:p>
      </dgm:t>
    </dgm:pt>
    <dgm:pt modelId="{23B1F0C5-F0D1-459D-BB86-CA43E3E4AB4D}" type="pres">
      <dgm:prSet presAssocID="{58376F4B-6DFA-4308-B90B-6B1558C85DFA}" presName="hierChild2" presStyleCnt="0"/>
      <dgm:spPr/>
    </dgm:pt>
    <dgm:pt modelId="{32DB4E41-87EF-4395-AA93-B5CE711C0AA7}" type="pres">
      <dgm:prSet presAssocID="{DE7A0576-B757-4815-B061-45B3ECDEB390}" presName="Name37" presStyleLbl="parChTrans1D2" presStyleIdx="0" presStyleCnt="3"/>
      <dgm:spPr/>
      <dgm:t>
        <a:bodyPr/>
        <a:lstStyle/>
        <a:p>
          <a:endParaRPr lang="en-SG"/>
        </a:p>
      </dgm:t>
    </dgm:pt>
    <dgm:pt modelId="{956D0187-F5D5-4047-B502-76C7D1B95B5A}" type="pres">
      <dgm:prSet presAssocID="{B815CB40-C2DE-465E-B0C0-3A3482D12EDE}" presName="hierRoot2" presStyleCnt="0">
        <dgm:presLayoutVars>
          <dgm:hierBranch val="init"/>
        </dgm:presLayoutVars>
      </dgm:prSet>
      <dgm:spPr/>
    </dgm:pt>
    <dgm:pt modelId="{76AFD18B-E789-408E-895C-1951109CDF22}" type="pres">
      <dgm:prSet presAssocID="{B815CB40-C2DE-465E-B0C0-3A3482D12EDE}" presName="rootComposite" presStyleCnt="0"/>
      <dgm:spPr/>
    </dgm:pt>
    <dgm:pt modelId="{F5C533E5-0BE2-44B8-938B-CFFFF68C9B1A}" type="pres">
      <dgm:prSet presAssocID="{B815CB40-C2DE-465E-B0C0-3A3482D12EDE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SG"/>
        </a:p>
      </dgm:t>
    </dgm:pt>
    <dgm:pt modelId="{49651B64-704C-4C26-8919-A11898C01874}" type="pres">
      <dgm:prSet presAssocID="{B815CB40-C2DE-465E-B0C0-3A3482D12EDE}" presName="rootConnector" presStyleLbl="node2" presStyleIdx="0" presStyleCnt="3"/>
      <dgm:spPr/>
      <dgm:t>
        <a:bodyPr/>
        <a:lstStyle/>
        <a:p>
          <a:endParaRPr lang="en-SG"/>
        </a:p>
      </dgm:t>
    </dgm:pt>
    <dgm:pt modelId="{7226E0C4-A49A-4168-8633-98E28A79DDDE}" type="pres">
      <dgm:prSet presAssocID="{B815CB40-C2DE-465E-B0C0-3A3482D12EDE}" presName="hierChild4" presStyleCnt="0"/>
      <dgm:spPr/>
    </dgm:pt>
    <dgm:pt modelId="{B921667A-C0AB-4134-9F84-0DBE9FBDBF7A}" type="pres">
      <dgm:prSet presAssocID="{B815CB40-C2DE-465E-B0C0-3A3482D12EDE}" presName="hierChild5" presStyleCnt="0"/>
      <dgm:spPr/>
    </dgm:pt>
    <dgm:pt modelId="{F515C9A4-D2D8-4E26-BB92-E89E84E0DEAA}" type="pres">
      <dgm:prSet presAssocID="{9A4C5879-77EF-41A4-A9C7-F28D7A61C804}" presName="Name37" presStyleLbl="parChTrans1D2" presStyleIdx="1" presStyleCnt="3"/>
      <dgm:spPr/>
      <dgm:t>
        <a:bodyPr/>
        <a:lstStyle/>
        <a:p>
          <a:endParaRPr lang="en-SG"/>
        </a:p>
      </dgm:t>
    </dgm:pt>
    <dgm:pt modelId="{B3030AB4-8391-44DC-934F-9C7CDA73FAD6}" type="pres">
      <dgm:prSet presAssocID="{6366B8AE-4904-4650-AB86-0364F7615125}" presName="hierRoot2" presStyleCnt="0">
        <dgm:presLayoutVars>
          <dgm:hierBranch val="init"/>
        </dgm:presLayoutVars>
      </dgm:prSet>
      <dgm:spPr/>
    </dgm:pt>
    <dgm:pt modelId="{376CC41A-C71C-425A-9D43-7321ADA63273}" type="pres">
      <dgm:prSet presAssocID="{6366B8AE-4904-4650-AB86-0364F7615125}" presName="rootComposite" presStyleCnt="0"/>
      <dgm:spPr/>
    </dgm:pt>
    <dgm:pt modelId="{3585DFC4-FF11-4EBA-989E-C504C05505FA}" type="pres">
      <dgm:prSet presAssocID="{6366B8AE-4904-4650-AB86-0364F7615125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SG"/>
        </a:p>
      </dgm:t>
    </dgm:pt>
    <dgm:pt modelId="{F1D93645-2E10-42AA-A0ED-166B81B88B14}" type="pres">
      <dgm:prSet presAssocID="{6366B8AE-4904-4650-AB86-0364F7615125}" presName="rootConnector" presStyleLbl="node2" presStyleIdx="1" presStyleCnt="3"/>
      <dgm:spPr/>
      <dgm:t>
        <a:bodyPr/>
        <a:lstStyle/>
        <a:p>
          <a:endParaRPr lang="en-SG"/>
        </a:p>
      </dgm:t>
    </dgm:pt>
    <dgm:pt modelId="{91F40C30-853E-402A-BA96-EAF755A21D97}" type="pres">
      <dgm:prSet presAssocID="{6366B8AE-4904-4650-AB86-0364F7615125}" presName="hierChild4" presStyleCnt="0"/>
      <dgm:spPr/>
    </dgm:pt>
    <dgm:pt modelId="{4F5C89E1-3854-4082-92E5-3F3A0D4B7771}" type="pres">
      <dgm:prSet presAssocID="{6366B8AE-4904-4650-AB86-0364F7615125}" presName="hierChild5" presStyleCnt="0"/>
      <dgm:spPr/>
    </dgm:pt>
    <dgm:pt modelId="{E31ECE04-BA55-4C17-8FA9-2D7D9E1CD29D}" type="pres">
      <dgm:prSet presAssocID="{4A51EC09-2DC2-4C60-8DAF-419BDBEE2E39}" presName="Name37" presStyleLbl="parChTrans1D2" presStyleIdx="2" presStyleCnt="3"/>
      <dgm:spPr/>
      <dgm:t>
        <a:bodyPr/>
        <a:lstStyle/>
        <a:p>
          <a:endParaRPr lang="en-SG"/>
        </a:p>
      </dgm:t>
    </dgm:pt>
    <dgm:pt modelId="{AF4E2126-5E9F-4445-8437-B181AAAACE48}" type="pres">
      <dgm:prSet presAssocID="{6A3C19A9-F039-413C-A2C4-F53D5B0F6DF7}" presName="hierRoot2" presStyleCnt="0">
        <dgm:presLayoutVars>
          <dgm:hierBranch val="init"/>
        </dgm:presLayoutVars>
      </dgm:prSet>
      <dgm:spPr/>
    </dgm:pt>
    <dgm:pt modelId="{DCCFC249-F5AA-421E-B8C3-704FE97884C0}" type="pres">
      <dgm:prSet presAssocID="{6A3C19A9-F039-413C-A2C4-F53D5B0F6DF7}" presName="rootComposite" presStyleCnt="0"/>
      <dgm:spPr/>
    </dgm:pt>
    <dgm:pt modelId="{4FCC64AB-5F48-40C1-9F80-1CDAA10F69BE}" type="pres">
      <dgm:prSet presAssocID="{6A3C19A9-F039-413C-A2C4-F53D5B0F6DF7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SG"/>
        </a:p>
      </dgm:t>
    </dgm:pt>
    <dgm:pt modelId="{93637630-1B35-4BE9-9B3B-3CA87CC639B1}" type="pres">
      <dgm:prSet presAssocID="{6A3C19A9-F039-413C-A2C4-F53D5B0F6DF7}" presName="rootConnector" presStyleLbl="node2" presStyleIdx="2" presStyleCnt="3"/>
      <dgm:spPr/>
      <dgm:t>
        <a:bodyPr/>
        <a:lstStyle/>
        <a:p>
          <a:endParaRPr lang="en-SG"/>
        </a:p>
      </dgm:t>
    </dgm:pt>
    <dgm:pt modelId="{6B064030-1F46-4901-887D-30FE15A449FE}" type="pres">
      <dgm:prSet presAssocID="{6A3C19A9-F039-413C-A2C4-F53D5B0F6DF7}" presName="hierChild4" presStyleCnt="0"/>
      <dgm:spPr/>
    </dgm:pt>
    <dgm:pt modelId="{3E1ACDC5-0DC2-43AF-A831-3CE14DCFB06C}" type="pres">
      <dgm:prSet presAssocID="{6A3C19A9-F039-413C-A2C4-F53D5B0F6DF7}" presName="hierChild5" presStyleCnt="0"/>
      <dgm:spPr/>
    </dgm:pt>
    <dgm:pt modelId="{2C2B0E9B-9A2E-4545-8A7E-03719349E459}" type="pres">
      <dgm:prSet presAssocID="{58376F4B-6DFA-4308-B90B-6B1558C85DFA}" presName="hierChild3" presStyleCnt="0"/>
      <dgm:spPr/>
    </dgm:pt>
  </dgm:ptLst>
  <dgm:cxnLst>
    <dgm:cxn modelId="{EAE68FA5-FAB4-458B-BACF-B90BA4BEF902}" srcId="{58376F4B-6DFA-4308-B90B-6B1558C85DFA}" destId="{6366B8AE-4904-4650-AB86-0364F7615125}" srcOrd="1" destOrd="0" parTransId="{9A4C5879-77EF-41A4-A9C7-F28D7A61C804}" sibTransId="{30A296BF-F45C-4D37-B4B3-4EDACF64DB38}"/>
    <dgm:cxn modelId="{D9CF376B-28C3-4993-A05C-D4A3B01841AA}" type="presOf" srcId="{6366B8AE-4904-4650-AB86-0364F7615125}" destId="{3585DFC4-FF11-4EBA-989E-C504C05505FA}" srcOrd="0" destOrd="0" presId="urn:microsoft.com/office/officeart/2005/8/layout/orgChart1"/>
    <dgm:cxn modelId="{3A19EB33-E696-47C3-8C0A-B475201128EC}" type="presOf" srcId="{9A4C5879-77EF-41A4-A9C7-F28D7A61C804}" destId="{F515C9A4-D2D8-4E26-BB92-E89E84E0DEAA}" srcOrd="0" destOrd="0" presId="urn:microsoft.com/office/officeart/2005/8/layout/orgChart1"/>
    <dgm:cxn modelId="{DE20B5E2-615B-4302-9D3B-6763577599A7}" srcId="{58376F4B-6DFA-4308-B90B-6B1558C85DFA}" destId="{6A3C19A9-F039-413C-A2C4-F53D5B0F6DF7}" srcOrd="2" destOrd="0" parTransId="{4A51EC09-2DC2-4C60-8DAF-419BDBEE2E39}" sibTransId="{732C43CF-C84A-4812-AA86-4BDC429A91CA}"/>
    <dgm:cxn modelId="{0C74187F-A4E7-486D-A1F1-71479E425DB9}" type="presOf" srcId="{58376F4B-6DFA-4308-B90B-6B1558C85DFA}" destId="{6AAE1F8D-A8FF-483C-A545-5B8106AE3D11}" srcOrd="1" destOrd="0" presId="urn:microsoft.com/office/officeart/2005/8/layout/orgChart1"/>
    <dgm:cxn modelId="{56973D4A-A3A6-44BF-A189-B92EF10962BB}" type="presOf" srcId="{B815CB40-C2DE-465E-B0C0-3A3482D12EDE}" destId="{F5C533E5-0BE2-44B8-938B-CFFFF68C9B1A}" srcOrd="0" destOrd="0" presId="urn:microsoft.com/office/officeart/2005/8/layout/orgChart1"/>
    <dgm:cxn modelId="{A2BA21FF-27F9-4DCC-9EC9-2A01EAD59BB2}" type="presOf" srcId="{B815CB40-C2DE-465E-B0C0-3A3482D12EDE}" destId="{49651B64-704C-4C26-8919-A11898C01874}" srcOrd="1" destOrd="0" presId="urn:microsoft.com/office/officeart/2005/8/layout/orgChart1"/>
    <dgm:cxn modelId="{8FBEFE2D-801D-4408-B491-36B5680F05AE}" type="presOf" srcId="{DE7A0576-B757-4815-B061-45B3ECDEB390}" destId="{32DB4E41-87EF-4395-AA93-B5CE711C0AA7}" srcOrd="0" destOrd="0" presId="urn:microsoft.com/office/officeart/2005/8/layout/orgChart1"/>
    <dgm:cxn modelId="{B661D571-E67B-4653-8CD5-656E1CA6BDE2}" type="presOf" srcId="{6366B8AE-4904-4650-AB86-0364F7615125}" destId="{F1D93645-2E10-42AA-A0ED-166B81B88B14}" srcOrd="1" destOrd="0" presId="urn:microsoft.com/office/officeart/2005/8/layout/orgChart1"/>
    <dgm:cxn modelId="{50650C73-5590-47E5-B468-225D1B09FB95}" type="presOf" srcId="{6A3C19A9-F039-413C-A2C4-F53D5B0F6DF7}" destId="{4FCC64AB-5F48-40C1-9F80-1CDAA10F69BE}" srcOrd="0" destOrd="0" presId="urn:microsoft.com/office/officeart/2005/8/layout/orgChart1"/>
    <dgm:cxn modelId="{89538C5B-FA94-4B8D-A260-5F120426D848}" type="presOf" srcId="{4A51EC09-2DC2-4C60-8DAF-419BDBEE2E39}" destId="{E31ECE04-BA55-4C17-8FA9-2D7D9E1CD29D}" srcOrd="0" destOrd="0" presId="urn:microsoft.com/office/officeart/2005/8/layout/orgChart1"/>
    <dgm:cxn modelId="{46A9DA2F-0038-4945-A107-FF1FE9934732}" type="presOf" srcId="{6A3C19A9-F039-413C-A2C4-F53D5B0F6DF7}" destId="{93637630-1B35-4BE9-9B3B-3CA87CC639B1}" srcOrd="1" destOrd="0" presId="urn:microsoft.com/office/officeart/2005/8/layout/orgChart1"/>
    <dgm:cxn modelId="{30C4E75E-E7F6-4F94-944C-0B1D68D83228}" type="presOf" srcId="{261CF52D-00C8-44C4-8056-09F4A07DF74D}" destId="{76A4A717-1A9C-4491-A205-02386106FA96}" srcOrd="0" destOrd="0" presId="urn:microsoft.com/office/officeart/2005/8/layout/orgChart1"/>
    <dgm:cxn modelId="{A09147CB-963D-40FD-A8C1-426CCC517F51}" srcId="{261CF52D-00C8-44C4-8056-09F4A07DF74D}" destId="{58376F4B-6DFA-4308-B90B-6B1558C85DFA}" srcOrd="0" destOrd="0" parTransId="{F9D9F4EB-5FCB-4031-A335-0B8B33461204}" sibTransId="{F9E1139F-6604-49E3-9ADB-D47B6560C047}"/>
    <dgm:cxn modelId="{964D94EF-EA97-4728-BD57-986BD4E74302}" type="presOf" srcId="{58376F4B-6DFA-4308-B90B-6B1558C85DFA}" destId="{3B603D93-B18E-47DE-B245-46DD9B51EFD5}" srcOrd="0" destOrd="0" presId="urn:microsoft.com/office/officeart/2005/8/layout/orgChart1"/>
    <dgm:cxn modelId="{803CC23E-6954-48EA-BB80-C1536C134A67}" srcId="{58376F4B-6DFA-4308-B90B-6B1558C85DFA}" destId="{B815CB40-C2DE-465E-B0C0-3A3482D12EDE}" srcOrd="0" destOrd="0" parTransId="{DE7A0576-B757-4815-B061-45B3ECDEB390}" sibTransId="{0594466E-9C88-44A7-A474-AB4366651764}"/>
    <dgm:cxn modelId="{582B8758-5E86-4611-A24C-50D862FF7C6D}" type="presParOf" srcId="{76A4A717-1A9C-4491-A205-02386106FA96}" destId="{B25DC1D0-8624-48D7-8A95-96DB23BD8816}" srcOrd="0" destOrd="0" presId="urn:microsoft.com/office/officeart/2005/8/layout/orgChart1"/>
    <dgm:cxn modelId="{FAE34F10-C351-4595-9151-C577F7D95C4D}" type="presParOf" srcId="{B25DC1D0-8624-48D7-8A95-96DB23BD8816}" destId="{6F9BC3B7-D6C4-4C59-B96D-B113157E41EE}" srcOrd="0" destOrd="0" presId="urn:microsoft.com/office/officeart/2005/8/layout/orgChart1"/>
    <dgm:cxn modelId="{6753763C-31F7-406A-9848-D49ABF1690C8}" type="presParOf" srcId="{6F9BC3B7-D6C4-4C59-B96D-B113157E41EE}" destId="{3B603D93-B18E-47DE-B245-46DD9B51EFD5}" srcOrd="0" destOrd="0" presId="urn:microsoft.com/office/officeart/2005/8/layout/orgChart1"/>
    <dgm:cxn modelId="{6ACB8A34-2ED9-45DC-B77C-F327D0415B65}" type="presParOf" srcId="{6F9BC3B7-D6C4-4C59-B96D-B113157E41EE}" destId="{6AAE1F8D-A8FF-483C-A545-5B8106AE3D11}" srcOrd="1" destOrd="0" presId="urn:microsoft.com/office/officeart/2005/8/layout/orgChart1"/>
    <dgm:cxn modelId="{54832751-38EE-4A57-91A0-794EC5BA06D4}" type="presParOf" srcId="{B25DC1D0-8624-48D7-8A95-96DB23BD8816}" destId="{23B1F0C5-F0D1-459D-BB86-CA43E3E4AB4D}" srcOrd="1" destOrd="0" presId="urn:microsoft.com/office/officeart/2005/8/layout/orgChart1"/>
    <dgm:cxn modelId="{53092075-266F-45E4-8F94-BD262BB28903}" type="presParOf" srcId="{23B1F0C5-F0D1-459D-BB86-CA43E3E4AB4D}" destId="{32DB4E41-87EF-4395-AA93-B5CE711C0AA7}" srcOrd="0" destOrd="0" presId="urn:microsoft.com/office/officeart/2005/8/layout/orgChart1"/>
    <dgm:cxn modelId="{70EEB2EB-9259-49C0-B579-DB60359455A5}" type="presParOf" srcId="{23B1F0C5-F0D1-459D-BB86-CA43E3E4AB4D}" destId="{956D0187-F5D5-4047-B502-76C7D1B95B5A}" srcOrd="1" destOrd="0" presId="urn:microsoft.com/office/officeart/2005/8/layout/orgChart1"/>
    <dgm:cxn modelId="{48D56275-3A6B-4D1B-9015-A77CC6295A6D}" type="presParOf" srcId="{956D0187-F5D5-4047-B502-76C7D1B95B5A}" destId="{76AFD18B-E789-408E-895C-1951109CDF22}" srcOrd="0" destOrd="0" presId="urn:microsoft.com/office/officeart/2005/8/layout/orgChart1"/>
    <dgm:cxn modelId="{9FD651D1-9049-4E7D-928B-E0A1597713E4}" type="presParOf" srcId="{76AFD18B-E789-408E-895C-1951109CDF22}" destId="{F5C533E5-0BE2-44B8-938B-CFFFF68C9B1A}" srcOrd="0" destOrd="0" presId="urn:microsoft.com/office/officeart/2005/8/layout/orgChart1"/>
    <dgm:cxn modelId="{9CBB9AE9-57E1-42B1-8160-9947E554B866}" type="presParOf" srcId="{76AFD18B-E789-408E-895C-1951109CDF22}" destId="{49651B64-704C-4C26-8919-A11898C01874}" srcOrd="1" destOrd="0" presId="urn:microsoft.com/office/officeart/2005/8/layout/orgChart1"/>
    <dgm:cxn modelId="{5E538702-1148-40F0-8628-297072962026}" type="presParOf" srcId="{956D0187-F5D5-4047-B502-76C7D1B95B5A}" destId="{7226E0C4-A49A-4168-8633-98E28A79DDDE}" srcOrd="1" destOrd="0" presId="urn:microsoft.com/office/officeart/2005/8/layout/orgChart1"/>
    <dgm:cxn modelId="{6C910D69-F51E-4368-8D19-10747E02F5F9}" type="presParOf" srcId="{956D0187-F5D5-4047-B502-76C7D1B95B5A}" destId="{B921667A-C0AB-4134-9F84-0DBE9FBDBF7A}" srcOrd="2" destOrd="0" presId="urn:microsoft.com/office/officeart/2005/8/layout/orgChart1"/>
    <dgm:cxn modelId="{62AF275C-2A4A-4DB4-9296-419B6152ACB3}" type="presParOf" srcId="{23B1F0C5-F0D1-459D-BB86-CA43E3E4AB4D}" destId="{F515C9A4-D2D8-4E26-BB92-E89E84E0DEAA}" srcOrd="2" destOrd="0" presId="urn:microsoft.com/office/officeart/2005/8/layout/orgChart1"/>
    <dgm:cxn modelId="{03F9C75B-5312-454A-AF39-5DC5C4AC0C1F}" type="presParOf" srcId="{23B1F0C5-F0D1-459D-BB86-CA43E3E4AB4D}" destId="{B3030AB4-8391-44DC-934F-9C7CDA73FAD6}" srcOrd="3" destOrd="0" presId="urn:microsoft.com/office/officeart/2005/8/layout/orgChart1"/>
    <dgm:cxn modelId="{E5317E26-62D1-4C25-A2B9-FA0406E96FA1}" type="presParOf" srcId="{B3030AB4-8391-44DC-934F-9C7CDA73FAD6}" destId="{376CC41A-C71C-425A-9D43-7321ADA63273}" srcOrd="0" destOrd="0" presId="urn:microsoft.com/office/officeart/2005/8/layout/orgChart1"/>
    <dgm:cxn modelId="{D104E62D-6BAB-4F09-BCC4-519E2D070E3A}" type="presParOf" srcId="{376CC41A-C71C-425A-9D43-7321ADA63273}" destId="{3585DFC4-FF11-4EBA-989E-C504C05505FA}" srcOrd="0" destOrd="0" presId="urn:microsoft.com/office/officeart/2005/8/layout/orgChart1"/>
    <dgm:cxn modelId="{A13DD691-31A7-458D-9C79-88537130AD75}" type="presParOf" srcId="{376CC41A-C71C-425A-9D43-7321ADA63273}" destId="{F1D93645-2E10-42AA-A0ED-166B81B88B14}" srcOrd="1" destOrd="0" presId="urn:microsoft.com/office/officeart/2005/8/layout/orgChart1"/>
    <dgm:cxn modelId="{590BCFFD-A4F3-497C-AA7A-7A80C3E02498}" type="presParOf" srcId="{B3030AB4-8391-44DC-934F-9C7CDA73FAD6}" destId="{91F40C30-853E-402A-BA96-EAF755A21D97}" srcOrd="1" destOrd="0" presId="urn:microsoft.com/office/officeart/2005/8/layout/orgChart1"/>
    <dgm:cxn modelId="{930035D7-5540-4930-8E58-DDB2A5C33D2D}" type="presParOf" srcId="{B3030AB4-8391-44DC-934F-9C7CDA73FAD6}" destId="{4F5C89E1-3854-4082-92E5-3F3A0D4B7771}" srcOrd="2" destOrd="0" presId="urn:microsoft.com/office/officeart/2005/8/layout/orgChart1"/>
    <dgm:cxn modelId="{711FC53F-A47E-4CAC-BE3C-5B10CA0685DF}" type="presParOf" srcId="{23B1F0C5-F0D1-459D-BB86-CA43E3E4AB4D}" destId="{E31ECE04-BA55-4C17-8FA9-2D7D9E1CD29D}" srcOrd="4" destOrd="0" presId="urn:microsoft.com/office/officeart/2005/8/layout/orgChart1"/>
    <dgm:cxn modelId="{2FA1A4F1-195A-4ABE-A826-C4BDCB975590}" type="presParOf" srcId="{23B1F0C5-F0D1-459D-BB86-CA43E3E4AB4D}" destId="{AF4E2126-5E9F-4445-8437-B181AAAACE48}" srcOrd="5" destOrd="0" presId="urn:microsoft.com/office/officeart/2005/8/layout/orgChart1"/>
    <dgm:cxn modelId="{ED64C26B-E971-41B8-9ECA-203FEFFD1D75}" type="presParOf" srcId="{AF4E2126-5E9F-4445-8437-B181AAAACE48}" destId="{DCCFC249-F5AA-421E-B8C3-704FE97884C0}" srcOrd="0" destOrd="0" presId="urn:microsoft.com/office/officeart/2005/8/layout/orgChart1"/>
    <dgm:cxn modelId="{F0DF3BD2-BFEC-4C7B-9FF0-6398F76ABCF2}" type="presParOf" srcId="{DCCFC249-F5AA-421E-B8C3-704FE97884C0}" destId="{4FCC64AB-5F48-40C1-9F80-1CDAA10F69BE}" srcOrd="0" destOrd="0" presId="urn:microsoft.com/office/officeart/2005/8/layout/orgChart1"/>
    <dgm:cxn modelId="{93D39FB1-0174-4AC4-826D-CEDF13A44DE2}" type="presParOf" srcId="{DCCFC249-F5AA-421E-B8C3-704FE97884C0}" destId="{93637630-1B35-4BE9-9B3B-3CA87CC639B1}" srcOrd="1" destOrd="0" presId="urn:microsoft.com/office/officeart/2005/8/layout/orgChart1"/>
    <dgm:cxn modelId="{A641F9D7-2CB3-4FC3-B7B7-52AD62AD1782}" type="presParOf" srcId="{AF4E2126-5E9F-4445-8437-B181AAAACE48}" destId="{6B064030-1F46-4901-887D-30FE15A449FE}" srcOrd="1" destOrd="0" presId="urn:microsoft.com/office/officeart/2005/8/layout/orgChart1"/>
    <dgm:cxn modelId="{287EE498-933F-43F3-8097-0A81A4A13C47}" type="presParOf" srcId="{AF4E2126-5E9F-4445-8437-B181AAAACE48}" destId="{3E1ACDC5-0DC2-43AF-A831-3CE14DCFB06C}" srcOrd="2" destOrd="0" presId="urn:microsoft.com/office/officeart/2005/8/layout/orgChart1"/>
    <dgm:cxn modelId="{ECBFCFA3-5173-450C-946B-EF2FE380B60D}" type="presParOf" srcId="{B25DC1D0-8624-48D7-8A95-96DB23BD8816}" destId="{2C2B0E9B-9A2E-4545-8A7E-03719349E459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1ECE04-BA55-4C17-8FA9-2D7D9E1CD29D}">
      <dsp:nvSpPr>
        <dsp:cNvPr id="0" name=""/>
        <dsp:cNvSpPr/>
      </dsp:nvSpPr>
      <dsp:spPr>
        <a:xfrm>
          <a:off x="3048000" y="1371197"/>
          <a:ext cx="1935881" cy="3359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7989"/>
              </a:lnTo>
              <a:lnTo>
                <a:pt x="1935881" y="167989"/>
              </a:lnTo>
              <a:lnTo>
                <a:pt x="1935881" y="33597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15C9A4-D2D8-4E26-BB92-E89E84E0DEAA}">
      <dsp:nvSpPr>
        <dsp:cNvPr id="0" name=""/>
        <dsp:cNvSpPr/>
      </dsp:nvSpPr>
      <dsp:spPr>
        <a:xfrm>
          <a:off x="2735947" y="1371197"/>
          <a:ext cx="312052" cy="335979"/>
        </a:xfrm>
        <a:custGeom>
          <a:avLst/>
          <a:gdLst/>
          <a:ahLst/>
          <a:cxnLst/>
          <a:rect l="0" t="0" r="0" b="0"/>
          <a:pathLst>
            <a:path>
              <a:moveTo>
                <a:pt x="312052" y="0"/>
              </a:moveTo>
              <a:lnTo>
                <a:pt x="312052" y="167989"/>
              </a:lnTo>
              <a:lnTo>
                <a:pt x="0" y="167989"/>
              </a:lnTo>
              <a:lnTo>
                <a:pt x="0" y="33597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DB4E41-87EF-4395-AA93-B5CE711C0AA7}">
      <dsp:nvSpPr>
        <dsp:cNvPr id="0" name=""/>
        <dsp:cNvSpPr/>
      </dsp:nvSpPr>
      <dsp:spPr>
        <a:xfrm>
          <a:off x="800065" y="1371197"/>
          <a:ext cx="2247934" cy="335979"/>
        </a:xfrm>
        <a:custGeom>
          <a:avLst/>
          <a:gdLst/>
          <a:ahLst/>
          <a:cxnLst/>
          <a:rect l="0" t="0" r="0" b="0"/>
          <a:pathLst>
            <a:path>
              <a:moveTo>
                <a:pt x="2247934" y="0"/>
              </a:moveTo>
              <a:lnTo>
                <a:pt x="2247934" y="167989"/>
              </a:lnTo>
              <a:lnTo>
                <a:pt x="0" y="167989"/>
              </a:lnTo>
              <a:lnTo>
                <a:pt x="0" y="33597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603D93-B18E-47DE-B245-46DD9B51EFD5}">
      <dsp:nvSpPr>
        <dsp:cNvPr id="0" name=""/>
        <dsp:cNvSpPr/>
      </dsp:nvSpPr>
      <dsp:spPr>
        <a:xfrm>
          <a:off x="631019" y="571246"/>
          <a:ext cx="4833960" cy="799951"/>
        </a:xfrm>
        <a:prstGeom prst="rect">
          <a:avLst/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</a:rPr>
            <a:t>Integers</a:t>
          </a:r>
          <a:endParaRPr lang="en-SG" sz="2800" kern="1200" dirty="0">
            <a:solidFill>
              <a:srgbClr val="FF0000"/>
            </a:solidFill>
            <a:latin typeface="Verdana" panose="020B0604030504040204" pitchFamily="34" charset="0"/>
            <a:ea typeface="Verdana" panose="020B0604030504040204" pitchFamily="34" charset="0"/>
          </a:endParaRPr>
        </a:p>
      </dsp:txBody>
      <dsp:txXfrm>
        <a:off x="631019" y="571246"/>
        <a:ext cx="4833960" cy="799951"/>
      </dsp:txXfrm>
    </dsp:sp>
    <dsp:sp modelId="{F5C533E5-0BE2-44B8-938B-CFFFF68C9B1A}">
      <dsp:nvSpPr>
        <dsp:cNvPr id="0" name=""/>
        <dsp:cNvSpPr/>
      </dsp:nvSpPr>
      <dsp:spPr>
        <a:xfrm>
          <a:off x="114" y="1707176"/>
          <a:ext cx="1599902" cy="799951"/>
        </a:xfrm>
        <a:prstGeom prst="rect">
          <a:avLst/>
        </a:pr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0000CC"/>
              </a:solidFill>
              <a:latin typeface="Verdana" panose="020B0604030504040204" pitchFamily="34" charset="0"/>
              <a:ea typeface="Verdana" panose="020B0604030504040204" pitchFamily="34" charset="0"/>
            </a:rPr>
            <a:t>Positive Integers</a:t>
          </a:r>
          <a:endParaRPr lang="en-SG" sz="2400" kern="1200" dirty="0">
            <a:solidFill>
              <a:srgbClr val="0000CC"/>
            </a:solidFill>
            <a:latin typeface="Verdana" panose="020B0604030504040204" pitchFamily="34" charset="0"/>
            <a:ea typeface="Verdana" panose="020B0604030504040204" pitchFamily="34" charset="0"/>
          </a:endParaRPr>
        </a:p>
      </dsp:txBody>
      <dsp:txXfrm>
        <a:off x="114" y="1707176"/>
        <a:ext cx="1599902" cy="799951"/>
      </dsp:txXfrm>
    </dsp:sp>
    <dsp:sp modelId="{3585DFC4-FF11-4EBA-989E-C504C05505FA}">
      <dsp:nvSpPr>
        <dsp:cNvPr id="0" name=""/>
        <dsp:cNvSpPr/>
      </dsp:nvSpPr>
      <dsp:spPr>
        <a:xfrm>
          <a:off x="1935995" y="1707176"/>
          <a:ext cx="1599902" cy="799951"/>
        </a:xfrm>
        <a:prstGeom prst="rect">
          <a:avLst/>
        </a:prstGeom>
        <a:noFill/>
        <a:ln w="25400" cap="flat" cmpd="sng" algn="ctr">
          <a:solidFill>
            <a:schemeClr val="tx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0000CC"/>
              </a:solidFill>
              <a:latin typeface="Verdana" panose="020B0604030504040204" pitchFamily="34" charset="0"/>
              <a:ea typeface="Verdana" panose="020B0604030504040204" pitchFamily="34" charset="0"/>
            </a:rPr>
            <a:t>Negative Integers</a:t>
          </a:r>
          <a:endParaRPr lang="en-SG" sz="2400" kern="1200" dirty="0">
            <a:solidFill>
              <a:srgbClr val="0000CC"/>
            </a:solidFill>
            <a:latin typeface="Verdana" panose="020B0604030504040204" pitchFamily="34" charset="0"/>
            <a:ea typeface="Verdana" panose="020B0604030504040204" pitchFamily="34" charset="0"/>
          </a:endParaRPr>
        </a:p>
      </dsp:txBody>
      <dsp:txXfrm>
        <a:off x="1935995" y="1707176"/>
        <a:ext cx="1599902" cy="799951"/>
      </dsp:txXfrm>
    </dsp:sp>
    <dsp:sp modelId="{4FCC64AB-5F48-40C1-9F80-1CDAA10F69BE}">
      <dsp:nvSpPr>
        <dsp:cNvPr id="0" name=""/>
        <dsp:cNvSpPr/>
      </dsp:nvSpPr>
      <dsp:spPr>
        <a:xfrm>
          <a:off x="3871877" y="1707176"/>
          <a:ext cx="2224008" cy="799951"/>
        </a:xfrm>
        <a:prstGeom prst="rect">
          <a:avLst/>
        </a:pr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0000CC"/>
              </a:solidFill>
              <a:latin typeface="Verdana" panose="020B0604030504040204" pitchFamily="34" charset="0"/>
              <a:ea typeface="Verdana" panose="020B0604030504040204" pitchFamily="34" charset="0"/>
            </a:rPr>
            <a:t>Non-Negative Integers</a:t>
          </a:r>
          <a:endParaRPr lang="en-SG" sz="2400" kern="1200" dirty="0">
            <a:solidFill>
              <a:srgbClr val="0000CC"/>
            </a:solidFill>
            <a:latin typeface="Verdana" panose="020B0604030504040204" pitchFamily="34" charset="0"/>
            <a:ea typeface="Verdana" panose="020B0604030504040204" pitchFamily="34" charset="0"/>
          </a:endParaRPr>
        </a:p>
      </dsp:txBody>
      <dsp:txXfrm>
        <a:off x="3871877" y="1707176"/>
        <a:ext cx="2224008" cy="79995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3" Type="http://schemas.openxmlformats.org/officeDocument/2006/relationships/image" Target="../media/image51.wmf"/><Relationship Id="rId7" Type="http://schemas.openxmlformats.org/officeDocument/2006/relationships/image" Target="../media/image55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Relationship Id="rId6" Type="http://schemas.openxmlformats.org/officeDocument/2006/relationships/image" Target="../media/image54.wmf"/><Relationship Id="rId5" Type="http://schemas.openxmlformats.org/officeDocument/2006/relationships/image" Target="../media/image53.wmf"/><Relationship Id="rId4" Type="http://schemas.openxmlformats.org/officeDocument/2006/relationships/image" Target="../media/image5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png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4.wmf"/><Relationship Id="rId1" Type="http://schemas.openxmlformats.org/officeDocument/2006/relationships/image" Target="../media/image63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775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4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4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48BB57DA-23C3-4E67-A62E-D972EFEB2E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7287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775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438" y="3475038"/>
            <a:ext cx="7680325" cy="329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3146B228-79D8-4A6C-AC9D-F685E0C814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562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A078479-874A-4C6A-830E-48023ABE0D79}" type="slidenum">
              <a:rPr lang="en-US" b="0" i="0" smtClean="0"/>
              <a:pPr/>
              <a:t>1</a:t>
            </a:fld>
            <a:endParaRPr lang="en-US" b="0" i="0" smtClean="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211356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D9BE1B5-0D27-4EE4-BBA0-118F9BA7BB9D}" type="slidenum">
              <a:rPr lang="en-US" b="0" i="0"/>
              <a:pPr/>
              <a:t>2</a:t>
            </a:fld>
            <a:endParaRPr lang="en-US" b="0" i="0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509001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6CE842C-F566-4425-BD73-95B19FECF043}" type="slidenum">
              <a:rPr lang="en-US" b="0" i="0"/>
              <a:pPr/>
              <a:t>4</a:t>
            </a:fld>
            <a:endParaRPr lang="en-US" b="0" i="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429741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14400" marR="0" indent="-457200" algn="just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Wingdings" panose="05000000000000000000" pitchFamily="2" charset="2"/>
              <a:buChar char="v"/>
              <a:tabLst/>
              <a:defRPr/>
            </a:pPr>
            <a:r>
              <a:rPr lang="en-US" sz="1700" b="1" dirty="0" smtClean="0">
                <a:solidFill>
                  <a:srgbClr val="FF0000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The set of all integers: Z</a:t>
            </a:r>
          </a:p>
          <a:p>
            <a:pPr marL="914400" marR="0" indent="-457200" algn="just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Wingdings" panose="05000000000000000000" pitchFamily="2" charset="2"/>
              <a:buChar char="v"/>
              <a:tabLst/>
              <a:defRPr/>
            </a:pPr>
            <a:r>
              <a:rPr lang="en-US" sz="1700" b="1" dirty="0" smtClean="0">
                <a:solidFill>
                  <a:srgbClr val="FF0000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The set of all natural</a:t>
            </a:r>
            <a:r>
              <a:rPr lang="en-US" sz="1700" b="1" baseline="0" dirty="0" smtClean="0">
                <a:solidFill>
                  <a:srgbClr val="FF0000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 </a:t>
            </a:r>
            <a:r>
              <a:rPr lang="en-US" sz="1700" b="1" dirty="0" smtClean="0">
                <a:solidFill>
                  <a:srgbClr val="FF0000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numbers: N</a:t>
            </a:r>
          </a:p>
          <a:p>
            <a:pPr marL="914400" indent="-457200" algn="just" eaLnBrk="1" hangingPunct="1">
              <a:spcBef>
                <a:spcPts val="600"/>
              </a:spcBef>
              <a:spcAft>
                <a:spcPts val="600"/>
              </a:spcAft>
              <a:buSzPct val="100000"/>
              <a:buFont typeface="Wingdings" panose="05000000000000000000" pitchFamily="2" charset="2"/>
              <a:buChar char="v"/>
            </a:pPr>
            <a:r>
              <a:rPr lang="en-US" sz="1700" b="1" dirty="0" smtClean="0">
                <a:solidFill>
                  <a:srgbClr val="FF0000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The set of all rational numbers: Q</a:t>
            </a:r>
          </a:p>
          <a:p>
            <a:pPr marL="914400" indent="-457200" algn="just" eaLnBrk="1" hangingPunct="1">
              <a:spcBef>
                <a:spcPts val="600"/>
              </a:spcBef>
              <a:spcAft>
                <a:spcPts val="600"/>
              </a:spcAft>
              <a:buSzPct val="100000"/>
              <a:buFont typeface="Wingdings" panose="05000000000000000000" pitchFamily="2" charset="2"/>
              <a:buChar char="v"/>
            </a:pPr>
            <a:r>
              <a:rPr lang="en-US" sz="1700" b="1" dirty="0" smtClean="0">
                <a:solidFill>
                  <a:srgbClr val="FF0000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The set of all real numbers: R</a:t>
            </a:r>
          </a:p>
          <a:p>
            <a:pPr marL="914400" indent="-457200" algn="just" eaLnBrk="1" hangingPunct="1">
              <a:spcBef>
                <a:spcPts val="600"/>
              </a:spcBef>
              <a:spcAft>
                <a:spcPts val="600"/>
              </a:spcAft>
              <a:buSzPct val="100000"/>
              <a:buFont typeface="Wingdings" panose="05000000000000000000" pitchFamily="2" charset="2"/>
              <a:buChar char="v"/>
            </a:pPr>
            <a:r>
              <a:rPr lang="en-US" sz="1700" b="1" dirty="0" smtClean="0">
                <a:solidFill>
                  <a:srgbClr val="FF0000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The set of all  positive real numbers: R</a:t>
            </a:r>
            <a:r>
              <a:rPr lang="en-US" sz="1700" b="1" baseline="30000" dirty="0" smtClean="0">
                <a:solidFill>
                  <a:srgbClr val="FF0000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+</a:t>
            </a:r>
            <a:endParaRPr lang="en-US" sz="1700" b="1" dirty="0" smtClean="0">
              <a:solidFill>
                <a:srgbClr val="FF0000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  <a:p>
            <a:pPr marL="914400" indent="-457200" algn="just" eaLnBrk="1" hangingPunct="1">
              <a:spcBef>
                <a:spcPts val="600"/>
              </a:spcBef>
              <a:spcAft>
                <a:spcPts val="600"/>
              </a:spcAft>
              <a:buSzPct val="100000"/>
              <a:buFont typeface="Wingdings" panose="05000000000000000000" pitchFamily="2" charset="2"/>
              <a:buChar char="v"/>
            </a:pPr>
            <a:r>
              <a:rPr lang="en-US" sz="1700" b="1" dirty="0" smtClean="0">
                <a:solidFill>
                  <a:srgbClr val="FF0000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The set of complex numbers: 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46B228-79D8-4A6C-AC9D-F685E0C814BF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3604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FAFB508-0564-4513-A10E-C721CF65E8B2}" type="slidenum">
              <a:rPr lang="en-US" b="0" i="0"/>
              <a:pPr/>
              <a:t>72</a:t>
            </a:fld>
            <a:endParaRPr lang="en-US" b="0" i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477638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1.#</a:t>
            </a:r>
          </a:p>
        </p:txBody>
      </p:sp>
      <p:sp>
        <p:nvSpPr>
          <p:cNvPr id="88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787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" name="Slide Number Placeholder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-91620" y="656608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1">
                <a:latin typeface="Arial" charset="0"/>
                <a:cs typeface="Arial" charset="0"/>
              </a:defRPr>
            </a:lvl1pPr>
          </a:lstStyle>
          <a:p>
            <a:pPr algn="l">
              <a:defRPr/>
            </a:pPr>
            <a:r>
              <a:rPr lang="en-US" dirty="0" smtClean="0">
                <a:solidFill>
                  <a:srgbClr val="FF0000"/>
                </a:solidFill>
              </a:rPr>
              <a:t>Slide</a:t>
            </a:r>
            <a:r>
              <a:rPr lang="en-US" dirty="0" smtClean="0"/>
              <a:t>-</a:t>
            </a:r>
            <a:fld id="{FCFF135A-902E-4CEE-A769-6297F0D52EC6}" type="slidenum">
              <a:rPr lang="en-US" smtClean="0">
                <a:solidFill>
                  <a:srgbClr val="6600FF"/>
                </a:solidFill>
              </a:rPr>
              <a:pPr algn="l">
                <a:defRPr/>
              </a:pPr>
              <a:t>‹#›</a:t>
            </a:fld>
            <a:endParaRPr lang="en-US" dirty="0">
              <a:solidFill>
                <a:srgbClr val="66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1712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Slide Number Placeholder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-91620" y="656608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1">
                <a:latin typeface="Arial" charset="0"/>
                <a:cs typeface="Arial" charset="0"/>
              </a:defRPr>
            </a:lvl1pPr>
          </a:lstStyle>
          <a:p>
            <a:pPr algn="l">
              <a:defRPr/>
            </a:pPr>
            <a:r>
              <a:rPr lang="en-US" dirty="0" smtClean="0">
                <a:solidFill>
                  <a:srgbClr val="FF0000"/>
                </a:solidFill>
              </a:rPr>
              <a:t>Slide</a:t>
            </a:r>
            <a:r>
              <a:rPr lang="en-US" dirty="0" smtClean="0"/>
              <a:t>-</a:t>
            </a:r>
            <a:fld id="{FCFF135A-902E-4CEE-A769-6297F0D52EC6}" type="slidenum">
              <a:rPr lang="en-US" smtClean="0">
                <a:solidFill>
                  <a:srgbClr val="6600FF"/>
                </a:solidFill>
              </a:rPr>
              <a:pPr algn="l">
                <a:defRPr/>
              </a:pPr>
              <a:t>‹#›</a:t>
            </a:fld>
            <a:endParaRPr lang="en-US" dirty="0">
              <a:solidFill>
                <a:srgbClr val="66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77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Slide Number Placeholder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-91620" y="656608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1">
                <a:latin typeface="Arial" charset="0"/>
                <a:cs typeface="Arial" charset="0"/>
              </a:defRPr>
            </a:lvl1pPr>
          </a:lstStyle>
          <a:p>
            <a:pPr algn="l">
              <a:defRPr/>
            </a:pPr>
            <a:r>
              <a:rPr lang="en-US" dirty="0" smtClean="0">
                <a:solidFill>
                  <a:srgbClr val="FF0000"/>
                </a:solidFill>
              </a:rPr>
              <a:t>Slide</a:t>
            </a:r>
            <a:r>
              <a:rPr lang="en-US" dirty="0" smtClean="0"/>
              <a:t>-</a:t>
            </a:r>
            <a:fld id="{FCFF135A-902E-4CEE-A769-6297F0D52EC6}" type="slidenum">
              <a:rPr lang="en-US" smtClean="0">
                <a:solidFill>
                  <a:srgbClr val="6600FF"/>
                </a:solidFill>
              </a:rPr>
              <a:pPr algn="l">
                <a:defRPr/>
              </a:pPr>
              <a:t>‹#›</a:t>
            </a:fld>
            <a:endParaRPr lang="en-US" dirty="0">
              <a:solidFill>
                <a:srgbClr val="66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15639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-91620" y="656608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1">
                <a:latin typeface="Arial" charset="0"/>
                <a:cs typeface="Arial" charset="0"/>
              </a:defRPr>
            </a:lvl1pPr>
          </a:lstStyle>
          <a:p>
            <a:pPr algn="l">
              <a:defRPr/>
            </a:pPr>
            <a:r>
              <a:rPr lang="en-US" dirty="0" smtClean="0">
                <a:solidFill>
                  <a:srgbClr val="FF0000"/>
                </a:solidFill>
              </a:rPr>
              <a:t>Slide</a:t>
            </a:r>
            <a:r>
              <a:rPr lang="en-US" dirty="0" smtClean="0"/>
              <a:t>-</a:t>
            </a:r>
            <a:fld id="{FCFF135A-902E-4CEE-A769-6297F0D52EC6}" type="slidenum">
              <a:rPr lang="en-US" smtClean="0">
                <a:solidFill>
                  <a:srgbClr val="6600FF"/>
                </a:solidFill>
              </a:rPr>
              <a:pPr algn="l">
                <a:defRPr/>
              </a:pPr>
              <a:t>‹#›</a:t>
            </a:fld>
            <a:endParaRPr lang="en-US" dirty="0">
              <a:solidFill>
                <a:srgbClr val="66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6356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Slide Number Placeholder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-91620" y="656608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1">
                <a:latin typeface="Arial" charset="0"/>
                <a:cs typeface="Arial" charset="0"/>
              </a:defRPr>
            </a:lvl1pPr>
          </a:lstStyle>
          <a:p>
            <a:pPr algn="l">
              <a:defRPr/>
            </a:pPr>
            <a:r>
              <a:rPr lang="en-US" dirty="0" smtClean="0">
                <a:solidFill>
                  <a:srgbClr val="FF0000"/>
                </a:solidFill>
              </a:rPr>
              <a:t>Slide</a:t>
            </a:r>
            <a:r>
              <a:rPr lang="en-US" dirty="0" smtClean="0"/>
              <a:t>-</a:t>
            </a:r>
            <a:fld id="{FCFF135A-902E-4CEE-A769-6297F0D52EC6}" type="slidenum">
              <a:rPr lang="en-US" smtClean="0">
                <a:solidFill>
                  <a:srgbClr val="6600FF"/>
                </a:solidFill>
              </a:rPr>
              <a:pPr algn="l">
                <a:defRPr/>
              </a:pPr>
              <a:t>‹#›</a:t>
            </a:fld>
            <a:endParaRPr lang="en-US" dirty="0">
              <a:solidFill>
                <a:srgbClr val="66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2521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Slide Number Placeholder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-91620" y="656608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1">
                <a:latin typeface="Arial" charset="0"/>
                <a:cs typeface="Arial" charset="0"/>
              </a:defRPr>
            </a:lvl1pPr>
          </a:lstStyle>
          <a:p>
            <a:pPr algn="l">
              <a:defRPr/>
            </a:pPr>
            <a:r>
              <a:rPr lang="en-US" dirty="0" smtClean="0">
                <a:solidFill>
                  <a:srgbClr val="FF0000"/>
                </a:solidFill>
              </a:rPr>
              <a:t>Slide</a:t>
            </a:r>
            <a:r>
              <a:rPr lang="en-US" dirty="0" smtClean="0"/>
              <a:t>-</a:t>
            </a:r>
            <a:fld id="{FCFF135A-902E-4CEE-A769-6297F0D52EC6}" type="slidenum">
              <a:rPr lang="en-US" smtClean="0">
                <a:solidFill>
                  <a:srgbClr val="6600FF"/>
                </a:solidFill>
              </a:rPr>
              <a:pPr algn="l">
                <a:defRPr/>
              </a:pPr>
              <a:t>‹#›</a:t>
            </a:fld>
            <a:endParaRPr lang="en-US" dirty="0">
              <a:solidFill>
                <a:srgbClr val="66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4237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Slide Number Placeholder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-91620" y="656608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1">
                <a:latin typeface="Arial" charset="0"/>
                <a:cs typeface="Arial" charset="0"/>
              </a:defRPr>
            </a:lvl1pPr>
          </a:lstStyle>
          <a:p>
            <a:pPr algn="l">
              <a:defRPr/>
            </a:pPr>
            <a:r>
              <a:rPr lang="en-US" dirty="0" smtClean="0">
                <a:solidFill>
                  <a:srgbClr val="FF0000"/>
                </a:solidFill>
              </a:rPr>
              <a:t>Slide</a:t>
            </a:r>
            <a:r>
              <a:rPr lang="en-US" dirty="0" smtClean="0"/>
              <a:t>-</a:t>
            </a:r>
            <a:fld id="{FCFF135A-902E-4CEE-A769-6297F0D52EC6}" type="slidenum">
              <a:rPr lang="en-US" smtClean="0">
                <a:solidFill>
                  <a:srgbClr val="6600FF"/>
                </a:solidFill>
              </a:rPr>
              <a:pPr algn="l">
                <a:defRPr/>
              </a:pPr>
              <a:t>‹#›</a:t>
            </a:fld>
            <a:endParaRPr lang="en-US" dirty="0">
              <a:solidFill>
                <a:srgbClr val="66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005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Slide Number Placeholder 12"/>
          <p:cNvSpPr>
            <a:spLocks noGrp="1" noChangeArrowheads="1"/>
          </p:cNvSpPr>
          <p:nvPr>
            <p:ph type="sldNum" sz="quarter" idx="11"/>
          </p:nvPr>
        </p:nvSpPr>
        <p:spPr bwMode="auto">
          <a:xfrm>
            <a:off x="-91620" y="656608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1">
                <a:latin typeface="Arial" charset="0"/>
                <a:cs typeface="Arial" charset="0"/>
              </a:defRPr>
            </a:lvl1pPr>
          </a:lstStyle>
          <a:p>
            <a:pPr algn="l">
              <a:defRPr/>
            </a:pPr>
            <a:r>
              <a:rPr lang="en-US" dirty="0" smtClean="0">
                <a:solidFill>
                  <a:srgbClr val="FF0000"/>
                </a:solidFill>
              </a:rPr>
              <a:t>Slide</a:t>
            </a:r>
            <a:r>
              <a:rPr lang="en-US" dirty="0" smtClean="0"/>
              <a:t>-</a:t>
            </a:r>
            <a:fld id="{FCFF135A-902E-4CEE-A769-6297F0D52EC6}" type="slidenum">
              <a:rPr lang="en-US" smtClean="0">
                <a:solidFill>
                  <a:srgbClr val="6600FF"/>
                </a:solidFill>
              </a:rPr>
              <a:pPr algn="l">
                <a:defRPr/>
              </a:pPr>
              <a:t>‹#›</a:t>
            </a:fld>
            <a:endParaRPr lang="en-US" dirty="0">
              <a:solidFill>
                <a:srgbClr val="66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8298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lide Number Placeholder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-91620" y="656608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1">
                <a:latin typeface="Arial" charset="0"/>
                <a:cs typeface="Arial" charset="0"/>
              </a:defRPr>
            </a:lvl1pPr>
          </a:lstStyle>
          <a:p>
            <a:pPr algn="l">
              <a:defRPr/>
            </a:pPr>
            <a:r>
              <a:rPr lang="en-US" dirty="0" smtClean="0">
                <a:solidFill>
                  <a:srgbClr val="FF0000"/>
                </a:solidFill>
              </a:rPr>
              <a:t>Slide</a:t>
            </a:r>
            <a:r>
              <a:rPr lang="en-US" dirty="0" smtClean="0"/>
              <a:t>-</a:t>
            </a:r>
            <a:fld id="{FCFF135A-902E-4CEE-A769-6297F0D52EC6}" type="slidenum">
              <a:rPr lang="en-US" smtClean="0">
                <a:solidFill>
                  <a:srgbClr val="6600FF"/>
                </a:solidFill>
              </a:rPr>
              <a:pPr algn="l">
                <a:defRPr/>
              </a:pPr>
              <a:t>‹#›</a:t>
            </a:fld>
            <a:endParaRPr lang="en-US" dirty="0">
              <a:solidFill>
                <a:srgbClr val="66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8280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-91620" y="656608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1">
                <a:latin typeface="Arial" charset="0"/>
                <a:cs typeface="Arial" charset="0"/>
              </a:defRPr>
            </a:lvl1pPr>
          </a:lstStyle>
          <a:p>
            <a:pPr algn="l">
              <a:defRPr/>
            </a:pPr>
            <a:r>
              <a:rPr lang="en-US" dirty="0" smtClean="0">
                <a:solidFill>
                  <a:srgbClr val="FF0000"/>
                </a:solidFill>
              </a:rPr>
              <a:t>Slide</a:t>
            </a:r>
            <a:r>
              <a:rPr lang="en-US" dirty="0" smtClean="0"/>
              <a:t>-</a:t>
            </a:r>
            <a:fld id="{FCFF135A-902E-4CEE-A769-6297F0D52EC6}" type="slidenum">
              <a:rPr lang="en-US" smtClean="0">
                <a:solidFill>
                  <a:srgbClr val="6600FF"/>
                </a:solidFill>
              </a:rPr>
              <a:pPr algn="l">
                <a:defRPr/>
              </a:pPr>
              <a:t>‹#›</a:t>
            </a:fld>
            <a:endParaRPr lang="en-US" dirty="0">
              <a:solidFill>
                <a:srgbClr val="66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3356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Slide Number Placeholder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-91620" y="656608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1">
                <a:latin typeface="Arial" charset="0"/>
                <a:cs typeface="Arial" charset="0"/>
              </a:defRPr>
            </a:lvl1pPr>
          </a:lstStyle>
          <a:p>
            <a:pPr algn="l">
              <a:defRPr/>
            </a:pPr>
            <a:r>
              <a:rPr lang="en-US" dirty="0" smtClean="0">
                <a:solidFill>
                  <a:srgbClr val="FF0000"/>
                </a:solidFill>
              </a:rPr>
              <a:t>Slide</a:t>
            </a:r>
            <a:r>
              <a:rPr lang="en-US" dirty="0" smtClean="0"/>
              <a:t>-</a:t>
            </a:r>
            <a:fld id="{FCFF135A-902E-4CEE-A769-6297F0D52EC6}" type="slidenum">
              <a:rPr lang="en-US" smtClean="0">
                <a:solidFill>
                  <a:srgbClr val="6600FF"/>
                </a:solidFill>
              </a:rPr>
              <a:pPr algn="l">
                <a:defRPr/>
              </a:pPr>
              <a:t>‹#›</a:t>
            </a:fld>
            <a:endParaRPr lang="en-US" dirty="0">
              <a:solidFill>
                <a:srgbClr val="66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4283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Slide Number Placeholder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-91620" y="656608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1">
                <a:latin typeface="Arial" charset="0"/>
                <a:cs typeface="Arial" charset="0"/>
              </a:defRPr>
            </a:lvl1pPr>
          </a:lstStyle>
          <a:p>
            <a:pPr algn="l">
              <a:defRPr/>
            </a:pPr>
            <a:r>
              <a:rPr lang="en-US" dirty="0" smtClean="0">
                <a:solidFill>
                  <a:srgbClr val="FF0000"/>
                </a:solidFill>
              </a:rPr>
              <a:t>Slide</a:t>
            </a:r>
            <a:r>
              <a:rPr lang="en-US" dirty="0" smtClean="0"/>
              <a:t>-</a:t>
            </a:r>
            <a:fld id="{FCFF135A-902E-4CEE-A769-6297F0D52EC6}" type="slidenum">
              <a:rPr lang="en-US" smtClean="0">
                <a:solidFill>
                  <a:srgbClr val="6600FF"/>
                </a:solidFill>
              </a:rPr>
              <a:pPr algn="l">
                <a:defRPr/>
              </a:pPr>
              <a:t>‹#›</a:t>
            </a:fld>
            <a:endParaRPr lang="en-US" dirty="0">
              <a:solidFill>
                <a:srgbClr val="66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1372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0"/>
            <a:r>
              <a:rPr lang="en-US" dirty="0" smtClean="0"/>
              <a:t>Second level</a:t>
            </a:r>
          </a:p>
          <a:p>
            <a:pPr lvl="1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3"/>
            <a:r>
              <a:rPr lang="en-US" dirty="0" smtClean="0"/>
              <a:t>Fifth level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-91620" y="656608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1">
                <a:latin typeface="Arial" charset="0"/>
                <a:cs typeface="Arial" charset="0"/>
              </a:defRPr>
            </a:lvl1pPr>
          </a:lstStyle>
          <a:p>
            <a:pPr algn="l">
              <a:defRPr/>
            </a:pPr>
            <a:r>
              <a:rPr lang="en-US" dirty="0" smtClean="0">
                <a:solidFill>
                  <a:srgbClr val="FF0000"/>
                </a:solidFill>
              </a:rPr>
              <a:t>Slide</a:t>
            </a:r>
            <a:r>
              <a:rPr lang="en-US" dirty="0" smtClean="0"/>
              <a:t>-</a:t>
            </a:r>
            <a:fld id="{FCFF135A-902E-4CEE-A769-6297F0D52EC6}" type="slidenum">
              <a:rPr lang="en-US" smtClean="0">
                <a:solidFill>
                  <a:srgbClr val="6600FF"/>
                </a:solidFill>
              </a:rPr>
              <a:pPr algn="l">
                <a:defRPr/>
              </a:pPr>
              <a:t>‹#›</a:t>
            </a:fld>
            <a:endParaRPr lang="en-US" dirty="0">
              <a:solidFill>
                <a:srgbClr val="6600FF"/>
              </a:solidFill>
            </a:endParaRPr>
          </a:p>
        </p:txBody>
      </p:sp>
      <p:sp>
        <p:nvSpPr>
          <p:cNvPr id="8" name="Rectangle 4"/>
          <p:cNvSpPr txBox="1">
            <a:spLocks noChangeArrowheads="1"/>
          </p:cNvSpPr>
          <p:nvPr userDrawn="1"/>
        </p:nvSpPr>
        <p:spPr bwMode="auto">
          <a:xfrm>
            <a:off x="8011882" y="6553387"/>
            <a:ext cx="1361568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fld id="{0519FD55-9630-441C-84D4-73DBCB0863ED}" type="datetime13">
              <a:rPr lang="en-US" smtClean="0">
                <a:solidFill>
                  <a:srgbClr val="FF0000"/>
                </a:solidFill>
              </a:rPr>
              <a:pPr>
                <a:defRPr/>
              </a:pPr>
              <a:t>5:38:59 PM</a:t>
            </a:fld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8839200" y="451512"/>
            <a:ext cx="346249" cy="6324600"/>
          </a:xfrm>
          <a:prstGeom prst="rect">
            <a:avLst/>
          </a:prstGeom>
          <a:noFill/>
        </p:spPr>
        <p:txBody>
          <a:bodyPr vert="vert270">
            <a:spAutoFit/>
          </a:bodyPr>
          <a:lstStyle/>
          <a:p>
            <a:pPr algn="ctr">
              <a:defRPr/>
            </a:pPr>
            <a:r>
              <a:rPr lang="en-US" sz="1050" b="1" dirty="0">
                <a:solidFill>
                  <a:srgbClr val="FF0000"/>
                </a:solidFill>
                <a:latin typeface="Times New Roman" pitchFamily="18" charset="0"/>
              </a:rPr>
              <a:t>Prepared by</a:t>
            </a:r>
            <a:r>
              <a:rPr lang="en-US" sz="1050" dirty="0">
                <a:solidFill>
                  <a:srgbClr val="00CC00"/>
                </a:solidFill>
                <a:latin typeface="Times New Roman" pitchFamily="18" charset="0"/>
              </a:rPr>
              <a:t>: </a:t>
            </a:r>
            <a:r>
              <a:rPr lang="en-US" sz="1050" b="1" dirty="0">
                <a:solidFill>
                  <a:schemeClr val="tx1"/>
                </a:solidFill>
                <a:latin typeface="Times New Roman" pitchFamily="18" charset="0"/>
              </a:rPr>
              <a:t>K M Akkas Ali, </a:t>
            </a:r>
            <a:r>
              <a:rPr lang="en-US" sz="1050" b="1" dirty="0" smtClean="0">
                <a:solidFill>
                  <a:srgbClr val="0000CC"/>
                </a:solidFill>
                <a:latin typeface="Times New Roman" pitchFamily="18" charset="0"/>
              </a:rPr>
              <a:t>Professor</a:t>
            </a:r>
            <a:r>
              <a:rPr lang="en-US" sz="1050" b="1" dirty="0">
                <a:solidFill>
                  <a:srgbClr val="0000CC"/>
                </a:solidFill>
                <a:latin typeface="Times New Roman" pitchFamily="18" charset="0"/>
              </a:rPr>
              <a:t>, </a:t>
            </a:r>
            <a:r>
              <a:rPr lang="en-US" sz="1050" b="1" dirty="0">
                <a:solidFill>
                  <a:srgbClr val="FF0000"/>
                </a:solidFill>
                <a:latin typeface="Times New Roman" pitchFamily="18" charset="0"/>
              </a:rPr>
              <a:t>IIT</a:t>
            </a:r>
            <a:r>
              <a:rPr lang="en-US" sz="1050" b="1" dirty="0">
                <a:solidFill>
                  <a:srgbClr val="0000CC"/>
                </a:solidFill>
                <a:latin typeface="Times New Roman" pitchFamily="18" charset="0"/>
              </a:rPr>
              <a:t>, JU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6" r:id="rId1"/>
    <p:sldLayoutId id="2147484037" r:id="rId2"/>
    <p:sldLayoutId id="2147484038" r:id="rId3"/>
    <p:sldLayoutId id="2147484039" r:id="rId4"/>
    <p:sldLayoutId id="2147484040" r:id="rId5"/>
    <p:sldLayoutId id="2147484041" r:id="rId6"/>
    <p:sldLayoutId id="2147484042" r:id="rId7"/>
    <p:sldLayoutId id="2147484043" r:id="rId8"/>
    <p:sldLayoutId id="2147484044" r:id="rId9"/>
    <p:sldLayoutId id="2147484045" r:id="rId10"/>
    <p:sldLayoutId id="2147484046" r:id="rId11"/>
    <p:sldLayoutId id="2147484047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wmf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wmf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wmf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wmf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7.wmf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13" Type="http://schemas.openxmlformats.org/officeDocument/2006/relationships/oleObject" Target="../embeddings/oleObject8.bin"/><Relationship Id="rId18" Type="http://schemas.openxmlformats.org/officeDocument/2006/relationships/image" Target="../media/image56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12" Type="http://schemas.openxmlformats.org/officeDocument/2006/relationships/image" Target="../media/image53.wmf"/><Relationship Id="rId1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5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50.wmf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4.bin"/><Relationship Id="rId15" Type="http://schemas.openxmlformats.org/officeDocument/2006/relationships/oleObject" Target="../embeddings/oleObject9.bin"/><Relationship Id="rId10" Type="http://schemas.openxmlformats.org/officeDocument/2006/relationships/image" Target="../media/image52.wmf"/><Relationship Id="rId4" Type="http://schemas.openxmlformats.org/officeDocument/2006/relationships/image" Target="../media/image49.wmf"/><Relationship Id="rId9" Type="http://schemas.openxmlformats.org/officeDocument/2006/relationships/oleObject" Target="../embeddings/oleObject6.bin"/><Relationship Id="rId14" Type="http://schemas.openxmlformats.org/officeDocument/2006/relationships/image" Target="../media/image54.wmf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61.png"/><Relationship Id="rId4" Type="http://schemas.openxmlformats.org/officeDocument/2006/relationships/oleObject" Target="../embeddings/oleObject11.bin"/></Relationships>
</file>

<file path=ppt/slides/_rels/slide8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4.bin"/><Relationship Id="rId5" Type="http://schemas.openxmlformats.org/officeDocument/2006/relationships/oleObject" Target="../embeddings/oleObject13.bin"/><Relationship Id="rId10" Type="http://schemas.openxmlformats.org/officeDocument/2006/relationships/image" Target="../media/image65.png"/><Relationship Id="rId4" Type="http://schemas.openxmlformats.org/officeDocument/2006/relationships/image" Target="../media/image63.png"/><Relationship Id="rId9" Type="http://schemas.openxmlformats.org/officeDocument/2006/relationships/oleObject" Target="../embeddings/oleObject16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emf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7" Type="http://schemas.openxmlformats.org/officeDocument/2006/relationships/image" Target="../media/image7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68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69.png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wmf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73329"/>
            <a:ext cx="9144000" cy="1862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Rectangle 2"/>
          <p:cNvSpPr>
            <a:spLocks noChangeArrowheads="1"/>
          </p:cNvSpPr>
          <p:nvPr/>
        </p:nvSpPr>
        <p:spPr bwMode="auto">
          <a:xfrm>
            <a:off x="-170120" y="2821169"/>
            <a:ext cx="9339041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sz="2700" i="0" dirty="0" smtClean="0">
                <a:ln>
                  <a:solidFill>
                    <a:srgbClr val="6600FF"/>
                  </a:solidFill>
                </a:ln>
                <a:solidFill>
                  <a:srgbClr val="0000C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ICT-4257: </a:t>
            </a:r>
            <a:r>
              <a:rPr lang="en-US" sz="2700" i="0" dirty="0">
                <a:ln>
                  <a:solidFill>
                    <a:srgbClr val="6600FF"/>
                  </a:solidFill>
                </a:ln>
                <a:solidFill>
                  <a:srgbClr val="0000C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Cryptography and Network </a:t>
            </a:r>
            <a:r>
              <a:rPr lang="en-US" sz="2700" i="0" dirty="0" smtClean="0">
                <a:ln>
                  <a:solidFill>
                    <a:srgbClr val="6600FF"/>
                  </a:solidFill>
                </a:ln>
                <a:solidFill>
                  <a:srgbClr val="0000C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Security</a:t>
            </a:r>
            <a:endParaRPr lang="en-US" sz="2700" i="0" dirty="0">
              <a:ln>
                <a:solidFill>
                  <a:srgbClr val="6600FF"/>
                </a:solidFill>
              </a:ln>
              <a:solidFill>
                <a:srgbClr val="0000CC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>
              <a:lnSpc>
                <a:spcPct val="80000"/>
              </a:lnSpc>
            </a:pPr>
            <a:r>
              <a:rPr lang="en-US" sz="1500" dirty="0">
                <a:solidFill>
                  <a:srgbClr val="FF0000"/>
                </a:solidFill>
              </a:rPr>
              <a:t>for</a:t>
            </a:r>
            <a:r>
              <a:rPr lang="en-US" sz="3200" dirty="0">
                <a:solidFill>
                  <a:srgbClr val="00B050"/>
                </a:solidFill>
              </a:rPr>
              <a:t> </a:t>
            </a:r>
          </a:p>
          <a:p>
            <a:pPr algn="ctr">
              <a:lnSpc>
                <a:spcPct val="80000"/>
              </a:lnSpc>
            </a:pPr>
            <a:r>
              <a:rPr lang="en-US" sz="2000" i="0" dirty="0">
                <a:ln>
                  <a:solidFill>
                    <a:sysClr val="windowText" lastClr="000000"/>
                  </a:solidFill>
                </a:ln>
                <a:latin typeface="Arial Black" panose="020B0A04020102020204" pitchFamily="34" charset="0"/>
              </a:rPr>
              <a:t>4th Year 2nd Semester of </a:t>
            </a:r>
            <a:r>
              <a:rPr lang="en-US" sz="2000" i="0" dirty="0" err="1">
                <a:ln>
                  <a:solidFill>
                    <a:sysClr val="windowText" lastClr="000000"/>
                  </a:solidFill>
                </a:ln>
                <a:latin typeface="Arial Black" panose="020B0A04020102020204" pitchFamily="34" charset="0"/>
              </a:rPr>
              <a:t>B.Sc</a:t>
            </a:r>
            <a:r>
              <a:rPr lang="en-US" sz="2000" i="0" dirty="0">
                <a:ln>
                  <a:solidFill>
                    <a:sysClr val="windowText" lastClr="000000"/>
                  </a:solidFill>
                </a:ln>
                <a:latin typeface="Arial Black" panose="020B0A04020102020204" pitchFamily="34" charset="0"/>
              </a:rPr>
              <a:t> (Honors) in </a:t>
            </a:r>
            <a:r>
              <a:rPr lang="en-US" sz="2000" i="0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Arial Black" panose="020B0A04020102020204" pitchFamily="34" charset="0"/>
              </a:rPr>
              <a:t>ICT</a:t>
            </a:r>
            <a:endParaRPr lang="en-US" sz="2000" i="0" dirty="0">
              <a:ln>
                <a:solidFill>
                  <a:srgbClr val="FF0000"/>
                </a:solidFill>
              </a:ln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5124" name="Rectangle 14"/>
          <p:cNvSpPr>
            <a:spLocks noChangeArrowheads="1"/>
          </p:cNvSpPr>
          <p:nvPr/>
        </p:nvSpPr>
        <p:spPr bwMode="auto">
          <a:xfrm>
            <a:off x="914400" y="4086407"/>
            <a:ext cx="7696200" cy="1089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2800" i="0" u="sng" dirty="0" smtClean="0">
                <a:ln w="19050">
                  <a:solidFill>
                    <a:srgbClr val="00B050"/>
                  </a:solidFill>
                </a:ln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Lecture File:</a:t>
            </a:r>
            <a:r>
              <a:rPr lang="en-US" sz="2800" i="0" dirty="0" smtClean="0">
                <a:ln w="19050">
                  <a:solidFill>
                    <a:srgbClr val="00B050"/>
                  </a:solidFill>
                </a:ln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lang="en-US" sz="2800" i="0" u="sng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01</a:t>
            </a:r>
            <a:endParaRPr lang="en-US" sz="2800" i="0" u="sng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90000"/>
              </a:lnSpc>
            </a:pPr>
            <a:endParaRPr lang="en-US" sz="1200" u="sng" dirty="0">
              <a:solidFill>
                <a:srgbClr val="0070C0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sz="3200" i="0" dirty="0">
                <a:ln>
                  <a:solidFill>
                    <a:srgbClr val="00CC00"/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  <a:cs typeface="+mn-cs"/>
              </a:rPr>
              <a:t>Mathematics for </a:t>
            </a:r>
            <a:r>
              <a:rPr lang="en-US" sz="3200" i="0" dirty="0" smtClean="0">
                <a:ln>
                  <a:solidFill>
                    <a:srgbClr val="00CC00"/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  <a:cs typeface="+mn-cs"/>
              </a:rPr>
              <a:t>Cryptography</a:t>
            </a:r>
            <a:endParaRPr lang="en-US" sz="3200" i="0" dirty="0">
              <a:ln>
                <a:solidFill>
                  <a:srgbClr val="00CC00"/>
                </a:solidFill>
              </a:ln>
              <a:solidFill>
                <a:srgbClr val="FF0000"/>
              </a:solidFill>
              <a:latin typeface="Arial" panose="020B0604020202020204" pitchFamily="34" charset="0"/>
              <a:cs typeface="+mn-cs"/>
            </a:endParaRPr>
          </a:p>
        </p:txBody>
      </p:sp>
      <p:pic>
        <p:nvPicPr>
          <p:cNvPr id="512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35438" y="5305650"/>
            <a:ext cx="563880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000" b="1" i="0" dirty="0">
                <a:ln>
                  <a:solidFill>
                    <a:srgbClr val="6600FF"/>
                  </a:solidFill>
                </a:ln>
                <a:solidFill>
                  <a:srgbClr val="FF0000"/>
                </a:solidFill>
                <a:latin typeface="Arial" charset="0"/>
              </a:rPr>
              <a:t>Prepared by:</a:t>
            </a:r>
          </a:p>
          <a:p>
            <a:pPr marL="457200">
              <a:defRPr/>
            </a:pPr>
            <a:r>
              <a:rPr lang="en-US" sz="2000" b="1" dirty="0" smtClean="0"/>
              <a:t>Professor </a:t>
            </a:r>
            <a:r>
              <a:rPr lang="en-US" sz="2000" b="1" i="0" dirty="0" smtClean="0"/>
              <a:t>K </a:t>
            </a:r>
            <a:r>
              <a:rPr lang="en-US" sz="2000" b="1" i="0" dirty="0"/>
              <a:t>M Akkas Ali</a:t>
            </a:r>
          </a:p>
          <a:p>
            <a:pPr marL="457200">
              <a:defRPr/>
            </a:pPr>
            <a:r>
              <a:rPr lang="en-US" sz="1000" dirty="0" smtClean="0">
                <a:solidFill>
                  <a:srgbClr val="0000FF"/>
                </a:solidFill>
              </a:rPr>
              <a:t>akkas@juniv.edu, </a:t>
            </a:r>
            <a:r>
              <a:rPr lang="en-US" sz="1000" i="0" dirty="0" smtClean="0">
                <a:solidFill>
                  <a:srgbClr val="0000FF"/>
                </a:solidFill>
                <a:latin typeface="Arial" charset="0"/>
              </a:rPr>
              <a:t>akkas_khan@yahoo.com</a:t>
            </a:r>
          </a:p>
          <a:p>
            <a:pPr marL="457200">
              <a:defRPr/>
            </a:pPr>
            <a:r>
              <a:rPr lang="en-US" sz="2000" b="1" i="0" dirty="0" smtClean="0">
                <a:ln>
                  <a:solidFill>
                    <a:srgbClr val="FF0000"/>
                  </a:solidFill>
                </a:ln>
                <a:solidFill>
                  <a:srgbClr val="3333FF"/>
                </a:solidFill>
                <a:latin typeface="Arial" charset="0"/>
              </a:rPr>
              <a:t>Institute </a:t>
            </a:r>
            <a:r>
              <a:rPr lang="en-US" sz="2000" b="1" i="0" dirty="0">
                <a:ln>
                  <a:solidFill>
                    <a:srgbClr val="FF0000"/>
                  </a:solidFill>
                </a:ln>
                <a:solidFill>
                  <a:srgbClr val="3333FF"/>
                </a:solidFill>
                <a:latin typeface="Arial" charset="0"/>
              </a:rPr>
              <a:t>of Information Technology (IIT) </a:t>
            </a:r>
          </a:p>
          <a:p>
            <a:pPr marL="457200">
              <a:defRPr/>
            </a:pPr>
            <a:r>
              <a:rPr lang="en-US" sz="2000" b="1" i="0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Arial" charset="0"/>
              </a:rPr>
              <a:t>Jahangirnagar University, Dhaka-1342</a:t>
            </a:r>
          </a:p>
        </p:txBody>
      </p:sp>
    </p:spTree>
    <p:extLst>
      <p:ext uri="{BB962C8B-B14F-4D97-AF65-F5344CB8AC3E}">
        <p14:creationId xmlns:p14="http://schemas.microsoft.com/office/powerpoint/2010/main" val="299725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>
                <a:solidFill>
                  <a:srgbClr val="FF0000"/>
                </a:solidFill>
              </a:rPr>
              <a:t>Slide</a:t>
            </a:r>
            <a:r>
              <a:rPr lang="en-US" smtClean="0"/>
              <a:t>-</a:t>
            </a:r>
            <a:fld id="{FCFF135A-902E-4CEE-A769-6297F0D52EC6}" type="slidenum">
              <a:rPr lang="en-US" smtClean="0">
                <a:solidFill>
                  <a:srgbClr val="6600FF"/>
                </a:solidFill>
              </a:rPr>
              <a:pPr algn="l">
                <a:defRPr/>
              </a:pPr>
              <a:t>10</a:t>
            </a:fld>
            <a:endParaRPr lang="en-US" dirty="0">
              <a:solidFill>
                <a:srgbClr val="6600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9773" y="93515"/>
            <a:ext cx="870758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22"/>
            </a:pPr>
            <a:r>
              <a:rPr lang="en-US" sz="2400" b="1" dirty="0">
                <a:ln>
                  <a:solidFill>
                    <a:srgbClr val="00B050"/>
                  </a:solidFill>
                </a:ln>
                <a:latin typeface="Arial Rounded MT Bold" panose="020F0704030504030204" pitchFamily="34" charset="0"/>
              </a:rPr>
              <a:t>Multiplicative inverse</a:t>
            </a:r>
            <a:r>
              <a:rPr lang="en-US" sz="2400" b="1" dirty="0" smtClean="0">
                <a:ln>
                  <a:solidFill>
                    <a:srgbClr val="00B050"/>
                  </a:solidFill>
                </a:ln>
                <a:latin typeface="Arial Rounded MT Bold" panose="020F0704030504030204" pitchFamily="34" charset="0"/>
              </a:rPr>
              <a:t>?</a:t>
            </a:r>
          </a:p>
          <a:p>
            <a:pPr marL="457200" indent="-457200">
              <a:buFont typeface="+mj-lt"/>
              <a:buAutoNum type="arabicPeriod" startAt="22"/>
            </a:pPr>
            <a:endParaRPr lang="en-US" sz="2400" b="1" dirty="0">
              <a:ln>
                <a:solidFill>
                  <a:srgbClr val="00B050"/>
                </a:solidFill>
              </a:ln>
              <a:latin typeface="Arial Rounded MT Bold" panose="020F0704030504030204" pitchFamily="34" charset="0"/>
            </a:endParaRPr>
          </a:p>
          <a:p>
            <a:pPr marL="457200" indent="-457200">
              <a:buFont typeface="+mj-lt"/>
              <a:buAutoNum type="arabicPeriod" startAt="22"/>
            </a:pPr>
            <a:endParaRPr lang="en-US" sz="2400" b="1" dirty="0" smtClean="0">
              <a:ln>
                <a:solidFill>
                  <a:srgbClr val="00B050"/>
                </a:solidFill>
              </a:ln>
              <a:latin typeface="Arial Rounded MT Bold" panose="020F0704030504030204" pitchFamily="34" charset="0"/>
            </a:endParaRPr>
          </a:p>
          <a:p>
            <a:pPr marL="457200" indent="-457200">
              <a:buFont typeface="+mj-lt"/>
              <a:buAutoNum type="arabicPeriod" startAt="22"/>
            </a:pPr>
            <a:endParaRPr lang="en-US" sz="2400" b="1" dirty="0" smtClean="0">
              <a:ln>
                <a:solidFill>
                  <a:srgbClr val="00B050"/>
                </a:solidFill>
              </a:ln>
              <a:latin typeface="Arial Rounded MT Bold" panose="020F0704030504030204" pitchFamily="34" charset="0"/>
            </a:endParaRPr>
          </a:p>
          <a:p>
            <a:pPr marL="457200" indent="-457200">
              <a:buFont typeface="+mj-lt"/>
              <a:buAutoNum type="arabicPeriod" startAt="22"/>
            </a:pPr>
            <a:r>
              <a:rPr lang="en-US" sz="2400" b="1" dirty="0">
                <a:ln>
                  <a:solidFill>
                    <a:srgbClr val="FF0000"/>
                  </a:solidFill>
                </a:ln>
                <a:latin typeface="Arial Rounded MT Bold" panose="020F0704030504030204" pitchFamily="34" charset="0"/>
              </a:rPr>
              <a:t>Can it be negative?</a:t>
            </a:r>
          </a:p>
          <a:p>
            <a:pPr marL="457200" indent="-457200">
              <a:buFont typeface="+mj-lt"/>
              <a:buAutoNum type="arabicPeriod" startAt="22"/>
            </a:pPr>
            <a:endParaRPr lang="en-US" sz="2400" b="1" dirty="0" smtClean="0">
              <a:ln>
                <a:solidFill>
                  <a:srgbClr val="00B050"/>
                </a:solidFill>
              </a:ln>
              <a:latin typeface="Arial Rounded MT Bold" panose="020F0704030504030204" pitchFamily="34" charset="0"/>
            </a:endParaRPr>
          </a:p>
          <a:p>
            <a:pPr marL="457200" indent="-457200">
              <a:buFont typeface="+mj-lt"/>
              <a:buAutoNum type="arabicPeriod" startAt="22"/>
            </a:pPr>
            <a:endParaRPr lang="en-US" sz="2400" b="1" dirty="0" smtClean="0">
              <a:ln>
                <a:solidFill>
                  <a:srgbClr val="00B050"/>
                </a:solidFill>
              </a:ln>
              <a:latin typeface="Arial Rounded MT Bold" panose="020F0704030504030204" pitchFamily="34" charset="0"/>
            </a:endParaRPr>
          </a:p>
          <a:p>
            <a:pPr marL="457200" indent="-457200">
              <a:buFont typeface="+mj-lt"/>
              <a:buAutoNum type="arabicPeriod" startAt="22"/>
            </a:pPr>
            <a:endParaRPr lang="en-US" sz="2400" b="1" dirty="0">
              <a:ln>
                <a:solidFill>
                  <a:srgbClr val="00B050"/>
                </a:solidFill>
              </a:ln>
              <a:latin typeface="Arial Rounded MT Bold" panose="020F0704030504030204" pitchFamily="34" charset="0"/>
            </a:endParaRPr>
          </a:p>
          <a:p>
            <a:pPr marL="457200" indent="-457200">
              <a:buFont typeface="+mj-lt"/>
              <a:buAutoNum type="arabicPeriod" startAt="22"/>
            </a:pPr>
            <a:r>
              <a:rPr lang="en-US" sz="2400" b="1" dirty="0">
                <a:ln>
                  <a:solidFill>
                    <a:srgbClr val="00B050"/>
                  </a:solidFill>
                </a:ln>
                <a:latin typeface="Arial Rounded MT Bold" panose="020F0704030504030204" pitchFamily="34" charset="0"/>
              </a:rPr>
              <a:t>Does multiplicative inverse of 7 exist in 26 modulus?</a:t>
            </a:r>
          </a:p>
          <a:p>
            <a:pPr marL="457200" indent="-457200">
              <a:buFont typeface="+mj-lt"/>
              <a:buAutoNum type="arabicPeriod" startAt="22"/>
            </a:pPr>
            <a:endParaRPr lang="en-US" sz="2400" b="1" dirty="0" smtClean="0">
              <a:ln>
                <a:solidFill>
                  <a:srgbClr val="00B050"/>
                </a:solidFill>
              </a:ln>
              <a:latin typeface="Arial Rounded MT Bold" panose="020F0704030504030204" pitchFamily="34" charset="0"/>
            </a:endParaRPr>
          </a:p>
          <a:p>
            <a:pPr marL="457200" indent="-457200">
              <a:buFont typeface="+mj-lt"/>
              <a:buAutoNum type="arabicPeriod" startAt="22"/>
            </a:pPr>
            <a:endParaRPr lang="en-US" sz="2400" b="1" dirty="0">
              <a:ln>
                <a:solidFill>
                  <a:srgbClr val="00B050"/>
                </a:solidFill>
              </a:ln>
              <a:latin typeface="Arial Rounded MT Bold" panose="020F0704030504030204" pitchFamily="34" charset="0"/>
            </a:endParaRPr>
          </a:p>
          <a:p>
            <a:pPr marL="457200" indent="-457200">
              <a:buFont typeface="+mj-lt"/>
              <a:buAutoNum type="arabicPeriod" startAt="22"/>
            </a:pPr>
            <a:endParaRPr lang="en-US" sz="2400" b="1" dirty="0">
              <a:ln>
                <a:solidFill>
                  <a:srgbClr val="00B050"/>
                </a:solidFill>
              </a:ln>
              <a:latin typeface="Arial Rounded MT Bold" panose="020F0704030504030204" pitchFamily="34" charset="0"/>
            </a:endParaRPr>
          </a:p>
          <a:p>
            <a:pPr marL="457200" indent="-457200">
              <a:buFont typeface="+mj-lt"/>
              <a:buAutoNum type="arabicPeriod" startAt="22"/>
            </a:pPr>
            <a:r>
              <a:rPr lang="en-US" sz="2400" b="1" dirty="0">
                <a:ln>
                  <a:solidFill>
                    <a:srgbClr val="FF0000"/>
                  </a:solidFill>
                </a:ln>
                <a:latin typeface="Arial Rounded MT Bold" panose="020F0704030504030204" pitchFamily="34" charset="0"/>
              </a:rPr>
              <a:t>What does Z</a:t>
            </a:r>
            <a:r>
              <a:rPr lang="en-US" sz="2400" b="1" baseline="-25000" dirty="0">
                <a:ln>
                  <a:solidFill>
                    <a:srgbClr val="FF0000"/>
                  </a:solidFill>
                </a:ln>
                <a:latin typeface="Arial Rounded MT Bold" panose="020F0704030504030204" pitchFamily="34" charset="0"/>
              </a:rPr>
              <a:t>26</a:t>
            </a:r>
            <a:r>
              <a:rPr lang="en-US" sz="2400" b="1" dirty="0">
                <a:ln>
                  <a:solidFill>
                    <a:srgbClr val="FF0000"/>
                  </a:solidFill>
                </a:ln>
                <a:latin typeface="Arial Rounded MT Bold" panose="020F0704030504030204" pitchFamily="34" charset="0"/>
              </a:rPr>
              <a:t> and Z</a:t>
            </a:r>
            <a:r>
              <a:rPr lang="en-US" sz="2400" b="1" baseline="30000" dirty="0">
                <a:ln>
                  <a:solidFill>
                    <a:srgbClr val="FF0000"/>
                  </a:solidFill>
                </a:ln>
                <a:latin typeface="Arial Rounded MT Bold" panose="020F0704030504030204" pitchFamily="34" charset="0"/>
              </a:rPr>
              <a:t>*</a:t>
            </a:r>
            <a:r>
              <a:rPr lang="en-US" sz="2400" b="1" baseline="-25000" dirty="0">
                <a:ln>
                  <a:solidFill>
                    <a:srgbClr val="FF0000"/>
                  </a:solidFill>
                </a:ln>
                <a:latin typeface="Arial Rounded MT Bold" panose="020F0704030504030204" pitchFamily="34" charset="0"/>
              </a:rPr>
              <a:t>26</a:t>
            </a:r>
            <a:r>
              <a:rPr lang="en-US" sz="2400" b="1" dirty="0">
                <a:ln>
                  <a:solidFill>
                    <a:srgbClr val="FF0000"/>
                  </a:solidFill>
                </a:ln>
                <a:latin typeface="Arial Rounded MT Bold" panose="020F0704030504030204" pitchFamily="34" charset="0"/>
              </a:rPr>
              <a:t> mean</a:t>
            </a:r>
            <a:r>
              <a:rPr lang="en-US" sz="2400" b="1" dirty="0" smtClean="0">
                <a:ln>
                  <a:solidFill>
                    <a:srgbClr val="FF0000"/>
                  </a:solidFill>
                </a:ln>
                <a:latin typeface="Arial Rounded MT Bold" panose="020F0704030504030204" pitchFamily="34" charset="0"/>
              </a:rPr>
              <a:t>?</a:t>
            </a:r>
          </a:p>
          <a:p>
            <a:pPr marL="457200" indent="-457200">
              <a:buFont typeface="+mj-lt"/>
              <a:buAutoNum type="arabicPeriod" startAt="22"/>
            </a:pPr>
            <a:endParaRPr lang="en-US" sz="2400" b="1" dirty="0">
              <a:ln>
                <a:solidFill>
                  <a:srgbClr val="00B050"/>
                </a:solidFill>
              </a:ln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76170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5" name="Rectangle 11"/>
          <p:cNvSpPr>
            <a:spLocks noChangeArrowheads="1"/>
          </p:cNvSpPr>
          <p:nvPr/>
        </p:nvSpPr>
        <p:spPr bwMode="auto">
          <a:xfrm>
            <a:off x="0" y="-4763"/>
            <a:ext cx="9144000" cy="5847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3200" b="1" dirty="0">
                <a:latin typeface="Verdana" pitchFamily="34" charset="0"/>
                <a:ea typeface="굴림" pitchFamily="34" charset="-127"/>
              </a:rPr>
              <a:t>Chinese Remainder Theorem</a:t>
            </a:r>
            <a:endParaRPr lang="en-US" altLang="en-US" sz="3200" b="1" dirty="0">
              <a:latin typeface="Verdana" pitchFamily="34" charset="0"/>
              <a:ea typeface="굴림" pitchFamily="34" charset="-127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>
                <a:solidFill>
                  <a:srgbClr val="FF0000"/>
                </a:solidFill>
              </a:rPr>
              <a:t>Slide</a:t>
            </a:r>
            <a:r>
              <a:rPr lang="en-US" smtClean="0"/>
              <a:t>-</a:t>
            </a:r>
            <a:fld id="{FCFF135A-902E-4CEE-A769-6297F0D52EC6}" type="slidenum">
              <a:rPr lang="en-US" smtClean="0">
                <a:solidFill>
                  <a:srgbClr val="6600FF"/>
                </a:solidFill>
              </a:rPr>
              <a:pPr algn="l">
                <a:defRPr/>
              </a:pPr>
              <a:t>100</a:t>
            </a:fld>
            <a:endParaRPr lang="en-US" dirty="0">
              <a:solidFill>
                <a:srgbClr val="6600FF"/>
              </a:solidFill>
            </a:endParaRP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1083245"/>
            <a:ext cx="88392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 eaLnBrk="1" hangingPunct="1"/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The following is an example of a set of equations with different moduli:</a:t>
            </a:r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-19050" y="571500"/>
            <a:ext cx="1779654" cy="461665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Example:</a:t>
            </a:r>
            <a:endParaRPr lang="en-US" sz="20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152400" y="3746014"/>
            <a:ext cx="883920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 eaLnBrk="1" hangingPunct="1"/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The solution to this set of equations is given in the next section; for the moment, note that the answer to this set of equations is x = 23. This value satisfies all equations: 23 ≡ 2 (mod 3), 23 ≡ 3 (mod 5), and 23 ≡ 2 (mod 7).</a:t>
            </a:r>
          </a:p>
        </p:txBody>
      </p:sp>
      <p:pic>
        <p:nvPicPr>
          <p:cNvPr id="7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8463" y="2019300"/>
            <a:ext cx="3267075" cy="126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93185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5" name="Rectangle 11"/>
          <p:cNvSpPr>
            <a:spLocks noChangeArrowheads="1"/>
          </p:cNvSpPr>
          <p:nvPr/>
        </p:nvSpPr>
        <p:spPr bwMode="auto">
          <a:xfrm>
            <a:off x="0" y="-4763"/>
            <a:ext cx="9144000" cy="5847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3200" b="1" dirty="0">
                <a:latin typeface="Verdana" pitchFamily="34" charset="0"/>
                <a:ea typeface="굴림" pitchFamily="34" charset="-127"/>
              </a:rPr>
              <a:t>Chinese Remainder Theorem</a:t>
            </a:r>
            <a:endParaRPr lang="en-US" altLang="en-US" sz="3200" b="1" dirty="0">
              <a:latin typeface="Verdana" pitchFamily="34" charset="0"/>
              <a:ea typeface="굴림" pitchFamily="34" charset="-127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>
                <a:solidFill>
                  <a:srgbClr val="FF0000"/>
                </a:solidFill>
              </a:rPr>
              <a:t>Slide</a:t>
            </a:r>
            <a:r>
              <a:rPr lang="en-US" smtClean="0"/>
              <a:t>-</a:t>
            </a:r>
            <a:fld id="{FCFF135A-902E-4CEE-A769-6297F0D52EC6}" type="slidenum">
              <a:rPr lang="en-US" smtClean="0">
                <a:solidFill>
                  <a:srgbClr val="6600FF"/>
                </a:solidFill>
              </a:rPr>
              <a:pPr algn="l">
                <a:defRPr/>
              </a:pPr>
              <a:t>101</a:t>
            </a:fld>
            <a:endParaRPr lang="en-US" dirty="0">
              <a:solidFill>
                <a:srgbClr val="6600FF"/>
              </a:solidFill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724446"/>
            <a:ext cx="8839200" cy="28469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 anchorCtr="0">
            <a:spAutoFit/>
          </a:bodyPr>
          <a:lstStyle/>
          <a:p>
            <a:pPr algn="just" eaLnBrk="1" hangingPunct="1"/>
            <a:r>
              <a:rPr lang="en-US" sz="2400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Solution </a:t>
            </a:r>
            <a:r>
              <a:rPr lang="en-US" sz="24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to </a:t>
            </a:r>
            <a:r>
              <a:rPr lang="en-US" sz="2400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Chinese Remainder </a:t>
            </a:r>
            <a:r>
              <a:rPr lang="en-US" sz="24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Theorem:</a:t>
            </a:r>
            <a:endParaRPr lang="en-US" sz="2400" b="1" dirty="0">
              <a:solidFill>
                <a:srgbClr val="00B05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914400" indent="-571500" algn="just" eaLnBrk="1" hangingPunct="1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Find 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M = m</a:t>
            </a:r>
            <a:r>
              <a:rPr lang="en-US" sz="2000" baseline="-25000" dirty="0"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 × m</a:t>
            </a:r>
            <a:r>
              <a:rPr lang="en-US" sz="2000" baseline="-25000" dirty="0">
                <a:latin typeface="Verdana" panose="020B0604030504040204" pitchFamily="34" charset="0"/>
                <a:ea typeface="Verdana" panose="020B0604030504040204" pitchFamily="34" charset="0"/>
              </a:rPr>
              <a:t>2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 × … × m</a:t>
            </a:r>
            <a:r>
              <a:rPr lang="en-US" sz="2000" baseline="-25000" dirty="0">
                <a:latin typeface="Verdana" panose="020B0604030504040204" pitchFamily="34" charset="0"/>
                <a:ea typeface="Verdana" panose="020B0604030504040204" pitchFamily="34" charset="0"/>
              </a:rPr>
              <a:t>k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. This is the common modulus.</a:t>
            </a:r>
          </a:p>
          <a:p>
            <a:pPr marL="914400" indent="-571500" algn="just" eaLnBrk="1" hangingPunct="1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Find 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M</a:t>
            </a:r>
            <a:r>
              <a:rPr lang="en-US" sz="2000" baseline="-25000" dirty="0"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 = M/m</a:t>
            </a:r>
            <a:r>
              <a:rPr lang="en-US" sz="2000" baseline="-25000" dirty="0"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, M</a:t>
            </a:r>
            <a:r>
              <a:rPr lang="en-US" sz="2000" baseline="-25000" dirty="0">
                <a:latin typeface="Verdana" panose="020B0604030504040204" pitchFamily="34" charset="0"/>
                <a:ea typeface="Verdana" panose="020B0604030504040204" pitchFamily="34" charset="0"/>
              </a:rPr>
              <a:t>2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 = M/m</a:t>
            </a:r>
            <a:r>
              <a:rPr lang="en-US" sz="2000" baseline="-25000" dirty="0">
                <a:latin typeface="Verdana" panose="020B0604030504040204" pitchFamily="34" charset="0"/>
                <a:ea typeface="Verdana" panose="020B0604030504040204" pitchFamily="34" charset="0"/>
              </a:rPr>
              <a:t>2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, …, M</a:t>
            </a:r>
            <a:r>
              <a:rPr lang="en-US" sz="2000" baseline="-25000" dirty="0">
                <a:latin typeface="Verdana" panose="020B0604030504040204" pitchFamily="34" charset="0"/>
                <a:ea typeface="Verdana" panose="020B0604030504040204" pitchFamily="34" charset="0"/>
              </a:rPr>
              <a:t>k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 = M/m</a:t>
            </a:r>
            <a:r>
              <a:rPr lang="en-US" sz="2000" baseline="-25000" dirty="0">
                <a:latin typeface="Verdana" panose="020B0604030504040204" pitchFamily="34" charset="0"/>
                <a:ea typeface="Verdana" panose="020B0604030504040204" pitchFamily="34" charset="0"/>
              </a:rPr>
              <a:t>k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pPr marL="914400" indent="-571500" algn="just" eaLnBrk="1" hangingPunct="1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Find 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the multiplicative inverse of M</a:t>
            </a:r>
            <a:r>
              <a:rPr lang="en-US" sz="2000" baseline="-25000" dirty="0"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, M</a:t>
            </a:r>
            <a:r>
              <a:rPr lang="en-US" sz="2000" baseline="-25000" dirty="0">
                <a:latin typeface="Verdana" panose="020B0604030504040204" pitchFamily="34" charset="0"/>
                <a:ea typeface="Verdana" panose="020B0604030504040204" pitchFamily="34" charset="0"/>
              </a:rPr>
              <a:t>2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, …, M</a:t>
            </a:r>
            <a:r>
              <a:rPr lang="en-US" sz="2000" baseline="-25000" dirty="0">
                <a:latin typeface="Verdana" panose="020B0604030504040204" pitchFamily="34" charset="0"/>
                <a:ea typeface="Verdana" panose="020B0604030504040204" pitchFamily="34" charset="0"/>
              </a:rPr>
              <a:t>k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 using 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the 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corresponding moduli (m</a:t>
            </a:r>
            <a:r>
              <a:rPr lang="en-US" sz="2000" baseline="-25000" dirty="0"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, m</a:t>
            </a:r>
            <a:r>
              <a:rPr lang="en-US" sz="2000" baseline="-25000" dirty="0">
                <a:latin typeface="Verdana" panose="020B0604030504040204" pitchFamily="34" charset="0"/>
                <a:ea typeface="Verdana" panose="020B0604030504040204" pitchFamily="34" charset="0"/>
              </a:rPr>
              <a:t>2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, …, </a:t>
            </a:r>
            <a:r>
              <a:rPr lang="en-US" sz="2000" dirty="0" err="1">
                <a:latin typeface="Verdana" panose="020B0604030504040204" pitchFamily="34" charset="0"/>
                <a:ea typeface="Verdana" panose="020B0604030504040204" pitchFamily="34" charset="0"/>
              </a:rPr>
              <a:t>m</a:t>
            </a:r>
            <a:r>
              <a:rPr lang="en-US" sz="2000" baseline="-25000" dirty="0" err="1">
                <a:latin typeface="Verdana" panose="020B0604030504040204" pitchFamily="34" charset="0"/>
                <a:ea typeface="Verdana" panose="020B0604030504040204" pitchFamily="34" charset="0"/>
              </a:rPr>
              <a:t>k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). Call the 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inverses 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M</a:t>
            </a:r>
            <a:r>
              <a:rPr lang="en-US" sz="2000" baseline="-25000" dirty="0"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  <a:r>
              <a:rPr lang="en-US" sz="2000" baseline="30000" dirty="0">
                <a:latin typeface="Verdana" panose="020B0604030504040204" pitchFamily="34" charset="0"/>
                <a:ea typeface="Verdana" panose="020B0604030504040204" pitchFamily="34" charset="0"/>
              </a:rPr>
              <a:t>−1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, M</a:t>
            </a:r>
            <a:r>
              <a:rPr lang="en-US" sz="2000" baseline="-25000" dirty="0">
                <a:latin typeface="Verdana" panose="020B0604030504040204" pitchFamily="34" charset="0"/>
                <a:ea typeface="Verdana" panose="020B0604030504040204" pitchFamily="34" charset="0"/>
              </a:rPr>
              <a:t>2</a:t>
            </a:r>
            <a:r>
              <a:rPr lang="en-US" sz="2000" baseline="30000" dirty="0">
                <a:latin typeface="Verdana" panose="020B0604030504040204" pitchFamily="34" charset="0"/>
                <a:ea typeface="Verdana" panose="020B0604030504040204" pitchFamily="34" charset="0"/>
              </a:rPr>
              <a:t>−1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, …, M</a:t>
            </a:r>
            <a:r>
              <a:rPr lang="en-US" sz="2000" baseline="-25000" dirty="0">
                <a:latin typeface="Verdana" panose="020B0604030504040204" pitchFamily="34" charset="0"/>
                <a:ea typeface="Verdana" panose="020B0604030504040204" pitchFamily="34" charset="0"/>
              </a:rPr>
              <a:t>k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baseline="30000" dirty="0">
                <a:latin typeface="Verdana" panose="020B0604030504040204" pitchFamily="34" charset="0"/>
                <a:ea typeface="Verdana" panose="020B0604030504040204" pitchFamily="34" charset="0"/>
              </a:rPr>
              <a:t>−1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pPr marL="914400" indent="-571500" algn="just" eaLnBrk="1" hangingPunct="1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The 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solution to the simultaneous equations is</a:t>
            </a:r>
          </a:p>
        </p:txBody>
      </p:sp>
      <p:pic>
        <p:nvPicPr>
          <p:cNvPr id="5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157" y="4076701"/>
            <a:ext cx="7989086" cy="552449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9549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5" name="Rectangle 11"/>
          <p:cNvSpPr>
            <a:spLocks noChangeArrowheads="1"/>
          </p:cNvSpPr>
          <p:nvPr/>
        </p:nvSpPr>
        <p:spPr bwMode="auto">
          <a:xfrm>
            <a:off x="0" y="-4763"/>
            <a:ext cx="9144000" cy="5847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3200" b="1" dirty="0">
                <a:latin typeface="Verdana" pitchFamily="34" charset="0"/>
                <a:ea typeface="굴림" pitchFamily="34" charset="-127"/>
              </a:rPr>
              <a:t>Chinese Remainder Theorem</a:t>
            </a:r>
            <a:endParaRPr lang="en-US" altLang="en-US" sz="3200" b="1" dirty="0">
              <a:latin typeface="Verdana" pitchFamily="34" charset="0"/>
              <a:ea typeface="굴림" pitchFamily="34" charset="-127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>
                <a:solidFill>
                  <a:srgbClr val="FF0000"/>
                </a:solidFill>
              </a:rPr>
              <a:t>Slide</a:t>
            </a:r>
            <a:r>
              <a:rPr lang="en-US" smtClean="0"/>
              <a:t>-</a:t>
            </a:r>
            <a:fld id="{FCFF135A-902E-4CEE-A769-6297F0D52EC6}" type="slidenum">
              <a:rPr lang="en-US" smtClean="0">
                <a:solidFill>
                  <a:srgbClr val="6600FF"/>
                </a:solidFill>
              </a:rPr>
              <a:pPr algn="l">
                <a:defRPr/>
              </a:pPr>
              <a:t>102</a:t>
            </a:fld>
            <a:endParaRPr lang="en-US" dirty="0">
              <a:solidFill>
                <a:srgbClr val="6600FF"/>
              </a:solidFill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476250" y="1070277"/>
            <a:ext cx="883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 eaLnBrk="1" hangingPunct="1"/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Find the solution to the simultaneous equations: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76200" y="552240"/>
            <a:ext cx="2146742" cy="461665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Example-1:</a:t>
            </a:r>
            <a:endParaRPr lang="en-US" sz="2000" b="1" i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304800" y="3083862"/>
            <a:ext cx="8572500" cy="2985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2400" b="1" dirty="0" smtClean="0">
                <a:solidFill>
                  <a:schemeClr val="hlin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Solution: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/>
            </a:r>
            <a:b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We follow the four steps.</a:t>
            </a:r>
          </a:p>
          <a:p>
            <a:pPr marL="457200" indent="-457200" algn="just" eaLnBrk="1" hangingPunct="1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M 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= 3 × 5 × 7 = 105</a:t>
            </a:r>
          </a:p>
          <a:p>
            <a:pPr marL="457200" indent="-457200" algn="just" eaLnBrk="1" hangingPunct="1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M</a:t>
            </a:r>
            <a:r>
              <a:rPr lang="en-US" sz="2000" baseline="-25000" dirty="0" smtClean="0"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= 105 / 3 = 35, M</a:t>
            </a:r>
            <a:r>
              <a:rPr lang="en-US" sz="2000" baseline="-25000" dirty="0">
                <a:latin typeface="Verdana" panose="020B0604030504040204" pitchFamily="34" charset="0"/>
                <a:ea typeface="Verdana" panose="020B0604030504040204" pitchFamily="34" charset="0"/>
              </a:rPr>
              <a:t>2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 = 105 / 5 = 21, M</a:t>
            </a:r>
            <a:r>
              <a:rPr lang="en-US" sz="2000" baseline="-25000" dirty="0">
                <a:latin typeface="Verdana" panose="020B0604030504040204" pitchFamily="34" charset="0"/>
                <a:ea typeface="Verdana" panose="020B0604030504040204" pitchFamily="34" charset="0"/>
              </a:rPr>
              <a:t>3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 = 105 / 7 = 15</a:t>
            </a:r>
          </a:p>
          <a:p>
            <a:pPr marL="457200" indent="-457200" algn="just" eaLnBrk="1" hangingPunct="1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The 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inverses are M</a:t>
            </a:r>
            <a:r>
              <a:rPr lang="en-US" sz="2000" baseline="-25000" dirty="0"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  <a:r>
              <a:rPr lang="en-US" sz="2000" baseline="30000" dirty="0">
                <a:latin typeface="Verdana" panose="020B0604030504040204" pitchFamily="34" charset="0"/>
                <a:ea typeface="Verdana" panose="020B0604030504040204" pitchFamily="34" charset="0"/>
              </a:rPr>
              <a:t>−1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 = 2, M</a:t>
            </a:r>
            <a:r>
              <a:rPr lang="en-US" sz="2000" baseline="-25000" dirty="0">
                <a:latin typeface="Verdana" panose="020B0604030504040204" pitchFamily="34" charset="0"/>
                <a:ea typeface="Verdana" panose="020B0604030504040204" pitchFamily="34" charset="0"/>
              </a:rPr>
              <a:t>2</a:t>
            </a:r>
            <a:r>
              <a:rPr lang="en-US" sz="2000" baseline="30000" dirty="0">
                <a:latin typeface="Verdana" panose="020B0604030504040204" pitchFamily="34" charset="0"/>
                <a:ea typeface="Verdana" panose="020B0604030504040204" pitchFamily="34" charset="0"/>
              </a:rPr>
              <a:t>−1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 = 1, M</a:t>
            </a:r>
            <a:r>
              <a:rPr lang="en-US" sz="2000" baseline="-25000" dirty="0">
                <a:latin typeface="Verdana" panose="020B0604030504040204" pitchFamily="34" charset="0"/>
                <a:ea typeface="Verdana" panose="020B0604030504040204" pitchFamily="34" charset="0"/>
              </a:rPr>
              <a:t>3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baseline="30000" dirty="0">
                <a:latin typeface="Verdana" panose="020B0604030504040204" pitchFamily="34" charset="0"/>
                <a:ea typeface="Verdana" panose="020B0604030504040204" pitchFamily="34" charset="0"/>
              </a:rPr>
              <a:t>−1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 = 1</a:t>
            </a:r>
          </a:p>
          <a:p>
            <a:pPr marL="457200" indent="-457200" algn="just" eaLnBrk="1" hangingPunct="1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x 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= (2 × 35 × 2 + 3 × 21 × 1 + 2 × 15 × 1) mod 105 = 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23 mod 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105</a:t>
            </a:r>
          </a:p>
        </p:txBody>
      </p:sp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4693" y="1660702"/>
            <a:ext cx="3040857" cy="1172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2337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5" name="Rectangle 11"/>
          <p:cNvSpPr>
            <a:spLocks noChangeArrowheads="1"/>
          </p:cNvSpPr>
          <p:nvPr/>
        </p:nvSpPr>
        <p:spPr bwMode="auto">
          <a:xfrm>
            <a:off x="0" y="-4763"/>
            <a:ext cx="9144000" cy="5847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3200" b="1" dirty="0">
                <a:latin typeface="Verdana" pitchFamily="34" charset="0"/>
                <a:ea typeface="굴림" pitchFamily="34" charset="-127"/>
              </a:rPr>
              <a:t>Chinese Remainder Theorem</a:t>
            </a:r>
            <a:endParaRPr lang="en-US" altLang="en-US" sz="3200" b="1" dirty="0">
              <a:latin typeface="Verdana" pitchFamily="34" charset="0"/>
              <a:ea typeface="굴림" pitchFamily="34" charset="-127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>
                <a:solidFill>
                  <a:srgbClr val="FF0000"/>
                </a:solidFill>
              </a:rPr>
              <a:t>Slide</a:t>
            </a:r>
            <a:r>
              <a:rPr lang="en-US" smtClean="0"/>
              <a:t>-</a:t>
            </a:r>
            <a:fld id="{FCFF135A-902E-4CEE-A769-6297F0D52EC6}" type="slidenum">
              <a:rPr lang="en-US" smtClean="0">
                <a:solidFill>
                  <a:srgbClr val="6600FF"/>
                </a:solidFill>
              </a:rPr>
              <a:pPr algn="l">
                <a:defRPr/>
              </a:pPr>
              <a:t>103</a:t>
            </a:fld>
            <a:endParaRPr lang="en-US" dirty="0">
              <a:solidFill>
                <a:srgbClr val="6600FF"/>
              </a:solidFill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76200" y="1051352"/>
            <a:ext cx="88392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 eaLnBrk="1" hangingPunct="1"/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Find an integer that has a remainder of 3 when divided by 7 and 13, but is divisible by 12.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38100" y="580012"/>
            <a:ext cx="2146742" cy="461665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Example-2:</a:t>
            </a:r>
            <a:endParaRPr lang="en-US" sz="2000" b="1" i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76200" y="1927480"/>
            <a:ext cx="88392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1" hangingPunct="1"/>
            <a:r>
              <a:rPr lang="en-US" sz="2400" b="1" dirty="0" smtClean="0">
                <a:solidFill>
                  <a:schemeClr val="hlin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Solution:</a:t>
            </a:r>
          </a:p>
          <a:p>
            <a:pPr algn="just" eaLnBrk="1" hangingPunct="1"/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</a:rPr>
              <a:t>This 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is a CRT problem. We can form three equations and solve them to find the value of x.</a:t>
            </a:r>
          </a:p>
        </p:txBody>
      </p:sp>
      <p:pic>
        <p:nvPicPr>
          <p:cNvPr id="7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5981" y="3172940"/>
            <a:ext cx="2332037" cy="1376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152399" y="5024606"/>
            <a:ext cx="88392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 eaLnBrk="1" hangingPunct="1"/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If we follow the four steps, we find x = 276. We can check that 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276 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= 3 mod 7, 276 = 3 mod 13 and 276 is divisible by 12 (the quotient is 23 and the remainder is zero).</a:t>
            </a:r>
          </a:p>
        </p:txBody>
      </p:sp>
    </p:spTree>
    <p:extLst>
      <p:ext uri="{BB962C8B-B14F-4D97-AF65-F5344CB8AC3E}">
        <p14:creationId xmlns:p14="http://schemas.microsoft.com/office/powerpoint/2010/main" val="1195175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5" name="Rectangle 11"/>
          <p:cNvSpPr>
            <a:spLocks noChangeArrowheads="1"/>
          </p:cNvSpPr>
          <p:nvPr/>
        </p:nvSpPr>
        <p:spPr bwMode="auto">
          <a:xfrm>
            <a:off x="0" y="-4763"/>
            <a:ext cx="9144000" cy="5847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3200" b="1" dirty="0">
                <a:latin typeface="Verdana" pitchFamily="34" charset="0"/>
                <a:ea typeface="굴림" pitchFamily="34" charset="-127"/>
              </a:rPr>
              <a:t>Chinese Remainder Theorem</a:t>
            </a:r>
            <a:endParaRPr lang="en-US" altLang="en-US" sz="3200" b="1" dirty="0">
              <a:latin typeface="Verdana" pitchFamily="34" charset="0"/>
              <a:ea typeface="굴림" pitchFamily="34" charset="-127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>
                <a:solidFill>
                  <a:srgbClr val="FF0000"/>
                </a:solidFill>
              </a:rPr>
              <a:t>Slide</a:t>
            </a:r>
            <a:r>
              <a:rPr lang="en-US" smtClean="0"/>
              <a:t>-</a:t>
            </a:r>
            <a:fld id="{FCFF135A-902E-4CEE-A769-6297F0D52EC6}" type="slidenum">
              <a:rPr lang="en-US" smtClean="0">
                <a:solidFill>
                  <a:srgbClr val="6600FF"/>
                </a:solidFill>
              </a:rPr>
              <a:pPr algn="l">
                <a:defRPr/>
              </a:pPr>
              <a:t>104</a:t>
            </a:fld>
            <a:endParaRPr lang="en-US" dirty="0">
              <a:solidFill>
                <a:srgbClr val="6600FF"/>
              </a:solidFill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76200" y="1120170"/>
            <a:ext cx="88392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 eaLnBrk="1" hangingPunct="1"/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Assume we need to calculate </a:t>
            </a:r>
            <a:r>
              <a:rPr lang="en-US" sz="2400" i="1" dirty="0">
                <a:latin typeface="Verdana" panose="020B0604030504040204" pitchFamily="34" charset="0"/>
                <a:ea typeface="Verdana" panose="020B0604030504040204" pitchFamily="34" charset="0"/>
              </a:rPr>
              <a:t>z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 = </a:t>
            </a:r>
            <a:r>
              <a:rPr lang="en-US" sz="2400" i="1" dirty="0">
                <a:latin typeface="Verdana" panose="020B0604030504040204" pitchFamily="34" charset="0"/>
                <a:ea typeface="Verdana" panose="020B0604030504040204" pitchFamily="34" charset="0"/>
              </a:rPr>
              <a:t>x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 + </a:t>
            </a:r>
            <a:r>
              <a:rPr lang="en-US" sz="2400" i="1" dirty="0">
                <a:latin typeface="Verdana" panose="020B0604030504040204" pitchFamily="34" charset="0"/>
                <a:ea typeface="Verdana" panose="020B0604030504040204" pitchFamily="34" charset="0"/>
              </a:rPr>
              <a:t>y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 where </a:t>
            </a:r>
            <a:r>
              <a:rPr lang="en-US" sz="2400" i="1" dirty="0">
                <a:latin typeface="Verdana" panose="020B0604030504040204" pitchFamily="34" charset="0"/>
                <a:ea typeface="Verdana" panose="020B0604030504040204" pitchFamily="34" charset="0"/>
              </a:rPr>
              <a:t>x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 = 123 and </a:t>
            </a:r>
            <a:r>
              <a:rPr lang="en-US" sz="2400" i="1" dirty="0">
                <a:latin typeface="Verdana" panose="020B0604030504040204" pitchFamily="34" charset="0"/>
                <a:ea typeface="Verdana" panose="020B0604030504040204" pitchFamily="34" charset="0"/>
              </a:rPr>
              <a:t>y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 = 334, but our system accepts only numbers less than 100. These numbers can be represented as follows: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36513" y="637162"/>
            <a:ext cx="2146742" cy="461665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Example-3:</a:t>
            </a:r>
            <a:endParaRPr lang="en-US" sz="2000" b="1" i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76200" y="3460567"/>
            <a:ext cx="88392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 eaLnBrk="1" hangingPunct="1"/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Adding each congruence in </a:t>
            </a:r>
            <a:r>
              <a:rPr lang="en-US" sz="2400" i="1" dirty="0">
                <a:latin typeface="Verdana" panose="020B0604030504040204" pitchFamily="34" charset="0"/>
                <a:ea typeface="Verdana" panose="020B0604030504040204" pitchFamily="34" charset="0"/>
              </a:rPr>
              <a:t>x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 with the corresponding congruence in </a:t>
            </a:r>
            <a:r>
              <a:rPr lang="en-US" sz="2400" i="1" dirty="0">
                <a:latin typeface="Verdana" panose="020B0604030504040204" pitchFamily="34" charset="0"/>
                <a:ea typeface="Verdana" panose="020B0604030504040204" pitchFamily="34" charset="0"/>
              </a:rPr>
              <a:t>y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 gives</a:t>
            </a:r>
          </a:p>
        </p:txBody>
      </p:sp>
      <p:pic>
        <p:nvPicPr>
          <p:cNvPr id="7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881" y="2411216"/>
            <a:ext cx="4287837" cy="987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4338548"/>
            <a:ext cx="5967413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228600" y="5772219"/>
            <a:ext cx="88392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 eaLnBrk="1" hangingPunct="1"/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Now three equations can be solved using the Chinese remainder theorem to find z. One of the acceptable answers is </a:t>
            </a:r>
            <a:r>
              <a:rPr lang="en-US" sz="2000" i="1" dirty="0">
                <a:latin typeface="Verdana" panose="020B0604030504040204" pitchFamily="34" charset="0"/>
                <a:ea typeface="Verdana" panose="020B0604030504040204" pitchFamily="34" charset="0"/>
              </a:rPr>
              <a:t>z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 = 457.</a:t>
            </a:r>
          </a:p>
        </p:txBody>
      </p:sp>
    </p:spTree>
    <p:extLst>
      <p:ext uri="{BB962C8B-B14F-4D97-AF65-F5344CB8AC3E}">
        <p14:creationId xmlns:p14="http://schemas.microsoft.com/office/powerpoint/2010/main" val="2184978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2" name="Text Box 4"/>
          <p:cNvSpPr txBox="1">
            <a:spLocks noChangeArrowheads="1"/>
          </p:cNvSpPr>
          <p:nvPr/>
        </p:nvSpPr>
        <p:spPr bwMode="auto">
          <a:xfrm>
            <a:off x="8229600" y="640080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latin typeface="Times New Roman" panose="02020603050405020304" pitchFamily="18" charset="0"/>
            </a:endParaRPr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0" y="0"/>
            <a:ext cx="9144000" cy="630942"/>
          </a:xfrm>
          <a:prstGeom prst="rect">
            <a:avLst/>
          </a:prstGeom>
          <a:solidFill>
            <a:srgbClr val="0033CC"/>
          </a:solidFill>
          <a:ln>
            <a:noFill/>
          </a:ln>
          <a:extLst/>
        </p:spPr>
        <p:txBody>
          <a:bodyPr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3500" i="0" smtClean="0">
                <a:solidFill>
                  <a:schemeClr val="bg1"/>
                </a:solidFill>
                <a:latin typeface="Arial" panose="020B0604020202020204" pitchFamily="34" charset="0"/>
              </a:rPr>
              <a:t>Discussion Points</a:t>
            </a:r>
            <a:endParaRPr lang="en-US" sz="3500" i="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>
                <a:solidFill>
                  <a:srgbClr val="FF0000"/>
                </a:solidFill>
              </a:rPr>
              <a:t>Slide</a:t>
            </a:r>
            <a:r>
              <a:rPr lang="en-US" smtClean="0"/>
              <a:t>-</a:t>
            </a:r>
            <a:fld id="{FCFF135A-902E-4CEE-A769-6297F0D52EC6}" type="slidenum">
              <a:rPr lang="en-US" smtClean="0">
                <a:solidFill>
                  <a:srgbClr val="6600FF"/>
                </a:solidFill>
              </a:rPr>
              <a:pPr algn="l">
                <a:defRPr/>
              </a:pPr>
              <a:t>105</a:t>
            </a:fld>
            <a:endParaRPr lang="en-US" dirty="0">
              <a:solidFill>
                <a:srgbClr val="6600FF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5084" y="1371127"/>
            <a:ext cx="8510953" cy="4124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30250" lvl="1" indent="-51435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v"/>
              <a:defRPr/>
            </a:pPr>
            <a:r>
              <a:rPr lang="en-US" sz="2400" b="1" dirty="0">
                <a:ln>
                  <a:solidFill>
                    <a:srgbClr val="00B050"/>
                  </a:solidFill>
                </a:ln>
                <a:latin typeface="Verdana" pitchFamily="34" charset="0"/>
                <a:ea typeface="SimSun" pitchFamily="2" charset="-122"/>
              </a:rPr>
              <a:t>Importance of Math in Network Security</a:t>
            </a:r>
          </a:p>
          <a:p>
            <a:pPr marL="730250" lvl="1" indent="-51435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v"/>
              <a:defRPr/>
            </a:pPr>
            <a:r>
              <a:rPr lang="en-US" sz="2400" b="1" dirty="0">
                <a:ln>
                  <a:solidFill>
                    <a:srgbClr val="6600FF"/>
                  </a:solidFill>
                </a:ln>
                <a:latin typeface="Verdana" pitchFamily="34" charset="0"/>
                <a:ea typeface="SimSun" pitchFamily="2" charset="-122"/>
              </a:rPr>
              <a:t>Integer Arithmetic with Binary Operations </a:t>
            </a:r>
          </a:p>
          <a:p>
            <a:pPr marL="730250" lvl="1" indent="-51435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v"/>
              <a:defRPr/>
            </a:pPr>
            <a:r>
              <a:rPr lang="en-US" sz="2400" b="1" dirty="0">
                <a:ln>
                  <a:solidFill>
                    <a:srgbClr val="00B050"/>
                  </a:solidFill>
                </a:ln>
                <a:latin typeface="Verdana" pitchFamily="34" charset="0"/>
                <a:ea typeface="SimSun" pitchFamily="2" charset="-122"/>
              </a:rPr>
              <a:t>Divisibility and Modular Arithmetic</a:t>
            </a:r>
          </a:p>
          <a:p>
            <a:pPr marL="730250" lvl="1" indent="-51435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v"/>
              <a:defRPr/>
            </a:pPr>
            <a:r>
              <a:rPr lang="en-US" sz="2400" b="1" dirty="0">
                <a:ln>
                  <a:solidFill>
                    <a:srgbClr val="6600FF"/>
                  </a:solidFill>
                </a:ln>
                <a:latin typeface="Verdana" pitchFamily="34" charset="0"/>
                <a:ea typeface="SimSun" pitchFamily="2" charset="-122"/>
              </a:rPr>
              <a:t>Greatest Common Divisors</a:t>
            </a:r>
          </a:p>
          <a:p>
            <a:pPr marL="730250" lvl="1" indent="-51435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v"/>
              <a:defRPr/>
            </a:pPr>
            <a:r>
              <a:rPr lang="en-US" sz="2400" b="1" dirty="0">
                <a:ln>
                  <a:solidFill>
                    <a:srgbClr val="00B050"/>
                  </a:solidFill>
                </a:ln>
                <a:latin typeface="Verdana" pitchFamily="34" charset="0"/>
                <a:ea typeface="SimSun" pitchFamily="2" charset="-122"/>
              </a:rPr>
              <a:t>Determining Multiplicative Inverse </a:t>
            </a:r>
          </a:p>
          <a:p>
            <a:pPr marL="730250" lvl="1" indent="-51435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v"/>
              <a:defRPr/>
            </a:pPr>
            <a:r>
              <a:rPr lang="en-US" sz="2400" b="1" dirty="0">
                <a:ln>
                  <a:solidFill>
                    <a:srgbClr val="6600FF"/>
                  </a:solidFill>
                </a:ln>
                <a:latin typeface="Verdana" pitchFamily="34" charset="0"/>
                <a:ea typeface="SimSun" pitchFamily="2" charset="-122"/>
              </a:rPr>
              <a:t>Solving Linear Diophantine Equations</a:t>
            </a:r>
          </a:p>
          <a:p>
            <a:pPr marL="730250" lvl="1" indent="-51435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v"/>
              <a:defRPr/>
            </a:pPr>
            <a:r>
              <a:rPr lang="en-US" sz="2400" b="1" dirty="0">
                <a:ln>
                  <a:solidFill>
                    <a:srgbClr val="6600FF"/>
                  </a:solidFill>
                </a:ln>
                <a:latin typeface="Verdana" pitchFamily="34" charset="0"/>
                <a:ea typeface="SimSun" pitchFamily="2" charset="-122"/>
              </a:rPr>
              <a:t>Matrices</a:t>
            </a:r>
          </a:p>
          <a:p>
            <a:pPr marL="730250" lvl="1" indent="-51435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v"/>
              <a:defRPr/>
            </a:pPr>
            <a:r>
              <a:rPr lang="en-US" sz="2400" b="1" dirty="0">
                <a:ln>
                  <a:solidFill>
                    <a:srgbClr val="00B050"/>
                  </a:solidFill>
                </a:ln>
                <a:latin typeface="Verdana" pitchFamily="34" charset="0"/>
                <a:ea typeface="SimSun" pitchFamily="2" charset="-122"/>
              </a:rPr>
              <a:t>Prime Factorization</a:t>
            </a:r>
          </a:p>
        </p:txBody>
      </p:sp>
    </p:spTree>
    <p:extLst>
      <p:ext uri="{BB962C8B-B14F-4D97-AF65-F5344CB8AC3E}">
        <p14:creationId xmlns:p14="http://schemas.microsoft.com/office/powerpoint/2010/main" val="3669678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>
                <a:solidFill>
                  <a:srgbClr val="FF0000"/>
                </a:solidFill>
              </a:rPr>
              <a:t>Slide</a:t>
            </a:r>
            <a:r>
              <a:rPr lang="en-US" smtClean="0"/>
              <a:t>-</a:t>
            </a:r>
            <a:fld id="{FCFF135A-902E-4CEE-A769-6297F0D52EC6}" type="slidenum">
              <a:rPr lang="en-US" smtClean="0">
                <a:solidFill>
                  <a:srgbClr val="6600FF"/>
                </a:solidFill>
              </a:rPr>
              <a:pPr algn="l">
                <a:defRPr/>
              </a:pPr>
              <a:t>11</a:t>
            </a:fld>
            <a:endParaRPr lang="en-US" dirty="0">
              <a:solidFill>
                <a:srgbClr val="6600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9773" y="93515"/>
            <a:ext cx="870758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26"/>
            </a:pPr>
            <a:r>
              <a:rPr lang="en-US" sz="2400" b="1" dirty="0" smtClean="0">
                <a:ln>
                  <a:solidFill>
                    <a:srgbClr val="FF0000"/>
                  </a:solidFill>
                </a:ln>
                <a:latin typeface="Arial Rounded MT Bold" panose="020F0704030504030204" pitchFamily="34" charset="0"/>
              </a:rPr>
              <a:t>GCD</a:t>
            </a:r>
            <a:r>
              <a:rPr lang="en-US" sz="2400" b="1" dirty="0">
                <a:ln>
                  <a:solidFill>
                    <a:srgbClr val="FF0000"/>
                  </a:solidFill>
                </a:ln>
                <a:latin typeface="Arial Rounded MT Bold" panose="020F0704030504030204" pitchFamily="34" charset="0"/>
              </a:rPr>
              <a:t>? </a:t>
            </a:r>
            <a:endParaRPr lang="en-US" sz="2400" b="1" dirty="0" smtClean="0">
              <a:ln>
                <a:solidFill>
                  <a:srgbClr val="FF0000"/>
                </a:solidFill>
              </a:ln>
              <a:latin typeface="Arial Rounded MT Bold" panose="020F0704030504030204" pitchFamily="34" charset="0"/>
            </a:endParaRPr>
          </a:p>
          <a:p>
            <a:pPr marL="457200" indent="-457200">
              <a:buFont typeface="+mj-lt"/>
              <a:buAutoNum type="arabicPeriod" startAt="26"/>
            </a:pPr>
            <a:endParaRPr lang="en-US" sz="2400" b="1" dirty="0">
              <a:ln>
                <a:solidFill>
                  <a:srgbClr val="00B050"/>
                </a:solidFill>
              </a:ln>
              <a:latin typeface="Arial Rounded MT Bold" panose="020F0704030504030204" pitchFamily="34" charset="0"/>
            </a:endParaRPr>
          </a:p>
          <a:p>
            <a:pPr marL="457200" indent="-457200">
              <a:buFont typeface="+mj-lt"/>
              <a:buAutoNum type="arabicPeriod" startAt="26"/>
            </a:pPr>
            <a:endParaRPr lang="en-US" sz="2400" b="1" dirty="0" smtClean="0">
              <a:ln>
                <a:solidFill>
                  <a:srgbClr val="00B050"/>
                </a:solidFill>
              </a:ln>
              <a:latin typeface="Arial Rounded MT Bold" panose="020F0704030504030204" pitchFamily="34" charset="0"/>
            </a:endParaRPr>
          </a:p>
          <a:p>
            <a:pPr marL="457200" indent="-457200">
              <a:buFont typeface="+mj-lt"/>
              <a:buAutoNum type="arabicPeriod" startAt="26"/>
            </a:pPr>
            <a:endParaRPr lang="en-US" sz="2400" b="1" dirty="0" smtClean="0">
              <a:ln>
                <a:solidFill>
                  <a:srgbClr val="00B050"/>
                </a:solidFill>
              </a:ln>
              <a:latin typeface="Arial Rounded MT Bold" panose="020F0704030504030204" pitchFamily="34" charset="0"/>
            </a:endParaRPr>
          </a:p>
          <a:p>
            <a:pPr marL="457200" indent="-457200">
              <a:buFont typeface="+mj-lt"/>
              <a:buAutoNum type="arabicPeriod" startAt="26"/>
            </a:pPr>
            <a:r>
              <a:rPr lang="en-US" sz="2400" b="1" dirty="0" smtClean="0">
                <a:ln>
                  <a:solidFill>
                    <a:srgbClr val="00B050"/>
                  </a:solidFill>
                </a:ln>
                <a:latin typeface="Arial Rounded MT Bold" panose="020F0704030504030204" pitchFamily="34" charset="0"/>
              </a:rPr>
              <a:t>Two </a:t>
            </a:r>
            <a:r>
              <a:rPr lang="en-US" sz="2400" b="1" dirty="0">
                <a:ln>
                  <a:solidFill>
                    <a:srgbClr val="00B050"/>
                  </a:solidFill>
                </a:ln>
                <a:latin typeface="Arial Rounded MT Bold" panose="020F0704030504030204" pitchFamily="34" charset="0"/>
              </a:rPr>
              <a:t>Fact about GCD</a:t>
            </a:r>
            <a:r>
              <a:rPr lang="en-US" sz="2400" b="1" dirty="0" smtClean="0">
                <a:ln>
                  <a:solidFill>
                    <a:srgbClr val="00B050"/>
                  </a:solidFill>
                </a:ln>
                <a:latin typeface="Arial Rounded MT Bold" panose="020F0704030504030204" pitchFamily="34" charset="0"/>
              </a:rPr>
              <a:t>?</a:t>
            </a:r>
          </a:p>
          <a:p>
            <a:pPr marL="457200" indent="-457200">
              <a:buFont typeface="+mj-lt"/>
              <a:buAutoNum type="arabicPeriod" startAt="26"/>
            </a:pPr>
            <a:endParaRPr lang="en-US" sz="2400" b="1" dirty="0">
              <a:ln>
                <a:solidFill>
                  <a:srgbClr val="00B050"/>
                </a:solidFill>
              </a:ln>
              <a:latin typeface="Arial Rounded MT Bold" panose="020F0704030504030204" pitchFamily="34" charset="0"/>
            </a:endParaRPr>
          </a:p>
          <a:p>
            <a:pPr marL="457200" indent="-457200">
              <a:buFont typeface="+mj-lt"/>
              <a:buAutoNum type="arabicPeriod" startAt="26"/>
            </a:pPr>
            <a:endParaRPr lang="en-US" sz="2400" b="1" dirty="0" smtClean="0">
              <a:ln>
                <a:solidFill>
                  <a:srgbClr val="00B050"/>
                </a:solidFill>
              </a:ln>
              <a:latin typeface="Arial Rounded MT Bold" panose="020F0704030504030204" pitchFamily="34" charset="0"/>
            </a:endParaRPr>
          </a:p>
          <a:p>
            <a:pPr marL="457200" indent="-457200">
              <a:buFont typeface="+mj-lt"/>
              <a:buAutoNum type="arabicPeriod" startAt="26"/>
            </a:pPr>
            <a:endParaRPr lang="en-US" sz="2400" b="1" dirty="0">
              <a:ln>
                <a:solidFill>
                  <a:srgbClr val="00B050"/>
                </a:solidFill>
              </a:ln>
              <a:latin typeface="Arial Rounded MT Bold" panose="020F0704030504030204" pitchFamily="34" charset="0"/>
            </a:endParaRPr>
          </a:p>
          <a:p>
            <a:pPr marL="457200" indent="-457200">
              <a:buFont typeface="+mj-lt"/>
              <a:buAutoNum type="arabicPeriod" startAt="26"/>
            </a:pPr>
            <a:endParaRPr lang="en-US" sz="2400" b="1" dirty="0">
              <a:ln>
                <a:solidFill>
                  <a:srgbClr val="00B050"/>
                </a:solidFill>
              </a:ln>
              <a:latin typeface="Arial Rounded MT Bold" panose="020F0704030504030204" pitchFamily="34" charset="0"/>
            </a:endParaRPr>
          </a:p>
          <a:p>
            <a:pPr marL="457200" indent="-457200">
              <a:buFont typeface="+mj-lt"/>
              <a:buAutoNum type="arabicPeriod" startAt="26"/>
            </a:pPr>
            <a:r>
              <a:rPr lang="en-US" sz="2400" b="1" dirty="0">
                <a:ln>
                  <a:solidFill>
                    <a:srgbClr val="FF0000"/>
                  </a:solidFill>
                </a:ln>
                <a:latin typeface="Arial Rounded MT Bold" panose="020F0704030504030204" pitchFamily="34" charset="0"/>
              </a:rPr>
              <a:t>Euclidean GCD Algorithm</a:t>
            </a:r>
            <a:r>
              <a:rPr lang="en-US" sz="2400" b="1" dirty="0" smtClean="0">
                <a:ln>
                  <a:solidFill>
                    <a:srgbClr val="FF0000"/>
                  </a:solidFill>
                </a:ln>
                <a:latin typeface="Arial Rounded MT Bold" panose="020F0704030504030204" pitchFamily="34" charset="0"/>
              </a:rPr>
              <a:t>?</a:t>
            </a:r>
          </a:p>
          <a:p>
            <a:pPr marL="457200" indent="-457200">
              <a:buFont typeface="+mj-lt"/>
              <a:buAutoNum type="arabicPeriod" startAt="26"/>
            </a:pPr>
            <a:endParaRPr lang="en-US" sz="2400" b="1" dirty="0">
              <a:ln>
                <a:solidFill>
                  <a:srgbClr val="00B050"/>
                </a:solidFill>
              </a:ln>
              <a:latin typeface="Arial Rounded MT Bold" panose="020F0704030504030204" pitchFamily="34" charset="0"/>
            </a:endParaRPr>
          </a:p>
          <a:p>
            <a:pPr marL="457200" indent="-457200">
              <a:buFont typeface="+mj-lt"/>
              <a:buAutoNum type="arabicPeriod" startAt="26"/>
            </a:pPr>
            <a:endParaRPr lang="en-US" sz="2400" b="1" dirty="0">
              <a:ln>
                <a:solidFill>
                  <a:srgbClr val="00B050"/>
                </a:solidFill>
              </a:ln>
              <a:latin typeface="Arial Rounded MT Bold" panose="020F0704030504030204" pitchFamily="34" charset="0"/>
            </a:endParaRPr>
          </a:p>
          <a:p>
            <a:pPr marL="457200" indent="-457200">
              <a:buFont typeface="+mj-lt"/>
              <a:buAutoNum type="arabicPeriod" startAt="26"/>
            </a:pPr>
            <a:r>
              <a:rPr lang="en-US" sz="2400" b="1" dirty="0">
                <a:ln>
                  <a:solidFill>
                    <a:srgbClr val="00B050"/>
                  </a:solidFill>
                </a:ln>
                <a:latin typeface="Arial Rounded MT Bold" panose="020F0704030504030204" pitchFamily="34" charset="0"/>
              </a:rPr>
              <a:t>Determine GCD using Euclidean Algorithm. (How many columns are required, what are the label of each column</a:t>
            </a:r>
            <a:r>
              <a:rPr lang="en-US" sz="2400" b="1" dirty="0" smtClean="0">
                <a:ln>
                  <a:solidFill>
                    <a:srgbClr val="00B050"/>
                  </a:solidFill>
                </a:ln>
                <a:latin typeface="Arial Rounded MT Bold" panose="020F0704030504030204" pitchFamily="34" charset="0"/>
              </a:rPr>
              <a:t>?)</a:t>
            </a:r>
          </a:p>
        </p:txBody>
      </p:sp>
    </p:spTree>
    <p:extLst>
      <p:ext uri="{BB962C8B-B14F-4D97-AF65-F5344CB8AC3E}">
        <p14:creationId xmlns:p14="http://schemas.microsoft.com/office/powerpoint/2010/main" val="38403344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>
                <a:solidFill>
                  <a:srgbClr val="FF0000"/>
                </a:solidFill>
              </a:rPr>
              <a:t>Slide</a:t>
            </a:r>
            <a:r>
              <a:rPr lang="en-US" smtClean="0"/>
              <a:t>-</a:t>
            </a:r>
            <a:fld id="{FCFF135A-902E-4CEE-A769-6297F0D52EC6}" type="slidenum">
              <a:rPr lang="en-US" smtClean="0">
                <a:solidFill>
                  <a:srgbClr val="6600FF"/>
                </a:solidFill>
              </a:rPr>
              <a:pPr algn="l">
                <a:defRPr/>
              </a:pPr>
              <a:t>12</a:t>
            </a:fld>
            <a:endParaRPr lang="en-US" dirty="0">
              <a:solidFill>
                <a:srgbClr val="6600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9773" y="93515"/>
            <a:ext cx="8707582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30"/>
            </a:pPr>
            <a:r>
              <a:rPr lang="en-US" sz="2400" b="1" dirty="0" smtClean="0">
                <a:ln>
                  <a:solidFill>
                    <a:srgbClr val="00B0F0"/>
                  </a:solidFill>
                </a:ln>
                <a:latin typeface="Arial Rounded MT Bold" panose="020F0704030504030204" pitchFamily="34" charset="0"/>
              </a:rPr>
              <a:t>Extended </a:t>
            </a:r>
            <a:r>
              <a:rPr lang="en-US" sz="2400" b="1" dirty="0">
                <a:ln>
                  <a:solidFill>
                    <a:srgbClr val="00B0F0"/>
                  </a:solidFill>
                </a:ln>
                <a:latin typeface="Arial Rounded MT Bold" panose="020F0704030504030204" pitchFamily="34" charset="0"/>
              </a:rPr>
              <a:t>Euclidean Algorithm? </a:t>
            </a:r>
            <a:endParaRPr lang="en-US" sz="2400" b="1" dirty="0" smtClean="0">
              <a:ln>
                <a:solidFill>
                  <a:srgbClr val="00B0F0"/>
                </a:solidFill>
              </a:ln>
              <a:latin typeface="Arial Rounded MT Bold" panose="020F0704030504030204" pitchFamily="34" charset="0"/>
            </a:endParaRPr>
          </a:p>
          <a:p>
            <a:pPr marL="457200" indent="-457200">
              <a:buFont typeface="+mj-lt"/>
              <a:buAutoNum type="arabicPeriod" startAt="30"/>
            </a:pPr>
            <a:endParaRPr lang="en-US" sz="2400" b="1" dirty="0">
              <a:ln>
                <a:solidFill>
                  <a:srgbClr val="00B050"/>
                </a:solidFill>
              </a:ln>
              <a:latin typeface="Arial Rounded MT Bold" panose="020F0704030504030204" pitchFamily="34" charset="0"/>
            </a:endParaRPr>
          </a:p>
          <a:p>
            <a:pPr marL="457200" indent="-457200">
              <a:buFont typeface="+mj-lt"/>
              <a:buAutoNum type="arabicPeriod" startAt="30"/>
            </a:pPr>
            <a:endParaRPr lang="en-US" sz="2400" b="1" dirty="0" smtClean="0">
              <a:ln>
                <a:solidFill>
                  <a:srgbClr val="00B050"/>
                </a:solidFill>
              </a:ln>
              <a:latin typeface="Arial Rounded MT Bold" panose="020F0704030504030204" pitchFamily="34" charset="0"/>
            </a:endParaRPr>
          </a:p>
          <a:p>
            <a:pPr marL="457200" indent="-457200">
              <a:buFont typeface="+mj-lt"/>
              <a:buAutoNum type="arabicPeriod" startAt="30"/>
            </a:pPr>
            <a:r>
              <a:rPr lang="en-US" sz="2400" b="1" dirty="0" smtClean="0">
                <a:ln>
                  <a:solidFill>
                    <a:srgbClr val="00B050"/>
                  </a:solidFill>
                </a:ln>
                <a:latin typeface="Arial Rounded MT Bold" panose="020F0704030504030204" pitchFamily="34" charset="0"/>
              </a:rPr>
              <a:t>(</a:t>
            </a:r>
            <a:r>
              <a:rPr lang="en-US" sz="2400" b="1" dirty="0">
                <a:ln>
                  <a:solidFill>
                    <a:srgbClr val="00B050"/>
                  </a:solidFill>
                </a:ln>
                <a:latin typeface="Arial Rounded MT Bold" panose="020F0704030504030204" pitchFamily="34" charset="0"/>
              </a:rPr>
              <a:t>How many columns are required, what are the label of each column</a:t>
            </a:r>
            <a:r>
              <a:rPr lang="en-US" sz="2400" b="1" dirty="0" smtClean="0">
                <a:ln>
                  <a:solidFill>
                    <a:srgbClr val="00B050"/>
                  </a:solidFill>
                </a:ln>
                <a:latin typeface="Arial Rounded MT Bold" panose="020F0704030504030204" pitchFamily="34" charset="0"/>
              </a:rPr>
              <a:t>?)</a:t>
            </a:r>
          </a:p>
          <a:p>
            <a:pPr marL="457200" indent="-457200">
              <a:buFont typeface="+mj-lt"/>
              <a:buAutoNum type="arabicPeriod" startAt="30"/>
            </a:pPr>
            <a:endParaRPr lang="en-US" sz="2400" b="1" dirty="0" smtClean="0">
              <a:ln>
                <a:solidFill>
                  <a:srgbClr val="00B050"/>
                </a:solidFill>
              </a:ln>
              <a:latin typeface="Arial Rounded MT Bold" panose="020F0704030504030204" pitchFamily="34" charset="0"/>
            </a:endParaRPr>
          </a:p>
          <a:p>
            <a:pPr marL="457200" indent="-457200">
              <a:buFont typeface="+mj-lt"/>
              <a:buAutoNum type="arabicPeriod" startAt="30"/>
            </a:pPr>
            <a:endParaRPr lang="en-US" sz="2400" b="1" dirty="0">
              <a:ln>
                <a:solidFill>
                  <a:srgbClr val="00B050"/>
                </a:solidFill>
              </a:ln>
              <a:latin typeface="Arial Rounded MT Bold" panose="020F0704030504030204" pitchFamily="34" charset="0"/>
            </a:endParaRPr>
          </a:p>
          <a:p>
            <a:pPr marL="457200" indent="-457200">
              <a:buFont typeface="+mj-lt"/>
              <a:buAutoNum type="arabicPeriod" startAt="30"/>
            </a:pPr>
            <a:r>
              <a:rPr lang="en-US" sz="2400" b="1" dirty="0">
                <a:ln>
                  <a:solidFill>
                    <a:srgbClr val="00B0F0"/>
                  </a:solidFill>
                </a:ln>
                <a:latin typeface="Arial Rounded MT Bold" panose="020F0704030504030204" pitchFamily="34" charset="0"/>
              </a:rPr>
              <a:t>What will be the values of S1, S2, T1 and T2?</a:t>
            </a:r>
          </a:p>
          <a:p>
            <a:pPr marL="457200" indent="-457200">
              <a:buFont typeface="+mj-lt"/>
              <a:buAutoNum type="arabicPeriod" startAt="30"/>
            </a:pPr>
            <a:endParaRPr lang="en-US" sz="2400" b="1" dirty="0" smtClean="0">
              <a:ln>
                <a:solidFill>
                  <a:srgbClr val="00B050"/>
                </a:solidFill>
              </a:ln>
              <a:latin typeface="Arial Rounded MT Bold" panose="020F0704030504030204" pitchFamily="34" charset="0"/>
            </a:endParaRPr>
          </a:p>
          <a:p>
            <a:pPr marL="457200" indent="-457200">
              <a:buFont typeface="+mj-lt"/>
              <a:buAutoNum type="arabicPeriod" startAt="30"/>
            </a:pPr>
            <a:endParaRPr lang="en-US" sz="2400" b="1" dirty="0">
              <a:ln>
                <a:solidFill>
                  <a:srgbClr val="00B050"/>
                </a:solidFill>
              </a:ln>
              <a:latin typeface="Arial Rounded MT Bold" panose="020F0704030504030204" pitchFamily="34" charset="0"/>
            </a:endParaRPr>
          </a:p>
          <a:p>
            <a:pPr marL="457200" indent="-457200">
              <a:buFont typeface="+mj-lt"/>
              <a:buAutoNum type="arabicPeriod" startAt="30"/>
            </a:pPr>
            <a:r>
              <a:rPr lang="en-US" sz="2400" b="1" dirty="0">
                <a:ln>
                  <a:solidFill>
                    <a:srgbClr val="00B050"/>
                  </a:solidFill>
                </a:ln>
                <a:latin typeface="Arial Rounded MT Bold" panose="020F0704030504030204" pitchFamily="34" charset="0"/>
              </a:rPr>
              <a:t>Relationship among the parameters of Extended Euclidean </a:t>
            </a:r>
            <a:r>
              <a:rPr lang="en-US" sz="2400" b="1" dirty="0" smtClean="0">
                <a:ln>
                  <a:solidFill>
                    <a:srgbClr val="00B050"/>
                  </a:solidFill>
                </a:ln>
                <a:latin typeface="Arial Rounded MT Bold" panose="020F0704030504030204" pitchFamily="34" charset="0"/>
              </a:rPr>
              <a:t>Algorithm</a:t>
            </a:r>
          </a:p>
          <a:p>
            <a:pPr marL="457200" indent="-457200">
              <a:buFont typeface="+mj-lt"/>
              <a:buAutoNum type="arabicPeriod" startAt="30"/>
            </a:pPr>
            <a:endParaRPr lang="en-US" sz="2400" b="1" dirty="0">
              <a:ln>
                <a:solidFill>
                  <a:srgbClr val="00B050"/>
                </a:solidFill>
              </a:ln>
              <a:latin typeface="Arial Rounded MT Bold" panose="020F0704030504030204" pitchFamily="34" charset="0"/>
            </a:endParaRPr>
          </a:p>
          <a:p>
            <a:pPr marL="457200" indent="-457200">
              <a:buFont typeface="+mj-lt"/>
              <a:buAutoNum type="arabicPeriod" startAt="30"/>
            </a:pPr>
            <a:r>
              <a:rPr lang="en-US" sz="2400" b="1" dirty="0" smtClean="0">
                <a:ln>
                  <a:solidFill>
                    <a:srgbClr val="00B0F0"/>
                  </a:solidFill>
                </a:ln>
                <a:latin typeface="Arial Rounded MT Bold" panose="020F0704030504030204" pitchFamily="34" charset="0"/>
              </a:rPr>
              <a:t>Formula </a:t>
            </a:r>
            <a:r>
              <a:rPr lang="en-US" sz="2400" b="1" dirty="0">
                <a:ln>
                  <a:solidFill>
                    <a:srgbClr val="00B0F0"/>
                  </a:solidFill>
                </a:ln>
                <a:latin typeface="Arial Rounded MT Bold" panose="020F0704030504030204" pitchFamily="34" charset="0"/>
              </a:rPr>
              <a:t>for determine the value of S</a:t>
            </a:r>
            <a:r>
              <a:rPr lang="en-US" sz="2400" b="1" dirty="0" smtClean="0">
                <a:ln>
                  <a:solidFill>
                    <a:srgbClr val="00B0F0"/>
                  </a:solidFill>
                </a:ln>
                <a:latin typeface="Arial Rounded MT Bold" panose="020F0704030504030204" pitchFamily="34" charset="0"/>
              </a:rPr>
              <a:t>?</a:t>
            </a:r>
          </a:p>
          <a:p>
            <a:pPr marL="457200" indent="-457200">
              <a:buFont typeface="+mj-lt"/>
              <a:buAutoNum type="arabicPeriod" startAt="30"/>
            </a:pPr>
            <a:endParaRPr lang="en-US" sz="2400" b="1" dirty="0">
              <a:ln>
                <a:solidFill>
                  <a:srgbClr val="00B050"/>
                </a:solidFill>
              </a:ln>
              <a:latin typeface="Arial Rounded MT Bold" panose="020F0704030504030204" pitchFamily="34" charset="0"/>
            </a:endParaRPr>
          </a:p>
          <a:p>
            <a:pPr marL="457200" indent="-457200">
              <a:buFont typeface="+mj-lt"/>
              <a:buAutoNum type="arabicPeriod" startAt="30"/>
            </a:pPr>
            <a:endParaRPr lang="en-US" sz="2400" b="1" dirty="0">
              <a:ln>
                <a:solidFill>
                  <a:srgbClr val="00B050"/>
                </a:solidFill>
              </a:ln>
              <a:latin typeface="Arial Rounded MT Bold" panose="020F0704030504030204" pitchFamily="34" charset="0"/>
            </a:endParaRPr>
          </a:p>
          <a:p>
            <a:pPr marL="457200" indent="-457200">
              <a:buFont typeface="+mj-lt"/>
              <a:buAutoNum type="arabicPeriod" startAt="30"/>
            </a:pPr>
            <a:r>
              <a:rPr lang="en-US" sz="2400" b="1" dirty="0">
                <a:ln>
                  <a:solidFill>
                    <a:srgbClr val="00B050"/>
                  </a:solidFill>
                </a:ln>
                <a:latin typeface="Arial Rounded MT Bold" panose="020F0704030504030204" pitchFamily="34" charset="0"/>
              </a:rPr>
              <a:t>Formula for determine the value of T</a:t>
            </a:r>
            <a:r>
              <a:rPr lang="en-US" sz="2400" b="1" dirty="0" smtClean="0">
                <a:ln>
                  <a:solidFill>
                    <a:srgbClr val="00B050"/>
                  </a:solidFill>
                </a:ln>
                <a:latin typeface="Arial Rounded MT Bold" panose="020F0704030504030204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5758354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>
                <a:solidFill>
                  <a:srgbClr val="FF0000"/>
                </a:solidFill>
              </a:rPr>
              <a:t>Slide</a:t>
            </a:r>
            <a:r>
              <a:rPr lang="en-US" smtClean="0"/>
              <a:t>-</a:t>
            </a:r>
            <a:fld id="{FCFF135A-902E-4CEE-A769-6297F0D52EC6}" type="slidenum">
              <a:rPr lang="en-US" smtClean="0">
                <a:solidFill>
                  <a:srgbClr val="6600FF"/>
                </a:solidFill>
              </a:rPr>
              <a:pPr algn="l">
                <a:defRPr/>
              </a:pPr>
              <a:t>13</a:t>
            </a:fld>
            <a:endParaRPr lang="en-US" dirty="0">
              <a:solidFill>
                <a:srgbClr val="6600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9773" y="93515"/>
            <a:ext cx="870758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36"/>
            </a:pPr>
            <a:r>
              <a:rPr lang="en-US" sz="2400" b="1" dirty="0" smtClean="0">
                <a:ln>
                  <a:solidFill>
                    <a:srgbClr val="0070C0"/>
                  </a:solidFill>
                </a:ln>
                <a:latin typeface="Arial Rounded MT Bold" panose="020F0704030504030204" pitchFamily="34" charset="0"/>
              </a:rPr>
              <a:t>Linear </a:t>
            </a:r>
            <a:r>
              <a:rPr lang="en-US" sz="2400" b="1" dirty="0">
                <a:ln>
                  <a:solidFill>
                    <a:srgbClr val="0070C0"/>
                  </a:solidFill>
                </a:ln>
                <a:latin typeface="Arial Rounded MT Bold" panose="020F0704030504030204" pitchFamily="34" charset="0"/>
              </a:rPr>
              <a:t>Diophantine equations</a:t>
            </a:r>
            <a:r>
              <a:rPr lang="en-US" sz="2400" b="1" dirty="0" smtClean="0">
                <a:ln>
                  <a:solidFill>
                    <a:srgbClr val="0070C0"/>
                  </a:solidFill>
                </a:ln>
                <a:latin typeface="Arial Rounded MT Bold" panose="020F0704030504030204" pitchFamily="34" charset="0"/>
              </a:rPr>
              <a:t>?</a:t>
            </a:r>
          </a:p>
          <a:p>
            <a:pPr marL="457200" indent="-457200">
              <a:buFont typeface="+mj-lt"/>
              <a:buAutoNum type="arabicPeriod" startAt="36"/>
            </a:pPr>
            <a:endParaRPr lang="en-US" sz="2400" b="1" dirty="0">
              <a:ln>
                <a:solidFill>
                  <a:srgbClr val="00B050"/>
                </a:solidFill>
              </a:ln>
              <a:latin typeface="Arial Rounded MT Bold" panose="020F0704030504030204" pitchFamily="34" charset="0"/>
            </a:endParaRPr>
          </a:p>
          <a:p>
            <a:pPr marL="457200" indent="-457200">
              <a:buFont typeface="+mj-lt"/>
              <a:buAutoNum type="arabicPeriod" startAt="36"/>
            </a:pPr>
            <a:endParaRPr lang="en-US" sz="2400" b="1" dirty="0" smtClean="0">
              <a:ln>
                <a:solidFill>
                  <a:srgbClr val="00B050"/>
                </a:solidFill>
              </a:ln>
              <a:latin typeface="Arial Rounded MT Bold" panose="020F0704030504030204" pitchFamily="34" charset="0"/>
            </a:endParaRPr>
          </a:p>
          <a:p>
            <a:pPr marL="457200" indent="-457200">
              <a:buFont typeface="+mj-lt"/>
              <a:buAutoNum type="arabicPeriod" startAt="36"/>
            </a:pPr>
            <a:endParaRPr lang="en-US" sz="2400" b="1" dirty="0">
              <a:ln>
                <a:solidFill>
                  <a:srgbClr val="00B050"/>
                </a:solidFill>
              </a:ln>
              <a:latin typeface="Arial Rounded MT Bold" panose="020F0704030504030204" pitchFamily="34" charset="0"/>
            </a:endParaRPr>
          </a:p>
          <a:p>
            <a:pPr marL="457200" indent="-457200">
              <a:buFont typeface="+mj-lt"/>
              <a:buAutoNum type="arabicPeriod" startAt="36"/>
            </a:pPr>
            <a:r>
              <a:rPr lang="en-US" sz="2400" b="1" dirty="0" smtClean="0">
                <a:ln>
                  <a:solidFill>
                    <a:srgbClr val="FF0000"/>
                  </a:solidFill>
                </a:ln>
                <a:latin typeface="Arial Rounded MT Bold" panose="020F0704030504030204" pitchFamily="34" charset="0"/>
              </a:rPr>
              <a:t>Euler’s </a:t>
            </a:r>
            <a:r>
              <a:rPr lang="en-US" sz="2400" b="1" dirty="0">
                <a:ln>
                  <a:solidFill>
                    <a:srgbClr val="FF0000"/>
                  </a:solidFill>
                </a:ln>
                <a:latin typeface="Arial Rounded MT Bold" panose="020F0704030504030204" pitchFamily="34" charset="0"/>
              </a:rPr>
              <a:t>Phi (</a:t>
            </a:r>
            <a:r>
              <a:rPr lang="el-GR" sz="2400" b="1" dirty="0">
                <a:ln>
                  <a:solidFill>
                    <a:srgbClr val="FF0000"/>
                  </a:solidFill>
                </a:ln>
              </a:rPr>
              <a:t>Φ</a:t>
            </a:r>
            <a:r>
              <a:rPr lang="en-US" sz="2400" b="1" dirty="0">
                <a:ln>
                  <a:solidFill>
                    <a:srgbClr val="FF0000"/>
                  </a:solidFill>
                </a:ln>
                <a:latin typeface="Arial Rounded MT Bold" panose="020F0704030504030204" pitchFamily="34" charset="0"/>
              </a:rPr>
              <a:t>) Function/ Euler’s </a:t>
            </a:r>
            <a:r>
              <a:rPr lang="en-US" sz="2400" b="1" dirty="0" err="1">
                <a:ln>
                  <a:solidFill>
                    <a:srgbClr val="FF0000"/>
                  </a:solidFill>
                </a:ln>
                <a:latin typeface="Arial Rounded MT Bold" panose="020F0704030504030204" pitchFamily="34" charset="0"/>
              </a:rPr>
              <a:t>Totient</a:t>
            </a:r>
            <a:r>
              <a:rPr lang="en-US" sz="2400" b="1" dirty="0">
                <a:ln>
                  <a:solidFill>
                    <a:srgbClr val="FF0000"/>
                  </a:solidFill>
                </a:ln>
                <a:latin typeface="Arial Rounded MT Bold" panose="020F0704030504030204" pitchFamily="34" charset="0"/>
              </a:rPr>
              <a:t> Function?</a:t>
            </a:r>
          </a:p>
          <a:p>
            <a:pPr marL="457200" indent="-457200">
              <a:buFont typeface="+mj-lt"/>
              <a:buAutoNum type="arabicPeriod" startAt="36"/>
            </a:pPr>
            <a:endParaRPr lang="en-US" sz="2400" b="1" dirty="0">
              <a:ln>
                <a:solidFill>
                  <a:srgbClr val="00B050"/>
                </a:solidFill>
              </a:ln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24322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5" name="Rectangle 11"/>
          <p:cNvSpPr>
            <a:spLocks noChangeArrowheads="1"/>
          </p:cNvSpPr>
          <p:nvPr/>
        </p:nvSpPr>
        <p:spPr bwMode="auto">
          <a:xfrm>
            <a:off x="0" y="-4763"/>
            <a:ext cx="9144000" cy="5847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ko-KR" sz="3200" b="1" dirty="0" smtClean="0">
                <a:latin typeface="Verdana" pitchFamily="34" charset="0"/>
                <a:ea typeface="굴림" pitchFamily="34" charset="-127"/>
              </a:rPr>
              <a:t>Types of Integers</a:t>
            </a:r>
            <a:endParaRPr lang="en-US" altLang="en-US" sz="3200" b="1" dirty="0">
              <a:latin typeface="Verdana" pitchFamily="34" charset="0"/>
              <a:ea typeface="굴림" pitchFamily="34" charset="-127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>
                <a:solidFill>
                  <a:srgbClr val="FF0000"/>
                </a:solidFill>
              </a:rPr>
              <a:t>Slide</a:t>
            </a:r>
            <a:r>
              <a:rPr lang="en-US" smtClean="0"/>
              <a:t>-</a:t>
            </a:r>
            <a:fld id="{FCFF135A-902E-4CEE-A769-6297F0D52EC6}" type="slidenum">
              <a:rPr lang="en-US" smtClean="0">
                <a:solidFill>
                  <a:srgbClr val="6600FF"/>
                </a:solidFill>
              </a:rPr>
              <a:pPr algn="l">
                <a:defRPr/>
              </a:pPr>
              <a:t>14</a:t>
            </a:fld>
            <a:endParaRPr lang="en-US" dirty="0">
              <a:solidFill>
                <a:srgbClr val="6600FF"/>
              </a:solidFill>
            </a:endParaRPr>
          </a:p>
        </p:txBody>
      </p:sp>
      <p:sp>
        <p:nvSpPr>
          <p:cNvPr id="6" name="Rectangle 16"/>
          <p:cNvSpPr>
            <a:spLocks noChangeArrowheads="1"/>
          </p:cNvSpPr>
          <p:nvPr/>
        </p:nvSpPr>
        <p:spPr bwMode="auto">
          <a:xfrm>
            <a:off x="844064" y="3243740"/>
            <a:ext cx="2194560" cy="400110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2000" b="0" i="0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e.g., 1, 2, 3 </a:t>
            </a:r>
            <a:r>
              <a:rPr lang="en-US" sz="2000" b="0" i="0" dirty="0" err="1" smtClean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etc</a:t>
            </a:r>
            <a:endParaRPr lang="en-US" sz="2000" b="0" i="0" dirty="0"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123961955"/>
              </p:ext>
            </p:extLst>
          </p:nvPr>
        </p:nvGraphicFramePr>
        <p:xfrm>
          <a:off x="1308100" y="622300"/>
          <a:ext cx="6096000" cy="30783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Rectangle 16"/>
          <p:cNvSpPr>
            <a:spLocks noChangeArrowheads="1"/>
          </p:cNvSpPr>
          <p:nvPr/>
        </p:nvSpPr>
        <p:spPr bwMode="auto">
          <a:xfrm>
            <a:off x="3052690" y="3243740"/>
            <a:ext cx="2589720" cy="400110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2000" b="0" i="0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e.g., -1, -2, -3 </a:t>
            </a:r>
            <a:r>
              <a:rPr lang="en-US" sz="2000" b="0" i="0" dirty="0" err="1" smtClean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etc</a:t>
            </a:r>
            <a:endParaRPr lang="en-US" sz="2000" b="0" i="0" dirty="0"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ctangle 16"/>
          <p:cNvSpPr>
            <a:spLocks noChangeArrowheads="1"/>
          </p:cNvSpPr>
          <p:nvPr/>
        </p:nvSpPr>
        <p:spPr bwMode="auto">
          <a:xfrm>
            <a:off x="5659612" y="3239920"/>
            <a:ext cx="2457444" cy="400110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2000" b="0" i="0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e.g., 0, 1, 2, etc.</a:t>
            </a:r>
            <a:endParaRPr lang="en-US" sz="2000" b="0" i="0" dirty="0"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Rectangle 18"/>
          <p:cNvSpPr>
            <a:spLocks noChangeArrowheads="1"/>
          </p:cNvSpPr>
          <p:nvPr/>
        </p:nvSpPr>
        <p:spPr bwMode="auto">
          <a:xfrm>
            <a:off x="152400" y="609600"/>
            <a:ext cx="8458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2400" b="0" i="0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Any integer </a:t>
            </a:r>
            <a:r>
              <a:rPr lang="en-US" sz="2400" b="0" i="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can </a:t>
            </a:r>
            <a:r>
              <a:rPr lang="en-US" sz="2400" b="0" i="0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fall into three categories.</a:t>
            </a:r>
            <a:endParaRPr lang="en-US" sz="2400" b="0" i="0" dirty="0"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4758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5" name="Rectangle 11"/>
          <p:cNvSpPr>
            <a:spLocks noChangeArrowheads="1"/>
          </p:cNvSpPr>
          <p:nvPr/>
        </p:nvSpPr>
        <p:spPr bwMode="auto">
          <a:xfrm>
            <a:off x="0" y="-4763"/>
            <a:ext cx="9144000" cy="5847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ko-KR" sz="3200" b="1" dirty="0" smtClean="0">
                <a:latin typeface="Verdana" pitchFamily="34" charset="0"/>
                <a:ea typeface="굴림" pitchFamily="34" charset="-127"/>
              </a:rPr>
              <a:t>Types of Positive Integers</a:t>
            </a:r>
            <a:endParaRPr lang="en-US" altLang="en-US" sz="3200" b="1" dirty="0">
              <a:latin typeface="Verdana" pitchFamily="34" charset="0"/>
              <a:ea typeface="굴림" pitchFamily="34" charset="-127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>
                <a:solidFill>
                  <a:srgbClr val="FF0000"/>
                </a:solidFill>
              </a:rPr>
              <a:t>Slide</a:t>
            </a:r>
            <a:r>
              <a:rPr lang="en-US" smtClean="0"/>
              <a:t>-</a:t>
            </a:r>
            <a:fld id="{FCFF135A-902E-4CEE-A769-6297F0D52EC6}" type="slidenum">
              <a:rPr lang="en-US" smtClean="0">
                <a:solidFill>
                  <a:srgbClr val="6600FF"/>
                </a:solidFill>
              </a:rPr>
              <a:pPr algn="l">
                <a:defRPr/>
              </a:pPr>
              <a:t>15</a:t>
            </a:fld>
            <a:endParaRPr lang="en-US" dirty="0">
              <a:solidFill>
                <a:srgbClr val="6600FF"/>
              </a:solidFill>
            </a:endParaRPr>
          </a:p>
        </p:txBody>
      </p:sp>
      <p:sp>
        <p:nvSpPr>
          <p:cNvPr id="6" name="Rectangle 16"/>
          <p:cNvSpPr>
            <a:spLocks noChangeArrowheads="1"/>
          </p:cNvSpPr>
          <p:nvPr/>
        </p:nvSpPr>
        <p:spPr bwMode="auto">
          <a:xfrm>
            <a:off x="1325788" y="3243740"/>
            <a:ext cx="1768019" cy="1323439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2000" b="0" i="0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It has only one divisor, i.e., itself, e.g., 1</a:t>
            </a:r>
            <a:endParaRPr lang="en-US" sz="2000" b="0" i="0" dirty="0"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Diagram 3"/>
          <p:cNvGraphicFramePr/>
          <p:nvPr>
            <p:extLst/>
          </p:nvPr>
        </p:nvGraphicFramePr>
        <p:xfrm>
          <a:off x="1308100" y="622300"/>
          <a:ext cx="6096000" cy="30783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Rectangle 16"/>
          <p:cNvSpPr>
            <a:spLocks noChangeArrowheads="1"/>
          </p:cNvSpPr>
          <p:nvPr/>
        </p:nvSpPr>
        <p:spPr bwMode="auto">
          <a:xfrm>
            <a:off x="3459388" y="3243740"/>
            <a:ext cx="1849212" cy="1631216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2000" b="0" i="0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It has only two divisors, 1 and itself, e.g., 2, 3,  13 etc.</a:t>
            </a:r>
            <a:endParaRPr lang="en-US" sz="2000" b="0" i="0" dirty="0"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ctangle 16"/>
          <p:cNvSpPr>
            <a:spLocks noChangeArrowheads="1"/>
          </p:cNvSpPr>
          <p:nvPr/>
        </p:nvSpPr>
        <p:spPr bwMode="auto">
          <a:xfrm>
            <a:off x="5758088" y="3296191"/>
            <a:ext cx="1811112" cy="2123658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2000" b="0" i="0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It has more than two divisors, e.g., </a:t>
            </a:r>
            <a:r>
              <a:rPr lang="en-US" sz="2000" i="0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6 </a:t>
            </a:r>
            <a:r>
              <a:rPr lang="en-US" sz="1200" b="0" i="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(four divisors (1, 2, 3, 6), </a:t>
            </a:r>
            <a:r>
              <a:rPr lang="en-US" sz="2000" i="0" dirty="0">
                <a:solidFill>
                  <a:srgbClr val="0000CC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9</a:t>
            </a: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0" i="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(three divisors 1, 3, 9</a:t>
            </a:r>
            <a:r>
              <a:rPr lang="en-US" sz="1200" b="0" i="0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) </a:t>
            </a: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etc.</a:t>
            </a:r>
          </a:p>
        </p:txBody>
      </p:sp>
      <p:sp>
        <p:nvSpPr>
          <p:cNvPr id="11" name="Rectangle 18"/>
          <p:cNvSpPr>
            <a:spLocks noChangeArrowheads="1"/>
          </p:cNvSpPr>
          <p:nvPr/>
        </p:nvSpPr>
        <p:spPr bwMode="auto">
          <a:xfrm>
            <a:off x="152400" y="609600"/>
            <a:ext cx="8458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2400" b="0" i="0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Any positive </a:t>
            </a:r>
            <a:r>
              <a:rPr lang="en-US" sz="2400" b="0" i="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integer can </a:t>
            </a:r>
            <a:r>
              <a:rPr lang="en-US" sz="2400" b="0" i="0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fall into three categories.</a:t>
            </a:r>
            <a:endParaRPr lang="en-US" sz="2400" b="0" i="0" dirty="0"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Rectangle 29"/>
          <p:cNvSpPr>
            <a:spLocks noChangeArrowheads="1"/>
          </p:cNvSpPr>
          <p:nvPr/>
        </p:nvSpPr>
        <p:spPr bwMode="auto">
          <a:xfrm>
            <a:off x="285750" y="5320049"/>
            <a:ext cx="8667750" cy="138499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2400" i="0" dirty="0">
                <a:solidFill>
                  <a:schemeClr val="folHlin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Note:</a:t>
            </a:r>
            <a:r>
              <a:rPr lang="en-US" sz="2400" i="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endParaRPr lang="en-US" sz="2400" i="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2000" b="0" i="0" dirty="0" smtClean="0">
                <a:latin typeface="Verdana" panose="020B0604030504040204" pitchFamily="34" charset="0"/>
                <a:ea typeface="Verdana" panose="020B0604030504040204" pitchFamily="34" charset="0"/>
              </a:rPr>
              <a:t>When </a:t>
            </a:r>
            <a:r>
              <a:rPr lang="en-US" sz="2000" b="0" i="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gcd</a:t>
            </a:r>
            <a:r>
              <a:rPr lang="en-US" sz="2000" b="0" i="0" dirty="0" smtClean="0">
                <a:latin typeface="Verdana" panose="020B0604030504040204" pitchFamily="34" charset="0"/>
                <a:ea typeface="Verdana" panose="020B0604030504040204" pitchFamily="34" charset="0"/>
              </a:rPr>
              <a:t> between two positive integers (say 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a</a:t>
            </a:r>
            <a:r>
              <a:rPr lang="en-US" sz="2000" b="0" i="0" dirty="0" smtClean="0">
                <a:latin typeface="Verdana" panose="020B0604030504040204" pitchFamily="34" charset="0"/>
                <a:ea typeface="Verdana" panose="020B0604030504040204" pitchFamily="34" charset="0"/>
              </a:rPr>
              <a:t> and 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b</a:t>
            </a:r>
            <a:r>
              <a:rPr lang="en-US" sz="2000" b="0" i="0" dirty="0" smtClean="0">
                <a:latin typeface="Verdana" panose="020B0604030504040204" pitchFamily="34" charset="0"/>
                <a:ea typeface="Verdana" panose="020B0604030504040204" pitchFamily="34" charset="0"/>
              </a:rPr>
              <a:t>) is 1, [e.g., </a:t>
            </a:r>
            <a:r>
              <a:rPr lang="en-US" sz="2000" b="0" i="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gcd</a:t>
            </a:r>
            <a:r>
              <a:rPr lang="en-US" sz="2000" b="0" i="0" dirty="0" smtClean="0">
                <a:latin typeface="Verdana" panose="020B0604030504040204" pitchFamily="34" charset="0"/>
                <a:ea typeface="Verdana" panose="020B0604030504040204" pitchFamily="34" charset="0"/>
              </a:rPr>
              <a:t>(a</a:t>
            </a: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, b) = </a:t>
            </a:r>
            <a:r>
              <a:rPr lang="en-US" sz="2000" b="0" i="0" dirty="0" smtClean="0">
                <a:latin typeface="Verdana" panose="020B0604030504040204" pitchFamily="34" charset="0"/>
                <a:ea typeface="Verdana" panose="020B0604030504040204" pitchFamily="34" charset="0"/>
              </a:rPr>
              <a:t>1], then we </a:t>
            </a: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say that </a:t>
            </a:r>
            <a:r>
              <a:rPr lang="en-US" sz="2000" dirty="0">
                <a:solidFill>
                  <a:srgbClr val="0000CC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</a:t>
            </a: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 and </a:t>
            </a:r>
            <a:r>
              <a:rPr lang="en-US" sz="2000" dirty="0">
                <a:solidFill>
                  <a:srgbClr val="0000CC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</a:t>
            </a: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 are </a:t>
            </a:r>
            <a:r>
              <a:rPr lang="en-US" sz="2000" i="0" dirty="0">
                <a:ln>
                  <a:solidFill>
                    <a:srgbClr val="FF0000"/>
                  </a:solidFill>
                </a:ln>
                <a:latin typeface="Verdana" panose="020B0604030504040204" pitchFamily="34" charset="0"/>
                <a:ea typeface="Verdana" panose="020B0604030504040204" pitchFamily="34" charset="0"/>
              </a:rPr>
              <a:t>relatively prime </a:t>
            </a: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or they are </a:t>
            </a:r>
            <a:r>
              <a:rPr lang="en-US" sz="2000" i="0" dirty="0" err="1">
                <a:ln>
                  <a:solidFill>
                    <a:srgbClr val="FF0000"/>
                  </a:solidFill>
                </a:ln>
                <a:latin typeface="Verdana" panose="020B0604030504040204" pitchFamily="34" charset="0"/>
                <a:ea typeface="Verdana" panose="020B0604030504040204" pitchFamily="34" charset="0"/>
              </a:rPr>
              <a:t>coprime</a:t>
            </a: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42880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5" name="Rectangle 11"/>
          <p:cNvSpPr>
            <a:spLocks noChangeArrowheads="1"/>
          </p:cNvSpPr>
          <p:nvPr/>
        </p:nvSpPr>
        <p:spPr bwMode="auto">
          <a:xfrm>
            <a:off x="0" y="-4763"/>
            <a:ext cx="9144000" cy="5847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ko-KR" sz="3200" b="1" dirty="0" smtClean="0">
                <a:latin typeface="Verdana" pitchFamily="34" charset="0"/>
                <a:ea typeface="굴림" pitchFamily="34" charset="-127"/>
              </a:rPr>
              <a:t>Set of Integers</a:t>
            </a:r>
            <a:endParaRPr lang="en-US" altLang="en-US" sz="3200" b="1" dirty="0">
              <a:latin typeface="Verdana" pitchFamily="34" charset="0"/>
              <a:ea typeface="굴림" pitchFamily="34" charset="-127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>
                <a:solidFill>
                  <a:srgbClr val="FF0000"/>
                </a:solidFill>
              </a:rPr>
              <a:t>Slide</a:t>
            </a:r>
            <a:r>
              <a:rPr lang="en-US" smtClean="0"/>
              <a:t>-</a:t>
            </a:r>
            <a:fld id="{FCFF135A-902E-4CEE-A769-6297F0D52EC6}" type="slidenum">
              <a:rPr lang="en-US" smtClean="0">
                <a:solidFill>
                  <a:srgbClr val="6600FF"/>
                </a:solidFill>
              </a:rPr>
              <a:pPr algn="l">
                <a:defRPr/>
              </a:pPr>
              <a:t>16</a:t>
            </a:fld>
            <a:endParaRPr lang="en-US" dirty="0">
              <a:solidFill>
                <a:srgbClr val="6600FF"/>
              </a:solidFill>
            </a:endParaRPr>
          </a:p>
        </p:txBody>
      </p:sp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228600" y="762000"/>
            <a:ext cx="8686800" cy="298543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indent="0" algn="just">
              <a:spcBef>
                <a:spcPts val="600"/>
              </a:spcBef>
              <a:spcAft>
                <a:spcPts val="600"/>
              </a:spcAft>
            </a:pPr>
            <a:r>
              <a:rPr lang="en-US" altLang="zh-CN" sz="2400" b="0" i="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In integer arithmetic, we use a </a:t>
            </a:r>
            <a:r>
              <a:rPr lang="en-US" altLang="zh-CN" sz="2400" i="0" dirty="0">
                <a:solidFill>
                  <a:srgbClr val="6600FF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set</a:t>
            </a:r>
            <a:r>
              <a:rPr lang="en-US" altLang="zh-CN" sz="2400" b="0" i="0" dirty="0">
                <a:solidFill>
                  <a:srgbClr val="6600FF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sz="2400" b="0" i="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and a few </a:t>
            </a:r>
            <a:r>
              <a:rPr lang="en-US" altLang="zh-CN" sz="2400" i="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operations</a:t>
            </a:r>
            <a:r>
              <a:rPr lang="en-US" altLang="zh-CN" sz="2400" b="0" i="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. </a:t>
            </a:r>
            <a:endParaRPr lang="en-US" altLang="zh-CN" sz="2400" b="0" i="0" dirty="0" smtClean="0"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914400" algn="just"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000" b="0" i="0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Though you </a:t>
            </a:r>
            <a:r>
              <a:rPr lang="en-US" altLang="zh-CN" sz="2000" b="0" i="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are familiar with this set and the corresponding operations, but they are reviewed here to create a background for modular arithmetic.</a:t>
            </a:r>
          </a:p>
          <a:p>
            <a:pPr marL="914400" algn="just"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The set of integers, denoted by </a:t>
            </a:r>
            <a:r>
              <a:rPr lang="en-US" sz="2000" i="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Z</a:t>
            </a: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, contains all integral numbers (with no fraction) from negative infinity to positive </a:t>
            </a:r>
            <a:r>
              <a:rPr lang="en-US" sz="2000" b="0" i="0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infinity. </a:t>
            </a:r>
            <a:endParaRPr lang="en-US" sz="2000" b="0" i="0" dirty="0"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 Box 12"/>
          <p:cNvSpPr txBox="1">
            <a:spLocks noChangeArrowheads="1"/>
          </p:cNvSpPr>
          <p:nvPr/>
        </p:nvSpPr>
        <p:spPr bwMode="auto">
          <a:xfrm>
            <a:off x="2705100" y="5953919"/>
            <a:ext cx="475803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2400" i="0" dirty="0">
                <a:solidFill>
                  <a:schemeClr val="folHlink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Figure: </a:t>
            </a:r>
            <a:r>
              <a:rPr lang="en-US" sz="2400" i="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The set of integers</a:t>
            </a:r>
          </a:p>
        </p:txBody>
      </p:sp>
      <p:pic>
        <p:nvPicPr>
          <p:cNvPr id="6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893" y="4751577"/>
            <a:ext cx="5256213" cy="782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7437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5" name="Rectangle 11"/>
          <p:cNvSpPr>
            <a:spLocks noChangeArrowheads="1"/>
          </p:cNvSpPr>
          <p:nvPr/>
        </p:nvSpPr>
        <p:spPr bwMode="auto">
          <a:xfrm>
            <a:off x="0" y="-4763"/>
            <a:ext cx="9144000" cy="5847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ko-KR" sz="3200" b="1" dirty="0" smtClean="0">
                <a:latin typeface="Verdana" pitchFamily="34" charset="0"/>
                <a:ea typeface="굴림" pitchFamily="34" charset="-127"/>
              </a:rPr>
              <a:t>Set of Integers</a:t>
            </a:r>
            <a:endParaRPr lang="en-US" altLang="en-US" sz="3200" b="1" dirty="0">
              <a:latin typeface="Verdana" pitchFamily="34" charset="0"/>
              <a:ea typeface="굴림" pitchFamily="34" charset="-127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>
                <a:solidFill>
                  <a:srgbClr val="FF0000"/>
                </a:solidFill>
              </a:rPr>
              <a:t>Slide</a:t>
            </a:r>
            <a:r>
              <a:rPr lang="en-US" smtClean="0"/>
              <a:t>-</a:t>
            </a:r>
            <a:fld id="{FCFF135A-902E-4CEE-A769-6297F0D52EC6}" type="slidenum">
              <a:rPr lang="en-US" smtClean="0">
                <a:solidFill>
                  <a:srgbClr val="6600FF"/>
                </a:solidFill>
              </a:rPr>
              <a:pPr algn="l">
                <a:defRPr/>
              </a:pPr>
              <a:t>17</a:t>
            </a:fld>
            <a:endParaRPr lang="en-US" dirty="0">
              <a:solidFill>
                <a:srgbClr val="6600FF"/>
              </a:solidFill>
            </a:endParaRPr>
          </a:p>
        </p:txBody>
      </p:sp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12700" y="533400"/>
            <a:ext cx="8686800" cy="46166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indent="0" algn="just">
              <a:spcBef>
                <a:spcPts val="600"/>
              </a:spcBef>
              <a:spcAft>
                <a:spcPts val="600"/>
              </a:spcAft>
            </a:pPr>
            <a:r>
              <a:rPr lang="en-US" altLang="zh-CN" sz="2400" b="0" i="0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Some subset of integers are listed below:</a:t>
            </a:r>
          </a:p>
        </p:txBody>
      </p:sp>
      <p:sp>
        <p:nvSpPr>
          <p:cNvPr id="5" name="Text Box 12"/>
          <p:cNvSpPr txBox="1">
            <a:spLocks noChangeArrowheads="1"/>
          </p:cNvSpPr>
          <p:nvPr/>
        </p:nvSpPr>
        <p:spPr bwMode="auto">
          <a:xfrm>
            <a:off x="84399" y="1679996"/>
            <a:ext cx="726938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2000" i="0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Set </a:t>
            </a:r>
            <a:r>
              <a:rPr lang="en-US" sz="2000" i="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of </a:t>
            </a:r>
            <a:r>
              <a:rPr lang="en-US" sz="2000" i="0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all positive integers, ranging from 1 to +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∞</a:t>
            </a:r>
            <a:r>
              <a:rPr lang="en-US" sz="2000" i="0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endParaRPr lang="en-US" sz="2000" i="0" dirty="0"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401" y="1125185"/>
            <a:ext cx="5613400" cy="492443"/>
          </a:xfrm>
          <a:prstGeom prst="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6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Z</a:t>
            </a:r>
            <a:r>
              <a:rPr lang="en-US" sz="2600" b="1" baseline="30000" dirty="0" smtClean="0">
                <a:latin typeface="Verdana" panose="020B0604030504040204" pitchFamily="34" charset="0"/>
                <a:ea typeface="Verdana" panose="020B0604030504040204" pitchFamily="34" charset="0"/>
              </a:rPr>
              <a:t>+</a:t>
            </a:r>
            <a:r>
              <a:rPr lang="en-US" sz="26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 = {1, 2, 3, ……………, +∞}</a:t>
            </a:r>
            <a:endParaRPr lang="en-SG" sz="26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Text Box 12"/>
          <p:cNvSpPr txBox="1">
            <a:spLocks noChangeArrowheads="1"/>
          </p:cNvSpPr>
          <p:nvPr/>
        </p:nvSpPr>
        <p:spPr bwMode="auto">
          <a:xfrm>
            <a:off x="829995" y="3591700"/>
            <a:ext cx="73742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2000" i="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S</a:t>
            </a:r>
            <a:r>
              <a:rPr lang="en-US" sz="2000" i="0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et </a:t>
            </a:r>
            <a:r>
              <a:rPr lang="en-US" sz="2000" i="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of </a:t>
            </a:r>
            <a:r>
              <a:rPr lang="en-US" sz="2000" i="0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all negative integers, ranging from -1 to -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∞</a:t>
            </a:r>
            <a:r>
              <a:rPr lang="en-US" sz="2000" i="0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endParaRPr lang="en-US" sz="2000" i="0" dirty="0"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39900" y="3051707"/>
            <a:ext cx="5613400" cy="492443"/>
          </a:xfrm>
          <a:prstGeom prst="rect">
            <a:avLst/>
          </a:prstGeom>
          <a:solidFill>
            <a:srgbClr val="FFC000"/>
          </a:solidFill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6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Z</a:t>
            </a:r>
            <a:r>
              <a:rPr lang="en-US" sz="2600" b="1" baseline="30000" dirty="0" smtClean="0">
                <a:latin typeface="Verdana" panose="020B0604030504040204" pitchFamily="34" charset="0"/>
                <a:ea typeface="Verdana" panose="020B0604030504040204" pitchFamily="34" charset="0"/>
              </a:rPr>
              <a:t>-</a:t>
            </a:r>
            <a:r>
              <a:rPr lang="en-US" sz="26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 = {-∞, …………, -3, -2, -1}</a:t>
            </a:r>
            <a:endParaRPr lang="en-SG" sz="26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464237" y="5620800"/>
            <a:ext cx="791874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2000" i="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S</a:t>
            </a:r>
            <a:r>
              <a:rPr lang="en-US" sz="2000" i="0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et </a:t>
            </a:r>
            <a:r>
              <a:rPr lang="en-US" sz="2000" i="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of </a:t>
            </a:r>
            <a:r>
              <a:rPr lang="en-US" sz="2000" i="0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all non-negative integers ranging from 0 to +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∞</a:t>
            </a:r>
            <a:r>
              <a:rPr lang="en-US" sz="2000" i="0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endParaRPr lang="en-US" sz="2000" i="0" dirty="0"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33501" y="4989704"/>
            <a:ext cx="6273800" cy="492443"/>
          </a:xfrm>
          <a:prstGeom prst="rect">
            <a:avLst/>
          </a:prstGeom>
          <a:solidFill>
            <a:srgbClr val="00B0F0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6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Z</a:t>
            </a:r>
            <a:r>
              <a:rPr lang="en-US" sz="2600" b="1" baseline="30000" dirty="0" smtClean="0">
                <a:latin typeface="Verdana" panose="020B0604030504040204" pitchFamily="34" charset="0"/>
                <a:ea typeface="Verdana" panose="020B0604030504040204" pitchFamily="34" charset="0"/>
              </a:rPr>
              <a:t>Non-Neg</a:t>
            </a:r>
            <a:r>
              <a:rPr lang="en-US" sz="26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 = {0, 1, 2, 3, …….., +∞}</a:t>
            </a:r>
            <a:endParaRPr lang="en-SG" sz="26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0" name="Text Box 12"/>
          <p:cNvSpPr txBox="1">
            <a:spLocks noChangeArrowheads="1"/>
          </p:cNvSpPr>
          <p:nvPr/>
        </p:nvSpPr>
        <p:spPr bwMode="auto">
          <a:xfrm>
            <a:off x="3346450" y="6103242"/>
            <a:ext cx="3486150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700" i="0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(Set </a:t>
            </a:r>
            <a:r>
              <a:rPr lang="en-US" sz="1700" i="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of </a:t>
            </a:r>
            <a:r>
              <a:rPr lang="en-US" sz="1700" i="0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whole  numbers)</a:t>
            </a:r>
            <a:endParaRPr lang="en-US" sz="1700" i="0" dirty="0"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" name="Text Box 12"/>
          <p:cNvSpPr txBox="1">
            <a:spLocks noChangeArrowheads="1"/>
          </p:cNvSpPr>
          <p:nvPr/>
        </p:nvSpPr>
        <p:spPr bwMode="auto">
          <a:xfrm>
            <a:off x="2210281" y="2087287"/>
            <a:ext cx="3778250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700" i="0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(Set </a:t>
            </a:r>
            <a:r>
              <a:rPr lang="en-US" sz="1700" i="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of </a:t>
            </a:r>
            <a:r>
              <a:rPr lang="en-US" sz="1700" i="0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all natural numbers)</a:t>
            </a:r>
            <a:endParaRPr lang="en-US" sz="1700" i="0" dirty="0"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367418" y="1189862"/>
            <a:ext cx="2590774" cy="353943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17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Z</a:t>
            </a:r>
            <a:r>
              <a:rPr lang="en-US" sz="1700" b="1" baseline="30000" dirty="0">
                <a:latin typeface="Verdana" panose="020B0604030504040204" pitchFamily="34" charset="0"/>
                <a:ea typeface="Verdana" panose="020B0604030504040204" pitchFamily="34" charset="0"/>
              </a:rPr>
              <a:t>+</a:t>
            </a:r>
            <a:r>
              <a:rPr lang="en-US" sz="1700" b="1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7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= </a:t>
            </a:r>
            <a:r>
              <a:rPr lang="en-SG" sz="17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{</a:t>
            </a:r>
            <a:r>
              <a:rPr lang="en-SG" sz="1700" b="1" dirty="0">
                <a:latin typeface="Verdana" panose="020B0604030504040204" pitchFamily="34" charset="0"/>
                <a:ea typeface="Verdana" panose="020B0604030504040204" pitchFamily="34" charset="0"/>
              </a:rPr>
              <a:t>x ∈ Z | x &gt; 0</a:t>
            </a:r>
            <a:r>
              <a:rPr lang="en-SG" sz="17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}</a:t>
            </a:r>
            <a:endParaRPr lang="en-SG" sz="17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780732" y="1188849"/>
            <a:ext cx="657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ln>
                  <a:solidFill>
                    <a:srgbClr val="00B0F0"/>
                  </a:solidFill>
                </a:ln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Or, </a:t>
            </a:r>
            <a:endParaRPr lang="en-SG" b="1" dirty="0">
              <a:ln>
                <a:solidFill>
                  <a:srgbClr val="00B0F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05190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5" name="Rectangle 11"/>
          <p:cNvSpPr>
            <a:spLocks noChangeArrowheads="1"/>
          </p:cNvSpPr>
          <p:nvPr/>
        </p:nvSpPr>
        <p:spPr bwMode="auto">
          <a:xfrm>
            <a:off x="0" y="-4763"/>
            <a:ext cx="9144000" cy="5847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ko-KR" sz="3200" b="1" dirty="0" smtClean="0">
                <a:latin typeface="Verdana" pitchFamily="34" charset="0"/>
                <a:ea typeface="굴림" pitchFamily="34" charset="-127"/>
              </a:rPr>
              <a:t>Set of Integers</a:t>
            </a:r>
            <a:endParaRPr lang="en-US" altLang="en-US" sz="3200" b="1" dirty="0">
              <a:latin typeface="Verdana" pitchFamily="34" charset="0"/>
              <a:ea typeface="굴림" pitchFamily="34" charset="-127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>
                <a:solidFill>
                  <a:srgbClr val="FF0000"/>
                </a:solidFill>
              </a:rPr>
              <a:t>Slide</a:t>
            </a:r>
            <a:r>
              <a:rPr lang="en-US" smtClean="0"/>
              <a:t>-</a:t>
            </a:r>
            <a:fld id="{FCFF135A-902E-4CEE-A769-6297F0D52EC6}" type="slidenum">
              <a:rPr lang="en-US" smtClean="0">
                <a:solidFill>
                  <a:srgbClr val="6600FF"/>
                </a:solidFill>
              </a:rPr>
              <a:pPr algn="l">
                <a:defRPr/>
              </a:pPr>
              <a:t>18</a:t>
            </a:fld>
            <a:endParaRPr lang="en-US" dirty="0">
              <a:solidFill>
                <a:srgbClr val="6600FF"/>
              </a:solidFill>
            </a:endParaRPr>
          </a:p>
        </p:txBody>
      </p:sp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25400" y="495300"/>
            <a:ext cx="8686800" cy="46166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indent="0" algn="just">
              <a:spcBef>
                <a:spcPts val="600"/>
              </a:spcBef>
              <a:spcAft>
                <a:spcPts val="600"/>
              </a:spcAft>
            </a:pPr>
            <a:r>
              <a:rPr lang="en-US" altLang="zh-CN" sz="2400" b="0" i="0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Some subset of integers are listed below (………):</a:t>
            </a: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990600" y="1820555"/>
            <a:ext cx="73787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2000" i="0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Set </a:t>
            </a:r>
            <a:r>
              <a:rPr lang="en-US" sz="2000" i="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of </a:t>
            </a:r>
            <a:r>
              <a:rPr lang="en-US" sz="2000" i="0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non-positive integers ranging from 0 to -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∞</a:t>
            </a:r>
            <a:r>
              <a:rPr lang="en-US" sz="2000" i="0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endParaRPr lang="en-US" sz="2000" i="0" dirty="0"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60499" y="1268547"/>
            <a:ext cx="6273800" cy="492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6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Z</a:t>
            </a:r>
            <a:r>
              <a:rPr lang="en-US" sz="2600" b="1" baseline="30000" dirty="0" smtClean="0">
                <a:latin typeface="Verdana" panose="020B0604030504040204" pitchFamily="34" charset="0"/>
                <a:ea typeface="Verdana" panose="020B0604030504040204" pitchFamily="34" charset="0"/>
              </a:rPr>
              <a:t>Non-Pos</a:t>
            </a:r>
            <a:r>
              <a:rPr lang="en-US" sz="26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 = {</a:t>
            </a:r>
            <a:r>
              <a:rPr lang="en-US" sz="2600" b="1" dirty="0">
                <a:latin typeface="Verdana" panose="020B0604030504040204" pitchFamily="34" charset="0"/>
                <a:ea typeface="Verdana" panose="020B0604030504040204" pitchFamily="34" charset="0"/>
              </a:rPr>
              <a:t>-∞, </a:t>
            </a:r>
            <a:r>
              <a:rPr lang="en-US" sz="26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……, </a:t>
            </a:r>
            <a:r>
              <a:rPr lang="en-US" sz="2600" b="1" dirty="0">
                <a:latin typeface="Verdana" panose="020B0604030504040204" pitchFamily="34" charset="0"/>
                <a:ea typeface="Verdana" panose="020B0604030504040204" pitchFamily="34" charset="0"/>
              </a:rPr>
              <a:t>-3, -2, -</a:t>
            </a:r>
            <a:r>
              <a:rPr lang="en-US" sz="26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1, 0}</a:t>
            </a:r>
            <a:endParaRPr lang="en-SG" sz="26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787400" y="3659503"/>
            <a:ext cx="77851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2000" i="0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Set </a:t>
            </a:r>
            <a:r>
              <a:rPr lang="en-US" sz="2000" i="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of </a:t>
            </a:r>
            <a:r>
              <a:rPr lang="en-US" sz="2000" i="0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non-negative integers ranging from 0 to (n-1)</a:t>
            </a:r>
            <a:endParaRPr lang="en-US" sz="2000" i="0" dirty="0"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76400" y="3145211"/>
            <a:ext cx="5613400" cy="492443"/>
          </a:xfrm>
          <a:prstGeom prst="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6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Z</a:t>
            </a:r>
            <a:r>
              <a:rPr lang="en-US" sz="2600" b="1" baseline="-25000" dirty="0" smtClean="0">
                <a:latin typeface="Verdana" panose="020B0604030504040204" pitchFamily="34" charset="0"/>
                <a:ea typeface="Verdana" panose="020B0604030504040204" pitchFamily="34" charset="0"/>
              </a:rPr>
              <a:t>n</a:t>
            </a:r>
            <a:r>
              <a:rPr lang="en-US" sz="26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 = {0, 1, 2, 3, ………, n-1}</a:t>
            </a:r>
            <a:endParaRPr lang="en-SG" sz="26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6" name="Text Box 12"/>
          <p:cNvSpPr txBox="1">
            <a:spLocks noChangeArrowheads="1"/>
          </p:cNvSpPr>
          <p:nvPr/>
        </p:nvSpPr>
        <p:spPr bwMode="auto">
          <a:xfrm>
            <a:off x="1282701" y="5934941"/>
            <a:ext cx="666749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2000" i="0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Set </a:t>
            </a:r>
            <a:r>
              <a:rPr lang="en-US" sz="2000" i="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of </a:t>
            </a:r>
            <a:r>
              <a:rPr lang="en-US" sz="2000" i="0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multiplicative inverse in </a:t>
            </a:r>
            <a:r>
              <a:rPr lang="en-US" sz="2000" i="0" dirty="0" smtClean="0">
                <a:solidFill>
                  <a:srgbClr val="0000CC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10</a:t>
            </a:r>
            <a:r>
              <a:rPr lang="en-US" sz="2000" i="0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modulus</a:t>
            </a:r>
            <a:endParaRPr lang="en-US" sz="2000" i="0" dirty="0"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489200" y="5420348"/>
            <a:ext cx="3581400" cy="492443"/>
          </a:xfrm>
          <a:prstGeom prst="rect">
            <a:avLst/>
          </a:prstGeom>
          <a:solidFill>
            <a:srgbClr val="92D050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6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Z</a:t>
            </a:r>
            <a:r>
              <a:rPr lang="en-US" sz="2600" b="1" baseline="30000" dirty="0" smtClean="0">
                <a:latin typeface="Verdana" panose="020B0604030504040204" pitchFamily="34" charset="0"/>
                <a:ea typeface="Verdana" panose="020B0604030504040204" pitchFamily="34" charset="0"/>
              </a:rPr>
              <a:t>*</a:t>
            </a:r>
            <a:r>
              <a:rPr lang="en-US" sz="2600" b="1" baseline="-25000" dirty="0" smtClean="0">
                <a:latin typeface="Verdana" panose="020B0604030504040204" pitchFamily="34" charset="0"/>
                <a:ea typeface="Verdana" panose="020B0604030504040204" pitchFamily="34" charset="0"/>
              </a:rPr>
              <a:t>10</a:t>
            </a:r>
            <a:r>
              <a:rPr lang="en-US" sz="26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 = {1, 3, 7, 9}</a:t>
            </a:r>
            <a:endParaRPr lang="en-SG" sz="26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8" name="Text Box 12"/>
          <p:cNvSpPr txBox="1">
            <a:spLocks noChangeArrowheads="1"/>
          </p:cNvSpPr>
          <p:nvPr/>
        </p:nvSpPr>
        <p:spPr bwMode="auto">
          <a:xfrm>
            <a:off x="2080080" y="4106364"/>
            <a:ext cx="4993820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700" i="0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(Set </a:t>
            </a:r>
            <a:r>
              <a:rPr lang="en-US" sz="1700" i="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of </a:t>
            </a:r>
            <a:r>
              <a:rPr lang="en-US" sz="1700" i="0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additive inverse in </a:t>
            </a:r>
            <a:r>
              <a:rPr lang="en-US" sz="1700" i="0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n</a:t>
            </a:r>
            <a:r>
              <a:rPr lang="en-US" sz="1700" i="0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modulus)</a:t>
            </a:r>
            <a:endParaRPr lang="en-US" sz="1700" i="0" dirty="0"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6233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5" name="Rectangle 11"/>
          <p:cNvSpPr>
            <a:spLocks noChangeArrowheads="1"/>
          </p:cNvSpPr>
          <p:nvPr/>
        </p:nvSpPr>
        <p:spPr bwMode="auto">
          <a:xfrm>
            <a:off x="0" y="-4763"/>
            <a:ext cx="9144000" cy="5847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ko-KR" sz="3200" b="1" dirty="0" smtClean="0">
                <a:latin typeface="Verdana" pitchFamily="34" charset="0"/>
                <a:ea typeface="굴림" pitchFamily="34" charset="-127"/>
              </a:rPr>
              <a:t>Binary Operations</a:t>
            </a:r>
            <a:endParaRPr lang="en-US" altLang="en-US" sz="3200" b="1" dirty="0">
              <a:latin typeface="Verdana" pitchFamily="34" charset="0"/>
              <a:ea typeface="굴림" pitchFamily="34" charset="-127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>
                <a:solidFill>
                  <a:srgbClr val="FF0000"/>
                </a:solidFill>
              </a:rPr>
              <a:t>Slide</a:t>
            </a:r>
            <a:r>
              <a:rPr lang="en-US" smtClean="0"/>
              <a:t>-</a:t>
            </a:r>
            <a:fld id="{FCFF135A-902E-4CEE-A769-6297F0D52EC6}" type="slidenum">
              <a:rPr lang="en-US" smtClean="0">
                <a:solidFill>
                  <a:srgbClr val="6600FF"/>
                </a:solidFill>
              </a:rPr>
              <a:pPr algn="l">
                <a:defRPr/>
              </a:pPr>
              <a:t>19</a:t>
            </a:fld>
            <a:endParaRPr lang="en-US" dirty="0">
              <a:solidFill>
                <a:srgbClr val="6600FF"/>
              </a:solidFill>
            </a:endParaRPr>
          </a:p>
        </p:txBody>
      </p:sp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95250" y="685800"/>
            <a:ext cx="8801100" cy="175432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sz="2400" b="0" i="0" dirty="0">
                <a:latin typeface="Verdana" panose="020B0604030504040204" pitchFamily="34" charset="0"/>
                <a:ea typeface="Verdana" panose="020B0604030504040204" pitchFamily="34" charset="0"/>
                <a:cs typeface="Times New Roman" pitchFamily="18" charset="0"/>
              </a:rPr>
              <a:t>A </a:t>
            </a:r>
            <a:r>
              <a:rPr lang="en-US" sz="2400" b="1" i="0" dirty="0">
                <a:latin typeface="Verdana" panose="020B0604030504040204" pitchFamily="34" charset="0"/>
                <a:ea typeface="Verdana" panose="020B0604030504040204" pitchFamily="34" charset="0"/>
                <a:cs typeface="Times New Roman" pitchFamily="18" charset="0"/>
              </a:rPr>
              <a:t>binary operation </a:t>
            </a:r>
            <a:r>
              <a:rPr lang="en-US" sz="2400" b="0" i="0" dirty="0">
                <a:solidFill>
                  <a:srgbClr val="00CC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itchFamily="18" charset="0"/>
              </a:rPr>
              <a:t>takes two inputs  </a:t>
            </a:r>
            <a:r>
              <a:rPr lang="en-US" sz="2400" b="0" i="0" dirty="0">
                <a:latin typeface="Verdana" panose="020B0604030504040204" pitchFamily="34" charset="0"/>
                <a:ea typeface="Verdana" panose="020B0604030504040204" pitchFamily="34" charset="0"/>
                <a:cs typeface="Times New Roman" pitchFamily="18" charset="0"/>
              </a:rPr>
              <a:t>(e.g. </a:t>
            </a:r>
            <a:r>
              <a:rPr lang="en-US" sz="2400" b="1" i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itchFamily="18" charset="0"/>
              </a:rPr>
              <a:t>a </a:t>
            </a:r>
            <a:r>
              <a:rPr lang="en-US" sz="2400" b="0" i="0" dirty="0">
                <a:latin typeface="Verdana" panose="020B0604030504040204" pitchFamily="34" charset="0"/>
                <a:ea typeface="Verdana" panose="020B0604030504040204" pitchFamily="34" charset="0"/>
                <a:cs typeface="Times New Roman" pitchFamily="18" charset="0"/>
              </a:rPr>
              <a:t>and </a:t>
            </a:r>
            <a:r>
              <a:rPr lang="en-US" sz="2400" b="1" i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itchFamily="18" charset="0"/>
              </a:rPr>
              <a:t>b</a:t>
            </a:r>
            <a:r>
              <a:rPr lang="en-US" sz="2400" b="0" i="0" dirty="0">
                <a:latin typeface="Verdana" panose="020B0604030504040204" pitchFamily="34" charset="0"/>
                <a:ea typeface="Verdana" panose="020B0604030504040204" pitchFamily="34" charset="0"/>
                <a:cs typeface="Times New Roman" pitchFamily="18" charset="0"/>
              </a:rPr>
              <a:t>) and </a:t>
            </a:r>
            <a:r>
              <a:rPr lang="en-US" sz="2400" b="0" i="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itchFamily="18" charset="0"/>
              </a:rPr>
              <a:t>creates one output</a:t>
            </a:r>
            <a:r>
              <a:rPr lang="en-US" sz="2400" b="0" i="0" dirty="0">
                <a:solidFill>
                  <a:schemeClr val="tx2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itchFamily="18" charset="0"/>
              </a:rPr>
              <a:t> </a:t>
            </a:r>
            <a:r>
              <a:rPr lang="en-US" sz="2400" b="0" i="0" dirty="0">
                <a:latin typeface="Verdana" panose="020B0604030504040204" pitchFamily="34" charset="0"/>
                <a:ea typeface="Verdana" panose="020B0604030504040204" pitchFamily="34" charset="0"/>
                <a:cs typeface="Times New Roman" pitchFamily="18" charset="0"/>
              </a:rPr>
              <a:t>(e.g. </a:t>
            </a:r>
            <a:r>
              <a:rPr lang="en-US" sz="2400" b="1" i="1" dirty="0">
                <a:solidFill>
                  <a:srgbClr val="0000CC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itchFamily="18" charset="0"/>
              </a:rPr>
              <a:t>c</a:t>
            </a:r>
            <a:r>
              <a:rPr lang="en-US" sz="2400" b="0" i="0" dirty="0">
                <a:latin typeface="Verdana" panose="020B0604030504040204" pitchFamily="34" charset="0"/>
                <a:ea typeface="Verdana" panose="020B0604030504040204" pitchFamily="34" charset="0"/>
                <a:cs typeface="Times New Roman" pitchFamily="18" charset="0"/>
              </a:rPr>
              <a:t>). </a:t>
            </a:r>
          </a:p>
          <a:p>
            <a:pPr marL="914400" indent="-508000" algn="just">
              <a:buFont typeface="Wingdings" pitchFamily="2" charset="2"/>
              <a:buChar char="v"/>
              <a:defRPr/>
            </a:pP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  <a:cs typeface="Times New Roman" pitchFamily="18" charset="0"/>
              </a:rPr>
              <a:t>In cryptography, we are interested in three binary operations applied to the set of integers: </a:t>
            </a:r>
            <a:r>
              <a:rPr lang="en-US" sz="2000" b="0" i="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itchFamily="18" charset="0"/>
              </a:rPr>
              <a:t>addition</a:t>
            </a: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  <a:cs typeface="Times New Roman" pitchFamily="18" charset="0"/>
              </a:rPr>
              <a:t>, </a:t>
            </a:r>
            <a:r>
              <a:rPr lang="en-US" sz="2000" b="0" i="0" dirty="0">
                <a:solidFill>
                  <a:srgbClr val="00CC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itchFamily="18" charset="0"/>
              </a:rPr>
              <a:t>subtraction</a:t>
            </a: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  <a:cs typeface="Times New Roman" pitchFamily="18" charset="0"/>
              </a:rPr>
              <a:t> and </a:t>
            </a:r>
            <a:r>
              <a:rPr lang="en-US" sz="2000" b="0" i="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itchFamily="18" charset="0"/>
              </a:rPr>
              <a:t>multiplication</a:t>
            </a: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  <a:cs typeface="Times New Roman" pitchFamily="18" charset="0"/>
              </a:rPr>
              <a:t>. </a:t>
            </a:r>
          </a:p>
        </p:txBody>
      </p:sp>
      <p:pic>
        <p:nvPicPr>
          <p:cNvPr id="5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0863" y="2781300"/>
            <a:ext cx="3830637" cy="328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14"/>
          <p:cNvSpPr txBox="1">
            <a:spLocks noChangeArrowheads="1"/>
          </p:cNvSpPr>
          <p:nvPr/>
        </p:nvSpPr>
        <p:spPr bwMode="auto">
          <a:xfrm>
            <a:off x="685800" y="6172200"/>
            <a:ext cx="798808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2000" i="0" dirty="0">
                <a:solidFill>
                  <a:schemeClr val="folHlink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Figure: </a:t>
            </a:r>
            <a:r>
              <a:rPr lang="en-US" sz="2000" i="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Three binary operations for the set of integers</a:t>
            </a:r>
          </a:p>
        </p:txBody>
      </p:sp>
    </p:spTree>
    <p:extLst>
      <p:ext uri="{BB962C8B-B14F-4D97-AF65-F5344CB8AC3E}">
        <p14:creationId xmlns:p14="http://schemas.microsoft.com/office/powerpoint/2010/main" val="2548807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Rectangle 11"/>
          <p:cNvSpPr>
            <a:spLocks noChangeArrowheads="1"/>
          </p:cNvSpPr>
          <p:nvPr/>
        </p:nvSpPr>
        <p:spPr bwMode="auto">
          <a:xfrm>
            <a:off x="-52388" y="-3175"/>
            <a:ext cx="9144000" cy="584775"/>
          </a:xfrm>
          <a:prstGeom prst="rect">
            <a:avLst/>
          </a:prstGeom>
          <a:solidFill>
            <a:srgbClr val="00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0" hangingPunct="0"/>
            <a:r>
              <a:rPr lang="en-US" sz="3200" i="0" dirty="0">
                <a:solidFill>
                  <a:schemeClr val="bg1"/>
                </a:solidFill>
                <a:latin typeface="Arial" panose="020B0604020202020204" pitchFamily="34" charset="0"/>
                <a:cs typeface="+mn-cs"/>
              </a:rPr>
              <a:t>Recommended Books</a:t>
            </a: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sz="1400" dirty="0" smtClean="0">
                <a:solidFill>
                  <a:srgbClr val="FF0000"/>
                </a:solidFill>
              </a:rPr>
              <a:t>Slide-</a:t>
            </a:r>
            <a:fld id="{4B2E48C7-34DF-4E1D-A541-0FDDC7FABAE3}" type="slidenum">
              <a:rPr lang="en-US" sz="1400" smtClean="0">
                <a:solidFill>
                  <a:srgbClr val="6600FF"/>
                </a:solidFill>
              </a:rPr>
              <a:pPr/>
              <a:t>2</a:t>
            </a:fld>
            <a:endParaRPr lang="en-US" sz="1400" dirty="0">
              <a:solidFill>
                <a:srgbClr val="6600FF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7206406"/>
              </p:ext>
            </p:extLst>
          </p:nvPr>
        </p:nvGraphicFramePr>
        <p:xfrm>
          <a:off x="168810" y="1248186"/>
          <a:ext cx="9059594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4573"/>
                <a:gridCol w="852502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1" i="0" kern="1200" dirty="0" smtClean="0">
                          <a:ln>
                            <a:solidFill>
                              <a:srgbClr val="00B050"/>
                            </a:solidFill>
                          </a:ln>
                          <a:solidFill>
                            <a:srgbClr val="FF0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1.</a:t>
                      </a:r>
                      <a:endParaRPr lang="en-SG" sz="2400" b="1" i="0" kern="1200" dirty="0">
                        <a:ln>
                          <a:solidFill>
                            <a:srgbClr val="00B050"/>
                          </a:solidFill>
                        </a:ln>
                        <a:solidFill>
                          <a:srgbClr val="FF000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i="0" dirty="0" smtClean="0">
                          <a:ln>
                            <a:solidFill>
                              <a:srgbClr val="00B050"/>
                            </a:solidFill>
                          </a:ln>
                          <a:solidFill>
                            <a:srgbClr val="FF0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Cryptography and Network Security</a:t>
                      </a:r>
                      <a:endParaRPr lang="en-SG" sz="2400" b="1" dirty="0">
                        <a:ln>
                          <a:solidFill>
                            <a:srgbClr val="00B050"/>
                          </a:solidFill>
                        </a:ln>
                        <a:solidFill>
                          <a:srgbClr val="FF000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SG" sz="2000" b="1" i="0" kern="1200" dirty="0">
                        <a:solidFill>
                          <a:srgbClr val="0033CC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i="0" dirty="0" smtClean="0">
                          <a:ln>
                            <a:solidFill>
                              <a:srgbClr val="6600FF"/>
                            </a:solidFill>
                          </a:ln>
                          <a:solidFill>
                            <a:srgbClr val="0033CC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- by </a:t>
                      </a:r>
                      <a:r>
                        <a:rPr lang="en-US" sz="2000" b="1" i="0" dirty="0" err="1" smtClean="0">
                          <a:ln>
                            <a:solidFill>
                              <a:srgbClr val="6600FF"/>
                            </a:solidFill>
                          </a:ln>
                          <a:solidFill>
                            <a:srgbClr val="0033CC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Behrouz</a:t>
                      </a:r>
                      <a:r>
                        <a:rPr lang="en-US" sz="2000" b="1" i="0" dirty="0" smtClean="0">
                          <a:ln>
                            <a:solidFill>
                              <a:srgbClr val="6600FF"/>
                            </a:solidFill>
                          </a:ln>
                          <a:solidFill>
                            <a:srgbClr val="0033CC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A. </a:t>
                      </a:r>
                      <a:r>
                        <a:rPr lang="en-US" sz="2000" b="1" i="0" dirty="0" err="1" smtClean="0">
                          <a:ln>
                            <a:solidFill>
                              <a:srgbClr val="6600FF"/>
                            </a:solidFill>
                          </a:ln>
                          <a:solidFill>
                            <a:srgbClr val="0033CC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Forouzan</a:t>
                      </a:r>
                      <a:r>
                        <a:rPr lang="en-US" sz="2000" b="1" i="0" dirty="0" smtClean="0">
                          <a:ln>
                            <a:solidFill>
                              <a:srgbClr val="6600FF"/>
                            </a:solidFill>
                          </a:ln>
                          <a:solidFill>
                            <a:srgbClr val="0033CC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</a:t>
                      </a:r>
                      <a:endParaRPr lang="en-SG" sz="2000" b="1" dirty="0">
                        <a:ln>
                          <a:solidFill>
                            <a:srgbClr val="6600FF"/>
                          </a:solidFill>
                        </a:ln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i="0" kern="1200" dirty="0" smtClean="0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00CC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2.</a:t>
                      </a:r>
                      <a:endParaRPr lang="en-SG" sz="2400" b="1" i="0" kern="1200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00CC0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0" kern="1200" dirty="0" smtClean="0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00CC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Cryptography and Network Security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SG" sz="2000" b="1" i="0" kern="1200" dirty="0">
                        <a:solidFill>
                          <a:srgbClr val="0033CC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i="0" kern="1200" dirty="0" smtClean="0">
                          <a:solidFill>
                            <a:srgbClr val="00B0F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- 5th Edition by William Stallings </a:t>
                      </a:r>
                      <a:endParaRPr lang="en-SG" sz="2000" b="1" i="0" kern="1200" dirty="0">
                        <a:solidFill>
                          <a:srgbClr val="00B0F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98260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5" name="Rectangle 11"/>
          <p:cNvSpPr>
            <a:spLocks noChangeArrowheads="1"/>
          </p:cNvSpPr>
          <p:nvPr/>
        </p:nvSpPr>
        <p:spPr bwMode="auto">
          <a:xfrm>
            <a:off x="0" y="-4763"/>
            <a:ext cx="9144000" cy="5847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ko-KR" sz="3200" b="1" dirty="0">
                <a:latin typeface="Verdana" pitchFamily="34" charset="0"/>
                <a:ea typeface="굴림" pitchFamily="34" charset="-127"/>
              </a:rPr>
              <a:t>Binary Operations</a:t>
            </a:r>
            <a:endParaRPr lang="en-US" altLang="en-US" sz="3200" b="1" dirty="0">
              <a:latin typeface="Verdana" pitchFamily="34" charset="0"/>
              <a:ea typeface="굴림" pitchFamily="34" charset="-127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>
                <a:solidFill>
                  <a:srgbClr val="FF0000"/>
                </a:solidFill>
              </a:rPr>
              <a:t>Slide</a:t>
            </a:r>
            <a:r>
              <a:rPr lang="en-US" smtClean="0"/>
              <a:t>-</a:t>
            </a:r>
            <a:fld id="{FCFF135A-902E-4CEE-A769-6297F0D52EC6}" type="slidenum">
              <a:rPr lang="en-US" smtClean="0">
                <a:solidFill>
                  <a:srgbClr val="6600FF"/>
                </a:solidFill>
              </a:rPr>
              <a:pPr algn="l">
                <a:defRPr/>
              </a:pPr>
              <a:t>20</a:t>
            </a:fld>
            <a:endParaRPr lang="en-US" dirty="0">
              <a:solidFill>
                <a:srgbClr val="6600FF"/>
              </a:solidFill>
            </a:endParaRPr>
          </a:p>
        </p:txBody>
      </p:sp>
      <p:sp>
        <p:nvSpPr>
          <p:cNvPr id="4" name="Rectangle 11"/>
          <p:cNvSpPr>
            <a:spLocks noChangeArrowheads="1"/>
          </p:cNvSpPr>
          <p:nvPr/>
        </p:nvSpPr>
        <p:spPr bwMode="auto">
          <a:xfrm>
            <a:off x="152400" y="715050"/>
            <a:ext cx="8667750" cy="160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marL="508000" indent="-50800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lang="en-US" sz="2400" b="0" i="0" dirty="0">
                <a:latin typeface="Verdana" pitchFamily="34" charset="0"/>
              </a:rPr>
              <a:t>The following examples shows the results of the three binary operations on two integers. </a:t>
            </a:r>
          </a:p>
          <a:p>
            <a:pPr marL="1365250" indent="-508000" algn="just"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Wingdings" pitchFamily="2" charset="2"/>
              <a:buChar char="Ø"/>
            </a:pPr>
            <a:r>
              <a:rPr lang="en-US" sz="2000" b="0" i="0" dirty="0">
                <a:latin typeface="Verdana" pitchFamily="34" charset="0"/>
              </a:rPr>
              <a:t>Because each input can be either positive or negative, we can have </a:t>
            </a:r>
            <a:r>
              <a:rPr lang="en-US" sz="2000" b="0" i="0" dirty="0">
                <a:solidFill>
                  <a:srgbClr val="3333FF"/>
                </a:solidFill>
                <a:latin typeface="Verdana" pitchFamily="34" charset="0"/>
              </a:rPr>
              <a:t>four cases for each operation</a:t>
            </a:r>
            <a:r>
              <a:rPr lang="en-US" sz="2000" b="0" i="0" dirty="0">
                <a:latin typeface="Verdana" pitchFamily="34" charset="0"/>
              </a:rPr>
              <a:t>.</a:t>
            </a:r>
          </a:p>
        </p:txBody>
      </p:sp>
      <p:pic>
        <p:nvPicPr>
          <p:cNvPr id="5" name="Picture 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0" y="3186113"/>
            <a:ext cx="8089900" cy="1004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1611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90720" y="585114"/>
            <a:ext cx="8646880" cy="3238500"/>
          </a:xfrm>
        </p:spPr>
        <p:txBody>
          <a:bodyPr/>
          <a:lstStyle/>
          <a:p>
            <a:pPr marL="57150" lvl="1" indent="0" algn="just"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SzPct val="100000"/>
              <a:buNone/>
            </a:pPr>
            <a:r>
              <a:rPr lang="en-US" sz="2400" kern="1200" dirty="0" smtClean="0">
                <a:latin typeface="Verdana" panose="020B0604030504040204" pitchFamily="34" charset="0"/>
                <a:ea typeface="+mn-ea"/>
              </a:rPr>
              <a:t>In integer arithmetic, if we divide an integer a by </a:t>
            </a:r>
            <a:r>
              <a:rPr lang="en-US" sz="2400" kern="1200" dirty="0">
                <a:latin typeface="Verdana" panose="020B0604030504040204" pitchFamily="34" charset="0"/>
                <a:ea typeface="+mn-ea"/>
              </a:rPr>
              <a:t>a positive </a:t>
            </a:r>
            <a:r>
              <a:rPr lang="en-US" sz="2400" kern="1200" dirty="0" smtClean="0">
                <a:latin typeface="Verdana" panose="020B0604030504040204" pitchFamily="34" charset="0"/>
                <a:ea typeface="+mn-ea"/>
              </a:rPr>
              <a:t>integer d, we can get two integers- one is called quotient q and another is called remainder r where </a:t>
            </a:r>
            <a:r>
              <a:rPr lang="en-US" sz="2400" b="1" i="1" kern="1200" dirty="0">
                <a:solidFill>
                  <a:srgbClr val="FF0000"/>
                </a:solidFill>
                <a:latin typeface="Verdana" panose="020B0604030504040204" pitchFamily="34" charset="0"/>
              </a:rPr>
              <a:t>0 ≤ r &lt; </a:t>
            </a:r>
            <a:r>
              <a:rPr lang="en-US" sz="2400" b="1" i="1" kern="1200" dirty="0" smtClean="0">
                <a:solidFill>
                  <a:srgbClr val="FF0000"/>
                </a:solidFill>
                <a:latin typeface="Verdana" panose="020B0604030504040204" pitchFamily="34" charset="0"/>
              </a:rPr>
              <a:t>d</a:t>
            </a:r>
            <a:r>
              <a:rPr lang="en-US" sz="2400" kern="1200" dirty="0" smtClean="0">
                <a:latin typeface="Verdana" panose="020B0604030504040204" pitchFamily="34" charset="0"/>
                <a:ea typeface="+mn-ea"/>
              </a:rPr>
              <a:t>. </a:t>
            </a:r>
          </a:p>
          <a:p>
            <a:pPr lvl="1" indent="-511175" algn="just"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2000" kern="1200" dirty="0" smtClean="0">
                <a:latin typeface="Verdana" panose="020B0604030504040204" pitchFamily="34" charset="0"/>
                <a:ea typeface="+mn-ea"/>
              </a:rPr>
              <a:t>The relationship between these four integers is given below:</a:t>
            </a:r>
          </a:p>
          <a:p>
            <a:pPr lvl="1" indent="-511175" algn="just"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SzPct val="100000"/>
              <a:buFont typeface="Wingdings" panose="05000000000000000000" pitchFamily="2" charset="2"/>
              <a:buChar char="Ø"/>
            </a:pPr>
            <a:endParaRPr lang="en-US" sz="2400" kern="1200" dirty="0">
              <a:latin typeface="Verdana" panose="020B0604030504040204" pitchFamily="34" charset="0"/>
              <a:ea typeface="+mn-ea"/>
            </a:endParaRPr>
          </a:p>
          <a:p>
            <a:pPr marL="1379538" lvl="2" indent="-342900">
              <a:buFontTx/>
              <a:buChar char="-"/>
            </a:pPr>
            <a:endParaRPr lang="en-US" sz="20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1379538" lvl="2" indent="-342900">
              <a:buFontTx/>
              <a:buChar char="-"/>
            </a:pP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d 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is called the divisor</a:t>
            </a:r>
          </a:p>
          <a:p>
            <a:pPr marL="1379538" lvl="2" indent="-342900">
              <a:buFontTx/>
              <a:buChar char="-"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a is called the dividend</a:t>
            </a:r>
          </a:p>
          <a:p>
            <a:pPr marL="1379538" lvl="2" indent="-342900">
              <a:buFontTx/>
              <a:buChar char="-"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q is called the quotient  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[it is expressed by the notation </a:t>
            </a:r>
            <a:r>
              <a:rPr lang="en-US" sz="1200" b="1" i="1" dirty="0">
                <a:latin typeface="Verdana" panose="020B0604030504040204" pitchFamily="34" charset="0"/>
                <a:ea typeface="Verdana" panose="020B0604030504040204" pitchFamily="34" charset="0"/>
              </a:rPr>
              <a:t>q = a </a:t>
            </a:r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</a:rPr>
              <a:t>div</a:t>
            </a:r>
            <a:r>
              <a:rPr lang="en-US" sz="1200" b="1" i="1" dirty="0">
                <a:latin typeface="Verdana" panose="020B0604030504040204" pitchFamily="34" charset="0"/>
                <a:ea typeface="Verdana" panose="020B0604030504040204" pitchFamily="34" charset="0"/>
              </a:rPr>
              <a:t> d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]</a:t>
            </a:r>
            <a:endParaRPr lang="en-US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1379538" lvl="2" indent="-342900">
              <a:buFontTx/>
              <a:buChar char="-"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r is called the remainder 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[it is expressed by the notation </a:t>
            </a:r>
            <a:r>
              <a:rPr lang="en-US" sz="1200" b="1" i="1" dirty="0">
                <a:latin typeface="Verdana" panose="020B0604030504040204" pitchFamily="34" charset="0"/>
                <a:ea typeface="Verdana" panose="020B0604030504040204" pitchFamily="34" charset="0"/>
              </a:rPr>
              <a:t>r = a </a:t>
            </a:r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</a:rPr>
              <a:t>mod</a:t>
            </a:r>
            <a:r>
              <a:rPr lang="en-US" sz="1200" b="1" i="1" dirty="0">
                <a:latin typeface="Verdana" panose="020B0604030504040204" pitchFamily="34" charset="0"/>
                <a:ea typeface="Verdana" panose="020B0604030504040204" pitchFamily="34" charset="0"/>
              </a:rPr>
              <a:t> d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]</a:t>
            </a:r>
            <a:endParaRPr lang="en-US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lvl="1" indent="0" algn="just"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SzPct val="100000"/>
              <a:buNone/>
            </a:pPr>
            <a:r>
              <a:rPr lang="en-US" sz="24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Note: </a:t>
            </a: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  <a:p>
            <a:pPr lvl="1" indent="-511175" algn="just"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2000" b="1" kern="1200" dirty="0">
                <a:ln>
                  <a:solidFill>
                    <a:srgbClr val="3333FF"/>
                  </a:solidFill>
                </a:ln>
                <a:solidFill>
                  <a:srgbClr val="FF0000"/>
                </a:solidFill>
                <a:latin typeface="Verdana" pitchFamily="34" charset="0"/>
                <a:ea typeface="+mn-ea"/>
              </a:rPr>
              <a:t>Division is not a binary operation</a:t>
            </a:r>
            <a:r>
              <a:rPr lang="en-US" sz="2000" kern="1200" dirty="0">
                <a:latin typeface="Verdana" panose="020B0604030504040204" pitchFamily="34" charset="0"/>
                <a:ea typeface="+mn-ea"/>
              </a:rPr>
              <a:t>, because it produces two output instead of one (</a:t>
            </a:r>
            <a:r>
              <a:rPr lang="en-US" sz="2000" b="1" i="1" kern="1200" dirty="0">
                <a:solidFill>
                  <a:srgbClr val="0000CC"/>
                </a:solidFill>
                <a:latin typeface="Verdana" panose="020B0604030504040204" pitchFamily="34" charset="0"/>
                <a:ea typeface="+mn-ea"/>
              </a:rPr>
              <a:t>q</a:t>
            </a:r>
            <a:r>
              <a:rPr lang="en-US" sz="2000" kern="1200" dirty="0">
                <a:latin typeface="Verdana" panose="020B0604030504040204" pitchFamily="34" charset="0"/>
                <a:ea typeface="+mn-ea"/>
              </a:rPr>
              <a:t> and </a:t>
            </a:r>
            <a:r>
              <a:rPr lang="en-US" sz="2000" b="1" i="1" kern="1200" dirty="0">
                <a:solidFill>
                  <a:srgbClr val="FF0000"/>
                </a:solidFill>
                <a:latin typeface="Verdana" panose="020B0604030504040204" pitchFamily="34" charset="0"/>
                <a:ea typeface="+mn-ea"/>
              </a:rPr>
              <a:t>r</a:t>
            </a:r>
            <a:r>
              <a:rPr lang="en-US" sz="2000" kern="1200" dirty="0">
                <a:latin typeface="Verdana" panose="020B0604030504040204" pitchFamily="34" charset="0"/>
                <a:ea typeface="+mn-ea"/>
              </a:rPr>
              <a:t>). We can call it division relation</a:t>
            </a:r>
            <a:r>
              <a:rPr lang="en-US" sz="2000" kern="1200" dirty="0" smtClean="0">
                <a:latin typeface="Verdana" panose="020B0604030504040204" pitchFamily="34" charset="0"/>
                <a:ea typeface="+mn-ea"/>
              </a:rPr>
              <a:t>.</a:t>
            </a:r>
            <a:endParaRPr lang="en-US" sz="2000" kern="1200" dirty="0">
              <a:latin typeface="Verdana" panose="020B0604030504040204" pitchFamily="34" charset="0"/>
              <a:ea typeface="+mn-ea"/>
            </a:endParaRPr>
          </a:p>
        </p:txBody>
      </p:sp>
      <p:sp>
        <p:nvSpPr>
          <p:cNvPr id="19459" name="Rectangle 11"/>
          <p:cNvSpPr>
            <a:spLocks noChangeArrowheads="1"/>
          </p:cNvSpPr>
          <p:nvPr/>
        </p:nvSpPr>
        <p:spPr bwMode="auto">
          <a:xfrm>
            <a:off x="0" y="-4763"/>
            <a:ext cx="9144000" cy="5847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ko-KR" sz="3200" b="1" dirty="0" smtClean="0">
                <a:latin typeface="Verdana" pitchFamily="34" charset="0"/>
                <a:ea typeface="굴림" pitchFamily="34" charset="-127"/>
              </a:rPr>
              <a:t>Integer Division</a:t>
            </a:r>
            <a:endParaRPr lang="en-US" altLang="en-US" sz="3200" b="1" dirty="0">
              <a:latin typeface="Verdana" pitchFamily="34" charset="0"/>
              <a:ea typeface="굴림" pitchFamily="34" charset="-127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 smtClean="0">
                <a:solidFill>
                  <a:srgbClr val="FF0000"/>
                </a:solidFill>
              </a:rPr>
              <a:t>Slide</a:t>
            </a:r>
            <a:r>
              <a:rPr lang="en-US" dirty="0" smtClean="0"/>
              <a:t>-</a:t>
            </a:r>
            <a:fld id="{FCFF135A-902E-4CEE-A769-6297F0D52EC6}" type="slidenum">
              <a:rPr lang="en-US" smtClean="0">
                <a:solidFill>
                  <a:srgbClr val="6600FF"/>
                </a:solidFill>
              </a:rPr>
              <a:pPr algn="l">
                <a:defRPr/>
              </a:pPr>
              <a:t>21</a:t>
            </a:fld>
            <a:endParaRPr lang="en-US" dirty="0">
              <a:solidFill>
                <a:srgbClr val="6600FF"/>
              </a:solidFill>
            </a:endParaRPr>
          </a:p>
        </p:txBody>
      </p:sp>
      <p:sp>
        <p:nvSpPr>
          <p:cNvPr id="5" name="Line 11"/>
          <p:cNvSpPr>
            <a:spLocks noChangeShapeType="1"/>
          </p:cNvSpPr>
          <p:nvPr/>
        </p:nvSpPr>
        <p:spPr bwMode="auto">
          <a:xfrm>
            <a:off x="457200" y="291465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6" name="Line 12"/>
          <p:cNvSpPr>
            <a:spLocks noChangeShapeType="1"/>
          </p:cNvSpPr>
          <p:nvPr/>
        </p:nvSpPr>
        <p:spPr bwMode="auto">
          <a:xfrm>
            <a:off x="458788" y="367665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7" name="Rectangle 13"/>
          <p:cNvSpPr>
            <a:spLocks noChangeArrowheads="1"/>
          </p:cNvSpPr>
          <p:nvPr/>
        </p:nvSpPr>
        <p:spPr bwMode="auto">
          <a:xfrm>
            <a:off x="495300" y="3006725"/>
            <a:ext cx="8077200" cy="579438"/>
          </a:xfrm>
          <a:prstGeom prst="rect">
            <a:avLst/>
          </a:prstGeom>
          <a:solidFill>
            <a:srgbClr val="99FF33"/>
          </a:solidFill>
          <a:ln>
            <a:noFill/>
          </a:ln>
          <a:extLst>
            <a:ext uri="{91240B29-F687-4F45-9708-019B960494DF}">
              <a14:hiddenLine xmlns:a14="http://schemas.microsoft.com/office/drawing/2010/main" w="762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3200" dirty="0">
                <a:latin typeface="Arial" panose="020B0604020202020204" pitchFamily="34" charset="0"/>
              </a:rPr>
              <a:t>a</a:t>
            </a:r>
            <a:r>
              <a:rPr lang="en-US" sz="3200" i="0" dirty="0">
                <a:latin typeface="Arial" panose="020B0604020202020204" pitchFamily="34" charset="0"/>
              </a:rPr>
              <a:t> = </a:t>
            </a:r>
            <a:r>
              <a:rPr lang="en-US" sz="3200" i="0" dirty="0" smtClean="0">
                <a:latin typeface="Arial" panose="020B0604020202020204" pitchFamily="34" charset="0"/>
              </a:rPr>
              <a:t>d </a:t>
            </a:r>
            <a:r>
              <a:rPr lang="en-US" sz="3200" i="0" dirty="0">
                <a:latin typeface="Arial" panose="020B0604020202020204" pitchFamily="34" charset="0"/>
              </a:rPr>
              <a:t>× </a:t>
            </a:r>
            <a:r>
              <a:rPr lang="en-US" sz="3200" i="0" dirty="0" smtClean="0">
                <a:latin typeface="Arial" panose="020B0604020202020204" pitchFamily="34" charset="0"/>
              </a:rPr>
              <a:t>q </a:t>
            </a:r>
            <a:r>
              <a:rPr lang="en-US" sz="3200" i="0" dirty="0">
                <a:latin typeface="Arial" panose="020B0604020202020204" pitchFamily="34" charset="0"/>
              </a:rPr>
              <a:t>+ </a:t>
            </a:r>
            <a:r>
              <a:rPr lang="en-US" sz="3200" dirty="0">
                <a:latin typeface="Arial" panose="020B0604020202020204" pitchFamily="34" charset="0"/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3907111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>
                <a:solidFill>
                  <a:srgbClr val="FF0000"/>
                </a:solidFill>
              </a:rPr>
              <a:t>Slide</a:t>
            </a:r>
            <a:r>
              <a:rPr lang="en-US" smtClean="0"/>
              <a:t>-</a:t>
            </a:r>
            <a:fld id="{FCFF135A-902E-4CEE-A769-6297F0D52EC6}" type="slidenum">
              <a:rPr lang="en-US" smtClean="0">
                <a:solidFill>
                  <a:srgbClr val="6600FF"/>
                </a:solidFill>
              </a:rPr>
              <a:pPr algn="l">
                <a:defRPr/>
              </a:pPr>
              <a:t>22</a:t>
            </a:fld>
            <a:endParaRPr lang="en-US" dirty="0">
              <a:solidFill>
                <a:srgbClr val="6600FF"/>
              </a:solidFill>
            </a:endParaRPr>
          </a:p>
        </p:txBody>
      </p:sp>
      <p:sp>
        <p:nvSpPr>
          <p:cNvPr id="4" name="Text Box 12"/>
          <p:cNvSpPr txBox="1">
            <a:spLocks noChangeArrowheads="1"/>
          </p:cNvSpPr>
          <p:nvPr/>
        </p:nvSpPr>
        <p:spPr bwMode="auto">
          <a:xfrm>
            <a:off x="1506127" y="6306646"/>
            <a:ext cx="624722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2200" i="0" dirty="0">
                <a:solidFill>
                  <a:schemeClr val="folHlink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Figure: </a:t>
            </a:r>
            <a:r>
              <a:rPr lang="en-US" sz="2200" i="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Division algorithm for integers</a:t>
            </a: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0" y="638175"/>
            <a:ext cx="8896350" cy="2246769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sz="2400" b="0" i="0" dirty="0">
                <a:latin typeface="Verdana" panose="020B0604030504040204" pitchFamily="34" charset="0"/>
                <a:ea typeface="Verdana" panose="020B0604030504040204" pitchFamily="34" charset="0"/>
                <a:cs typeface="Times New Roman" pitchFamily="18" charset="0"/>
              </a:rPr>
              <a:t>When we use the above division relationship in cryptography, we impose two restrictions:</a:t>
            </a:r>
          </a:p>
          <a:p>
            <a:pPr marL="914400" indent="-457200" algn="just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defRPr/>
            </a:pPr>
            <a:r>
              <a:rPr lang="en-US" sz="2000" b="1" i="0" dirty="0">
                <a:latin typeface="Verdana" panose="020B0604030504040204" pitchFamily="34" charset="0"/>
                <a:ea typeface="Verdana" panose="020B0604030504040204" pitchFamily="34" charset="0"/>
                <a:cs typeface="Times New Roman" pitchFamily="18" charset="0"/>
              </a:rPr>
              <a:t>The </a:t>
            </a:r>
            <a:r>
              <a:rPr lang="en-US" sz="2000" b="1" i="0" dirty="0">
                <a:solidFill>
                  <a:srgbClr val="0000CC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itchFamily="18" charset="0"/>
              </a:rPr>
              <a:t>divisor</a:t>
            </a:r>
            <a:r>
              <a:rPr lang="en-US" sz="2000" b="1" i="0" dirty="0">
                <a:latin typeface="Verdana" panose="020B0604030504040204" pitchFamily="34" charset="0"/>
                <a:ea typeface="Verdana" panose="020B0604030504040204" pitchFamily="34" charset="0"/>
                <a:cs typeface="Times New Roman" pitchFamily="18" charset="0"/>
              </a:rPr>
              <a:t> be a </a:t>
            </a:r>
            <a:r>
              <a:rPr lang="en-US" sz="2000" b="1" i="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itchFamily="18" charset="0"/>
              </a:rPr>
              <a:t>positive</a:t>
            </a:r>
            <a:r>
              <a:rPr lang="en-US" sz="2000" b="1" i="0" dirty="0">
                <a:latin typeface="Verdana" panose="020B0604030504040204" pitchFamily="34" charset="0"/>
                <a:ea typeface="Verdana" panose="020B0604030504040204" pitchFamily="34" charset="0"/>
                <a:cs typeface="Times New Roman" pitchFamily="18" charset="0"/>
              </a:rPr>
              <a:t> integer (i.e. </a:t>
            </a:r>
            <a:r>
              <a:rPr lang="en-US" sz="2000" b="1" i="0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itchFamily="18" charset="0"/>
              </a:rPr>
              <a:t>d&gt;0</a:t>
            </a:r>
            <a:r>
              <a:rPr lang="en-US" sz="2000" b="1" i="0" dirty="0">
                <a:latin typeface="Verdana" panose="020B0604030504040204" pitchFamily="34" charset="0"/>
                <a:ea typeface="Verdana" panose="020B0604030504040204" pitchFamily="34" charset="0"/>
                <a:cs typeface="Times New Roman" pitchFamily="18" charset="0"/>
              </a:rPr>
              <a:t>)</a:t>
            </a:r>
          </a:p>
          <a:p>
            <a:pPr marL="914400" indent="-457200" algn="just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defRPr/>
            </a:pPr>
            <a:r>
              <a:rPr lang="en-US" sz="2000" b="1" i="0" dirty="0">
                <a:latin typeface="Verdana" panose="020B0604030504040204" pitchFamily="34" charset="0"/>
                <a:ea typeface="Verdana" panose="020B0604030504040204" pitchFamily="34" charset="0"/>
                <a:cs typeface="Times New Roman" pitchFamily="18" charset="0"/>
              </a:rPr>
              <a:t>The </a:t>
            </a:r>
            <a:r>
              <a:rPr lang="en-US" sz="2000" b="1" i="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itchFamily="18" charset="0"/>
              </a:rPr>
              <a:t>remainder</a:t>
            </a:r>
            <a:r>
              <a:rPr lang="en-US" sz="2000" b="1" i="0" dirty="0">
                <a:latin typeface="Verdana" panose="020B0604030504040204" pitchFamily="34" charset="0"/>
                <a:ea typeface="Verdana" panose="020B0604030504040204" pitchFamily="34" charset="0"/>
                <a:cs typeface="Times New Roman" pitchFamily="18" charset="0"/>
              </a:rPr>
              <a:t> be a </a:t>
            </a:r>
            <a:r>
              <a:rPr lang="en-US" sz="2000" b="1" i="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itchFamily="18" charset="0"/>
              </a:rPr>
              <a:t>non-negative</a:t>
            </a:r>
            <a:r>
              <a:rPr lang="en-US" sz="2000" b="1" i="0" dirty="0">
                <a:latin typeface="Verdana" panose="020B0604030504040204" pitchFamily="34" charset="0"/>
                <a:ea typeface="Verdana" panose="020B0604030504040204" pitchFamily="34" charset="0"/>
                <a:cs typeface="Times New Roman" pitchFamily="18" charset="0"/>
              </a:rPr>
              <a:t> integer (i.e. r&gt;=0</a:t>
            </a:r>
            <a:r>
              <a:rPr lang="en-US" sz="2000" b="1" i="0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itchFamily="18" charset="0"/>
              </a:rPr>
              <a:t>)</a:t>
            </a:r>
          </a:p>
          <a:p>
            <a:pPr marL="396875" algn="just">
              <a:defRPr/>
            </a:pPr>
            <a:endParaRPr lang="en-US" sz="1200" dirty="0">
              <a:latin typeface="Verdana" panose="020B0604030504040204" pitchFamily="34" charset="0"/>
              <a:ea typeface="Verdana" panose="020B0604030504040204" pitchFamily="34" charset="0"/>
              <a:cs typeface="Times New Roman" pitchFamily="18" charset="0"/>
            </a:endParaRPr>
          </a:p>
          <a:p>
            <a:pPr marL="739775" indent="-454025" algn="just">
              <a:buFont typeface="Wingdings" panose="05000000000000000000" pitchFamily="2" charset="2"/>
              <a:buChar char="v"/>
              <a:defRPr/>
            </a:pPr>
            <a:r>
              <a:rPr lang="en-US" sz="2000" b="0" i="0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itchFamily="18" charset="0"/>
              </a:rPr>
              <a:t>Figure below illustrate this fact.</a:t>
            </a:r>
            <a:endParaRPr lang="en-US" sz="2000" b="0" i="0" dirty="0">
              <a:latin typeface="Verdana" panose="020B0604030504040204" pitchFamily="34" charset="0"/>
              <a:ea typeface="Verdana" panose="020B0604030504040204" pitchFamily="34" charset="0"/>
              <a:cs typeface="Times New Roman" pitchFamily="18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0" y="-4763"/>
            <a:ext cx="9144000" cy="5847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ko-KR" sz="3200" b="1" dirty="0" smtClean="0">
                <a:latin typeface="Verdana" pitchFamily="34" charset="0"/>
                <a:ea typeface="굴림" pitchFamily="34" charset="-127"/>
              </a:rPr>
              <a:t>Integer Division</a:t>
            </a:r>
            <a:endParaRPr lang="en-US" altLang="en-US" sz="3200" b="1" dirty="0">
              <a:latin typeface="Verdana" pitchFamily="34" charset="0"/>
              <a:ea typeface="굴림" pitchFamily="34" charset="-127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957513"/>
            <a:ext cx="6705600" cy="334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5010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5" name="Rectangle 11"/>
          <p:cNvSpPr>
            <a:spLocks noChangeArrowheads="1"/>
          </p:cNvSpPr>
          <p:nvPr/>
        </p:nvSpPr>
        <p:spPr bwMode="auto">
          <a:xfrm>
            <a:off x="0" y="-4763"/>
            <a:ext cx="9144000" cy="5847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ko-KR" sz="3200" b="1" dirty="0">
                <a:latin typeface="Verdana" pitchFamily="34" charset="0"/>
                <a:ea typeface="굴림" pitchFamily="34" charset="-127"/>
              </a:rPr>
              <a:t>Integer Division</a:t>
            </a:r>
            <a:endParaRPr lang="en-US" altLang="en-US" sz="3200" b="1" dirty="0">
              <a:latin typeface="Verdana" pitchFamily="34" charset="0"/>
              <a:ea typeface="굴림" pitchFamily="34" charset="-127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>
                <a:solidFill>
                  <a:srgbClr val="FF0000"/>
                </a:solidFill>
              </a:rPr>
              <a:t>Slide</a:t>
            </a:r>
            <a:r>
              <a:rPr lang="en-US" smtClean="0"/>
              <a:t>-</a:t>
            </a:r>
            <a:fld id="{FCFF135A-902E-4CEE-A769-6297F0D52EC6}" type="slidenum">
              <a:rPr lang="en-US" smtClean="0">
                <a:solidFill>
                  <a:srgbClr val="6600FF"/>
                </a:solidFill>
              </a:rPr>
              <a:pPr algn="l">
                <a:defRPr/>
              </a:pPr>
              <a:t>23</a:t>
            </a:fld>
            <a:endParaRPr lang="en-US" dirty="0">
              <a:solidFill>
                <a:srgbClr val="6600FF"/>
              </a:solidFill>
            </a:endParaRPr>
          </a:p>
        </p:txBody>
      </p:sp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228600" y="998538"/>
            <a:ext cx="8686800" cy="1200329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457200" indent="-457200" algn="just">
              <a:buFont typeface="Wingdings" pitchFamily="2" charset="2"/>
              <a:buChar char="Ø"/>
            </a:pPr>
            <a:r>
              <a:rPr lang="en-US" sz="2400" b="0" i="0" dirty="0">
                <a:latin typeface="Verdana" pitchFamily="34" charset="0"/>
              </a:rPr>
              <a:t>Assume that </a:t>
            </a:r>
            <a:r>
              <a:rPr lang="en-US" sz="2400" b="0" i="0" dirty="0">
                <a:solidFill>
                  <a:srgbClr val="FF0000"/>
                </a:solidFill>
                <a:latin typeface="Verdana" pitchFamily="34" charset="0"/>
              </a:rPr>
              <a:t>a </a:t>
            </a:r>
            <a:r>
              <a:rPr lang="en-US" sz="2400" b="0" i="0" dirty="0">
                <a:latin typeface="Verdana" pitchFamily="34" charset="0"/>
              </a:rPr>
              <a:t>= 255 and </a:t>
            </a:r>
            <a:r>
              <a:rPr lang="en-US" sz="2400" dirty="0">
                <a:solidFill>
                  <a:srgbClr val="FF0000"/>
                </a:solidFill>
                <a:latin typeface="Verdana" pitchFamily="34" charset="0"/>
              </a:rPr>
              <a:t>d</a:t>
            </a:r>
            <a:r>
              <a:rPr lang="en-US" sz="2400" b="0" i="0" dirty="0" smtClean="0">
                <a:latin typeface="Verdana" pitchFamily="34" charset="0"/>
              </a:rPr>
              <a:t> </a:t>
            </a:r>
            <a:r>
              <a:rPr lang="en-US" sz="2400" b="0" i="0" dirty="0">
                <a:latin typeface="Verdana" pitchFamily="34" charset="0"/>
              </a:rPr>
              <a:t>= 11. We can find </a:t>
            </a:r>
            <a:r>
              <a:rPr lang="en-US" sz="2400" b="0" i="0" dirty="0">
                <a:solidFill>
                  <a:srgbClr val="FF0000"/>
                </a:solidFill>
                <a:latin typeface="Verdana" pitchFamily="34" charset="0"/>
              </a:rPr>
              <a:t>q</a:t>
            </a:r>
            <a:r>
              <a:rPr lang="en-US" sz="2400" b="0" i="0" dirty="0">
                <a:latin typeface="Verdana" pitchFamily="34" charset="0"/>
              </a:rPr>
              <a:t> = 23 and </a:t>
            </a:r>
            <a:r>
              <a:rPr lang="en-US" sz="2400" b="0" i="0" dirty="0">
                <a:solidFill>
                  <a:srgbClr val="FF0000"/>
                </a:solidFill>
                <a:latin typeface="Verdana" pitchFamily="34" charset="0"/>
              </a:rPr>
              <a:t>r</a:t>
            </a:r>
            <a:r>
              <a:rPr lang="en-US" sz="2400" b="0" i="0" dirty="0">
                <a:latin typeface="Verdana" pitchFamily="34" charset="0"/>
              </a:rPr>
              <a:t> = 2 using the division </a:t>
            </a:r>
            <a:r>
              <a:rPr lang="en-US" sz="2400" b="0" i="0" dirty="0" smtClean="0">
                <a:latin typeface="Verdana" pitchFamily="34" charset="0"/>
              </a:rPr>
              <a:t>algorithm </a:t>
            </a:r>
            <a:r>
              <a:rPr lang="en-US" sz="2400" dirty="0">
                <a:latin typeface="Arial" panose="020B0604020202020204" pitchFamily="34" charset="0"/>
              </a:rPr>
              <a:t>a = d × q + </a:t>
            </a:r>
            <a:r>
              <a:rPr lang="en-US" sz="2400" dirty="0" smtClean="0">
                <a:latin typeface="Arial" panose="020B0604020202020204" pitchFamily="34" charset="0"/>
              </a:rPr>
              <a:t>r</a:t>
            </a:r>
            <a:r>
              <a:rPr lang="en-US" sz="2400" b="0" i="0" dirty="0" smtClean="0">
                <a:latin typeface="Verdana" pitchFamily="34" charset="0"/>
              </a:rPr>
              <a:t>.</a:t>
            </a:r>
            <a:endParaRPr lang="en-US" sz="2400" b="0" i="0" dirty="0">
              <a:latin typeface="Verdana" pitchFamily="34" charset="0"/>
            </a:endParaRPr>
          </a:p>
        </p:txBody>
      </p:sp>
      <p:sp>
        <p:nvSpPr>
          <p:cNvPr id="6" name="Text Box 12"/>
          <p:cNvSpPr txBox="1">
            <a:spLocks noChangeArrowheads="1"/>
          </p:cNvSpPr>
          <p:nvPr/>
        </p:nvSpPr>
        <p:spPr bwMode="auto">
          <a:xfrm>
            <a:off x="1143000" y="6343650"/>
            <a:ext cx="706315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000" i="0" dirty="0">
                <a:solidFill>
                  <a:schemeClr val="folHlink"/>
                </a:solidFill>
                <a:latin typeface="Verdana" pitchFamily="34" charset="0"/>
              </a:rPr>
              <a:t>Figure:  </a:t>
            </a:r>
            <a:r>
              <a:rPr lang="en-US" sz="2000" i="0" dirty="0">
                <a:latin typeface="Verdana" pitchFamily="34" charset="0"/>
              </a:rPr>
              <a:t>Finding the quotient and the remainder</a:t>
            </a:r>
          </a:p>
        </p:txBody>
      </p:sp>
      <p:grpSp>
        <p:nvGrpSpPr>
          <p:cNvPr id="21506" name="Group 21505"/>
          <p:cNvGrpSpPr/>
          <p:nvPr/>
        </p:nvGrpSpPr>
        <p:grpSpPr>
          <a:xfrm>
            <a:off x="-692910" y="2238975"/>
            <a:ext cx="8961489" cy="4401746"/>
            <a:chOff x="-1092960" y="1819875"/>
            <a:chExt cx="8961489" cy="4401746"/>
          </a:xfrm>
        </p:grpSpPr>
        <p:sp>
          <p:nvSpPr>
            <p:cNvPr id="3" name="Arc 2"/>
            <p:cNvSpPr/>
            <p:nvPr/>
          </p:nvSpPr>
          <p:spPr>
            <a:xfrm rot="2788866">
              <a:off x="-1092960" y="1819875"/>
              <a:ext cx="4000500" cy="4000500"/>
            </a:xfrm>
            <a:prstGeom prst="arc">
              <a:avLst>
                <a:gd name="adj1" fmla="val 16779592"/>
                <a:gd name="adj2" fmla="val 20701349"/>
              </a:avLst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c 8"/>
            <p:cNvSpPr/>
            <p:nvPr/>
          </p:nvSpPr>
          <p:spPr>
            <a:xfrm rot="14197670">
              <a:off x="4189108" y="2542201"/>
              <a:ext cx="3877297" cy="3481544"/>
            </a:xfrm>
            <a:prstGeom prst="arc">
              <a:avLst>
                <a:gd name="adj1" fmla="val 16804430"/>
                <a:gd name="adj2" fmla="val 21362935"/>
              </a:avLst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135574" y="3429000"/>
              <a:ext cx="181875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b="1" dirty="0" smtClean="0">
                  <a:solidFill>
                    <a:schemeClr val="folHlink"/>
                  </a:solidFill>
                  <a:latin typeface="Verdana" pitchFamily="34" charset="0"/>
                  <a:ea typeface="Verdana" pitchFamily="34" charset="0"/>
                </a:rPr>
                <a:t>255</a:t>
              </a:r>
              <a:endParaRPr lang="en-US" sz="2800" b="1" dirty="0">
                <a:latin typeface="Verdana" pitchFamily="34" charset="0"/>
                <a:ea typeface="Verdana" pitchFamily="34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063817" y="3429000"/>
              <a:ext cx="90937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b="1" dirty="0" smtClean="0">
                  <a:solidFill>
                    <a:srgbClr val="0000CC"/>
                  </a:solidFill>
                  <a:latin typeface="Verdana" pitchFamily="34" charset="0"/>
                  <a:ea typeface="Verdana" pitchFamily="34" charset="0"/>
                </a:rPr>
                <a:t>11</a:t>
              </a:r>
              <a:endParaRPr lang="en-US" sz="2800" b="1" dirty="0">
                <a:solidFill>
                  <a:srgbClr val="0000CC"/>
                </a:solidFill>
                <a:latin typeface="Verdana" pitchFamily="34" charset="0"/>
                <a:ea typeface="Verdana" pitchFamily="34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572000" y="3444215"/>
              <a:ext cx="90937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b="1" dirty="0" smtClean="0">
                  <a:solidFill>
                    <a:srgbClr val="FF0000"/>
                  </a:solidFill>
                  <a:latin typeface="Verdana" pitchFamily="34" charset="0"/>
                  <a:ea typeface="Verdana" pitchFamily="34" charset="0"/>
                </a:rPr>
                <a:t>23</a:t>
              </a:r>
              <a:endParaRPr lang="en-US" sz="2800" b="1" dirty="0">
                <a:solidFill>
                  <a:srgbClr val="FF0000"/>
                </a:solidFill>
                <a:latin typeface="Verdana" pitchFamily="34" charset="0"/>
                <a:ea typeface="Verdana" pitchFamily="34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097474" y="4021363"/>
              <a:ext cx="181875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b="1" dirty="0" smtClean="0">
                  <a:solidFill>
                    <a:schemeClr val="folHlink"/>
                  </a:solidFill>
                  <a:latin typeface="Verdana" pitchFamily="34" charset="0"/>
                  <a:ea typeface="Verdana" pitchFamily="34" charset="0"/>
                </a:rPr>
                <a:t>253</a:t>
              </a:r>
              <a:endParaRPr lang="en-US" sz="2800" b="1" dirty="0">
                <a:latin typeface="Verdana" pitchFamily="34" charset="0"/>
                <a:ea typeface="Verdana" pitchFamily="34" charset="0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2973193" y="4544583"/>
              <a:ext cx="125590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3643574" y="4629150"/>
              <a:ext cx="90937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b="1" dirty="0" smtClean="0">
                  <a:solidFill>
                    <a:srgbClr val="00B050"/>
                  </a:solidFill>
                  <a:latin typeface="Verdana" pitchFamily="34" charset="0"/>
                  <a:ea typeface="Verdana" pitchFamily="34" charset="0"/>
                </a:rPr>
                <a:t>2</a:t>
              </a:r>
              <a:endParaRPr lang="en-US" sz="2800" b="1" dirty="0">
                <a:solidFill>
                  <a:srgbClr val="00B050"/>
                </a:solidFill>
                <a:latin typeface="Verdana" pitchFamily="34" charset="0"/>
                <a:ea typeface="Verdana" pitchFamily="34" charset="0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1021590" y="3705825"/>
              <a:ext cx="889827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497618" y="3429000"/>
              <a:ext cx="90937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b="1" dirty="0" smtClean="0">
                  <a:solidFill>
                    <a:srgbClr val="0000CC"/>
                  </a:solidFill>
                  <a:latin typeface="Verdana" pitchFamily="34" charset="0"/>
                  <a:ea typeface="Verdana" pitchFamily="34" charset="0"/>
                </a:rPr>
                <a:t>d</a:t>
              </a:r>
              <a:endParaRPr lang="en-US" sz="2800" b="1" dirty="0">
                <a:solidFill>
                  <a:srgbClr val="0000CC"/>
                </a:solidFill>
                <a:latin typeface="Verdana" pitchFamily="34" charset="0"/>
                <a:ea typeface="Verdana" pitchFamily="34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462377" y="5421690"/>
              <a:ext cx="90937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b="1" dirty="0" smtClean="0">
                  <a:solidFill>
                    <a:srgbClr val="0000CC"/>
                  </a:solidFill>
                  <a:latin typeface="Verdana" pitchFamily="34" charset="0"/>
                  <a:ea typeface="Verdana" pitchFamily="34" charset="0"/>
                </a:rPr>
                <a:t>r</a:t>
              </a:r>
              <a:endParaRPr lang="en-US" sz="2800" b="1" dirty="0">
                <a:solidFill>
                  <a:srgbClr val="0000CC"/>
                </a:solidFill>
                <a:latin typeface="Verdana" pitchFamily="34" charset="0"/>
                <a:ea typeface="Verdana" pitchFamily="34" charset="0"/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flipH="1">
              <a:off x="5333653" y="3725433"/>
              <a:ext cx="970279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6342032" y="3480403"/>
              <a:ext cx="90937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b="1" dirty="0">
                  <a:solidFill>
                    <a:srgbClr val="0000CC"/>
                  </a:solidFill>
                  <a:latin typeface="Verdana" pitchFamily="34" charset="0"/>
                  <a:ea typeface="Verdana" pitchFamily="34" charset="0"/>
                </a:rPr>
                <a:t>q</a:t>
              </a:r>
            </a:p>
          </p:txBody>
        </p:sp>
        <p:cxnSp>
          <p:nvCxnSpPr>
            <p:cNvPr id="27" name="Elbow Connector 26"/>
            <p:cNvCxnSpPr/>
            <p:nvPr/>
          </p:nvCxnSpPr>
          <p:spPr>
            <a:xfrm rot="5400000">
              <a:off x="3537355" y="2203855"/>
              <a:ext cx="1295400" cy="1154891"/>
            </a:xfrm>
            <a:prstGeom prst="bentConnector3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/>
            <p:cNvSpPr/>
            <p:nvPr/>
          </p:nvSpPr>
          <p:spPr>
            <a:xfrm>
              <a:off x="4916226" y="1871990"/>
              <a:ext cx="90937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b="1" dirty="0" smtClean="0">
                  <a:solidFill>
                    <a:srgbClr val="0000CC"/>
                  </a:solidFill>
                  <a:latin typeface="Verdana" pitchFamily="34" charset="0"/>
                  <a:ea typeface="Verdana" pitchFamily="34" charset="0"/>
                </a:rPr>
                <a:t>a</a:t>
              </a:r>
              <a:endParaRPr lang="en-US" sz="2800" b="1" dirty="0">
                <a:solidFill>
                  <a:srgbClr val="0000CC"/>
                </a:solidFill>
                <a:latin typeface="Verdana" pitchFamily="34" charset="0"/>
                <a:ea typeface="Verdana" pitchFamily="34" charset="0"/>
              </a:endParaRPr>
            </a:p>
          </p:txBody>
        </p:sp>
        <p:cxnSp>
          <p:nvCxnSpPr>
            <p:cNvPr id="30" name="Elbow Connector 29"/>
            <p:cNvCxnSpPr/>
            <p:nvPr/>
          </p:nvCxnSpPr>
          <p:spPr>
            <a:xfrm rot="10800000">
              <a:off x="3850612" y="5152370"/>
              <a:ext cx="570314" cy="515660"/>
            </a:xfrm>
            <a:prstGeom prst="bentConnector2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 Box 2"/>
          <p:cNvSpPr txBox="1">
            <a:spLocks noChangeArrowheads="1"/>
          </p:cNvSpPr>
          <p:nvPr/>
        </p:nvSpPr>
        <p:spPr bwMode="auto">
          <a:xfrm>
            <a:off x="-1587" y="590550"/>
            <a:ext cx="2252540" cy="461665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2400" i="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Example-1: </a:t>
            </a:r>
            <a:endParaRPr lang="en-US" sz="2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8543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>
                <a:solidFill>
                  <a:srgbClr val="FF0000"/>
                </a:solidFill>
              </a:rPr>
              <a:t>Slide</a:t>
            </a:r>
            <a:r>
              <a:rPr lang="en-US" smtClean="0"/>
              <a:t>-</a:t>
            </a:r>
            <a:fld id="{FCFF135A-902E-4CEE-A769-6297F0D52EC6}" type="slidenum">
              <a:rPr lang="en-US" smtClean="0">
                <a:solidFill>
                  <a:srgbClr val="6600FF"/>
                </a:solidFill>
              </a:rPr>
              <a:pPr algn="l">
                <a:defRPr/>
              </a:pPr>
              <a:t>24</a:t>
            </a:fld>
            <a:endParaRPr lang="en-US" dirty="0">
              <a:solidFill>
                <a:srgbClr val="6600FF"/>
              </a:solidFill>
            </a:endParaRPr>
          </a:p>
        </p:txBody>
      </p:sp>
      <p:sp>
        <p:nvSpPr>
          <p:cNvPr id="4" name="Rectangle 11"/>
          <p:cNvSpPr>
            <a:spLocks noChangeArrowheads="1"/>
          </p:cNvSpPr>
          <p:nvPr/>
        </p:nvSpPr>
        <p:spPr bwMode="auto">
          <a:xfrm>
            <a:off x="0" y="-4763"/>
            <a:ext cx="9144000" cy="5847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ko-KR" sz="3200" b="1" dirty="0" smtClean="0">
                <a:latin typeface="Verdana" pitchFamily="34" charset="0"/>
                <a:ea typeface="굴림" pitchFamily="34" charset="-127"/>
              </a:rPr>
              <a:t>Integer Division</a:t>
            </a:r>
            <a:endParaRPr lang="en-US" altLang="en-US" sz="3200" b="1" dirty="0">
              <a:latin typeface="Verdana" pitchFamily="34" charset="0"/>
              <a:ea typeface="굴림" pitchFamily="34" charset="-127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-1587" y="590550"/>
            <a:ext cx="2252540" cy="461665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2400" i="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Example-2: </a:t>
            </a:r>
            <a:endParaRPr lang="en-US" sz="2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Rectangle 11"/>
          <p:cNvSpPr>
            <a:spLocks noChangeArrowheads="1"/>
          </p:cNvSpPr>
          <p:nvPr/>
        </p:nvSpPr>
        <p:spPr bwMode="auto">
          <a:xfrm>
            <a:off x="400050" y="1135450"/>
            <a:ext cx="8515350" cy="2185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just" eaLnBrk="1" hangingPunct="1">
              <a:defRPr/>
            </a:pPr>
            <a:r>
              <a:rPr lang="en-US" sz="2400" b="0" i="0" dirty="0">
                <a:latin typeface="Verdana" panose="020B0604030504040204" pitchFamily="34" charset="0"/>
                <a:ea typeface="Verdana" panose="020B0604030504040204" pitchFamily="34" charset="0"/>
                <a:cs typeface="Times New Roman" pitchFamily="18" charset="0"/>
              </a:rPr>
              <a:t>When we use a computer or a </a:t>
            </a:r>
            <a:r>
              <a:rPr lang="en-US" sz="2400" b="0" i="0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itchFamily="18" charset="0"/>
              </a:rPr>
              <a:t>calculator while dividing </a:t>
            </a:r>
            <a:r>
              <a:rPr lang="en-US" sz="2400" b="1" i="1" dirty="0" smtClean="0">
                <a:solidFill>
                  <a:srgbClr val="0000CC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itchFamily="18" charset="0"/>
              </a:rPr>
              <a:t>a</a:t>
            </a:r>
            <a:r>
              <a:rPr lang="en-US" sz="2400" b="0" i="0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itchFamily="18" charset="0"/>
              </a:rPr>
              <a:t> by </a:t>
            </a:r>
            <a:r>
              <a:rPr lang="en-US" sz="2400" b="1" i="1" dirty="0" smtClean="0">
                <a:solidFill>
                  <a:srgbClr val="0000CC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itchFamily="18" charset="0"/>
              </a:rPr>
              <a:t>d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Times New Roman" pitchFamily="18" charset="0"/>
              </a:rPr>
              <a:t>;</a:t>
            </a:r>
            <a:r>
              <a:rPr lang="en-US" sz="2400" b="0" i="0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itchFamily="18" charset="0"/>
              </a:rPr>
              <a:t> </a:t>
            </a:r>
            <a:r>
              <a:rPr lang="en-US" sz="2400" b="1" i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itchFamily="18" charset="0"/>
              </a:rPr>
              <a:t>r</a:t>
            </a:r>
            <a:r>
              <a:rPr lang="en-US" sz="2400" b="0" i="0" dirty="0">
                <a:latin typeface="Verdana" panose="020B0604030504040204" pitchFamily="34" charset="0"/>
                <a:ea typeface="Verdana" panose="020B0604030504040204" pitchFamily="34" charset="0"/>
                <a:cs typeface="Times New Roman" pitchFamily="18" charset="0"/>
              </a:rPr>
              <a:t> and </a:t>
            </a:r>
            <a:r>
              <a:rPr lang="en-US" sz="2400" b="1" i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itchFamily="18" charset="0"/>
              </a:rPr>
              <a:t>q</a:t>
            </a:r>
            <a:r>
              <a:rPr lang="en-US" sz="2400" b="0" i="0" dirty="0">
                <a:latin typeface="Verdana" panose="020B0604030504040204" pitchFamily="34" charset="0"/>
                <a:ea typeface="Verdana" panose="020B0604030504040204" pitchFamily="34" charset="0"/>
                <a:cs typeface="Times New Roman" pitchFamily="18" charset="0"/>
              </a:rPr>
              <a:t> are negative when </a:t>
            </a:r>
            <a:r>
              <a:rPr lang="en-US" sz="2400" b="1" i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itchFamily="18" charset="0"/>
              </a:rPr>
              <a:t>a</a:t>
            </a:r>
            <a:r>
              <a:rPr lang="en-US" sz="2400" b="0" i="0" dirty="0">
                <a:latin typeface="Verdana" panose="020B0604030504040204" pitchFamily="34" charset="0"/>
                <a:ea typeface="Verdana" panose="020B0604030504040204" pitchFamily="34" charset="0"/>
                <a:cs typeface="Times New Roman" pitchFamily="18" charset="0"/>
              </a:rPr>
              <a:t> is negative. How can we apply the restriction that </a:t>
            </a:r>
            <a:r>
              <a:rPr lang="en-US" sz="2400" b="1" i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itchFamily="18" charset="0"/>
              </a:rPr>
              <a:t>r</a:t>
            </a:r>
            <a:r>
              <a:rPr lang="en-US" sz="2400" b="0" dirty="0">
                <a:latin typeface="Verdana" panose="020B0604030504040204" pitchFamily="34" charset="0"/>
                <a:ea typeface="Verdana" panose="020B0604030504040204" pitchFamily="34" charset="0"/>
                <a:cs typeface="Times New Roman" pitchFamily="18" charset="0"/>
              </a:rPr>
              <a:t> </a:t>
            </a:r>
            <a:r>
              <a:rPr lang="en-US" sz="2400" b="0" i="0" dirty="0">
                <a:latin typeface="Verdana" panose="020B0604030504040204" pitchFamily="34" charset="0"/>
                <a:ea typeface="Verdana" panose="020B0604030504040204" pitchFamily="34" charset="0"/>
                <a:cs typeface="Times New Roman" pitchFamily="18" charset="0"/>
              </a:rPr>
              <a:t>needs to be positive? </a:t>
            </a:r>
            <a:endParaRPr lang="en-US" sz="2400" b="0" i="0" dirty="0" smtClean="0">
              <a:latin typeface="Verdana" panose="020B0604030504040204" pitchFamily="34" charset="0"/>
              <a:ea typeface="Verdana" panose="020B0604030504040204" pitchFamily="34" charset="0"/>
              <a:cs typeface="Times New Roman" pitchFamily="18" charset="0"/>
            </a:endParaRPr>
          </a:p>
          <a:p>
            <a:pPr marL="914400" indent="-457200" algn="just" eaLnBrk="1" hangingPunct="1">
              <a:buFont typeface="Wingdings" panose="05000000000000000000" pitchFamily="2" charset="2"/>
              <a:buChar char="q"/>
              <a:defRPr/>
            </a:pPr>
            <a:r>
              <a:rPr lang="en-US" sz="2000" b="0" i="0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itchFamily="18" charset="0"/>
              </a:rPr>
              <a:t>The </a:t>
            </a: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  <a:cs typeface="Times New Roman" pitchFamily="18" charset="0"/>
              </a:rPr>
              <a:t>solution is simple, we decrement the value of </a:t>
            </a:r>
            <a:r>
              <a:rPr lang="en-US" sz="2000" b="1" i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itchFamily="18" charset="0"/>
              </a:rPr>
              <a:t>q</a:t>
            </a: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  <a:cs typeface="Times New Roman" pitchFamily="18" charset="0"/>
              </a:rPr>
              <a:t> by </a:t>
            </a:r>
            <a:r>
              <a:rPr lang="en-US" sz="2000" b="0" i="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itchFamily="18" charset="0"/>
              </a:rPr>
              <a:t>1</a:t>
            </a: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  <a:cs typeface="Times New Roman" pitchFamily="18" charset="0"/>
              </a:rPr>
              <a:t> and we add the value of </a:t>
            </a:r>
            <a:r>
              <a:rPr lang="en-US" sz="2000" b="1" i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itchFamily="18" charset="0"/>
              </a:rPr>
              <a:t>d</a:t>
            </a:r>
            <a:r>
              <a:rPr lang="en-US" sz="2000" b="0" i="0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itchFamily="18" charset="0"/>
              </a:rPr>
              <a:t> </a:t>
            </a: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  <a:cs typeface="Times New Roman" pitchFamily="18" charset="0"/>
              </a:rPr>
              <a:t>to </a:t>
            </a:r>
            <a:r>
              <a:rPr lang="en-US" sz="2000" b="1" i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itchFamily="18" charset="0"/>
              </a:rPr>
              <a:t>r</a:t>
            </a: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  <a:cs typeface="Times New Roman" pitchFamily="18" charset="0"/>
              </a:rPr>
              <a:t> to make it positive.</a:t>
            </a:r>
          </a:p>
        </p:txBody>
      </p:sp>
      <p:pic>
        <p:nvPicPr>
          <p:cNvPr id="7" name="Picture 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13" y="4843463"/>
            <a:ext cx="8675687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Line 15"/>
          <p:cNvSpPr>
            <a:spLocks noChangeShapeType="1"/>
          </p:cNvSpPr>
          <p:nvPr/>
        </p:nvSpPr>
        <p:spPr bwMode="auto">
          <a:xfrm>
            <a:off x="3200400" y="4362450"/>
            <a:ext cx="0" cy="5334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Text Box 16"/>
          <p:cNvSpPr txBox="1">
            <a:spLocks noChangeArrowheads="1"/>
          </p:cNvSpPr>
          <p:nvPr/>
        </p:nvSpPr>
        <p:spPr bwMode="auto">
          <a:xfrm>
            <a:off x="3048000" y="388937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>
                <a:solidFill>
                  <a:schemeClr val="hlin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</a:t>
            </a:r>
          </a:p>
        </p:txBody>
      </p:sp>
      <p:sp>
        <p:nvSpPr>
          <p:cNvPr id="10" name="Line 17"/>
          <p:cNvSpPr>
            <a:spLocks noChangeShapeType="1"/>
          </p:cNvSpPr>
          <p:nvPr/>
        </p:nvSpPr>
        <p:spPr bwMode="auto">
          <a:xfrm>
            <a:off x="8382000" y="4302125"/>
            <a:ext cx="0" cy="533400"/>
          </a:xfrm>
          <a:prstGeom prst="line">
            <a:avLst/>
          </a:prstGeom>
          <a:noFill/>
          <a:ln w="38100">
            <a:solidFill>
              <a:srgbClr val="0070C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1" name="Text Box 18"/>
          <p:cNvSpPr txBox="1">
            <a:spLocks noChangeArrowheads="1"/>
          </p:cNvSpPr>
          <p:nvPr/>
        </p:nvSpPr>
        <p:spPr bwMode="auto">
          <a:xfrm>
            <a:off x="7467600" y="3886200"/>
            <a:ext cx="14478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 </a:t>
            </a:r>
            <a:r>
              <a:rPr lang="en-US" sz="20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=</a:t>
            </a:r>
            <a:r>
              <a:rPr lang="en-US" sz="2000" dirty="0">
                <a:solidFill>
                  <a:schemeClr val="hlin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 smtClean="0">
                <a:solidFill>
                  <a:schemeClr val="hlin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</a:t>
            </a:r>
            <a:r>
              <a:rPr lang="en-US" sz="2000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+</a:t>
            </a:r>
            <a:r>
              <a:rPr lang="en-US" sz="2000" dirty="0">
                <a:solidFill>
                  <a:schemeClr val="hlin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r</a:t>
            </a:r>
          </a:p>
        </p:txBody>
      </p:sp>
      <p:sp>
        <p:nvSpPr>
          <p:cNvPr id="12" name="Line 19"/>
          <p:cNvSpPr>
            <a:spLocks noChangeShapeType="1"/>
          </p:cNvSpPr>
          <p:nvPr/>
        </p:nvSpPr>
        <p:spPr bwMode="auto">
          <a:xfrm flipV="1">
            <a:off x="1600200" y="5353050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" name="Text Box 20"/>
          <p:cNvSpPr txBox="1">
            <a:spLocks noChangeArrowheads="1"/>
          </p:cNvSpPr>
          <p:nvPr/>
        </p:nvSpPr>
        <p:spPr bwMode="auto">
          <a:xfrm>
            <a:off x="1447800" y="6038850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q</a:t>
            </a:r>
          </a:p>
        </p:txBody>
      </p:sp>
      <p:sp>
        <p:nvSpPr>
          <p:cNvPr id="14" name="Text Box 21"/>
          <p:cNvSpPr txBox="1">
            <a:spLocks noChangeArrowheads="1"/>
          </p:cNvSpPr>
          <p:nvPr/>
        </p:nvSpPr>
        <p:spPr bwMode="auto">
          <a:xfrm>
            <a:off x="6705600" y="5946775"/>
            <a:ext cx="14859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q = q-1</a:t>
            </a:r>
          </a:p>
        </p:txBody>
      </p:sp>
      <p:sp>
        <p:nvSpPr>
          <p:cNvPr id="15" name="Line 22"/>
          <p:cNvSpPr>
            <a:spLocks noChangeShapeType="1"/>
          </p:cNvSpPr>
          <p:nvPr/>
        </p:nvSpPr>
        <p:spPr bwMode="auto">
          <a:xfrm flipV="1">
            <a:off x="6858000" y="5353050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>
            <a:off x="2255838" y="4348163"/>
            <a:ext cx="0" cy="533400"/>
          </a:xfrm>
          <a:prstGeom prst="line">
            <a:avLst/>
          </a:prstGeom>
          <a:noFill/>
          <a:ln w="38100">
            <a:solidFill>
              <a:srgbClr val="00B05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2103438" y="3875088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</a:t>
            </a:r>
            <a:endParaRPr lang="en-US" sz="2000" dirty="0">
              <a:solidFill>
                <a:srgbClr val="00B05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8" name="Line 25"/>
          <p:cNvSpPr>
            <a:spLocks noChangeShapeType="1"/>
          </p:cNvSpPr>
          <p:nvPr/>
        </p:nvSpPr>
        <p:spPr bwMode="auto">
          <a:xfrm>
            <a:off x="1757363" y="6267450"/>
            <a:ext cx="48768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9" name="Line 26"/>
          <p:cNvSpPr>
            <a:spLocks noChangeShapeType="1"/>
          </p:cNvSpPr>
          <p:nvPr/>
        </p:nvSpPr>
        <p:spPr bwMode="auto">
          <a:xfrm>
            <a:off x="3352800" y="4133850"/>
            <a:ext cx="4114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arrow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080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90720" y="585114"/>
            <a:ext cx="8646880" cy="3238500"/>
          </a:xfrm>
        </p:spPr>
        <p:txBody>
          <a:bodyPr/>
          <a:lstStyle/>
          <a:p>
            <a:pPr lvl="1" indent="-511175" algn="just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2400" kern="1200" dirty="0" smtClean="0">
                <a:latin typeface="Verdana" panose="020B0604030504040204" pitchFamily="34" charset="0"/>
                <a:ea typeface="+mn-ea"/>
              </a:rPr>
              <a:t>If </a:t>
            </a:r>
            <a:r>
              <a:rPr lang="en-US" sz="2400" b="1" i="1" kern="1200" dirty="0" smtClean="0">
                <a:solidFill>
                  <a:srgbClr val="FF0000"/>
                </a:solidFill>
                <a:latin typeface="Verdana" panose="020B0604030504040204" pitchFamily="34" charset="0"/>
                <a:ea typeface="+mn-ea"/>
              </a:rPr>
              <a:t>a</a:t>
            </a:r>
            <a:r>
              <a:rPr lang="en-US" sz="2400" kern="1200" dirty="0" smtClean="0">
                <a:latin typeface="Verdana" panose="020B0604030504040204" pitchFamily="34" charset="0"/>
                <a:ea typeface="+mn-ea"/>
              </a:rPr>
              <a:t> and </a:t>
            </a:r>
            <a:r>
              <a:rPr lang="en-US" sz="2400" b="1" i="1" kern="1200" dirty="0" smtClean="0">
                <a:solidFill>
                  <a:srgbClr val="0000CC"/>
                </a:solidFill>
                <a:latin typeface="Verdana" panose="020B0604030504040204" pitchFamily="34" charset="0"/>
                <a:ea typeface="+mn-ea"/>
              </a:rPr>
              <a:t>b</a:t>
            </a:r>
            <a:r>
              <a:rPr lang="en-US" sz="2400" kern="1200" dirty="0" smtClean="0">
                <a:solidFill>
                  <a:srgbClr val="0000CC"/>
                </a:solidFill>
                <a:latin typeface="Verdana" panose="020B0604030504040204" pitchFamily="34" charset="0"/>
                <a:ea typeface="+mn-ea"/>
              </a:rPr>
              <a:t> </a:t>
            </a:r>
            <a:r>
              <a:rPr lang="en-US" sz="2400" kern="1200" dirty="0" smtClean="0">
                <a:latin typeface="Verdana" panose="020B0604030504040204" pitchFamily="34" charset="0"/>
                <a:ea typeface="+mn-ea"/>
              </a:rPr>
              <a:t>are two </a:t>
            </a:r>
            <a:r>
              <a:rPr lang="en-US" sz="2400" kern="1200" dirty="0">
                <a:latin typeface="Verdana" panose="020B0604030504040204" pitchFamily="34" charset="0"/>
                <a:ea typeface="+mn-ea"/>
              </a:rPr>
              <a:t>integers </a:t>
            </a:r>
            <a:r>
              <a:rPr lang="en-US" sz="2400" kern="1200" dirty="0" smtClean="0">
                <a:latin typeface="Verdana" panose="020B0604030504040204" pitchFamily="34" charset="0"/>
                <a:ea typeface="+mn-ea"/>
              </a:rPr>
              <a:t>where </a:t>
            </a:r>
            <a:r>
              <a:rPr lang="en-US" sz="2400" b="1" i="1" kern="1200" dirty="0" smtClean="0">
                <a:solidFill>
                  <a:srgbClr val="FF0000"/>
                </a:solidFill>
                <a:latin typeface="Verdana" panose="020B0604030504040204" pitchFamily="34" charset="0"/>
                <a:ea typeface="+mn-ea"/>
              </a:rPr>
              <a:t>a≠0</a:t>
            </a:r>
            <a:r>
              <a:rPr lang="en-US" sz="2400" kern="1200" dirty="0" smtClean="0">
                <a:latin typeface="Verdana" panose="020B0604030504040204" pitchFamily="34" charset="0"/>
                <a:ea typeface="+mn-ea"/>
              </a:rPr>
              <a:t>, we </a:t>
            </a:r>
            <a:r>
              <a:rPr lang="en-US" sz="2400" kern="1200" dirty="0">
                <a:latin typeface="Verdana" panose="020B0604030504040204" pitchFamily="34" charset="0"/>
                <a:ea typeface="+mn-ea"/>
              </a:rPr>
              <a:t>can say that </a:t>
            </a:r>
            <a:r>
              <a:rPr lang="en-US" sz="2400" b="1" i="1" kern="1200" dirty="0" smtClean="0">
                <a:solidFill>
                  <a:srgbClr val="FF0000"/>
                </a:solidFill>
                <a:latin typeface="Verdana" panose="020B0604030504040204" pitchFamily="34" charset="0"/>
                <a:ea typeface="+mn-ea"/>
              </a:rPr>
              <a:t>a </a:t>
            </a:r>
            <a:r>
              <a:rPr lang="en-US" sz="2400" b="1" kern="1200" dirty="0">
                <a:latin typeface="Verdana" panose="020B0604030504040204" pitchFamily="34" charset="0"/>
                <a:ea typeface="+mn-ea"/>
              </a:rPr>
              <a:t>divides </a:t>
            </a:r>
            <a:r>
              <a:rPr lang="en-US" sz="2400" b="1" i="1" kern="1200" dirty="0" smtClean="0">
                <a:solidFill>
                  <a:srgbClr val="0000CC"/>
                </a:solidFill>
                <a:latin typeface="Verdana" panose="020B0604030504040204" pitchFamily="34" charset="0"/>
                <a:ea typeface="+mn-ea"/>
              </a:rPr>
              <a:t>b</a:t>
            </a:r>
            <a:r>
              <a:rPr lang="en-US" sz="2400" b="1" kern="1200" dirty="0" smtClean="0">
                <a:solidFill>
                  <a:srgbClr val="0000CC"/>
                </a:solidFill>
                <a:latin typeface="Verdana" panose="020B0604030504040204" pitchFamily="34" charset="0"/>
                <a:ea typeface="+mn-ea"/>
              </a:rPr>
              <a:t> </a:t>
            </a:r>
            <a:r>
              <a:rPr lang="en-US" sz="2400" kern="1200" dirty="0" smtClean="0">
                <a:latin typeface="Verdana" panose="020B0604030504040204" pitchFamily="34" charset="0"/>
                <a:ea typeface="+mn-ea"/>
              </a:rPr>
              <a:t>(or, </a:t>
            </a:r>
            <a:r>
              <a:rPr lang="en-US" sz="2400" b="1" i="1" kern="1200" dirty="0">
                <a:solidFill>
                  <a:srgbClr val="0000CC"/>
                </a:solidFill>
                <a:latin typeface="Verdana" panose="020B0604030504040204" pitchFamily="34" charset="0"/>
              </a:rPr>
              <a:t>b</a:t>
            </a:r>
            <a:r>
              <a:rPr lang="en-US" sz="2400" kern="1200" dirty="0">
                <a:solidFill>
                  <a:srgbClr val="0000CC"/>
                </a:solidFill>
                <a:latin typeface="Verdana" panose="020B0604030504040204" pitchFamily="34" charset="0"/>
              </a:rPr>
              <a:t> </a:t>
            </a:r>
            <a:r>
              <a:rPr lang="en-US" sz="2400" kern="1200" dirty="0">
                <a:latin typeface="Verdana" panose="020B0604030504040204" pitchFamily="34" charset="0"/>
              </a:rPr>
              <a:t>is divisible by </a:t>
            </a:r>
            <a:r>
              <a:rPr lang="en-US" sz="2400" b="1" i="1" kern="1200" dirty="0" smtClean="0">
                <a:solidFill>
                  <a:srgbClr val="FF0000"/>
                </a:solidFill>
                <a:latin typeface="Verdana" panose="020B0604030504040204" pitchFamily="34" charset="0"/>
              </a:rPr>
              <a:t>a</a:t>
            </a:r>
            <a:r>
              <a:rPr lang="en-US" sz="2400" kern="1200" dirty="0" smtClean="0">
                <a:latin typeface="Verdana" panose="020B0604030504040204" pitchFamily="34" charset="0"/>
                <a:ea typeface="+mn-ea"/>
              </a:rPr>
              <a:t>) if there exists an integer </a:t>
            </a:r>
            <a:r>
              <a:rPr lang="en-US" sz="2400" b="1" i="1" kern="1200" dirty="0" smtClean="0">
                <a:solidFill>
                  <a:srgbClr val="00B050"/>
                </a:solidFill>
                <a:latin typeface="Verdana" panose="020B0604030504040204" pitchFamily="34" charset="0"/>
                <a:ea typeface="+mn-ea"/>
              </a:rPr>
              <a:t>k</a:t>
            </a:r>
            <a:r>
              <a:rPr lang="en-US" sz="2400" b="1" i="1" kern="1200" dirty="0" smtClean="0">
                <a:solidFill>
                  <a:srgbClr val="FF0000"/>
                </a:solidFill>
                <a:latin typeface="Verdana" panose="020B0604030504040204" pitchFamily="34" charset="0"/>
                <a:ea typeface="+mn-ea"/>
              </a:rPr>
              <a:t> </a:t>
            </a:r>
            <a:r>
              <a:rPr lang="en-US" sz="2400" kern="1200" dirty="0" smtClean="0">
                <a:latin typeface="Verdana" panose="020B0604030504040204" pitchFamily="34" charset="0"/>
                <a:ea typeface="+mn-ea"/>
              </a:rPr>
              <a:t>such that </a:t>
            </a:r>
            <a:r>
              <a:rPr lang="en-US" sz="2400" b="1" i="1" kern="1200" dirty="0" smtClean="0">
                <a:solidFill>
                  <a:srgbClr val="0000CC"/>
                </a:solidFill>
                <a:latin typeface="Verdana" panose="020B0604030504040204" pitchFamily="34" charset="0"/>
                <a:ea typeface="+mn-ea"/>
              </a:rPr>
              <a:t>b </a:t>
            </a:r>
            <a:r>
              <a:rPr lang="en-US" sz="2400" b="1" i="1" kern="1200" dirty="0" smtClean="0">
                <a:latin typeface="Verdana" panose="020B0604030504040204" pitchFamily="34" charset="0"/>
                <a:ea typeface="+mn-ea"/>
              </a:rPr>
              <a:t>=</a:t>
            </a:r>
            <a:r>
              <a:rPr lang="en-US" sz="2400" b="1" i="1" kern="1200" dirty="0" smtClean="0">
                <a:solidFill>
                  <a:srgbClr val="FF0000"/>
                </a:solidFill>
                <a:latin typeface="Verdana" panose="020B0604030504040204" pitchFamily="34" charset="0"/>
                <a:ea typeface="+mn-ea"/>
              </a:rPr>
              <a:t> </a:t>
            </a:r>
            <a:r>
              <a:rPr lang="en-US" sz="2400" b="1" i="1" kern="1200" dirty="0" err="1">
                <a:solidFill>
                  <a:srgbClr val="FF0000"/>
                </a:solidFill>
                <a:latin typeface="Verdana" panose="020B0604030504040204" pitchFamily="34" charset="0"/>
              </a:rPr>
              <a:t>a</a:t>
            </a:r>
            <a:r>
              <a:rPr lang="en-US" sz="2400" b="1" i="1" kern="1200" dirty="0" err="1" smtClean="0">
                <a:solidFill>
                  <a:srgbClr val="00B050"/>
                </a:solidFill>
                <a:latin typeface="Verdana" panose="020B0604030504040204" pitchFamily="34" charset="0"/>
                <a:ea typeface="+mn-ea"/>
              </a:rPr>
              <a:t>k</a:t>
            </a:r>
            <a:r>
              <a:rPr lang="en-US" sz="2400" kern="1200" dirty="0" smtClean="0">
                <a:latin typeface="Verdana" panose="020B0604030504040204" pitchFamily="34" charset="0"/>
                <a:ea typeface="+mn-ea"/>
              </a:rPr>
              <a:t>.</a:t>
            </a:r>
          </a:p>
          <a:p>
            <a:pPr marL="1597025" lvl="1" indent="-395288" algn="just">
              <a:spcBef>
                <a:spcPts val="600"/>
              </a:spcBef>
              <a:spcAft>
                <a:spcPts val="600"/>
              </a:spcAft>
              <a:buClr>
                <a:srgbClr val="00CC00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kern="1200" dirty="0">
                <a:latin typeface="Verdana" panose="020B0604030504040204" pitchFamily="34" charset="0"/>
                <a:ea typeface="+mn-ea"/>
              </a:rPr>
              <a:t>The statement </a:t>
            </a:r>
            <a:r>
              <a:rPr lang="en-US" sz="2000" b="1" i="1" kern="1200" dirty="0">
                <a:solidFill>
                  <a:srgbClr val="FF0000"/>
                </a:solidFill>
                <a:latin typeface="Verdana" panose="020B0604030504040204" pitchFamily="34" charset="0"/>
                <a:ea typeface="+mn-ea"/>
              </a:rPr>
              <a:t>a</a:t>
            </a:r>
            <a:r>
              <a:rPr lang="en-US" sz="2000" kern="1200" dirty="0">
                <a:latin typeface="Verdana" panose="020B0604030504040204" pitchFamily="34" charset="0"/>
                <a:ea typeface="+mn-ea"/>
              </a:rPr>
              <a:t> divides </a:t>
            </a:r>
            <a:r>
              <a:rPr lang="en-US" sz="2000" b="1" i="1" kern="1200" dirty="0">
                <a:solidFill>
                  <a:srgbClr val="0000CC"/>
                </a:solidFill>
                <a:latin typeface="Verdana" panose="020B0604030504040204" pitchFamily="34" charset="0"/>
                <a:ea typeface="+mn-ea"/>
              </a:rPr>
              <a:t>b</a:t>
            </a:r>
            <a:r>
              <a:rPr lang="en-US" sz="2000" kern="1200" dirty="0">
                <a:latin typeface="Verdana" panose="020B0604030504040204" pitchFamily="34" charset="0"/>
                <a:ea typeface="+mn-ea"/>
              </a:rPr>
              <a:t> is written as </a:t>
            </a:r>
            <a:r>
              <a:rPr lang="en-US" sz="2000" b="1" i="1" kern="1200" dirty="0" smtClean="0">
                <a:solidFill>
                  <a:srgbClr val="FF0000"/>
                </a:solidFill>
                <a:latin typeface="Verdana" panose="020B0604030504040204" pitchFamily="34" charset="0"/>
                <a:ea typeface="+mn-ea"/>
              </a:rPr>
              <a:t>a</a:t>
            </a:r>
            <a:r>
              <a:rPr lang="en-US" sz="2000" kern="1200" dirty="0" smtClean="0">
                <a:latin typeface="Verdana" panose="020B0604030504040204" pitchFamily="34" charset="0"/>
                <a:ea typeface="+mn-ea"/>
              </a:rPr>
              <a:t> | </a:t>
            </a:r>
            <a:r>
              <a:rPr lang="en-US" sz="2000" b="1" i="1" kern="1200" dirty="0" smtClean="0">
                <a:solidFill>
                  <a:srgbClr val="0000CC"/>
                </a:solidFill>
                <a:latin typeface="Verdana" panose="020B0604030504040204" pitchFamily="34" charset="0"/>
                <a:ea typeface="+mn-ea"/>
              </a:rPr>
              <a:t>b</a:t>
            </a:r>
            <a:r>
              <a:rPr lang="en-US" sz="2000" kern="1200" dirty="0">
                <a:latin typeface="Verdana" panose="020B0604030504040204" pitchFamily="34" charset="0"/>
                <a:ea typeface="+mn-ea"/>
              </a:rPr>
              <a:t>.</a:t>
            </a:r>
          </a:p>
          <a:p>
            <a:pPr marL="1597025" lvl="1" indent="-395288" algn="just">
              <a:spcBef>
                <a:spcPts val="600"/>
              </a:spcBef>
              <a:spcAft>
                <a:spcPts val="600"/>
              </a:spcAft>
              <a:buClr>
                <a:srgbClr val="00CC00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kern="1200" dirty="0" smtClean="0">
                <a:latin typeface="Verdana" panose="020B0604030504040204" pitchFamily="34" charset="0"/>
                <a:ea typeface="+mn-ea"/>
              </a:rPr>
              <a:t>The statement </a:t>
            </a:r>
            <a:r>
              <a:rPr lang="en-US" sz="2000" b="1" i="1" kern="1200" dirty="0" smtClean="0">
                <a:solidFill>
                  <a:srgbClr val="FF0000"/>
                </a:solidFill>
                <a:latin typeface="Verdana" panose="020B0604030504040204" pitchFamily="34" charset="0"/>
                <a:ea typeface="+mn-ea"/>
              </a:rPr>
              <a:t>a</a:t>
            </a:r>
            <a:r>
              <a:rPr lang="en-US" sz="2000" kern="1200" dirty="0" smtClean="0">
                <a:solidFill>
                  <a:srgbClr val="FF0000"/>
                </a:solidFill>
                <a:latin typeface="Verdana" panose="020B0604030504040204" pitchFamily="34" charset="0"/>
                <a:ea typeface="+mn-ea"/>
              </a:rPr>
              <a:t> </a:t>
            </a:r>
            <a:r>
              <a:rPr lang="en-US" sz="2000" kern="1200" dirty="0">
                <a:latin typeface="Verdana" panose="020B0604030504040204" pitchFamily="34" charset="0"/>
                <a:ea typeface="+mn-ea"/>
              </a:rPr>
              <a:t>does not divides </a:t>
            </a:r>
            <a:r>
              <a:rPr lang="en-US" sz="2000" kern="1200" dirty="0" smtClean="0">
                <a:latin typeface="Verdana" panose="020B0604030504040204" pitchFamily="34" charset="0"/>
                <a:ea typeface="+mn-ea"/>
              </a:rPr>
              <a:t>b is </a:t>
            </a:r>
            <a:r>
              <a:rPr lang="en-US" sz="2000" kern="1200" dirty="0">
                <a:latin typeface="Verdana" panose="020B0604030504040204" pitchFamily="34" charset="0"/>
                <a:ea typeface="+mn-ea"/>
              </a:rPr>
              <a:t>written as </a:t>
            </a:r>
            <a:r>
              <a:rPr lang="en-US" sz="2000" b="1" i="1" kern="1200" dirty="0" smtClean="0">
                <a:solidFill>
                  <a:srgbClr val="FF0000"/>
                </a:solidFill>
                <a:latin typeface="Verdana" panose="020B0604030504040204" pitchFamily="34" charset="0"/>
                <a:ea typeface="+mn-ea"/>
              </a:rPr>
              <a:t>a</a:t>
            </a:r>
            <a:r>
              <a:rPr lang="en-US" sz="2000" kern="1200" dirty="0" smtClean="0">
                <a:latin typeface="Verdana" panose="020B0604030504040204" pitchFamily="34" charset="0"/>
                <a:ea typeface="+mn-ea"/>
              </a:rPr>
              <a:t> ∤ </a:t>
            </a:r>
            <a:r>
              <a:rPr lang="en-US" sz="2000" b="1" i="1" kern="1200" dirty="0">
                <a:solidFill>
                  <a:srgbClr val="0000CC"/>
                </a:solidFill>
                <a:latin typeface="Verdana" panose="020B0604030504040204" pitchFamily="34" charset="0"/>
                <a:ea typeface="+mn-ea"/>
              </a:rPr>
              <a:t>b</a:t>
            </a:r>
            <a:r>
              <a:rPr lang="en-US" sz="2000" kern="1200" dirty="0">
                <a:latin typeface="Verdana" panose="020B0604030504040204" pitchFamily="34" charset="0"/>
                <a:ea typeface="+mn-ea"/>
              </a:rPr>
              <a:t>. </a:t>
            </a:r>
            <a:endParaRPr lang="en-US" sz="2000" kern="1200" dirty="0" smtClean="0">
              <a:latin typeface="Verdana" panose="020B0604030504040204" pitchFamily="34" charset="0"/>
              <a:ea typeface="+mn-ea"/>
            </a:endParaRPr>
          </a:p>
          <a:p>
            <a:pPr marL="1597025" lvl="1" indent="-395288" algn="just">
              <a:spcBef>
                <a:spcPts val="600"/>
              </a:spcBef>
              <a:spcAft>
                <a:spcPts val="600"/>
              </a:spcAft>
              <a:buClr>
                <a:srgbClr val="00CC00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kern="1200" dirty="0">
                <a:latin typeface="Verdana" panose="020B0604030504040204" pitchFamily="34" charset="0"/>
                <a:ea typeface="+mn-ea"/>
              </a:rPr>
              <a:t>When </a:t>
            </a:r>
            <a:r>
              <a:rPr lang="en-US" sz="2000" b="1" i="1" kern="1200" dirty="0">
                <a:solidFill>
                  <a:srgbClr val="FF0000"/>
                </a:solidFill>
                <a:latin typeface="Verdana" panose="020B0604030504040204" pitchFamily="34" charset="0"/>
                <a:ea typeface="+mn-ea"/>
              </a:rPr>
              <a:t>a</a:t>
            </a:r>
            <a:r>
              <a:rPr lang="en-US" sz="2000" kern="1200" dirty="0">
                <a:latin typeface="Verdana" panose="020B0604030504040204" pitchFamily="34" charset="0"/>
                <a:ea typeface="+mn-ea"/>
              </a:rPr>
              <a:t> divides </a:t>
            </a:r>
            <a:r>
              <a:rPr lang="en-US" sz="2000" b="1" i="1" kern="1200" dirty="0">
                <a:solidFill>
                  <a:srgbClr val="0000CC"/>
                </a:solidFill>
                <a:latin typeface="Verdana" panose="020B0604030504040204" pitchFamily="34" charset="0"/>
                <a:ea typeface="+mn-ea"/>
              </a:rPr>
              <a:t>b </a:t>
            </a:r>
            <a:r>
              <a:rPr lang="en-US" sz="2000" kern="1200" dirty="0">
                <a:latin typeface="Verdana" panose="020B0604030504040204" pitchFamily="34" charset="0"/>
                <a:ea typeface="+mn-ea"/>
              </a:rPr>
              <a:t>we say that </a:t>
            </a:r>
            <a:r>
              <a:rPr lang="en-US" sz="2000" b="1" i="1" kern="1200" dirty="0">
                <a:solidFill>
                  <a:srgbClr val="FF0000"/>
                </a:solidFill>
                <a:latin typeface="Verdana" panose="020B0604030504040204" pitchFamily="34" charset="0"/>
                <a:ea typeface="+mn-ea"/>
              </a:rPr>
              <a:t>a</a:t>
            </a:r>
            <a:r>
              <a:rPr lang="en-US" sz="2000" kern="1200" dirty="0">
                <a:latin typeface="Verdana" panose="020B0604030504040204" pitchFamily="34" charset="0"/>
                <a:ea typeface="+mn-ea"/>
              </a:rPr>
              <a:t> is a factor or divisor of </a:t>
            </a:r>
            <a:r>
              <a:rPr lang="en-US" sz="2000" b="1" i="1" kern="1200" dirty="0">
                <a:solidFill>
                  <a:srgbClr val="0000CC"/>
                </a:solidFill>
                <a:latin typeface="Verdana" panose="020B0604030504040204" pitchFamily="34" charset="0"/>
                <a:ea typeface="+mn-ea"/>
              </a:rPr>
              <a:t>b</a:t>
            </a:r>
            <a:r>
              <a:rPr lang="en-US" sz="2000" kern="1200" dirty="0">
                <a:latin typeface="Verdana" panose="020B0604030504040204" pitchFamily="34" charset="0"/>
                <a:ea typeface="+mn-ea"/>
              </a:rPr>
              <a:t> and that </a:t>
            </a:r>
            <a:r>
              <a:rPr lang="en-US" sz="2000" b="1" i="1" kern="1200" dirty="0">
                <a:solidFill>
                  <a:srgbClr val="0000CC"/>
                </a:solidFill>
                <a:latin typeface="Verdana" panose="020B0604030504040204" pitchFamily="34" charset="0"/>
                <a:ea typeface="+mn-ea"/>
              </a:rPr>
              <a:t>b </a:t>
            </a:r>
            <a:r>
              <a:rPr lang="en-US" sz="2000" kern="1200" dirty="0">
                <a:latin typeface="Verdana" panose="020B0604030504040204" pitchFamily="34" charset="0"/>
                <a:ea typeface="+mn-ea"/>
              </a:rPr>
              <a:t>is a multiple of </a:t>
            </a:r>
            <a:r>
              <a:rPr lang="en-US" sz="2000" b="1" i="1" kern="1200" dirty="0">
                <a:solidFill>
                  <a:srgbClr val="FF0000"/>
                </a:solidFill>
                <a:latin typeface="Verdana" panose="020B0604030504040204" pitchFamily="34" charset="0"/>
                <a:ea typeface="+mn-ea"/>
              </a:rPr>
              <a:t>a</a:t>
            </a:r>
            <a:r>
              <a:rPr lang="en-US" sz="2000" kern="1200" dirty="0">
                <a:latin typeface="Verdana" panose="020B0604030504040204" pitchFamily="34" charset="0"/>
                <a:ea typeface="+mn-ea"/>
              </a:rPr>
              <a:t>.</a:t>
            </a:r>
          </a:p>
          <a:p>
            <a:pPr marL="1597025" lvl="1" indent="-395288" algn="just">
              <a:spcBef>
                <a:spcPts val="600"/>
              </a:spcBef>
              <a:spcAft>
                <a:spcPts val="600"/>
              </a:spcAft>
              <a:buClr>
                <a:srgbClr val="00CC00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kern="1200" dirty="0">
                <a:latin typeface="Verdana" panose="020B0604030504040204" pitchFamily="34" charset="0"/>
                <a:ea typeface="+mn-ea"/>
              </a:rPr>
              <a:t>If </a:t>
            </a:r>
            <a:r>
              <a:rPr lang="en-US" sz="2000" b="1" i="1" kern="1200" dirty="0">
                <a:solidFill>
                  <a:srgbClr val="FF0000"/>
                </a:solidFill>
                <a:latin typeface="Verdana" panose="020B0604030504040204" pitchFamily="34" charset="0"/>
                <a:ea typeface="+mn-ea"/>
              </a:rPr>
              <a:t>a</a:t>
            </a:r>
            <a:r>
              <a:rPr lang="en-US" sz="2000" kern="1200" dirty="0">
                <a:latin typeface="Verdana" panose="020B0604030504040204" pitchFamily="34" charset="0"/>
                <a:ea typeface="+mn-ea"/>
              </a:rPr>
              <a:t> | </a:t>
            </a:r>
            <a:r>
              <a:rPr lang="en-US" sz="2000" b="1" i="1" kern="1200" dirty="0">
                <a:solidFill>
                  <a:srgbClr val="0000CC"/>
                </a:solidFill>
                <a:latin typeface="Verdana" panose="020B0604030504040204" pitchFamily="34" charset="0"/>
                <a:ea typeface="+mn-ea"/>
              </a:rPr>
              <a:t>b</a:t>
            </a:r>
            <a:r>
              <a:rPr lang="en-US" sz="2000" kern="1200" dirty="0">
                <a:latin typeface="Verdana" panose="020B0604030504040204" pitchFamily="34" charset="0"/>
                <a:ea typeface="+mn-ea"/>
              </a:rPr>
              <a:t>, then </a:t>
            </a:r>
            <a:r>
              <a:rPr lang="en-US" sz="2000" b="1" i="1" kern="1200" dirty="0" smtClean="0">
                <a:solidFill>
                  <a:srgbClr val="0000CC"/>
                </a:solidFill>
                <a:latin typeface="Verdana" panose="020B0604030504040204" pitchFamily="34" charset="0"/>
                <a:ea typeface="+mn-ea"/>
              </a:rPr>
              <a:t>b </a:t>
            </a:r>
            <a:r>
              <a:rPr lang="en-US" sz="2000" kern="1200" dirty="0" smtClean="0">
                <a:latin typeface="Verdana" panose="020B0604030504040204" pitchFamily="34" charset="0"/>
                <a:ea typeface="+mn-ea"/>
              </a:rPr>
              <a:t>/ </a:t>
            </a:r>
            <a:r>
              <a:rPr lang="en-US" sz="2000" b="1" i="1" kern="1200" dirty="0" smtClean="0">
                <a:solidFill>
                  <a:srgbClr val="FF0000"/>
                </a:solidFill>
                <a:latin typeface="Verdana" panose="020B0604030504040204" pitchFamily="34" charset="0"/>
                <a:ea typeface="+mn-ea"/>
              </a:rPr>
              <a:t>a</a:t>
            </a:r>
            <a:r>
              <a:rPr lang="en-US" sz="2000" kern="1200" dirty="0" smtClean="0">
                <a:latin typeface="Verdana" panose="020B0604030504040204" pitchFamily="34" charset="0"/>
                <a:ea typeface="+mn-ea"/>
              </a:rPr>
              <a:t> </a:t>
            </a:r>
            <a:r>
              <a:rPr lang="en-US" sz="2000" kern="1200" dirty="0">
                <a:latin typeface="Verdana" panose="020B0604030504040204" pitchFamily="34" charset="0"/>
                <a:ea typeface="+mn-ea"/>
              </a:rPr>
              <a:t>is an integer called quotient.</a:t>
            </a:r>
          </a:p>
          <a:p>
            <a:pPr marL="1597025" lvl="1" indent="-395288" algn="just">
              <a:spcBef>
                <a:spcPts val="600"/>
              </a:spcBef>
              <a:spcAft>
                <a:spcPts val="600"/>
              </a:spcAft>
              <a:buClr>
                <a:srgbClr val="00CC00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kern="1200" dirty="0">
                <a:latin typeface="Verdana" panose="020B0604030504040204" pitchFamily="34" charset="0"/>
                <a:ea typeface="+mn-ea"/>
              </a:rPr>
              <a:t>If </a:t>
            </a:r>
            <a:r>
              <a:rPr lang="en-US" sz="2000" b="1" i="1" kern="1200" dirty="0">
                <a:solidFill>
                  <a:srgbClr val="FF0000"/>
                </a:solidFill>
                <a:latin typeface="Verdana" panose="020B0604030504040204" pitchFamily="34" charset="0"/>
                <a:ea typeface="+mn-ea"/>
              </a:rPr>
              <a:t>a</a:t>
            </a:r>
            <a:r>
              <a:rPr lang="en-US" sz="2000" kern="1200" dirty="0">
                <a:latin typeface="Verdana" panose="020B0604030504040204" pitchFamily="34" charset="0"/>
                <a:ea typeface="+mn-ea"/>
              </a:rPr>
              <a:t> ∤ </a:t>
            </a:r>
            <a:r>
              <a:rPr lang="en-US" sz="2000" b="1" i="1" kern="1200" dirty="0">
                <a:solidFill>
                  <a:srgbClr val="0000CC"/>
                </a:solidFill>
                <a:latin typeface="Verdana" panose="020B0604030504040204" pitchFamily="34" charset="0"/>
                <a:ea typeface="+mn-ea"/>
              </a:rPr>
              <a:t>b</a:t>
            </a:r>
            <a:r>
              <a:rPr lang="en-US" sz="2000" kern="1200" dirty="0">
                <a:latin typeface="Verdana" panose="020B0604030504040204" pitchFamily="34" charset="0"/>
                <a:ea typeface="+mn-ea"/>
              </a:rPr>
              <a:t>, </a:t>
            </a:r>
            <a:r>
              <a:rPr lang="en-US" sz="2000" b="1" i="1" kern="1200" dirty="0">
                <a:solidFill>
                  <a:srgbClr val="0000CC"/>
                </a:solidFill>
                <a:latin typeface="Verdana" panose="020B0604030504040204" pitchFamily="34" charset="0"/>
                <a:ea typeface="+mn-ea"/>
              </a:rPr>
              <a:t>b</a:t>
            </a:r>
            <a:r>
              <a:rPr lang="en-US" sz="2000" kern="1200" dirty="0">
                <a:latin typeface="Verdana" panose="020B0604030504040204" pitchFamily="34" charset="0"/>
                <a:ea typeface="+mn-ea"/>
              </a:rPr>
              <a:t> % </a:t>
            </a:r>
            <a:r>
              <a:rPr lang="en-US" sz="2000" b="1" i="1" kern="1200" dirty="0">
                <a:solidFill>
                  <a:srgbClr val="FF0000"/>
                </a:solidFill>
                <a:latin typeface="Verdana" panose="020B0604030504040204" pitchFamily="34" charset="0"/>
                <a:ea typeface="+mn-ea"/>
              </a:rPr>
              <a:t>a</a:t>
            </a:r>
            <a:r>
              <a:rPr lang="en-US" sz="2000" kern="1200" dirty="0">
                <a:latin typeface="Verdana" panose="020B0604030504040204" pitchFamily="34" charset="0"/>
                <a:ea typeface="+mn-ea"/>
              </a:rPr>
              <a:t> is an integer called remainder.</a:t>
            </a:r>
          </a:p>
          <a:p>
            <a:pPr marL="1201737" lvl="1" indent="0" algn="just">
              <a:spcBef>
                <a:spcPts val="600"/>
              </a:spcBef>
              <a:spcAft>
                <a:spcPts val="600"/>
              </a:spcAft>
              <a:buClr>
                <a:srgbClr val="00CC00"/>
              </a:buClr>
              <a:buSzPct val="100000"/>
              <a:buNone/>
            </a:pPr>
            <a:endParaRPr lang="en-US" sz="2000" kern="1200" dirty="0">
              <a:latin typeface="Verdana" panose="020B0604030504040204" pitchFamily="34" charset="0"/>
              <a:ea typeface="+mn-ea"/>
            </a:endParaRPr>
          </a:p>
          <a:p>
            <a:pPr lvl="1" indent="-511175" algn="just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2400" b="1" kern="1200" dirty="0">
                <a:latin typeface="Verdana" panose="020B0604030504040204" pitchFamily="34" charset="0"/>
                <a:ea typeface="+mn-ea"/>
              </a:rPr>
              <a:t>Example</a:t>
            </a:r>
            <a:r>
              <a:rPr lang="en-US" sz="2400" b="1" kern="1200" dirty="0" smtClean="0">
                <a:latin typeface="Verdana" panose="020B0604030504040204" pitchFamily="34" charset="0"/>
                <a:ea typeface="+mn-ea"/>
              </a:rPr>
              <a:t>:</a:t>
            </a:r>
          </a:p>
          <a:p>
            <a:pPr marL="1597025" lvl="1" indent="-395288" algn="just">
              <a:spcBef>
                <a:spcPts val="600"/>
              </a:spcBef>
              <a:spcAft>
                <a:spcPts val="600"/>
              </a:spcAft>
              <a:buClr>
                <a:srgbClr val="00CC00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kern="1200" dirty="0" smtClean="0">
                <a:latin typeface="Verdana" panose="020B0604030504040204" pitchFamily="34" charset="0"/>
                <a:ea typeface="+mn-ea"/>
              </a:rPr>
              <a:t>4 | 28 because 28 is a multiple of 4, i.e., 28 = 4 × 7</a:t>
            </a:r>
          </a:p>
          <a:p>
            <a:pPr marL="1597025" lvl="1" indent="-395288" algn="just">
              <a:spcBef>
                <a:spcPts val="600"/>
              </a:spcBef>
              <a:spcAft>
                <a:spcPts val="600"/>
              </a:spcAft>
              <a:buClr>
                <a:srgbClr val="00CC00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kern="1200" dirty="0" smtClean="0">
                <a:latin typeface="Verdana" panose="020B0604030504040204" pitchFamily="34" charset="0"/>
                <a:ea typeface="+mn-ea"/>
              </a:rPr>
              <a:t>4 </a:t>
            </a:r>
            <a:r>
              <a:rPr lang="en-US" sz="2000" kern="1200" dirty="0" smtClean="0">
                <a:latin typeface="Verdana" panose="020B0604030504040204" pitchFamily="34" charset="0"/>
              </a:rPr>
              <a:t>∤ 30, because 30 is not a multiple of 4.</a:t>
            </a:r>
          </a:p>
        </p:txBody>
      </p:sp>
      <p:sp>
        <p:nvSpPr>
          <p:cNvPr id="19459" name="Rectangle 11"/>
          <p:cNvSpPr>
            <a:spLocks noChangeArrowheads="1"/>
          </p:cNvSpPr>
          <p:nvPr/>
        </p:nvSpPr>
        <p:spPr bwMode="auto">
          <a:xfrm>
            <a:off x="0" y="-4763"/>
            <a:ext cx="9144000" cy="5847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ko-KR" sz="3200" b="1" dirty="0" smtClean="0">
                <a:latin typeface="Verdana" pitchFamily="34" charset="0"/>
                <a:ea typeface="굴림" pitchFamily="34" charset="-127"/>
              </a:rPr>
              <a:t>Divisibility</a:t>
            </a:r>
            <a:endParaRPr lang="en-US" altLang="en-US" sz="3200" b="1" dirty="0">
              <a:latin typeface="Verdana" pitchFamily="34" charset="0"/>
              <a:ea typeface="굴림" pitchFamily="34" charset="-127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>
                <a:solidFill>
                  <a:srgbClr val="FF0000"/>
                </a:solidFill>
              </a:rPr>
              <a:t>Slide</a:t>
            </a:r>
            <a:r>
              <a:rPr lang="en-US" smtClean="0"/>
              <a:t>-</a:t>
            </a:r>
            <a:fld id="{FCFF135A-902E-4CEE-A769-6297F0D52EC6}" type="slidenum">
              <a:rPr lang="en-US" smtClean="0">
                <a:solidFill>
                  <a:srgbClr val="6600FF"/>
                </a:solidFill>
              </a:rPr>
              <a:pPr algn="l">
                <a:defRPr/>
              </a:pPr>
              <a:t>25</a:t>
            </a:fld>
            <a:endParaRPr lang="en-US" dirty="0">
              <a:solidFill>
                <a:srgbClr val="66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4327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90720" y="585114"/>
            <a:ext cx="8646880" cy="3238500"/>
          </a:xfrm>
        </p:spPr>
        <p:txBody>
          <a:bodyPr/>
          <a:lstStyle/>
          <a:p>
            <a:pPr lvl="1" indent="-511175" algn="just"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2400" kern="1200" dirty="0">
                <a:latin typeface="Verdana" panose="020B0604030504040204" pitchFamily="34" charset="0"/>
                <a:ea typeface="+mn-ea"/>
              </a:rPr>
              <a:t>When an integer is divided by a positive integer, there is a quotient and a remainder. This is traditionally called the “Division Algorithm,” but is really a </a:t>
            </a:r>
            <a:r>
              <a:rPr lang="en-US" sz="2400" kern="1200" dirty="0" smtClean="0">
                <a:latin typeface="Verdana" panose="020B0604030504040204" pitchFamily="34" charset="0"/>
                <a:ea typeface="+mn-ea"/>
              </a:rPr>
              <a:t>theorem.</a:t>
            </a:r>
          </a:p>
          <a:p>
            <a:pPr marL="0" lvl="1" indent="0" algn="just"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SzPct val="100000"/>
              <a:buNone/>
            </a:pPr>
            <a:r>
              <a:rPr lang="en-US" sz="24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Division Theorem</a:t>
            </a: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</a:rPr>
              <a:t>: </a:t>
            </a:r>
          </a:p>
          <a:p>
            <a:pPr lvl="1" indent="-511175" algn="just"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2400" kern="1200" dirty="0">
                <a:latin typeface="Verdana" panose="020B0604030504040204" pitchFamily="34" charset="0"/>
                <a:ea typeface="+mn-ea"/>
              </a:rPr>
              <a:t>If </a:t>
            </a:r>
            <a:r>
              <a:rPr lang="en-US" sz="2400" b="1" i="1" kern="1200" dirty="0">
                <a:solidFill>
                  <a:srgbClr val="FF0000"/>
                </a:solidFill>
                <a:latin typeface="Verdana" panose="020B0604030504040204" pitchFamily="34" charset="0"/>
                <a:ea typeface="+mn-ea"/>
              </a:rPr>
              <a:t>a</a:t>
            </a:r>
            <a:r>
              <a:rPr lang="en-US" sz="2400" kern="1200" dirty="0">
                <a:latin typeface="Verdana" panose="020B0604030504040204" pitchFamily="34" charset="0"/>
                <a:ea typeface="+mn-ea"/>
              </a:rPr>
              <a:t> is </a:t>
            </a:r>
            <a:r>
              <a:rPr lang="en-US" sz="2400" kern="1200" dirty="0" smtClean="0">
                <a:latin typeface="Verdana" panose="020B0604030504040204" pitchFamily="34" charset="0"/>
                <a:ea typeface="+mn-ea"/>
              </a:rPr>
              <a:t>any </a:t>
            </a:r>
            <a:r>
              <a:rPr lang="en-US" sz="2400" kern="1200" dirty="0">
                <a:latin typeface="Verdana" panose="020B0604030504040204" pitchFamily="34" charset="0"/>
                <a:ea typeface="+mn-ea"/>
              </a:rPr>
              <a:t>integer and </a:t>
            </a:r>
            <a:r>
              <a:rPr lang="en-US" sz="2400" b="1" i="1" kern="1200" dirty="0">
                <a:solidFill>
                  <a:srgbClr val="FF0000"/>
                </a:solidFill>
                <a:latin typeface="Verdana" panose="020B0604030504040204" pitchFamily="34" charset="0"/>
                <a:ea typeface="+mn-ea"/>
              </a:rPr>
              <a:t>d</a:t>
            </a:r>
            <a:r>
              <a:rPr lang="en-US" sz="2400" kern="1200" dirty="0">
                <a:latin typeface="Verdana" panose="020B0604030504040204" pitchFamily="34" charset="0"/>
                <a:ea typeface="+mn-ea"/>
              </a:rPr>
              <a:t> </a:t>
            </a:r>
            <a:r>
              <a:rPr lang="en-US" sz="2400" kern="1200" dirty="0" smtClean="0">
                <a:latin typeface="Verdana" panose="020B0604030504040204" pitchFamily="34" charset="0"/>
                <a:ea typeface="+mn-ea"/>
              </a:rPr>
              <a:t>is a </a:t>
            </a:r>
            <a:r>
              <a:rPr lang="en-US" sz="2400" kern="1200" dirty="0">
                <a:latin typeface="Verdana" panose="020B0604030504040204" pitchFamily="34" charset="0"/>
                <a:ea typeface="+mn-ea"/>
              </a:rPr>
              <a:t>positive integer, then there </a:t>
            </a:r>
            <a:r>
              <a:rPr lang="en-US" sz="2400" kern="1200" dirty="0" smtClean="0">
                <a:latin typeface="Verdana" panose="020B0604030504040204" pitchFamily="34" charset="0"/>
                <a:ea typeface="+mn-ea"/>
              </a:rPr>
              <a:t>exists unique </a:t>
            </a:r>
            <a:r>
              <a:rPr lang="en-US" sz="2400" kern="1200" dirty="0">
                <a:latin typeface="Verdana" panose="020B0604030504040204" pitchFamily="34" charset="0"/>
                <a:ea typeface="+mn-ea"/>
              </a:rPr>
              <a:t>integers </a:t>
            </a:r>
            <a:r>
              <a:rPr lang="en-US" sz="2400" b="1" i="1" kern="1200" dirty="0">
                <a:solidFill>
                  <a:srgbClr val="0000CC"/>
                </a:solidFill>
                <a:latin typeface="Verdana" panose="020B0604030504040204" pitchFamily="34" charset="0"/>
                <a:ea typeface="+mn-ea"/>
              </a:rPr>
              <a:t>q</a:t>
            </a:r>
            <a:r>
              <a:rPr lang="en-US" sz="2400" kern="1200" dirty="0">
                <a:latin typeface="Verdana" panose="020B0604030504040204" pitchFamily="34" charset="0"/>
                <a:ea typeface="+mn-ea"/>
              </a:rPr>
              <a:t> and </a:t>
            </a:r>
            <a:r>
              <a:rPr lang="en-US" sz="2400" b="1" i="1" kern="1200" dirty="0">
                <a:solidFill>
                  <a:srgbClr val="0000CC"/>
                </a:solidFill>
                <a:latin typeface="Verdana" panose="020B0604030504040204" pitchFamily="34" charset="0"/>
                <a:ea typeface="+mn-ea"/>
              </a:rPr>
              <a:t>r</a:t>
            </a:r>
            <a:r>
              <a:rPr lang="en-US" sz="2400" kern="1200" dirty="0">
                <a:latin typeface="Verdana" panose="020B0604030504040204" pitchFamily="34" charset="0"/>
                <a:ea typeface="+mn-ea"/>
              </a:rPr>
              <a:t>, with </a:t>
            </a:r>
            <a:r>
              <a:rPr lang="en-US" sz="2400" b="1" i="1" kern="1200" dirty="0">
                <a:solidFill>
                  <a:srgbClr val="FF0000"/>
                </a:solidFill>
                <a:latin typeface="Verdana" panose="020B0604030504040204" pitchFamily="34" charset="0"/>
                <a:ea typeface="+mn-ea"/>
              </a:rPr>
              <a:t>0 ≤ r &lt; d</a:t>
            </a:r>
            <a:r>
              <a:rPr lang="en-US" sz="2400" kern="1200" dirty="0">
                <a:latin typeface="Verdana" panose="020B0604030504040204" pitchFamily="34" charset="0"/>
                <a:ea typeface="+mn-ea"/>
              </a:rPr>
              <a:t>, such that  </a:t>
            </a:r>
            <a:r>
              <a:rPr lang="en-US" sz="2400" b="1" i="1" kern="1200" dirty="0">
                <a:solidFill>
                  <a:srgbClr val="FF0000"/>
                </a:solidFill>
                <a:latin typeface="Verdana" panose="020B0604030504040204" pitchFamily="34" charset="0"/>
                <a:ea typeface="+mn-ea"/>
              </a:rPr>
              <a:t>a = </a:t>
            </a:r>
            <a:r>
              <a:rPr lang="en-US" sz="2400" b="1" i="1" kern="1200" dirty="0" err="1">
                <a:solidFill>
                  <a:srgbClr val="FF0000"/>
                </a:solidFill>
                <a:latin typeface="Verdana" panose="020B0604030504040204" pitchFamily="34" charset="0"/>
                <a:ea typeface="+mn-ea"/>
              </a:rPr>
              <a:t>dq</a:t>
            </a:r>
            <a:r>
              <a:rPr lang="en-US" sz="2400" b="1" i="1" kern="1200" dirty="0">
                <a:solidFill>
                  <a:srgbClr val="FF0000"/>
                </a:solidFill>
                <a:latin typeface="Verdana" panose="020B0604030504040204" pitchFamily="34" charset="0"/>
                <a:ea typeface="+mn-ea"/>
              </a:rPr>
              <a:t> + </a:t>
            </a:r>
            <a:r>
              <a:rPr lang="en-US" sz="2400" b="1" i="1" kern="1200" dirty="0" smtClean="0">
                <a:solidFill>
                  <a:srgbClr val="FF0000"/>
                </a:solidFill>
                <a:latin typeface="Verdana" panose="020B0604030504040204" pitchFamily="34" charset="0"/>
                <a:ea typeface="+mn-ea"/>
              </a:rPr>
              <a:t>r</a:t>
            </a:r>
            <a:r>
              <a:rPr lang="en-US" sz="2400" kern="1200" dirty="0" smtClean="0">
                <a:latin typeface="Verdana" panose="020B0604030504040204" pitchFamily="34" charset="0"/>
                <a:ea typeface="+mn-ea"/>
              </a:rPr>
              <a:t>.</a:t>
            </a:r>
            <a:endParaRPr lang="en-US" sz="2400" kern="1200" dirty="0">
              <a:latin typeface="Verdana" panose="020B0604030504040204" pitchFamily="34" charset="0"/>
              <a:ea typeface="+mn-ea"/>
            </a:endParaRPr>
          </a:p>
          <a:p>
            <a:pPr marL="1379538" lvl="2" indent="-342900">
              <a:buFontTx/>
              <a:buChar char="-"/>
            </a:pP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d 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is called the 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divisor</a:t>
            </a:r>
          </a:p>
          <a:p>
            <a:pPr marL="1379538" lvl="2" indent="-342900">
              <a:buFontTx/>
              <a:buChar char="-"/>
            </a:pP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a 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is called the 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dividend</a:t>
            </a:r>
          </a:p>
          <a:p>
            <a:pPr marL="1379538" lvl="2" indent="-342900">
              <a:buFontTx/>
              <a:buChar char="-"/>
            </a:pP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q 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is called the 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quotient  </a:t>
            </a:r>
            <a:r>
              <a:rPr lang="en-US" sz="1200" dirty="0" smtClean="0">
                <a:latin typeface="Verdana" panose="020B0604030504040204" pitchFamily="34" charset="0"/>
                <a:ea typeface="Verdana" panose="020B0604030504040204" pitchFamily="34" charset="0"/>
              </a:rPr>
              <a:t>[it is expressed by the notation </a:t>
            </a:r>
            <a:r>
              <a:rPr lang="en-US" sz="1200" b="1" i="1" dirty="0" smtClean="0">
                <a:latin typeface="Verdana" panose="020B0604030504040204" pitchFamily="34" charset="0"/>
                <a:ea typeface="Verdana" panose="020B0604030504040204" pitchFamily="34" charset="0"/>
              </a:rPr>
              <a:t>q = a </a:t>
            </a:r>
            <a:r>
              <a:rPr lang="en-US" sz="12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div</a:t>
            </a:r>
            <a:r>
              <a:rPr lang="en-US" sz="1200" b="1" i="1" dirty="0" smtClean="0">
                <a:latin typeface="Verdana" panose="020B0604030504040204" pitchFamily="34" charset="0"/>
                <a:ea typeface="Verdana" panose="020B0604030504040204" pitchFamily="34" charset="0"/>
              </a:rPr>
              <a:t> d</a:t>
            </a:r>
            <a:r>
              <a:rPr lang="en-US" sz="1200" dirty="0" smtClean="0">
                <a:latin typeface="Verdana" panose="020B0604030504040204" pitchFamily="34" charset="0"/>
                <a:ea typeface="Verdana" panose="020B0604030504040204" pitchFamily="34" charset="0"/>
              </a:rPr>
              <a:t>]</a:t>
            </a:r>
            <a:endParaRPr lang="en-US" sz="20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1379538" lvl="2" indent="-342900">
              <a:buFontTx/>
              <a:buChar char="-"/>
            </a:pP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r 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is called the remainder 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[it is expressed by the notation </a:t>
            </a:r>
            <a:r>
              <a:rPr lang="en-US" sz="1200" b="1" i="1" dirty="0" smtClean="0">
                <a:latin typeface="Verdana" panose="020B0604030504040204" pitchFamily="34" charset="0"/>
                <a:ea typeface="Verdana" panose="020B0604030504040204" pitchFamily="34" charset="0"/>
              </a:rPr>
              <a:t>r </a:t>
            </a:r>
            <a:r>
              <a:rPr lang="en-US" sz="1200" b="1" i="1" dirty="0">
                <a:latin typeface="Verdana" panose="020B0604030504040204" pitchFamily="34" charset="0"/>
                <a:ea typeface="Verdana" panose="020B0604030504040204" pitchFamily="34" charset="0"/>
              </a:rPr>
              <a:t>= a </a:t>
            </a:r>
            <a:r>
              <a:rPr lang="en-US" sz="12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mod</a:t>
            </a:r>
            <a:r>
              <a:rPr lang="en-US" sz="1200" b="1" i="1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200" b="1" i="1" dirty="0">
                <a:latin typeface="Verdana" panose="020B0604030504040204" pitchFamily="34" charset="0"/>
                <a:ea typeface="Verdana" panose="020B0604030504040204" pitchFamily="34" charset="0"/>
              </a:rPr>
              <a:t>d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]</a:t>
            </a:r>
            <a:endParaRPr lang="en-US" sz="20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 indent="-511175" algn="just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2400" b="1" kern="1200" dirty="0" smtClean="0">
                <a:latin typeface="Verdana" panose="020B0604030504040204" pitchFamily="34" charset="0"/>
              </a:rPr>
              <a:t>Example</a:t>
            </a:r>
            <a:r>
              <a:rPr lang="en-US" sz="2400" b="1" kern="1200" dirty="0">
                <a:latin typeface="Verdana" panose="020B0604030504040204" pitchFamily="34" charset="0"/>
              </a:rPr>
              <a:t>:</a:t>
            </a:r>
          </a:p>
          <a:p>
            <a:pPr marL="1597025" lvl="1" indent="-395288" algn="just">
              <a:spcBef>
                <a:spcPts val="0"/>
              </a:spcBef>
              <a:spcAft>
                <a:spcPts val="0"/>
              </a:spcAft>
              <a:buClr>
                <a:srgbClr val="00CC00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kern="1200" dirty="0" smtClean="0">
                <a:latin typeface="Verdana" panose="020B0604030504040204" pitchFamily="34" charset="0"/>
              </a:rPr>
              <a:t>What are the quotient and remainder when 40 is divided by 3? </a:t>
            </a:r>
          </a:p>
          <a:p>
            <a:pPr marL="1597025" lvl="1" indent="-395288" algn="just">
              <a:spcBef>
                <a:spcPts val="0"/>
              </a:spcBef>
              <a:spcAft>
                <a:spcPts val="0"/>
              </a:spcAft>
              <a:buClr>
                <a:srgbClr val="00CC00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1700" kern="1200" dirty="0" smtClean="0">
                <a:latin typeface="Verdana" panose="020B0604030504040204" pitchFamily="34" charset="0"/>
              </a:rPr>
              <a:t>q = a div d =40 div 3 =13,  r = a mod q =40 mod 3 =1</a:t>
            </a:r>
          </a:p>
          <a:p>
            <a:pPr marL="1201737" lvl="1" indent="0" algn="just">
              <a:spcBef>
                <a:spcPts val="0"/>
              </a:spcBef>
              <a:spcAft>
                <a:spcPts val="0"/>
              </a:spcAft>
              <a:buClr>
                <a:srgbClr val="00CC00"/>
              </a:buClr>
              <a:buSzPct val="100000"/>
              <a:buNone/>
            </a:pPr>
            <a:r>
              <a:rPr lang="en-US" sz="2000" kern="1200" dirty="0" smtClean="0">
                <a:latin typeface="Verdana" panose="020B0604030504040204" pitchFamily="34" charset="0"/>
              </a:rPr>
              <a:t>40 = 3 × </a:t>
            </a:r>
            <a:r>
              <a:rPr lang="en-US" sz="2000" b="1" kern="1200" dirty="0" smtClean="0">
                <a:solidFill>
                  <a:srgbClr val="FF0000"/>
                </a:solidFill>
                <a:latin typeface="Verdana" panose="020B0604030504040204" pitchFamily="34" charset="0"/>
              </a:rPr>
              <a:t>13 </a:t>
            </a:r>
            <a:r>
              <a:rPr lang="en-US" sz="2000" kern="1200" dirty="0" smtClean="0">
                <a:latin typeface="Verdana" panose="020B0604030504040204" pitchFamily="34" charset="0"/>
              </a:rPr>
              <a:t>+ </a:t>
            </a:r>
            <a:r>
              <a:rPr lang="en-US" sz="2000" b="1" kern="1200" dirty="0" smtClean="0">
                <a:solidFill>
                  <a:srgbClr val="0000CC"/>
                </a:solidFill>
                <a:latin typeface="Verdana" panose="020B0604030504040204" pitchFamily="34" charset="0"/>
              </a:rPr>
              <a:t>1</a:t>
            </a:r>
          </a:p>
        </p:txBody>
      </p:sp>
      <p:sp>
        <p:nvSpPr>
          <p:cNvPr id="19459" name="Rectangle 11"/>
          <p:cNvSpPr>
            <a:spLocks noChangeArrowheads="1"/>
          </p:cNvSpPr>
          <p:nvPr/>
        </p:nvSpPr>
        <p:spPr bwMode="auto">
          <a:xfrm>
            <a:off x="0" y="-4763"/>
            <a:ext cx="9144000" cy="5847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ko-KR" sz="3200" b="1" dirty="0" smtClean="0">
                <a:latin typeface="Verdana" pitchFamily="34" charset="0"/>
                <a:ea typeface="굴림" pitchFamily="34" charset="-127"/>
              </a:rPr>
              <a:t>Division Algorithm</a:t>
            </a:r>
            <a:endParaRPr lang="en-US" altLang="en-US" sz="3200" b="1" dirty="0">
              <a:latin typeface="Verdana" pitchFamily="34" charset="0"/>
              <a:ea typeface="굴림" pitchFamily="34" charset="-127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 smtClean="0">
                <a:solidFill>
                  <a:srgbClr val="FF0000"/>
                </a:solidFill>
              </a:rPr>
              <a:t>Slide</a:t>
            </a:r>
            <a:r>
              <a:rPr lang="en-US" dirty="0" smtClean="0"/>
              <a:t>-</a:t>
            </a:r>
            <a:fld id="{FCFF135A-902E-4CEE-A769-6297F0D52EC6}" type="slidenum">
              <a:rPr lang="en-US" smtClean="0">
                <a:solidFill>
                  <a:srgbClr val="6600FF"/>
                </a:solidFill>
              </a:rPr>
              <a:pPr algn="l">
                <a:defRPr/>
              </a:pPr>
              <a:t>26</a:t>
            </a:fld>
            <a:endParaRPr lang="en-US" dirty="0">
              <a:solidFill>
                <a:srgbClr val="66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3001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90720" y="585114"/>
            <a:ext cx="8646880" cy="3238500"/>
          </a:xfrm>
        </p:spPr>
        <p:txBody>
          <a:bodyPr/>
          <a:lstStyle/>
          <a:p>
            <a:pPr marL="0" lvl="1" indent="0" algn="just"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SzPct val="100000"/>
              <a:buNone/>
            </a:pPr>
            <a:r>
              <a:rPr lang="en-US" sz="2400" b="1" dirty="0" smtClean="0">
                <a:solidFill>
                  <a:srgbClr val="6600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Examples-1:  </a:t>
            </a:r>
          </a:p>
          <a:p>
            <a:pPr lvl="1" indent="-511175" algn="just"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2000" kern="1200" dirty="0">
                <a:latin typeface="Verdana" panose="020B0604030504040204" pitchFamily="34" charset="0"/>
                <a:ea typeface="+mn-ea"/>
              </a:rPr>
              <a:t>What are the quotient and remainder when 101 is divided by </a:t>
            </a:r>
            <a:r>
              <a:rPr lang="en-US" sz="2000" kern="1200" dirty="0" smtClean="0">
                <a:latin typeface="Verdana" panose="020B0604030504040204" pitchFamily="34" charset="0"/>
                <a:ea typeface="+mn-ea"/>
              </a:rPr>
              <a:t>11?</a:t>
            </a:r>
          </a:p>
          <a:p>
            <a:pPr marL="0" lvl="1" indent="0" algn="just"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SzPct val="100000"/>
              <a:buNone/>
            </a:pPr>
            <a:r>
              <a:rPr lang="en-US" sz="24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Solution: </a:t>
            </a:r>
          </a:p>
          <a:p>
            <a:pPr lvl="1" indent="-511175" algn="just"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2000" kern="1200" dirty="0">
                <a:latin typeface="Verdana" panose="020B0604030504040204" pitchFamily="34" charset="0"/>
                <a:ea typeface="+mn-ea"/>
              </a:rPr>
              <a:t>The quotient when 101 is divided by 11 is 9 = 101 div 11, and the remainder is 2 = 101 mod 11. </a:t>
            </a:r>
            <a:endParaRPr lang="en-US" sz="2000" kern="1200" dirty="0" smtClean="0">
              <a:latin typeface="Verdana" panose="020B0604030504040204" pitchFamily="34" charset="0"/>
              <a:ea typeface="+mn-ea"/>
            </a:endParaRPr>
          </a:p>
          <a:p>
            <a:pPr marL="231775" lvl="1" indent="0" algn="just"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SzPct val="100000"/>
              <a:buNone/>
            </a:pPr>
            <a:endParaRPr lang="en-US" sz="2000" kern="1200" dirty="0">
              <a:latin typeface="Verdana" panose="020B0604030504040204" pitchFamily="34" charset="0"/>
              <a:ea typeface="+mn-ea"/>
            </a:endParaRPr>
          </a:p>
          <a:p>
            <a:pPr marL="0" lvl="1" indent="0" algn="just"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SzPct val="100000"/>
              <a:buNone/>
            </a:pPr>
            <a:r>
              <a:rPr lang="en-US" sz="2400" b="1" dirty="0" smtClean="0">
                <a:solidFill>
                  <a:srgbClr val="6600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Examples-2:  </a:t>
            </a:r>
            <a:endParaRPr lang="en-US" sz="2400" b="1" dirty="0">
              <a:solidFill>
                <a:srgbClr val="6600FF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 indent="-511175" algn="just"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2000" kern="1200" dirty="0" smtClean="0">
                <a:latin typeface="Verdana" panose="020B0604030504040204" pitchFamily="34" charset="0"/>
                <a:ea typeface="+mn-ea"/>
              </a:rPr>
              <a:t>What </a:t>
            </a:r>
            <a:r>
              <a:rPr lang="en-US" sz="2000" kern="1200" dirty="0">
                <a:latin typeface="Verdana" panose="020B0604030504040204" pitchFamily="34" charset="0"/>
                <a:ea typeface="+mn-ea"/>
              </a:rPr>
              <a:t>are the quotient and remainder when −11 is divided by </a:t>
            </a:r>
            <a:r>
              <a:rPr lang="en-US" sz="2000" kern="1200" dirty="0" smtClean="0">
                <a:latin typeface="Verdana" panose="020B0604030504040204" pitchFamily="34" charset="0"/>
                <a:ea typeface="+mn-ea"/>
              </a:rPr>
              <a:t>3?</a:t>
            </a:r>
          </a:p>
          <a:p>
            <a:pPr marL="0" lvl="1" indent="0" algn="just"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SzPct val="100000"/>
              <a:buNone/>
            </a:pPr>
            <a:r>
              <a:rPr lang="en-US" sz="24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Solution: </a:t>
            </a:r>
          </a:p>
          <a:p>
            <a:pPr lvl="1" indent="-511175" algn="just"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2000" kern="1200" dirty="0" smtClean="0">
                <a:latin typeface="Verdana" panose="020B0604030504040204" pitchFamily="34" charset="0"/>
                <a:ea typeface="+mn-ea"/>
              </a:rPr>
              <a:t>The </a:t>
            </a:r>
            <a:r>
              <a:rPr lang="en-US" sz="2000" kern="1200" dirty="0">
                <a:latin typeface="Verdana" panose="020B0604030504040204" pitchFamily="34" charset="0"/>
                <a:ea typeface="+mn-ea"/>
              </a:rPr>
              <a:t>quotient when −11 is divided by 3 is −4 = −11 div 3,    and the remainder is 1 = −11 mod 3.</a:t>
            </a:r>
          </a:p>
        </p:txBody>
      </p:sp>
      <p:sp>
        <p:nvSpPr>
          <p:cNvPr id="19459" name="Rectangle 11"/>
          <p:cNvSpPr>
            <a:spLocks noChangeArrowheads="1"/>
          </p:cNvSpPr>
          <p:nvPr/>
        </p:nvSpPr>
        <p:spPr bwMode="auto">
          <a:xfrm>
            <a:off x="0" y="-4763"/>
            <a:ext cx="9144000" cy="5847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ko-KR" sz="3200" b="1" dirty="0" smtClean="0">
                <a:latin typeface="Verdana" pitchFamily="34" charset="0"/>
                <a:ea typeface="굴림" pitchFamily="34" charset="-127"/>
              </a:rPr>
              <a:t>Division Algorithm</a:t>
            </a:r>
            <a:endParaRPr lang="en-US" altLang="en-US" sz="3200" b="1" dirty="0">
              <a:latin typeface="Verdana" pitchFamily="34" charset="0"/>
              <a:ea typeface="굴림" pitchFamily="34" charset="-127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>
                <a:solidFill>
                  <a:srgbClr val="FF0000"/>
                </a:solidFill>
              </a:rPr>
              <a:t>Slide</a:t>
            </a:r>
            <a:r>
              <a:rPr lang="en-US" smtClean="0"/>
              <a:t>-</a:t>
            </a:r>
            <a:fld id="{FCFF135A-902E-4CEE-A769-6297F0D52EC6}" type="slidenum">
              <a:rPr lang="en-US" smtClean="0">
                <a:solidFill>
                  <a:srgbClr val="6600FF"/>
                </a:solidFill>
              </a:rPr>
              <a:pPr algn="l">
                <a:defRPr/>
              </a:pPr>
              <a:t>27</a:t>
            </a:fld>
            <a:endParaRPr lang="en-US" dirty="0">
              <a:solidFill>
                <a:srgbClr val="66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9650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5" name="Rectangle 11"/>
          <p:cNvSpPr>
            <a:spLocks noChangeArrowheads="1"/>
          </p:cNvSpPr>
          <p:nvPr/>
        </p:nvSpPr>
        <p:spPr bwMode="auto">
          <a:xfrm>
            <a:off x="0" y="-4763"/>
            <a:ext cx="9144000" cy="5847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ko-KR" sz="3200" b="1" dirty="0" smtClean="0">
                <a:latin typeface="Verdana" pitchFamily="34" charset="0"/>
                <a:ea typeface="굴림" pitchFamily="34" charset="-127"/>
              </a:rPr>
              <a:t>Greatest Common Divisor (GCD)</a:t>
            </a:r>
            <a:endParaRPr lang="en-US" altLang="en-US" sz="3200" b="1" dirty="0">
              <a:latin typeface="Verdana" pitchFamily="34" charset="0"/>
              <a:ea typeface="굴림" pitchFamily="34" charset="-127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>
                <a:solidFill>
                  <a:srgbClr val="FF0000"/>
                </a:solidFill>
              </a:rPr>
              <a:t>Slide</a:t>
            </a:r>
            <a:r>
              <a:rPr lang="en-US" smtClean="0"/>
              <a:t>-</a:t>
            </a:r>
            <a:fld id="{FCFF135A-902E-4CEE-A769-6297F0D52EC6}" type="slidenum">
              <a:rPr lang="en-US" smtClean="0">
                <a:solidFill>
                  <a:srgbClr val="6600FF"/>
                </a:solidFill>
              </a:rPr>
              <a:pPr algn="l">
                <a:defRPr/>
              </a:pPr>
              <a:t>28</a:t>
            </a:fld>
            <a:endParaRPr lang="en-US" dirty="0">
              <a:solidFill>
                <a:srgbClr val="6600FF"/>
              </a:solidFill>
            </a:endParaRPr>
          </a:p>
        </p:txBody>
      </p:sp>
      <p:sp>
        <p:nvSpPr>
          <p:cNvPr id="4" name="Rectangle 16"/>
          <p:cNvSpPr>
            <a:spLocks noChangeArrowheads="1"/>
          </p:cNvSpPr>
          <p:nvPr/>
        </p:nvSpPr>
        <p:spPr bwMode="auto">
          <a:xfrm>
            <a:off x="152400" y="580012"/>
            <a:ext cx="8686800" cy="2646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indent="0" algn="just"/>
            <a:r>
              <a:rPr lang="en-US" sz="2400" b="0" i="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The greatest common divisor (GCD) of two positive integers is the </a:t>
            </a:r>
            <a:r>
              <a:rPr lang="en-US" sz="2400" b="0" i="0" dirty="0">
                <a:solidFill>
                  <a:srgbClr val="6600FF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largest integer that can divide both integers.</a:t>
            </a:r>
          </a:p>
          <a:p>
            <a:pPr marL="914400" algn="just">
              <a:buFont typeface="Wingdings" panose="05000000000000000000" pitchFamily="2" charset="2"/>
              <a:buChar char="Ø"/>
            </a:pP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GCD is often needed in cryptography.</a:t>
            </a:r>
          </a:p>
          <a:p>
            <a:pPr marL="914400" algn="just">
              <a:buFont typeface="Wingdings" panose="05000000000000000000" pitchFamily="2" charset="2"/>
              <a:buChar char="Ø"/>
            </a:pP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Two positive integers may have many common divisors, but only one is the greatest of them.</a:t>
            </a:r>
          </a:p>
          <a:p>
            <a:pPr marL="1892300" algn="just">
              <a:buFont typeface="Wingdings" panose="05000000000000000000" pitchFamily="2" charset="2"/>
              <a:buChar char="q"/>
            </a:pPr>
            <a:r>
              <a:rPr lang="en-US" sz="1700" b="0" i="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For example, the common divisors of 12 and 140 are: 1, 2, and 4. However, the greatest common divisor is 4.</a:t>
            </a:r>
          </a:p>
        </p:txBody>
      </p:sp>
      <p:pic>
        <p:nvPicPr>
          <p:cNvPr id="8" name="Picture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43" y="3475720"/>
            <a:ext cx="8213270" cy="3250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16"/>
          <p:cNvSpPr>
            <a:spLocks noChangeArrowheads="1"/>
          </p:cNvSpPr>
          <p:nvPr/>
        </p:nvSpPr>
        <p:spPr bwMode="auto">
          <a:xfrm>
            <a:off x="6226628" y="5796642"/>
            <a:ext cx="2639786" cy="1015663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2000" b="0" i="0" dirty="0" smtClean="0">
                <a:solidFill>
                  <a:schemeClr val="hlink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Greatest common divisor of 140 and 12 is 4.</a:t>
            </a:r>
            <a:endParaRPr lang="en-US" sz="2000" b="0" i="0" dirty="0"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1" name="Elbow Connector 10"/>
          <p:cNvCxnSpPr/>
          <p:nvPr/>
        </p:nvCxnSpPr>
        <p:spPr>
          <a:xfrm rot="10800000">
            <a:off x="5245100" y="5029200"/>
            <a:ext cx="981528" cy="927100"/>
          </a:xfrm>
          <a:prstGeom prst="bentConnector3">
            <a:avLst/>
          </a:prstGeom>
          <a:ln w="12700"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0615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5" name="Rectangle 11"/>
          <p:cNvSpPr>
            <a:spLocks noChangeArrowheads="1"/>
          </p:cNvSpPr>
          <p:nvPr/>
        </p:nvSpPr>
        <p:spPr bwMode="auto">
          <a:xfrm>
            <a:off x="0" y="-4763"/>
            <a:ext cx="9144000" cy="5847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ko-KR" sz="3200" b="1" dirty="0" smtClean="0">
                <a:latin typeface="Verdana" pitchFamily="34" charset="0"/>
                <a:ea typeface="굴림" pitchFamily="34" charset="-127"/>
              </a:rPr>
              <a:t>Least Common Multiple (LCM)</a:t>
            </a:r>
            <a:endParaRPr lang="en-US" altLang="en-US" sz="3200" b="1" dirty="0">
              <a:latin typeface="Verdana" pitchFamily="34" charset="0"/>
              <a:ea typeface="굴림" pitchFamily="34" charset="-127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>
                <a:solidFill>
                  <a:srgbClr val="FF0000"/>
                </a:solidFill>
              </a:rPr>
              <a:t>Slide</a:t>
            </a:r>
            <a:r>
              <a:rPr lang="en-US" smtClean="0"/>
              <a:t>-</a:t>
            </a:r>
            <a:fld id="{FCFF135A-902E-4CEE-A769-6297F0D52EC6}" type="slidenum">
              <a:rPr lang="en-US" smtClean="0">
                <a:solidFill>
                  <a:srgbClr val="6600FF"/>
                </a:solidFill>
              </a:rPr>
              <a:pPr algn="l">
                <a:defRPr/>
              </a:pPr>
              <a:t>29</a:t>
            </a:fld>
            <a:endParaRPr lang="en-US" dirty="0">
              <a:solidFill>
                <a:srgbClr val="6600FF"/>
              </a:solidFill>
            </a:endParaRPr>
          </a:p>
        </p:txBody>
      </p:sp>
      <p:sp>
        <p:nvSpPr>
          <p:cNvPr id="4" name="Rectangle 16"/>
          <p:cNvSpPr>
            <a:spLocks noChangeArrowheads="1"/>
          </p:cNvSpPr>
          <p:nvPr/>
        </p:nvSpPr>
        <p:spPr bwMode="auto">
          <a:xfrm>
            <a:off x="152400" y="580012"/>
            <a:ext cx="8686800" cy="633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indent="0" algn="just">
              <a:lnSpc>
                <a:spcPct val="92000"/>
              </a:lnSpc>
            </a:pPr>
            <a:r>
              <a:rPr lang="en-US" sz="2400" b="0" i="0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The least common multiple (LCM) of two </a:t>
            </a:r>
            <a:r>
              <a:rPr lang="en-US" sz="2400" b="0" i="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positive integers </a:t>
            </a:r>
            <a:r>
              <a:rPr lang="en-US" sz="2400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a</a:t>
            </a:r>
            <a:r>
              <a:rPr lang="en-US" sz="2400" b="0" i="0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and </a:t>
            </a:r>
            <a:r>
              <a:rPr lang="en-US" sz="2400" dirty="0" smtClean="0">
                <a:solidFill>
                  <a:srgbClr val="0000CC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b</a:t>
            </a:r>
            <a:r>
              <a:rPr lang="en-US" sz="2400" b="0" i="0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is the </a:t>
            </a:r>
            <a:r>
              <a:rPr lang="en-US" sz="2400" b="0" i="0" dirty="0" smtClean="0">
                <a:solidFill>
                  <a:srgbClr val="6600FF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smallest positive integer that is divisible by both </a:t>
            </a:r>
            <a:r>
              <a:rPr lang="en-US" sz="2400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a</a:t>
            </a:r>
            <a:r>
              <a:rPr lang="en-US" sz="2400" b="0" i="0" dirty="0" smtClean="0">
                <a:solidFill>
                  <a:srgbClr val="6600FF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and </a:t>
            </a:r>
            <a:r>
              <a:rPr lang="en-US" sz="2400" dirty="0" smtClean="0">
                <a:solidFill>
                  <a:srgbClr val="0000CC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b</a:t>
            </a:r>
            <a:r>
              <a:rPr lang="en-US" sz="2400" b="0" i="0" dirty="0" smtClean="0">
                <a:solidFill>
                  <a:srgbClr val="6600FF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.</a:t>
            </a:r>
            <a:endParaRPr lang="en-US" sz="2400" b="0" i="0" dirty="0">
              <a:solidFill>
                <a:srgbClr val="6600FF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914400" algn="just">
              <a:lnSpc>
                <a:spcPct val="92000"/>
              </a:lnSpc>
              <a:buFont typeface="Wingdings" panose="05000000000000000000" pitchFamily="2" charset="2"/>
              <a:buChar char="Ø"/>
            </a:pP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The least common multiple </a:t>
            </a:r>
            <a:r>
              <a:rPr lang="en-US" sz="2000" b="0" i="0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of </a:t>
            </a:r>
            <a:r>
              <a:rPr lang="en-US" sz="2000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a</a:t>
            </a:r>
            <a:r>
              <a:rPr lang="en-US" sz="2000" b="0" i="0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and </a:t>
            </a:r>
            <a:r>
              <a:rPr lang="en-US" sz="2000" dirty="0">
                <a:solidFill>
                  <a:srgbClr val="0000CC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b</a:t>
            </a: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is </a:t>
            </a:r>
            <a:r>
              <a:rPr lang="en-US" sz="2000" b="0" i="0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denoted by </a:t>
            </a:r>
            <a:r>
              <a:rPr lang="en-US" sz="2000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lcm(</a:t>
            </a:r>
            <a:r>
              <a:rPr lang="en-US" sz="2000" dirty="0" err="1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a</a:t>
            </a:r>
            <a:r>
              <a:rPr lang="en-US" sz="2000" dirty="0" err="1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,b</a:t>
            </a:r>
            <a:r>
              <a:rPr lang="en-US" sz="2000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). </a:t>
            </a:r>
            <a:endParaRPr lang="en-US" sz="2000" dirty="0">
              <a:solidFill>
                <a:srgbClr val="00B050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1892300" algn="just">
              <a:lnSpc>
                <a:spcPct val="92000"/>
              </a:lnSpc>
              <a:buFont typeface="Wingdings" panose="05000000000000000000" pitchFamily="2" charset="2"/>
              <a:buChar char="q"/>
            </a:pPr>
            <a:r>
              <a:rPr lang="en-US" sz="1700" b="0" i="0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For </a:t>
            </a:r>
            <a:r>
              <a:rPr lang="en-US" sz="1700" b="0" i="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example, </a:t>
            </a:r>
            <a:r>
              <a:rPr lang="en-US" sz="1700" b="0" i="0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lcm(4,6)=12; lcm(3,7)=21</a:t>
            </a:r>
          </a:p>
          <a:p>
            <a:pPr marL="914400" algn="just">
              <a:lnSpc>
                <a:spcPct val="92000"/>
              </a:lnSpc>
              <a:buFont typeface="Wingdings" panose="05000000000000000000" pitchFamily="2" charset="2"/>
              <a:buChar char="Ø"/>
            </a:pPr>
            <a:r>
              <a:rPr lang="en-US" sz="2000" b="0" i="0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We can determine lcm using a variety of methods, e.g., by prime factorizations.</a:t>
            </a:r>
          </a:p>
          <a:p>
            <a:pPr marL="914400" algn="just">
              <a:lnSpc>
                <a:spcPct val="92000"/>
              </a:lnSpc>
              <a:buFont typeface="Wingdings" panose="05000000000000000000" pitchFamily="2" charset="2"/>
              <a:buChar char="Ø"/>
            </a:pPr>
            <a:r>
              <a:rPr lang="en-US" sz="2000" b="0" i="0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Given </a:t>
            </a:r>
            <a:r>
              <a:rPr lang="en-US" sz="2000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a</a:t>
            </a:r>
            <a:r>
              <a:rPr lang="en-US" sz="2000" b="0" i="0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and </a:t>
            </a:r>
            <a:r>
              <a:rPr lang="en-US" sz="2000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b</a:t>
            </a:r>
            <a:r>
              <a:rPr lang="en-US" sz="2000" b="0" i="0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be two positive integers. Determine the prime factors of both </a:t>
            </a:r>
            <a:r>
              <a:rPr lang="en-US" sz="2000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a</a:t>
            </a:r>
            <a:r>
              <a:rPr lang="en-US" sz="2000" b="0" i="0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and </a:t>
            </a:r>
            <a:r>
              <a:rPr lang="en-US" sz="2000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b</a:t>
            </a:r>
            <a:r>
              <a:rPr lang="en-US" sz="2000" b="0" i="0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.</a:t>
            </a:r>
          </a:p>
          <a:p>
            <a:pPr indent="0" algn="just">
              <a:lnSpc>
                <a:spcPct val="92000"/>
              </a:lnSpc>
            </a:pPr>
            <a:endParaRPr lang="en-US" sz="2400" b="0" i="0" dirty="0"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92000"/>
              </a:lnSpc>
            </a:pPr>
            <a:endParaRPr lang="en-US" sz="2800" b="0" i="0" dirty="0"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92000"/>
              </a:lnSpc>
            </a:pPr>
            <a:endParaRPr lang="en-US" sz="2000" b="0" i="0" dirty="0" smtClean="0"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92000"/>
              </a:lnSpc>
            </a:pPr>
            <a:endParaRPr lang="en-US" sz="2000" b="0" i="0" dirty="0"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92000"/>
              </a:lnSpc>
            </a:pPr>
            <a:endParaRPr lang="en-US" sz="2000" b="0" i="0" dirty="0" smtClean="0"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92000"/>
              </a:lnSpc>
            </a:pPr>
            <a:endParaRPr lang="en-US" sz="2000" b="0" i="0" dirty="0"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55563" indent="0" algn="just">
              <a:lnSpc>
                <a:spcPct val="92000"/>
              </a:lnSpc>
            </a:pPr>
            <a:endParaRPr lang="en-US" sz="1100" i="0" dirty="0" smtClean="0"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55563" indent="0" algn="just">
              <a:lnSpc>
                <a:spcPct val="92000"/>
              </a:lnSpc>
            </a:pPr>
            <a:r>
              <a:rPr lang="en-US" sz="2000" i="0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Example:</a:t>
            </a:r>
          </a:p>
          <a:p>
            <a:pPr marL="1377950" indent="0" algn="just">
              <a:lnSpc>
                <a:spcPct val="92000"/>
              </a:lnSpc>
            </a:pPr>
            <a:r>
              <a:rPr lang="en-US" sz="2000" b="0" i="0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a = 60   = 2</a:t>
            </a:r>
            <a:r>
              <a:rPr lang="en-US" sz="2000" b="0" i="0" baseline="30000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2</a:t>
            </a: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0" i="0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× 3</a:t>
            </a:r>
            <a:r>
              <a:rPr lang="en-US" sz="2000" b="0" i="0" baseline="30000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1</a:t>
            </a:r>
            <a:r>
              <a:rPr lang="en-US" sz="2000" b="0" i="0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× 5</a:t>
            </a:r>
            <a:r>
              <a:rPr lang="en-US" sz="2000" b="0" i="0" baseline="30000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1</a:t>
            </a:r>
          </a:p>
          <a:p>
            <a:pPr marL="1377950" indent="0" algn="just">
              <a:lnSpc>
                <a:spcPct val="92000"/>
              </a:lnSpc>
            </a:pPr>
            <a:r>
              <a:rPr lang="en-US" sz="2000" b="0" i="0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b = 54   = 2</a:t>
            </a:r>
            <a:r>
              <a:rPr lang="en-US" sz="2000" b="0" i="0" baseline="30000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1</a:t>
            </a:r>
            <a:r>
              <a:rPr lang="en-US" sz="2000" b="0" i="0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× 3</a:t>
            </a:r>
            <a:r>
              <a:rPr lang="en-US" sz="2000" b="0" i="0" baseline="30000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3</a:t>
            </a:r>
            <a:r>
              <a:rPr lang="en-US" sz="2000" b="0" i="0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× 5</a:t>
            </a:r>
            <a:r>
              <a:rPr lang="en-US" sz="2000" b="0" i="0" baseline="30000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0</a:t>
            </a:r>
          </a:p>
          <a:p>
            <a:pPr marL="1377950" indent="0" algn="just">
              <a:lnSpc>
                <a:spcPct val="92000"/>
              </a:lnSpc>
            </a:pPr>
            <a:r>
              <a:rPr lang="en-US" sz="2000" b="0" i="0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lcm(</a:t>
            </a:r>
            <a:r>
              <a:rPr lang="en-US" sz="2000" b="0" i="0" dirty="0" err="1" smtClean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a,b</a:t>
            </a:r>
            <a:r>
              <a:rPr lang="en-US" sz="2000" b="0" i="0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) = 2</a:t>
            </a:r>
            <a:r>
              <a:rPr lang="en-US" sz="2000" b="0" i="0" baseline="30000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2</a:t>
            </a:r>
            <a:r>
              <a:rPr lang="en-US" sz="2000" b="0" i="0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× </a:t>
            </a:r>
            <a:r>
              <a:rPr lang="en-US" sz="2000" b="0" i="0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3</a:t>
            </a:r>
            <a:r>
              <a:rPr lang="en-US" sz="2000" b="0" i="0" baseline="30000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3</a:t>
            </a: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× </a:t>
            </a:r>
            <a:r>
              <a:rPr lang="en-US" sz="2000" b="0" i="0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5</a:t>
            </a:r>
            <a:r>
              <a:rPr lang="en-US" sz="2000" b="0" i="0" baseline="30000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1 </a:t>
            </a:r>
            <a:r>
              <a:rPr lang="en-US" sz="2000" b="0" i="0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= 540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151" y="4754876"/>
            <a:ext cx="8513298" cy="7143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8123" y="3629460"/>
            <a:ext cx="4760302" cy="1026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156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1"/>
          <p:cNvSpPr>
            <a:spLocks noChangeArrowheads="1"/>
          </p:cNvSpPr>
          <p:nvPr/>
        </p:nvSpPr>
        <p:spPr bwMode="auto">
          <a:xfrm>
            <a:off x="0" y="0"/>
            <a:ext cx="9144000" cy="954107"/>
          </a:xfrm>
          <a:prstGeom prst="rect">
            <a:avLst/>
          </a:prstGeom>
          <a:solidFill>
            <a:srgbClr val="00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2800" b="1" dirty="0" smtClean="0">
                <a:solidFill>
                  <a:schemeClr val="bg1"/>
                </a:solidFill>
              </a:rPr>
              <a:t>Lecture File-01: </a:t>
            </a:r>
            <a:endParaRPr lang="en-US" altLang="en-US" sz="2800" b="1" dirty="0">
              <a:solidFill>
                <a:schemeClr val="bg1"/>
              </a:solidFill>
            </a:endParaRPr>
          </a:p>
          <a:p>
            <a:pPr algn="ctr"/>
            <a:r>
              <a:rPr lang="en-US" altLang="en-US" sz="2800" b="1" dirty="0" smtClean="0">
                <a:ln>
                  <a:solidFill>
                    <a:srgbClr val="6600FF"/>
                  </a:solidFill>
                </a:ln>
                <a:solidFill>
                  <a:srgbClr val="0000CC"/>
                </a:solidFill>
              </a:rPr>
              <a:t>Mathematics for Cryptography</a:t>
            </a:r>
            <a:endParaRPr lang="en-US" altLang="en-US" sz="2800" b="1" dirty="0">
              <a:ln>
                <a:solidFill>
                  <a:srgbClr val="6600FF"/>
                </a:solidFill>
              </a:ln>
              <a:solidFill>
                <a:srgbClr val="0000CC"/>
              </a:solidFill>
            </a:endParaRPr>
          </a:p>
        </p:txBody>
      </p:sp>
      <p:sp>
        <p:nvSpPr>
          <p:cNvPr id="21507" name="Rectangle 14"/>
          <p:cNvSpPr>
            <a:spLocks noChangeArrowheads="1"/>
          </p:cNvSpPr>
          <p:nvPr/>
        </p:nvSpPr>
        <p:spPr bwMode="auto">
          <a:xfrm>
            <a:off x="250825" y="1684599"/>
            <a:ext cx="8466138" cy="4124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t" anchorCtr="0">
            <a:spAutoFit/>
          </a:bodyPr>
          <a:lstStyle/>
          <a:p>
            <a:pPr marL="730250" lvl="1" indent="-51435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v"/>
              <a:defRPr/>
            </a:pPr>
            <a:r>
              <a:rPr lang="en-US" sz="2400" b="1" dirty="0" smtClean="0">
                <a:ln>
                  <a:solidFill>
                    <a:srgbClr val="00B050"/>
                  </a:solidFill>
                </a:ln>
                <a:latin typeface="Verdana" pitchFamily="34" charset="0"/>
                <a:ea typeface="SimSun" pitchFamily="2" charset="-122"/>
              </a:rPr>
              <a:t>Importance of Math in Network Security</a:t>
            </a:r>
            <a:endParaRPr lang="en-US" sz="2400" b="1" dirty="0">
              <a:ln>
                <a:solidFill>
                  <a:srgbClr val="00B050"/>
                </a:solidFill>
              </a:ln>
              <a:latin typeface="Verdana" pitchFamily="34" charset="0"/>
              <a:ea typeface="SimSun" pitchFamily="2" charset="-122"/>
            </a:endParaRPr>
          </a:p>
          <a:p>
            <a:pPr marL="730250" lvl="1" indent="-51435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v"/>
              <a:defRPr/>
            </a:pPr>
            <a:r>
              <a:rPr lang="en-US" sz="2400" b="1" dirty="0" smtClean="0">
                <a:ln>
                  <a:solidFill>
                    <a:srgbClr val="6600FF"/>
                  </a:solidFill>
                </a:ln>
                <a:latin typeface="Verdana" pitchFamily="34" charset="0"/>
                <a:ea typeface="SimSun" pitchFamily="2" charset="-122"/>
              </a:rPr>
              <a:t>Integer Arithmetic with Binary Operations </a:t>
            </a:r>
            <a:endParaRPr lang="en-US" sz="2400" b="1" dirty="0">
              <a:ln>
                <a:solidFill>
                  <a:srgbClr val="6600FF"/>
                </a:solidFill>
              </a:ln>
              <a:latin typeface="Verdana" pitchFamily="34" charset="0"/>
              <a:ea typeface="SimSun" pitchFamily="2" charset="-122"/>
            </a:endParaRPr>
          </a:p>
          <a:p>
            <a:pPr marL="730250" lvl="1" indent="-51435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v"/>
              <a:defRPr/>
            </a:pPr>
            <a:r>
              <a:rPr lang="en-US" sz="2400" b="1" dirty="0" smtClean="0">
                <a:ln>
                  <a:solidFill>
                    <a:srgbClr val="00B050"/>
                  </a:solidFill>
                </a:ln>
                <a:latin typeface="Verdana" pitchFamily="34" charset="0"/>
                <a:ea typeface="SimSun" pitchFamily="2" charset="-122"/>
              </a:rPr>
              <a:t>Divisibility </a:t>
            </a:r>
            <a:r>
              <a:rPr lang="en-US" sz="2400" b="1" dirty="0">
                <a:ln>
                  <a:solidFill>
                    <a:srgbClr val="00B050"/>
                  </a:solidFill>
                </a:ln>
                <a:latin typeface="Verdana" pitchFamily="34" charset="0"/>
                <a:ea typeface="SimSun" pitchFamily="2" charset="-122"/>
              </a:rPr>
              <a:t>and Modular </a:t>
            </a:r>
            <a:r>
              <a:rPr lang="en-US" sz="2400" b="1" dirty="0" smtClean="0">
                <a:ln>
                  <a:solidFill>
                    <a:srgbClr val="00B050"/>
                  </a:solidFill>
                </a:ln>
                <a:latin typeface="Verdana" pitchFamily="34" charset="0"/>
                <a:ea typeface="SimSun" pitchFamily="2" charset="-122"/>
              </a:rPr>
              <a:t>Arithmetic</a:t>
            </a:r>
          </a:p>
          <a:p>
            <a:pPr marL="730250" lvl="1" indent="-51435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v"/>
              <a:defRPr/>
            </a:pPr>
            <a:r>
              <a:rPr lang="en-US" sz="2400" b="1" dirty="0" smtClean="0">
                <a:ln>
                  <a:solidFill>
                    <a:srgbClr val="6600FF"/>
                  </a:solidFill>
                </a:ln>
                <a:latin typeface="Verdana" pitchFamily="34" charset="0"/>
                <a:ea typeface="SimSun" pitchFamily="2" charset="-122"/>
              </a:rPr>
              <a:t>Greatest </a:t>
            </a:r>
            <a:r>
              <a:rPr lang="en-US" sz="2400" b="1" dirty="0">
                <a:ln>
                  <a:solidFill>
                    <a:srgbClr val="6600FF"/>
                  </a:solidFill>
                </a:ln>
                <a:latin typeface="Verdana" pitchFamily="34" charset="0"/>
                <a:ea typeface="SimSun" pitchFamily="2" charset="-122"/>
              </a:rPr>
              <a:t>Common </a:t>
            </a:r>
            <a:r>
              <a:rPr lang="en-US" sz="2400" b="1" dirty="0" smtClean="0">
                <a:ln>
                  <a:solidFill>
                    <a:srgbClr val="6600FF"/>
                  </a:solidFill>
                </a:ln>
                <a:latin typeface="Verdana" pitchFamily="34" charset="0"/>
                <a:ea typeface="SimSun" pitchFamily="2" charset="-122"/>
              </a:rPr>
              <a:t>Divisors</a:t>
            </a:r>
            <a:endParaRPr lang="en-US" sz="2400" b="1" dirty="0">
              <a:ln>
                <a:solidFill>
                  <a:srgbClr val="6600FF"/>
                </a:solidFill>
              </a:ln>
              <a:latin typeface="Verdana" pitchFamily="34" charset="0"/>
              <a:ea typeface="SimSun" pitchFamily="2" charset="-122"/>
            </a:endParaRPr>
          </a:p>
          <a:p>
            <a:pPr marL="730250" lvl="1" indent="-51435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v"/>
              <a:defRPr/>
            </a:pPr>
            <a:r>
              <a:rPr lang="en-US" sz="2400" b="1" dirty="0" smtClean="0">
                <a:ln>
                  <a:solidFill>
                    <a:srgbClr val="00B050"/>
                  </a:solidFill>
                </a:ln>
                <a:latin typeface="Verdana" pitchFamily="34" charset="0"/>
                <a:ea typeface="SimSun" pitchFamily="2" charset="-122"/>
              </a:rPr>
              <a:t>Determining Multiplicative Inverse </a:t>
            </a:r>
            <a:endParaRPr lang="en-US" sz="2400" b="1" dirty="0">
              <a:ln>
                <a:solidFill>
                  <a:srgbClr val="00B050"/>
                </a:solidFill>
              </a:ln>
              <a:latin typeface="Verdana" pitchFamily="34" charset="0"/>
              <a:ea typeface="SimSun" pitchFamily="2" charset="-122"/>
            </a:endParaRPr>
          </a:p>
          <a:p>
            <a:pPr marL="730250" lvl="1" indent="-51435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v"/>
              <a:defRPr/>
            </a:pPr>
            <a:r>
              <a:rPr lang="en-US" sz="2400" b="1" dirty="0" smtClean="0">
                <a:ln>
                  <a:solidFill>
                    <a:srgbClr val="6600FF"/>
                  </a:solidFill>
                </a:ln>
                <a:latin typeface="Verdana" pitchFamily="34" charset="0"/>
                <a:ea typeface="SimSun" pitchFamily="2" charset="-122"/>
              </a:rPr>
              <a:t>Solving Linear Diophantine Equations</a:t>
            </a:r>
          </a:p>
          <a:p>
            <a:pPr marL="730250" lvl="1" indent="-51435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v"/>
              <a:defRPr/>
            </a:pPr>
            <a:r>
              <a:rPr lang="en-US" sz="2400" b="1" dirty="0">
                <a:ln>
                  <a:solidFill>
                    <a:srgbClr val="6600FF"/>
                  </a:solidFill>
                </a:ln>
                <a:latin typeface="Verdana" pitchFamily="34" charset="0"/>
                <a:ea typeface="SimSun" pitchFamily="2" charset="-122"/>
              </a:rPr>
              <a:t>Matrices</a:t>
            </a:r>
          </a:p>
          <a:p>
            <a:pPr marL="730250" lvl="1" indent="-51435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v"/>
              <a:defRPr/>
            </a:pPr>
            <a:r>
              <a:rPr lang="en-US" sz="2400" b="1" dirty="0" smtClean="0">
                <a:ln>
                  <a:solidFill>
                    <a:srgbClr val="00B050"/>
                  </a:solidFill>
                </a:ln>
                <a:latin typeface="Verdana" pitchFamily="34" charset="0"/>
                <a:ea typeface="SimSun" pitchFamily="2" charset="-122"/>
              </a:rPr>
              <a:t>Prime Factorization</a:t>
            </a:r>
            <a:endParaRPr lang="en-US" sz="2400" b="1" dirty="0">
              <a:ln>
                <a:solidFill>
                  <a:srgbClr val="00B050"/>
                </a:solidFill>
              </a:ln>
              <a:latin typeface="Verdana" pitchFamily="34" charset="0"/>
              <a:ea typeface="SimSun" pitchFamily="2" charset="-122"/>
            </a:endParaRPr>
          </a:p>
        </p:txBody>
      </p:sp>
      <p:sp>
        <p:nvSpPr>
          <p:cNvPr id="17412" name="Rectangle 14"/>
          <p:cNvSpPr>
            <a:spLocks noChangeArrowheads="1"/>
          </p:cNvSpPr>
          <p:nvPr/>
        </p:nvSpPr>
        <p:spPr bwMode="auto">
          <a:xfrm>
            <a:off x="0" y="1013752"/>
            <a:ext cx="584676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3200" b="1" dirty="0" smtClean="0">
                <a:ln w="12700">
                  <a:solidFill>
                    <a:srgbClr val="6600FF"/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Topics to be Discussed:</a:t>
            </a:r>
            <a:endParaRPr lang="en-US" sz="3200" b="1" dirty="0">
              <a:ln w="12700">
                <a:solidFill>
                  <a:srgbClr val="6600FF"/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>
                <a:solidFill>
                  <a:srgbClr val="FF0000"/>
                </a:solidFill>
              </a:rPr>
              <a:t>Slide</a:t>
            </a:r>
            <a:r>
              <a:rPr lang="en-US" smtClean="0"/>
              <a:t>-</a:t>
            </a:r>
            <a:fld id="{FCFF135A-902E-4CEE-A769-6297F0D52EC6}" type="slidenum">
              <a:rPr lang="en-US" smtClean="0">
                <a:solidFill>
                  <a:srgbClr val="6600FF"/>
                </a:solidFill>
              </a:rPr>
              <a:pPr algn="l">
                <a:defRPr/>
              </a:pPr>
              <a:t>3</a:t>
            </a:fld>
            <a:endParaRPr lang="en-US" dirty="0">
              <a:solidFill>
                <a:srgbClr val="6600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5" name="Rectangle 11"/>
          <p:cNvSpPr>
            <a:spLocks noChangeArrowheads="1"/>
          </p:cNvSpPr>
          <p:nvPr/>
        </p:nvSpPr>
        <p:spPr bwMode="auto">
          <a:xfrm>
            <a:off x="0" y="-4763"/>
            <a:ext cx="9144000" cy="5847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ko-KR" sz="3200" b="1" dirty="0" smtClean="0">
                <a:latin typeface="Verdana" pitchFamily="34" charset="0"/>
                <a:ea typeface="굴림" pitchFamily="34" charset="-127"/>
              </a:rPr>
              <a:t>GCD Using Euclidean Algorithm</a:t>
            </a:r>
            <a:endParaRPr lang="en-US" altLang="en-US" sz="3200" b="1" dirty="0">
              <a:latin typeface="Verdana" pitchFamily="34" charset="0"/>
              <a:ea typeface="굴림" pitchFamily="34" charset="-127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>
                <a:solidFill>
                  <a:srgbClr val="FF0000"/>
                </a:solidFill>
              </a:rPr>
              <a:t>Slide</a:t>
            </a:r>
            <a:r>
              <a:rPr lang="en-US" smtClean="0"/>
              <a:t>-</a:t>
            </a:r>
            <a:fld id="{FCFF135A-902E-4CEE-A769-6297F0D52EC6}" type="slidenum">
              <a:rPr lang="en-US" smtClean="0">
                <a:solidFill>
                  <a:srgbClr val="6600FF"/>
                </a:solidFill>
              </a:rPr>
              <a:pPr algn="l">
                <a:defRPr/>
              </a:pPr>
              <a:t>30</a:t>
            </a:fld>
            <a:endParaRPr lang="en-US" dirty="0">
              <a:solidFill>
                <a:srgbClr val="6600FF"/>
              </a:solidFill>
            </a:endParaRPr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533400" y="3580650"/>
            <a:ext cx="8077200" cy="2985433"/>
          </a:xfrm>
          <a:prstGeom prst="rect">
            <a:avLst/>
          </a:prstGeom>
          <a:noFill/>
          <a:ln w="762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028700" indent="-1028700">
              <a:defRPr/>
            </a:pPr>
            <a:r>
              <a:rPr lang="en-US" sz="2400" b="1" i="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Fact 1:   </a:t>
            </a:r>
            <a:endParaRPr lang="en-US" sz="2400" b="1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57150" algn="just">
              <a:defRPr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Between the two given integer </a:t>
            </a:r>
            <a:r>
              <a:rPr lang="en-US" sz="2000" b="1" i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 and </a:t>
            </a:r>
            <a:r>
              <a:rPr lang="en-US" sz="2000" b="1" i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, if the </a:t>
            </a:r>
            <a:r>
              <a:rPr lang="en-US" sz="2000" i="0" dirty="0" smtClean="0">
                <a:latin typeface="Verdana" panose="020B0604030504040204" pitchFamily="34" charset="0"/>
                <a:ea typeface="Verdana" panose="020B0604030504040204" pitchFamily="34" charset="0"/>
              </a:rPr>
              <a:t>2nd </a:t>
            </a:r>
            <a:r>
              <a:rPr lang="en-US" sz="2000" i="0" dirty="0">
                <a:latin typeface="Verdana" panose="020B0604030504040204" pitchFamily="34" charset="0"/>
                <a:ea typeface="Verdana" panose="020B0604030504040204" pitchFamily="34" charset="0"/>
              </a:rPr>
              <a:t>integer is zero, then </a:t>
            </a:r>
            <a:r>
              <a:rPr lang="en-US" sz="2000" b="1" i="0" dirty="0" err="1">
                <a:solidFill>
                  <a:srgbClr val="0000CC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gcd</a:t>
            </a:r>
            <a:r>
              <a:rPr lang="en-US" sz="2000" b="1" i="0" dirty="0">
                <a:solidFill>
                  <a:srgbClr val="0000CC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(a, 0) = </a:t>
            </a:r>
            <a:r>
              <a:rPr lang="en-US" sz="2000" b="1" i="0" dirty="0" smtClean="0">
                <a:solidFill>
                  <a:srgbClr val="0000CC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</a:t>
            </a:r>
            <a:r>
              <a:rPr lang="en-US" sz="2000" i="0" dirty="0" smtClean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r>
              <a:rPr lang="en-US" sz="2000" i="0" dirty="0" smtClean="0">
                <a:solidFill>
                  <a:srgbClr val="00CC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b="1" i="0" dirty="0" smtClean="0">
                <a:latin typeface="Verdana" panose="020B0604030504040204" pitchFamily="34" charset="0"/>
                <a:ea typeface="Verdana" panose="020B0604030504040204" pitchFamily="34" charset="0"/>
              </a:rPr>
              <a:t>Example</a:t>
            </a:r>
            <a:r>
              <a:rPr lang="en-US" sz="2000" i="0" dirty="0">
                <a:latin typeface="Verdana" panose="020B0604030504040204" pitchFamily="34" charset="0"/>
                <a:ea typeface="Verdana" panose="020B0604030504040204" pitchFamily="34" charset="0"/>
              </a:rPr>
              <a:t>: </a:t>
            </a:r>
            <a:r>
              <a:rPr lang="en-US" sz="2000" i="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gcd</a:t>
            </a:r>
            <a:r>
              <a:rPr lang="en-US" sz="2000" i="0" dirty="0" smtClean="0">
                <a:latin typeface="Verdana" panose="020B0604030504040204" pitchFamily="34" charset="0"/>
                <a:ea typeface="Verdana" panose="020B0604030504040204" pitchFamily="34" charset="0"/>
              </a:rPr>
              <a:t> (</a:t>
            </a:r>
            <a:r>
              <a:rPr lang="en-US" sz="2000" i="0" dirty="0">
                <a:latin typeface="Verdana" panose="020B0604030504040204" pitchFamily="34" charset="0"/>
                <a:ea typeface="Verdana" panose="020B0604030504040204" pitchFamily="34" charset="0"/>
              </a:rPr>
              <a:t>5, 0) = 5</a:t>
            </a:r>
          </a:p>
          <a:p>
            <a:pPr marL="1028700" indent="-1028700" algn="just">
              <a:defRPr/>
            </a:pPr>
            <a:endParaRPr lang="en-US" sz="2000" i="0" dirty="0">
              <a:effectLst>
                <a:outerShdw blurRad="38100" dist="38100" dir="2700000" algn="tl">
                  <a:srgbClr val="FFFFFF"/>
                </a:outerShdw>
              </a:effectLst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1028700" indent="-1028700" algn="just">
              <a:defRPr/>
            </a:pPr>
            <a:r>
              <a:rPr lang="en-US" sz="2400" b="1" dirty="0">
                <a:solidFill>
                  <a:srgbClr val="6600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Fact 2:</a:t>
            </a:r>
          </a:p>
          <a:p>
            <a:pPr algn="just">
              <a:defRPr/>
            </a:pPr>
            <a:r>
              <a:rPr lang="en-US" sz="2000" i="0" dirty="0" smtClean="0">
                <a:latin typeface="Verdana" panose="020B0604030504040204" pitchFamily="34" charset="0"/>
                <a:ea typeface="Verdana" panose="020B0604030504040204" pitchFamily="34" charset="0"/>
              </a:rPr>
              <a:t>When </a:t>
            </a:r>
            <a:r>
              <a:rPr lang="en-US" sz="2000" i="0" dirty="0">
                <a:latin typeface="Verdana" panose="020B0604030504040204" pitchFamily="34" charset="0"/>
                <a:ea typeface="Verdana" panose="020B0604030504040204" pitchFamily="34" charset="0"/>
              </a:rPr>
              <a:t>both integer is positive, then</a:t>
            </a:r>
            <a:r>
              <a:rPr lang="en-US" sz="2000" i="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b="1" i="0" dirty="0" err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gcd</a:t>
            </a:r>
            <a:r>
              <a:rPr lang="en-US" sz="2000" b="1" i="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(a, b) = </a:t>
            </a:r>
            <a:r>
              <a:rPr lang="en-US" sz="2000" b="1" i="0" dirty="0" err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gcd</a:t>
            </a:r>
            <a:r>
              <a:rPr lang="en-US" sz="2000" b="1" i="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(b, r)</a:t>
            </a:r>
            <a:r>
              <a:rPr lang="en-US" sz="2000" i="0" dirty="0">
                <a:solidFill>
                  <a:schemeClr val="folHlin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,</a:t>
            </a:r>
            <a:r>
              <a:rPr lang="en-US" sz="2000" i="0" dirty="0">
                <a:latin typeface="Verdana" panose="020B0604030504040204" pitchFamily="34" charset="0"/>
                <a:ea typeface="Verdana" panose="020B0604030504040204" pitchFamily="34" charset="0"/>
              </a:rPr>
              <a:t> where </a:t>
            </a:r>
            <a:r>
              <a:rPr lang="en-US" sz="2000" b="1" i="0" dirty="0">
                <a:solidFill>
                  <a:srgbClr val="0000CC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</a:t>
            </a:r>
            <a:r>
              <a:rPr lang="en-US" sz="2000" i="0" dirty="0">
                <a:latin typeface="Verdana" panose="020B0604030504040204" pitchFamily="34" charset="0"/>
                <a:ea typeface="Verdana" panose="020B0604030504040204" pitchFamily="34" charset="0"/>
              </a:rPr>
              <a:t> is the remainder of dividing </a:t>
            </a:r>
            <a:r>
              <a:rPr lang="en-US" sz="2000" b="1" i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</a:t>
            </a:r>
            <a:r>
              <a:rPr lang="en-US" sz="2000" i="0" dirty="0">
                <a:latin typeface="Verdana" panose="020B0604030504040204" pitchFamily="34" charset="0"/>
                <a:ea typeface="Verdana" panose="020B0604030504040204" pitchFamily="34" charset="0"/>
              </a:rPr>
              <a:t> by </a:t>
            </a:r>
            <a:r>
              <a:rPr lang="en-US" sz="2000" b="1" i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</a:t>
            </a:r>
            <a:r>
              <a:rPr lang="en-US" sz="2000" i="0" dirty="0">
                <a:solidFill>
                  <a:schemeClr val="hlin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i="0" dirty="0">
                <a:latin typeface="Verdana" panose="020B0604030504040204" pitchFamily="34" charset="0"/>
                <a:ea typeface="Verdana" panose="020B0604030504040204" pitchFamily="34" charset="0"/>
              </a:rPr>
              <a:t>(here the value of first and second integer is changed until the second integer becomes zero.</a:t>
            </a:r>
          </a:p>
        </p:txBody>
      </p:sp>
      <p:sp>
        <p:nvSpPr>
          <p:cNvPr id="14" name="Rectangle 16"/>
          <p:cNvSpPr>
            <a:spLocks noChangeArrowheads="1"/>
          </p:cNvSpPr>
          <p:nvPr/>
        </p:nvSpPr>
        <p:spPr bwMode="auto">
          <a:xfrm>
            <a:off x="152400" y="653140"/>
            <a:ext cx="8801100" cy="258532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marL="457200" indent="-4572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indent="0" algn="just"/>
            <a:r>
              <a:rPr lang="en-US" sz="2400" b="0" i="0" dirty="0">
                <a:latin typeface="Verdana" panose="020B0604030504040204" pitchFamily="34" charset="0"/>
                <a:ea typeface="Verdana" panose="020B0604030504040204" pitchFamily="34" charset="0"/>
              </a:rPr>
              <a:t>Finding the GCD of two positive integers by listing all common divisors is not practical when the two integers are large.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000" b="0" i="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571500" indent="-342900" algn="just">
              <a:buFont typeface="Wingdings" panose="05000000000000000000" pitchFamily="2" charset="2"/>
              <a:buChar char="Ø"/>
            </a:pP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More than 2000 years ago, a </a:t>
            </a:r>
            <a:r>
              <a:rPr lang="en-US" sz="2000" b="0" i="0" dirty="0" smtClean="0">
                <a:latin typeface="Verdana" panose="020B0604030504040204" pitchFamily="34" charset="0"/>
                <a:ea typeface="Verdana" panose="020B0604030504040204" pitchFamily="34" charset="0"/>
              </a:rPr>
              <a:t>great mathematician </a:t>
            </a: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named </a:t>
            </a:r>
            <a:r>
              <a:rPr lang="en-US" sz="2000" i="0" dirty="0">
                <a:solidFill>
                  <a:srgbClr val="6600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Euclid</a:t>
            </a:r>
            <a:r>
              <a:rPr lang="en-US" sz="2000" b="0" i="0" dirty="0">
                <a:solidFill>
                  <a:srgbClr val="6600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developed an algorithm that can find the GCD of two large positive integers.</a:t>
            </a:r>
          </a:p>
          <a:p>
            <a:pPr marL="571500" indent="-342900" algn="just">
              <a:buFont typeface="Wingdings" panose="05000000000000000000" pitchFamily="2" charset="2"/>
              <a:buChar char="Ø"/>
            </a:pPr>
            <a:r>
              <a:rPr lang="en-US" sz="2000" b="0" i="0" dirty="0" smtClean="0">
                <a:latin typeface="Verdana" panose="020B0604030504040204" pitchFamily="34" charset="0"/>
                <a:ea typeface="Verdana" panose="020B0604030504040204" pitchFamily="34" charset="0"/>
              </a:rPr>
              <a:t>The </a:t>
            </a: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Euclidian algorithm is based on the two facts:</a:t>
            </a:r>
          </a:p>
        </p:txBody>
      </p:sp>
    </p:spTree>
    <p:extLst>
      <p:ext uri="{BB962C8B-B14F-4D97-AF65-F5344CB8AC3E}">
        <p14:creationId xmlns:p14="http://schemas.microsoft.com/office/powerpoint/2010/main" val="414537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5" name="Rectangle 11"/>
          <p:cNvSpPr>
            <a:spLocks noChangeArrowheads="1"/>
          </p:cNvSpPr>
          <p:nvPr/>
        </p:nvSpPr>
        <p:spPr bwMode="auto">
          <a:xfrm>
            <a:off x="0" y="-4763"/>
            <a:ext cx="9144000" cy="5847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ko-KR" sz="3200" b="1" dirty="0" smtClean="0">
                <a:latin typeface="Verdana" pitchFamily="34" charset="0"/>
                <a:ea typeface="굴림" pitchFamily="34" charset="-127"/>
              </a:rPr>
              <a:t>GCD Using Euclidean Algorithm</a:t>
            </a:r>
            <a:endParaRPr lang="en-US" altLang="en-US" sz="3200" b="1" dirty="0">
              <a:latin typeface="Verdana" pitchFamily="34" charset="0"/>
              <a:ea typeface="굴림" pitchFamily="34" charset="-127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>
                <a:solidFill>
                  <a:srgbClr val="FF0000"/>
                </a:solidFill>
              </a:rPr>
              <a:t>Slide</a:t>
            </a:r>
            <a:r>
              <a:rPr lang="en-US" smtClean="0"/>
              <a:t>-</a:t>
            </a:r>
            <a:fld id="{FCFF135A-902E-4CEE-A769-6297F0D52EC6}" type="slidenum">
              <a:rPr lang="en-US" smtClean="0">
                <a:solidFill>
                  <a:srgbClr val="6600FF"/>
                </a:solidFill>
              </a:rPr>
              <a:pPr algn="l">
                <a:defRPr/>
              </a:pPr>
              <a:t>31</a:t>
            </a:fld>
            <a:endParaRPr lang="en-US" dirty="0">
              <a:solidFill>
                <a:srgbClr val="6600FF"/>
              </a:solidFill>
            </a:endParaRPr>
          </a:p>
        </p:txBody>
      </p:sp>
      <p:sp>
        <p:nvSpPr>
          <p:cNvPr id="14" name="Rectangle 16"/>
          <p:cNvSpPr>
            <a:spLocks noChangeArrowheads="1"/>
          </p:cNvSpPr>
          <p:nvPr/>
        </p:nvSpPr>
        <p:spPr bwMode="auto">
          <a:xfrm>
            <a:off x="152400" y="653140"/>
            <a:ext cx="8801100" cy="83099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marL="457200" indent="-4572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indent="0" algn="just"/>
            <a:r>
              <a:rPr lang="en-US" sz="2400" b="0" i="0" dirty="0">
                <a:latin typeface="Verdana" panose="020B0604030504040204" pitchFamily="34" charset="0"/>
              </a:rPr>
              <a:t>Figure below shows how we use </a:t>
            </a:r>
            <a:r>
              <a:rPr lang="en-US" sz="2400" b="0" i="0" dirty="0" smtClean="0">
                <a:latin typeface="Verdana" panose="020B0604030504040204" pitchFamily="34" charset="0"/>
              </a:rPr>
              <a:t>Fatct-1 </a:t>
            </a:r>
            <a:r>
              <a:rPr lang="en-US" sz="2400" b="0" i="0" dirty="0">
                <a:latin typeface="Verdana" panose="020B0604030504040204" pitchFamily="34" charset="0"/>
              </a:rPr>
              <a:t>and </a:t>
            </a:r>
            <a:r>
              <a:rPr lang="en-US" sz="2400" b="0" i="0" dirty="0" smtClean="0">
                <a:latin typeface="Verdana" panose="020B0604030504040204" pitchFamily="34" charset="0"/>
              </a:rPr>
              <a:t>Fact-2 </a:t>
            </a:r>
            <a:r>
              <a:rPr lang="en-US" sz="2400" b="0" i="0" dirty="0">
                <a:latin typeface="Verdana" panose="020B0604030504040204" pitchFamily="34" charset="0"/>
              </a:rPr>
              <a:t>to calculate </a:t>
            </a:r>
            <a:r>
              <a:rPr lang="en-US" sz="2400" i="0" dirty="0" err="1">
                <a:solidFill>
                  <a:srgbClr val="FF0000"/>
                </a:solidFill>
                <a:latin typeface="Verdana" panose="020B0604030504040204" pitchFamily="34" charset="0"/>
              </a:rPr>
              <a:t>gcd</a:t>
            </a:r>
            <a:r>
              <a:rPr lang="en-US" sz="2400" i="0" dirty="0">
                <a:solidFill>
                  <a:srgbClr val="FF0000"/>
                </a:solidFill>
                <a:latin typeface="Verdana" panose="020B0604030504040204" pitchFamily="34" charset="0"/>
              </a:rPr>
              <a:t> (a, b</a:t>
            </a:r>
            <a:r>
              <a:rPr lang="en-US" sz="2400" i="0" dirty="0" smtClean="0">
                <a:solidFill>
                  <a:srgbClr val="FF0000"/>
                </a:solidFill>
                <a:latin typeface="Verdana" panose="020B0604030504040204" pitchFamily="34" charset="0"/>
              </a:rPr>
              <a:t>) </a:t>
            </a:r>
            <a:r>
              <a:rPr lang="en-US" sz="2400" b="0" i="0" dirty="0" smtClean="0">
                <a:latin typeface="Verdana" panose="020B0604030504040204" pitchFamily="34" charset="0"/>
              </a:rPr>
              <a:t>using Euclidean algorithm.</a:t>
            </a:r>
            <a:endParaRPr lang="en-US" sz="2400" b="0" i="0" dirty="0">
              <a:latin typeface="Verdana" panose="020B0604030504040204" pitchFamily="34" charset="0"/>
            </a:endParaRPr>
          </a:p>
        </p:txBody>
      </p:sp>
      <p:pic>
        <p:nvPicPr>
          <p:cNvPr id="7" name="Picture 2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1685925"/>
            <a:ext cx="7002462" cy="351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25"/>
          <p:cNvSpPr txBox="1">
            <a:spLocks noChangeArrowheads="1"/>
          </p:cNvSpPr>
          <p:nvPr/>
        </p:nvSpPr>
        <p:spPr bwMode="auto">
          <a:xfrm>
            <a:off x="2667000" y="5272088"/>
            <a:ext cx="419698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2000" i="0" dirty="0">
                <a:solidFill>
                  <a:schemeClr val="folHlin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Figure: </a:t>
            </a:r>
            <a:r>
              <a:rPr lang="en-US" sz="2000" i="0" dirty="0">
                <a:latin typeface="Verdana" panose="020B0604030504040204" pitchFamily="34" charset="0"/>
                <a:ea typeface="Verdana" panose="020B0604030504040204" pitchFamily="34" charset="0"/>
              </a:rPr>
              <a:t>Euclidean Algorithm</a:t>
            </a:r>
          </a:p>
        </p:txBody>
      </p:sp>
      <p:sp>
        <p:nvSpPr>
          <p:cNvPr id="11" name="Rectangle 29"/>
          <p:cNvSpPr>
            <a:spLocks noChangeArrowheads="1"/>
          </p:cNvSpPr>
          <p:nvPr/>
        </p:nvSpPr>
        <p:spPr bwMode="auto">
          <a:xfrm>
            <a:off x="285750" y="5488865"/>
            <a:ext cx="8667750" cy="107721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2400" i="0" dirty="0">
                <a:solidFill>
                  <a:schemeClr val="folHlin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Note:</a:t>
            </a:r>
            <a:r>
              <a:rPr lang="en-US" sz="2400" i="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endParaRPr lang="en-US" sz="2400" i="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2000" b="0" i="0" dirty="0" smtClean="0">
                <a:latin typeface="Verdana" panose="020B0604030504040204" pitchFamily="34" charset="0"/>
                <a:ea typeface="Verdana" panose="020B0604030504040204" pitchFamily="34" charset="0"/>
              </a:rPr>
              <a:t>When </a:t>
            </a:r>
            <a:r>
              <a:rPr lang="en-US" sz="2000" b="0" i="0" dirty="0" err="1">
                <a:latin typeface="Verdana" panose="020B0604030504040204" pitchFamily="34" charset="0"/>
                <a:ea typeface="Verdana" panose="020B0604030504040204" pitchFamily="34" charset="0"/>
              </a:rPr>
              <a:t>gcd</a:t>
            </a: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 (a, b) = 1, we say that </a:t>
            </a:r>
            <a:r>
              <a:rPr lang="en-US" sz="2000" dirty="0">
                <a:solidFill>
                  <a:srgbClr val="0000CC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</a:t>
            </a: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 and </a:t>
            </a:r>
            <a:r>
              <a:rPr lang="en-US" sz="2000" dirty="0">
                <a:solidFill>
                  <a:srgbClr val="0000CC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</a:t>
            </a: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 are </a:t>
            </a:r>
            <a:r>
              <a:rPr lang="en-US" sz="2000" i="0" dirty="0">
                <a:ln>
                  <a:solidFill>
                    <a:srgbClr val="FF0000"/>
                  </a:solidFill>
                </a:ln>
                <a:latin typeface="Verdana" panose="020B0604030504040204" pitchFamily="34" charset="0"/>
                <a:ea typeface="Verdana" panose="020B0604030504040204" pitchFamily="34" charset="0"/>
              </a:rPr>
              <a:t>relatively prime </a:t>
            </a: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or they are </a:t>
            </a:r>
            <a:r>
              <a:rPr lang="en-US" sz="2000" i="0" dirty="0" err="1">
                <a:ln>
                  <a:solidFill>
                    <a:srgbClr val="FF0000"/>
                  </a:solidFill>
                </a:ln>
                <a:latin typeface="Verdana" panose="020B0604030504040204" pitchFamily="34" charset="0"/>
                <a:ea typeface="Verdana" panose="020B0604030504040204" pitchFamily="34" charset="0"/>
              </a:rPr>
              <a:t>coprime</a:t>
            </a: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48354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5" name="Rectangle 11"/>
          <p:cNvSpPr>
            <a:spLocks noChangeArrowheads="1"/>
          </p:cNvSpPr>
          <p:nvPr/>
        </p:nvSpPr>
        <p:spPr bwMode="auto">
          <a:xfrm>
            <a:off x="0" y="-4763"/>
            <a:ext cx="9144000" cy="5847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ko-KR" sz="3200" b="1" dirty="0" smtClean="0">
                <a:latin typeface="Verdana" pitchFamily="34" charset="0"/>
                <a:ea typeface="굴림" pitchFamily="34" charset="-127"/>
              </a:rPr>
              <a:t>GCD Using Euclidean Algorithm</a:t>
            </a:r>
            <a:endParaRPr lang="en-US" altLang="en-US" sz="3200" b="1" dirty="0">
              <a:latin typeface="Verdana" pitchFamily="34" charset="0"/>
              <a:ea typeface="굴림" pitchFamily="34" charset="-127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>
                <a:solidFill>
                  <a:srgbClr val="FF0000"/>
                </a:solidFill>
              </a:rPr>
              <a:t>Slide</a:t>
            </a:r>
            <a:r>
              <a:rPr lang="en-US" smtClean="0"/>
              <a:t>-</a:t>
            </a:r>
            <a:fld id="{FCFF135A-902E-4CEE-A769-6297F0D52EC6}" type="slidenum">
              <a:rPr lang="en-US" smtClean="0">
                <a:solidFill>
                  <a:srgbClr val="6600FF"/>
                </a:solidFill>
              </a:rPr>
              <a:pPr algn="l">
                <a:defRPr/>
              </a:pPr>
              <a:t>32</a:t>
            </a:fld>
            <a:endParaRPr lang="en-US" dirty="0">
              <a:solidFill>
                <a:srgbClr val="6600FF"/>
              </a:solidFill>
            </a:endParaRPr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-15420" y="597475"/>
            <a:ext cx="2023311" cy="461665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2400" i="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Example-1</a:t>
            </a:r>
            <a:endParaRPr lang="en-US" sz="2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-76200" y="1015276"/>
            <a:ext cx="3810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just" eaLnBrk="1" hangingPunct="1">
              <a:defRPr/>
            </a:pPr>
            <a:r>
              <a:rPr lang="en-US" sz="2000" i="0" dirty="0">
                <a:latin typeface="Verdana" panose="020B0604030504040204" pitchFamily="34" charset="0"/>
                <a:ea typeface="Verdana" panose="020B0604030504040204" pitchFamily="34" charset="0"/>
              </a:rPr>
              <a:t>Find the greatest common divisor of 2740 and 1760.</a:t>
            </a: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133350" y="2041594"/>
            <a:ext cx="360045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just" eaLnBrk="1" hangingPunct="1">
              <a:defRPr/>
            </a:pPr>
            <a:r>
              <a:rPr lang="en-US" sz="2000" i="0" dirty="0">
                <a:latin typeface="Verdana" panose="020B0604030504040204" pitchFamily="34" charset="0"/>
                <a:ea typeface="Verdana" panose="020B0604030504040204" pitchFamily="34" charset="0"/>
              </a:rPr>
              <a:t>We have </a:t>
            </a:r>
            <a:r>
              <a:rPr lang="en-US" sz="2000" i="0" dirty="0" err="1">
                <a:latin typeface="Verdana" panose="020B0604030504040204" pitchFamily="34" charset="0"/>
                <a:ea typeface="Verdana" panose="020B0604030504040204" pitchFamily="34" charset="0"/>
              </a:rPr>
              <a:t>gcd</a:t>
            </a:r>
            <a:r>
              <a:rPr lang="en-US" sz="2000" i="0" dirty="0">
                <a:latin typeface="Verdana" panose="020B0604030504040204" pitchFamily="34" charset="0"/>
                <a:ea typeface="Verdana" panose="020B0604030504040204" pitchFamily="34" charset="0"/>
              </a:rPr>
              <a:t> (2740, 1760) = 20.</a:t>
            </a:r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-19050" y="1737489"/>
            <a:ext cx="150495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just" eaLnBrk="1" hangingPunct="1">
              <a:defRPr/>
            </a:pPr>
            <a:r>
              <a:rPr lang="en-US" sz="2000" i="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Solution:</a:t>
            </a:r>
          </a:p>
        </p:txBody>
      </p:sp>
      <p:pic>
        <p:nvPicPr>
          <p:cNvPr id="15" name="Picture 1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641600"/>
            <a:ext cx="3581400" cy="321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angle 11"/>
          <p:cNvSpPr>
            <a:spLocks noChangeArrowheads="1"/>
          </p:cNvSpPr>
          <p:nvPr/>
        </p:nvSpPr>
        <p:spPr bwMode="auto">
          <a:xfrm>
            <a:off x="4152900" y="1093064"/>
            <a:ext cx="498523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r" eaLnBrk="1" hangingPunct="1">
              <a:defRPr/>
            </a:pPr>
            <a:r>
              <a:rPr lang="en-US" sz="2000" i="0" dirty="0">
                <a:latin typeface="Verdana" panose="020B0604030504040204" pitchFamily="34" charset="0"/>
                <a:ea typeface="Verdana" panose="020B0604030504040204" pitchFamily="34" charset="0"/>
              </a:rPr>
              <a:t>Find the greatest common divisor of 25 and 60.</a:t>
            </a:r>
          </a:p>
        </p:txBody>
      </p:sp>
      <p:sp>
        <p:nvSpPr>
          <p:cNvPr id="17" name="Rectangle 12"/>
          <p:cNvSpPr>
            <a:spLocks noChangeArrowheads="1"/>
          </p:cNvSpPr>
          <p:nvPr/>
        </p:nvSpPr>
        <p:spPr bwMode="auto">
          <a:xfrm>
            <a:off x="4495800" y="2202627"/>
            <a:ext cx="44958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r" eaLnBrk="1" hangingPunct="1">
              <a:defRPr/>
            </a:pPr>
            <a:r>
              <a:rPr lang="en-US" sz="2000" i="0" dirty="0">
                <a:latin typeface="Verdana" panose="020B0604030504040204" pitchFamily="34" charset="0"/>
                <a:ea typeface="Verdana" panose="020B0604030504040204" pitchFamily="34" charset="0"/>
              </a:rPr>
              <a:t>We have </a:t>
            </a:r>
            <a:r>
              <a:rPr lang="en-US" sz="2000" i="0" dirty="0" err="1">
                <a:latin typeface="Verdana" panose="020B0604030504040204" pitchFamily="34" charset="0"/>
                <a:ea typeface="Verdana" panose="020B0604030504040204" pitchFamily="34" charset="0"/>
              </a:rPr>
              <a:t>gcd</a:t>
            </a:r>
            <a:r>
              <a:rPr lang="en-US" sz="2000" i="0" dirty="0">
                <a:latin typeface="Verdana" panose="020B0604030504040204" pitchFamily="34" charset="0"/>
                <a:ea typeface="Verdana" panose="020B0604030504040204" pitchFamily="34" charset="0"/>
              </a:rPr>
              <a:t> (25, 60) = 5.</a:t>
            </a:r>
          </a:p>
        </p:txBody>
      </p:sp>
      <p:sp>
        <p:nvSpPr>
          <p:cNvPr id="18" name="Rectangle 13"/>
          <p:cNvSpPr>
            <a:spLocks noChangeArrowheads="1"/>
          </p:cNvSpPr>
          <p:nvPr/>
        </p:nvSpPr>
        <p:spPr bwMode="auto">
          <a:xfrm>
            <a:off x="4495800" y="1764477"/>
            <a:ext cx="44958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r" eaLnBrk="1" hangingPunct="1">
              <a:defRPr/>
            </a:pPr>
            <a:r>
              <a:rPr lang="en-US" sz="2000" b="1" i="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Solution:</a:t>
            </a:r>
          </a:p>
        </p:txBody>
      </p:sp>
      <p:pic>
        <p:nvPicPr>
          <p:cNvPr id="19" name="Picture 1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2667000"/>
            <a:ext cx="4419600" cy="2427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Rectangle 29"/>
          <p:cNvSpPr>
            <a:spLocks noChangeArrowheads="1"/>
          </p:cNvSpPr>
          <p:nvPr/>
        </p:nvSpPr>
        <p:spPr bwMode="auto">
          <a:xfrm>
            <a:off x="285750" y="5794574"/>
            <a:ext cx="9010650" cy="85690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2000"/>
              </a:lnSpc>
            </a:pPr>
            <a:r>
              <a:rPr lang="en-US" sz="2000" dirty="0">
                <a:solidFill>
                  <a:schemeClr val="hlin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Note:</a:t>
            </a:r>
            <a:r>
              <a:rPr lang="en-US" sz="2000" i="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  <a:p>
            <a:pPr>
              <a:lnSpc>
                <a:spcPct val="92000"/>
              </a:lnSpc>
            </a:pPr>
            <a:r>
              <a:rPr lang="en-US" sz="1700" b="0" i="0" dirty="0">
                <a:latin typeface="Verdana" panose="020B0604030504040204" pitchFamily="34" charset="0"/>
                <a:ea typeface="Verdana" panose="020B0604030504040204" pitchFamily="34" charset="0"/>
              </a:rPr>
              <a:t>The above example shows that it does not matter if the first number is smaller than the second number. We immediately get our correct ordering </a:t>
            </a:r>
            <a:r>
              <a:rPr lang="en-US" sz="1700" b="0" i="0" dirty="0" err="1">
                <a:latin typeface="Verdana" panose="020B0604030504040204" pitchFamily="34" charset="0"/>
                <a:ea typeface="Verdana" panose="020B0604030504040204" pitchFamily="34" charset="0"/>
              </a:rPr>
              <a:t>gcd</a:t>
            </a:r>
            <a:r>
              <a:rPr lang="en-US" sz="1700" b="0" i="0" dirty="0">
                <a:latin typeface="Verdana" panose="020B0604030504040204" pitchFamily="34" charset="0"/>
                <a:ea typeface="Verdana" panose="020B0604030504040204" pitchFamily="34" charset="0"/>
              </a:rPr>
              <a:t>(60, 25).</a:t>
            </a:r>
          </a:p>
        </p:txBody>
      </p:sp>
      <p:sp>
        <p:nvSpPr>
          <p:cNvPr id="21" name="Text Box 2"/>
          <p:cNvSpPr txBox="1">
            <a:spLocks noChangeArrowheads="1"/>
          </p:cNvSpPr>
          <p:nvPr/>
        </p:nvSpPr>
        <p:spPr bwMode="auto">
          <a:xfrm>
            <a:off x="7131050" y="617318"/>
            <a:ext cx="2023311" cy="461665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sz="2400" i="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Example-2</a:t>
            </a:r>
            <a:endParaRPr lang="en-US" sz="2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4051495" y="745588"/>
            <a:ext cx="0" cy="51107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124764" y="745588"/>
            <a:ext cx="0" cy="5110700"/>
          </a:xfrm>
          <a:prstGeom prst="line">
            <a:avLst/>
          </a:prstGeom>
          <a:ln w="38100">
            <a:solidFill>
              <a:srgbClr val="66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0760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5" name="Rectangle 11"/>
          <p:cNvSpPr>
            <a:spLocks noChangeArrowheads="1"/>
          </p:cNvSpPr>
          <p:nvPr/>
        </p:nvSpPr>
        <p:spPr bwMode="auto">
          <a:xfrm>
            <a:off x="0" y="-4763"/>
            <a:ext cx="9144000" cy="5847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ko-KR" sz="3200" b="1" dirty="0" smtClean="0">
                <a:latin typeface="Verdana" pitchFamily="34" charset="0"/>
                <a:ea typeface="굴림" pitchFamily="34" charset="-127"/>
              </a:rPr>
              <a:t>Extended Euclidean Algorithm</a:t>
            </a:r>
            <a:endParaRPr lang="en-US" altLang="en-US" sz="3200" b="1" dirty="0">
              <a:latin typeface="Verdana" pitchFamily="34" charset="0"/>
              <a:ea typeface="굴림" pitchFamily="34" charset="-127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>
                <a:solidFill>
                  <a:srgbClr val="FF0000"/>
                </a:solidFill>
              </a:rPr>
              <a:t>Slide</a:t>
            </a:r>
            <a:r>
              <a:rPr lang="en-US" smtClean="0"/>
              <a:t>-</a:t>
            </a:r>
            <a:fld id="{FCFF135A-902E-4CEE-A769-6297F0D52EC6}" type="slidenum">
              <a:rPr lang="en-US" smtClean="0">
                <a:solidFill>
                  <a:srgbClr val="6600FF"/>
                </a:solidFill>
              </a:rPr>
              <a:pPr algn="l">
                <a:defRPr/>
              </a:pPr>
              <a:t>33</a:t>
            </a:fld>
            <a:endParaRPr lang="en-US" dirty="0">
              <a:solidFill>
                <a:srgbClr val="6600FF"/>
              </a:solidFill>
            </a:endParaRPr>
          </a:p>
        </p:txBody>
      </p: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152400" y="689976"/>
            <a:ext cx="88011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just" eaLnBrk="1" hangingPunct="1">
              <a:defRPr/>
            </a:pPr>
            <a:r>
              <a:rPr lang="en-US" sz="2400" b="0" i="0" dirty="0">
                <a:latin typeface="Verdana" panose="020B0604030504040204" pitchFamily="34" charset="0"/>
                <a:ea typeface="Verdana" panose="020B0604030504040204" pitchFamily="34" charset="0"/>
              </a:rPr>
              <a:t>Given two integers </a:t>
            </a:r>
            <a:r>
              <a:rPr lang="en-US" sz="2400" b="1" i="1" dirty="0">
                <a:solidFill>
                  <a:srgbClr val="6600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</a:t>
            </a:r>
            <a:r>
              <a:rPr lang="en-US" sz="2400" b="0" i="0" dirty="0">
                <a:latin typeface="Verdana" panose="020B0604030504040204" pitchFamily="34" charset="0"/>
                <a:ea typeface="Verdana" panose="020B0604030504040204" pitchFamily="34" charset="0"/>
              </a:rPr>
              <a:t> and </a:t>
            </a:r>
            <a:r>
              <a:rPr lang="en-US" sz="2400" b="1" i="1" dirty="0">
                <a:solidFill>
                  <a:srgbClr val="6600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</a:t>
            </a:r>
            <a:r>
              <a:rPr lang="en-US" sz="2400" b="0" i="0" dirty="0">
                <a:latin typeface="Verdana" panose="020B0604030504040204" pitchFamily="34" charset="0"/>
                <a:ea typeface="Verdana" panose="020B0604030504040204" pitchFamily="34" charset="0"/>
              </a:rPr>
              <a:t>, we often need to find other two integers, </a:t>
            </a:r>
            <a:r>
              <a:rPr lang="en-US" sz="2400" b="1" i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</a:t>
            </a:r>
            <a:r>
              <a:rPr lang="en-US" sz="2400" b="0" i="0" dirty="0">
                <a:latin typeface="Verdana" panose="020B0604030504040204" pitchFamily="34" charset="0"/>
                <a:ea typeface="Verdana" panose="020B0604030504040204" pitchFamily="34" charset="0"/>
              </a:rPr>
              <a:t> and </a:t>
            </a:r>
            <a:r>
              <a:rPr lang="en-US" sz="2400" b="1" i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</a:t>
            </a:r>
            <a:r>
              <a:rPr lang="en-US" sz="2400" b="0" i="0" dirty="0">
                <a:latin typeface="Verdana" panose="020B0604030504040204" pitchFamily="34" charset="0"/>
                <a:ea typeface="Verdana" panose="020B0604030504040204" pitchFamily="34" charset="0"/>
              </a:rPr>
              <a:t>, such that</a:t>
            </a:r>
          </a:p>
        </p:txBody>
      </p:sp>
      <p:pic>
        <p:nvPicPr>
          <p:cNvPr id="10" name="Picture 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1980" y="1515066"/>
            <a:ext cx="5120820" cy="587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6"/>
          <p:cNvSpPr>
            <a:spLocks noChangeArrowheads="1"/>
          </p:cNvSpPr>
          <p:nvPr/>
        </p:nvSpPr>
        <p:spPr bwMode="auto">
          <a:xfrm>
            <a:off x="152400" y="2415923"/>
            <a:ext cx="8591550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914400" indent="-571500" algn="just" eaLnBrk="1" hangingPunct="1"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Char char="v"/>
              <a:defRPr/>
            </a:pP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The extended Euclidean algorithm can calculate the </a:t>
            </a:r>
            <a:r>
              <a:rPr lang="en-US" sz="2000" b="1" i="0" dirty="0" err="1">
                <a:latin typeface="Verdana" panose="020B0604030504040204" pitchFamily="34" charset="0"/>
                <a:ea typeface="Verdana" panose="020B0604030504040204" pitchFamily="34" charset="0"/>
              </a:rPr>
              <a:t>gcd</a:t>
            </a:r>
            <a:r>
              <a:rPr lang="en-US" sz="2000" b="1" i="0" dirty="0">
                <a:latin typeface="Verdana" panose="020B0604030504040204" pitchFamily="34" charset="0"/>
                <a:ea typeface="Verdana" panose="020B0604030504040204" pitchFamily="34" charset="0"/>
              </a:rPr>
              <a:t> (</a:t>
            </a:r>
            <a:r>
              <a:rPr lang="en-US" sz="2000" b="1" dirty="0">
                <a:latin typeface="Verdana" panose="020B0604030504040204" pitchFamily="34" charset="0"/>
                <a:ea typeface="Verdana" panose="020B0604030504040204" pitchFamily="34" charset="0"/>
              </a:rPr>
              <a:t>a</a:t>
            </a:r>
            <a:r>
              <a:rPr lang="en-US" sz="2000" b="1" i="0" dirty="0"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en-US" sz="2000" b="1" dirty="0">
                <a:latin typeface="Verdana" panose="020B0604030504040204" pitchFamily="34" charset="0"/>
                <a:ea typeface="Verdana" panose="020B0604030504040204" pitchFamily="34" charset="0"/>
              </a:rPr>
              <a:t>b</a:t>
            </a:r>
            <a:r>
              <a:rPr lang="en-US" sz="2000" b="1" i="0" dirty="0">
                <a:latin typeface="Verdana" panose="020B0604030504040204" pitchFamily="34" charset="0"/>
                <a:ea typeface="Verdana" panose="020B0604030504040204" pitchFamily="34" charset="0"/>
              </a:rPr>
              <a:t>)</a:t>
            </a: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 and at the same time calculate the value of </a:t>
            </a:r>
            <a:r>
              <a:rPr lang="en-US" sz="2000" b="1" i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</a:t>
            </a: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 and </a:t>
            </a:r>
            <a:r>
              <a:rPr lang="en-US" sz="2000" b="1" i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</a:t>
            </a:r>
            <a:r>
              <a:rPr lang="en-US" sz="2000" b="0" i="0" dirty="0" smtClean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pPr marL="914400" indent="-571500" algn="just"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Char char="v"/>
              <a:defRPr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Using extended Euclidean algorithm, we also can find the solutions to the </a:t>
            </a:r>
            <a:r>
              <a:rPr lang="en-US" sz="2000" dirty="0">
                <a:solidFill>
                  <a:schemeClr val="hlin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linear Diophantine equations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 of two variables, an equation of type </a:t>
            </a:r>
            <a:r>
              <a:rPr lang="en-US" sz="2000" b="1" dirty="0">
                <a:latin typeface="Verdana" panose="020B0604030504040204" pitchFamily="34" charset="0"/>
                <a:ea typeface="Verdana" panose="020B0604030504040204" pitchFamily="34" charset="0"/>
              </a:rPr>
              <a:t>ax + by = c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en-US" sz="2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0074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5" name="Rectangle 11"/>
          <p:cNvSpPr>
            <a:spLocks noChangeArrowheads="1"/>
          </p:cNvSpPr>
          <p:nvPr/>
        </p:nvSpPr>
        <p:spPr bwMode="auto">
          <a:xfrm>
            <a:off x="0" y="-4763"/>
            <a:ext cx="9144000" cy="5847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ko-KR" sz="3200" b="1" dirty="0" smtClean="0">
                <a:latin typeface="Verdana" pitchFamily="34" charset="0"/>
                <a:ea typeface="굴림" pitchFamily="34" charset="-127"/>
              </a:rPr>
              <a:t>Extended Euclidean Algorithm</a:t>
            </a:r>
            <a:endParaRPr lang="en-US" altLang="en-US" sz="3200" b="1" dirty="0">
              <a:latin typeface="Verdana" pitchFamily="34" charset="0"/>
              <a:ea typeface="굴림" pitchFamily="34" charset="-127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>
                <a:solidFill>
                  <a:srgbClr val="FF0000"/>
                </a:solidFill>
              </a:rPr>
              <a:t>Slide</a:t>
            </a:r>
            <a:r>
              <a:rPr lang="en-US" smtClean="0"/>
              <a:t>-</a:t>
            </a:r>
            <a:fld id="{FCFF135A-902E-4CEE-A769-6297F0D52EC6}" type="slidenum">
              <a:rPr lang="en-US" smtClean="0">
                <a:solidFill>
                  <a:srgbClr val="6600FF"/>
                </a:solidFill>
              </a:rPr>
              <a:pPr algn="l">
                <a:defRPr/>
              </a:pPr>
              <a:t>34</a:t>
            </a:fld>
            <a:endParaRPr lang="en-US" dirty="0">
              <a:solidFill>
                <a:srgbClr val="6600FF"/>
              </a:solidFill>
            </a:endParaRPr>
          </a:p>
        </p:txBody>
      </p:sp>
      <p:pic>
        <p:nvPicPr>
          <p:cNvPr id="7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762000"/>
            <a:ext cx="8593137" cy="3725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16"/>
          <p:cNvSpPr txBox="1">
            <a:spLocks noChangeArrowheads="1"/>
          </p:cNvSpPr>
          <p:nvPr/>
        </p:nvSpPr>
        <p:spPr bwMode="auto">
          <a:xfrm>
            <a:off x="1138840" y="4379791"/>
            <a:ext cx="7948010" cy="40011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2000" i="0" dirty="0">
                <a:solidFill>
                  <a:schemeClr val="folHlin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Figure: </a:t>
            </a:r>
            <a:r>
              <a:rPr lang="en-US" sz="2000" i="0" dirty="0">
                <a:latin typeface="Verdana" panose="020B0604030504040204" pitchFamily="34" charset="0"/>
                <a:ea typeface="Verdana" panose="020B0604030504040204" pitchFamily="34" charset="0"/>
              </a:rPr>
              <a:t>Extended Euclidean algorithm, part a: Process</a:t>
            </a:r>
          </a:p>
        </p:txBody>
      </p:sp>
      <p:sp>
        <p:nvSpPr>
          <p:cNvPr id="11" name="Rectangle 29"/>
          <p:cNvSpPr>
            <a:spLocks noChangeArrowheads="1"/>
          </p:cNvSpPr>
          <p:nvPr/>
        </p:nvSpPr>
        <p:spPr bwMode="auto">
          <a:xfrm>
            <a:off x="188912" y="4721321"/>
            <a:ext cx="8726487" cy="200054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2400" dirty="0">
                <a:solidFill>
                  <a:schemeClr val="hlin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Note:</a:t>
            </a:r>
            <a:r>
              <a:rPr lang="en-US" sz="2400" i="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Figure shows that the </a:t>
            </a:r>
            <a:r>
              <a:rPr lang="en-US" sz="2000" b="0" i="0" dirty="0">
                <a:solidFill>
                  <a:schemeClr val="folHlin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extended Euclidean algorithm</a:t>
            </a: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 uses the same number of steps as the Euclidean algorithm, however, in each step, we use three sets of </a:t>
            </a:r>
            <a:r>
              <a:rPr lang="en-US" sz="2000" b="0" i="0" dirty="0">
                <a:solidFill>
                  <a:schemeClr val="hlin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calculations and exchanges</a:t>
            </a: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 instead of one. Here, three sets of variables are used: </a:t>
            </a:r>
            <a:r>
              <a:rPr lang="en-US" sz="20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</a:t>
            </a: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’s, </a:t>
            </a:r>
            <a:r>
              <a:rPr lang="en-US" sz="20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</a:t>
            </a: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’s and </a:t>
            </a:r>
            <a:r>
              <a:rPr lang="en-US" sz="20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</a:t>
            </a: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’s.</a:t>
            </a:r>
          </a:p>
        </p:txBody>
      </p:sp>
    </p:spTree>
    <p:extLst>
      <p:ext uri="{BB962C8B-B14F-4D97-AF65-F5344CB8AC3E}">
        <p14:creationId xmlns:p14="http://schemas.microsoft.com/office/powerpoint/2010/main" val="499219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5" name="Rectangle 11"/>
          <p:cNvSpPr>
            <a:spLocks noChangeArrowheads="1"/>
          </p:cNvSpPr>
          <p:nvPr/>
        </p:nvSpPr>
        <p:spPr bwMode="auto">
          <a:xfrm>
            <a:off x="0" y="-4763"/>
            <a:ext cx="9144000" cy="5847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ko-KR" sz="3200" b="1" dirty="0" smtClean="0">
                <a:latin typeface="Verdana" pitchFamily="34" charset="0"/>
                <a:ea typeface="굴림" pitchFamily="34" charset="-127"/>
              </a:rPr>
              <a:t>Extended Euclidean Algorithm</a:t>
            </a:r>
            <a:endParaRPr lang="en-US" altLang="en-US" sz="3200" b="1" dirty="0">
              <a:latin typeface="Verdana" pitchFamily="34" charset="0"/>
              <a:ea typeface="굴림" pitchFamily="34" charset="-127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>
                <a:solidFill>
                  <a:srgbClr val="FF0000"/>
                </a:solidFill>
              </a:rPr>
              <a:t>Slide</a:t>
            </a:r>
            <a:r>
              <a:rPr lang="en-US" smtClean="0"/>
              <a:t>-</a:t>
            </a:r>
            <a:fld id="{FCFF135A-902E-4CEE-A769-6297F0D52EC6}" type="slidenum">
              <a:rPr lang="en-US" smtClean="0">
                <a:solidFill>
                  <a:srgbClr val="6600FF"/>
                </a:solidFill>
              </a:rPr>
              <a:pPr algn="l">
                <a:defRPr/>
              </a:pPr>
              <a:t>35</a:t>
            </a:fld>
            <a:endParaRPr lang="en-US" dirty="0">
              <a:solidFill>
                <a:srgbClr val="6600FF"/>
              </a:solidFill>
            </a:endParaRPr>
          </a:p>
        </p:txBody>
      </p:sp>
      <p:sp>
        <p:nvSpPr>
          <p:cNvPr id="9" name="Text Box 14"/>
          <p:cNvSpPr txBox="1">
            <a:spLocks noChangeArrowheads="1"/>
          </p:cNvSpPr>
          <p:nvPr/>
        </p:nvSpPr>
        <p:spPr bwMode="auto">
          <a:xfrm>
            <a:off x="415925" y="6056881"/>
            <a:ext cx="82686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2000" i="0" dirty="0">
                <a:solidFill>
                  <a:schemeClr val="folHlin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Figure: </a:t>
            </a:r>
            <a:r>
              <a:rPr lang="en-US" sz="2000" i="0" dirty="0">
                <a:latin typeface="Verdana" panose="020B0604030504040204" pitchFamily="34" charset="0"/>
                <a:ea typeface="Verdana" panose="020B0604030504040204" pitchFamily="34" charset="0"/>
              </a:rPr>
              <a:t>Extended Euclidean algorithm, part b: Algorithm</a:t>
            </a:r>
          </a:p>
        </p:txBody>
      </p:sp>
      <p:pic>
        <p:nvPicPr>
          <p:cNvPr id="10" name="Picture 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751266"/>
            <a:ext cx="7277100" cy="501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1532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5" name="Rectangle 11"/>
          <p:cNvSpPr>
            <a:spLocks noChangeArrowheads="1"/>
          </p:cNvSpPr>
          <p:nvPr/>
        </p:nvSpPr>
        <p:spPr bwMode="auto">
          <a:xfrm>
            <a:off x="0" y="-4763"/>
            <a:ext cx="9144000" cy="5847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ko-KR" sz="3200" b="1" dirty="0" smtClean="0">
                <a:latin typeface="Verdana" pitchFamily="34" charset="0"/>
                <a:ea typeface="굴림" pitchFamily="34" charset="-127"/>
              </a:rPr>
              <a:t>Extended Euclidean Algorithm</a:t>
            </a:r>
            <a:endParaRPr lang="en-US" altLang="en-US" sz="3200" b="1" dirty="0">
              <a:latin typeface="Verdana" pitchFamily="34" charset="0"/>
              <a:ea typeface="굴림" pitchFamily="34" charset="-127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>
                <a:solidFill>
                  <a:srgbClr val="FF0000"/>
                </a:solidFill>
              </a:rPr>
              <a:t>Slide</a:t>
            </a:r>
            <a:r>
              <a:rPr lang="en-US" smtClean="0"/>
              <a:t>-</a:t>
            </a:r>
            <a:fld id="{FCFF135A-902E-4CEE-A769-6297F0D52EC6}" type="slidenum">
              <a:rPr lang="en-US" smtClean="0">
                <a:solidFill>
                  <a:srgbClr val="6600FF"/>
                </a:solidFill>
              </a:rPr>
              <a:pPr algn="l">
                <a:defRPr/>
              </a:pPr>
              <a:t>36</a:t>
            </a:fld>
            <a:endParaRPr lang="en-US" dirty="0">
              <a:solidFill>
                <a:srgbClr val="6600FF"/>
              </a:solidFill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57150" y="623888"/>
            <a:ext cx="2129109" cy="461665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2400" i="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Example-1 </a:t>
            </a:r>
            <a:endParaRPr lang="en-US" sz="2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304800" y="1208951"/>
            <a:ext cx="82296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/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Given a = 161 and b = 28, find </a:t>
            </a:r>
            <a:r>
              <a:rPr lang="en-US" sz="2000" b="0" i="0" dirty="0" err="1">
                <a:latin typeface="Verdana" panose="020B0604030504040204" pitchFamily="34" charset="0"/>
                <a:ea typeface="Verdana" panose="020B0604030504040204" pitchFamily="34" charset="0"/>
              </a:rPr>
              <a:t>gcd</a:t>
            </a: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 (a, b) and the values of s and t such that </a:t>
            </a:r>
            <a:r>
              <a:rPr lang="en-US" sz="2000" b="0" i="0" dirty="0" err="1">
                <a:solidFill>
                  <a:schemeClr val="folHlin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gcd</a:t>
            </a:r>
            <a:r>
              <a:rPr lang="en-US" sz="2000" b="0" i="0" dirty="0">
                <a:solidFill>
                  <a:schemeClr val="folHlin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(a, b) = </a:t>
            </a:r>
            <a:r>
              <a:rPr lang="en-US" sz="2000" b="0" i="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 </a:t>
            </a:r>
            <a:r>
              <a:rPr lang="en-US" sz="2000" b="0" i="0" dirty="0">
                <a:solidFill>
                  <a:schemeClr val="folHlink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×</a:t>
            </a:r>
            <a:r>
              <a:rPr lang="en-US" sz="2000" b="0" i="0" dirty="0">
                <a:solidFill>
                  <a:schemeClr val="folHlin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 + </a:t>
            </a:r>
            <a:r>
              <a:rPr lang="en-US" sz="2000" b="0" i="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</a:t>
            </a:r>
            <a:r>
              <a:rPr lang="en-US" sz="2000" b="0" i="0" dirty="0">
                <a:solidFill>
                  <a:schemeClr val="folHlin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× b</a:t>
            </a: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857250" y="2071541"/>
            <a:ext cx="7239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 eaLnBrk="1" hangingPunct="1">
              <a:defRPr/>
            </a:pPr>
            <a:r>
              <a:rPr lang="en-US" sz="2000" b="1" i="0" dirty="0">
                <a:latin typeface="Verdana" panose="020B0604030504040204" pitchFamily="34" charset="0"/>
                <a:ea typeface="Verdana" panose="020B0604030504040204" pitchFamily="34" charset="0"/>
              </a:rPr>
              <a:t>r = r</a:t>
            </a:r>
            <a:r>
              <a:rPr lang="en-US" sz="2000" b="1" i="0" baseline="-25000" dirty="0"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  <a:r>
              <a:rPr lang="en-US" sz="2000" b="1" i="0" dirty="0">
                <a:latin typeface="Verdana" panose="020B0604030504040204" pitchFamily="34" charset="0"/>
                <a:ea typeface="Verdana" panose="020B0604030504040204" pitchFamily="34" charset="0"/>
              </a:rPr>
              <a:t> – q × r</a:t>
            </a:r>
            <a:r>
              <a:rPr lang="en-US" sz="2000" b="1" i="0" baseline="-25000" dirty="0">
                <a:latin typeface="Verdana" panose="020B0604030504040204" pitchFamily="34" charset="0"/>
                <a:ea typeface="Verdana" panose="020B0604030504040204" pitchFamily="34" charset="0"/>
              </a:rPr>
              <a:t>2</a:t>
            </a:r>
            <a:r>
              <a:rPr lang="en-US" sz="2000" b="1" i="0" dirty="0">
                <a:latin typeface="Verdana" panose="020B0604030504040204" pitchFamily="34" charset="0"/>
                <a:ea typeface="Verdana" panose="020B0604030504040204" pitchFamily="34" charset="0"/>
              </a:rPr>
              <a:t>    s = s</a:t>
            </a:r>
            <a:r>
              <a:rPr lang="en-US" sz="2000" b="1" i="0" baseline="-25000" dirty="0"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  <a:r>
              <a:rPr lang="en-US" sz="2000" b="1" i="0" dirty="0">
                <a:latin typeface="Verdana" panose="020B0604030504040204" pitchFamily="34" charset="0"/>
                <a:ea typeface="Verdana" panose="020B0604030504040204" pitchFamily="34" charset="0"/>
              </a:rPr>
              <a:t> – q × s</a:t>
            </a:r>
            <a:r>
              <a:rPr lang="en-US" sz="2000" b="1" i="0" baseline="-25000" dirty="0">
                <a:latin typeface="Verdana" panose="020B0604030504040204" pitchFamily="34" charset="0"/>
                <a:ea typeface="Verdana" panose="020B0604030504040204" pitchFamily="34" charset="0"/>
              </a:rPr>
              <a:t>2 </a:t>
            </a:r>
            <a:r>
              <a:rPr lang="en-US" sz="2000" b="1" i="0" dirty="0">
                <a:latin typeface="Verdana" panose="020B0604030504040204" pitchFamily="34" charset="0"/>
                <a:ea typeface="Verdana" panose="020B0604030504040204" pitchFamily="34" charset="0"/>
              </a:rPr>
              <a:t>  t = t</a:t>
            </a:r>
            <a:r>
              <a:rPr lang="en-US" sz="2000" b="1" i="0" baseline="-25000" dirty="0"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  <a:r>
              <a:rPr lang="en-US" sz="2000" b="1" i="0" dirty="0">
                <a:latin typeface="Verdana" panose="020B0604030504040204" pitchFamily="34" charset="0"/>
                <a:ea typeface="Verdana" panose="020B0604030504040204" pitchFamily="34" charset="0"/>
              </a:rPr>
              <a:t> – q × t</a:t>
            </a:r>
            <a:r>
              <a:rPr lang="en-US" sz="2000" b="1" i="0" baseline="-25000" dirty="0">
                <a:latin typeface="Verdana" panose="020B0604030504040204" pitchFamily="34" charset="0"/>
                <a:ea typeface="Verdana" panose="020B0604030504040204" pitchFamily="34" charset="0"/>
              </a:rPr>
              <a:t>2</a:t>
            </a:r>
          </a:p>
        </p:txBody>
      </p:sp>
      <p:pic>
        <p:nvPicPr>
          <p:cNvPr id="13" name="Picture 1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50" y="2796046"/>
            <a:ext cx="7632700" cy="215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463550" y="5226967"/>
            <a:ext cx="82296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/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We get </a:t>
            </a:r>
            <a:r>
              <a:rPr lang="en-US" sz="2000" b="0" i="0" dirty="0" err="1">
                <a:latin typeface="Verdana" panose="020B0604030504040204" pitchFamily="34" charset="0"/>
                <a:ea typeface="Verdana" panose="020B0604030504040204" pitchFamily="34" charset="0"/>
              </a:rPr>
              <a:t>gcd</a:t>
            </a: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 (161, 28) = 7, </a:t>
            </a:r>
            <a:r>
              <a:rPr lang="en-US" sz="2000" b="0" dirty="0">
                <a:latin typeface="Verdana" panose="020B0604030504040204" pitchFamily="34" charset="0"/>
                <a:ea typeface="Verdana" panose="020B0604030504040204" pitchFamily="34" charset="0"/>
              </a:rPr>
              <a:t>s</a:t>
            </a: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 = −1 and </a:t>
            </a:r>
            <a:r>
              <a:rPr lang="en-US" sz="2000" b="0" dirty="0">
                <a:latin typeface="Verdana" panose="020B0604030504040204" pitchFamily="34" charset="0"/>
                <a:ea typeface="Verdana" panose="020B0604030504040204" pitchFamily="34" charset="0"/>
              </a:rPr>
              <a:t>t</a:t>
            </a: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 = 6.</a:t>
            </a:r>
          </a:p>
          <a:p>
            <a:pPr algn="just" eaLnBrk="1" hangingPunct="1"/>
            <a:endParaRPr lang="en-US" sz="2000" b="0" i="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just" eaLnBrk="1" hangingPunct="1"/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The result can be tested, because (-1) × 161 + 6 × 28 = 7</a:t>
            </a:r>
          </a:p>
        </p:txBody>
      </p:sp>
    </p:spTree>
    <p:extLst>
      <p:ext uri="{BB962C8B-B14F-4D97-AF65-F5344CB8AC3E}">
        <p14:creationId xmlns:p14="http://schemas.microsoft.com/office/powerpoint/2010/main" val="3869924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5" name="Rectangle 11"/>
          <p:cNvSpPr>
            <a:spLocks noChangeArrowheads="1"/>
          </p:cNvSpPr>
          <p:nvPr/>
        </p:nvSpPr>
        <p:spPr bwMode="auto">
          <a:xfrm>
            <a:off x="0" y="-4763"/>
            <a:ext cx="9144000" cy="5847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ko-KR" sz="3200" b="1" dirty="0" smtClean="0">
                <a:latin typeface="Verdana" pitchFamily="34" charset="0"/>
                <a:ea typeface="굴림" pitchFamily="34" charset="-127"/>
              </a:rPr>
              <a:t>Extended Euclidean Algorithm</a:t>
            </a:r>
            <a:endParaRPr lang="en-US" altLang="en-US" sz="3200" b="1" dirty="0">
              <a:latin typeface="Verdana" pitchFamily="34" charset="0"/>
              <a:ea typeface="굴림" pitchFamily="34" charset="-127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>
                <a:solidFill>
                  <a:srgbClr val="FF0000"/>
                </a:solidFill>
              </a:rPr>
              <a:t>Slide</a:t>
            </a:r>
            <a:r>
              <a:rPr lang="en-US" smtClean="0"/>
              <a:t>-</a:t>
            </a:r>
            <a:fld id="{FCFF135A-902E-4CEE-A769-6297F0D52EC6}" type="slidenum">
              <a:rPr lang="en-US" smtClean="0">
                <a:solidFill>
                  <a:srgbClr val="6600FF"/>
                </a:solidFill>
              </a:rPr>
              <a:pPr algn="l">
                <a:defRPr/>
              </a:pPr>
              <a:t>37</a:t>
            </a:fld>
            <a:endParaRPr lang="en-US" dirty="0">
              <a:solidFill>
                <a:srgbClr val="6600FF"/>
              </a:solidFill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52400" y="604838"/>
            <a:ext cx="2146742" cy="461665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2400" i="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Example-2:</a:t>
            </a:r>
            <a:endParaRPr lang="en-US" sz="2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304800" y="1306415"/>
            <a:ext cx="82296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/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Given </a:t>
            </a:r>
            <a:r>
              <a:rPr lang="en-US" sz="2000" b="0" dirty="0">
                <a:latin typeface="Verdana" panose="020B0604030504040204" pitchFamily="34" charset="0"/>
                <a:ea typeface="Verdana" panose="020B0604030504040204" pitchFamily="34" charset="0"/>
              </a:rPr>
              <a:t>a</a:t>
            </a: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 = 17 and </a:t>
            </a:r>
            <a:r>
              <a:rPr lang="en-US" sz="2000" b="0" dirty="0">
                <a:latin typeface="Verdana" panose="020B0604030504040204" pitchFamily="34" charset="0"/>
                <a:ea typeface="Verdana" panose="020B0604030504040204" pitchFamily="34" charset="0"/>
              </a:rPr>
              <a:t>b</a:t>
            </a: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 = 0, find </a:t>
            </a:r>
            <a:r>
              <a:rPr lang="en-US" sz="2000" b="0" i="0" dirty="0" err="1">
                <a:latin typeface="Verdana" panose="020B0604030504040204" pitchFamily="34" charset="0"/>
                <a:ea typeface="Verdana" panose="020B0604030504040204" pitchFamily="34" charset="0"/>
              </a:rPr>
              <a:t>gcd</a:t>
            </a: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 (</a:t>
            </a:r>
            <a:r>
              <a:rPr lang="en-US" sz="2000" b="0" dirty="0">
                <a:latin typeface="Verdana" panose="020B0604030504040204" pitchFamily="34" charset="0"/>
                <a:ea typeface="Verdana" panose="020B0604030504040204" pitchFamily="34" charset="0"/>
              </a:rPr>
              <a:t>a</a:t>
            </a: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en-US" sz="2000" b="0" dirty="0">
                <a:latin typeface="Verdana" panose="020B0604030504040204" pitchFamily="34" charset="0"/>
                <a:ea typeface="Verdana" panose="020B0604030504040204" pitchFamily="34" charset="0"/>
              </a:rPr>
              <a:t>b</a:t>
            </a: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) and the values of </a:t>
            </a:r>
            <a:r>
              <a:rPr lang="en-US" sz="2000" b="0" dirty="0">
                <a:latin typeface="Verdana" panose="020B0604030504040204" pitchFamily="34" charset="0"/>
                <a:ea typeface="Verdana" panose="020B0604030504040204" pitchFamily="34" charset="0"/>
              </a:rPr>
              <a:t>s</a:t>
            </a: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b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and </a:t>
            </a:r>
            <a:r>
              <a:rPr lang="en-US" sz="2000" b="0" dirty="0">
                <a:latin typeface="Verdana" panose="020B0604030504040204" pitchFamily="34" charset="0"/>
                <a:ea typeface="Verdana" panose="020B0604030504040204" pitchFamily="34" charset="0"/>
              </a:rPr>
              <a:t>t</a:t>
            </a: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</p:txBody>
      </p:sp>
      <p:sp>
        <p:nvSpPr>
          <p:cNvPr id="6" name="Rectangle 12"/>
          <p:cNvSpPr>
            <a:spLocks noChangeArrowheads="1"/>
          </p:cNvSpPr>
          <p:nvPr/>
        </p:nvSpPr>
        <p:spPr bwMode="auto">
          <a:xfrm>
            <a:off x="304800" y="2924427"/>
            <a:ext cx="8229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/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We get </a:t>
            </a:r>
            <a:r>
              <a:rPr lang="en-US" sz="2000" b="0" i="0" dirty="0" err="1">
                <a:latin typeface="Verdana" panose="020B0604030504040204" pitchFamily="34" charset="0"/>
                <a:ea typeface="Verdana" panose="020B0604030504040204" pitchFamily="34" charset="0"/>
              </a:rPr>
              <a:t>gcd</a:t>
            </a: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 (17, 0) = 17, </a:t>
            </a:r>
            <a:r>
              <a:rPr lang="en-US" sz="2000" b="0" dirty="0">
                <a:latin typeface="Verdana" panose="020B0604030504040204" pitchFamily="34" charset="0"/>
                <a:ea typeface="Verdana" panose="020B0604030504040204" pitchFamily="34" charset="0"/>
              </a:rPr>
              <a:t>s</a:t>
            </a: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 = 1, and </a:t>
            </a:r>
            <a:r>
              <a:rPr lang="en-US" sz="2000" b="0" dirty="0">
                <a:latin typeface="Verdana" panose="020B0604030504040204" pitchFamily="34" charset="0"/>
                <a:ea typeface="Verdana" panose="020B0604030504040204" pitchFamily="34" charset="0"/>
              </a:rPr>
              <a:t>t</a:t>
            </a: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 = 0</a:t>
            </a:r>
            <a:r>
              <a:rPr lang="en-US" sz="2000" b="0" i="0" dirty="0">
                <a:solidFill>
                  <a:schemeClr val="folHlin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</p:txBody>
      </p:sp>
      <p:sp>
        <p:nvSpPr>
          <p:cNvPr id="7" name="Rectangle 13"/>
          <p:cNvSpPr>
            <a:spLocks noChangeArrowheads="1"/>
          </p:cNvSpPr>
          <p:nvPr/>
        </p:nvSpPr>
        <p:spPr bwMode="auto">
          <a:xfrm>
            <a:off x="0" y="2317560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 eaLnBrk="1" hangingPunct="1">
              <a:defRPr/>
            </a:pPr>
            <a:r>
              <a:rPr lang="en-US" sz="2400" i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Solution</a:t>
            </a:r>
          </a:p>
        </p:txBody>
      </p:sp>
      <p:pic>
        <p:nvPicPr>
          <p:cNvPr id="8" name="Picture 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231" y="4087254"/>
            <a:ext cx="8491537" cy="1062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3040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5" name="Rectangle 11"/>
          <p:cNvSpPr>
            <a:spLocks noChangeArrowheads="1"/>
          </p:cNvSpPr>
          <p:nvPr/>
        </p:nvSpPr>
        <p:spPr bwMode="auto">
          <a:xfrm>
            <a:off x="0" y="-4763"/>
            <a:ext cx="9144000" cy="5847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ko-KR" sz="3200" b="1" dirty="0" smtClean="0">
                <a:latin typeface="Verdana" pitchFamily="34" charset="0"/>
                <a:ea typeface="굴림" pitchFamily="34" charset="-127"/>
              </a:rPr>
              <a:t>Extended Euclidean Algorithm</a:t>
            </a:r>
            <a:endParaRPr lang="en-US" altLang="en-US" sz="3200" b="1" dirty="0">
              <a:latin typeface="Verdana" pitchFamily="34" charset="0"/>
              <a:ea typeface="굴림" pitchFamily="34" charset="-127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>
                <a:solidFill>
                  <a:srgbClr val="FF0000"/>
                </a:solidFill>
              </a:rPr>
              <a:t>Slide</a:t>
            </a:r>
            <a:r>
              <a:rPr lang="en-US" smtClean="0"/>
              <a:t>-</a:t>
            </a:r>
            <a:fld id="{FCFF135A-902E-4CEE-A769-6297F0D52EC6}" type="slidenum">
              <a:rPr lang="en-US" smtClean="0">
                <a:solidFill>
                  <a:srgbClr val="6600FF"/>
                </a:solidFill>
              </a:rPr>
              <a:pPr algn="l">
                <a:defRPr/>
              </a:pPr>
              <a:t>38</a:t>
            </a:fld>
            <a:endParaRPr lang="en-US" dirty="0">
              <a:solidFill>
                <a:srgbClr val="6600FF"/>
              </a:solidFill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0" y="623888"/>
            <a:ext cx="2146742" cy="461665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2400" i="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Example-3:</a:t>
            </a:r>
            <a:endParaRPr lang="en-US" sz="2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304800" y="1239113"/>
            <a:ext cx="82296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/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Given </a:t>
            </a:r>
            <a:r>
              <a:rPr lang="en-US" sz="2000" b="0" dirty="0">
                <a:latin typeface="Verdana" panose="020B0604030504040204" pitchFamily="34" charset="0"/>
                <a:ea typeface="Verdana" panose="020B0604030504040204" pitchFamily="34" charset="0"/>
              </a:rPr>
              <a:t>a</a:t>
            </a: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 = 0 and </a:t>
            </a:r>
            <a:r>
              <a:rPr lang="en-US" sz="2000" b="0" dirty="0">
                <a:latin typeface="Verdana" panose="020B0604030504040204" pitchFamily="34" charset="0"/>
                <a:ea typeface="Verdana" panose="020B0604030504040204" pitchFamily="34" charset="0"/>
              </a:rPr>
              <a:t>b</a:t>
            </a: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 = 45, find </a:t>
            </a:r>
            <a:r>
              <a:rPr lang="en-US" sz="2000" b="0" i="0" dirty="0" err="1">
                <a:latin typeface="Verdana" panose="020B0604030504040204" pitchFamily="34" charset="0"/>
                <a:ea typeface="Verdana" panose="020B0604030504040204" pitchFamily="34" charset="0"/>
              </a:rPr>
              <a:t>gcd</a:t>
            </a: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 (</a:t>
            </a:r>
            <a:r>
              <a:rPr lang="en-US" sz="2000" b="0" dirty="0">
                <a:latin typeface="Verdana" panose="020B0604030504040204" pitchFamily="34" charset="0"/>
                <a:ea typeface="Verdana" panose="020B0604030504040204" pitchFamily="34" charset="0"/>
              </a:rPr>
              <a:t>a</a:t>
            </a: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en-US" sz="2000" b="0" dirty="0">
                <a:latin typeface="Verdana" panose="020B0604030504040204" pitchFamily="34" charset="0"/>
                <a:ea typeface="Verdana" panose="020B0604030504040204" pitchFamily="34" charset="0"/>
              </a:rPr>
              <a:t>b</a:t>
            </a: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) and the values of </a:t>
            </a:r>
            <a:r>
              <a:rPr lang="en-US" sz="2000" b="0" dirty="0">
                <a:latin typeface="Verdana" panose="020B0604030504040204" pitchFamily="34" charset="0"/>
                <a:ea typeface="Verdana" panose="020B0604030504040204" pitchFamily="34" charset="0"/>
              </a:rPr>
              <a:t>s</a:t>
            </a: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b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and </a:t>
            </a:r>
            <a:r>
              <a:rPr lang="en-US" sz="2000" b="0" dirty="0">
                <a:latin typeface="Verdana" panose="020B0604030504040204" pitchFamily="34" charset="0"/>
                <a:ea typeface="Verdana" panose="020B0604030504040204" pitchFamily="34" charset="0"/>
              </a:rPr>
              <a:t>t</a:t>
            </a: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</p:txBody>
      </p:sp>
      <p:sp>
        <p:nvSpPr>
          <p:cNvPr id="6" name="Rectangle 12"/>
          <p:cNvSpPr>
            <a:spLocks noChangeArrowheads="1"/>
          </p:cNvSpPr>
          <p:nvPr/>
        </p:nvSpPr>
        <p:spPr bwMode="auto">
          <a:xfrm>
            <a:off x="228600" y="2638395"/>
            <a:ext cx="8229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/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We get </a:t>
            </a:r>
            <a:r>
              <a:rPr lang="en-US" sz="2000" b="0" i="0" dirty="0" err="1">
                <a:latin typeface="Verdana" panose="020B0604030504040204" pitchFamily="34" charset="0"/>
                <a:ea typeface="Verdana" panose="020B0604030504040204" pitchFamily="34" charset="0"/>
              </a:rPr>
              <a:t>gcd</a:t>
            </a: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 (0, 45) = 45, </a:t>
            </a:r>
            <a:r>
              <a:rPr lang="en-US" sz="2000" b="0" dirty="0">
                <a:latin typeface="Verdana" panose="020B0604030504040204" pitchFamily="34" charset="0"/>
                <a:ea typeface="Verdana" panose="020B0604030504040204" pitchFamily="34" charset="0"/>
              </a:rPr>
              <a:t>s</a:t>
            </a: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 = 0, and </a:t>
            </a:r>
            <a:r>
              <a:rPr lang="en-US" sz="2000" b="0" dirty="0">
                <a:latin typeface="Verdana" panose="020B0604030504040204" pitchFamily="34" charset="0"/>
                <a:ea typeface="Verdana" panose="020B0604030504040204" pitchFamily="34" charset="0"/>
              </a:rPr>
              <a:t>t</a:t>
            </a: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 = 1.</a:t>
            </a:r>
          </a:p>
        </p:txBody>
      </p:sp>
      <p:sp>
        <p:nvSpPr>
          <p:cNvPr id="7" name="Rectangle 13"/>
          <p:cNvSpPr>
            <a:spLocks noChangeArrowheads="1"/>
          </p:cNvSpPr>
          <p:nvPr/>
        </p:nvSpPr>
        <p:spPr bwMode="auto">
          <a:xfrm>
            <a:off x="228600" y="2228850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 eaLnBrk="1" hangingPunct="1">
              <a:defRPr/>
            </a:pPr>
            <a:r>
              <a:rPr lang="en-US" sz="2400" i="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Solution</a:t>
            </a:r>
          </a:p>
        </p:txBody>
      </p:sp>
      <p:pic>
        <p:nvPicPr>
          <p:cNvPr id="8" name="Picture 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63" y="3514725"/>
            <a:ext cx="8491537" cy="153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885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>
                <a:solidFill>
                  <a:srgbClr val="FF0000"/>
                </a:solidFill>
              </a:rPr>
              <a:t>Slide</a:t>
            </a:r>
            <a:r>
              <a:rPr lang="en-US" smtClean="0"/>
              <a:t>-</a:t>
            </a:r>
            <a:fld id="{FCFF135A-902E-4CEE-A769-6297F0D52EC6}" type="slidenum">
              <a:rPr lang="en-US" smtClean="0">
                <a:solidFill>
                  <a:srgbClr val="6600FF"/>
                </a:solidFill>
              </a:rPr>
              <a:pPr algn="l">
                <a:defRPr/>
              </a:pPr>
              <a:t>39</a:t>
            </a:fld>
            <a:endParaRPr lang="en-US" dirty="0">
              <a:solidFill>
                <a:srgbClr val="6600FF"/>
              </a:solidFill>
            </a:endParaRPr>
          </a:p>
        </p:txBody>
      </p:sp>
      <p:sp>
        <p:nvSpPr>
          <p:cNvPr id="6" name="Rectangle 17"/>
          <p:cNvSpPr>
            <a:spLocks noChangeArrowheads="1"/>
          </p:cNvSpPr>
          <p:nvPr/>
        </p:nvSpPr>
        <p:spPr bwMode="auto">
          <a:xfrm>
            <a:off x="38100" y="701675"/>
            <a:ext cx="8629650" cy="34009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742950" lvl="1" indent="-511175" algn="just" eaLnBrk="0" hangingPunct="0">
              <a:spcBef>
                <a:spcPts val="300"/>
              </a:spcBef>
              <a:spcAft>
                <a:spcPts val="300"/>
              </a:spcAft>
              <a:buClr>
                <a:srgbClr val="FF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2400" dirty="0">
                <a:latin typeface="Verdana" panose="020B0604030504040204" pitchFamily="34" charset="0"/>
                <a:cs typeface="+mn-cs"/>
              </a:rPr>
              <a:t>A linear Diophantine equation of two variables is like: ax + by = c</a:t>
            </a:r>
            <a:r>
              <a:rPr lang="en-US" sz="2400" dirty="0" smtClean="0">
                <a:latin typeface="Verdana" panose="020B0604030504040204" pitchFamily="34" charset="0"/>
                <a:cs typeface="+mn-cs"/>
              </a:rPr>
              <a:t>.</a:t>
            </a:r>
          </a:p>
          <a:p>
            <a:pPr marL="1314450" lvl="1" indent="-511175" algn="just" eaLnBrk="0" hangingPunct="0">
              <a:spcBef>
                <a:spcPts val="300"/>
              </a:spcBef>
              <a:spcAft>
                <a:spcPts val="300"/>
              </a:spcAft>
              <a:buClr>
                <a:srgbClr val="FF0000"/>
              </a:buClr>
              <a:buSzPct val="100000"/>
              <a:buFont typeface="Wingdings" pitchFamily="2" charset="2"/>
              <a:buChar char="v"/>
            </a:pPr>
            <a:r>
              <a:rPr lang="en-US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Verdana" pitchFamily="34" charset="0"/>
                <a:ea typeface="Verdana" pitchFamily="34" charset="0"/>
              </a:rPr>
              <a:t>Using extended Euclidean algorithm, we can find the solutions to the </a:t>
            </a:r>
            <a:r>
              <a:rPr lang="en-US" sz="2000" dirty="0">
                <a:solidFill>
                  <a:schemeClr val="hlink"/>
                </a:solidFill>
                <a:latin typeface="Verdana" pitchFamily="34" charset="0"/>
                <a:ea typeface="Verdana" pitchFamily="34" charset="0"/>
              </a:rPr>
              <a:t>linear</a:t>
            </a:r>
            <a:r>
              <a:rPr lang="en-US" sz="2000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  <a:ea typeface="Verdana" pitchFamily="34" charset="0"/>
              </a:rPr>
              <a:t> </a:t>
            </a:r>
            <a:r>
              <a:rPr lang="en-US" sz="2000" dirty="0">
                <a:solidFill>
                  <a:schemeClr val="hlink"/>
                </a:solidFill>
                <a:latin typeface="Verdana" pitchFamily="34" charset="0"/>
                <a:ea typeface="Verdana" pitchFamily="34" charset="0"/>
              </a:rPr>
              <a:t>Diophantine</a:t>
            </a:r>
            <a:r>
              <a:rPr lang="en-US" sz="2000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  <a:ea typeface="Verdana" pitchFamily="34" charset="0"/>
              </a:rPr>
              <a:t> </a:t>
            </a:r>
            <a:r>
              <a:rPr lang="en-US" sz="2000" dirty="0">
                <a:solidFill>
                  <a:schemeClr val="hlink"/>
                </a:solidFill>
                <a:latin typeface="Verdana" pitchFamily="34" charset="0"/>
                <a:ea typeface="Verdana" pitchFamily="34" charset="0"/>
              </a:rPr>
              <a:t>equations</a:t>
            </a:r>
            <a:r>
              <a:rPr lang="en-US" sz="2000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  <a:ea typeface="Verdana" pitchFamily="34" charset="0"/>
              </a:rPr>
              <a:t>,</a:t>
            </a:r>
            <a:r>
              <a:rPr lang="en-US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Verdana" pitchFamily="34" charset="0"/>
                <a:ea typeface="Verdana" pitchFamily="34" charset="0"/>
              </a:rPr>
              <a:t> that is, we can find the integer values for x and y that satisfy the equation.</a:t>
            </a:r>
          </a:p>
          <a:p>
            <a:pPr marL="742950" lvl="1" indent="-511175" algn="just" eaLnBrk="0" hangingPunct="0">
              <a:spcBef>
                <a:spcPts val="300"/>
              </a:spcBef>
              <a:spcAft>
                <a:spcPts val="300"/>
              </a:spcAft>
              <a:buClr>
                <a:srgbClr val="FF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2400" dirty="0">
                <a:effectLst>
                  <a:outerShdw blurRad="38100" dist="38100" dir="2700000" algn="tl">
                    <a:srgbClr val="FFFFFF"/>
                  </a:outerShdw>
                </a:effectLst>
                <a:latin typeface="Verdana" pitchFamily="34" charset="0"/>
                <a:ea typeface="Verdana" pitchFamily="34" charset="0"/>
              </a:rPr>
              <a:t>Linear Diophantine equation has </a:t>
            </a:r>
            <a:r>
              <a:rPr lang="en-US" sz="24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Verdana" pitchFamily="34" charset="0"/>
                <a:ea typeface="Verdana" pitchFamily="34" charset="0"/>
              </a:rPr>
              <a:t>either</a:t>
            </a:r>
            <a:r>
              <a:rPr lang="en-US" sz="2400" dirty="0">
                <a:effectLst>
                  <a:outerShdw blurRad="38100" dist="38100" dir="2700000" algn="tl">
                    <a:srgbClr val="FFFFFF"/>
                  </a:outerShdw>
                </a:effectLst>
                <a:latin typeface="Verdana" pitchFamily="34" charset="0"/>
                <a:ea typeface="Verdana" pitchFamily="34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Verdana" pitchFamily="34" charset="0"/>
                <a:ea typeface="Verdana" pitchFamily="34" charset="0"/>
              </a:rPr>
              <a:t>no solution</a:t>
            </a:r>
            <a:r>
              <a:rPr lang="en-US" sz="2400" dirty="0">
                <a:effectLst>
                  <a:outerShdw blurRad="38100" dist="38100" dir="2700000" algn="tl">
                    <a:srgbClr val="FFFFFF"/>
                  </a:outerShdw>
                </a:effectLst>
                <a:latin typeface="Verdana" pitchFamily="34" charset="0"/>
                <a:ea typeface="Verdana" pitchFamily="34" charset="0"/>
              </a:rPr>
              <a:t> </a:t>
            </a:r>
            <a:r>
              <a:rPr lang="en-US" sz="24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Verdana" pitchFamily="34" charset="0"/>
                <a:ea typeface="Verdana" pitchFamily="34" charset="0"/>
              </a:rPr>
              <a:t>or</a:t>
            </a:r>
            <a:r>
              <a:rPr lang="en-US" sz="2400" dirty="0">
                <a:effectLst>
                  <a:outerShdw blurRad="38100" dist="38100" dir="2700000" algn="tl">
                    <a:srgbClr val="FFFFFF"/>
                  </a:outerShdw>
                </a:effectLst>
                <a:latin typeface="Verdana" pitchFamily="34" charset="0"/>
                <a:ea typeface="Verdana" pitchFamily="34" charset="0"/>
              </a:rPr>
              <a:t> </a:t>
            </a:r>
            <a:r>
              <a:rPr lang="en-US" sz="2400" dirty="0">
                <a:solidFill>
                  <a:srgbClr val="6600FF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Verdana" pitchFamily="34" charset="0"/>
                <a:ea typeface="Verdana" pitchFamily="34" charset="0"/>
              </a:rPr>
              <a:t>has an infinite number of solutions</a:t>
            </a:r>
            <a:r>
              <a:rPr lang="en-US" sz="2400" dirty="0">
                <a:effectLst>
                  <a:outerShdw blurRad="38100" dist="38100" dir="2700000" algn="tl">
                    <a:srgbClr val="FFFFFF"/>
                  </a:outerShdw>
                </a:effectLst>
                <a:latin typeface="Verdana" pitchFamily="34" charset="0"/>
                <a:ea typeface="Verdana" pitchFamily="34" charset="0"/>
              </a:rPr>
              <a:t>: </a:t>
            </a:r>
          </a:p>
          <a:p>
            <a:pPr marL="742950" lvl="1" indent="-511175" algn="just" eaLnBrk="0" hangingPunct="0">
              <a:spcBef>
                <a:spcPts val="300"/>
              </a:spcBef>
              <a:spcAft>
                <a:spcPts val="300"/>
              </a:spcAft>
              <a:buClr>
                <a:srgbClr val="FF0000"/>
              </a:buClr>
              <a:buSzPct val="100000"/>
              <a:buFont typeface="Wingdings" panose="05000000000000000000" pitchFamily="2" charset="2"/>
              <a:buChar char="Ø"/>
            </a:pPr>
            <a:endParaRPr lang="en-US" sz="2400" dirty="0">
              <a:latin typeface="Verdana" panose="020B0604030504040204" pitchFamily="34" charset="0"/>
              <a:cs typeface="+mn-cs"/>
            </a:endParaRPr>
          </a:p>
        </p:txBody>
      </p:sp>
      <p:sp>
        <p:nvSpPr>
          <p:cNvPr id="7" name="Rectangle 16"/>
          <p:cNvSpPr>
            <a:spLocks noChangeArrowheads="1"/>
          </p:cNvSpPr>
          <p:nvPr/>
        </p:nvSpPr>
        <p:spPr bwMode="auto">
          <a:xfrm>
            <a:off x="285750" y="3651855"/>
            <a:ext cx="8515350" cy="2808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just" eaLnBrk="1" hangingPunct="1">
              <a:defRPr/>
            </a:pPr>
            <a:r>
              <a:rPr lang="en-US" sz="2400" b="0" i="0" dirty="0">
                <a:latin typeface="Verdana" pitchFamily="34" charset="0"/>
                <a:ea typeface="Verdana" pitchFamily="34" charset="0"/>
              </a:rPr>
              <a:t>Let d = </a:t>
            </a:r>
            <a:r>
              <a:rPr lang="en-US" sz="2400" b="0" i="0" dirty="0" err="1">
                <a:latin typeface="Verdana" pitchFamily="34" charset="0"/>
                <a:ea typeface="Verdana" pitchFamily="34" charset="0"/>
              </a:rPr>
              <a:t>gcd</a:t>
            </a:r>
            <a:r>
              <a:rPr lang="en-US" sz="2400" b="0" i="0" dirty="0">
                <a:latin typeface="Verdana" pitchFamily="34" charset="0"/>
                <a:ea typeface="Verdana" pitchFamily="34" charset="0"/>
              </a:rPr>
              <a:t>(a, b) </a:t>
            </a:r>
          </a:p>
          <a:p>
            <a:pPr marL="1314450" lvl="1" indent="-511175" algn="just" eaLnBrk="0" hangingPunct="0">
              <a:spcBef>
                <a:spcPts val="300"/>
              </a:spcBef>
              <a:spcAft>
                <a:spcPts val="300"/>
              </a:spcAft>
              <a:buClr>
                <a:srgbClr val="FF0000"/>
              </a:buClr>
              <a:buSzPct val="100000"/>
              <a:buFont typeface="Wingdings" pitchFamily="2" charset="2"/>
              <a:buChar char="v"/>
              <a:defRPr/>
            </a:pPr>
            <a:r>
              <a:rPr lang="en-US" sz="20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Verdana" pitchFamily="34" charset="0"/>
                <a:ea typeface="Verdana" pitchFamily="34" charset="0"/>
              </a:rPr>
              <a:t>If </a:t>
            </a:r>
            <a:r>
              <a:rPr lang="en-US" sz="2000" b="1" i="1" dirty="0" err="1" smtClean="0">
                <a:effectLst>
                  <a:outerShdw blurRad="38100" dist="38100" dir="2700000" algn="tl">
                    <a:srgbClr val="FFFFFF"/>
                  </a:outerShdw>
                </a:effectLst>
                <a:latin typeface="Verdana" pitchFamily="34" charset="0"/>
                <a:ea typeface="Verdana" pitchFamily="34" charset="0"/>
              </a:rPr>
              <a:t>d</a:t>
            </a:r>
            <a:r>
              <a:rPr lang="en-US" sz="2000" b="1" dirty="0" err="1" smtClean="0">
                <a:effectLst>
                  <a:outerShdw blurRad="38100" dist="38100" dir="2700000" algn="tl">
                    <a:srgbClr val="FFFFFF"/>
                  </a:outerShdw>
                </a:effectLst>
                <a:latin typeface="Verdana" pitchFamily="34" charset="0"/>
                <a:ea typeface="Verdana" pitchFamily="34" charset="0"/>
              </a:rPr>
              <a:t>ł</a:t>
            </a:r>
            <a:r>
              <a:rPr lang="en-US" sz="2000" b="1" i="1" dirty="0" err="1" smtClean="0">
                <a:effectLst>
                  <a:outerShdw blurRad="38100" dist="38100" dir="2700000" algn="tl">
                    <a:srgbClr val="FFFFFF"/>
                  </a:outerShdw>
                </a:effectLst>
                <a:latin typeface="Verdana" pitchFamily="34" charset="0"/>
                <a:ea typeface="Verdana" pitchFamily="34" charset="0"/>
              </a:rPr>
              <a:t>c</a:t>
            </a:r>
            <a:r>
              <a:rPr lang="en-US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Verdana" pitchFamily="34" charset="0"/>
                <a:ea typeface="Verdana" pitchFamily="34" charset="0"/>
              </a:rPr>
              <a:t>, then the equation </a:t>
            </a:r>
            <a:r>
              <a:rPr lang="en-US" sz="2000" b="1" dirty="0">
                <a:latin typeface="Verdana" panose="020B0604030504040204" pitchFamily="34" charset="0"/>
              </a:rPr>
              <a:t>ax + by = c </a:t>
            </a:r>
            <a:r>
              <a:rPr lang="en-US" sz="2000" b="1" dirty="0" smtClean="0">
                <a:latin typeface="Verdana" panose="020B0604030504040204" pitchFamily="34" charset="0"/>
              </a:rPr>
              <a:t> </a:t>
            </a:r>
            <a:r>
              <a:rPr lang="en-US" sz="20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Verdana" pitchFamily="34" charset="0"/>
                <a:ea typeface="Verdana" pitchFamily="34" charset="0"/>
              </a:rPr>
              <a:t>has </a:t>
            </a:r>
            <a:r>
              <a:rPr lang="en-US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Verdana" pitchFamily="34" charset="0"/>
                <a:ea typeface="Verdana" pitchFamily="34" charset="0"/>
              </a:rPr>
              <a:t>no solution.</a:t>
            </a:r>
          </a:p>
          <a:p>
            <a:pPr marL="1314450" lvl="1" indent="-511175" algn="just" eaLnBrk="0" hangingPunct="0">
              <a:spcBef>
                <a:spcPts val="300"/>
              </a:spcBef>
              <a:spcAft>
                <a:spcPts val="300"/>
              </a:spcAft>
              <a:buClr>
                <a:srgbClr val="FF0000"/>
              </a:buClr>
              <a:buSzPct val="100000"/>
              <a:buFont typeface="Wingdings" pitchFamily="2" charset="2"/>
              <a:buChar char="v"/>
              <a:defRPr/>
            </a:pPr>
            <a:r>
              <a:rPr lang="en-US" sz="20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Verdana" pitchFamily="34" charset="0"/>
                <a:ea typeface="Verdana" pitchFamily="34" charset="0"/>
              </a:rPr>
              <a:t>If </a:t>
            </a:r>
            <a:r>
              <a:rPr lang="en-US" sz="2000" b="1" i="1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Verdana" pitchFamily="34" charset="0"/>
                <a:ea typeface="Verdana" pitchFamily="34" charset="0"/>
              </a:rPr>
              <a:t>d</a:t>
            </a:r>
            <a:r>
              <a:rPr lang="en-US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Verdana" pitchFamily="34" charset="0"/>
                <a:ea typeface="Verdana" pitchFamily="34" charset="0"/>
              </a:rPr>
              <a:t>|</a:t>
            </a:r>
            <a:r>
              <a:rPr lang="en-US" sz="2000" b="1" i="1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Verdana" pitchFamily="34" charset="0"/>
                <a:ea typeface="Verdana" pitchFamily="34" charset="0"/>
              </a:rPr>
              <a:t>c</a:t>
            </a:r>
            <a:r>
              <a:rPr lang="en-US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Verdana" pitchFamily="34" charset="0"/>
                <a:ea typeface="Verdana" pitchFamily="34" charset="0"/>
              </a:rPr>
              <a:t>, then the equation has an infinite number of solutions. </a:t>
            </a:r>
            <a:endParaRPr lang="en-US" sz="2000" dirty="0" smtClean="0">
              <a:effectLst>
                <a:outerShdw blurRad="38100" dist="38100" dir="2700000" algn="tl">
                  <a:srgbClr val="FFFFFF"/>
                </a:outerShdw>
              </a:effectLst>
              <a:latin typeface="Verdana" pitchFamily="34" charset="0"/>
              <a:ea typeface="Verdana" pitchFamily="34" charset="0"/>
            </a:endParaRPr>
          </a:p>
          <a:p>
            <a:pPr marL="2286000" lvl="1" indent="-511175" algn="just" eaLnBrk="0" hangingPunct="0">
              <a:spcBef>
                <a:spcPts val="300"/>
              </a:spcBef>
              <a:spcAft>
                <a:spcPts val="300"/>
              </a:spcAft>
              <a:buClr>
                <a:srgbClr val="0000CC"/>
              </a:buClr>
              <a:buSzPct val="100000"/>
              <a:buFont typeface="Wingdings" pitchFamily="2" charset="2"/>
              <a:buChar char="q"/>
              <a:defRPr/>
            </a:pPr>
            <a:r>
              <a:rPr lang="en-US" sz="20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Verdana" pitchFamily="34" charset="0"/>
                <a:ea typeface="Verdana" pitchFamily="34" charset="0"/>
              </a:rPr>
              <a:t>Among </a:t>
            </a:r>
            <a:r>
              <a:rPr lang="en-US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Verdana" pitchFamily="34" charset="0"/>
                <a:ea typeface="Verdana" pitchFamily="34" charset="0"/>
              </a:rPr>
              <a:t>the solutions, one is called </a:t>
            </a: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Verdana" pitchFamily="34" charset="0"/>
                <a:ea typeface="Verdana" pitchFamily="34" charset="0"/>
              </a:rPr>
              <a:t>particular solution</a:t>
            </a:r>
            <a:r>
              <a:rPr lang="en-US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Verdana" pitchFamily="34" charset="0"/>
                <a:ea typeface="Verdana" pitchFamily="34" charset="0"/>
              </a:rPr>
              <a:t>, and the rest is called </a:t>
            </a:r>
            <a:r>
              <a:rPr lang="en-US" sz="2000" b="1" dirty="0">
                <a:solidFill>
                  <a:srgbClr val="6600FF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Verdana" pitchFamily="34" charset="0"/>
                <a:ea typeface="Verdana" pitchFamily="34" charset="0"/>
              </a:rPr>
              <a:t>general solutions</a:t>
            </a:r>
            <a:r>
              <a:rPr lang="en-US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Verdana" pitchFamily="34" charset="0"/>
                <a:ea typeface="Verdana" pitchFamily="34" charset="0"/>
              </a:rPr>
              <a:t>.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0" y="-4763"/>
            <a:ext cx="9144000" cy="5847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3200" b="1" dirty="0">
                <a:latin typeface="Verdana" pitchFamily="34" charset="0"/>
                <a:ea typeface="굴림" pitchFamily="34" charset="-127"/>
              </a:rPr>
              <a:t>Linear Diophantine Equation by </a:t>
            </a:r>
            <a:r>
              <a:rPr lang="en-US" sz="3200" b="1" dirty="0" smtClean="0">
                <a:latin typeface="Verdana" pitchFamily="34" charset="0"/>
                <a:ea typeface="굴림" pitchFamily="34" charset="-127"/>
              </a:rPr>
              <a:t>EEA</a:t>
            </a:r>
            <a:endParaRPr lang="en-US" altLang="en-US" sz="3200" b="1" dirty="0">
              <a:latin typeface="Verdana" pitchFamily="34" charset="0"/>
              <a:ea typeface="굴림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57832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Rectangle 14"/>
          <p:cNvSpPr>
            <a:spLocks noChangeArrowheads="1"/>
          </p:cNvSpPr>
          <p:nvPr/>
        </p:nvSpPr>
        <p:spPr bwMode="auto">
          <a:xfrm>
            <a:off x="140676" y="611186"/>
            <a:ext cx="8778241" cy="5955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 anchorCtr="0">
            <a:spAutoFit/>
          </a:bodyPr>
          <a:lstStyle/>
          <a:p>
            <a:pPr marL="0" lvl="1" algn="just" eaLnBrk="1" hangingPunct="1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sz="2000" b="0" i="0" dirty="0">
                <a:latin typeface="Verdana" pitchFamily="34" charset="0"/>
                <a:ea typeface="宋体" pitchFamily="2" charset="-122"/>
              </a:rPr>
              <a:t>Modern security is heavily based on some areas of mathematics, including </a:t>
            </a:r>
            <a:r>
              <a:rPr lang="en-US" altLang="zh-CN" sz="2000" b="0" i="0" dirty="0">
                <a:solidFill>
                  <a:srgbClr val="3333FF"/>
                </a:solidFill>
                <a:latin typeface="Verdana" pitchFamily="34" charset="0"/>
                <a:ea typeface="宋体" pitchFamily="2" charset="-122"/>
              </a:rPr>
              <a:t>number theory</a:t>
            </a:r>
            <a:r>
              <a:rPr lang="en-US" altLang="zh-CN" sz="2000" b="0" i="0" dirty="0">
                <a:latin typeface="Verdana" pitchFamily="34" charset="0"/>
                <a:ea typeface="宋体" pitchFamily="2" charset="-122"/>
              </a:rPr>
              <a:t>, </a:t>
            </a:r>
            <a:r>
              <a:rPr lang="en-US" altLang="zh-CN" sz="2000" b="0" i="0" dirty="0">
                <a:solidFill>
                  <a:srgbClr val="FF0000"/>
                </a:solidFill>
                <a:latin typeface="Verdana" pitchFamily="34" charset="0"/>
                <a:ea typeface="宋体" pitchFamily="2" charset="-122"/>
              </a:rPr>
              <a:t>linear algebra</a:t>
            </a:r>
            <a:r>
              <a:rPr lang="en-US" altLang="zh-CN" sz="2000" b="0" i="0" dirty="0">
                <a:latin typeface="Verdana" pitchFamily="34" charset="0"/>
                <a:ea typeface="宋体" pitchFamily="2" charset="-122"/>
              </a:rPr>
              <a:t>, and </a:t>
            </a:r>
            <a:r>
              <a:rPr lang="en-US" altLang="zh-CN" sz="2000" b="0" i="0" dirty="0">
                <a:solidFill>
                  <a:srgbClr val="3333FF"/>
                </a:solidFill>
                <a:latin typeface="Verdana" pitchFamily="34" charset="0"/>
                <a:ea typeface="宋体" pitchFamily="2" charset="-122"/>
              </a:rPr>
              <a:t>algebraic structures</a:t>
            </a:r>
            <a:r>
              <a:rPr lang="en-US" altLang="zh-CN" sz="2000" b="0" i="0" dirty="0">
                <a:latin typeface="Verdana" pitchFamily="34" charset="0"/>
                <a:ea typeface="宋体" pitchFamily="2" charset="-122"/>
              </a:rPr>
              <a:t>.</a:t>
            </a:r>
          </a:p>
          <a:p>
            <a:pPr marL="914400" lvl="1" indent="-266700" algn="just" eaLnBrk="1" hangingPunct="1">
              <a:spcBef>
                <a:spcPts val="600"/>
              </a:spcBef>
              <a:spcAft>
                <a:spcPts val="600"/>
              </a:spcAft>
              <a:buClr>
                <a:srgbClr val="6600FF"/>
              </a:buClr>
              <a:buFont typeface="Wingdings" panose="05000000000000000000" pitchFamily="2" charset="2"/>
              <a:buChar char="Ø"/>
              <a:defRPr/>
            </a:pPr>
            <a:r>
              <a:rPr lang="en-US" altLang="zh-CN" sz="1700" b="0" i="0" dirty="0">
                <a:latin typeface="Verdana" pitchFamily="34" charset="0"/>
                <a:ea typeface="宋体" pitchFamily="2" charset="-122"/>
              </a:rPr>
              <a:t>Security algorithms are designed around computational hardness assumptions using mathematical functions and formula, making such algorithms hard to break in practice by any adversary.</a:t>
            </a:r>
          </a:p>
          <a:p>
            <a:pPr marL="0" lvl="1" algn="just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sz="2000" spc="-50" dirty="0">
                <a:latin typeface="Verdana" pitchFamily="34" charset="0"/>
                <a:ea typeface="宋体" pitchFamily="2" charset="-122"/>
              </a:rPr>
              <a:t>A </a:t>
            </a:r>
            <a:r>
              <a:rPr lang="en-US" altLang="zh-CN" sz="2000" spc="-50" dirty="0">
                <a:ln>
                  <a:solidFill>
                    <a:srgbClr val="00B050"/>
                  </a:solidFill>
                </a:ln>
                <a:latin typeface="Verdana" pitchFamily="34" charset="0"/>
                <a:ea typeface="宋体" pitchFamily="2" charset="-122"/>
              </a:rPr>
              <a:t>list of mathematical fields used in network </a:t>
            </a:r>
            <a:r>
              <a:rPr lang="en-US" altLang="zh-CN" sz="2000" spc="-50" dirty="0" smtClean="0">
                <a:ln>
                  <a:solidFill>
                    <a:srgbClr val="00B050"/>
                  </a:solidFill>
                </a:ln>
                <a:latin typeface="Verdana" pitchFamily="34" charset="0"/>
                <a:ea typeface="宋体" pitchFamily="2" charset="-122"/>
              </a:rPr>
              <a:t>security </a:t>
            </a:r>
            <a:r>
              <a:rPr lang="en-US" altLang="zh-CN" sz="2000" spc="-50" dirty="0">
                <a:latin typeface="Verdana" pitchFamily="34" charset="0"/>
                <a:ea typeface="宋体" pitchFamily="2" charset="-122"/>
              </a:rPr>
              <a:t>is given below.</a:t>
            </a:r>
          </a:p>
          <a:p>
            <a:pPr marL="914400" lvl="1" indent="-450850">
              <a:buClr>
                <a:srgbClr val="FF0000"/>
              </a:buClr>
              <a:buFont typeface="Wingdings" pitchFamily="2" charset="2"/>
              <a:buChar char="q"/>
              <a:defRPr/>
            </a:pPr>
            <a:r>
              <a:rPr lang="en-US" altLang="zh-CN" sz="2000" b="1" i="0" dirty="0">
                <a:solidFill>
                  <a:srgbClr val="3333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Number </a:t>
            </a:r>
            <a:r>
              <a:rPr lang="en-US" altLang="zh-CN" sz="2000" b="1" i="0" dirty="0" smtClean="0">
                <a:solidFill>
                  <a:srgbClr val="3333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Theory</a:t>
            </a:r>
            <a:r>
              <a:rPr lang="en-US" altLang="zh-CN" sz="2000" b="1" i="0" dirty="0">
                <a:solidFill>
                  <a:srgbClr val="3333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: </a:t>
            </a:r>
          </a:p>
          <a:p>
            <a:pPr marL="914400" lvl="1" indent="-63500">
              <a:defRPr/>
            </a:pPr>
            <a:r>
              <a:rPr lang="en-US" altLang="zh-CN" sz="1600" b="0" i="0" dirty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r>
              <a:rPr lang="en-US" altLang="zh-CN" sz="1500" b="0" i="0" dirty="0">
                <a:latin typeface="Verdana" pitchFamily="34" charset="0"/>
                <a:ea typeface="Verdana" pitchFamily="34" charset="0"/>
                <a:cs typeface="Verdana" pitchFamily="34" charset="0"/>
              </a:rPr>
              <a:t>It is used to understand </a:t>
            </a:r>
            <a:r>
              <a:rPr lang="en-US" altLang="zh-CN" sz="1500" b="0" i="0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why and how </a:t>
            </a:r>
            <a:r>
              <a:rPr lang="en-US" altLang="zh-CN" sz="1500" b="0" i="0" dirty="0">
                <a:solidFill>
                  <a:srgbClr val="3333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RSA</a:t>
            </a:r>
            <a:r>
              <a:rPr lang="en-US" altLang="zh-CN" sz="1500" b="0" i="0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works</a:t>
            </a:r>
            <a:r>
              <a:rPr lang="en-US" altLang="zh-CN" sz="1500" b="0" i="0" dirty="0">
                <a:latin typeface="Verdana" pitchFamily="34" charset="0"/>
                <a:ea typeface="Verdana" pitchFamily="34" charset="0"/>
                <a:cs typeface="Verdana" pitchFamily="34" charset="0"/>
              </a:rPr>
              <a:t>. Some algorithms use number theory for the difficulty of factoring large numbers as their basis.</a:t>
            </a:r>
          </a:p>
          <a:p>
            <a:pPr marL="1365250" lvl="1" indent="-514350">
              <a:tabLst>
                <a:tab pos="1371600" algn="l"/>
              </a:tabLst>
              <a:defRPr/>
            </a:pPr>
            <a:endParaRPr lang="en-US" altLang="zh-CN" sz="300" b="0" i="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914400" lvl="1" indent="-450850">
              <a:buClr>
                <a:srgbClr val="FF0000"/>
              </a:buClr>
              <a:buFont typeface="Wingdings" pitchFamily="2" charset="2"/>
              <a:buChar char="q"/>
              <a:tabLst>
                <a:tab pos="1371600" algn="l"/>
              </a:tabLst>
              <a:defRPr/>
            </a:pPr>
            <a:r>
              <a:rPr lang="en-US" altLang="zh-CN" sz="2000" b="1" dirty="0">
                <a:solidFill>
                  <a:srgbClr val="3333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Group theory: </a:t>
            </a:r>
          </a:p>
          <a:p>
            <a:pPr marL="914400" lvl="1" indent="-514350">
              <a:defRPr/>
            </a:pPr>
            <a:r>
              <a:rPr lang="en-US" altLang="zh-CN" sz="1600" b="0" i="0" dirty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r>
              <a:rPr lang="en-US" altLang="zh-CN" sz="1500" b="0" i="0" dirty="0">
                <a:latin typeface="Verdana" pitchFamily="34" charset="0"/>
                <a:ea typeface="Verdana" pitchFamily="34" charset="0"/>
                <a:cs typeface="Verdana" pitchFamily="34" charset="0"/>
              </a:rPr>
              <a:t>Group theory is used to understand why and how El </a:t>
            </a:r>
            <a:r>
              <a:rPr lang="en-US" altLang="zh-CN" sz="1500" b="0" i="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Gamal</a:t>
            </a:r>
            <a:r>
              <a:rPr lang="en-US" altLang="zh-CN" sz="1500" b="0" i="0" dirty="0">
                <a:latin typeface="Verdana" pitchFamily="34" charset="0"/>
                <a:ea typeface="Verdana" pitchFamily="34" charset="0"/>
                <a:cs typeface="Verdana" pitchFamily="34" charset="0"/>
              </a:rPr>
              <a:t> works.</a:t>
            </a:r>
          </a:p>
          <a:p>
            <a:pPr marL="1365250" lvl="1" indent="-514350">
              <a:tabLst>
                <a:tab pos="1371600" algn="l"/>
              </a:tabLst>
              <a:defRPr/>
            </a:pPr>
            <a:endParaRPr lang="en-US" altLang="zh-CN" sz="500" b="0" i="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914400" lvl="1" indent="-450850">
              <a:buClr>
                <a:srgbClr val="FF0000"/>
              </a:buClr>
              <a:buFont typeface="Wingdings" pitchFamily="2" charset="2"/>
              <a:buChar char="q"/>
              <a:tabLst>
                <a:tab pos="1371600" algn="l"/>
              </a:tabLst>
              <a:defRPr/>
            </a:pPr>
            <a:r>
              <a:rPr lang="en-US" altLang="zh-CN" sz="2000" b="1" dirty="0">
                <a:solidFill>
                  <a:srgbClr val="3333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Probability theory: </a:t>
            </a:r>
          </a:p>
          <a:p>
            <a:pPr marL="914400" lvl="1" indent="-514350">
              <a:defRPr/>
            </a:pPr>
            <a:r>
              <a:rPr lang="en-US" altLang="zh-CN" sz="1600" b="0" i="0" dirty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r>
              <a:rPr lang="en-US" altLang="zh-CN" sz="1500" b="0" i="0" dirty="0">
                <a:latin typeface="Verdana" pitchFamily="34" charset="0"/>
                <a:ea typeface="Verdana" pitchFamily="34" charset="0"/>
                <a:cs typeface="Verdana" pitchFamily="34" charset="0"/>
              </a:rPr>
              <a:t>It is used in analyzing many kinds of ciphers to better understand </a:t>
            </a:r>
            <a:r>
              <a:rPr lang="en-US" altLang="zh-CN" sz="1500" b="0" i="0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what "statistical security" means</a:t>
            </a:r>
            <a:r>
              <a:rPr lang="en-US" altLang="zh-CN" sz="1500" b="0" i="0" dirty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  <a:p>
            <a:pPr marL="1365250" lvl="1" indent="-514350">
              <a:tabLst>
                <a:tab pos="1371600" algn="l"/>
              </a:tabLst>
              <a:defRPr/>
            </a:pPr>
            <a:endParaRPr lang="en-US" altLang="zh-CN" sz="600" b="0" i="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914400" lvl="1" indent="-450850">
              <a:buClr>
                <a:srgbClr val="FF0000"/>
              </a:buClr>
              <a:buFont typeface="Wingdings" pitchFamily="2" charset="2"/>
              <a:buChar char="q"/>
              <a:tabLst>
                <a:tab pos="1371600" algn="l"/>
              </a:tabLst>
              <a:defRPr/>
            </a:pPr>
            <a:r>
              <a:rPr lang="en-US" altLang="zh-CN" sz="2000" b="1" dirty="0">
                <a:solidFill>
                  <a:srgbClr val="3333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Algebraic structure:</a:t>
            </a:r>
          </a:p>
          <a:p>
            <a:pPr marL="914400" lvl="1" indent="-514350">
              <a:defRPr/>
            </a:pPr>
            <a:r>
              <a:rPr lang="en-US" altLang="zh-CN" sz="1600" b="0" i="0" dirty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r>
              <a:rPr lang="en-US" altLang="zh-CN" sz="1500" b="0" i="0" dirty="0">
                <a:latin typeface="Verdana" pitchFamily="34" charset="0"/>
                <a:ea typeface="Verdana" pitchFamily="34" charset="0"/>
                <a:cs typeface="Verdana" pitchFamily="34" charset="0"/>
              </a:rPr>
              <a:t>The theory of finite fields is used in </a:t>
            </a:r>
            <a:r>
              <a:rPr lang="en-US" altLang="zh-CN" sz="1500" b="0" i="0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multiparty computation</a:t>
            </a:r>
            <a:r>
              <a:rPr lang="en-US" altLang="zh-CN" sz="1500" b="0" i="0" dirty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  <a:p>
            <a:pPr marL="1365250" lvl="1" indent="-514350">
              <a:tabLst>
                <a:tab pos="1371600" algn="l"/>
              </a:tabLst>
              <a:defRPr/>
            </a:pPr>
            <a:endParaRPr lang="en-US" altLang="zh-CN" sz="600" b="0" i="0" dirty="0">
              <a:solidFill>
                <a:srgbClr val="3333FF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914400" lvl="1" indent="-450850">
              <a:buClr>
                <a:srgbClr val="FF0000"/>
              </a:buClr>
              <a:buFont typeface="Wingdings" pitchFamily="2" charset="2"/>
              <a:buChar char="q"/>
              <a:tabLst>
                <a:tab pos="1371600" algn="l"/>
              </a:tabLst>
              <a:defRPr/>
            </a:pPr>
            <a:r>
              <a:rPr lang="en-US" altLang="zh-CN" sz="2000" b="1" dirty="0">
                <a:solidFill>
                  <a:srgbClr val="3333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Linear Algebra:</a:t>
            </a:r>
          </a:p>
          <a:p>
            <a:pPr marL="914400" lvl="1" indent="-514350">
              <a:defRPr/>
            </a:pPr>
            <a:r>
              <a:rPr lang="en-US" altLang="zh-CN" sz="1600" b="0" i="0" dirty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r>
              <a:rPr lang="en-US" altLang="zh-CN" sz="1500" b="0" i="0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Lagrange interpolation </a:t>
            </a:r>
            <a:r>
              <a:rPr lang="en-US" altLang="zh-CN" sz="1500" b="0" i="0" dirty="0">
                <a:latin typeface="Verdana" pitchFamily="34" charset="0"/>
                <a:ea typeface="Verdana" pitchFamily="34" charset="0"/>
                <a:cs typeface="Verdana" pitchFamily="34" charset="0"/>
              </a:rPr>
              <a:t>is used in </a:t>
            </a:r>
            <a:r>
              <a:rPr lang="en-US" altLang="zh-CN" sz="1500" b="0" i="0" dirty="0">
                <a:solidFill>
                  <a:srgbClr val="3333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Shamir's Secret Sharing Scheme</a:t>
            </a:r>
            <a:r>
              <a:rPr lang="en-US" altLang="zh-CN" sz="1500" b="0" i="0" dirty="0">
                <a:latin typeface="Verdana" pitchFamily="34" charset="0"/>
                <a:ea typeface="Verdana" pitchFamily="34" charset="0"/>
                <a:cs typeface="Verdana" pitchFamily="34" charset="0"/>
              </a:rPr>
              <a:t>. Some linear operations are also used in </a:t>
            </a:r>
            <a:r>
              <a:rPr lang="en-US" altLang="zh-CN" sz="1500" b="0" i="0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AES</a:t>
            </a:r>
            <a:r>
              <a:rPr lang="en-US" altLang="zh-CN" sz="1500" b="0" i="0" dirty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</p:txBody>
      </p:sp>
      <p:sp>
        <p:nvSpPr>
          <p:cNvPr id="15364" name="Rectangle 11"/>
          <p:cNvSpPr>
            <a:spLocks noChangeArrowheads="1"/>
          </p:cNvSpPr>
          <p:nvPr/>
        </p:nvSpPr>
        <p:spPr bwMode="auto">
          <a:xfrm>
            <a:off x="0" y="0"/>
            <a:ext cx="9144000" cy="55399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3000" i="0" dirty="0">
                <a:latin typeface="Verdana" pitchFamily="34" charset="0"/>
                <a:ea typeface="굴림" pitchFamily="34" charset="-127"/>
              </a:rPr>
              <a:t>Why Mathematics is </a:t>
            </a:r>
            <a:r>
              <a:rPr lang="en-US" altLang="en-US" sz="3000" i="0" dirty="0" smtClean="0">
                <a:latin typeface="Verdana" pitchFamily="34" charset="0"/>
                <a:ea typeface="굴림" pitchFamily="34" charset="-127"/>
              </a:rPr>
              <a:t>Needed </a:t>
            </a:r>
            <a:r>
              <a:rPr lang="en-US" altLang="en-US" sz="3000" i="0" dirty="0">
                <a:latin typeface="Verdana" pitchFamily="34" charset="0"/>
                <a:ea typeface="굴림" pitchFamily="34" charset="-127"/>
              </a:rPr>
              <a:t>in Security?</a:t>
            </a:r>
            <a:endParaRPr lang="en-US" sz="3000" i="0" dirty="0">
              <a:latin typeface="Verdana" pitchFamily="34" charset="0"/>
              <a:ea typeface="굴림" pitchFamily="34" charset="-127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-91620" y="6566083"/>
            <a:ext cx="2133600" cy="476250"/>
          </a:xfrm>
        </p:spPr>
        <p:txBody>
          <a:bodyPr/>
          <a:lstStyle/>
          <a:p>
            <a:pPr algn="l">
              <a:defRPr/>
            </a:pPr>
            <a:r>
              <a:rPr lang="en-US" dirty="0" smtClean="0">
                <a:solidFill>
                  <a:srgbClr val="FF0000"/>
                </a:solidFill>
              </a:rPr>
              <a:t>Slide</a:t>
            </a:r>
            <a:r>
              <a:rPr lang="en-US" dirty="0" smtClean="0"/>
              <a:t>-</a:t>
            </a:r>
            <a:r>
              <a:rPr lang="en-US" dirty="0" smtClean="0">
                <a:solidFill>
                  <a:srgbClr val="6600FF"/>
                </a:solidFill>
              </a:rPr>
              <a:t>4</a:t>
            </a:r>
            <a:endParaRPr lang="en-US" dirty="0">
              <a:solidFill>
                <a:srgbClr val="66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7347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>
                <a:solidFill>
                  <a:srgbClr val="FF0000"/>
                </a:solidFill>
              </a:rPr>
              <a:t>Slide</a:t>
            </a:r>
            <a:r>
              <a:rPr lang="en-US" smtClean="0"/>
              <a:t>-</a:t>
            </a:r>
            <a:fld id="{FCFF135A-902E-4CEE-A769-6297F0D52EC6}" type="slidenum">
              <a:rPr lang="en-US" smtClean="0">
                <a:solidFill>
                  <a:srgbClr val="6600FF"/>
                </a:solidFill>
              </a:rPr>
              <a:pPr algn="l">
                <a:defRPr/>
              </a:pPr>
              <a:t>40</a:t>
            </a:fld>
            <a:endParaRPr lang="en-US" dirty="0">
              <a:solidFill>
                <a:srgbClr val="6600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0" y="-4763"/>
            <a:ext cx="9144000" cy="5847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3200" b="1" dirty="0">
                <a:latin typeface="Verdana" pitchFamily="34" charset="0"/>
                <a:ea typeface="굴림" pitchFamily="34" charset="-127"/>
              </a:rPr>
              <a:t>Linear Diophantine Equation by </a:t>
            </a:r>
            <a:r>
              <a:rPr lang="en-US" sz="3200" b="1" dirty="0" smtClean="0">
                <a:latin typeface="Verdana" pitchFamily="34" charset="0"/>
                <a:ea typeface="굴림" pitchFamily="34" charset="-127"/>
              </a:rPr>
              <a:t>EEA</a:t>
            </a:r>
            <a:endParaRPr lang="en-US" altLang="en-US" sz="3200" b="1" dirty="0">
              <a:latin typeface="Verdana" pitchFamily="34" charset="0"/>
              <a:ea typeface="굴림" pitchFamily="34" charset="-127"/>
            </a:endParaRPr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>
            <a:off x="1851480" y="5727601"/>
            <a:ext cx="5806620" cy="461665"/>
          </a:xfrm>
          <a:prstGeom prst="rect">
            <a:avLst/>
          </a:prstGeom>
          <a:solidFill>
            <a:srgbClr val="99FF33"/>
          </a:solidFill>
          <a:ln>
            <a:noFill/>
          </a:ln>
          <a:extLst>
            <a:ext uri="{91240B29-F687-4F45-9708-019B960494DF}">
              <a14:hiddenLine xmlns:a14="http://schemas.microsoft.com/office/drawing/2010/main" w="762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2400" b="1" i="0" dirty="0">
                <a:latin typeface="Verdana" panose="020B0604030504040204" pitchFamily="34" charset="0"/>
                <a:ea typeface="Verdana" panose="020B0604030504040204" pitchFamily="34" charset="0"/>
              </a:rPr>
              <a:t>x</a:t>
            </a:r>
            <a:r>
              <a:rPr lang="en-US" sz="2400" b="1" i="0" baseline="-25000" dirty="0">
                <a:latin typeface="Verdana" panose="020B0604030504040204" pitchFamily="34" charset="0"/>
                <a:ea typeface="Verdana" panose="020B0604030504040204" pitchFamily="34" charset="0"/>
              </a:rPr>
              <a:t>0</a:t>
            </a:r>
            <a:r>
              <a:rPr lang="en-US" sz="2400" b="1" i="0" dirty="0">
                <a:latin typeface="Verdana" panose="020B0604030504040204" pitchFamily="34" charset="0"/>
                <a:ea typeface="Verdana" panose="020B0604030504040204" pitchFamily="34" charset="0"/>
              </a:rPr>
              <a:t> = (c/d)s and     y</a:t>
            </a:r>
            <a:r>
              <a:rPr lang="en-US" sz="2400" b="1" i="0" baseline="-25000" dirty="0">
                <a:latin typeface="Verdana" panose="020B0604030504040204" pitchFamily="34" charset="0"/>
                <a:ea typeface="Verdana" panose="020B0604030504040204" pitchFamily="34" charset="0"/>
              </a:rPr>
              <a:t>0</a:t>
            </a:r>
            <a:r>
              <a:rPr lang="en-US" sz="2400" b="1" i="0" dirty="0">
                <a:latin typeface="Verdana" panose="020B0604030504040204" pitchFamily="34" charset="0"/>
                <a:ea typeface="Verdana" panose="020B0604030504040204" pitchFamily="34" charset="0"/>
              </a:rPr>
              <a:t> = (c/d)t</a:t>
            </a:r>
          </a:p>
        </p:txBody>
      </p:sp>
      <p:sp>
        <p:nvSpPr>
          <p:cNvPr id="10" name="Line 21"/>
          <p:cNvSpPr>
            <a:spLocks noChangeShapeType="1"/>
          </p:cNvSpPr>
          <p:nvPr/>
        </p:nvSpPr>
        <p:spPr bwMode="auto">
          <a:xfrm>
            <a:off x="1543050" y="5597477"/>
            <a:ext cx="6257925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1" name="Rectangle 17"/>
          <p:cNvSpPr>
            <a:spLocks noChangeArrowheads="1"/>
          </p:cNvSpPr>
          <p:nvPr/>
        </p:nvSpPr>
        <p:spPr bwMode="auto">
          <a:xfrm>
            <a:off x="514350" y="1105145"/>
            <a:ext cx="832485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en-US" sz="2400" i="0" dirty="0">
                <a:latin typeface="Verdana" panose="020B0604030504040204" pitchFamily="34" charset="0"/>
                <a:ea typeface="Verdana" panose="020B0604030504040204" pitchFamily="34" charset="0"/>
              </a:rPr>
              <a:t>Let </a:t>
            </a:r>
            <a:r>
              <a:rPr lang="en-US" sz="2400" i="0" dirty="0">
                <a:solidFill>
                  <a:srgbClr val="00CC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ax + by = c</a:t>
            </a:r>
            <a:r>
              <a:rPr lang="en-US" sz="2400" i="0" dirty="0">
                <a:latin typeface="Verdana" panose="020B0604030504040204" pitchFamily="34" charset="0"/>
                <a:ea typeface="Verdana" panose="020B0604030504040204" pitchFamily="34" charset="0"/>
              </a:rPr>
              <a:t> is a linear Diophantine equation. Also let, </a:t>
            </a:r>
            <a:r>
              <a:rPr lang="en-US" sz="2400" i="0" dirty="0">
                <a:solidFill>
                  <a:srgbClr val="00CC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 = </a:t>
            </a:r>
            <a:r>
              <a:rPr lang="en-US" sz="2400" i="0" dirty="0" err="1">
                <a:solidFill>
                  <a:srgbClr val="00CC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gcd</a:t>
            </a:r>
            <a:r>
              <a:rPr lang="en-US" sz="2400" i="0" dirty="0">
                <a:solidFill>
                  <a:srgbClr val="00CC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lang="en-US" sz="2400" i="0" dirty="0" err="1">
                <a:solidFill>
                  <a:srgbClr val="00CC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a,b</a:t>
            </a:r>
            <a:r>
              <a:rPr lang="en-US" sz="2400" i="0" dirty="0">
                <a:solidFill>
                  <a:srgbClr val="00CC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</a:t>
            </a:r>
            <a:r>
              <a:rPr lang="en-US" sz="2400" i="0" dirty="0">
                <a:latin typeface="Verdana" panose="020B0604030504040204" pitchFamily="34" charset="0"/>
                <a:ea typeface="Verdana" panose="020B0604030504040204" pitchFamily="34" charset="0"/>
              </a:rPr>
              <a:t>. </a:t>
            </a:r>
            <a:endParaRPr lang="en-US" sz="2400" i="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857250" indent="-514350" algn="just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400" i="0" dirty="0" smtClean="0">
                <a:latin typeface="Verdana" panose="020B0604030504040204" pitchFamily="34" charset="0"/>
                <a:ea typeface="Verdana" panose="020B0604030504040204" pitchFamily="34" charset="0"/>
              </a:rPr>
              <a:t>If </a:t>
            </a:r>
            <a:r>
              <a:rPr lang="en-US" sz="2400" i="0" dirty="0" err="1">
                <a:solidFill>
                  <a:srgbClr val="00CC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d|c</a:t>
            </a:r>
            <a:r>
              <a:rPr lang="en-US" sz="2400" i="0" dirty="0">
                <a:latin typeface="Verdana" panose="020B0604030504040204" pitchFamily="34" charset="0"/>
                <a:ea typeface="Verdana" panose="020B0604030504040204" pitchFamily="34" charset="0"/>
              </a:rPr>
              <a:t>, then a particular solution of the equation can be found using the following steps:</a:t>
            </a:r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209550" y="656966"/>
            <a:ext cx="46291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2400" b="1" i="0" dirty="0">
                <a:ln>
                  <a:solidFill>
                    <a:srgbClr val="FFFF00"/>
                  </a:solidFill>
                </a:ln>
                <a:solidFill>
                  <a:schemeClr val="hlin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Particular solution:</a:t>
            </a:r>
            <a:r>
              <a:rPr lang="en-US" sz="2400" b="1" i="0" dirty="0">
                <a:ln>
                  <a:solidFill>
                    <a:srgbClr val="FFFF00"/>
                  </a:solidFill>
                </a:ln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</p:txBody>
      </p:sp>
      <p:sp>
        <p:nvSpPr>
          <p:cNvPr id="13" name="Rectangle 17"/>
          <p:cNvSpPr>
            <a:spLocks noChangeArrowheads="1"/>
          </p:cNvSpPr>
          <p:nvPr/>
        </p:nvSpPr>
        <p:spPr bwMode="auto">
          <a:xfrm>
            <a:off x="1638300" y="3056395"/>
            <a:ext cx="7200899" cy="2041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 algn="just">
              <a:spcBef>
                <a:spcPts val="200"/>
              </a:spcBef>
              <a:spcAft>
                <a:spcPts val="200"/>
              </a:spcAft>
              <a:buFontTx/>
              <a:buAutoNum type="arabicPeriod"/>
            </a:pPr>
            <a:r>
              <a:rPr lang="en-US" sz="2000" i="0" dirty="0">
                <a:latin typeface="Verdana" panose="020B0604030504040204" pitchFamily="34" charset="0"/>
                <a:ea typeface="Verdana" panose="020B0604030504040204" pitchFamily="34" charset="0"/>
              </a:rPr>
              <a:t>Reduce the equation to </a:t>
            </a:r>
            <a:r>
              <a:rPr lang="en-US" sz="2000" b="1" i="0" dirty="0">
                <a:latin typeface="Verdana" panose="020B0604030504040204" pitchFamily="34" charset="0"/>
                <a:ea typeface="Verdana" panose="020B0604030504040204" pitchFamily="34" charset="0"/>
              </a:rPr>
              <a:t>a</a:t>
            </a:r>
            <a:r>
              <a:rPr lang="en-US" sz="2000" b="1" i="0" baseline="-25000" dirty="0"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  <a:r>
              <a:rPr lang="en-US" sz="2000" b="1" i="0" dirty="0">
                <a:latin typeface="Verdana" panose="020B0604030504040204" pitchFamily="34" charset="0"/>
                <a:ea typeface="Verdana" panose="020B0604030504040204" pitchFamily="34" charset="0"/>
              </a:rPr>
              <a:t>x + b</a:t>
            </a:r>
            <a:r>
              <a:rPr lang="en-US" sz="2000" b="1" i="0" baseline="-25000" dirty="0"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  <a:r>
              <a:rPr lang="en-US" sz="2000" b="1" i="0" dirty="0">
                <a:latin typeface="Verdana" panose="020B0604030504040204" pitchFamily="34" charset="0"/>
                <a:ea typeface="Verdana" panose="020B0604030504040204" pitchFamily="34" charset="0"/>
              </a:rPr>
              <a:t>y = c</a:t>
            </a:r>
            <a:r>
              <a:rPr lang="en-US" sz="2000" b="1" i="0" baseline="-25000" dirty="0"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  <a:r>
              <a:rPr lang="en-US" sz="2000" b="1" i="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i="0" dirty="0">
                <a:latin typeface="Verdana" panose="020B0604030504040204" pitchFamily="34" charset="0"/>
                <a:ea typeface="Verdana" panose="020B0604030504040204" pitchFamily="34" charset="0"/>
              </a:rPr>
              <a:t>by dividing both sides of the equation by </a:t>
            </a:r>
            <a:r>
              <a:rPr lang="en-US" sz="2000" b="1" i="1" dirty="0">
                <a:solidFill>
                  <a:srgbClr val="6600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</a:t>
            </a:r>
            <a:r>
              <a:rPr lang="en-US" sz="2000" i="0" dirty="0" smtClean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en-US" sz="2000" i="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57200" indent="-457200" algn="just">
              <a:spcBef>
                <a:spcPts val="200"/>
              </a:spcBef>
              <a:spcAft>
                <a:spcPts val="200"/>
              </a:spcAft>
              <a:buFontTx/>
              <a:buAutoNum type="arabicPeriod" startAt="2"/>
            </a:pPr>
            <a:r>
              <a:rPr lang="en-US" sz="2000" i="0" dirty="0">
                <a:latin typeface="Verdana" panose="020B0604030504040204" pitchFamily="34" charset="0"/>
                <a:ea typeface="Verdana" panose="020B0604030504040204" pitchFamily="34" charset="0"/>
              </a:rPr>
              <a:t>Solve for </a:t>
            </a:r>
            <a:r>
              <a:rPr lang="en-US" sz="2000" b="1" i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</a:t>
            </a:r>
            <a:r>
              <a:rPr lang="en-US" sz="2000" i="0" dirty="0">
                <a:latin typeface="Verdana" panose="020B0604030504040204" pitchFamily="34" charset="0"/>
                <a:ea typeface="Verdana" panose="020B0604030504040204" pitchFamily="34" charset="0"/>
              </a:rPr>
              <a:t> and </a:t>
            </a:r>
            <a:r>
              <a:rPr lang="en-US" sz="2000" b="1" i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</a:t>
            </a:r>
            <a:r>
              <a:rPr lang="en-US" sz="2000" i="0" dirty="0">
                <a:latin typeface="Verdana" panose="020B0604030504040204" pitchFamily="34" charset="0"/>
                <a:ea typeface="Verdana" panose="020B0604030504040204" pitchFamily="34" charset="0"/>
              </a:rPr>
              <a:t> in the relation </a:t>
            </a:r>
            <a:r>
              <a:rPr lang="en-US" sz="2000" b="1" i="1" dirty="0">
                <a:latin typeface="Verdana" panose="020B0604030504040204" pitchFamily="34" charset="0"/>
                <a:ea typeface="Verdana" panose="020B0604030504040204" pitchFamily="34" charset="0"/>
              </a:rPr>
              <a:t>a</a:t>
            </a:r>
            <a:r>
              <a:rPr lang="en-US" sz="2000" b="1" i="1" baseline="-25000" dirty="0"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  <a:r>
              <a:rPr lang="en-US" sz="2000" b="1" i="1" dirty="0">
                <a:latin typeface="Verdana" panose="020B0604030504040204" pitchFamily="34" charset="0"/>
                <a:ea typeface="Verdana" panose="020B0604030504040204" pitchFamily="34" charset="0"/>
              </a:rPr>
              <a:t>s + b</a:t>
            </a:r>
            <a:r>
              <a:rPr lang="en-US" sz="2000" b="1" i="1" baseline="-25000" dirty="0"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  <a:r>
              <a:rPr lang="en-US" sz="2000" b="1" i="1" dirty="0">
                <a:latin typeface="Verdana" panose="020B0604030504040204" pitchFamily="34" charset="0"/>
                <a:ea typeface="Verdana" panose="020B0604030504040204" pitchFamily="34" charset="0"/>
              </a:rPr>
              <a:t>t </a:t>
            </a:r>
            <a:r>
              <a:rPr lang="en-US" sz="2000" b="1" i="0" dirty="0">
                <a:latin typeface="Verdana" panose="020B0604030504040204" pitchFamily="34" charset="0"/>
                <a:ea typeface="Verdana" panose="020B0604030504040204" pitchFamily="34" charset="0"/>
              </a:rPr>
              <a:t>= 1 </a:t>
            </a:r>
            <a:r>
              <a:rPr lang="en-US" sz="2000" i="0" dirty="0">
                <a:latin typeface="Verdana" panose="020B0604030504040204" pitchFamily="34" charset="0"/>
                <a:ea typeface="Verdana" panose="020B0604030504040204" pitchFamily="34" charset="0"/>
              </a:rPr>
              <a:t>using extended Euclidean algorithm</a:t>
            </a:r>
            <a:r>
              <a:rPr lang="en-US" sz="2000" i="0" dirty="0" smtClean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en-US" sz="2000" i="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57200" indent="-457200" algn="just">
              <a:spcBef>
                <a:spcPts val="200"/>
              </a:spcBef>
              <a:spcAft>
                <a:spcPts val="200"/>
              </a:spcAft>
            </a:pPr>
            <a:r>
              <a:rPr lang="en-US" sz="2000" i="0" dirty="0">
                <a:latin typeface="Verdana" panose="020B0604030504040204" pitchFamily="34" charset="0"/>
                <a:ea typeface="Verdana" panose="020B0604030504040204" pitchFamily="34" charset="0"/>
              </a:rPr>
              <a:t>3. 	The particular solution can be </a:t>
            </a:r>
            <a:r>
              <a:rPr lang="en-US" sz="2000" i="0" dirty="0" smtClean="0">
                <a:latin typeface="Verdana" panose="020B0604030504040204" pitchFamily="34" charset="0"/>
                <a:ea typeface="Verdana" panose="020B0604030504040204" pitchFamily="34" charset="0"/>
              </a:rPr>
              <a:t>found by the following relations: </a:t>
            </a:r>
            <a:endParaRPr lang="en-US" sz="2000" i="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4" name="Line 21"/>
          <p:cNvSpPr>
            <a:spLocks noChangeShapeType="1"/>
          </p:cNvSpPr>
          <p:nvPr/>
        </p:nvSpPr>
        <p:spPr bwMode="auto">
          <a:xfrm>
            <a:off x="1543050" y="6328993"/>
            <a:ext cx="62865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8866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>
                <a:solidFill>
                  <a:srgbClr val="FF0000"/>
                </a:solidFill>
              </a:rPr>
              <a:t>Slide</a:t>
            </a:r>
            <a:r>
              <a:rPr lang="en-US" smtClean="0"/>
              <a:t>-</a:t>
            </a:r>
            <a:fld id="{FCFF135A-902E-4CEE-A769-6297F0D52EC6}" type="slidenum">
              <a:rPr lang="en-US" smtClean="0">
                <a:solidFill>
                  <a:srgbClr val="6600FF"/>
                </a:solidFill>
              </a:rPr>
              <a:pPr algn="l">
                <a:defRPr/>
              </a:pPr>
              <a:t>41</a:t>
            </a:fld>
            <a:endParaRPr lang="en-US" dirty="0">
              <a:solidFill>
                <a:srgbClr val="6600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0" y="-4763"/>
            <a:ext cx="9144000" cy="5847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3200" b="1" dirty="0">
                <a:latin typeface="Verdana" pitchFamily="34" charset="0"/>
                <a:ea typeface="굴림" pitchFamily="34" charset="-127"/>
              </a:rPr>
              <a:t>Linear Diophantine Equation by </a:t>
            </a:r>
            <a:r>
              <a:rPr lang="en-US" sz="3200" b="1" dirty="0" smtClean="0">
                <a:latin typeface="Verdana" pitchFamily="34" charset="0"/>
                <a:ea typeface="굴림" pitchFamily="34" charset="-127"/>
              </a:rPr>
              <a:t>EEA</a:t>
            </a:r>
            <a:endParaRPr lang="en-US" altLang="en-US" sz="3200" b="1" dirty="0">
              <a:latin typeface="Verdana" pitchFamily="34" charset="0"/>
              <a:ea typeface="굴림" pitchFamily="34" charset="-127"/>
            </a:endParaRPr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209550" y="656966"/>
            <a:ext cx="46291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2400" b="1" i="0" dirty="0" smtClean="0">
                <a:ln>
                  <a:solidFill>
                    <a:srgbClr val="FFFF00"/>
                  </a:solidFill>
                </a:ln>
                <a:solidFill>
                  <a:schemeClr val="hlin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General Solution</a:t>
            </a:r>
            <a:r>
              <a:rPr lang="en-US" sz="2400" b="1" i="0" dirty="0">
                <a:ln>
                  <a:solidFill>
                    <a:srgbClr val="FFFF00"/>
                  </a:solidFill>
                </a:ln>
                <a:solidFill>
                  <a:schemeClr val="hlin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</a:t>
            </a:r>
            <a:r>
              <a:rPr lang="en-US" sz="2400" b="1" i="0" dirty="0">
                <a:ln>
                  <a:solidFill>
                    <a:srgbClr val="FFFF00"/>
                  </a:solidFill>
                </a:ln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>
            <a:off x="647700" y="4528452"/>
            <a:ext cx="7448550" cy="45304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 sz="240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6" name="Line 21"/>
          <p:cNvSpPr>
            <a:spLocks noChangeShapeType="1"/>
          </p:cNvSpPr>
          <p:nvPr/>
        </p:nvSpPr>
        <p:spPr bwMode="auto">
          <a:xfrm>
            <a:off x="781050" y="3437208"/>
            <a:ext cx="73152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 sz="240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7" name="Rectangle 23"/>
          <p:cNvSpPr>
            <a:spLocks noChangeArrowheads="1"/>
          </p:cNvSpPr>
          <p:nvPr/>
        </p:nvSpPr>
        <p:spPr bwMode="auto">
          <a:xfrm>
            <a:off x="952500" y="3581400"/>
            <a:ext cx="7105650" cy="830997"/>
          </a:xfrm>
          <a:prstGeom prst="rect">
            <a:avLst/>
          </a:prstGeom>
          <a:solidFill>
            <a:srgbClr val="99FF33"/>
          </a:solidFill>
          <a:ln>
            <a:noFill/>
          </a:ln>
          <a:extLst>
            <a:ext uri="{91240B29-F687-4F45-9708-019B960494DF}">
              <a14:hiddenLine xmlns:a14="http://schemas.microsoft.com/office/drawing/2010/main" w="762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x = x</a:t>
            </a:r>
            <a:r>
              <a:rPr lang="en-US" sz="2400" baseline="-25000" dirty="0">
                <a:latin typeface="Verdana" panose="020B0604030504040204" pitchFamily="34" charset="0"/>
                <a:ea typeface="Verdana" panose="020B0604030504040204" pitchFamily="34" charset="0"/>
              </a:rPr>
              <a:t>0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 + k (b/d) and  y = y</a:t>
            </a:r>
            <a:r>
              <a:rPr lang="en-US" sz="2400" baseline="-25000" dirty="0">
                <a:latin typeface="Verdana" panose="020B0604030504040204" pitchFamily="34" charset="0"/>
                <a:ea typeface="Verdana" panose="020B0604030504040204" pitchFamily="34" charset="0"/>
              </a:rPr>
              <a:t>0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 − k(a/d) </a:t>
            </a:r>
            <a:b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where k is an integer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09550" y="1204266"/>
            <a:ext cx="870585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/>
            <a:r>
              <a:rPr lang="en-US" sz="2400" b="0" i="0" dirty="0">
                <a:latin typeface="Verdana" panose="020B0604030504040204" pitchFamily="34" charset="0"/>
                <a:ea typeface="Verdana" panose="020B0604030504040204" pitchFamily="34" charset="0"/>
              </a:rPr>
              <a:t>After finding the particular solution, the general solutions of linear Diophantine equation can be </a:t>
            </a:r>
            <a:r>
              <a:rPr lang="en-US" sz="2400" b="0" i="0" dirty="0" smtClean="0">
                <a:latin typeface="Verdana" panose="020B0604030504040204" pitchFamily="34" charset="0"/>
                <a:ea typeface="Verdana" panose="020B0604030504040204" pitchFamily="34" charset="0"/>
              </a:rPr>
              <a:t>found by the following relations:  </a:t>
            </a:r>
            <a:endParaRPr lang="en-US" sz="2400" b="0" i="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1794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>
                <a:solidFill>
                  <a:srgbClr val="FF0000"/>
                </a:solidFill>
              </a:rPr>
              <a:t>Slide</a:t>
            </a:r>
            <a:r>
              <a:rPr lang="en-US" smtClean="0"/>
              <a:t>-</a:t>
            </a:r>
            <a:fld id="{FCFF135A-902E-4CEE-A769-6297F0D52EC6}" type="slidenum">
              <a:rPr lang="en-US" smtClean="0">
                <a:solidFill>
                  <a:srgbClr val="6600FF"/>
                </a:solidFill>
              </a:rPr>
              <a:pPr algn="l">
                <a:defRPr/>
              </a:pPr>
              <a:t>42</a:t>
            </a:fld>
            <a:endParaRPr lang="en-US" dirty="0">
              <a:solidFill>
                <a:srgbClr val="6600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0" y="-4763"/>
            <a:ext cx="9144000" cy="5847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3200" b="1" dirty="0">
                <a:latin typeface="Verdana" pitchFamily="34" charset="0"/>
                <a:ea typeface="굴림" pitchFamily="34" charset="-127"/>
              </a:rPr>
              <a:t>Linear Diophantine Equation by </a:t>
            </a:r>
            <a:r>
              <a:rPr lang="en-US" sz="3200" b="1" dirty="0" smtClean="0">
                <a:latin typeface="Verdana" pitchFamily="34" charset="0"/>
                <a:ea typeface="굴림" pitchFamily="34" charset="-127"/>
              </a:rPr>
              <a:t>EEA</a:t>
            </a:r>
            <a:endParaRPr lang="en-US" altLang="en-US" sz="3200" b="1" dirty="0">
              <a:latin typeface="Verdana" pitchFamily="34" charset="0"/>
              <a:ea typeface="굴림" pitchFamily="34" charset="-127"/>
            </a:endParaRPr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-38100" y="580766"/>
            <a:ext cx="46291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2400" b="1" i="0" dirty="0" smtClean="0">
                <a:ln>
                  <a:solidFill>
                    <a:srgbClr val="FFFF00"/>
                  </a:solidFill>
                </a:ln>
                <a:solidFill>
                  <a:schemeClr val="hlin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Example:</a:t>
            </a:r>
            <a:r>
              <a:rPr lang="en-US" sz="2400" b="1" i="0" dirty="0" smtClean="0">
                <a:ln>
                  <a:solidFill>
                    <a:srgbClr val="FFFF00"/>
                  </a:solidFill>
                </a:ln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endParaRPr lang="en-US" sz="2400" b="1" i="0" dirty="0">
              <a:ln>
                <a:solidFill>
                  <a:srgbClr val="FFFF00"/>
                </a:solidFill>
              </a:ln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304800" y="951896"/>
            <a:ext cx="84582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eaLnBrk="1" hangingPunct="1"/>
            <a:r>
              <a:rPr lang="en-US" sz="2400" b="0" i="0" dirty="0">
                <a:latin typeface="Verdana" panose="020B0604030504040204" pitchFamily="34" charset="0"/>
                <a:ea typeface="Verdana" panose="020B0604030504040204" pitchFamily="34" charset="0"/>
              </a:rPr>
              <a:t>Using extended Euclidean algorithm, find the particular and general solutions to the following linear Diophantine equation: </a:t>
            </a:r>
          </a:p>
          <a:p>
            <a:pPr algn="ctr" eaLnBrk="1" hangingPunct="1"/>
            <a:r>
              <a:rPr lang="en-US" sz="2400" b="0" i="0" dirty="0">
                <a:latin typeface="Verdana" panose="020B0604030504040204" pitchFamily="34" charset="0"/>
                <a:ea typeface="Verdana" panose="020B0604030504040204" pitchFamily="34" charset="0"/>
              </a:rPr>
              <a:t>21</a:t>
            </a:r>
            <a:r>
              <a:rPr lang="en-US" sz="2400" b="0" dirty="0">
                <a:latin typeface="Verdana" panose="020B0604030504040204" pitchFamily="34" charset="0"/>
                <a:ea typeface="Verdana" panose="020B0604030504040204" pitchFamily="34" charset="0"/>
              </a:rPr>
              <a:t>x</a:t>
            </a:r>
            <a:r>
              <a:rPr lang="en-US" sz="2400" b="0" i="0" dirty="0">
                <a:latin typeface="Verdana" panose="020B0604030504040204" pitchFamily="34" charset="0"/>
                <a:ea typeface="Verdana" panose="020B0604030504040204" pitchFamily="34" charset="0"/>
              </a:rPr>
              <a:t> + 14</a:t>
            </a:r>
            <a:r>
              <a:rPr lang="en-US" sz="2400" b="0" dirty="0">
                <a:latin typeface="Verdana" panose="020B0604030504040204" pitchFamily="34" charset="0"/>
                <a:ea typeface="Verdana" panose="020B0604030504040204" pitchFamily="34" charset="0"/>
              </a:rPr>
              <a:t>y</a:t>
            </a:r>
            <a:r>
              <a:rPr lang="en-US" sz="2400" b="0" i="0" dirty="0">
                <a:latin typeface="Verdana" panose="020B0604030504040204" pitchFamily="34" charset="0"/>
                <a:ea typeface="Verdana" panose="020B0604030504040204" pitchFamily="34" charset="0"/>
              </a:rPr>
              <a:t> = 35.</a:t>
            </a:r>
          </a:p>
        </p:txBody>
      </p:sp>
      <p:sp>
        <p:nvSpPr>
          <p:cNvPr id="10" name="Rectangle 13"/>
          <p:cNvSpPr>
            <a:spLocks noChangeArrowheads="1"/>
          </p:cNvSpPr>
          <p:nvPr/>
        </p:nvSpPr>
        <p:spPr bwMode="auto">
          <a:xfrm>
            <a:off x="-91620" y="2356008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 eaLnBrk="1" hangingPunct="1">
              <a:defRPr/>
            </a:pPr>
            <a:r>
              <a:rPr lang="en-US" sz="2400" b="1" i="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Solution:</a:t>
            </a:r>
          </a:p>
        </p:txBody>
      </p:sp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304800" y="2780431"/>
            <a:ext cx="8553450" cy="2246769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/>
          <a:p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Here, a = 21, b = 14 and c = 35. </a:t>
            </a:r>
          </a:p>
          <a:p>
            <a:pPr algn="just"/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d = </a:t>
            </a:r>
            <a:r>
              <a:rPr lang="en-US" sz="2000" b="0" i="0" dirty="0" err="1">
                <a:latin typeface="Verdana" panose="020B0604030504040204" pitchFamily="34" charset="0"/>
                <a:ea typeface="Verdana" panose="020B0604030504040204" pitchFamily="34" charset="0"/>
              </a:rPr>
              <a:t>gcd</a:t>
            </a: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(a, b) = </a:t>
            </a:r>
            <a:r>
              <a:rPr lang="en-US" sz="2000" b="0" i="0" dirty="0" err="1">
                <a:latin typeface="Verdana" panose="020B0604030504040204" pitchFamily="34" charset="0"/>
                <a:ea typeface="Verdana" panose="020B0604030504040204" pitchFamily="34" charset="0"/>
              </a:rPr>
              <a:t>gcd</a:t>
            </a: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(21,14) = 7. Since d | c or 7 | 35, the equation has an infinite number of solutions. </a:t>
            </a:r>
          </a:p>
          <a:p>
            <a:pPr algn="just"/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Reduce the equation by dividing both sides by 7 to find the equation: 3x + 2y = 5. Here a</a:t>
            </a:r>
            <a:r>
              <a:rPr lang="en-US" sz="2000" b="0" i="0" baseline="-25000" dirty="0"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=3, b</a:t>
            </a:r>
            <a:r>
              <a:rPr lang="en-US" sz="2000" b="0" i="0" baseline="-25000" dirty="0"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=2 and c</a:t>
            </a:r>
            <a:r>
              <a:rPr lang="en-US" sz="2000" b="0" i="0" baseline="-25000" dirty="0"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=5.</a:t>
            </a:r>
          </a:p>
          <a:p>
            <a:pPr algn="just"/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Using extended Euclidean algorithm, we find the value of s and t such that 3s + 2t = 1. We have s = 1 and t = -1.</a:t>
            </a:r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352425" y="5088755"/>
            <a:ext cx="8362950" cy="7078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/>
          <a:p>
            <a:r>
              <a:rPr lang="en-US" sz="2000" b="1" i="0" dirty="0">
                <a:latin typeface="Verdana" panose="020B0604030504040204" pitchFamily="34" charset="0"/>
                <a:ea typeface="Verdana" panose="020B0604030504040204" pitchFamily="34" charset="0"/>
              </a:rPr>
              <a:t>Particular solution: </a:t>
            </a:r>
            <a:r>
              <a:rPr lang="en-US" sz="2000" i="0" dirty="0">
                <a:latin typeface="Verdana" panose="020B0604030504040204" pitchFamily="34" charset="0"/>
                <a:ea typeface="Verdana" panose="020B0604030504040204" pitchFamily="34" charset="0"/>
              </a:rPr>
              <a:t>x</a:t>
            </a:r>
            <a:r>
              <a:rPr lang="en-US" sz="2000" i="0" baseline="-25000" dirty="0">
                <a:latin typeface="Verdana" panose="020B0604030504040204" pitchFamily="34" charset="0"/>
                <a:ea typeface="Verdana" panose="020B0604030504040204" pitchFamily="34" charset="0"/>
              </a:rPr>
              <a:t>0</a:t>
            </a:r>
            <a:r>
              <a:rPr lang="en-US" sz="2000" i="0" dirty="0">
                <a:latin typeface="Verdana" panose="020B0604030504040204" pitchFamily="34" charset="0"/>
                <a:ea typeface="Verdana" panose="020B0604030504040204" pitchFamily="34" charset="0"/>
              </a:rPr>
              <a:t> = (c/d)s and     y</a:t>
            </a:r>
            <a:r>
              <a:rPr lang="en-US" sz="2000" i="0" baseline="-25000" dirty="0">
                <a:latin typeface="Verdana" panose="020B0604030504040204" pitchFamily="34" charset="0"/>
                <a:ea typeface="Verdana" panose="020B0604030504040204" pitchFamily="34" charset="0"/>
              </a:rPr>
              <a:t>0</a:t>
            </a:r>
            <a:r>
              <a:rPr lang="en-US" sz="2000" i="0" dirty="0">
                <a:latin typeface="Verdana" panose="020B0604030504040204" pitchFamily="34" charset="0"/>
                <a:ea typeface="Verdana" panose="020B0604030504040204" pitchFamily="34" charset="0"/>
              </a:rPr>
              <a:t> = (c/d)t</a:t>
            </a:r>
          </a:p>
          <a:p>
            <a:r>
              <a:rPr lang="en-US" sz="2000" i="0" dirty="0">
                <a:latin typeface="Verdana" panose="020B0604030504040204" pitchFamily="34" charset="0"/>
                <a:ea typeface="Verdana" panose="020B0604030504040204" pitchFamily="34" charset="0"/>
              </a:rPr>
              <a:t>X</a:t>
            </a:r>
            <a:r>
              <a:rPr lang="en-US" sz="2000" i="0" baseline="-25000" dirty="0">
                <a:latin typeface="Verdana" panose="020B0604030504040204" pitchFamily="34" charset="0"/>
                <a:ea typeface="Verdana" panose="020B0604030504040204" pitchFamily="34" charset="0"/>
              </a:rPr>
              <a:t>0</a:t>
            </a:r>
            <a:r>
              <a:rPr lang="en-US" sz="2000" i="0" dirty="0">
                <a:latin typeface="Verdana" panose="020B0604030504040204" pitchFamily="34" charset="0"/>
                <a:ea typeface="Verdana" panose="020B0604030504040204" pitchFamily="34" charset="0"/>
              </a:rPr>
              <a:t> = (35/7) × 1 = 5 × 1 = 5    and y</a:t>
            </a:r>
            <a:r>
              <a:rPr lang="en-US" sz="2000" i="0" baseline="-25000" dirty="0">
                <a:latin typeface="Verdana" panose="020B0604030504040204" pitchFamily="34" charset="0"/>
                <a:ea typeface="Verdana" panose="020B0604030504040204" pitchFamily="34" charset="0"/>
              </a:rPr>
              <a:t>0</a:t>
            </a:r>
            <a:r>
              <a:rPr lang="en-US" sz="2000" i="0" dirty="0">
                <a:latin typeface="Verdana" panose="020B0604030504040204" pitchFamily="34" charset="0"/>
                <a:ea typeface="Verdana" panose="020B0604030504040204" pitchFamily="34" charset="0"/>
              </a:rPr>
              <a:t> = (35/7) × (-1) = -5 </a:t>
            </a:r>
          </a:p>
        </p:txBody>
      </p:sp>
    </p:spTree>
    <p:extLst>
      <p:ext uri="{BB962C8B-B14F-4D97-AF65-F5344CB8AC3E}">
        <p14:creationId xmlns:p14="http://schemas.microsoft.com/office/powerpoint/2010/main" val="3349021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>
                <a:solidFill>
                  <a:srgbClr val="FF0000"/>
                </a:solidFill>
              </a:rPr>
              <a:t>Slide</a:t>
            </a:r>
            <a:r>
              <a:rPr lang="en-US" smtClean="0"/>
              <a:t>-</a:t>
            </a:r>
            <a:fld id="{FCFF135A-902E-4CEE-A769-6297F0D52EC6}" type="slidenum">
              <a:rPr lang="en-US" smtClean="0">
                <a:solidFill>
                  <a:srgbClr val="6600FF"/>
                </a:solidFill>
              </a:rPr>
              <a:pPr algn="l">
                <a:defRPr/>
              </a:pPr>
              <a:t>43</a:t>
            </a:fld>
            <a:endParaRPr lang="en-US" dirty="0">
              <a:solidFill>
                <a:srgbClr val="6600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0" y="-4763"/>
            <a:ext cx="9144000" cy="5847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3200" b="1" dirty="0">
                <a:latin typeface="Verdana" pitchFamily="34" charset="0"/>
                <a:ea typeface="굴림" pitchFamily="34" charset="-127"/>
              </a:rPr>
              <a:t>Linear Diophantine Equation by </a:t>
            </a:r>
            <a:r>
              <a:rPr lang="en-US" sz="3200" b="1" dirty="0" smtClean="0">
                <a:latin typeface="Verdana" pitchFamily="34" charset="0"/>
                <a:ea typeface="굴림" pitchFamily="34" charset="-127"/>
              </a:rPr>
              <a:t>EEA</a:t>
            </a:r>
            <a:endParaRPr lang="en-US" altLang="en-US" sz="3200" b="1" dirty="0">
              <a:latin typeface="Verdana" pitchFamily="34" charset="0"/>
              <a:ea typeface="굴림" pitchFamily="34" charset="-127"/>
            </a:endParaRPr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-38100" y="580766"/>
            <a:ext cx="46291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2400" b="1" i="0" dirty="0" smtClean="0">
                <a:ln>
                  <a:solidFill>
                    <a:srgbClr val="FFFF00"/>
                  </a:solidFill>
                </a:ln>
                <a:solidFill>
                  <a:schemeClr val="hlin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Example: (</a:t>
            </a:r>
            <a:r>
              <a:rPr lang="en-US" sz="2400" b="1" i="0" dirty="0" err="1" smtClean="0">
                <a:ln>
                  <a:solidFill>
                    <a:srgbClr val="FFFF00"/>
                  </a:solidFill>
                </a:ln>
                <a:solidFill>
                  <a:schemeClr val="hlin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Cont</a:t>
            </a:r>
            <a:r>
              <a:rPr lang="en-US" sz="2400" b="1" i="0" dirty="0" smtClean="0">
                <a:ln>
                  <a:solidFill>
                    <a:srgbClr val="FFFF00"/>
                  </a:solidFill>
                </a:ln>
                <a:solidFill>
                  <a:schemeClr val="hlin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…)</a:t>
            </a:r>
            <a:r>
              <a:rPr lang="en-US" sz="2400" b="1" i="0" dirty="0" smtClean="0">
                <a:ln>
                  <a:solidFill>
                    <a:srgbClr val="FFFF00"/>
                  </a:solidFill>
                </a:ln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endParaRPr lang="en-US" sz="2400" b="1" i="0" dirty="0">
              <a:ln>
                <a:solidFill>
                  <a:srgbClr val="FFFF00"/>
                </a:solidFill>
              </a:ln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Rectangle 13"/>
          <p:cNvSpPr>
            <a:spLocks noChangeArrowheads="1"/>
          </p:cNvSpPr>
          <p:nvPr/>
        </p:nvSpPr>
        <p:spPr bwMode="auto">
          <a:xfrm>
            <a:off x="0" y="1360080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 eaLnBrk="1" hangingPunct="1">
              <a:defRPr/>
            </a:pPr>
            <a:r>
              <a:rPr lang="en-US" sz="2400" b="1" i="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Solution: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85750" y="1981644"/>
            <a:ext cx="8515350" cy="1938992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/>
          <a:p>
            <a:r>
              <a:rPr lang="en-US" sz="2400" b="1" i="0" dirty="0">
                <a:latin typeface="Verdana" panose="020B0604030504040204" pitchFamily="34" charset="0"/>
                <a:ea typeface="Verdana" panose="020B0604030504040204" pitchFamily="34" charset="0"/>
              </a:rPr>
              <a:t>General solution: </a:t>
            </a:r>
            <a:endParaRPr lang="en-US" sz="2400" b="1" i="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2400" i="0" dirty="0" smtClean="0">
                <a:latin typeface="Verdana" panose="020B0604030504040204" pitchFamily="34" charset="0"/>
                <a:ea typeface="Verdana" panose="020B0604030504040204" pitchFamily="34" charset="0"/>
              </a:rPr>
              <a:t>x </a:t>
            </a:r>
            <a:r>
              <a:rPr lang="en-US" sz="2400" i="0" dirty="0">
                <a:latin typeface="Verdana" panose="020B0604030504040204" pitchFamily="34" charset="0"/>
                <a:ea typeface="Verdana" panose="020B0604030504040204" pitchFamily="34" charset="0"/>
              </a:rPr>
              <a:t>= x</a:t>
            </a:r>
            <a:r>
              <a:rPr lang="en-US" sz="2400" i="0" baseline="-25000" dirty="0">
                <a:latin typeface="Verdana" panose="020B0604030504040204" pitchFamily="34" charset="0"/>
                <a:ea typeface="Verdana" panose="020B0604030504040204" pitchFamily="34" charset="0"/>
              </a:rPr>
              <a:t>0</a:t>
            </a:r>
            <a:r>
              <a:rPr lang="en-US" sz="2400" i="0" dirty="0">
                <a:latin typeface="Verdana" panose="020B0604030504040204" pitchFamily="34" charset="0"/>
                <a:ea typeface="Verdana" panose="020B0604030504040204" pitchFamily="34" charset="0"/>
              </a:rPr>
              <a:t> + k (b/d) and  y = y</a:t>
            </a:r>
            <a:r>
              <a:rPr lang="en-US" sz="2400" i="0" baseline="-25000" dirty="0">
                <a:latin typeface="Verdana" panose="020B0604030504040204" pitchFamily="34" charset="0"/>
                <a:ea typeface="Verdana" panose="020B0604030504040204" pitchFamily="34" charset="0"/>
              </a:rPr>
              <a:t>0</a:t>
            </a:r>
            <a:r>
              <a:rPr lang="en-US" sz="2400" i="0" dirty="0">
                <a:latin typeface="Verdana" panose="020B0604030504040204" pitchFamily="34" charset="0"/>
                <a:ea typeface="Verdana" panose="020B0604030504040204" pitchFamily="34" charset="0"/>
              </a:rPr>
              <a:t> − k(a/d) where k is an integer</a:t>
            </a:r>
          </a:p>
          <a:p>
            <a:r>
              <a:rPr lang="en-US" sz="2400" i="0" dirty="0">
                <a:latin typeface="Verdana" panose="020B0604030504040204" pitchFamily="34" charset="0"/>
                <a:ea typeface="Verdana" panose="020B0604030504040204" pitchFamily="34" charset="0"/>
              </a:rPr>
              <a:t>X = 5 + k (14/7) = 5 + k × </a:t>
            </a:r>
            <a:r>
              <a:rPr lang="en-US" sz="2400" i="0" dirty="0" smtClean="0">
                <a:latin typeface="Verdana" panose="020B0604030504040204" pitchFamily="34" charset="0"/>
                <a:ea typeface="Verdana" panose="020B0604030504040204" pitchFamily="34" charset="0"/>
              </a:rPr>
              <a:t>2</a:t>
            </a:r>
          </a:p>
          <a:p>
            <a:r>
              <a:rPr lang="en-US" sz="2400" i="0" dirty="0" smtClean="0">
                <a:latin typeface="Verdana" panose="020B0604030504040204" pitchFamily="34" charset="0"/>
                <a:ea typeface="Verdana" panose="020B0604030504040204" pitchFamily="34" charset="0"/>
              </a:rPr>
              <a:t>y</a:t>
            </a:r>
            <a:r>
              <a:rPr lang="en-US" sz="2400" i="0" dirty="0">
                <a:latin typeface="Verdana" panose="020B0604030504040204" pitchFamily="34" charset="0"/>
                <a:ea typeface="Verdana" panose="020B0604030504040204" pitchFamily="34" charset="0"/>
              </a:rPr>
              <a:t>= -5 – k (21/7) = -5 – k × 3</a:t>
            </a:r>
          </a:p>
        </p:txBody>
      </p:sp>
      <p:sp>
        <p:nvSpPr>
          <p:cNvPr id="7" name="Rectangle 13"/>
          <p:cNvSpPr>
            <a:spLocks noChangeArrowheads="1"/>
          </p:cNvSpPr>
          <p:nvPr/>
        </p:nvSpPr>
        <p:spPr bwMode="auto">
          <a:xfrm>
            <a:off x="414190" y="4254770"/>
            <a:ext cx="84582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400" i="0" dirty="0">
                <a:latin typeface="Verdana" panose="020B0604030504040204" pitchFamily="34" charset="0"/>
                <a:ea typeface="Verdana" panose="020B0604030504040204" pitchFamily="34" charset="0"/>
              </a:rPr>
              <a:t>Therefore, </a:t>
            </a:r>
            <a:r>
              <a:rPr lang="en-US" sz="2400" i="0" dirty="0" smtClean="0">
                <a:latin typeface="Verdana" panose="020B0604030504040204" pitchFamily="34" charset="0"/>
                <a:ea typeface="Verdana" panose="020B0604030504040204" pitchFamily="34" charset="0"/>
              </a:rPr>
              <a:t>considering the value of k as 0, 1, 2, 3, ….., the </a:t>
            </a:r>
            <a:r>
              <a:rPr lang="en-US" sz="2400" i="0" dirty="0">
                <a:latin typeface="Verdana" panose="020B0604030504040204" pitchFamily="34" charset="0"/>
                <a:ea typeface="Verdana" panose="020B0604030504040204" pitchFamily="34" charset="0"/>
              </a:rPr>
              <a:t>solutions to the above equation are (5, -5), (7, </a:t>
            </a:r>
            <a:r>
              <a:rPr lang="en-US" sz="2400" i="0" dirty="0" smtClean="0">
                <a:latin typeface="Verdana" panose="020B0604030504040204" pitchFamily="34" charset="0"/>
                <a:ea typeface="Verdana" panose="020B0604030504040204" pitchFamily="34" charset="0"/>
              </a:rPr>
              <a:t>-8</a:t>
            </a:r>
            <a:r>
              <a:rPr lang="en-US" sz="2400" i="0" dirty="0">
                <a:latin typeface="Verdana" panose="020B0604030504040204" pitchFamily="34" charset="0"/>
                <a:ea typeface="Verdana" panose="020B0604030504040204" pitchFamily="34" charset="0"/>
              </a:rPr>
              <a:t>), (9, -11) …..</a:t>
            </a:r>
          </a:p>
        </p:txBody>
      </p:sp>
    </p:spTree>
    <p:extLst>
      <p:ext uri="{BB962C8B-B14F-4D97-AF65-F5344CB8AC3E}">
        <p14:creationId xmlns:p14="http://schemas.microsoft.com/office/powerpoint/2010/main" val="1727537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>
                <a:solidFill>
                  <a:srgbClr val="FF0000"/>
                </a:solidFill>
              </a:rPr>
              <a:t>Slide</a:t>
            </a:r>
            <a:r>
              <a:rPr lang="en-US" smtClean="0"/>
              <a:t>-</a:t>
            </a:r>
            <a:fld id="{FCFF135A-902E-4CEE-A769-6297F0D52EC6}" type="slidenum">
              <a:rPr lang="en-US" smtClean="0">
                <a:solidFill>
                  <a:srgbClr val="6600FF"/>
                </a:solidFill>
              </a:rPr>
              <a:pPr algn="l">
                <a:defRPr/>
              </a:pPr>
              <a:t>44</a:t>
            </a:fld>
            <a:endParaRPr lang="en-US" dirty="0">
              <a:solidFill>
                <a:srgbClr val="6600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0" y="-4763"/>
            <a:ext cx="9144000" cy="5847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3200" b="1" dirty="0">
                <a:latin typeface="Verdana" pitchFamily="34" charset="0"/>
                <a:ea typeface="굴림" pitchFamily="34" charset="-127"/>
              </a:rPr>
              <a:t>Linear Diophantine Equation by </a:t>
            </a:r>
            <a:r>
              <a:rPr lang="en-US" sz="3200" b="1" dirty="0" smtClean="0">
                <a:latin typeface="Verdana" pitchFamily="34" charset="0"/>
                <a:ea typeface="굴림" pitchFamily="34" charset="-127"/>
              </a:rPr>
              <a:t>EEA</a:t>
            </a:r>
            <a:endParaRPr lang="en-US" altLang="en-US" sz="3200" b="1" dirty="0">
              <a:latin typeface="Verdana" pitchFamily="34" charset="0"/>
              <a:ea typeface="굴림" pitchFamily="34" charset="-127"/>
            </a:endParaRPr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-38100" y="580766"/>
            <a:ext cx="46291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2400" b="1" i="0" dirty="0" smtClean="0">
                <a:ln>
                  <a:solidFill>
                    <a:srgbClr val="FF0000"/>
                  </a:solidFill>
                </a:ln>
                <a:solidFill>
                  <a:schemeClr val="hlin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Example:</a:t>
            </a:r>
            <a:endParaRPr lang="en-US" sz="2400" b="1" i="0" dirty="0">
              <a:ln>
                <a:solidFill>
                  <a:srgbClr val="FF0000"/>
                </a:solidFill>
              </a:ln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304800" y="1045642"/>
            <a:ext cx="8508124" cy="54630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just" eaLnBrk="1" hangingPunct="1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400" b="0" i="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A </a:t>
            </a:r>
            <a:r>
              <a:rPr lang="en-US" sz="2400" b="0" i="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very interesting application of linear Diophantine equation in real life is when we want to find different combinations of objects having different values. </a:t>
            </a:r>
          </a:p>
          <a:p>
            <a:pPr marL="457200" indent="-457200" algn="just" eaLnBrk="1" hangingPunct="1"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Char char="v"/>
              <a:defRPr/>
            </a:pPr>
            <a:r>
              <a:rPr lang="en-US" sz="2000" b="0" i="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For </a:t>
            </a:r>
            <a:r>
              <a:rPr lang="en-US" sz="2000" b="0" i="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example, imagine we want to cash a </a:t>
            </a:r>
            <a:r>
              <a:rPr lang="en-US" sz="2000" b="0" i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$100 </a:t>
            </a:r>
            <a:r>
              <a:rPr lang="en-US" sz="2000" b="0" i="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check and </a:t>
            </a:r>
            <a:r>
              <a:rPr lang="en-US" sz="2000" b="0" i="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get some </a:t>
            </a:r>
            <a:r>
              <a:rPr lang="en-US" sz="2000" b="0" i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$20 </a:t>
            </a:r>
            <a:r>
              <a:rPr lang="en-US" sz="2000" b="0" i="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and some </a:t>
            </a:r>
            <a:r>
              <a:rPr lang="en-US" sz="2000" b="0" i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$5</a:t>
            </a:r>
            <a:r>
              <a:rPr lang="en-US" sz="2000" b="0" i="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bills. We have many choices which can be found by solving the corresponding Diophantine equation </a:t>
            </a:r>
            <a:r>
              <a:rPr lang="en-US" sz="2000" b="0" i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20</a:t>
            </a:r>
            <a:r>
              <a:rPr lang="en-US" sz="2000" b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x</a:t>
            </a:r>
            <a:r>
              <a:rPr lang="en-US" sz="2000" b="0" i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+ 5</a:t>
            </a:r>
            <a:r>
              <a:rPr lang="en-US" sz="2000" b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y</a:t>
            </a:r>
            <a:r>
              <a:rPr lang="en-US" sz="2000" b="0" i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= 100</a:t>
            </a:r>
            <a:r>
              <a:rPr lang="en-US" sz="2000" b="0" i="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. </a:t>
            </a:r>
            <a:endParaRPr lang="en-US" sz="2000" b="0" i="0" dirty="0" smtClean="0"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57200" indent="-457200" algn="just" eaLnBrk="1" hangingPunct="1"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Char char="v"/>
              <a:defRPr/>
            </a:pPr>
            <a:r>
              <a:rPr lang="en-US" sz="2000" b="0" i="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Since </a:t>
            </a:r>
            <a:r>
              <a:rPr lang="en-US" sz="2000" b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d</a:t>
            </a:r>
            <a:r>
              <a:rPr lang="en-US" sz="2000" b="0" i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= </a:t>
            </a:r>
            <a:r>
              <a:rPr lang="en-US" sz="2000" b="0" i="0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gcd</a:t>
            </a:r>
            <a:r>
              <a:rPr lang="en-US" sz="2000" b="0" i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(20, 5) = 5 </a:t>
            </a:r>
            <a:r>
              <a:rPr lang="en-US" sz="2000" b="0" i="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and </a:t>
            </a:r>
            <a:r>
              <a:rPr lang="en-US" sz="2000" b="0" i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5 | 100</a:t>
            </a:r>
            <a:r>
              <a:rPr lang="en-US" sz="2000" b="0" i="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, the equation has an infinite number of solutions, but only a few of them are acceptable in this case (only the answers in which both </a:t>
            </a:r>
            <a:r>
              <a:rPr lang="en-US" sz="2000" b="0" i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x</a:t>
            </a:r>
            <a:r>
              <a:rPr lang="en-US" sz="2000" b="0" i="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and </a:t>
            </a:r>
            <a:r>
              <a:rPr lang="en-US" sz="2000" b="0" i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y</a:t>
            </a:r>
            <a:r>
              <a:rPr lang="en-US" sz="2000" b="0" i="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are non-negative integers, because of cash value which can not be negative).</a:t>
            </a:r>
          </a:p>
          <a:p>
            <a:pPr algn="just" eaLnBrk="1" hangingPunct="1">
              <a:spcBef>
                <a:spcPts val="600"/>
              </a:spcBef>
              <a:spcAft>
                <a:spcPts val="600"/>
              </a:spcAft>
              <a:defRPr/>
            </a:pPr>
            <a:endParaRPr lang="en-US" sz="300" b="0" i="0" dirty="0"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000" b="0" i="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The general solutions with </a:t>
            </a:r>
            <a:r>
              <a:rPr 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x</a:t>
            </a: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and </a:t>
            </a:r>
            <a:r>
              <a:rPr 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y </a:t>
            </a: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nonnegative are </a:t>
            </a:r>
          </a:p>
          <a:p>
            <a:pPr algn="just" eaLnBrk="1" hangingPunct="1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000" b="0" i="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                </a:t>
            </a:r>
            <a:r>
              <a:rPr lang="en-US" sz="2000" b="0" i="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(0, 20), (1, 16), (2, 12), (3, 8), (4, 4), (5, 0).</a:t>
            </a:r>
          </a:p>
        </p:txBody>
      </p:sp>
    </p:spTree>
    <p:extLst>
      <p:ext uri="{BB962C8B-B14F-4D97-AF65-F5344CB8AC3E}">
        <p14:creationId xmlns:p14="http://schemas.microsoft.com/office/powerpoint/2010/main" val="3077795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90720" y="585114"/>
            <a:ext cx="8646880" cy="3238500"/>
          </a:xfrm>
        </p:spPr>
        <p:txBody>
          <a:bodyPr/>
          <a:lstStyle/>
          <a:p>
            <a:pPr marL="0" indent="0" algn="just">
              <a:buNone/>
            </a:pP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Consider the result of </a:t>
            </a:r>
            <a:r>
              <a:rPr lang="en-US" sz="2400" dirty="0">
                <a:solidFill>
                  <a:srgbClr val="3333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 mod 10 = 2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en-US" sz="24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12 mod 10 = 2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en-US" sz="2400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22 mod 10 = 2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en-US" sz="2400" dirty="0">
                <a:solidFill>
                  <a:srgbClr val="FF00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32 mod 10 = 2 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and so on.</a:t>
            </a:r>
          </a:p>
          <a:p>
            <a:pPr marL="857250" indent="-514350" algn="just">
              <a:buFont typeface="Wingdings" panose="05000000000000000000" pitchFamily="2" charset="2"/>
              <a:buChar char="v"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In modular arithmetic, integers like </a:t>
            </a:r>
            <a:r>
              <a:rPr lang="en-US" sz="2000" dirty="0">
                <a:solidFill>
                  <a:srgbClr val="3333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en-US" sz="20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12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en-US" sz="2000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22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 and </a:t>
            </a:r>
            <a:r>
              <a:rPr lang="en-US" sz="2000" dirty="0">
                <a:solidFill>
                  <a:srgbClr val="FF00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32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 are called </a:t>
            </a:r>
            <a:r>
              <a:rPr lang="en-US" sz="2000" dirty="0">
                <a:solidFill>
                  <a:srgbClr val="3333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congruent mod 10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pPr marL="0" lvl="1" indent="0" algn="just">
              <a:spcBef>
                <a:spcPts val="300"/>
              </a:spcBef>
              <a:spcAft>
                <a:spcPts val="300"/>
              </a:spcAft>
              <a:buClr>
                <a:srgbClr val="FF0000"/>
              </a:buClr>
              <a:buSzPct val="100000"/>
              <a:buNone/>
            </a:pPr>
            <a:r>
              <a:rPr lang="en-US" sz="2400" kern="1200" dirty="0" smtClean="0">
                <a:latin typeface="Verdana" panose="020B0604030504040204" pitchFamily="34" charset="0"/>
                <a:ea typeface="+mn-ea"/>
              </a:rPr>
              <a:t>Two </a:t>
            </a:r>
            <a:r>
              <a:rPr lang="en-US" sz="2400" kern="1200" dirty="0">
                <a:latin typeface="Verdana" panose="020B0604030504040204" pitchFamily="34" charset="0"/>
                <a:ea typeface="+mn-ea"/>
              </a:rPr>
              <a:t>integers a and b are congruent modulo a positive integer m if and only if they have the same remainder r when divided by m, i.e., when a mod m = r and b mod m = r. </a:t>
            </a:r>
          </a:p>
          <a:p>
            <a:pPr marL="800100" lvl="1" indent="-395288" algn="just">
              <a:spcBef>
                <a:spcPts val="300"/>
              </a:spcBef>
              <a:spcAft>
                <a:spcPts val="300"/>
              </a:spcAft>
              <a:buClr>
                <a:srgbClr val="00CC00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kern="1200" dirty="0">
                <a:latin typeface="Verdana" panose="020B0604030504040204" pitchFamily="34" charset="0"/>
                <a:ea typeface="+mn-ea"/>
              </a:rPr>
              <a:t>More technically, if a and b are integers and m is a positive integer, then a is congruent to b modulo m if m divides    a – b</a:t>
            </a:r>
            <a:r>
              <a:rPr lang="en-US" sz="2000" kern="1200" dirty="0" smtClean="0">
                <a:latin typeface="Verdana" panose="020B0604030504040204" pitchFamily="34" charset="0"/>
                <a:ea typeface="+mn-ea"/>
              </a:rPr>
              <a:t>.</a:t>
            </a:r>
          </a:p>
          <a:p>
            <a:pPr marL="800100" lvl="1" indent="-395288" algn="just">
              <a:spcBef>
                <a:spcPts val="300"/>
              </a:spcBef>
              <a:spcAft>
                <a:spcPts val="300"/>
              </a:spcAft>
              <a:buClr>
                <a:srgbClr val="00CC00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 smtClean="0"/>
              <a:t>The symbol  </a:t>
            </a:r>
            <a:r>
              <a:rPr lang="en-US" sz="2000" dirty="0" smtClean="0">
                <a:solidFill>
                  <a:schemeClr val="hlink"/>
                </a:solidFill>
              </a:rPr>
              <a:t>≡ </a:t>
            </a:r>
            <a:r>
              <a:rPr lang="en-US" sz="2000" dirty="0" smtClean="0"/>
              <a:t>is called the</a:t>
            </a:r>
            <a:r>
              <a:rPr lang="en-US" sz="2000" dirty="0" smtClean="0">
                <a:solidFill>
                  <a:schemeClr val="hlink"/>
                </a:solidFill>
              </a:rPr>
              <a:t> </a:t>
            </a:r>
            <a:r>
              <a:rPr lang="en-US" sz="2000" dirty="0"/>
              <a:t>congruence </a:t>
            </a:r>
            <a:r>
              <a:rPr lang="en-US" sz="2000" dirty="0" smtClean="0"/>
              <a:t>operator.</a:t>
            </a:r>
            <a:endParaRPr lang="en-US" sz="2000" kern="1200" dirty="0">
              <a:latin typeface="Verdana" panose="020B0604030504040204" pitchFamily="34" charset="0"/>
              <a:ea typeface="+mn-ea"/>
            </a:endParaRPr>
          </a:p>
          <a:p>
            <a:pPr marL="800100" lvl="1" indent="-395288" algn="just">
              <a:spcBef>
                <a:spcPts val="300"/>
              </a:spcBef>
              <a:spcAft>
                <a:spcPts val="300"/>
              </a:spcAft>
              <a:buClr>
                <a:srgbClr val="00CC00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kern="1200" dirty="0" smtClean="0">
                <a:latin typeface="Verdana" panose="020B0604030504040204" pitchFamily="34" charset="0"/>
                <a:ea typeface="+mn-ea"/>
              </a:rPr>
              <a:t>The </a:t>
            </a:r>
            <a:r>
              <a:rPr lang="en-US" sz="2000" kern="1200" dirty="0">
                <a:latin typeface="Verdana" panose="020B0604030504040204" pitchFamily="34" charset="0"/>
                <a:ea typeface="+mn-ea"/>
              </a:rPr>
              <a:t>notation a  ≡  b (mod m)  says  that a is congruent to b modulo m.  </a:t>
            </a:r>
          </a:p>
          <a:p>
            <a:pPr marL="800100" lvl="1" indent="-395288" algn="just">
              <a:spcBef>
                <a:spcPts val="300"/>
              </a:spcBef>
              <a:spcAft>
                <a:spcPts val="300"/>
              </a:spcAft>
              <a:buClr>
                <a:srgbClr val="00CC00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kern="1200" dirty="0">
                <a:latin typeface="Verdana" panose="020B0604030504040204" pitchFamily="34" charset="0"/>
                <a:ea typeface="+mn-ea"/>
              </a:rPr>
              <a:t>We say that a  ≡  b (mod m) is a congruence and that m is its modulus.</a:t>
            </a:r>
          </a:p>
          <a:p>
            <a:pPr marL="800100" lvl="1" indent="-395288" algn="just">
              <a:spcBef>
                <a:spcPts val="300"/>
              </a:spcBef>
              <a:spcAft>
                <a:spcPts val="300"/>
              </a:spcAft>
              <a:buClr>
                <a:srgbClr val="00CC00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kern="1200" dirty="0" smtClean="0">
                <a:latin typeface="Verdana" panose="020B0604030504040204" pitchFamily="34" charset="0"/>
                <a:ea typeface="+mn-ea"/>
              </a:rPr>
              <a:t>If </a:t>
            </a:r>
            <a:r>
              <a:rPr lang="en-US" sz="2000" kern="1200" dirty="0">
                <a:latin typeface="Verdana" panose="020B0604030504040204" pitchFamily="34" charset="0"/>
                <a:ea typeface="+mn-ea"/>
              </a:rPr>
              <a:t>a is not congruent to b modulo m, we write </a:t>
            </a:r>
            <a:r>
              <a:rPr lang="en-US" sz="2000" kern="1200" dirty="0" err="1" smtClean="0">
                <a:latin typeface="Verdana" panose="020B0604030504040204" pitchFamily="34" charset="0"/>
                <a:ea typeface="+mn-ea"/>
              </a:rPr>
              <a:t>a≢b</a:t>
            </a:r>
            <a:r>
              <a:rPr lang="en-US" sz="2000" kern="1200" dirty="0" smtClean="0">
                <a:latin typeface="Verdana" panose="020B0604030504040204" pitchFamily="34" charset="0"/>
                <a:ea typeface="+mn-ea"/>
              </a:rPr>
              <a:t> </a:t>
            </a:r>
            <a:r>
              <a:rPr lang="en-US" sz="2000" kern="1200" dirty="0">
                <a:latin typeface="Verdana" panose="020B0604030504040204" pitchFamily="34" charset="0"/>
                <a:ea typeface="+mn-ea"/>
              </a:rPr>
              <a:t>(mod m</a:t>
            </a:r>
            <a:r>
              <a:rPr lang="en-US" sz="2000" kern="1200" dirty="0" smtClean="0">
                <a:latin typeface="Verdana" panose="020B0604030504040204" pitchFamily="34" charset="0"/>
                <a:ea typeface="+mn-ea"/>
              </a:rPr>
              <a:t>)</a:t>
            </a:r>
          </a:p>
        </p:txBody>
      </p:sp>
      <p:sp>
        <p:nvSpPr>
          <p:cNvPr id="19459" name="Rectangle 11"/>
          <p:cNvSpPr>
            <a:spLocks noChangeArrowheads="1"/>
          </p:cNvSpPr>
          <p:nvPr/>
        </p:nvSpPr>
        <p:spPr bwMode="auto">
          <a:xfrm>
            <a:off x="0" y="-4763"/>
            <a:ext cx="9144000" cy="5847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ko-KR" sz="3200" b="1" dirty="0" smtClean="0">
                <a:latin typeface="Verdana" pitchFamily="34" charset="0"/>
                <a:ea typeface="굴림" pitchFamily="34" charset="-127"/>
              </a:rPr>
              <a:t>Congruence Relation</a:t>
            </a:r>
            <a:endParaRPr lang="en-US" altLang="en-US" sz="3200" b="1" dirty="0">
              <a:latin typeface="Verdana" pitchFamily="34" charset="0"/>
              <a:ea typeface="굴림" pitchFamily="34" charset="-127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 smtClean="0">
                <a:solidFill>
                  <a:srgbClr val="FF0000"/>
                </a:solidFill>
              </a:rPr>
              <a:t>Slide</a:t>
            </a:r>
            <a:r>
              <a:rPr lang="en-US" dirty="0" smtClean="0"/>
              <a:t>-</a:t>
            </a:r>
            <a:fld id="{FCFF135A-902E-4CEE-A769-6297F0D52EC6}" type="slidenum">
              <a:rPr lang="en-US" smtClean="0">
                <a:solidFill>
                  <a:srgbClr val="6600FF"/>
                </a:solidFill>
              </a:rPr>
              <a:pPr algn="l">
                <a:defRPr/>
              </a:pPr>
              <a:t>45</a:t>
            </a:fld>
            <a:endParaRPr lang="en-US" dirty="0">
              <a:solidFill>
                <a:srgbClr val="66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1768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90720" y="585114"/>
            <a:ext cx="8646880" cy="3238500"/>
          </a:xfrm>
        </p:spPr>
        <p:txBody>
          <a:bodyPr/>
          <a:lstStyle/>
          <a:p>
            <a:pPr marL="0" lvl="1" indent="0" algn="just">
              <a:spcBef>
                <a:spcPts val="300"/>
              </a:spcBef>
              <a:spcAft>
                <a:spcPts val="300"/>
              </a:spcAft>
              <a:buClr>
                <a:srgbClr val="00CC00"/>
              </a:buClr>
              <a:buSzPct val="100000"/>
              <a:buNone/>
            </a:pPr>
            <a:r>
              <a:rPr lang="en-US" sz="2400" b="1" kern="1200" dirty="0" smtClean="0">
                <a:solidFill>
                  <a:srgbClr val="6600FF"/>
                </a:solidFill>
                <a:latin typeface="Verdana" panose="020B0604030504040204" pitchFamily="34" charset="0"/>
                <a:ea typeface="+mn-ea"/>
              </a:rPr>
              <a:t>Example</a:t>
            </a:r>
            <a:r>
              <a:rPr lang="en-US" sz="2400" b="1" kern="1200" dirty="0">
                <a:solidFill>
                  <a:srgbClr val="6600FF"/>
                </a:solidFill>
                <a:latin typeface="Verdana" panose="020B0604030504040204" pitchFamily="34" charset="0"/>
                <a:ea typeface="+mn-ea"/>
              </a:rPr>
              <a:t>: </a:t>
            </a:r>
            <a:endParaRPr lang="en-US" sz="2400" b="1" kern="1200" dirty="0" smtClean="0">
              <a:solidFill>
                <a:srgbClr val="6600FF"/>
              </a:solidFill>
              <a:latin typeface="Verdana" panose="020B0604030504040204" pitchFamily="34" charset="0"/>
              <a:ea typeface="+mn-ea"/>
            </a:endParaRPr>
          </a:p>
          <a:p>
            <a:pPr marL="1201737" lvl="1" indent="0" algn="just">
              <a:spcBef>
                <a:spcPts val="300"/>
              </a:spcBef>
              <a:spcAft>
                <a:spcPts val="300"/>
              </a:spcAft>
              <a:buClr>
                <a:srgbClr val="00CC00"/>
              </a:buClr>
              <a:buSzPct val="100000"/>
              <a:buNone/>
            </a:pPr>
            <a:r>
              <a:rPr lang="en-US" sz="2000" kern="1200" dirty="0" smtClean="0">
                <a:latin typeface="Verdana" panose="020B0604030504040204" pitchFamily="34" charset="0"/>
                <a:ea typeface="+mn-ea"/>
              </a:rPr>
              <a:t>7 and 13 are congruent modulo 3, i.e., 7 </a:t>
            </a:r>
            <a:r>
              <a:rPr lang="en-US" sz="2000" kern="1200" dirty="0" smtClean="0">
                <a:latin typeface="Verdana" panose="020B0604030504040204" pitchFamily="34" charset="0"/>
              </a:rPr>
              <a:t>≡ 13 (mod 3). </a:t>
            </a:r>
          </a:p>
          <a:p>
            <a:pPr marL="1201737" lvl="1" indent="0" algn="just">
              <a:spcBef>
                <a:spcPts val="300"/>
              </a:spcBef>
              <a:spcAft>
                <a:spcPts val="300"/>
              </a:spcAft>
              <a:buClr>
                <a:srgbClr val="00CC00"/>
              </a:buClr>
              <a:buSzPct val="100000"/>
              <a:buNone/>
            </a:pPr>
            <a:r>
              <a:rPr lang="en-US" sz="2000" kern="1200" dirty="0">
                <a:latin typeface="Verdana" panose="020B0604030504040204" pitchFamily="34" charset="0"/>
                <a:ea typeface="+mn-ea"/>
              </a:rPr>
              <a:t>24 and 14 are not congruent modulo 6, i.e., 24 ≢ 14 (mod 6). </a:t>
            </a:r>
            <a:endParaRPr lang="en-US" sz="20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9459" name="Rectangle 11"/>
          <p:cNvSpPr>
            <a:spLocks noChangeArrowheads="1"/>
          </p:cNvSpPr>
          <p:nvPr/>
        </p:nvSpPr>
        <p:spPr bwMode="auto">
          <a:xfrm>
            <a:off x="0" y="-4763"/>
            <a:ext cx="9144000" cy="5847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ko-KR" sz="3200" b="1" dirty="0" smtClean="0">
                <a:latin typeface="Verdana" pitchFamily="34" charset="0"/>
                <a:ea typeface="굴림" pitchFamily="34" charset="-127"/>
              </a:rPr>
              <a:t>Congruence Relation</a:t>
            </a:r>
            <a:endParaRPr lang="en-US" altLang="en-US" sz="3200" b="1" dirty="0">
              <a:latin typeface="Verdana" pitchFamily="34" charset="0"/>
              <a:ea typeface="굴림" pitchFamily="34" charset="-127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 smtClean="0">
                <a:solidFill>
                  <a:srgbClr val="FF0000"/>
                </a:solidFill>
              </a:rPr>
              <a:t>Slide</a:t>
            </a:r>
            <a:r>
              <a:rPr lang="en-US" dirty="0" smtClean="0"/>
              <a:t>-</a:t>
            </a:r>
            <a:fld id="{FCFF135A-902E-4CEE-A769-6297F0D52EC6}" type="slidenum">
              <a:rPr lang="en-US" smtClean="0">
                <a:solidFill>
                  <a:srgbClr val="6600FF"/>
                </a:solidFill>
              </a:rPr>
              <a:pPr algn="l">
                <a:defRPr/>
              </a:pPr>
              <a:t>46</a:t>
            </a:fld>
            <a:endParaRPr lang="en-US" dirty="0">
              <a:solidFill>
                <a:srgbClr val="6600FF"/>
              </a:solidFill>
            </a:endParaRPr>
          </a:p>
        </p:txBody>
      </p:sp>
      <p:pic>
        <p:nvPicPr>
          <p:cNvPr id="5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116" y="2642514"/>
            <a:ext cx="7304088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6311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90720" y="585114"/>
            <a:ext cx="8646880" cy="3238500"/>
          </a:xfrm>
        </p:spPr>
        <p:txBody>
          <a:bodyPr/>
          <a:lstStyle/>
          <a:p>
            <a:pPr lvl="1" indent="-511175" algn="just">
              <a:spcBef>
                <a:spcPts val="300"/>
              </a:spcBef>
              <a:spcAft>
                <a:spcPts val="300"/>
              </a:spcAft>
              <a:buClr>
                <a:srgbClr val="FF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2400" kern="1200" dirty="0" err="1">
                <a:latin typeface="Verdana" panose="020B0604030504040204" pitchFamily="34" charset="0"/>
                <a:ea typeface="+mn-ea"/>
              </a:rPr>
              <a:t>Congruences</a:t>
            </a:r>
            <a:r>
              <a:rPr lang="en-US" sz="2400" kern="1200" dirty="0">
                <a:latin typeface="Verdana" panose="020B0604030504040204" pitchFamily="34" charset="0"/>
                <a:ea typeface="+mn-ea"/>
              </a:rPr>
              <a:t> have many applications in cryptography, e.g., shift ciphers</a:t>
            </a:r>
          </a:p>
          <a:p>
            <a:pPr marL="1597025" lvl="1" indent="-395288" algn="just">
              <a:spcBef>
                <a:spcPts val="300"/>
              </a:spcBef>
              <a:spcAft>
                <a:spcPts val="300"/>
              </a:spcAft>
              <a:buClr>
                <a:srgbClr val="00CC00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kern="1200" dirty="0" smtClean="0">
                <a:latin typeface="Verdana" panose="020B0604030504040204" pitchFamily="34" charset="0"/>
                <a:ea typeface="+mn-ea"/>
              </a:rPr>
              <a:t>Shift </a:t>
            </a:r>
            <a:r>
              <a:rPr lang="en-US" sz="2000" kern="1200" dirty="0">
                <a:latin typeface="Verdana" panose="020B0604030504040204" pitchFamily="34" charset="0"/>
                <a:ea typeface="+mn-ea"/>
              </a:rPr>
              <a:t>cipher with key k encrypts message by shifting </a:t>
            </a:r>
            <a:r>
              <a:rPr lang="en-US" sz="2000" kern="1200" dirty="0" smtClean="0">
                <a:latin typeface="Verdana" panose="020B0604030504040204" pitchFamily="34" charset="0"/>
                <a:ea typeface="+mn-ea"/>
              </a:rPr>
              <a:t>each letter </a:t>
            </a:r>
            <a:r>
              <a:rPr lang="en-US" sz="2000" kern="1200" dirty="0">
                <a:latin typeface="Verdana" panose="020B0604030504040204" pitchFamily="34" charset="0"/>
                <a:ea typeface="+mn-ea"/>
              </a:rPr>
              <a:t>by k letters in alphabet (if past Z, then wrap around)</a:t>
            </a:r>
          </a:p>
          <a:p>
            <a:pPr marL="1597025" lvl="1" indent="-395288" algn="just">
              <a:spcBef>
                <a:spcPts val="300"/>
              </a:spcBef>
              <a:spcAft>
                <a:spcPts val="300"/>
              </a:spcAft>
              <a:buClr>
                <a:srgbClr val="00CC00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kern="1200" dirty="0" smtClean="0">
                <a:latin typeface="Verdana" panose="020B0604030504040204" pitchFamily="34" charset="0"/>
                <a:ea typeface="+mn-ea"/>
              </a:rPr>
              <a:t>What </a:t>
            </a:r>
            <a:r>
              <a:rPr lang="en-US" sz="2000" kern="1200" dirty="0">
                <a:latin typeface="Verdana" panose="020B0604030504040204" pitchFamily="34" charset="0"/>
                <a:ea typeface="+mn-ea"/>
              </a:rPr>
              <a:t>is encryption of ”KILL HIM</a:t>
            </a:r>
            <a:r>
              <a:rPr lang="en-US" sz="2000" kern="1200" dirty="0" smtClean="0">
                <a:latin typeface="Verdana" panose="020B0604030504040204" pitchFamily="34" charset="0"/>
                <a:ea typeface="+mn-ea"/>
              </a:rPr>
              <a:t>” with </a:t>
            </a:r>
            <a:r>
              <a:rPr lang="en-US" sz="2000" kern="1200" dirty="0">
                <a:latin typeface="Verdana" panose="020B0604030504040204" pitchFamily="34" charset="0"/>
                <a:ea typeface="+mn-ea"/>
              </a:rPr>
              <a:t>shift cipher of key 3?</a:t>
            </a:r>
          </a:p>
          <a:p>
            <a:pPr lvl="1" indent="-511175" algn="just">
              <a:spcBef>
                <a:spcPts val="300"/>
              </a:spcBef>
              <a:spcAft>
                <a:spcPts val="300"/>
              </a:spcAft>
              <a:buClr>
                <a:srgbClr val="FF0000"/>
              </a:buClr>
              <a:buSzPct val="100000"/>
              <a:buFont typeface="Wingdings" panose="05000000000000000000" pitchFamily="2" charset="2"/>
              <a:buChar char="Ø"/>
            </a:pPr>
            <a:endParaRPr lang="en-US" sz="2400" kern="1200" dirty="0">
              <a:latin typeface="Verdana" panose="020B0604030504040204" pitchFamily="34" charset="0"/>
              <a:ea typeface="+mn-ea"/>
            </a:endParaRPr>
          </a:p>
        </p:txBody>
      </p:sp>
      <p:sp>
        <p:nvSpPr>
          <p:cNvPr id="19459" name="Rectangle 11"/>
          <p:cNvSpPr>
            <a:spLocks noChangeArrowheads="1"/>
          </p:cNvSpPr>
          <p:nvPr/>
        </p:nvSpPr>
        <p:spPr bwMode="auto">
          <a:xfrm>
            <a:off x="0" y="-4763"/>
            <a:ext cx="9144000" cy="5847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ko-KR" sz="3200" b="1" dirty="0" smtClean="0">
                <a:latin typeface="Verdana" pitchFamily="34" charset="0"/>
                <a:ea typeface="굴림" pitchFamily="34" charset="-127"/>
              </a:rPr>
              <a:t>Application of Congruence</a:t>
            </a:r>
            <a:endParaRPr lang="en-US" altLang="en-US" sz="3200" b="1" dirty="0">
              <a:latin typeface="Verdana" pitchFamily="34" charset="0"/>
              <a:ea typeface="굴림" pitchFamily="34" charset="-127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 smtClean="0">
                <a:solidFill>
                  <a:srgbClr val="FF0000"/>
                </a:solidFill>
              </a:rPr>
              <a:t>Slide</a:t>
            </a:r>
            <a:r>
              <a:rPr lang="en-US" dirty="0" smtClean="0"/>
              <a:t>-</a:t>
            </a:r>
            <a:fld id="{FCFF135A-902E-4CEE-A769-6297F0D52EC6}" type="slidenum">
              <a:rPr lang="en-US" smtClean="0">
                <a:solidFill>
                  <a:srgbClr val="6600FF"/>
                </a:solidFill>
              </a:rPr>
              <a:pPr algn="l">
                <a:defRPr/>
              </a:pPr>
              <a:t>47</a:t>
            </a:fld>
            <a:endParaRPr lang="en-US" dirty="0">
              <a:solidFill>
                <a:srgbClr val="66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1921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5" name="Rectangle 11"/>
          <p:cNvSpPr>
            <a:spLocks noChangeArrowheads="1"/>
          </p:cNvSpPr>
          <p:nvPr/>
        </p:nvSpPr>
        <p:spPr bwMode="auto">
          <a:xfrm>
            <a:off x="0" y="-4763"/>
            <a:ext cx="9144000" cy="5847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ko-KR" sz="3200" b="1" dirty="0" smtClean="0">
                <a:latin typeface="Verdana" pitchFamily="34" charset="0"/>
                <a:ea typeface="굴림" pitchFamily="34" charset="-127"/>
              </a:rPr>
              <a:t>Modular Arithmetic</a:t>
            </a:r>
            <a:endParaRPr lang="en-US" altLang="en-US" sz="3200" b="1" dirty="0">
              <a:latin typeface="Verdana" pitchFamily="34" charset="0"/>
              <a:ea typeface="굴림" pitchFamily="34" charset="-127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>
                <a:solidFill>
                  <a:srgbClr val="FF0000"/>
                </a:solidFill>
              </a:rPr>
              <a:t>Slide</a:t>
            </a:r>
            <a:r>
              <a:rPr lang="en-US" smtClean="0"/>
              <a:t>-</a:t>
            </a:r>
            <a:fld id="{FCFF135A-902E-4CEE-A769-6297F0D52EC6}" type="slidenum">
              <a:rPr lang="en-US" smtClean="0">
                <a:solidFill>
                  <a:srgbClr val="6600FF"/>
                </a:solidFill>
              </a:rPr>
              <a:pPr algn="l">
                <a:defRPr/>
              </a:pPr>
              <a:t>48</a:t>
            </a:fld>
            <a:endParaRPr lang="en-US" dirty="0">
              <a:solidFill>
                <a:srgbClr val="6600FF"/>
              </a:solidFill>
            </a:endParaRPr>
          </a:p>
        </p:txBody>
      </p:sp>
      <p:sp>
        <p:nvSpPr>
          <p:cNvPr id="22" name="Rectangle 5"/>
          <p:cNvSpPr>
            <a:spLocks noChangeArrowheads="1"/>
          </p:cNvSpPr>
          <p:nvPr/>
        </p:nvSpPr>
        <p:spPr bwMode="auto">
          <a:xfrm>
            <a:off x="304799" y="580012"/>
            <a:ext cx="8539655" cy="615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 anchorCtr="0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2400" b="0" i="0" dirty="0">
                <a:latin typeface="Verdana" panose="020B0604030504040204" pitchFamily="34" charset="0"/>
                <a:ea typeface="Verdana" panose="020B0604030504040204" pitchFamily="34" charset="0"/>
              </a:rPr>
              <a:t>Given any positive integer </a:t>
            </a:r>
            <a:r>
              <a:rPr lang="en-US" sz="24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</a:t>
            </a:r>
            <a:r>
              <a:rPr lang="en-US" sz="2400" b="0" i="0" dirty="0">
                <a:latin typeface="Verdana" panose="020B0604030504040204" pitchFamily="34" charset="0"/>
                <a:ea typeface="Verdana" panose="020B0604030504040204" pitchFamily="34" charset="0"/>
              </a:rPr>
              <a:t> and any nonnegative integer </a:t>
            </a:r>
            <a:r>
              <a:rPr lang="en-US" sz="24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</a:t>
            </a:r>
            <a:r>
              <a:rPr lang="en-US" sz="2400" b="0" i="0" dirty="0">
                <a:latin typeface="Verdana" panose="020B0604030504040204" pitchFamily="34" charset="0"/>
                <a:ea typeface="Verdana" panose="020B0604030504040204" pitchFamily="34" charset="0"/>
              </a:rPr>
              <a:t>, if we divide </a:t>
            </a:r>
            <a:r>
              <a:rPr lang="en-US" sz="24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</a:t>
            </a:r>
            <a:r>
              <a:rPr lang="en-US" sz="2400" b="0" i="0" dirty="0">
                <a:latin typeface="Verdana" panose="020B0604030504040204" pitchFamily="34" charset="0"/>
                <a:ea typeface="Verdana" panose="020B0604030504040204" pitchFamily="34" charset="0"/>
              </a:rPr>
              <a:t> by </a:t>
            </a:r>
            <a:r>
              <a:rPr lang="en-US" sz="24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</a:t>
            </a:r>
            <a:r>
              <a:rPr lang="en-US" sz="2400" b="0" i="0" dirty="0">
                <a:latin typeface="Verdana" panose="020B0604030504040204" pitchFamily="34" charset="0"/>
                <a:ea typeface="Verdana" panose="020B0604030504040204" pitchFamily="34" charset="0"/>
              </a:rPr>
              <a:t>, we get an integer quotient </a:t>
            </a:r>
            <a:r>
              <a:rPr lang="en-US" sz="24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q</a:t>
            </a:r>
            <a:r>
              <a:rPr lang="en-US" sz="2400" b="0" i="0" dirty="0">
                <a:latin typeface="Verdana" panose="020B0604030504040204" pitchFamily="34" charset="0"/>
                <a:ea typeface="Verdana" panose="020B0604030504040204" pitchFamily="34" charset="0"/>
              </a:rPr>
              <a:t> and an integer remainder </a:t>
            </a:r>
            <a:r>
              <a:rPr lang="en-US" sz="24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 </a:t>
            </a:r>
            <a:r>
              <a:rPr lang="en-US" sz="2400" b="0" i="0" dirty="0">
                <a:latin typeface="Verdana" panose="020B0604030504040204" pitchFamily="34" charset="0"/>
                <a:ea typeface="Verdana" panose="020B0604030504040204" pitchFamily="34" charset="0"/>
              </a:rPr>
              <a:t>such that </a:t>
            </a:r>
            <a:r>
              <a:rPr lang="en-US" sz="2400" b="0" i="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 = </a:t>
            </a:r>
            <a:r>
              <a:rPr lang="en-US" sz="2400" b="0" i="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q </a:t>
            </a:r>
            <a:r>
              <a:rPr lang="en-US" sz="2400" b="0" i="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× n </a:t>
            </a:r>
            <a:r>
              <a:rPr lang="en-US" sz="2400" b="0" i="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+</a:t>
            </a:r>
            <a:r>
              <a:rPr lang="en-US" sz="2400" b="0" i="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b="0" i="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</a:t>
            </a:r>
            <a:r>
              <a:rPr lang="en-US" sz="2400" b="0" i="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 </a:t>
            </a:r>
          </a:p>
          <a:p>
            <a:pPr marL="685800" indent="-457200" algn="just" eaLnBrk="1" hangingPunct="1">
              <a:spcBef>
                <a:spcPts val="600"/>
              </a:spcBef>
              <a:spcAft>
                <a:spcPts val="600"/>
              </a:spcAft>
              <a:buClr>
                <a:srgbClr val="0000CC"/>
              </a:buClr>
              <a:buFont typeface="Wingdings" panose="05000000000000000000" pitchFamily="2" charset="2"/>
              <a:buChar char="v"/>
            </a:pPr>
            <a:r>
              <a:rPr lang="en-US" sz="2000" b="0" i="0" dirty="0" smtClean="0">
                <a:latin typeface="Verdana" panose="020B0604030504040204" pitchFamily="34" charset="0"/>
                <a:ea typeface="Verdana" panose="020B0604030504040204" pitchFamily="34" charset="0"/>
              </a:rPr>
              <a:t>This </a:t>
            </a: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division relation</a:t>
            </a:r>
            <a:r>
              <a:rPr lang="en-US" sz="2000" b="0" i="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has two inputs (</a:t>
            </a:r>
            <a:r>
              <a:rPr lang="en-US" sz="2000" b="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</a:t>
            </a: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 and </a:t>
            </a:r>
            <a:r>
              <a:rPr lang="en-US" sz="2000" b="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</a:t>
            </a: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) and two outputs (</a:t>
            </a:r>
            <a:r>
              <a:rPr lang="en-US" sz="2000" b="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q</a:t>
            </a: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 and </a:t>
            </a:r>
            <a:r>
              <a:rPr lang="en-US" sz="2000" b="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</a:t>
            </a: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). </a:t>
            </a:r>
            <a:endParaRPr lang="en-US" sz="2000" b="0" i="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685800" indent="-457200" algn="just" eaLnBrk="1" hangingPunct="1">
              <a:spcBef>
                <a:spcPts val="600"/>
              </a:spcBef>
              <a:spcAft>
                <a:spcPts val="600"/>
              </a:spcAft>
              <a:buClr>
                <a:srgbClr val="0000CC"/>
              </a:buClr>
              <a:buFont typeface="Wingdings" panose="05000000000000000000" pitchFamily="2" charset="2"/>
              <a:buChar char="v"/>
            </a:pPr>
            <a:r>
              <a:rPr lang="en-US" sz="2000" b="0" i="0" dirty="0" smtClean="0">
                <a:latin typeface="Verdana" panose="020B0604030504040204" pitchFamily="34" charset="0"/>
                <a:ea typeface="Verdana" panose="020B0604030504040204" pitchFamily="34" charset="0"/>
              </a:rPr>
              <a:t>In </a:t>
            </a: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modular arithmetic, we are interested in only one of the outputs, the remainder </a:t>
            </a:r>
            <a:r>
              <a:rPr lang="en-US" sz="2000" b="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</a:t>
            </a: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.  In other words, we want to know what is the value of </a:t>
            </a:r>
            <a:r>
              <a:rPr lang="en-US" sz="2000" b="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</a:t>
            </a: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 when we divide </a:t>
            </a:r>
            <a:r>
              <a:rPr lang="en-US" sz="2000" b="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</a:t>
            </a: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 by </a:t>
            </a:r>
            <a:r>
              <a:rPr lang="en-US" sz="2000" b="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</a:t>
            </a: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. </a:t>
            </a:r>
            <a:endParaRPr lang="en-US" sz="2000" b="0" i="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685800" indent="-457200" algn="just" eaLnBrk="1" hangingPunct="1">
              <a:spcBef>
                <a:spcPts val="600"/>
              </a:spcBef>
              <a:spcAft>
                <a:spcPts val="600"/>
              </a:spcAft>
              <a:buClr>
                <a:srgbClr val="0000CC"/>
              </a:buClr>
              <a:buFont typeface="Wingdings" panose="05000000000000000000" pitchFamily="2" charset="2"/>
              <a:buChar char="v"/>
            </a:pPr>
            <a:r>
              <a:rPr lang="en-US" sz="2000" b="0" i="0" dirty="0" smtClean="0">
                <a:latin typeface="Verdana" panose="020B0604030504040204" pitchFamily="34" charset="0"/>
                <a:ea typeface="Verdana" panose="020B0604030504040204" pitchFamily="34" charset="0"/>
              </a:rPr>
              <a:t>This </a:t>
            </a: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implies that, using modular arithmetic, we can change the division relation into a binary operator (called </a:t>
            </a:r>
            <a:r>
              <a:rPr lang="en-US" sz="2000" b="0" i="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modulo operator</a:t>
            </a: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) with two inputs </a:t>
            </a:r>
            <a:r>
              <a:rPr lang="en-US" sz="2000" b="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</a:t>
            </a: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 and </a:t>
            </a:r>
            <a:r>
              <a:rPr lang="en-US" sz="2000" b="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</a:t>
            </a: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 and one output </a:t>
            </a:r>
            <a:r>
              <a:rPr lang="en-US" sz="2000" b="0" i="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</a:t>
            </a:r>
            <a:r>
              <a:rPr lang="en-US" sz="2000" b="0" i="0" dirty="0" smtClean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pPr marL="685800" indent="-457200" algn="just">
              <a:spcBef>
                <a:spcPts val="600"/>
              </a:spcBef>
              <a:spcAft>
                <a:spcPts val="600"/>
              </a:spcAft>
              <a:buClr>
                <a:srgbClr val="0000CC"/>
              </a:buClr>
              <a:buFont typeface="Wingdings" panose="05000000000000000000" pitchFamily="2" charset="2"/>
              <a:buChar char="v"/>
            </a:pP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The modulo operator is shown as </a:t>
            </a:r>
            <a:r>
              <a:rPr lang="en-US" sz="2000" b="0" i="0" dirty="0">
                <a:solidFill>
                  <a:schemeClr val="hlin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mod</a:t>
            </a: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. The second input (</a:t>
            </a:r>
            <a:r>
              <a:rPr lang="en-US" sz="2000" b="0" i="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</a:t>
            </a: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) is called the modulus. The output </a:t>
            </a:r>
            <a:r>
              <a:rPr lang="en-US" sz="2000" b="0" i="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</a:t>
            </a: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 is called the residue. </a:t>
            </a:r>
          </a:p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2400" b="0" i="0" dirty="0" smtClean="0">
                <a:latin typeface="Verdana" panose="020B0604030504040204" pitchFamily="34" charset="0"/>
                <a:ea typeface="Verdana" panose="020B0604030504040204" pitchFamily="34" charset="0"/>
              </a:rPr>
              <a:t>Several </a:t>
            </a:r>
            <a:r>
              <a:rPr lang="en-US" sz="2400" b="0" i="0" dirty="0">
                <a:latin typeface="Verdana" panose="020B0604030504040204" pitchFamily="34" charset="0"/>
                <a:ea typeface="Verdana" panose="020B0604030504040204" pitchFamily="34" charset="0"/>
              </a:rPr>
              <a:t>important cryptosystems make use of modular arithmetic. </a:t>
            </a:r>
          </a:p>
        </p:txBody>
      </p:sp>
    </p:spTree>
    <p:extLst>
      <p:ext uri="{BB962C8B-B14F-4D97-AF65-F5344CB8AC3E}">
        <p14:creationId xmlns:p14="http://schemas.microsoft.com/office/powerpoint/2010/main" val="527062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5" name="Rectangle 11"/>
          <p:cNvSpPr>
            <a:spLocks noChangeArrowheads="1"/>
          </p:cNvSpPr>
          <p:nvPr/>
        </p:nvSpPr>
        <p:spPr bwMode="auto">
          <a:xfrm>
            <a:off x="0" y="-4763"/>
            <a:ext cx="9144000" cy="5847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ko-KR" sz="3200" b="1" dirty="0" smtClean="0">
                <a:latin typeface="Verdana" pitchFamily="34" charset="0"/>
                <a:ea typeface="굴림" pitchFamily="34" charset="-127"/>
              </a:rPr>
              <a:t>Modular Arithmetic</a:t>
            </a:r>
            <a:endParaRPr lang="en-US" altLang="en-US" sz="3200" b="1" dirty="0">
              <a:latin typeface="Verdana" pitchFamily="34" charset="0"/>
              <a:ea typeface="굴림" pitchFamily="34" charset="-127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>
                <a:solidFill>
                  <a:srgbClr val="FF0000"/>
                </a:solidFill>
              </a:rPr>
              <a:t>Slide</a:t>
            </a:r>
            <a:r>
              <a:rPr lang="en-US" smtClean="0"/>
              <a:t>-</a:t>
            </a:r>
            <a:fld id="{FCFF135A-902E-4CEE-A769-6297F0D52EC6}" type="slidenum">
              <a:rPr lang="en-US" smtClean="0">
                <a:solidFill>
                  <a:srgbClr val="6600FF"/>
                </a:solidFill>
              </a:rPr>
              <a:pPr algn="l">
                <a:defRPr/>
              </a:pPr>
              <a:t>49</a:t>
            </a:fld>
            <a:endParaRPr lang="en-US" dirty="0">
              <a:solidFill>
                <a:srgbClr val="6600FF"/>
              </a:solidFill>
            </a:endParaRPr>
          </a:p>
        </p:txBody>
      </p:sp>
      <p:pic>
        <p:nvPicPr>
          <p:cNvPr id="5" name="Picture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5" y="1758647"/>
            <a:ext cx="7321550" cy="222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19"/>
          <p:cNvSpPr txBox="1">
            <a:spLocks noChangeArrowheads="1"/>
          </p:cNvSpPr>
          <p:nvPr/>
        </p:nvSpPr>
        <p:spPr bwMode="auto">
          <a:xfrm>
            <a:off x="1298723" y="3982735"/>
            <a:ext cx="701025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t" anchorCtr="0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2400" i="0" dirty="0">
                <a:solidFill>
                  <a:schemeClr val="folHlin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Figure:  </a:t>
            </a:r>
            <a:r>
              <a:rPr lang="en-US" sz="2000" i="0" dirty="0">
                <a:latin typeface="Verdana" panose="020B0604030504040204" pitchFamily="34" charset="0"/>
                <a:ea typeface="Verdana" panose="020B0604030504040204" pitchFamily="34" charset="0"/>
              </a:rPr>
              <a:t>Division relation Vs. modulo operator</a:t>
            </a:r>
          </a:p>
        </p:txBody>
      </p:sp>
      <p:sp>
        <p:nvSpPr>
          <p:cNvPr id="7" name="Rectangle 16"/>
          <p:cNvSpPr>
            <a:spLocks noChangeArrowheads="1"/>
          </p:cNvSpPr>
          <p:nvPr/>
        </p:nvSpPr>
        <p:spPr bwMode="auto">
          <a:xfrm>
            <a:off x="254000" y="4619992"/>
            <a:ext cx="8661400" cy="1323439"/>
          </a:xfrm>
          <a:prstGeom prst="rect">
            <a:avLst/>
          </a:prstGeom>
          <a:noFill/>
          <a:ln>
            <a:noFill/>
          </a:ln>
        </p:spPr>
        <p:txBody>
          <a:bodyPr wrap="square" anchor="t" anchorCtr="0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/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In the figure we see that the modulo operator (mod) takes an integer (</a:t>
            </a:r>
            <a:r>
              <a:rPr lang="en-US" sz="2000" b="0" i="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</a:t>
            </a: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) from the set of integers (</a:t>
            </a:r>
            <a:r>
              <a:rPr lang="en-US" sz="2000" b="0" i="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Z</a:t>
            </a: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) and a positive modulus (</a:t>
            </a:r>
            <a:r>
              <a:rPr lang="en-US" sz="2000" b="0" i="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</a:t>
            </a: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). The operator creates a non-negative residue (</a:t>
            </a:r>
            <a:r>
              <a:rPr lang="en-US" sz="2000" b="0" i="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r)</a:t>
            </a: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 where </a:t>
            </a:r>
            <a:r>
              <a:rPr lang="en-US" sz="2000" b="0" i="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0 &lt;= r &lt;= n-1</a:t>
            </a: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. We can say that:</a:t>
            </a: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127000" y="612775"/>
            <a:ext cx="8788400" cy="83099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 anchorCtr="0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/>
            <a:r>
              <a:rPr lang="en-US" sz="2400" b="0" i="0" dirty="0">
                <a:latin typeface="Verdana" panose="020B0604030504040204" pitchFamily="34" charset="0"/>
                <a:ea typeface="Verdana" panose="020B0604030504040204" pitchFamily="34" charset="0"/>
              </a:rPr>
              <a:t>Figure below shows the division relation compared with the modulo operator.</a:t>
            </a:r>
          </a:p>
        </p:txBody>
      </p:sp>
      <p:sp>
        <p:nvSpPr>
          <p:cNvPr id="9" name="Rectangle 8"/>
          <p:cNvSpPr/>
          <p:nvPr/>
        </p:nvSpPr>
        <p:spPr>
          <a:xfrm>
            <a:off x="3559248" y="6119023"/>
            <a:ext cx="28034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anchor="t" anchorCtr="0">
            <a:spAutoFit/>
          </a:bodyPr>
          <a:lstStyle/>
          <a:p>
            <a:pPr algn="ctr">
              <a:defRPr/>
            </a:pPr>
            <a:r>
              <a:rPr lang="en-US" sz="24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</a:t>
            </a:r>
            <a:r>
              <a:rPr lang="en-US" sz="24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mod</a:t>
            </a:r>
            <a:r>
              <a:rPr lang="en-US" sz="24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b="1" dirty="0">
                <a:solidFill>
                  <a:srgbClr val="0000CC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</a:t>
            </a:r>
            <a:r>
              <a:rPr lang="en-US" sz="24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= </a:t>
            </a:r>
            <a:r>
              <a:rPr lang="en-US" sz="2400" b="1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163143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>
                <a:solidFill>
                  <a:srgbClr val="FF0000"/>
                </a:solidFill>
              </a:rPr>
              <a:t>Slide</a:t>
            </a:r>
            <a:r>
              <a:rPr lang="en-US" smtClean="0"/>
              <a:t>-</a:t>
            </a:r>
            <a:fld id="{FCFF135A-902E-4CEE-A769-6297F0D52EC6}" type="slidenum">
              <a:rPr lang="en-US" smtClean="0">
                <a:solidFill>
                  <a:srgbClr val="6600FF"/>
                </a:solidFill>
              </a:rPr>
              <a:pPr algn="l">
                <a:defRPr/>
              </a:pPr>
              <a:t>5</a:t>
            </a:fld>
            <a:endParaRPr lang="en-US" dirty="0">
              <a:solidFill>
                <a:srgbClr val="6600FF"/>
              </a:solidFill>
            </a:endParaRPr>
          </a:p>
        </p:txBody>
      </p:sp>
      <p:sp>
        <p:nvSpPr>
          <p:cNvPr id="3" name="Rectangle 14"/>
          <p:cNvSpPr>
            <a:spLocks noChangeArrowheads="1"/>
          </p:cNvSpPr>
          <p:nvPr/>
        </p:nvSpPr>
        <p:spPr bwMode="auto">
          <a:xfrm>
            <a:off x="0" y="103244"/>
            <a:ext cx="8466138" cy="5293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t" anchorCtr="0">
            <a:spAutoFit/>
          </a:bodyPr>
          <a:lstStyle/>
          <a:p>
            <a:pPr marL="215900" lvl="1" algn="just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400" b="1" dirty="0" smtClean="0">
                <a:ln>
                  <a:solidFill>
                    <a:srgbClr val="00B050"/>
                  </a:solidFill>
                </a:ln>
                <a:latin typeface="Verdana" pitchFamily="34" charset="0"/>
                <a:ea typeface="SimSun" pitchFamily="2" charset="-122"/>
              </a:rPr>
              <a:t>What does it mean-?</a:t>
            </a:r>
          </a:p>
          <a:p>
            <a:pPr marL="673100" lvl="1" indent="-457200" algn="just">
              <a:spcBef>
                <a:spcPts val="1800"/>
              </a:spcBef>
              <a:spcAft>
                <a:spcPts val="1800"/>
              </a:spcAft>
              <a:buClr>
                <a:srgbClr val="FF0000"/>
              </a:buClr>
              <a:buFont typeface="+mj-lt"/>
              <a:buAutoNum type="arabicPeriod"/>
              <a:defRPr/>
            </a:pPr>
            <a:r>
              <a:rPr lang="en-US" sz="2400" b="1" dirty="0" smtClean="0">
                <a:ln>
                  <a:solidFill>
                    <a:srgbClr val="00B050"/>
                  </a:solidFill>
                </a:ln>
                <a:solidFill>
                  <a:srgbClr val="6600FF"/>
                </a:solidFill>
                <a:latin typeface="Verdana" pitchFamily="34" charset="0"/>
                <a:ea typeface="SimSun" pitchFamily="2" charset="-122"/>
              </a:rPr>
              <a:t>Z</a:t>
            </a:r>
          </a:p>
          <a:p>
            <a:pPr marL="673100" lvl="1" indent="-457200" algn="just">
              <a:spcBef>
                <a:spcPts val="1800"/>
              </a:spcBef>
              <a:spcAft>
                <a:spcPts val="1800"/>
              </a:spcAft>
              <a:buClr>
                <a:srgbClr val="FF0000"/>
              </a:buClr>
              <a:buFont typeface="+mj-lt"/>
              <a:buAutoNum type="arabicPeriod"/>
              <a:defRPr/>
            </a:pPr>
            <a:r>
              <a:rPr lang="en-US" sz="2400" b="1" dirty="0" smtClean="0">
                <a:ln>
                  <a:solidFill>
                    <a:srgbClr val="00B050"/>
                  </a:solidFill>
                </a:ln>
                <a:solidFill>
                  <a:srgbClr val="6600FF"/>
                </a:solidFill>
                <a:latin typeface="Verdana" pitchFamily="34" charset="0"/>
                <a:ea typeface="SimSun" pitchFamily="2" charset="-122"/>
              </a:rPr>
              <a:t>Z</a:t>
            </a:r>
            <a:r>
              <a:rPr lang="en-US" sz="2400" b="1" baseline="30000" dirty="0" smtClean="0">
                <a:ln>
                  <a:solidFill>
                    <a:srgbClr val="00B050"/>
                  </a:solidFill>
                </a:ln>
                <a:solidFill>
                  <a:srgbClr val="6600FF"/>
                </a:solidFill>
                <a:latin typeface="Verdana" pitchFamily="34" charset="0"/>
                <a:ea typeface="SimSun" pitchFamily="2" charset="-122"/>
              </a:rPr>
              <a:t>+</a:t>
            </a:r>
          </a:p>
          <a:p>
            <a:pPr marL="673100" lvl="1" indent="-457200" algn="just">
              <a:spcBef>
                <a:spcPts val="1800"/>
              </a:spcBef>
              <a:spcAft>
                <a:spcPts val="1800"/>
              </a:spcAft>
              <a:buClr>
                <a:srgbClr val="FF0000"/>
              </a:buClr>
              <a:buFont typeface="+mj-lt"/>
              <a:buAutoNum type="arabicPeriod"/>
              <a:defRPr/>
            </a:pPr>
            <a:r>
              <a:rPr lang="en-US" sz="2400" b="1" dirty="0" smtClean="0">
                <a:ln>
                  <a:solidFill>
                    <a:srgbClr val="00B050"/>
                  </a:solidFill>
                </a:ln>
                <a:solidFill>
                  <a:srgbClr val="6600FF"/>
                </a:solidFill>
                <a:latin typeface="Verdana" pitchFamily="34" charset="0"/>
                <a:ea typeface="SimSun" pitchFamily="2" charset="-122"/>
              </a:rPr>
              <a:t>Z</a:t>
            </a:r>
            <a:r>
              <a:rPr lang="en-US" sz="2400" b="1" baseline="30000" dirty="0" smtClean="0">
                <a:ln>
                  <a:solidFill>
                    <a:srgbClr val="00B050"/>
                  </a:solidFill>
                </a:ln>
                <a:solidFill>
                  <a:srgbClr val="6600FF"/>
                </a:solidFill>
                <a:latin typeface="Verdana" pitchFamily="34" charset="0"/>
                <a:ea typeface="SimSun" pitchFamily="2" charset="-122"/>
              </a:rPr>
              <a:t>-</a:t>
            </a:r>
          </a:p>
          <a:p>
            <a:pPr marL="673100" lvl="1" indent="-457200" algn="just">
              <a:spcBef>
                <a:spcPts val="1800"/>
              </a:spcBef>
              <a:spcAft>
                <a:spcPts val="1800"/>
              </a:spcAft>
              <a:buClr>
                <a:srgbClr val="FF0000"/>
              </a:buClr>
              <a:buFont typeface="+mj-lt"/>
              <a:buAutoNum type="arabicPeriod"/>
              <a:defRPr/>
            </a:pPr>
            <a:r>
              <a:rPr lang="en-US" sz="2400" b="1" dirty="0" err="1" smtClean="0">
                <a:ln>
                  <a:solidFill>
                    <a:srgbClr val="00B050"/>
                  </a:solidFill>
                </a:ln>
                <a:solidFill>
                  <a:srgbClr val="6600FF"/>
                </a:solidFill>
                <a:latin typeface="Verdana" pitchFamily="34" charset="0"/>
                <a:ea typeface="SimSun" pitchFamily="2" charset="-122"/>
              </a:rPr>
              <a:t>Z</a:t>
            </a:r>
            <a:r>
              <a:rPr lang="en-US" sz="2400" b="1" baseline="30000" dirty="0" err="1">
                <a:ln>
                  <a:solidFill>
                    <a:srgbClr val="00B050"/>
                  </a:solidFill>
                </a:ln>
                <a:solidFill>
                  <a:srgbClr val="6600FF"/>
                </a:solidFill>
                <a:latin typeface="Verdana" pitchFamily="34" charset="0"/>
                <a:ea typeface="SimSun" pitchFamily="2" charset="-122"/>
              </a:rPr>
              <a:t>N</a:t>
            </a:r>
            <a:r>
              <a:rPr lang="en-US" sz="2400" b="1" baseline="30000" dirty="0" err="1" smtClean="0">
                <a:ln>
                  <a:solidFill>
                    <a:srgbClr val="00B050"/>
                  </a:solidFill>
                </a:ln>
                <a:solidFill>
                  <a:srgbClr val="6600FF"/>
                </a:solidFill>
                <a:latin typeface="Verdana" pitchFamily="34" charset="0"/>
                <a:ea typeface="SimSun" pitchFamily="2" charset="-122"/>
              </a:rPr>
              <a:t>on-Neg</a:t>
            </a:r>
            <a:endParaRPr lang="en-US" sz="2400" b="1" baseline="30000" dirty="0" smtClean="0">
              <a:ln>
                <a:solidFill>
                  <a:srgbClr val="00B050"/>
                </a:solidFill>
              </a:ln>
              <a:solidFill>
                <a:srgbClr val="6600FF"/>
              </a:solidFill>
              <a:latin typeface="Verdana" pitchFamily="34" charset="0"/>
              <a:ea typeface="SimSun" pitchFamily="2" charset="-122"/>
            </a:endParaRPr>
          </a:p>
          <a:p>
            <a:pPr marL="673100" lvl="1" indent="-457200" algn="just">
              <a:spcBef>
                <a:spcPts val="1800"/>
              </a:spcBef>
              <a:spcAft>
                <a:spcPts val="1800"/>
              </a:spcAft>
              <a:buClr>
                <a:srgbClr val="FF0000"/>
              </a:buClr>
              <a:buFont typeface="+mj-lt"/>
              <a:buAutoNum type="arabicPeriod"/>
              <a:defRPr/>
            </a:pPr>
            <a:r>
              <a:rPr lang="en-US" sz="2400" b="1" dirty="0" smtClean="0">
                <a:ln>
                  <a:solidFill>
                    <a:srgbClr val="00B050"/>
                  </a:solidFill>
                </a:ln>
                <a:solidFill>
                  <a:srgbClr val="6600FF"/>
                </a:solidFill>
                <a:latin typeface="Verdana" pitchFamily="34" charset="0"/>
                <a:ea typeface="SimSun" pitchFamily="2" charset="-122"/>
              </a:rPr>
              <a:t>Z</a:t>
            </a:r>
            <a:r>
              <a:rPr lang="en-US" sz="2400" b="1" baseline="-25000" dirty="0" smtClean="0">
                <a:ln>
                  <a:solidFill>
                    <a:srgbClr val="00B050"/>
                  </a:solidFill>
                </a:ln>
                <a:solidFill>
                  <a:srgbClr val="6600FF"/>
                </a:solidFill>
                <a:latin typeface="Verdana" pitchFamily="34" charset="0"/>
                <a:ea typeface="SimSun" pitchFamily="2" charset="-122"/>
              </a:rPr>
              <a:t>n</a:t>
            </a:r>
          </a:p>
          <a:p>
            <a:pPr marL="673100" lvl="1" indent="-457200" algn="just">
              <a:spcBef>
                <a:spcPts val="1800"/>
              </a:spcBef>
              <a:spcAft>
                <a:spcPts val="1800"/>
              </a:spcAft>
              <a:buClr>
                <a:srgbClr val="FF0000"/>
              </a:buClr>
              <a:buFont typeface="+mj-lt"/>
              <a:buAutoNum type="arabicPeriod"/>
              <a:defRPr/>
            </a:pPr>
            <a:r>
              <a:rPr lang="en-US" sz="2400" b="1" dirty="0" smtClean="0">
                <a:ln>
                  <a:solidFill>
                    <a:srgbClr val="00B050"/>
                  </a:solidFill>
                </a:ln>
                <a:solidFill>
                  <a:srgbClr val="6600FF"/>
                </a:solidFill>
                <a:latin typeface="Verdana" pitchFamily="34" charset="0"/>
                <a:ea typeface="SimSun" pitchFamily="2" charset="-122"/>
              </a:rPr>
              <a:t>Z</a:t>
            </a:r>
            <a:r>
              <a:rPr lang="en-US" sz="2400" b="1" baseline="30000" dirty="0" smtClean="0">
                <a:ln>
                  <a:solidFill>
                    <a:srgbClr val="00B050"/>
                  </a:solidFill>
                </a:ln>
                <a:solidFill>
                  <a:srgbClr val="6600FF"/>
                </a:solidFill>
                <a:latin typeface="Verdana" pitchFamily="34" charset="0"/>
                <a:ea typeface="SimSun" pitchFamily="2" charset="-122"/>
              </a:rPr>
              <a:t>*</a:t>
            </a:r>
            <a:r>
              <a:rPr lang="en-US" sz="2400" b="1" baseline="-25000" dirty="0" smtClean="0">
                <a:ln>
                  <a:solidFill>
                    <a:srgbClr val="00B050"/>
                  </a:solidFill>
                </a:ln>
                <a:solidFill>
                  <a:srgbClr val="6600FF"/>
                </a:solidFill>
                <a:latin typeface="Verdana" pitchFamily="34" charset="0"/>
                <a:ea typeface="SimSun" pitchFamily="2" charset="-122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422893970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5" name="Rectangle 11"/>
          <p:cNvSpPr>
            <a:spLocks noChangeArrowheads="1"/>
          </p:cNvSpPr>
          <p:nvPr/>
        </p:nvSpPr>
        <p:spPr bwMode="auto">
          <a:xfrm>
            <a:off x="0" y="-4763"/>
            <a:ext cx="9144000" cy="5847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ko-KR" sz="3200" b="1" dirty="0" smtClean="0">
                <a:latin typeface="Verdana" pitchFamily="34" charset="0"/>
                <a:ea typeface="굴림" pitchFamily="34" charset="-127"/>
              </a:rPr>
              <a:t>Modular Arithmetic</a:t>
            </a:r>
            <a:endParaRPr lang="en-US" altLang="en-US" sz="3200" b="1" dirty="0">
              <a:latin typeface="Verdana" pitchFamily="34" charset="0"/>
              <a:ea typeface="굴림" pitchFamily="34" charset="-127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>
                <a:solidFill>
                  <a:srgbClr val="FF0000"/>
                </a:solidFill>
              </a:rPr>
              <a:t>Slide</a:t>
            </a:r>
            <a:r>
              <a:rPr lang="en-US" smtClean="0"/>
              <a:t>-</a:t>
            </a:r>
            <a:fld id="{FCFF135A-902E-4CEE-A769-6297F0D52EC6}" type="slidenum">
              <a:rPr lang="en-US" smtClean="0">
                <a:solidFill>
                  <a:srgbClr val="6600FF"/>
                </a:solidFill>
              </a:rPr>
              <a:pPr algn="l">
                <a:defRPr/>
              </a:pPr>
              <a:t>50</a:t>
            </a:fld>
            <a:endParaRPr lang="en-US" dirty="0">
              <a:solidFill>
                <a:srgbClr val="6600FF"/>
              </a:solidFill>
            </a:endParaRPr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12700" y="608013"/>
            <a:ext cx="8229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>
            <a:spAutoFit/>
          </a:bodyPr>
          <a:lstStyle/>
          <a:p>
            <a:pPr algn="just" eaLnBrk="1" hangingPunct="1">
              <a:defRPr/>
            </a:pPr>
            <a:r>
              <a:rPr lang="en-US" sz="2400" i="0" dirty="0">
                <a:latin typeface="Verdana" panose="020B0604030504040204" pitchFamily="34" charset="0"/>
                <a:ea typeface="Verdana" panose="020B0604030504040204" pitchFamily="34" charset="0"/>
              </a:rPr>
              <a:t>There are three </a:t>
            </a:r>
            <a:r>
              <a:rPr lang="en-US" sz="2400" i="0" dirty="0" smtClean="0">
                <a:latin typeface="Verdana" panose="020B0604030504040204" pitchFamily="34" charset="0"/>
                <a:ea typeface="Verdana" panose="020B0604030504040204" pitchFamily="34" charset="0"/>
              </a:rPr>
              <a:t>cases for calculating modulus:</a:t>
            </a:r>
            <a:endParaRPr lang="en-US" sz="2400" i="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Rectangle 11"/>
          <p:cNvSpPr>
            <a:spLocks noChangeArrowheads="1"/>
          </p:cNvSpPr>
          <p:nvPr/>
        </p:nvSpPr>
        <p:spPr bwMode="auto">
          <a:xfrm>
            <a:off x="63500" y="1118027"/>
            <a:ext cx="88646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 anchorCtr="0">
            <a:spAutoFit/>
          </a:bodyPr>
          <a:lstStyle/>
          <a:p>
            <a:pPr algn="just" eaLnBrk="1" hangingPunct="1">
              <a:defRPr/>
            </a:pPr>
            <a:r>
              <a:rPr lang="en-US" sz="2400" b="1" i="0" dirty="0">
                <a:ln>
                  <a:solidFill>
                    <a:srgbClr val="6600FF"/>
                  </a:solidFill>
                </a:ln>
                <a:effectLst>
                  <a:outerShdw blurRad="38100" dist="38100" dir="2700000" algn="tl">
                    <a:srgbClr val="FFFFFF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Case-1: </a:t>
            </a:r>
            <a:endParaRPr lang="en-US" sz="2400" b="1" i="0" dirty="0" smtClean="0">
              <a:ln>
                <a:solidFill>
                  <a:srgbClr val="6600FF"/>
                </a:solidFill>
              </a:ln>
              <a:effectLst>
                <a:outerShdw blurRad="38100" dist="38100" dir="2700000" algn="tl">
                  <a:srgbClr val="FFFFFF"/>
                </a:outerShdw>
              </a:effectLst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just" eaLnBrk="1" hangingPunct="1">
              <a:defRPr/>
            </a:pPr>
            <a:r>
              <a:rPr lang="en-US" sz="2000" b="1" i="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When </a:t>
            </a:r>
            <a:r>
              <a:rPr lang="en-US" sz="2000" b="1" i="0" dirty="0">
                <a:effectLst>
                  <a:outerShdw blurRad="38100" dist="38100" dir="2700000" algn="tl">
                    <a:srgbClr val="FFFFFF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both  of </a:t>
            </a:r>
            <a:r>
              <a:rPr lang="en-US" sz="2000" b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a</a:t>
            </a:r>
            <a:r>
              <a:rPr lang="en-US" sz="2000" b="1" i="0" dirty="0">
                <a:effectLst>
                  <a:outerShdw blurRad="38100" dist="38100" dir="2700000" algn="tl">
                    <a:srgbClr val="FFFFFF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and </a:t>
            </a:r>
            <a:r>
              <a:rPr lang="en-US" sz="20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n</a:t>
            </a:r>
            <a:r>
              <a:rPr lang="en-US" sz="2000" b="1" i="0" dirty="0">
                <a:effectLst>
                  <a:outerShdw blurRad="38100" dist="38100" dir="2700000" algn="tl">
                    <a:srgbClr val="FFFFFF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is positive integer where </a:t>
            </a:r>
            <a:r>
              <a:rPr lang="en-US" sz="2000" b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a&lt;n</a:t>
            </a:r>
            <a:r>
              <a:rPr lang="en-US" sz="2000" b="1" i="0" dirty="0">
                <a:effectLst>
                  <a:outerShdw blurRad="38100" dist="38100" dir="2700000" algn="tl">
                    <a:srgbClr val="FFFFFF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: </a:t>
            </a: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38100" y="4405367"/>
            <a:ext cx="87630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 anchorCtr="0">
            <a:spAutoFit/>
          </a:bodyPr>
          <a:lstStyle/>
          <a:p>
            <a:pPr algn="just" eaLnBrk="1" hangingPunct="1">
              <a:defRPr/>
            </a:pPr>
            <a:r>
              <a:rPr lang="en-US" sz="2400" b="1" i="0" dirty="0">
                <a:ln>
                  <a:solidFill>
                    <a:srgbClr val="6600FF"/>
                  </a:solidFill>
                </a:ln>
                <a:effectLst>
                  <a:outerShdw blurRad="38100" dist="38100" dir="2700000" algn="tl">
                    <a:srgbClr val="FFFFFF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Case-3: </a:t>
            </a:r>
            <a:endParaRPr lang="en-US" sz="2400" b="1" i="0" dirty="0" smtClean="0">
              <a:ln>
                <a:solidFill>
                  <a:srgbClr val="6600FF"/>
                </a:solidFill>
              </a:ln>
              <a:effectLst>
                <a:outerShdw blurRad="38100" dist="38100" dir="2700000" algn="tl">
                  <a:srgbClr val="FFFFFF"/>
                </a:outerShdw>
              </a:effectLst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just" eaLnBrk="1" hangingPunct="1">
              <a:defRPr/>
            </a:pPr>
            <a:r>
              <a:rPr lang="en-US" sz="2000" b="1" i="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When </a:t>
            </a:r>
            <a:r>
              <a:rPr lang="en-US" sz="2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a</a:t>
            </a:r>
            <a:r>
              <a:rPr lang="en-US" sz="2000" b="1" i="0" dirty="0">
                <a:effectLst>
                  <a:outerShdw blurRad="38100" dist="38100" dir="2700000" algn="tl">
                    <a:srgbClr val="FFFFFF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is negative and </a:t>
            </a:r>
            <a:r>
              <a:rPr lang="en-US" sz="2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n</a:t>
            </a:r>
            <a:r>
              <a:rPr lang="en-US" sz="2000" b="1" i="0" dirty="0">
                <a:effectLst>
                  <a:outerShdw blurRad="38100" dist="38100" dir="2700000" algn="tl">
                    <a:srgbClr val="FFFFFF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is positive integer:</a:t>
            </a: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177800" y="5060950"/>
            <a:ext cx="875030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t" anchorCtr="0">
            <a:spAutoFit/>
          </a:bodyPr>
          <a:lstStyle/>
          <a:p>
            <a:pPr marL="285750" indent="-285750" algn="just" eaLnBrk="1" hangingPunct="1">
              <a:buClr>
                <a:srgbClr val="0000CC"/>
              </a:buClr>
              <a:buFont typeface="Wingdings" panose="05000000000000000000" pitchFamily="2" charset="2"/>
              <a:buChar char="v"/>
              <a:defRPr/>
            </a:pPr>
            <a:r>
              <a:rPr lang="en-US" b="0" i="0" dirty="0">
                <a:latin typeface="Verdana" panose="020B0604030504040204" pitchFamily="34" charset="0"/>
                <a:ea typeface="Verdana" panose="020B0604030504040204" pitchFamily="34" charset="0"/>
              </a:rPr>
              <a:t>In this case, we</a:t>
            </a:r>
            <a:r>
              <a:rPr lang="en-GB" b="0" i="0" dirty="0">
                <a:latin typeface="Verdana" panose="020B0604030504040204" pitchFamily="34" charset="0"/>
                <a:ea typeface="Verdana" panose="020B0604030504040204" pitchFamily="34" charset="0"/>
              </a:rPr>
              <a:t> add as many multiples of </a:t>
            </a:r>
            <a:r>
              <a:rPr lang="en-GB" dirty="0">
                <a:solidFill>
                  <a:schemeClr val="folHlin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</a:t>
            </a:r>
            <a:r>
              <a:rPr lang="en-GB" b="0" i="0" dirty="0">
                <a:latin typeface="Verdana" panose="020B0604030504040204" pitchFamily="34" charset="0"/>
                <a:ea typeface="Verdana" panose="020B0604030504040204" pitchFamily="34" charset="0"/>
              </a:rPr>
              <a:t> with </a:t>
            </a:r>
            <a:r>
              <a:rPr lang="en-GB" dirty="0">
                <a:solidFill>
                  <a:schemeClr val="hlin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</a:t>
            </a:r>
            <a:r>
              <a:rPr lang="en-GB" b="0" i="0" dirty="0">
                <a:latin typeface="Verdana" panose="020B0604030504040204" pitchFamily="34" charset="0"/>
                <a:ea typeface="Verdana" panose="020B0604030504040204" pitchFamily="34" charset="0"/>
              </a:rPr>
              <a:t> as necessary to get </a:t>
            </a:r>
            <a:r>
              <a:rPr lang="en-GB" dirty="0">
                <a:solidFill>
                  <a:schemeClr val="hlin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</a:t>
            </a:r>
            <a:r>
              <a:rPr lang="en-GB" b="0" i="0" dirty="0">
                <a:latin typeface="Verdana" panose="020B0604030504040204" pitchFamily="34" charset="0"/>
                <a:ea typeface="Verdana" panose="020B0604030504040204" pitchFamily="34" charset="0"/>
              </a:rPr>
              <a:t> positive and greater than </a:t>
            </a:r>
            <a:r>
              <a:rPr lang="en-GB" dirty="0">
                <a:solidFill>
                  <a:schemeClr val="folHlin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n.</a:t>
            </a:r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GB" b="0" i="0" dirty="0">
                <a:latin typeface="Verdana" panose="020B0604030504040204" pitchFamily="34" charset="0"/>
                <a:ea typeface="Verdana" panose="020B0604030504040204" pitchFamily="34" charset="0"/>
              </a:rPr>
              <a:t>Then divide </a:t>
            </a:r>
            <a:r>
              <a:rPr lang="en-GB" dirty="0">
                <a:solidFill>
                  <a:schemeClr val="hlin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</a:t>
            </a:r>
            <a:r>
              <a:rPr lang="en-GB" b="0" i="0" dirty="0">
                <a:latin typeface="Verdana" panose="020B0604030504040204" pitchFamily="34" charset="0"/>
                <a:ea typeface="Verdana" panose="020B0604030504040204" pitchFamily="34" charset="0"/>
              </a:rPr>
              <a:t> by </a:t>
            </a:r>
            <a:r>
              <a:rPr lang="en-GB" dirty="0">
                <a:solidFill>
                  <a:schemeClr val="folHlin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</a:t>
            </a:r>
            <a:r>
              <a:rPr lang="en-GB" b="0" i="0" dirty="0">
                <a:latin typeface="Verdana" panose="020B0604030504040204" pitchFamily="34" charset="0"/>
                <a:ea typeface="Verdana" panose="020B0604030504040204" pitchFamily="34" charset="0"/>
              </a:rPr>
              <a:t> to get the remainder </a:t>
            </a:r>
            <a:r>
              <a:rPr lang="en-GB" dirty="0">
                <a:solidFill>
                  <a:srgbClr val="00CC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</a:t>
            </a:r>
            <a:r>
              <a:rPr lang="en-GB" b="0" i="0" dirty="0">
                <a:latin typeface="Verdana" panose="020B0604030504040204" pitchFamily="34" charset="0"/>
                <a:ea typeface="Verdana" panose="020B0604030504040204" pitchFamily="34" charset="0"/>
              </a:rPr>
              <a:t>. The result will be in the range </a:t>
            </a:r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</a:rPr>
              <a:t>0</a:t>
            </a:r>
            <a:r>
              <a:rPr lang="en-GB" b="0" i="0" dirty="0">
                <a:latin typeface="Verdana" panose="020B0604030504040204" pitchFamily="34" charset="0"/>
                <a:ea typeface="Verdana" panose="020B0604030504040204" pitchFamily="34" charset="0"/>
              </a:rPr>
              <a:t> to </a:t>
            </a:r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</a:rPr>
              <a:t>n-1</a:t>
            </a:r>
            <a:r>
              <a:rPr lang="en-GB" b="0" i="0" dirty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r>
              <a:rPr lang="en-GB" sz="14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GB" b="0" i="0" dirty="0">
                <a:latin typeface="Verdana" panose="020B0604030504040204" pitchFamily="34" charset="0"/>
                <a:ea typeface="Verdana" panose="020B0604030504040204" pitchFamily="34" charset="0"/>
              </a:rPr>
              <a:t>The process is known as </a:t>
            </a:r>
            <a:r>
              <a:rPr lang="en-GB" b="0" i="0" dirty="0">
                <a:solidFill>
                  <a:schemeClr val="hlin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modulo reduction</a:t>
            </a:r>
            <a:r>
              <a:rPr lang="en-GB" b="0" i="0" dirty="0">
                <a:latin typeface="Verdana" panose="020B0604030504040204" pitchFamily="34" charset="0"/>
                <a:ea typeface="Verdana" panose="020B0604030504040204" pitchFamily="34" charset="0"/>
              </a:rPr>
              <a:t>. </a:t>
            </a:r>
            <a:r>
              <a:rPr lang="en-GB" b="0" i="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For </a:t>
            </a:r>
            <a:r>
              <a:rPr lang="en-GB" b="0" i="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example, </a:t>
            </a:r>
            <a:r>
              <a:rPr lang="en-AU" b="0" dirty="0">
                <a:latin typeface="Verdana" panose="020B0604030504040204" pitchFamily="34" charset="0"/>
                <a:ea typeface="Verdana" panose="020B0604030504040204" pitchFamily="34" charset="0"/>
              </a:rPr>
              <a:t>-12 mod 7 = -5 mod 7 = 2 mod 7 = 9 mod 7</a:t>
            </a:r>
            <a:r>
              <a:rPr lang="en-US" b="0" i="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</p:txBody>
      </p: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177800" y="1801436"/>
            <a:ext cx="86487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t" anchorCtr="0">
            <a:spAutoFit/>
          </a:bodyPr>
          <a:lstStyle/>
          <a:p>
            <a:pPr marL="285750" indent="-285750" algn="just" eaLnBrk="1" hangingPunct="1">
              <a:buClr>
                <a:srgbClr val="0000CC"/>
              </a:buClr>
              <a:buFont typeface="Wingdings" panose="05000000000000000000" pitchFamily="2" charset="2"/>
              <a:buChar char="v"/>
              <a:defRPr/>
            </a:pPr>
            <a:r>
              <a:rPr lang="en-US" b="0" i="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In this case, we</a:t>
            </a:r>
            <a:r>
              <a:rPr lang="en-GB" b="0" i="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add as many multiples of </a:t>
            </a:r>
            <a:r>
              <a:rPr lang="en-GB" dirty="0">
                <a:solidFill>
                  <a:schemeClr val="folHlin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</a:t>
            </a:r>
            <a:r>
              <a:rPr lang="en-GB" b="0" i="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with </a:t>
            </a:r>
            <a:r>
              <a:rPr lang="en-GB" dirty="0">
                <a:solidFill>
                  <a:schemeClr val="hlin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</a:t>
            </a:r>
            <a:r>
              <a:rPr lang="en-GB" b="0" i="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as necessary to get </a:t>
            </a:r>
            <a:r>
              <a:rPr lang="en-GB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a</a:t>
            </a:r>
            <a:r>
              <a:rPr lang="en-GB" b="0" i="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greater than </a:t>
            </a:r>
            <a:r>
              <a:rPr lang="en-GB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n</a:t>
            </a:r>
            <a:r>
              <a:rPr lang="en-GB" b="0" i="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. Then divide </a:t>
            </a:r>
            <a:r>
              <a:rPr lang="en-GB" sz="14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a</a:t>
            </a:r>
            <a:r>
              <a:rPr lang="en-GB" b="0" i="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by </a:t>
            </a:r>
            <a:r>
              <a:rPr lang="en-GB" sz="1400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n</a:t>
            </a:r>
            <a:r>
              <a:rPr lang="en-GB" b="0" i="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to get the remainder </a:t>
            </a:r>
            <a:r>
              <a:rPr lang="en-GB" dirty="0">
                <a:solidFill>
                  <a:srgbClr val="00CC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r</a:t>
            </a:r>
            <a:r>
              <a:rPr lang="en-GB" b="0" i="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. The result will be in the range </a:t>
            </a:r>
            <a:r>
              <a:rPr lang="en-GB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0</a:t>
            </a:r>
            <a:r>
              <a:rPr lang="en-GB" b="0" i="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to </a:t>
            </a:r>
            <a:r>
              <a:rPr lang="en-GB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n-1</a:t>
            </a:r>
            <a:r>
              <a:rPr lang="en-GB" b="0" i="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. </a:t>
            </a:r>
            <a:r>
              <a:rPr lang="en-GB" b="0" i="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For </a:t>
            </a:r>
            <a:r>
              <a:rPr lang="en-GB" b="0" i="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example, </a:t>
            </a:r>
            <a:r>
              <a:rPr lang="en-AU" b="0" dirty="0">
                <a:solidFill>
                  <a:schemeClr val="hlin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</a:t>
            </a:r>
            <a:r>
              <a:rPr lang="en-AU" b="0" dirty="0">
                <a:solidFill>
                  <a:srgbClr val="00CC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mod </a:t>
            </a:r>
            <a:r>
              <a:rPr lang="en-AU" b="0" dirty="0">
                <a:solidFill>
                  <a:schemeClr val="folHlin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7 </a:t>
            </a:r>
            <a:r>
              <a:rPr lang="en-AU" b="0" dirty="0">
                <a:solidFill>
                  <a:srgbClr val="00CC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= </a:t>
            </a:r>
            <a:r>
              <a:rPr lang="en-AU" b="0" dirty="0">
                <a:solidFill>
                  <a:schemeClr val="hlin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9</a:t>
            </a:r>
            <a:r>
              <a:rPr lang="en-AU" b="0" dirty="0">
                <a:solidFill>
                  <a:srgbClr val="00CC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mod </a:t>
            </a:r>
            <a:r>
              <a:rPr lang="en-AU" b="0" dirty="0">
                <a:solidFill>
                  <a:schemeClr val="folHlin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7</a:t>
            </a:r>
            <a:r>
              <a:rPr lang="en-AU" b="0" dirty="0">
                <a:solidFill>
                  <a:srgbClr val="00CC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= 2</a:t>
            </a:r>
            <a:r>
              <a:rPr lang="en-AU" b="0" dirty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en-US" b="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63500" y="2907918"/>
            <a:ext cx="87630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 anchorCtr="0">
            <a:spAutoFit/>
          </a:bodyPr>
          <a:lstStyle/>
          <a:p>
            <a:pPr algn="just" eaLnBrk="1" hangingPunct="1">
              <a:defRPr/>
            </a:pPr>
            <a:r>
              <a:rPr lang="en-US" sz="2400" b="1" i="0" dirty="0">
                <a:ln>
                  <a:solidFill>
                    <a:srgbClr val="6600FF"/>
                  </a:solidFill>
                </a:ln>
                <a:effectLst>
                  <a:outerShdw blurRad="38100" dist="38100" dir="2700000" algn="tl">
                    <a:srgbClr val="FFFFFF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Case-2: </a:t>
            </a:r>
            <a:endParaRPr lang="en-US" sz="2400" b="1" i="0" dirty="0" smtClean="0">
              <a:ln>
                <a:solidFill>
                  <a:srgbClr val="6600FF"/>
                </a:solidFill>
              </a:ln>
              <a:effectLst>
                <a:outerShdw blurRad="38100" dist="38100" dir="2700000" algn="tl">
                  <a:srgbClr val="FFFFFF"/>
                </a:outerShdw>
              </a:effectLst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just" eaLnBrk="1" hangingPunct="1">
              <a:defRPr/>
            </a:pPr>
            <a:r>
              <a:rPr lang="en-US" sz="2000" b="1" i="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When </a:t>
            </a:r>
            <a:r>
              <a:rPr lang="en-US" sz="2000" b="1" i="0" dirty="0">
                <a:effectLst>
                  <a:outerShdw blurRad="38100" dist="38100" dir="2700000" algn="tl">
                    <a:srgbClr val="FFFFFF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both </a:t>
            </a:r>
            <a:r>
              <a:rPr lang="en-US" sz="2000" b="1" i="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of </a:t>
            </a:r>
            <a:r>
              <a:rPr lang="en-US" sz="2000" b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a</a:t>
            </a:r>
            <a:r>
              <a:rPr lang="en-US" sz="2000" b="1" i="0" dirty="0">
                <a:effectLst>
                  <a:outerShdw blurRad="38100" dist="38100" dir="2700000" algn="tl">
                    <a:srgbClr val="FFFFFF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and </a:t>
            </a:r>
            <a:r>
              <a:rPr lang="en-US" sz="20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n</a:t>
            </a:r>
            <a:r>
              <a:rPr lang="en-US" sz="2000" b="1" i="0" dirty="0">
                <a:effectLst>
                  <a:outerShdw blurRad="38100" dist="38100" dir="2700000" algn="tl">
                    <a:srgbClr val="FFFFFF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is positive integer </a:t>
            </a:r>
            <a:r>
              <a:rPr lang="en-US" sz="2000" b="1" i="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with </a:t>
            </a:r>
            <a:r>
              <a:rPr lang="en-US" sz="2000" b="1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a</a:t>
            </a:r>
            <a:r>
              <a:rPr lang="en-US" sz="2000" b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&gt;=n</a:t>
            </a:r>
            <a:r>
              <a:rPr lang="en-US" sz="2000" b="1" i="0" dirty="0">
                <a:effectLst>
                  <a:outerShdw blurRad="38100" dist="38100" dir="2700000" algn="tl">
                    <a:srgbClr val="FFFFFF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: </a:t>
            </a: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177800" y="3563184"/>
            <a:ext cx="85344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t" anchorCtr="0">
            <a:spAutoFit/>
          </a:bodyPr>
          <a:lstStyle/>
          <a:p>
            <a:pPr marL="285750" indent="-285750" algn="just" eaLnBrk="1" hangingPunct="1">
              <a:buClr>
                <a:srgbClr val="FF0000"/>
              </a:buClr>
              <a:buFont typeface="Wingdings" panose="05000000000000000000" pitchFamily="2" charset="2"/>
              <a:buChar char="v"/>
              <a:defRPr/>
            </a:pPr>
            <a:r>
              <a:rPr lang="en-US" b="0" i="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In this case, just </a:t>
            </a:r>
            <a:r>
              <a:rPr lang="en-GB" b="0" i="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divide </a:t>
            </a:r>
            <a:r>
              <a:rPr lang="en-GB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a</a:t>
            </a:r>
            <a:r>
              <a:rPr lang="en-GB" b="0" i="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by </a:t>
            </a:r>
            <a:r>
              <a:rPr lang="en-GB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n</a:t>
            </a:r>
            <a:r>
              <a:rPr lang="en-GB" b="0" i="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to get the remainder </a:t>
            </a:r>
            <a:r>
              <a:rPr lang="en-GB" dirty="0">
                <a:solidFill>
                  <a:srgbClr val="00CC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r</a:t>
            </a:r>
            <a:r>
              <a:rPr lang="en-GB" b="0" i="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. The result will be in the range </a:t>
            </a:r>
            <a:r>
              <a:rPr lang="en-GB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0</a:t>
            </a:r>
            <a:r>
              <a:rPr lang="en-GB" b="0" i="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to </a:t>
            </a:r>
            <a:r>
              <a:rPr lang="en-GB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n-1</a:t>
            </a:r>
            <a:r>
              <a:rPr lang="en-GB" b="0" i="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. </a:t>
            </a:r>
            <a:r>
              <a:rPr lang="en-GB" b="0" i="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For </a:t>
            </a:r>
            <a:r>
              <a:rPr lang="en-GB" b="0" i="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example, </a:t>
            </a:r>
            <a:r>
              <a:rPr lang="en-AU" b="0" dirty="0">
                <a:solidFill>
                  <a:schemeClr val="hlin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9</a:t>
            </a:r>
            <a:r>
              <a:rPr lang="en-AU" b="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AU" b="0" dirty="0">
                <a:solidFill>
                  <a:srgbClr val="00CC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mod</a:t>
            </a:r>
            <a:r>
              <a:rPr lang="en-AU" b="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AU" b="0" dirty="0">
                <a:solidFill>
                  <a:schemeClr val="folHlin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7</a:t>
            </a:r>
            <a:r>
              <a:rPr lang="en-AU" b="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AU" b="0" dirty="0">
                <a:solidFill>
                  <a:srgbClr val="00CC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= 2</a:t>
            </a:r>
            <a:r>
              <a:rPr lang="en-AU" b="0" dirty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en-US" b="0" i="0" dirty="0"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346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5" name="Rectangle 11"/>
          <p:cNvSpPr>
            <a:spLocks noChangeArrowheads="1"/>
          </p:cNvSpPr>
          <p:nvPr/>
        </p:nvSpPr>
        <p:spPr bwMode="auto">
          <a:xfrm>
            <a:off x="0" y="-4763"/>
            <a:ext cx="9144000" cy="5847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ko-KR" sz="3200" b="1" dirty="0" smtClean="0">
                <a:latin typeface="Verdana" pitchFamily="34" charset="0"/>
                <a:ea typeface="굴림" pitchFamily="34" charset="-127"/>
              </a:rPr>
              <a:t>Modular Arithmetic</a:t>
            </a:r>
            <a:endParaRPr lang="en-US" altLang="en-US" sz="3200" b="1" dirty="0">
              <a:latin typeface="Verdana" pitchFamily="34" charset="0"/>
              <a:ea typeface="굴림" pitchFamily="34" charset="-127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>
                <a:solidFill>
                  <a:srgbClr val="FF0000"/>
                </a:solidFill>
              </a:rPr>
              <a:t>Slide</a:t>
            </a:r>
            <a:r>
              <a:rPr lang="en-US" smtClean="0"/>
              <a:t>-</a:t>
            </a:r>
            <a:fld id="{FCFF135A-902E-4CEE-A769-6297F0D52EC6}" type="slidenum">
              <a:rPr lang="en-US" smtClean="0">
                <a:solidFill>
                  <a:srgbClr val="6600FF"/>
                </a:solidFill>
              </a:rPr>
              <a:pPr algn="l">
                <a:defRPr/>
              </a:pPr>
              <a:t>51</a:t>
            </a:fld>
            <a:endParaRPr lang="en-US" dirty="0">
              <a:solidFill>
                <a:srgbClr val="6600FF"/>
              </a:solidFill>
            </a:endParaRPr>
          </a:p>
        </p:txBody>
      </p:sp>
      <p:sp>
        <p:nvSpPr>
          <p:cNvPr id="4" name="Rectangle 11"/>
          <p:cNvSpPr>
            <a:spLocks noChangeArrowheads="1"/>
          </p:cNvSpPr>
          <p:nvPr/>
        </p:nvSpPr>
        <p:spPr bwMode="auto">
          <a:xfrm>
            <a:off x="304800" y="1036191"/>
            <a:ext cx="866775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just" eaLnBrk="1" hangingPunct="1">
              <a:defRPr/>
            </a:pPr>
            <a:r>
              <a:rPr lang="en-US" sz="2400" i="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Find the result of the following operations:</a:t>
            </a:r>
          </a:p>
          <a:p>
            <a:pPr marL="457200" algn="just" eaLnBrk="1" hangingPunct="1">
              <a:defRPr/>
            </a:pPr>
            <a:r>
              <a:rPr lang="da-DK" sz="2000" i="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a.</a:t>
            </a:r>
            <a:r>
              <a:rPr lang="da-DK" sz="2000" i="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 27 mod 5                                            </a:t>
            </a:r>
            <a:r>
              <a:rPr lang="da-DK" sz="2000" i="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b.</a:t>
            </a:r>
            <a:r>
              <a:rPr lang="da-DK" sz="2000" i="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 36 mod 12</a:t>
            </a:r>
          </a:p>
          <a:p>
            <a:pPr marL="457200" algn="just" eaLnBrk="1" hangingPunct="1">
              <a:defRPr/>
            </a:pPr>
            <a:r>
              <a:rPr lang="da-DK" sz="2000" i="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c.</a:t>
            </a:r>
            <a:r>
              <a:rPr lang="da-DK" sz="2000" i="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 −18 mod 14                                        </a:t>
            </a:r>
            <a:r>
              <a:rPr lang="da-DK" sz="2000" i="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d.</a:t>
            </a:r>
            <a:r>
              <a:rPr lang="da-DK" sz="2000" i="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 −7 mod 10</a:t>
            </a:r>
            <a:endParaRPr lang="en-US" sz="2000" i="0" dirty="0"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Rectangle 12"/>
          <p:cNvSpPr>
            <a:spLocks noChangeArrowheads="1"/>
          </p:cNvSpPr>
          <p:nvPr/>
        </p:nvSpPr>
        <p:spPr bwMode="auto">
          <a:xfrm>
            <a:off x="228600" y="3071962"/>
            <a:ext cx="8572500" cy="2923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marL="457200" indent="-457200" eaLnBrk="1" hangingPunct="1">
              <a:spcAft>
                <a:spcPct val="40000"/>
              </a:spcAft>
              <a:buFontTx/>
              <a:buAutoNum type="alphaLcPeriod"/>
              <a:defRPr/>
            </a:pPr>
            <a:r>
              <a:rPr lang="en-US" sz="2000" i="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Dividing 27 by 5 results in </a:t>
            </a:r>
            <a:r>
              <a:rPr 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r</a:t>
            </a:r>
            <a:r>
              <a:rPr lang="en-US" sz="2000" i="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= 2. Therefore </a:t>
            </a:r>
            <a:r>
              <a:rPr lang="en-US" sz="2000" i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27 mod 5 = 2</a:t>
            </a:r>
          </a:p>
          <a:p>
            <a:pPr marL="457200" indent="-457200" eaLnBrk="1" hangingPunct="1">
              <a:spcAft>
                <a:spcPct val="40000"/>
              </a:spcAft>
              <a:buFontTx/>
              <a:buAutoNum type="alphaLcPeriod"/>
              <a:defRPr/>
            </a:pPr>
            <a:r>
              <a:rPr lang="en-US" sz="2000" i="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Dividing 36 by 12 results in </a:t>
            </a:r>
            <a:r>
              <a:rPr 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r</a:t>
            </a:r>
            <a:r>
              <a:rPr lang="en-US" sz="2000" i="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= 0. Therefore </a:t>
            </a:r>
            <a:r>
              <a:rPr lang="en-US" sz="2000" i="0" dirty="0">
                <a:solidFill>
                  <a:srgbClr val="00B0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36 mod 12 = 0</a:t>
            </a:r>
            <a:r>
              <a:rPr lang="en-US" sz="2000" i="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  <a:p>
            <a:pPr marL="457200" indent="-457200" eaLnBrk="1" hangingPunct="1">
              <a:spcAft>
                <a:spcPct val="40000"/>
              </a:spcAft>
              <a:defRPr/>
            </a:pPr>
            <a:r>
              <a:rPr lang="en-US" sz="2000" i="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c.   Dividing −18 by 14 results in </a:t>
            </a:r>
            <a:r>
              <a:rPr 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r</a:t>
            </a:r>
            <a:r>
              <a:rPr lang="en-US" sz="2000" i="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= −4. After adding the modulus (14) with the result to make it non-negative, we have </a:t>
            </a:r>
            <a:r>
              <a:rPr 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r</a:t>
            </a:r>
            <a:r>
              <a:rPr lang="en-US" sz="2000" i="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= -4 + 14 = 10. Therefore </a:t>
            </a:r>
            <a:r>
              <a:rPr lang="en-US" sz="2000" i="0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-18 mod 14 = 10</a:t>
            </a:r>
          </a:p>
          <a:p>
            <a:pPr marL="457200" indent="-457200" eaLnBrk="1" hangingPunct="1">
              <a:spcAft>
                <a:spcPct val="40000"/>
              </a:spcAft>
              <a:defRPr/>
            </a:pPr>
            <a:r>
              <a:rPr lang="en-US" sz="2000" i="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d.   Dividing −7 by 10 results in r = −7. After adding the modulus (10) with the result to make it non-negative, we have </a:t>
            </a:r>
            <a:r>
              <a:rPr 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r</a:t>
            </a:r>
            <a:r>
              <a:rPr lang="en-US" sz="2000" i="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= -7 + 10 = 3. Therefore </a:t>
            </a:r>
            <a:r>
              <a:rPr lang="en-US" sz="2000" i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–7 mod 10 = 3</a:t>
            </a:r>
          </a:p>
        </p:txBody>
      </p:sp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0" y="2481297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 eaLnBrk="1" hangingPunct="1">
              <a:defRPr/>
            </a:pPr>
            <a:r>
              <a:rPr lang="en-US" sz="2400" b="1" i="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Solution</a:t>
            </a: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0" y="609600"/>
            <a:ext cx="1779654" cy="461665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2400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Example:</a:t>
            </a:r>
            <a:endParaRPr lang="en-US" sz="200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6318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5" name="Rectangle 11"/>
          <p:cNvSpPr>
            <a:spLocks noChangeArrowheads="1"/>
          </p:cNvSpPr>
          <p:nvPr/>
        </p:nvSpPr>
        <p:spPr bwMode="auto">
          <a:xfrm>
            <a:off x="0" y="-4763"/>
            <a:ext cx="9144000" cy="5847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ko-KR" sz="3200" b="1" dirty="0" smtClean="0">
                <a:latin typeface="Verdana" pitchFamily="34" charset="0"/>
                <a:ea typeface="굴림" pitchFamily="34" charset="-127"/>
              </a:rPr>
              <a:t>Modular Arithmetic- Set of Residues</a:t>
            </a:r>
            <a:endParaRPr lang="en-US" altLang="en-US" sz="3200" b="1" dirty="0">
              <a:latin typeface="Verdana" pitchFamily="34" charset="0"/>
              <a:ea typeface="굴림" pitchFamily="34" charset="-127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>
                <a:solidFill>
                  <a:srgbClr val="FF0000"/>
                </a:solidFill>
              </a:rPr>
              <a:t>Slide</a:t>
            </a:r>
            <a:r>
              <a:rPr lang="en-US" smtClean="0"/>
              <a:t>-</a:t>
            </a:r>
            <a:fld id="{FCFF135A-902E-4CEE-A769-6297F0D52EC6}" type="slidenum">
              <a:rPr lang="en-US" smtClean="0">
                <a:solidFill>
                  <a:srgbClr val="6600FF"/>
                </a:solidFill>
              </a:rPr>
              <a:pPr algn="l">
                <a:defRPr/>
              </a:pPr>
              <a:t>52</a:t>
            </a:fld>
            <a:endParaRPr lang="en-US" dirty="0">
              <a:solidFill>
                <a:srgbClr val="6600FF"/>
              </a:solidFill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130629" y="642248"/>
            <a:ext cx="8784771" cy="26007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/>
            <a:r>
              <a:rPr lang="en-US" sz="2400" b="0" i="0" dirty="0">
                <a:latin typeface="Verdana" panose="020B0604030504040204" pitchFamily="34" charset="0"/>
                <a:ea typeface="Verdana" panose="020B0604030504040204" pitchFamily="34" charset="0"/>
              </a:rPr>
              <a:t>The result of  </a:t>
            </a:r>
            <a:r>
              <a:rPr lang="en-US" sz="24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 mod n </a:t>
            </a:r>
            <a:r>
              <a:rPr lang="en-US" sz="2400" b="0" i="0" dirty="0">
                <a:latin typeface="Verdana" panose="020B0604030504040204" pitchFamily="34" charset="0"/>
                <a:ea typeface="Verdana" panose="020B0604030504040204" pitchFamily="34" charset="0"/>
              </a:rPr>
              <a:t>is always an integer between </a:t>
            </a:r>
            <a:r>
              <a:rPr lang="en-US" sz="2400" b="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0</a:t>
            </a:r>
            <a:r>
              <a:rPr lang="en-US" sz="2400" b="0" i="0" dirty="0">
                <a:latin typeface="Verdana" panose="020B0604030504040204" pitchFamily="34" charset="0"/>
                <a:ea typeface="Verdana" panose="020B0604030504040204" pitchFamily="34" charset="0"/>
              </a:rPr>
              <a:t> and </a:t>
            </a:r>
            <a:r>
              <a:rPr lang="en-US" sz="2400" b="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n-1</a:t>
            </a:r>
            <a:r>
              <a:rPr lang="en-US" sz="2400" b="0" i="0" dirty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pPr marL="571500" indent="-342900" algn="just"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sz="2000" b="0" i="0" dirty="0" smtClean="0">
                <a:latin typeface="Verdana" panose="020B0604030504040204" pitchFamily="34" charset="0"/>
                <a:ea typeface="Verdana" panose="020B0604030504040204" pitchFamily="34" charset="0"/>
              </a:rPr>
              <a:t>Therefore</a:t>
            </a: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, the modulo operation creates a set, which in modular arithmetic is referred to as </a:t>
            </a:r>
            <a:r>
              <a:rPr lang="en-US" sz="2000" b="0" i="0" dirty="0">
                <a:solidFill>
                  <a:schemeClr val="hlin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the set of least residues modulo n</a:t>
            </a: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en-US" sz="2000" b="0" i="0" dirty="0">
                <a:solidFill>
                  <a:schemeClr val="hlin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or Z</a:t>
            </a:r>
            <a:r>
              <a:rPr lang="en-US" sz="2000" b="0" i="0" baseline="-25000" dirty="0">
                <a:solidFill>
                  <a:schemeClr val="hlin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</a:t>
            </a:r>
            <a:r>
              <a:rPr lang="en-US" sz="2000" b="0" i="0" dirty="0" smtClean="0">
                <a:latin typeface="Verdana" panose="020B0604030504040204" pitchFamily="34" charset="0"/>
                <a:ea typeface="Verdana" panose="020B0604030504040204" pitchFamily="34" charset="0"/>
              </a:rPr>
              <a:t>. </a:t>
            </a:r>
          </a:p>
          <a:p>
            <a:pPr marL="571500" indent="-342900" algn="just"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sz="2000" b="0" i="0" dirty="0" smtClean="0">
                <a:latin typeface="Verdana" panose="020B0604030504040204" pitchFamily="34" charset="0"/>
                <a:ea typeface="Verdana" panose="020B0604030504040204" pitchFamily="34" charset="0"/>
              </a:rPr>
              <a:t>Figure </a:t>
            </a: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below shows the set of residues Z</a:t>
            </a:r>
            <a:r>
              <a:rPr lang="en-US" sz="2000" b="0" i="0" baseline="-25000" dirty="0">
                <a:latin typeface="Verdana" panose="020B0604030504040204" pitchFamily="34" charset="0"/>
                <a:ea typeface="Verdana" panose="020B0604030504040204" pitchFamily="34" charset="0"/>
              </a:rPr>
              <a:t>n </a:t>
            </a: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and three instances of the set of residues Z</a:t>
            </a:r>
            <a:r>
              <a:rPr lang="en-US" sz="2000" b="0" i="0" baseline="-25000" dirty="0">
                <a:latin typeface="Verdana" panose="020B0604030504040204" pitchFamily="34" charset="0"/>
                <a:ea typeface="Verdana" panose="020B0604030504040204" pitchFamily="34" charset="0"/>
              </a:rPr>
              <a:t>2</a:t>
            </a: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, Z</a:t>
            </a:r>
            <a:r>
              <a:rPr lang="en-US" sz="2000" b="0" i="0" baseline="-25000" dirty="0">
                <a:latin typeface="Verdana" panose="020B0604030504040204" pitchFamily="34" charset="0"/>
                <a:ea typeface="Verdana" panose="020B0604030504040204" pitchFamily="34" charset="0"/>
              </a:rPr>
              <a:t>6</a:t>
            </a: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, Z</a:t>
            </a:r>
            <a:r>
              <a:rPr lang="en-US" sz="2000" b="0" i="0" baseline="-25000" dirty="0">
                <a:latin typeface="Verdana" panose="020B0604030504040204" pitchFamily="34" charset="0"/>
                <a:ea typeface="Verdana" panose="020B0604030504040204" pitchFamily="34" charset="0"/>
              </a:rPr>
              <a:t>11</a:t>
            </a: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</p:txBody>
      </p:sp>
      <p:pic>
        <p:nvPicPr>
          <p:cNvPr id="9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060" y="3644900"/>
            <a:ext cx="8199641" cy="1264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Box 14"/>
          <p:cNvSpPr txBox="1">
            <a:spLocks noChangeArrowheads="1"/>
          </p:cNvSpPr>
          <p:nvPr/>
        </p:nvSpPr>
        <p:spPr bwMode="auto">
          <a:xfrm>
            <a:off x="3081874" y="5315848"/>
            <a:ext cx="379527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2000" i="0" dirty="0">
                <a:solidFill>
                  <a:schemeClr val="folHlin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Figure: </a:t>
            </a:r>
            <a:r>
              <a:rPr lang="en-US" sz="2000" i="0" dirty="0">
                <a:latin typeface="Verdana" panose="020B0604030504040204" pitchFamily="34" charset="0"/>
                <a:ea typeface="Verdana" panose="020B0604030504040204" pitchFamily="34" charset="0"/>
              </a:rPr>
              <a:t>Some Z</a:t>
            </a:r>
            <a:r>
              <a:rPr lang="en-US" sz="2000" i="0" baseline="-25000" dirty="0">
                <a:latin typeface="Verdana" panose="020B0604030504040204" pitchFamily="34" charset="0"/>
                <a:ea typeface="Verdana" panose="020B0604030504040204" pitchFamily="34" charset="0"/>
              </a:rPr>
              <a:t>n</a:t>
            </a:r>
            <a:r>
              <a:rPr lang="en-US" sz="2000" i="0" dirty="0">
                <a:latin typeface="Verdana" panose="020B0604030504040204" pitchFamily="34" charset="0"/>
                <a:ea typeface="Verdana" panose="020B0604030504040204" pitchFamily="34" charset="0"/>
              </a:rPr>
              <a:t> sets</a:t>
            </a:r>
          </a:p>
        </p:txBody>
      </p:sp>
    </p:spTree>
    <p:extLst>
      <p:ext uri="{BB962C8B-B14F-4D97-AF65-F5344CB8AC3E}">
        <p14:creationId xmlns:p14="http://schemas.microsoft.com/office/powerpoint/2010/main" val="2505687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5" name="Rectangle 11"/>
          <p:cNvSpPr>
            <a:spLocks noChangeArrowheads="1"/>
          </p:cNvSpPr>
          <p:nvPr/>
        </p:nvSpPr>
        <p:spPr bwMode="auto">
          <a:xfrm>
            <a:off x="0" y="-4763"/>
            <a:ext cx="9144000" cy="5847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ko-KR" sz="3200" b="1" dirty="0">
                <a:latin typeface="Verdana" pitchFamily="34" charset="0"/>
                <a:ea typeface="굴림" pitchFamily="34" charset="-127"/>
              </a:rPr>
              <a:t>Modular Arithmetic- </a:t>
            </a:r>
            <a:r>
              <a:rPr lang="en-US" altLang="ko-KR" sz="3200" b="1" dirty="0" smtClean="0">
                <a:latin typeface="Verdana" pitchFamily="34" charset="0"/>
                <a:ea typeface="굴림" pitchFamily="34" charset="-127"/>
              </a:rPr>
              <a:t>Inverse Operation</a:t>
            </a:r>
            <a:endParaRPr lang="en-US" altLang="en-US" sz="3200" b="1" dirty="0">
              <a:latin typeface="Verdana" pitchFamily="34" charset="0"/>
              <a:ea typeface="굴림" pitchFamily="34" charset="-127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>
                <a:solidFill>
                  <a:srgbClr val="FF0000"/>
                </a:solidFill>
              </a:rPr>
              <a:t>Slide</a:t>
            </a:r>
            <a:r>
              <a:rPr lang="en-US" smtClean="0"/>
              <a:t>-</a:t>
            </a:r>
            <a:fld id="{FCFF135A-902E-4CEE-A769-6297F0D52EC6}" type="slidenum">
              <a:rPr lang="en-US" smtClean="0">
                <a:solidFill>
                  <a:srgbClr val="6600FF"/>
                </a:solidFill>
              </a:rPr>
              <a:pPr algn="l">
                <a:defRPr/>
              </a:pPr>
              <a:t>53</a:t>
            </a:fld>
            <a:endParaRPr lang="en-US" dirty="0">
              <a:solidFill>
                <a:srgbClr val="6600FF"/>
              </a:solidFill>
            </a:endParaRPr>
          </a:p>
        </p:txBody>
      </p:sp>
      <p:sp>
        <p:nvSpPr>
          <p:cNvPr id="4" name="Rectangle 14"/>
          <p:cNvSpPr>
            <a:spLocks noChangeArrowheads="1"/>
          </p:cNvSpPr>
          <p:nvPr/>
        </p:nvSpPr>
        <p:spPr bwMode="auto">
          <a:xfrm>
            <a:off x="238125" y="580012"/>
            <a:ext cx="8667750" cy="5247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 anchorCtr="0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2400" b="0" i="0" dirty="0">
                <a:latin typeface="Verdana" panose="020B0604030504040204" pitchFamily="34" charset="0"/>
                <a:ea typeface="Verdana" panose="020B0604030504040204" pitchFamily="34" charset="0"/>
              </a:rPr>
              <a:t>In </a:t>
            </a:r>
            <a:r>
              <a:rPr lang="en-US" sz="2400" b="0" i="0" dirty="0" smtClean="0">
                <a:latin typeface="Verdana" panose="020B0604030504040204" pitchFamily="34" charset="0"/>
                <a:ea typeface="Verdana" panose="020B0604030504040204" pitchFamily="34" charset="0"/>
              </a:rPr>
              <a:t>cryptography, we </a:t>
            </a:r>
            <a:r>
              <a:rPr lang="en-US" sz="2400" b="0" i="0" dirty="0">
                <a:latin typeface="Verdana" panose="020B0604030504040204" pitchFamily="34" charset="0"/>
                <a:ea typeface="Verdana" panose="020B0604030504040204" pitchFamily="34" charset="0"/>
              </a:rPr>
              <a:t>often need to find the inverse of a number relative to an operation. For example, if the sender uses an integer as the encryption key, the receiver uses the inverse of that integer as the decryption key. </a:t>
            </a:r>
            <a:endParaRPr lang="en-US" sz="2400" b="0" i="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628650" indent="-45720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We are normally looking for </a:t>
            </a:r>
            <a:r>
              <a:rPr lang="en-US" sz="2000" b="0" i="0" dirty="0" smtClean="0">
                <a:latin typeface="Verdana" panose="020B0604030504040204" pitchFamily="34" charset="0"/>
                <a:ea typeface="Verdana" panose="020B0604030504040204" pitchFamily="34" charset="0"/>
              </a:rPr>
              <a:t>two kinds of inverse:</a:t>
            </a:r>
            <a:endParaRPr lang="en-US" sz="2000" b="0" i="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1371600" indent="-457200" algn="just" eaLnBrk="1" hangingPunct="1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i="0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Additive Inverse</a:t>
            </a:r>
          </a:p>
          <a:p>
            <a:pPr marL="1892300" indent="-406400" algn="just">
              <a:spcBef>
                <a:spcPts val="600"/>
              </a:spcBef>
              <a:spcAft>
                <a:spcPts val="600"/>
              </a:spcAft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en-US" sz="1700" b="0" i="0" dirty="0" smtClean="0">
                <a:latin typeface="Verdana" panose="020B0604030504040204" pitchFamily="34" charset="0"/>
                <a:ea typeface="Verdana" panose="020B0604030504040204" pitchFamily="34" charset="0"/>
              </a:rPr>
              <a:t>If </a:t>
            </a:r>
            <a:r>
              <a:rPr lang="en-US" sz="1700" b="0" i="0" dirty="0">
                <a:latin typeface="Verdana" panose="020B0604030504040204" pitchFamily="34" charset="0"/>
                <a:ea typeface="Verdana" panose="020B0604030504040204" pitchFamily="34" charset="0"/>
              </a:rPr>
              <a:t>the operation is </a:t>
            </a:r>
            <a:r>
              <a:rPr lang="en-US" sz="1700" b="0" i="0" dirty="0" smtClean="0">
                <a:latin typeface="Verdana" panose="020B0604030504040204" pitchFamily="34" charset="0"/>
                <a:ea typeface="Verdana" panose="020B0604030504040204" pitchFamily="34" charset="0"/>
              </a:rPr>
              <a:t>addition, then </a:t>
            </a:r>
            <a:r>
              <a:rPr lang="en-US" sz="1700" i="0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additive </a:t>
            </a:r>
            <a:r>
              <a:rPr lang="en-US" sz="1700" i="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inverse </a:t>
            </a:r>
            <a:r>
              <a:rPr lang="en-US" sz="1700" b="0" i="0" dirty="0" smtClean="0">
                <a:latin typeface="Verdana" panose="020B0604030504040204" pitchFamily="34" charset="0"/>
                <a:ea typeface="Verdana" panose="020B0604030504040204" pitchFamily="34" charset="0"/>
              </a:rPr>
              <a:t>is used.</a:t>
            </a:r>
          </a:p>
          <a:p>
            <a:pPr marL="1892300" lvl="1" indent="-406400" algn="just">
              <a:spcBef>
                <a:spcPts val="600"/>
              </a:spcBef>
              <a:spcAft>
                <a:spcPts val="600"/>
              </a:spcAft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en-US" sz="1700" b="0" i="0" dirty="0">
                <a:latin typeface="Verdana" pitchFamily="34" charset="0"/>
                <a:ea typeface="Verdana" pitchFamily="34" charset="0"/>
                <a:cs typeface="Verdana" pitchFamily="34" charset="0"/>
              </a:rPr>
              <a:t>The set of additive inverse is expressed as </a:t>
            </a:r>
            <a:r>
              <a:rPr lang="en-US" sz="1700" dirty="0">
                <a:solidFill>
                  <a:schemeClr val="hlin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Z</a:t>
            </a:r>
            <a:r>
              <a:rPr lang="en-US" sz="1700" baseline="-25000" dirty="0">
                <a:solidFill>
                  <a:schemeClr val="hlin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</a:t>
            </a:r>
            <a:endParaRPr lang="en-US" sz="1700" b="0" i="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1371600" indent="-457200" algn="just" eaLnBrk="1" hangingPunct="1">
              <a:spcBef>
                <a:spcPts val="600"/>
              </a:spcBef>
              <a:spcAft>
                <a:spcPts val="600"/>
              </a:spcAft>
              <a:buFont typeface="+mj-lt"/>
              <a:buAutoNum type="arabicPeriod" startAt="2"/>
            </a:pPr>
            <a:r>
              <a:rPr lang="en-US" sz="2000" i="0" dirty="0" smtClean="0">
                <a:solidFill>
                  <a:srgbClr val="0000CC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Multiplicative Inverse</a:t>
            </a:r>
          </a:p>
          <a:p>
            <a:pPr marL="1892300" lvl="1" indent="-406400" algn="just">
              <a:spcBef>
                <a:spcPts val="600"/>
              </a:spcBef>
              <a:spcAft>
                <a:spcPts val="600"/>
              </a:spcAft>
              <a:buClr>
                <a:srgbClr val="0000CC"/>
              </a:buClr>
              <a:buFont typeface="Wingdings" panose="05000000000000000000" pitchFamily="2" charset="2"/>
              <a:buChar char="Ø"/>
              <a:defRPr/>
            </a:pPr>
            <a:r>
              <a:rPr lang="en-US" sz="1700" b="0" i="0" dirty="0">
                <a:latin typeface="Verdana" pitchFamily="34" charset="0"/>
                <a:ea typeface="Verdana" pitchFamily="34" charset="0"/>
                <a:cs typeface="Verdana" pitchFamily="34" charset="0"/>
              </a:rPr>
              <a:t>If the operation is multiplication, we are normally looking for  multiplicative inverse.</a:t>
            </a:r>
          </a:p>
          <a:p>
            <a:pPr marL="1892300" lvl="1" indent="-406400" algn="just">
              <a:spcBef>
                <a:spcPts val="600"/>
              </a:spcBef>
              <a:spcAft>
                <a:spcPts val="600"/>
              </a:spcAft>
              <a:buClr>
                <a:srgbClr val="0000CC"/>
              </a:buClr>
              <a:buFont typeface="Wingdings" panose="05000000000000000000" pitchFamily="2" charset="2"/>
              <a:buChar char="Ø"/>
              <a:defRPr/>
            </a:pPr>
            <a:r>
              <a:rPr lang="en-US" sz="1700" b="0" i="0" dirty="0">
                <a:latin typeface="Verdana" pitchFamily="34" charset="0"/>
                <a:ea typeface="Verdana" pitchFamily="34" charset="0"/>
                <a:cs typeface="Verdana" pitchFamily="34" charset="0"/>
              </a:rPr>
              <a:t>The set of multiplicative inverse is expressed as </a:t>
            </a:r>
            <a:r>
              <a:rPr lang="en-US" sz="1700" i="0" dirty="0">
                <a:solidFill>
                  <a:srgbClr val="66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Z</a:t>
            </a:r>
            <a:r>
              <a:rPr lang="en-US" sz="1700" i="0" baseline="-25000" dirty="0">
                <a:solidFill>
                  <a:srgbClr val="66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</a:t>
            </a:r>
            <a:r>
              <a:rPr lang="en-US" sz="1700" i="0" baseline="30000" dirty="0" smtClean="0">
                <a:solidFill>
                  <a:srgbClr val="66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*</a:t>
            </a:r>
            <a:r>
              <a:rPr lang="en-US" sz="1700" b="0" i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  <a:endParaRPr lang="en-US" sz="2000" b="0" i="0" baseline="30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971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5" name="Rectangle 11"/>
          <p:cNvSpPr>
            <a:spLocks noChangeArrowheads="1"/>
          </p:cNvSpPr>
          <p:nvPr/>
        </p:nvSpPr>
        <p:spPr bwMode="auto">
          <a:xfrm>
            <a:off x="0" y="-4763"/>
            <a:ext cx="9144000" cy="5847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ko-KR" sz="3200" b="1" dirty="0" smtClean="0">
                <a:latin typeface="Verdana" pitchFamily="34" charset="0"/>
                <a:ea typeface="굴림" pitchFamily="34" charset="-127"/>
              </a:rPr>
              <a:t>Modular Arithmetic- </a:t>
            </a:r>
            <a:r>
              <a:rPr lang="en-US" altLang="ko-KR" sz="3200" b="1" dirty="0" smtClean="0">
                <a:solidFill>
                  <a:srgbClr val="6600FF"/>
                </a:solidFill>
                <a:latin typeface="Verdana" pitchFamily="34" charset="0"/>
                <a:ea typeface="굴림" pitchFamily="34" charset="-127"/>
              </a:rPr>
              <a:t>Additive Inverse</a:t>
            </a:r>
            <a:endParaRPr lang="en-US" altLang="en-US" sz="3200" b="1" dirty="0">
              <a:solidFill>
                <a:srgbClr val="6600FF"/>
              </a:solidFill>
              <a:latin typeface="Verdana" pitchFamily="34" charset="0"/>
              <a:ea typeface="굴림" pitchFamily="34" charset="-127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>
                <a:solidFill>
                  <a:srgbClr val="FF0000"/>
                </a:solidFill>
              </a:rPr>
              <a:t>Slide</a:t>
            </a:r>
            <a:r>
              <a:rPr lang="en-US" smtClean="0"/>
              <a:t>-</a:t>
            </a:r>
            <a:fld id="{FCFF135A-902E-4CEE-A769-6297F0D52EC6}" type="slidenum">
              <a:rPr lang="en-US" smtClean="0">
                <a:solidFill>
                  <a:srgbClr val="6600FF"/>
                </a:solidFill>
              </a:rPr>
              <a:pPr algn="l">
                <a:defRPr/>
              </a:pPr>
              <a:t>54</a:t>
            </a:fld>
            <a:endParaRPr lang="en-US" dirty="0">
              <a:solidFill>
                <a:srgbClr val="6600FF"/>
              </a:solidFill>
            </a:endParaRPr>
          </a:p>
        </p:txBody>
      </p:sp>
      <p:sp>
        <p:nvSpPr>
          <p:cNvPr id="4" name="Rectangle 14"/>
          <p:cNvSpPr>
            <a:spLocks noChangeArrowheads="1"/>
          </p:cNvSpPr>
          <p:nvPr/>
        </p:nvSpPr>
        <p:spPr bwMode="auto">
          <a:xfrm>
            <a:off x="238125" y="580012"/>
            <a:ext cx="866775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 anchorCtr="0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/>
            <a:r>
              <a:rPr lang="en-US" sz="2400" b="0" i="0" dirty="0">
                <a:latin typeface="Verdana" panose="020B0604030504040204" pitchFamily="34" charset="0"/>
                <a:ea typeface="Verdana" panose="020B0604030504040204" pitchFamily="34" charset="0"/>
              </a:rPr>
              <a:t>In </a:t>
            </a:r>
            <a:r>
              <a:rPr lang="en-US" sz="2400" i="0" dirty="0">
                <a:solidFill>
                  <a:srgbClr val="6600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Z</a:t>
            </a:r>
            <a:r>
              <a:rPr lang="en-US" sz="2400" i="0" baseline="-20000" dirty="0">
                <a:solidFill>
                  <a:srgbClr val="6600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</a:t>
            </a:r>
            <a:r>
              <a:rPr lang="en-US" sz="2400" b="0" i="0" dirty="0">
                <a:latin typeface="Verdana" panose="020B0604030504040204" pitchFamily="34" charset="0"/>
                <a:ea typeface="Verdana" panose="020B0604030504040204" pitchFamily="34" charset="0"/>
              </a:rPr>
              <a:t>, two numbers </a:t>
            </a:r>
            <a:r>
              <a:rPr lang="en-US" sz="24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</a:t>
            </a:r>
            <a:r>
              <a:rPr lang="en-US" sz="2400" b="0" i="0" dirty="0">
                <a:latin typeface="Verdana" panose="020B0604030504040204" pitchFamily="34" charset="0"/>
                <a:ea typeface="Verdana" panose="020B0604030504040204" pitchFamily="34" charset="0"/>
              </a:rPr>
              <a:t> and </a:t>
            </a:r>
            <a:r>
              <a:rPr lang="en-US" sz="24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</a:t>
            </a:r>
            <a:r>
              <a:rPr lang="en-US" sz="2400" b="0" i="0" dirty="0">
                <a:latin typeface="Verdana" panose="020B0604030504040204" pitchFamily="34" charset="0"/>
                <a:ea typeface="Verdana" panose="020B0604030504040204" pitchFamily="34" charset="0"/>
              </a:rPr>
              <a:t> are additive inverses of each other </a:t>
            </a:r>
            <a:r>
              <a:rPr lang="en-US" sz="2400" b="0" i="0" dirty="0" smtClean="0">
                <a:latin typeface="Verdana" panose="020B0604030504040204" pitchFamily="34" charset="0"/>
                <a:ea typeface="Verdana" panose="020B0604030504040204" pitchFamily="34" charset="0"/>
              </a:rPr>
              <a:t>if</a:t>
            </a:r>
            <a:endParaRPr lang="en-US" sz="2400" b="0" i="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Line 13"/>
          <p:cNvSpPr>
            <a:spLocks noChangeShapeType="1"/>
          </p:cNvSpPr>
          <p:nvPr/>
        </p:nvSpPr>
        <p:spPr bwMode="auto">
          <a:xfrm>
            <a:off x="323849" y="2226847"/>
            <a:ext cx="8429625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Line 14"/>
          <p:cNvSpPr>
            <a:spLocks noChangeShapeType="1"/>
          </p:cNvSpPr>
          <p:nvPr/>
        </p:nvSpPr>
        <p:spPr bwMode="auto">
          <a:xfrm>
            <a:off x="400049" y="3903244"/>
            <a:ext cx="8410575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15"/>
          <p:cNvSpPr>
            <a:spLocks noChangeArrowheads="1"/>
          </p:cNvSpPr>
          <p:nvPr/>
        </p:nvSpPr>
        <p:spPr bwMode="auto">
          <a:xfrm>
            <a:off x="380999" y="2337972"/>
            <a:ext cx="8372475" cy="1446550"/>
          </a:xfrm>
          <a:prstGeom prst="rect">
            <a:avLst/>
          </a:prstGeom>
          <a:solidFill>
            <a:srgbClr val="99FF33"/>
          </a:solidFill>
          <a:ln>
            <a:noFill/>
          </a:ln>
          <a:extLst>
            <a:ext uri="{91240B29-F687-4F45-9708-019B960494DF}">
              <a14:hiddenLine xmlns:a14="http://schemas.microsoft.com/office/drawing/2010/main" w="762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/>
            <a:r>
              <a:rPr lang="en-US" sz="2400" i="0" dirty="0">
                <a:latin typeface="Verdana" panose="020B0604030504040204" pitchFamily="34" charset="0"/>
                <a:ea typeface="Verdana" panose="020B0604030504040204" pitchFamily="34" charset="0"/>
              </a:rPr>
              <a:t>In modular arithmetic, each integer has an additive inverse. </a:t>
            </a:r>
            <a:endParaRPr lang="en-US" sz="2400" i="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522288" indent="-522288" algn="just">
              <a:buFont typeface="Wingdings" panose="05000000000000000000" pitchFamily="2" charset="2"/>
              <a:buChar char="v"/>
            </a:pPr>
            <a:r>
              <a:rPr lang="en-US" sz="2000" i="0" dirty="0" smtClean="0">
                <a:latin typeface="Verdana" panose="020B0604030504040204" pitchFamily="34" charset="0"/>
                <a:ea typeface="Verdana" panose="020B0604030504040204" pitchFamily="34" charset="0"/>
              </a:rPr>
              <a:t>The </a:t>
            </a:r>
            <a:r>
              <a:rPr lang="en-US" sz="2000" i="0" dirty="0">
                <a:latin typeface="Verdana" panose="020B0604030504040204" pitchFamily="34" charset="0"/>
                <a:ea typeface="Verdana" panose="020B0604030504040204" pitchFamily="34" charset="0"/>
              </a:rPr>
              <a:t>sum of an integer and its additive inverse is congruent to </a:t>
            </a:r>
            <a:r>
              <a:rPr lang="en-US" sz="2000" i="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0</a:t>
            </a:r>
            <a:r>
              <a:rPr lang="en-US" sz="2000" i="0" dirty="0">
                <a:latin typeface="Verdana" panose="020B0604030504040204" pitchFamily="34" charset="0"/>
                <a:ea typeface="Verdana" panose="020B0604030504040204" pitchFamily="34" charset="0"/>
              </a:rPr>
              <a:t> modulo </a:t>
            </a:r>
            <a:r>
              <a:rPr lang="en-US" sz="2000" i="0" dirty="0">
                <a:solidFill>
                  <a:srgbClr val="6600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</a:t>
            </a:r>
            <a:r>
              <a:rPr lang="en-US" sz="2000" i="0" dirty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</p:txBody>
      </p:sp>
      <p:pic>
        <p:nvPicPr>
          <p:cNvPr id="8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5213" y="1298161"/>
            <a:ext cx="4130675" cy="74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238125" y="4149576"/>
            <a:ext cx="829627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just" eaLnBrk="1" hangingPunct="1">
              <a:defRPr/>
            </a:pPr>
            <a:r>
              <a:rPr lang="en-US" sz="2400" b="1" i="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Example:</a:t>
            </a:r>
          </a:p>
          <a:p>
            <a:pPr algn="just" eaLnBrk="1" hangingPunct="1">
              <a:defRPr/>
            </a:pPr>
            <a:r>
              <a:rPr lang="en-US" sz="2400" i="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Find </a:t>
            </a:r>
            <a:r>
              <a:rPr lang="en-US" sz="2400" i="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all additive inverse pairs in Z</a:t>
            </a:r>
            <a:r>
              <a:rPr lang="en-US" sz="2400" i="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10</a:t>
            </a:r>
            <a:r>
              <a:rPr lang="en-US" sz="2400" i="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</p:txBody>
      </p:sp>
      <p:sp>
        <p:nvSpPr>
          <p:cNvPr id="10" name="Rectangle 13"/>
          <p:cNvSpPr>
            <a:spLocks noChangeArrowheads="1"/>
          </p:cNvSpPr>
          <p:nvPr/>
        </p:nvSpPr>
        <p:spPr bwMode="auto">
          <a:xfrm>
            <a:off x="209550" y="5048250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 eaLnBrk="1" hangingPunct="1">
              <a:defRPr/>
            </a:pPr>
            <a:r>
              <a:rPr lang="en-US" sz="2400" b="1" i="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Solution:</a:t>
            </a:r>
            <a:endParaRPr lang="en-US" sz="2400" b="1" i="0" dirty="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209550" y="5501114"/>
            <a:ext cx="8229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 eaLnBrk="1" hangingPunct="1">
              <a:defRPr/>
            </a:pPr>
            <a:r>
              <a:rPr lang="en-US" sz="2400" i="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The six pairs of additive inverses are </a:t>
            </a:r>
            <a:endParaRPr lang="en-US" sz="2400" i="0" dirty="0" smtClean="0"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ctr" eaLnBrk="1" hangingPunct="1">
              <a:defRPr/>
            </a:pPr>
            <a:r>
              <a:rPr lang="en-US" sz="2400" i="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lang="en-US" sz="2400" i="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0, 0), (1, 9), (2, 8), (3, 7), (4, 6), and (5, 5). </a:t>
            </a:r>
          </a:p>
        </p:txBody>
      </p:sp>
    </p:spTree>
    <p:extLst>
      <p:ext uri="{BB962C8B-B14F-4D97-AF65-F5344CB8AC3E}">
        <p14:creationId xmlns:p14="http://schemas.microsoft.com/office/powerpoint/2010/main" val="3067323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5" name="Rectangle 11"/>
          <p:cNvSpPr>
            <a:spLocks noChangeArrowheads="1"/>
          </p:cNvSpPr>
          <p:nvPr/>
        </p:nvSpPr>
        <p:spPr bwMode="auto">
          <a:xfrm>
            <a:off x="0" y="-4763"/>
            <a:ext cx="9144000" cy="538609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ko-KR" sz="2900" b="1" dirty="0" smtClean="0">
                <a:latin typeface="Verdana" pitchFamily="34" charset="0"/>
                <a:ea typeface="굴림" pitchFamily="34" charset="-127"/>
              </a:rPr>
              <a:t>Modular Arithmetic- Multiplicative Inverse</a:t>
            </a:r>
            <a:endParaRPr lang="en-US" altLang="en-US" sz="2900" b="1" dirty="0">
              <a:latin typeface="Verdana" pitchFamily="34" charset="0"/>
              <a:ea typeface="굴림" pitchFamily="34" charset="-127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>
                <a:solidFill>
                  <a:srgbClr val="FF0000"/>
                </a:solidFill>
              </a:rPr>
              <a:t>Slide</a:t>
            </a:r>
            <a:r>
              <a:rPr lang="en-US" smtClean="0"/>
              <a:t>-</a:t>
            </a:r>
            <a:fld id="{FCFF135A-902E-4CEE-A769-6297F0D52EC6}" type="slidenum">
              <a:rPr lang="en-US" smtClean="0">
                <a:solidFill>
                  <a:srgbClr val="6600FF"/>
                </a:solidFill>
              </a:rPr>
              <a:pPr algn="l">
                <a:defRPr/>
              </a:pPr>
              <a:t>55</a:t>
            </a:fld>
            <a:endParaRPr lang="en-US" dirty="0">
              <a:solidFill>
                <a:srgbClr val="6600FF"/>
              </a:solidFill>
            </a:endParaRPr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46038" y="663683"/>
            <a:ext cx="892651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t" anchorCtr="0">
            <a:spAutoFit/>
          </a:bodyPr>
          <a:lstStyle/>
          <a:p>
            <a:pPr algn="just" eaLnBrk="1" hangingPunct="1">
              <a:defRPr/>
            </a:pPr>
            <a:r>
              <a:rPr lang="en-US" sz="2400" i="0" dirty="0">
                <a:latin typeface="Verdana" panose="020B0604030504040204" pitchFamily="34" charset="0"/>
                <a:ea typeface="Verdana" panose="020B0604030504040204" pitchFamily="34" charset="0"/>
              </a:rPr>
              <a:t>In </a:t>
            </a:r>
            <a:r>
              <a:rPr lang="en-US" sz="2400" b="1" i="1" dirty="0">
                <a:solidFill>
                  <a:srgbClr val="6600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Z</a:t>
            </a:r>
            <a:r>
              <a:rPr lang="en-US" sz="2400" b="1" i="1" baseline="-20000" dirty="0">
                <a:solidFill>
                  <a:srgbClr val="6600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</a:t>
            </a:r>
            <a:r>
              <a:rPr lang="en-US" sz="2400" i="0" dirty="0">
                <a:latin typeface="Verdana" panose="020B0604030504040204" pitchFamily="34" charset="0"/>
                <a:ea typeface="Verdana" panose="020B0604030504040204" pitchFamily="34" charset="0"/>
              </a:rPr>
              <a:t>, two numbers </a:t>
            </a:r>
            <a:r>
              <a:rPr lang="en-US" sz="2400" b="1" i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</a:t>
            </a:r>
            <a:r>
              <a:rPr lang="en-US" sz="2400" i="0" dirty="0">
                <a:latin typeface="Verdana" panose="020B0604030504040204" pitchFamily="34" charset="0"/>
                <a:ea typeface="Verdana" panose="020B0604030504040204" pitchFamily="34" charset="0"/>
              </a:rPr>
              <a:t> and </a:t>
            </a:r>
            <a:r>
              <a:rPr lang="en-US" sz="2400" b="1" i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</a:t>
            </a:r>
            <a:r>
              <a:rPr lang="en-US" sz="2400" i="0" dirty="0">
                <a:latin typeface="Verdana" panose="020B0604030504040204" pitchFamily="34" charset="0"/>
                <a:ea typeface="Verdana" panose="020B0604030504040204" pitchFamily="34" charset="0"/>
              </a:rPr>
              <a:t> are the multiplicative inverse of each other if</a:t>
            </a:r>
          </a:p>
        </p:txBody>
      </p:sp>
      <p:pic>
        <p:nvPicPr>
          <p:cNvPr id="5" name="Picture 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6813" y="1493372"/>
            <a:ext cx="330835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21"/>
          <p:cNvSpPr>
            <a:spLocks noChangeShapeType="1"/>
          </p:cNvSpPr>
          <p:nvPr/>
        </p:nvSpPr>
        <p:spPr bwMode="auto">
          <a:xfrm>
            <a:off x="552450" y="234315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t" anchorCtr="0"/>
          <a:lstStyle/>
          <a:p>
            <a:endParaRPr lang="en-SG" sz="240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Line 22"/>
          <p:cNvSpPr>
            <a:spLocks noChangeShapeType="1"/>
          </p:cNvSpPr>
          <p:nvPr/>
        </p:nvSpPr>
        <p:spPr bwMode="auto">
          <a:xfrm>
            <a:off x="595992" y="4631887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t" anchorCtr="0"/>
          <a:lstStyle/>
          <a:p>
            <a:endParaRPr lang="en-SG" sz="240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Rectangle 23"/>
          <p:cNvSpPr>
            <a:spLocks noChangeArrowheads="1"/>
          </p:cNvSpPr>
          <p:nvPr/>
        </p:nvSpPr>
        <p:spPr bwMode="auto">
          <a:xfrm>
            <a:off x="628650" y="2483971"/>
            <a:ext cx="8077200" cy="2062103"/>
          </a:xfrm>
          <a:prstGeom prst="rect">
            <a:avLst/>
          </a:prstGeom>
          <a:solidFill>
            <a:srgbClr val="99FF33"/>
          </a:solidFill>
          <a:ln>
            <a:noFill/>
          </a:ln>
          <a:extLst>
            <a:ext uri="{91240B29-F687-4F45-9708-019B960494DF}">
              <a14:hiddenLine xmlns:a14="http://schemas.microsoft.com/office/drawing/2010/main" w="762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>
              <a:spcBef>
                <a:spcPts val="600"/>
              </a:spcBef>
              <a:spcAft>
                <a:spcPts val="0"/>
              </a:spcAft>
            </a:pPr>
            <a:r>
              <a:rPr lang="en-US" sz="2400" i="0" dirty="0">
                <a:latin typeface="Verdana" panose="020B0604030504040204" pitchFamily="34" charset="0"/>
                <a:ea typeface="Verdana" panose="020B0604030504040204" pitchFamily="34" charset="0"/>
              </a:rPr>
              <a:t>In modular arithmetic, an integer may or may not have a multiplicative inverse.</a:t>
            </a:r>
          </a:p>
          <a:p>
            <a:pPr marL="522288" indent="-522288" algn="just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2000" i="0" dirty="0" smtClean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If an integer and the given modulus are co-prime (or if the GCD between the integer and modulus is 1), then multiplicative inverse of the integer exists in the given modulus.</a:t>
            </a:r>
            <a:endParaRPr lang="en-US" sz="2000" i="0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2230202" y="4766962"/>
            <a:ext cx="674234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just" eaLnBrk="1" hangingPunct="1">
              <a:defRPr/>
            </a:pPr>
            <a:r>
              <a:rPr lang="en-US" sz="2400" i="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Find the multiplicative inverse of 8 in Z</a:t>
            </a:r>
            <a:r>
              <a:rPr lang="en-US" sz="2400" i="0" baseline="-200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10</a:t>
            </a:r>
            <a:r>
              <a:rPr lang="en-US" sz="2400" i="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22680" y="5189916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 eaLnBrk="1" hangingPunct="1">
              <a:defRPr/>
            </a:pPr>
            <a:r>
              <a:rPr lang="en-US" sz="2400" i="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Solution</a:t>
            </a:r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138794" y="5653956"/>
            <a:ext cx="8795655" cy="955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lnSpc>
                <a:spcPct val="92000"/>
              </a:lnSpc>
            </a:pPr>
            <a:r>
              <a:rPr lang="en-US" sz="2100" b="0" i="0" dirty="0">
                <a:latin typeface="Verdana" panose="020B0604030504040204" pitchFamily="34" charset="0"/>
                <a:ea typeface="Verdana" panose="020B0604030504040204" pitchFamily="34" charset="0"/>
              </a:rPr>
              <a:t>There is no multiplicative inverse because </a:t>
            </a:r>
            <a:r>
              <a:rPr lang="en-US" sz="2100" b="0" i="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gcd</a:t>
            </a:r>
            <a:r>
              <a:rPr lang="en-US" sz="2100" b="0" i="0" dirty="0" smtClean="0">
                <a:latin typeface="Verdana" panose="020B0604030504040204" pitchFamily="34" charset="0"/>
                <a:ea typeface="Verdana" panose="020B0604030504040204" pitchFamily="34" charset="0"/>
              </a:rPr>
              <a:t>(10,8</a:t>
            </a:r>
            <a:r>
              <a:rPr lang="en-US" sz="2100" b="0" i="0" dirty="0">
                <a:latin typeface="Verdana" panose="020B0604030504040204" pitchFamily="34" charset="0"/>
                <a:ea typeface="Verdana" panose="020B0604030504040204" pitchFamily="34" charset="0"/>
              </a:rPr>
              <a:t>) = 2 ≠ 1. </a:t>
            </a:r>
            <a:endParaRPr lang="en-US" sz="2100" b="0" i="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628650" indent="-514350" algn="just" eaLnBrk="1" hangingPunct="1">
              <a:lnSpc>
                <a:spcPct val="92000"/>
              </a:lnSpc>
              <a:buFont typeface="Wingdings" panose="05000000000000000000" pitchFamily="2" charset="2"/>
              <a:buChar char="v"/>
            </a:pPr>
            <a:r>
              <a:rPr lang="en-US" sz="2000" b="0" i="0" dirty="0" smtClean="0">
                <a:latin typeface="Verdana" panose="020B0604030504040204" pitchFamily="34" charset="0"/>
                <a:ea typeface="Verdana" panose="020B0604030504040204" pitchFamily="34" charset="0"/>
              </a:rPr>
              <a:t>In </a:t>
            </a: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other words, we cannot find any number between 0 and 9 such that when multiplied by 8, the result is congruent to 1.</a:t>
            </a:r>
          </a:p>
        </p:txBody>
      </p:sp>
      <p:sp>
        <p:nvSpPr>
          <p:cNvPr id="16" name="Text Box 2"/>
          <p:cNvSpPr txBox="1">
            <a:spLocks noChangeArrowheads="1"/>
          </p:cNvSpPr>
          <p:nvPr/>
        </p:nvSpPr>
        <p:spPr bwMode="auto">
          <a:xfrm>
            <a:off x="9072" y="4756452"/>
            <a:ext cx="2146742" cy="461665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2400" i="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Example-1:</a:t>
            </a:r>
            <a:endParaRPr lang="en-US" sz="2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552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>
                <a:solidFill>
                  <a:srgbClr val="FF0000"/>
                </a:solidFill>
              </a:rPr>
              <a:t>Slide</a:t>
            </a:r>
            <a:r>
              <a:rPr lang="en-US" smtClean="0"/>
              <a:t>-</a:t>
            </a:r>
            <a:fld id="{FCFF135A-902E-4CEE-A769-6297F0D52EC6}" type="slidenum">
              <a:rPr lang="en-US" smtClean="0">
                <a:solidFill>
                  <a:srgbClr val="6600FF"/>
                </a:solidFill>
              </a:rPr>
              <a:pPr algn="l">
                <a:defRPr/>
              </a:pPr>
              <a:t>56</a:t>
            </a:fld>
            <a:endParaRPr lang="en-US" dirty="0">
              <a:solidFill>
                <a:srgbClr val="6600FF"/>
              </a:solidFill>
            </a:endParaRPr>
          </a:p>
        </p:txBody>
      </p:sp>
      <p:sp>
        <p:nvSpPr>
          <p:cNvPr id="7" name="Rectangle 15"/>
          <p:cNvSpPr>
            <a:spLocks noChangeArrowheads="1"/>
          </p:cNvSpPr>
          <p:nvPr/>
        </p:nvSpPr>
        <p:spPr bwMode="auto">
          <a:xfrm>
            <a:off x="2230202" y="579565"/>
            <a:ext cx="651374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just" eaLnBrk="1" hangingPunct="1">
              <a:defRPr/>
            </a:pPr>
            <a:r>
              <a:rPr lang="en-US" sz="2400" i="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Find all multiplicative inverses in Z</a:t>
            </a:r>
            <a:r>
              <a:rPr lang="en-US" sz="2400" i="0" baseline="-200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10</a:t>
            </a:r>
            <a:r>
              <a:rPr lang="en-US" sz="2400" i="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</p:txBody>
      </p:sp>
      <p:sp>
        <p:nvSpPr>
          <p:cNvPr id="8" name="Rectangle 16"/>
          <p:cNvSpPr>
            <a:spLocks noChangeArrowheads="1"/>
          </p:cNvSpPr>
          <p:nvPr/>
        </p:nvSpPr>
        <p:spPr bwMode="auto">
          <a:xfrm>
            <a:off x="22680" y="1108221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 eaLnBrk="1" hangingPunct="1">
              <a:defRPr/>
            </a:pPr>
            <a:r>
              <a:rPr lang="en-US" sz="2400" i="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Solution</a:t>
            </a:r>
          </a:p>
        </p:txBody>
      </p:sp>
      <p:sp>
        <p:nvSpPr>
          <p:cNvPr id="9" name="Rectangle 17"/>
          <p:cNvSpPr>
            <a:spLocks noChangeArrowheads="1"/>
          </p:cNvSpPr>
          <p:nvPr/>
        </p:nvSpPr>
        <p:spPr bwMode="auto">
          <a:xfrm>
            <a:off x="194129" y="1518583"/>
            <a:ext cx="877842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/>
            <a:r>
              <a:rPr lang="en-US" sz="2400" b="0" i="0" dirty="0">
                <a:latin typeface="Verdana" panose="020B0604030504040204" pitchFamily="34" charset="0"/>
                <a:ea typeface="Verdana" panose="020B0604030504040204" pitchFamily="34" charset="0"/>
              </a:rPr>
              <a:t>There are only three pairs: (1, 1), (3, 7) and (9, 9). </a:t>
            </a:r>
            <a:endParaRPr lang="en-US" sz="2400" b="0" i="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571500" indent="-514350" algn="just" eaLnBrk="1" hangingPunct="1">
              <a:buFont typeface="Wingdings" panose="05000000000000000000" pitchFamily="2" charset="2"/>
              <a:buChar char="v"/>
            </a:pPr>
            <a:r>
              <a:rPr lang="en-US" sz="2000" b="0" i="0" dirty="0" smtClean="0">
                <a:latin typeface="Verdana" panose="020B0604030504040204" pitchFamily="34" charset="0"/>
                <a:ea typeface="Verdana" panose="020B0604030504040204" pitchFamily="34" charset="0"/>
              </a:rPr>
              <a:t>The integers </a:t>
            </a: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0, 2, 4, 5, 6, and 8 do not have a multiplicative inverse. </a:t>
            </a:r>
          </a:p>
        </p:txBody>
      </p:sp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22680" y="593540"/>
            <a:ext cx="2146742" cy="461665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2400" i="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Example-2:</a:t>
            </a:r>
            <a:endParaRPr lang="en-US" sz="2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779654" y="2955281"/>
            <a:ext cx="7163182" cy="475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just" eaLnBrk="1" hangingPunct="1">
              <a:defRPr/>
            </a:pPr>
            <a:r>
              <a:rPr lang="en-US" sz="2400" i="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Find all multiplicative inverse pairs in Z</a:t>
            </a:r>
            <a:r>
              <a:rPr lang="en-US" sz="2400" i="0" baseline="-200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11</a:t>
            </a:r>
            <a:r>
              <a:rPr lang="en-US" sz="2400" i="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0" y="3471505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 eaLnBrk="1" hangingPunct="1">
              <a:defRPr/>
            </a:pPr>
            <a:r>
              <a:rPr lang="en-US" sz="2400" i="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Solution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514349" y="3925875"/>
            <a:ext cx="845819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/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We have seven pairs: (1, 1), (2, 6), (3, 4), (5, 9), (7, 8), (9, 5), and (10, 10). </a:t>
            </a:r>
          </a:p>
        </p:txBody>
      </p:sp>
      <p:sp>
        <p:nvSpPr>
          <p:cNvPr id="15" name="Text Box 2"/>
          <p:cNvSpPr txBox="1">
            <a:spLocks noChangeArrowheads="1"/>
          </p:cNvSpPr>
          <p:nvPr/>
        </p:nvSpPr>
        <p:spPr bwMode="auto">
          <a:xfrm>
            <a:off x="0" y="2969256"/>
            <a:ext cx="1779654" cy="461665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2400" i="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Example:</a:t>
            </a:r>
            <a:endParaRPr lang="en-US" sz="2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6" name="Rectangle 11"/>
          <p:cNvSpPr>
            <a:spLocks noChangeArrowheads="1"/>
          </p:cNvSpPr>
          <p:nvPr/>
        </p:nvSpPr>
        <p:spPr bwMode="auto">
          <a:xfrm>
            <a:off x="0" y="-4763"/>
            <a:ext cx="9144000" cy="538609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ko-KR" sz="2900" b="1" dirty="0" smtClean="0">
                <a:latin typeface="Verdana" pitchFamily="34" charset="0"/>
                <a:ea typeface="굴림" pitchFamily="34" charset="-127"/>
              </a:rPr>
              <a:t>Modular Arithmetic- Multiplicative Inverse</a:t>
            </a:r>
            <a:endParaRPr lang="en-US" altLang="en-US" sz="2900" b="1" dirty="0">
              <a:latin typeface="Verdana" pitchFamily="34" charset="0"/>
              <a:ea typeface="굴림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5868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4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>
                <a:solidFill>
                  <a:srgbClr val="FF0000"/>
                </a:solidFill>
              </a:rPr>
              <a:t>Slide</a:t>
            </a:r>
            <a:r>
              <a:rPr lang="en-US" smtClean="0"/>
              <a:t>-</a:t>
            </a:r>
            <a:fld id="{FCFF135A-902E-4CEE-A769-6297F0D52EC6}" type="slidenum">
              <a:rPr lang="en-US" smtClean="0">
                <a:solidFill>
                  <a:srgbClr val="6600FF"/>
                </a:solidFill>
              </a:rPr>
              <a:pPr algn="l">
                <a:defRPr/>
              </a:pPr>
              <a:t>57</a:t>
            </a:fld>
            <a:endParaRPr lang="en-US" dirty="0">
              <a:solidFill>
                <a:srgbClr val="6600FF"/>
              </a:solidFill>
            </a:endParaRPr>
          </a:p>
        </p:txBody>
      </p:sp>
      <p:sp>
        <p:nvSpPr>
          <p:cNvPr id="4" name="Rectangle 11"/>
          <p:cNvSpPr>
            <a:spLocks noChangeArrowheads="1"/>
          </p:cNvSpPr>
          <p:nvPr/>
        </p:nvSpPr>
        <p:spPr bwMode="auto">
          <a:xfrm>
            <a:off x="0" y="-4763"/>
            <a:ext cx="9144000" cy="52322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ko-KR" sz="2800" b="1" dirty="0">
                <a:latin typeface="Verdana" pitchFamily="34" charset="0"/>
                <a:ea typeface="굴림" pitchFamily="34" charset="-127"/>
              </a:rPr>
              <a:t>Multiplicative Inverse Using </a:t>
            </a:r>
            <a:r>
              <a:rPr lang="en-US" altLang="ko-KR" sz="2800" b="1" dirty="0">
                <a:solidFill>
                  <a:srgbClr val="6600FF"/>
                </a:solidFill>
                <a:latin typeface="Verdana" pitchFamily="34" charset="0"/>
                <a:ea typeface="굴림" pitchFamily="34" charset="-127"/>
              </a:rPr>
              <a:t>EEA</a:t>
            </a:r>
            <a:endParaRPr lang="en-US" altLang="en-US" sz="2800" b="1" dirty="0">
              <a:solidFill>
                <a:srgbClr val="6600FF"/>
              </a:solidFill>
              <a:latin typeface="Verdana" pitchFamily="34" charset="0"/>
              <a:ea typeface="굴림" pitchFamily="34" charset="-127"/>
            </a:endParaRPr>
          </a:p>
        </p:txBody>
      </p:sp>
      <p:sp>
        <p:nvSpPr>
          <p:cNvPr id="5" name="Line 15"/>
          <p:cNvSpPr>
            <a:spLocks noChangeShapeType="1"/>
          </p:cNvSpPr>
          <p:nvPr/>
        </p:nvSpPr>
        <p:spPr bwMode="auto">
          <a:xfrm>
            <a:off x="571500" y="16002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6" name="Line 16"/>
          <p:cNvSpPr>
            <a:spLocks noChangeShapeType="1"/>
          </p:cNvSpPr>
          <p:nvPr/>
        </p:nvSpPr>
        <p:spPr bwMode="auto">
          <a:xfrm>
            <a:off x="533400" y="372291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7" name="Rectangle 17"/>
          <p:cNvSpPr>
            <a:spLocks noChangeArrowheads="1"/>
          </p:cNvSpPr>
          <p:nvPr/>
        </p:nvSpPr>
        <p:spPr bwMode="auto">
          <a:xfrm>
            <a:off x="571500" y="1765614"/>
            <a:ext cx="8077200" cy="1815882"/>
          </a:xfrm>
          <a:prstGeom prst="rect">
            <a:avLst/>
          </a:prstGeom>
          <a:solidFill>
            <a:srgbClr val="99FF33"/>
          </a:solidFill>
          <a:ln>
            <a:noFill/>
          </a:ln>
          <a:extLst>
            <a:ext uri="{91240B29-F687-4F45-9708-019B960494DF}">
              <a14:hiddenLine xmlns:a14="http://schemas.microsoft.com/office/drawing/2010/main" w="762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/>
            <a:r>
              <a:rPr lang="en-US" sz="2400" i="0" dirty="0">
                <a:latin typeface="Verdana" panose="020B0604030504040204" pitchFamily="34" charset="0"/>
                <a:ea typeface="Verdana" panose="020B0604030504040204" pitchFamily="34" charset="0"/>
              </a:rPr>
              <a:t>The extended Euclidean algorithm finds the multiplicative inverses of b in Z</a:t>
            </a:r>
            <a:r>
              <a:rPr lang="en-US" sz="2400" i="0" baseline="-18000" dirty="0">
                <a:latin typeface="Verdana" panose="020B0604030504040204" pitchFamily="34" charset="0"/>
                <a:ea typeface="Verdana" panose="020B0604030504040204" pitchFamily="34" charset="0"/>
              </a:rPr>
              <a:t>n</a:t>
            </a:r>
            <a:r>
              <a:rPr lang="en-US" sz="2400" i="0" dirty="0">
                <a:latin typeface="Verdana" panose="020B0604030504040204" pitchFamily="34" charset="0"/>
                <a:ea typeface="Verdana" panose="020B0604030504040204" pitchFamily="34" charset="0"/>
              </a:rPr>
              <a:t> when n and b are given and </a:t>
            </a:r>
            <a:r>
              <a:rPr lang="en-US" sz="2400" i="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gcd</a:t>
            </a:r>
            <a:r>
              <a:rPr lang="en-US" sz="2400" i="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i="0" dirty="0">
                <a:latin typeface="Verdana" panose="020B0604030504040204" pitchFamily="34" charset="0"/>
                <a:ea typeface="Verdana" panose="020B0604030504040204" pitchFamily="34" charset="0"/>
              </a:rPr>
              <a:t>(n, b) = 1.</a:t>
            </a:r>
          </a:p>
          <a:p>
            <a:pPr marL="522288" indent="-522288" algn="just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2000" i="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The multiplicative inverse of b is the value of t after being mapped to Zn.</a:t>
            </a:r>
          </a:p>
        </p:txBody>
      </p:sp>
    </p:spTree>
    <p:extLst>
      <p:ext uri="{BB962C8B-B14F-4D97-AF65-F5344CB8AC3E}">
        <p14:creationId xmlns:p14="http://schemas.microsoft.com/office/powerpoint/2010/main" val="770231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5" name="Rectangle 11"/>
          <p:cNvSpPr>
            <a:spLocks noChangeArrowheads="1"/>
          </p:cNvSpPr>
          <p:nvPr/>
        </p:nvSpPr>
        <p:spPr bwMode="auto">
          <a:xfrm>
            <a:off x="0" y="-4763"/>
            <a:ext cx="9144000" cy="5847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ko-KR" sz="3200" b="1" dirty="0" smtClean="0">
                <a:latin typeface="Verdana" pitchFamily="34" charset="0"/>
                <a:ea typeface="굴림" pitchFamily="34" charset="-127"/>
              </a:rPr>
              <a:t>Multiplicative Inverse Using </a:t>
            </a:r>
            <a:r>
              <a:rPr lang="en-US" altLang="ko-KR" sz="3200" b="1" dirty="0" smtClean="0">
                <a:solidFill>
                  <a:srgbClr val="6600FF"/>
                </a:solidFill>
                <a:latin typeface="Verdana" pitchFamily="34" charset="0"/>
                <a:ea typeface="굴림" pitchFamily="34" charset="-127"/>
              </a:rPr>
              <a:t>EEA</a:t>
            </a:r>
            <a:endParaRPr lang="en-US" altLang="en-US" sz="3200" b="1" dirty="0">
              <a:solidFill>
                <a:srgbClr val="6600FF"/>
              </a:solidFill>
              <a:latin typeface="Verdana" pitchFamily="34" charset="0"/>
              <a:ea typeface="굴림" pitchFamily="34" charset="-127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>
                <a:solidFill>
                  <a:srgbClr val="FF0000"/>
                </a:solidFill>
              </a:rPr>
              <a:t>Slide</a:t>
            </a:r>
            <a:r>
              <a:rPr lang="en-US" smtClean="0"/>
              <a:t>-</a:t>
            </a:r>
            <a:fld id="{FCFF135A-902E-4CEE-A769-6297F0D52EC6}" type="slidenum">
              <a:rPr lang="en-US" smtClean="0">
                <a:solidFill>
                  <a:srgbClr val="6600FF"/>
                </a:solidFill>
              </a:rPr>
              <a:pPr algn="l">
                <a:defRPr/>
              </a:pPr>
              <a:t>58</a:t>
            </a:fld>
            <a:endParaRPr lang="en-US" dirty="0">
              <a:solidFill>
                <a:srgbClr val="6600FF"/>
              </a:solidFill>
            </a:endParaRPr>
          </a:p>
        </p:txBody>
      </p:sp>
      <p:pic>
        <p:nvPicPr>
          <p:cNvPr id="4" name="Picture 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180" y="2517716"/>
            <a:ext cx="7523162" cy="3792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190500" y="692228"/>
            <a:ext cx="8686800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</a:rPr>
              <a:t>Multiplicative inverse of an integer in a particular modulus can be determined using 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extended Euclidean </a:t>
            </a: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</a:rPr>
              <a:t>algorithm.</a:t>
            </a:r>
          </a:p>
          <a:p>
            <a:pPr marL="857250" indent="-514350"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The process and algorithm are given below:</a:t>
            </a:r>
            <a:endParaRPr lang="en-US" sz="2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5495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>
                <a:solidFill>
                  <a:srgbClr val="FF0000"/>
                </a:solidFill>
              </a:rPr>
              <a:t>Slide</a:t>
            </a:r>
            <a:r>
              <a:rPr lang="en-US" smtClean="0"/>
              <a:t>-</a:t>
            </a:r>
            <a:fld id="{FCFF135A-902E-4CEE-A769-6297F0D52EC6}" type="slidenum">
              <a:rPr lang="en-US" smtClean="0">
                <a:solidFill>
                  <a:srgbClr val="6600FF"/>
                </a:solidFill>
              </a:rPr>
              <a:pPr algn="l">
                <a:defRPr/>
              </a:pPr>
              <a:t>59</a:t>
            </a:fld>
            <a:endParaRPr lang="en-US" dirty="0">
              <a:solidFill>
                <a:srgbClr val="6600FF"/>
              </a:solidFill>
            </a:endParaRPr>
          </a:p>
        </p:txBody>
      </p:sp>
      <p:sp>
        <p:nvSpPr>
          <p:cNvPr id="4" name="Rectangle 11"/>
          <p:cNvSpPr>
            <a:spLocks noChangeArrowheads="1"/>
          </p:cNvSpPr>
          <p:nvPr/>
        </p:nvSpPr>
        <p:spPr bwMode="auto">
          <a:xfrm>
            <a:off x="304800" y="1066800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 eaLnBrk="1" hangingPunct="1">
              <a:defRPr/>
            </a:pPr>
            <a:r>
              <a:rPr lang="en-US" sz="2400" i="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Find the multiplicative inverse of 11 in Z</a:t>
            </a:r>
            <a:r>
              <a:rPr lang="en-US" sz="2400" i="0" baseline="-2000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26</a:t>
            </a:r>
            <a:r>
              <a:rPr lang="en-US" sz="2400" i="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</p:txBody>
      </p:sp>
      <p:sp>
        <p:nvSpPr>
          <p:cNvPr id="5" name="Rectangle 12"/>
          <p:cNvSpPr>
            <a:spLocks noChangeArrowheads="1"/>
          </p:cNvSpPr>
          <p:nvPr/>
        </p:nvSpPr>
        <p:spPr bwMode="auto">
          <a:xfrm>
            <a:off x="304800" y="1600200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 eaLnBrk="1" hangingPunct="1">
              <a:defRPr/>
            </a:pPr>
            <a:r>
              <a:rPr lang="en-US" sz="2400" i="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Solution:</a:t>
            </a:r>
            <a:endParaRPr lang="en-US" sz="2400" i="0" dirty="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6" name="Picture 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057400"/>
            <a:ext cx="7467600" cy="347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6"/>
          <p:cNvSpPr>
            <a:spLocks noChangeArrowheads="1"/>
          </p:cNvSpPr>
          <p:nvPr/>
        </p:nvSpPr>
        <p:spPr bwMode="auto">
          <a:xfrm>
            <a:off x="200025" y="5449889"/>
            <a:ext cx="874395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just" eaLnBrk="1" hangingPunct="1">
              <a:defRPr/>
            </a:pPr>
            <a:r>
              <a:rPr lang="en-US" sz="2400" i="0" dirty="0" smtClean="0">
                <a:latin typeface="Verdana" panose="020B0604030504040204" pitchFamily="34" charset="0"/>
                <a:ea typeface="Verdana" panose="020B0604030504040204" pitchFamily="34" charset="0"/>
              </a:rPr>
              <a:t>Since, </a:t>
            </a:r>
            <a:r>
              <a:rPr lang="en-US" sz="2400" i="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gcd</a:t>
            </a:r>
            <a:r>
              <a:rPr lang="en-US" sz="2400" i="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i="0" dirty="0">
                <a:latin typeface="Verdana" panose="020B0604030504040204" pitchFamily="34" charset="0"/>
                <a:ea typeface="Verdana" panose="020B0604030504040204" pitchFamily="34" charset="0"/>
              </a:rPr>
              <a:t>(26, 11</a:t>
            </a:r>
            <a:r>
              <a:rPr lang="en-US" sz="2400" i="0" dirty="0" smtClean="0">
                <a:latin typeface="Verdana" panose="020B0604030504040204" pitchFamily="34" charset="0"/>
                <a:ea typeface="Verdana" panose="020B0604030504040204" pitchFamily="34" charset="0"/>
              </a:rPr>
              <a:t>) = 1; </a:t>
            </a:r>
            <a:r>
              <a:rPr lang="en-US" sz="2400" i="0" dirty="0">
                <a:latin typeface="Verdana" panose="020B0604030504040204" pitchFamily="34" charset="0"/>
                <a:ea typeface="Verdana" panose="020B0604030504040204" pitchFamily="34" charset="0"/>
              </a:rPr>
              <a:t>the </a:t>
            </a:r>
            <a:r>
              <a:rPr lang="en-US" sz="2400" i="0" dirty="0" smtClean="0">
                <a:latin typeface="Verdana" panose="020B0604030504040204" pitchFamily="34" charset="0"/>
                <a:ea typeface="Verdana" panose="020B0604030504040204" pitchFamily="34" charset="0"/>
              </a:rPr>
              <a:t>multiplicative inverse </a:t>
            </a:r>
            <a:r>
              <a:rPr lang="en-US" sz="2400" i="0" dirty="0">
                <a:latin typeface="Verdana" panose="020B0604030504040204" pitchFamily="34" charset="0"/>
                <a:ea typeface="Verdana" panose="020B0604030504040204" pitchFamily="34" charset="0"/>
              </a:rPr>
              <a:t>of </a:t>
            </a:r>
            <a:r>
              <a:rPr lang="en-US" sz="2400" i="0" dirty="0" smtClean="0">
                <a:latin typeface="Verdana" panose="020B0604030504040204" pitchFamily="34" charset="0"/>
                <a:ea typeface="Verdana" panose="020B0604030504040204" pitchFamily="34" charset="0"/>
              </a:rPr>
              <a:t>11 in 26 modulus </a:t>
            </a:r>
            <a:r>
              <a:rPr lang="en-US" sz="2400" i="0" dirty="0">
                <a:latin typeface="Verdana" panose="020B0604030504040204" pitchFamily="34" charset="0"/>
                <a:ea typeface="Verdana" panose="020B0604030504040204" pitchFamily="34" charset="0"/>
              </a:rPr>
              <a:t>is -7 or </a:t>
            </a:r>
            <a:r>
              <a:rPr lang="en-US" sz="2400" i="0" dirty="0" smtClean="0">
                <a:latin typeface="Verdana" panose="020B0604030504040204" pitchFamily="34" charset="0"/>
                <a:ea typeface="Verdana" panose="020B0604030504040204" pitchFamily="34" charset="0"/>
              </a:rPr>
              <a:t>19 (Since, </a:t>
            </a:r>
            <a:r>
              <a:rPr lang="en-US" sz="2400" i="0" dirty="0" smtClean="0">
                <a:solidFill>
                  <a:srgbClr val="6600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multiplicative inverse can not be negative</a:t>
            </a:r>
            <a:r>
              <a:rPr lang="en-US" sz="2400" i="0" dirty="0" smtClean="0">
                <a:latin typeface="Verdana" panose="020B0604030504040204" pitchFamily="34" charset="0"/>
                <a:ea typeface="Verdana" panose="020B0604030504040204" pitchFamily="34" charset="0"/>
              </a:rPr>
              <a:t>).</a:t>
            </a:r>
            <a:endParaRPr lang="en-US" sz="2400" i="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0" y="609600"/>
            <a:ext cx="1779654" cy="461665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2400" i="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Example:</a:t>
            </a:r>
            <a:endParaRPr lang="en-US" sz="2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0" y="-4763"/>
            <a:ext cx="9144000" cy="5847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ko-KR" sz="3200" b="1" dirty="0" smtClean="0">
                <a:latin typeface="Verdana" pitchFamily="34" charset="0"/>
                <a:ea typeface="굴림" pitchFamily="34" charset="-127"/>
              </a:rPr>
              <a:t>Multiplicative Inverse Using EEA</a:t>
            </a:r>
            <a:endParaRPr lang="en-US" altLang="en-US" sz="3200" b="1" dirty="0">
              <a:latin typeface="Verdana" pitchFamily="34" charset="0"/>
              <a:ea typeface="굴림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2322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>
                <a:solidFill>
                  <a:srgbClr val="FF0000"/>
                </a:solidFill>
              </a:rPr>
              <a:t>Slide</a:t>
            </a:r>
            <a:r>
              <a:rPr lang="en-US" smtClean="0"/>
              <a:t>-</a:t>
            </a:r>
            <a:fld id="{FCFF135A-902E-4CEE-A769-6297F0D52EC6}" type="slidenum">
              <a:rPr lang="en-US" smtClean="0">
                <a:solidFill>
                  <a:srgbClr val="6600FF"/>
                </a:solidFill>
              </a:rPr>
              <a:pPr algn="l">
                <a:defRPr/>
              </a:pPr>
              <a:t>6</a:t>
            </a:fld>
            <a:endParaRPr lang="en-US" dirty="0">
              <a:solidFill>
                <a:srgbClr val="6600FF"/>
              </a:solidFill>
            </a:endParaRPr>
          </a:p>
        </p:txBody>
      </p:sp>
      <p:sp>
        <p:nvSpPr>
          <p:cNvPr id="3" name="Rectangle 14"/>
          <p:cNvSpPr>
            <a:spLocks noChangeArrowheads="1"/>
          </p:cNvSpPr>
          <p:nvPr/>
        </p:nvSpPr>
        <p:spPr bwMode="auto">
          <a:xfrm>
            <a:off x="0" y="103244"/>
            <a:ext cx="8466138" cy="6801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t" anchorCtr="0">
            <a:spAutoFit/>
          </a:bodyPr>
          <a:lstStyle/>
          <a:p>
            <a:pPr marL="673100" lvl="1" indent="-457200" algn="just">
              <a:spcBef>
                <a:spcPts val="600"/>
              </a:spcBef>
              <a:spcAft>
                <a:spcPts val="600"/>
              </a:spcAft>
              <a:buClr>
                <a:srgbClr val="6600FF"/>
              </a:buClr>
              <a:buFont typeface="+mj-lt"/>
              <a:buAutoNum type="arabicPeriod" startAt="7"/>
              <a:defRPr/>
            </a:pPr>
            <a:r>
              <a:rPr lang="en-US" sz="2400" b="1" dirty="0" smtClean="0">
                <a:ln>
                  <a:solidFill>
                    <a:srgbClr val="00B050"/>
                  </a:solidFill>
                </a:ln>
                <a:latin typeface="Verdana" pitchFamily="34" charset="0"/>
                <a:ea typeface="SimSun" pitchFamily="2" charset="-122"/>
              </a:rPr>
              <a:t>What do you mean by Binary Operation? Give examples.</a:t>
            </a:r>
          </a:p>
          <a:p>
            <a:pPr marL="673100" lvl="1" indent="-457200" algn="just">
              <a:spcBef>
                <a:spcPts val="600"/>
              </a:spcBef>
              <a:spcAft>
                <a:spcPts val="600"/>
              </a:spcAft>
              <a:buClr>
                <a:srgbClr val="6600FF"/>
              </a:buClr>
              <a:buFont typeface="+mj-lt"/>
              <a:buAutoNum type="arabicPeriod" startAt="7"/>
              <a:defRPr/>
            </a:pPr>
            <a:endParaRPr lang="en-US" sz="2400" b="1" dirty="0" smtClean="0">
              <a:ln>
                <a:solidFill>
                  <a:srgbClr val="00B050"/>
                </a:solidFill>
              </a:ln>
              <a:latin typeface="Verdana" pitchFamily="34" charset="0"/>
              <a:ea typeface="SimSun" pitchFamily="2" charset="-122"/>
            </a:endParaRPr>
          </a:p>
          <a:p>
            <a:pPr marL="673100" lvl="1" indent="-457200" algn="just">
              <a:spcBef>
                <a:spcPts val="600"/>
              </a:spcBef>
              <a:spcAft>
                <a:spcPts val="600"/>
              </a:spcAft>
              <a:buClr>
                <a:srgbClr val="6600FF"/>
              </a:buClr>
              <a:buFont typeface="+mj-lt"/>
              <a:buAutoNum type="arabicPeriod" startAt="7"/>
              <a:defRPr/>
            </a:pPr>
            <a:r>
              <a:rPr lang="en-US" sz="2400" b="1" dirty="0" smtClean="0">
                <a:ln>
                  <a:solidFill>
                    <a:srgbClr val="00B050"/>
                  </a:solidFill>
                </a:ln>
                <a:latin typeface="Verdana" pitchFamily="34" charset="0"/>
                <a:ea typeface="SimSun" pitchFamily="2" charset="-122"/>
              </a:rPr>
              <a:t>List a non-binary operation.</a:t>
            </a:r>
          </a:p>
          <a:p>
            <a:pPr marL="673100" lvl="1" indent="-457200" algn="just">
              <a:spcBef>
                <a:spcPts val="600"/>
              </a:spcBef>
              <a:spcAft>
                <a:spcPts val="600"/>
              </a:spcAft>
              <a:buClr>
                <a:srgbClr val="6600FF"/>
              </a:buClr>
              <a:buFont typeface="+mj-lt"/>
              <a:buAutoNum type="arabicPeriod" startAt="7"/>
              <a:defRPr/>
            </a:pPr>
            <a:endParaRPr lang="en-US" sz="2400" b="1" dirty="0" smtClean="0">
              <a:ln>
                <a:solidFill>
                  <a:srgbClr val="00B050"/>
                </a:solidFill>
              </a:ln>
              <a:latin typeface="Verdana" pitchFamily="34" charset="0"/>
              <a:ea typeface="SimSun" pitchFamily="2" charset="-122"/>
            </a:endParaRPr>
          </a:p>
          <a:p>
            <a:pPr marL="673100" lvl="1" indent="-457200" algn="just">
              <a:spcBef>
                <a:spcPts val="600"/>
              </a:spcBef>
              <a:spcAft>
                <a:spcPts val="600"/>
              </a:spcAft>
              <a:buClr>
                <a:srgbClr val="6600FF"/>
              </a:buClr>
              <a:buFont typeface="+mj-lt"/>
              <a:buAutoNum type="arabicPeriod" startAt="7"/>
              <a:defRPr/>
            </a:pPr>
            <a:r>
              <a:rPr lang="en-US" sz="2400" b="1" dirty="0" smtClean="0">
                <a:ln>
                  <a:solidFill>
                    <a:srgbClr val="00B050"/>
                  </a:solidFill>
                </a:ln>
                <a:latin typeface="Verdana" pitchFamily="34" charset="0"/>
                <a:ea typeface="SimSun" pitchFamily="2" charset="-122"/>
              </a:rPr>
              <a:t>Why Division is not a binary operation?</a:t>
            </a:r>
          </a:p>
          <a:p>
            <a:pPr marL="673100" lvl="1" indent="-457200" algn="just">
              <a:spcBef>
                <a:spcPts val="600"/>
              </a:spcBef>
              <a:spcAft>
                <a:spcPts val="600"/>
              </a:spcAft>
              <a:buClr>
                <a:srgbClr val="6600FF"/>
              </a:buClr>
              <a:buFont typeface="+mj-lt"/>
              <a:buAutoNum type="arabicPeriod" startAt="7"/>
              <a:defRPr/>
            </a:pPr>
            <a:endParaRPr lang="en-US" sz="2400" b="1" dirty="0" smtClean="0">
              <a:ln>
                <a:solidFill>
                  <a:srgbClr val="00B050"/>
                </a:solidFill>
              </a:ln>
              <a:latin typeface="Verdana" pitchFamily="34" charset="0"/>
              <a:ea typeface="SimSun" pitchFamily="2" charset="-122"/>
            </a:endParaRPr>
          </a:p>
          <a:p>
            <a:pPr marL="673100" lvl="1" indent="-457200" algn="just">
              <a:spcBef>
                <a:spcPts val="600"/>
              </a:spcBef>
              <a:spcAft>
                <a:spcPts val="600"/>
              </a:spcAft>
              <a:buClr>
                <a:srgbClr val="6600FF"/>
              </a:buClr>
              <a:buFont typeface="+mj-lt"/>
              <a:buAutoNum type="arabicPeriod" startAt="7"/>
              <a:defRPr/>
            </a:pPr>
            <a:r>
              <a:rPr lang="en-US" sz="2400" b="1" dirty="0" smtClean="0">
                <a:ln>
                  <a:solidFill>
                    <a:srgbClr val="00B050"/>
                  </a:solidFill>
                </a:ln>
                <a:latin typeface="Verdana" pitchFamily="34" charset="0"/>
                <a:ea typeface="SimSun" pitchFamily="2" charset="-122"/>
              </a:rPr>
              <a:t>Is modulus a binary operation? Why?</a:t>
            </a:r>
          </a:p>
          <a:p>
            <a:pPr marL="673100" lvl="1" indent="-457200" algn="just">
              <a:spcBef>
                <a:spcPts val="600"/>
              </a:spcBef>
              <a:spcAft>
                <a:spcPts val="600"/>
              </a:spcAft>
              <a:buClr>
                <a:srgbClr val="6600FF"/>
              </a:buClr>
              <a:buFont typeface="+mj-lt"/>
              <a:buAutoNum type="arabicPeriod" startAt="7"/>
              <a:defRPr/>
            </a:pPr>
            <a:endParaRPr lang="en-US" sz="2400" b="1" dirty="0" smtClean="0">
              <a:ln>
                <a:solidFill>
                  <a:srgbClr val="00B050"/>
                </a:solidFill>
              </a:ln>
              <a:latin typeface="Verdana" pitchFamily="34" charset="0"/>
              <a:ea typeface="SimSun" pitchFamily="2" charset="-122"/>
            </a:endParaRPr>
          </a:p>
          <a:p>
            <a:pPr marL="673100" lvl="1" indent="-457200" algn="just">
              <a:spcBef>
                <a:spcPts val="600"/>
              </a:spcBef>
              <a:spcAft>
                <a:spcPts val="600"/>
              </a:spcAft>
              <a:buClr>
                <a:srgbClr val="6600FF"/>
              </a:buClr>
              <a:buFont typeface="+mj-lt"/>
              <a:buAutoNum type="arabicPeriod" startAt="7"/>
              <a:defRPr/>
            </a:pPr>
            <a:r>
              <a:rPr lang="en-US" sz="2400" b="1" dirty="0" smtClean="0">
                <a:ln>
                  <a:solidFill>
                    <a:srgbClr val="00B050"/>
                  </a:solidFill>
                </a:ln>
                <a:latin typeface="Verdana" pitchFamily="34" charset="0"/>
                <a:ea typeface="SimSun" pitchFamily="2" charset="-122"/>
              </a:rPr>
              <a:t>What are the two inputs and single output used in modulus operation?</a:t>
            </a:r>
          </a:p>
          <a:p>
            <a:pPr marL="673100" lvl="1" indent="-457200" algn="just">
              <a:spcBef>
                <a:spcPts val="600"/>
              </a:spcBef>
              <a:spcAft>
                <a:spcPts val="600"/>
              </a:spcAft>
              <a:buClr>
                <a:srgbClr val="6600FF"/>
              </a:buClr>
              <a:buFont typeface="+mj-lt"/>
              <a:buAutoNum type="arabicPeriod" startAt="7"/>
              <a:defRPr/>
            </a:pPr>
            <a:endParaRPr lang="en-US" sz="2400" b="1" dirty="0" smtClean="0">
              <a:ln>
                <a:solidFill>
                  <a:srgbClr val="00B050"/>
                </a:solidFill>
              </a:ln>
              <a:latin typeface="Verdana" pitchFamily="34" charset="0"/>
              <a:ea typeface="SimSun" pitchFamily="2" charset="-122"/>
            </a:endParaRPr>
          </a:p>
          <a:p>
            <a:pPr marL="673100" lvl="1" indent="-457200" algn="just">
              <a:spcBef>
                <a:spcPts val="600"/>
              </a:spcBef>
              <a:spcAft>
                <a:spcPts val="600"/>
              </a:spcAft>
              <a:buClr>
                <a:srgbClr val="6600FF"/>
              </a:buClr>
              <a:buFont typeface="+mj-lt"/>
              <a:buAutoNum type="arabicPeriod" startAt="7"/>
              <a:defRPr/>
            </a:pPr>
            <a:r>
              <a:rPr lang="en-US" sz="2400" b="1" dirty="0" smtClean="0">
                <a:ln>
                  <a:solidFill>
                    <a:srgbClr val="00B050"/>
                  </a:solidFill>
                </a:ln>
                <a:latin typeface="Verdana" pitchFamily="34" charset="0"/>
                <a:ea typeface="SimSun" pitchFamily="2" charset="-122"/>
              </a:rPr>
              <a:t>What range of integer values the input and output of modulus operation can take?</a:t>
            </a:r>
            <a:endParaRPr lang="en-US" sz="2400" b="1" dirty="0">
              <a:ln>
                <a:solidFill>
                  <a:srgbClr val="00B050"/>
                </a:solidFill>
              </a:ln>
              <a:latin typeface="Verdana" pitchFamily="34" charset="0"/>
              <a:ea typeface="SimSun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0623102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>
                <a:solidFill>
                  <a:srgbClr val="FF0000"/>
                </a:solidFill>
              </a:rPr>
              <a:t>Slide</a:t>
            </a:r>
            <a:r>
              <a:rPr lang="en-US" smtClean="0"/>
              <a:t>-</a:t>
            </a:r>
            <a:fld id="{FCFF135A-902E-4CEE-A769-6297F0D52EC6}" type="slidenum">
              <a:rPr lang="en-US" smtClean="0">
                <a:solidFill>
                  <a:srgbClr val="6600FF"/>
                </a:solidFill>
              </a:rPr>
              <a:pPr algn="l">
                <a:defRPr/>
              </a:pPr>
              <a:t>60</a:t>
            </a:fld>
            <a:endParaRPr lang="en-US" dirty="0">
              <a:solidFill>
                <a:srgbClr val="6600FF"/>
              </a:solidFill>
            </a:endParaRPr>
          </a:p>
        </p:txBody>
      </p:sp>
      <p:sp>
        <p:nvSpPr>
          <p:cNvPr id="4" name="Rectangle 11"/>
          <p:cNvSpPr>
            <a:spLocks noChangeArrowheads="1"/>
          </p:cNvSpPr>
          <p:nvPr/>
        </p:nvSpPr>
        <p:spPr bwMode="auto">
          <a:xfrm>
            <a:off x="304800" y="1066800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 eaLnBrk="1" hangingPunct="1">
              <a:defRPr/>
            </a:pPr>
            <a:r>
              <a:rPr lang="en-US" sz="2400" i="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Find the multiplicative inverse of 23 in Z</a:t>
            </a:r>
            <a:r>
              <a:rPr lang="en-US" sz="2400" i="0" baseline="-180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100</a:t>
            </a:r>
            <a:r>
              <a:rPr lang="en-US" sz="2400" i="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</p:txBody>
      </p:sp>
      <p:sp>
        <p:nvSpPr>
          <p:cNvPr id="5" name="Rectangle 12"/>
          <p:cNvSpPr>
            <a:spLocks noChangeArrowheads="1"/>
          </p:cNvSpPr>
          <p:nvPr/>
        </p:nvSpPr>
        <p:spPr bwMode="auto">
          <a:xfrm>
            <a:off x="304800" y="1600200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 eaLnBrk="1" hangingPunct="1">
              <a:defRPr/>
            </a:pPr>
            <a:r>
              <a:rPr lang="en-US" sz="2400" i="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Solution:</a:t>
            </a:r>
            <a:endParaRPr lang="en-US" sz="2400" i="0" dirty="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Rectangle 14"/>
          <p:cNvSpPr>
            <a:spLocks noChangeArrowheads="1"/>
          </p:cNvSpPr>
          <p:nvPr/>
        </p:nvSpPr>
        <p:spPr bwMode="auto">
          <a:xfrm>
            <a:off x="153988" y="5659331"/>
            <a:ext cx="858996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just" eaLnBrk="1" hangingPunct="1">
              <a:defRPr/>
            </a:pPr>
            <a:r>
              <a:rPr lang="en-US" sz="2400" i="0" dirty="0">
                <a:latin typeface="Verdana" panose="020B0604030504040204" pitchFamily="34" charset="0"/>
                <a:ea typeface="Verdana" panose="020B0604030504040204" pitchFamily="34" charset="0"/>
              </a:rPr>
              <a:t>The </a:t>
            </a:r>
            <a:r>
              <a:rPr lang="en-US" sz="2400" i="0" dirty="0" err="1">
                <a:latin typeface="Verdana" panose="020B0604030504040204" pitchFamily="34" charset="0"/>
                <a:ea typeface="Verdana" panose="020B0604030504040204" pitchFamily="34" charset="0"/>
              </a:rPr>
              <a:t>gcd</a:t>
            </a:r>
            <a:r>
              <a:rPr lang="en-US" sz="2400" i="0" dirty="0">
                <a:latin typeface="Verdana" panose="020B0604030504040204" pitchFamily="34" charset="0"/>
                <a:ea typeface="Verdana" panose="020B0604030504040204" pitchFamily="34" charset="0"/>
              </a:rPr>
              <a:t> (100, 23) is 1; the </a:t>
            </a:r>
            <a:r>
              <a:rPr lang="en-US" sz="2400" i="0" dirty="0" smtClean="0">
                <a:latin typeface="Verdana" panose="020B0604030504040204" pitchFamily="34" charset="0"/>
                <a:ea typeface="Verdana" panose="020B0604030504040204" pitchFamily="34" charset="0"/>
              </a:rPr>
              <a:t>multiplicative inverse </a:t>
            </a:r>
            <a:r>
              <a:rPr lang="en-US" sz="2400" i="0" dirty="0">
                <a:latin typeface="Verdana" panose="020B0604030504040204" pitchFamily="34" charset="0"/>
                <a:ea typeface="Verdana" panose="020B0604030504040204" pitchFamily="34" charset="0"/>
              </a:rPr>
              <a:t>of </a:t>
            </a:r>
            <a:r>
              <a:rPr lang="en-US" sz="2400" i="0" dirty="0" smtClean="0">
                <a:latin typeface="Verdana" panose="020B0604030504040204" pitchFamily="34" charset="0"/>
                <a:ea typeface="Verdana" panose="020B0604030504040204" pitchFamily="34" charset="0"/>
              </a:rPr>
              <a:t>23 in 100 modulus </a:t>
            </a:r>
            <a:r>
              <a:rPr lang="en-US" sz="2400" i="0" dirty="0">
                <a:latin typeface="Verdana" panose="020B0604030504040204" pitchFamily="34" charset="0"/>
                <a:ea typeface="Verdana" panose="020B0604030504040204" pitchFamily="34" charset="0"/>
              </a:rPr>
              <a:t>is -13 or 87.</a:t>
            </a:r>
          </a:p>
        </p:txBody>
      </p:sp>
      <p:pic>
        <p:nvPicPr>
          <p:cNvPr id="7" name="Picture 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38" y="2138363"/>
            <a:ext cx="8894762" cy="3424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0" y="609600"/>
            <a:ext cx="1779654" cy="461665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2400" i="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Example:</a:t>
            </a:r>
            <a:endParaRPr lang="en-US" sz="2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0" y="-4763"/>
            <a:ext cx="9144000" cy="5847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ko-KR" sz="3200" b="1" dirty="0" smtClean="0">
                <a:latin typeface="Verdana" pitchFamily="34" charset="0"/>
                <a:ea typeface="굴림" pitchFamily="34" charset="-127"/>
              </a:rPr>
              <a:t>Multiplicative Inverse Using EEA</a:t>
            </a:r>
            <a:endParaRPr lang="en-US" altLang="en-US" sz="3200" b="1" dirty="0">
              <a:latin typeface="Verdana" pitchFamily="34" charset="0"/>
              <a:ea typeface="굴림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20325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>
                <a:solidFill>
                  <a:srgbClr val="FF0000"/>
                </a:solidFill>
              </a:rPr>
              <a:t>Slide</a:t>
            </a:r>
            <a:r>
              <a:rPr lang="en-US" smtClean="0"/>
              <a:t>-</a:t>
            </a:r>
            <a:fld id="{FCFF135A-902E-4CEE-A769-6297F0D52EC6}" type="slidenum">
              <a:rPr lang="en-US" smtClean="0">
                <a:solidFill>
                  <a:srgbClr val="6600FF"/>
                </a:solidFill>
              </a:rPr>
              <a:pPr algn="l">
                <a:defRPr/>
              </a:pPr>
              <a:t>61</a:t>
            </a:fld>
            <a:endParaRPr lang="en-US" dirty="0">
              <a:solidFill>
                <a:srgbClr val="6600FF"/>
              </a:solidFill>
            </a:endParaRPr>
          </a:p>
        </p:txBody>
      </p:sp>
      <p:sp>
        <p:nvSpPr>
          <p:cNvPr id="4" name="Rectangle 11"/>
          <p:cNvSpPr>
            <a:spLocks noChangeArrowheads="1"/>
          </p:cNvSpPr>
          <p:nvPr/>
        </p:nvSpPr>
        <p:spPr bwMode="auto">
          <a:xfrm>
            <a:off x="304800" y="1066800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 eaLnBrk="1" hangingPunct="1">
              <a:defRPr/>
            </a:pPr>
            <a:r>
              <a:rPr lang="en-US" sz="2400" i="0" dirty="0">
                <a:latin typeface="Verdana" panose="020B0604030504040204" pitchFamily="34" charset="0"/>
                <a:ea typeface="Verdana" panose="020B0604030504040204" pitchFamily="34" charset="0"/>
              </a:rPr>
              <a:t>Find the inverse of 12 in Z</a:t>
            </a:r>
            <a:r>
              <a:rPr lang="en-US" sz="2400" i="0" baseline="-18000" dirty="0">
                <a:latin typeface="Verdana" panose="020B0604030504040204" pitchFamily="34" charset="0"/>
                <a:ea typeface="Verdana" panose="020B0604030504040204" pitchFamily="34" charset="0"/>
              </a:rPr>
              <a:t>26</a:t>
            </a:r>
            <a:r>
              <a:rPr lang="en-US" sz="2400" i="0" dirty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</p:txBody>
      </p:sp>
      <p:sp>
        <p:nvSpPr>
          <p:cNvPr id="5" name="Rectangle 12"/>
          <p:cNvSpPr>
            <a:spLocks noChangeArrowheads="1"/>
          </p:cNvSpPr>
          <p:nvPr/>
        </p:nvSpPr>
        <p:spPr bwMode="auto">
          <a:xfrm>
            <a:off x="304800" y="1600200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 eaLnBrk="1" hangingPunct="1">
              <a:defRPr/>
            </a:pPr>
            <a:r>
              <a:rPr lang="en-US" sz="2400" i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Solution</a:t>
            </a:r>
          </a:p>
        </p:txBody>
      </p:sp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457200" y="5029200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 eaLnBrk="1" hangingPunct="1">
              <a:defRPr/>
            </a:pPr>
            <a:r>
              <a:rPr lang="en-US" sz="2400" i="0" dirty="0">
                <a:latin typeface="Verdana" panose="020B0604030504040204" pitchFamily="34" charset="0"/>
                <a:ea typeface="Verdana" panose="020B0604030504040204" pitchFamily="34" charset="0"/>
              </a:rPr>
              <a:t>The </a:t>
            </a:r>
            <a:r>
              <a:rPr lang="en-US" sz="2400" i="0" dirty="0" err="1">
                <a:latin typeface="Verdana" panose="020B0604030504040204" pitchFamily="34" charset="0"/>
                <a:ea typeface="Verdana" panose="020B0604030504040204" pitchFamily="34" charset="0"/>
              </a:rPr>
              <a:t>gcd</a:t>
            </a:r>
            <a:r>
              <a:rPr lang="en-US" sz="2400" i="0" dirty="0">
                <a:latin typeface="Verdana" panose="020B0604030504040204" pitchFamily="34" charset="0"/>
                <a:ea typeface="Verdana" panose="020B0604030504040204" pitchFamily="34" charset="0"/>
              </a:rPr>
              <a:t> (26, 12) is 2; the inverse does not exist.</a:t>
            </a:r>
          </a:p>
        </p:txBody>
      </p:sp>
      <p:pic>
        <p:nvPicPr>
          <p:cNvPr id="7" name="Picture 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38" y="2360613"/>
            <a:ext cx="8793162" cy="231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0" y="609600"/>
            <a:ext cx="1779654" cy="461665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2400" i="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Example:</a:t>
            </a:r>
            <a:endParaRPr lang="en-US" sz="2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0" y="-4763"/>
            <a:ext cx="9144000" cy="5847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ko-KR" sz="3200" b="1" dirty="0" smtClean="0">
                <a:latin typeface="Verdana" pitchFamily="34" charset="0"/>
                <a:ea typeface="굴림" pitchFamily="34" charset="-127"/>
              </a:rPr>
              <a:t>Multiplicative Inverse Using EEA</a:t>
            </a:r>
            <a:endParaRPr lang="en-US" altLang="en-US" sz="3200" b="1" dirty="0">
              <a:latin typeface="Verdana" pitchFamily="34" charset="0"/>
              <a:ea typeface="굴림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43469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5" name="Rectangle 11"/>
          <p:cNvSpPr>
            <a:spLocks noChangeArrowheads="1"/>
          </p:cNvSpPr>
          <p:nvPr/>
        </p:nvSpPr>
        <p:spPr bwMode="auto">
          <a:xfrm>
            <a:off x="0" y="-4763"/>
            <a:ext cx="9144000" cy="507831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ko-KR" sz="2700" b="1" spc="-120" dirty="0">
                <a:latin typeface="Verdana" pitchFamily="34" charset="0"/>
                <a:ea typeface="굴림" pitchFamily="34" charset="-127"/>
              </a:rPr>
              <a:t>Modular </a:t>
            </a:r>
            <a:r>
              <a:rPr lang="en-US" altLang="ko-KR" sz="2700" b="1" spc="-120" dirty="0" smtClean="0">
                <a:latin typeface="Verdana" pitchFamily="34" charset="0"/>
                <a:ea typeface="굴림" pitchFamily="34" charset="-127"/>
              </a:rPr>
              <a:t>Inverse- </a:t>
            </a:r>
            <a:r>
              <a:rPr lang="en-US" sz="2700" b="1" spc="-120" dirty="0">
                <a:latin typeface="Verdana" pitchFamily="34" charset="0"/>
                <a:ea typeface="굴림" pitchFamily="34" charset="-127"/>
              </a:rPr>
              <a:t>Addition </a:t>
            </a:r>
            <a:r>
              <a:rPr lang="en-US" sz="2700" b="1" spc="-120" dirty="0" smtClean="0">
                <a:latin typeface="Verdana" pitchFamily="34" charset="0"/>
                <a:ea typeface="굴림" pitchFamily="34" charset="-127"/>
              </a:rPr>
              <a:t>&amp; </a:t>
            </a:r>
            <a:r>
              <a:rPr lang="en-US" sz="2700" b="1" spc="-120" dirty="0">
                <a:latin typeface="Verdana" pitchFamily="34" charset="0"/>
                <a:ea typeface="굴림" pitchFamily="34" charset="-127"/>
              </a:rPr>
              <a:t>Multiplication </a:t>
            </a:r>
            <a:r>
              <a:rPr lang="en-US" sz="2700" b="1" spc="-120" dirty="0" smtClean="0">
                <a:latin typeface="Verdana" pitchFamily="34" charset="0"/>
                <a:ea typeface="굴림" pitchFamily="34" charset="-127"/>
              </a:rPr>
              <a:t>Tables</a:t>
            </a:r>
            <a:endParaRPr lang="en-US" altLang="en-US" sz="2700" b="1" spc="-120" dirty="0">
              <a:latin typeface="Verdana" pitchFamily="34" charset="0"/>
              <a:ea typeface="굴림" pitchFamily="34" charset="-127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>
                <a:solidFill>
                  <a:srgbClr val="FF0000"/>
                </a:solidFill>
              </a:rPr>
              <a:t>Slide</a:t>
            </a:r>
            <a:r>
              <a:rPr lang="en-US" smtClean="0"/>
              <a:t>-</a:t>
            </a:r>
            <a:fld id="{FCFF135A-902E-4CEE-A769-6297F0D52EC6}" type="slidenum">
              <a:rPr lang="en-US" smtClean="0">
                <a:solidFill>
                  <a:srgbClr val="6600FF"/>
                </a:solidFill>
              </a:rPr>
              <a:pPr algn="l">
                <a:defRPr/>
              </a:pPr>
              <a:t>62</a:t>
            </a:fld>
            <a:endParaRPr lang="en-US" dirty="0">
              <a:solidFill>
                <a:srgbClr val="6600FF"/>
              </a:solidFill>
            </a:endParaRPr>
          </a:p>
        </p:txBody>
      </p:sp>
      <p:sp>
        <p:nvSpPr>
          <p:cNvPr id="6" name="Text Box 16"/>
          <p:cNvSpPr txBox="1">
            <a:spLocks noChangeArrowheads="1"/>
          </p:cNvSpPr>
          <p:nvPr/>
        </p:nvSpPr>
        <p:spPr bwMode="auto">
          <a:xfrm>
            <a:off x="816143" y="6347859"/>
            <a:ext cx="702628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2000" i="0" dirty="0">
                <a:solidFill>
                  <a:schemeClr val="folHlin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Figure: </a:t>
            </a:r>
            <a:r>
              <a:rPr lang="en-US" sz="2000" i="0" dirty="0">
                <a:latin typeface="Verdana" panose="020B0604030504040204" pitchFamily="34" charset="0"/>
                <a:ea typeface="Verdana" panose="020B0604030504040204" pitchFamily="34" charset="0"/>
              </a:rPr>
              <a:t>Addition and multiplication table for Z</a:t>
            </a:r>
            <a:r>
              <a:rPr lang="en-US" sz="2000" i="0" baseline="-25000" dirty="0">
                <a:latin typeface="Verdana" panose="020B0604030504040204" pitchFamily="34" charset="0"/>
                <a:ea typeface="Verdana" panose="020B0604030504040204" pitchFamily="34" charset="0"/>
              </a:rPr>
              <a:t>10</a:t>
            </a: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11918" y="557045"/>
            <a:ext cx="8917781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t" anchorCtr="0">
            <a:spAutoFit/>
          </a:bodyPr>
          <a:lstStyle/>
          <a:p>
            <a:pPr algn="just" eaLnBrk="1" hangingPunct="1">
              <a:defRPr/>
            </a:pPr>
            <a:r>
              <a:rPr lang="en-US" sz="2400" i="0" dirty="0" smtClean="0">
                <a:latin typeface="Verdana" panose="020B0604030504040204" pitchFamily="34" charset="0"/>
                <a:ea typeface="Verdana" panose="020B0604030504040204" pitchFamily="34" charset="0"/>
              </a:rPr>
              <a:t>We can easily find out the additive and multiplicative inverse of an integer in </a:t>
            </a:r>
            <a:r>
              <a:rPr lang="en-US" sz="2400" b="1" i="0" dirty="0" smtClean="0">
                <a:latin typeface="Verdana" panose="020B0604030504040204" pitchFamily="34" charset="0"/>
                <a:ea typeface="Verdana" panose="020B0604030504040204" pitchFamily="34" charset="0"/>
              </a:rPr>
              <a:t>Z</a:t>
            </a:r>
            <a:r>
              <a:rPr lang="en-US" sz="2400" b="1" i="0" baseline="-25000" dirty="0" smtClean="0">
                <a:latin typeface="Verdana" panose="020B0604030504040204" pitchFamily="34" charset="0"/>
                <a:ea typeface="Verdana" panose="020B0604030504040204" pitchFamily="34" charset="0"/>
              </a:rPr>
              <a:t>n</a:t>
            </a:r>
            <a:r>
              <a:rPr lang="en-US" sz="2400" i="0" dirty="0" smtClean="0">
                <a:latin typeface="Verdana" panose="020B0604030504040204" pitchFamily="34" charset="0"/>
                <a:ea typeface="Verdana" panose="020B0604030504040204" pitchFamily="34" charset="0"/>
              </a:rPr>
              <a:t> using addition and multiplication table respectively.</a:t>
            </a:r>
          </a:p>
          <a:p>
            <a:pPr marL="628650" indent="-457200" algn="just" eaLnBrk="1" hangingPunct="1">
              <a:buClr>
                <a:srgbClr val="0000CC"/>
              </a:buClr>
              <a:buFont typeface="Wingdings" panose="05000000000000000000" pitchFamily="2" charset="2"/>
              <a:buChar char="v"/>
              <a:defRPr/>
            </a:pPr>
            <a:r>
              <a:rPr lang="en-US" sz="2000" i="0" dirty="0" smtClean="0">
                <a:latin typeface="Verdana" panose="020B0604030504040204" pitchFamily="34" charset="0"/>
                <a:ea typeface="Verdana" panose="020B0604030504040204" pitchFamily="34" charset="0"/>
              </a:rPr>
              <a:t>Figure below shows the addition and multiplication table 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for Z</a:t>
            </a:r>
            <a:r>
              <a:rPr lang="en-US" sz="2000" baseline="-25000" dirty="0" smtClean="0">
                <a:latin typeface="Verdana" panose="020B0604030504040204" pitchFamily="34" charset="0"/>
                <a:ea typeface="Verdana" panose="020B0604030504040204" pitchFamily="34" charset="0"/>
              </a:rPr>
              <a:t>10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en-US" sz="2000" i="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1151776" y="2688438"/>
            <a:ext cx="6931774" cy="3591712"/>
            <a:chOff x="973976" y="2332838"/>
            <a:chExt cx="6931774" cy="3591712"/>
          </a:xfrm>
        </p:grpSpPr>
        <p:pic>
          <p:nvPicPr>
            <p:cNvPr id="5" name="Picture 1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3988" y="2667000"/>
              <a:ext cx="6481762" cy="3257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3" name="Group 22"/>
            <p:cNvGrpSpPr/>
            <p:nvPr/>
          </p:nvGrpSpPr>
          <p:grpSpPr>
            <a:xfrm>
              <a:off x="973976" y="2355334"/>
              <a:ext cx="915566" cy="851958"/>
              <a:chOff x="973976" y="2355334"/>
              <a:chExt cx="915566" cy="851958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1550988" y="2355334"/>
                <a:ext cx="33855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x</a:t>
                </a:r>
                <a:endParaRPr lang="en-SG" b="1" dirty="0"/>
              </a:p>
            </p:txBody>
          </p:sp>
          <p:cxnSp>
            <p:nvCxnSpPr>
              <p:cNvPr id="11" name="Straight Arrow Connector 10"/>
              <p:cNvCxnSpPr/>
              <p:nvPr/>
            </p:nvCxnSpPr>
            <p:spPr>
              <a:xfrm>
                <a:off x="1102180" y="2527816"/>
                <a:ext cx="0" cy="419100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Rectangle 12"/>
              <p:cNvSpPr/>
              <p:nvPr/>
            </p:nvSpPr>
            <p:spPr>
              <a:xfrm>
                <a:off x="973976" y="2837960"/>
                <a:ext cx="3353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y</a:t>
                </a:r>
                <a:endParaRPr lang="en-SG" b="1" dirty="0"/>
              </a:p>
            </p:txBody>
          </p:sp>
          <p:cxnSp>
            <p:nvCxnSpPr>
              <p:cNvPr id="22" name="Straight Arrow Connector 21"/>
              <p:cNvCxnSpPr>
                <a:endCxn id="9" idx="1"/>
              </p:cNvCxnSpPr>
              <p:nvPr/>
            </p:nvCxnSpPr>
            <p:spPr>
              <a:xfrm>
                <a:off x="1096839" y="2540000"/>
                <a:ext cx="454149" cy="0"/>
              </a:xfrm>
              <a:prstGeom prst="straightConnector1">
                <a:avLst/>
              </a:prstGeom>
              <a:ln w="12700">
                <a:solidFill>
                  <a:srgbClr val="0000C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/>
          </p:nvGrpSpPr>
          <p:grpSpPr>
            <a:xfrm>
              <a:off x="4633119" y="2332838"/>
              <a:ext cx="915566" cy="851958"/>
              <a:chOff x="973976" y="2355334"/>
              <a:chExt cx="915566" cy="851958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1550988" y="2355334"/>
                <a:ext cx="33855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x</a:t>
                </a:r>
                <a:endParaRPr lang="en-SG" b="1" dirty="0"/>
              </a:p>
            </p:txBody>
          </p:sp>
          <p:cxnSp>
            <p:nvCxnSpPr>
              <p:cNvPr id="27" name="Straight Arrow Connector 26"/>
              <p:cNvCxnSpPr/>
              <p:nvPr/>
            </p:nvCxnSpPr>
            <p:spPr>
              <a:xfrm>
                <a:off x="1102180" y="2527816"/>
                <a:ext cx="0" cy="419100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Rectangle 27"/>
              <p:cNvSpPr/>
              <p:nvPr/>
            </p:nvSpPr>
            <p:spPr>
              <a:xfrm>
                <a:off x="973976" y="2837960"/>
                <a:ext cx="3353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y</a:t>
                </a:r>
                <a:endParaRPr lang="en-SG" b="1" dirty="0"/>
              </a:p>
            </p:txBody>
          </p:sp>
          <p:cxnSp>
            <p:nvCxnSpPr>
              <p:cNvPr id="29" name="Straight Arrow Connector 28"/>
              <p:cNvCxnSpPr>
                <a:endCxn id="26" idx="1"/>
              </p:cNvCxnSpPr>
              <p:nvPr/>
            </p:nvCxnSpPr>
            <p:spPr>
              <a:xfrm>
                <a:off x="1096839" y="2540000"/>
                <a:ext cx="454149" cy="0"/>
              </a:xfrm>
              <a:prstGeom prst="straightConnector1">
                <a:avLst/>
              </a:prstGeom>
              <a:ln w="12700">
                <a:solidFill>
                  <a:srgbClr val="0000C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0" name="Rectangle 29"/>
          <p:cNvSpPr/>
          <p:nvPr/>
        </p:nvSpPr>
        <p:spPr>
          <a:xfrm>
            <a:off x="1898065" y="2426904"/>
            <a:ext cx="2504212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700" b="1" dirty="0" smtClean="0">
                <a:ln>
                  <a:solidFill>
                    <a:srgbClr val="00B050"/>
                  </a:solidFill>
                </a:ln>
                <a:latin typeface="Verdana" panose="020B0604030504040204" pitchFamily="34" charset="0"/>
                <a:ea typeface="Verdana" panose="020B0604030504040204" pitchFamily="34" charset="0"/>
              </a:rPr>
              <a:t>z = (x + y) mod 10</a:t>
            </a:r>
            <a:endParaRPr lang="en-SG" sz="1700" b="1" dirty="0">
              <a:ln>
                <a:solidFill>
                  <a:srgbClr val="00B050"/>
                </a:solidFill>
              </a:ln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726485" y="2457831"/>
            <a:ext cx="2504212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700" b="1" dirty="0" smtClean="0">
                <a:ln>
                  <a:solidFill>
                    <a:srgbClr val="FF0000"/>
                  </a:solidFill>
                </a:ln>
                <a:latin typeface="Verdana" panose="020B0604030504040204" pitchFamily="34" charset="0"/>
                <a:ea typeface="Verdana" panose="020B0604030504040204" pitchFamily="34" charset="0"/>
              </a:rPr>
              <a:t>z = (x * y) mod 10</a:t>
            </a:r>
            <a:endParaRPr lang="en-SG" sz="1700" b="1" dirty="0">
              <a:ln>
                <a:solidFill>
                  <a:srgbClr val="FF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066865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5" name="Rectangle 11"/>
          <p:cNvSpPr>
            <a:spLocks noChangeArrowheads="1"/>
          </p:cNvSpPr>
          <p:nvPr/>
        </p:nvSpPr>
        <p:spPr bwMode="auto">
          <a:xfrm>
            <a:off x="0" y="-4763"/>
            <a:ext cx="9144000" cy="507831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ko-KR" sz="2700" b="1" spc="-120" dirty="0">
                <a:latin typeface="Verdana" pitchFamily="34" charset="0"/>
                <a:ea typeface="굴림" pitchFamily="34" charset="-127"/>
              </a:rPr>
              <a:t>Modular </a:t>
            </a:r>
            <a:r>
              <a:rPr lang="en-US" altLang="ko-KR" sz="2700" b="1" spc="-120" dirty="0" smtClean="0">
                <a:latin typeface="Verdana" pitchFamily="34" charset="0"/>
                <a:ea typeface="굴림" pitchFamily="34" charset="-127"/>
              </a:rPr>
              <a:t>Inverse- </a:t>
            </a:r>
            <a:r>
              <a:rPr lang="en-US" sz="2700" b="1" spc="-120" dirty="0">
                <a:latin typeface="Verdana" pitchFamily="34" charset="0"/>
                <a:ea typeface="굴림" pitchFamily="34" charset="-127"/>
              </a:rPr>
              <a:t>Addition </a:t>
            </a:r>
            <a:r>
              <a:rPr lang="en-US" sz="2700" b="1" spc="-120" dirty="0" smtClean="0">
                <a:latin typeface="Verdana" pitchFamily="34" charset="0"/>
                <a:ea typeface="굴림" pitchFamily="34" charset="-127"/>
              </a:rPr>
              <a:t>&amp; </a:t>
            </a:r>
            <a:r>
              <a:rPr lang="en-US" sz="2700" b="1" spc="-120" dirty="0">
                <a:latin typeface="Verdana" pitchFamily="34" charset="0"/>
                <a:ea typeface="굴림" pitchFamily="34" charset="-127"/>
              </a:rPr>
              <a:t>Multiplication </a:t>
            </a:r>
            <a:r>
              <a:rPr lang="en-US" sz="2700" b="1" spc="-120" dirty="0" smtClean="0">
                <a:latin typeface="Verdana" pitchFamily="34" charset="0"/>
                <a:ea typeface="굴림" pitchFamily="34" charset="-127"/>
              </a:rPr>
              <a:t>Tables</a:t>
            </a:r>
            <a:endParaRPr lang="en-US" altLang="en-US" sz="2700" b="1" spc="-120" dirty="0">
              <a:latin typeface="Verdana" pitchFamily="34" charset="0"/>
              <a:ea typeface="굴림" pitchFamily="34" charset="-127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>
                <a:solidFill>
                  <a:srgbClr val="FF0000"/>
                </a:solidFill>
              </a:rPr>
              <a:t>Slide</a:t>
            </a:r>
            <a:r>
              <a:rPr lang="en-US" smtClean="0"/>
              <a:t>-</a:t>
            </a:r>
            <a:fld id="{FCFF135A-902E-4CEE-A769-6297F0D52EC6}" type="slidenum">
              <a:rPr lang="en-US" smtClean="0">
                <a:solidFill>
                  <a:srgbClr val="6600FF"/>
                </a:solidFill>
              </a:rPr>
              <a:pPr algn="l">
                <a:defRPr/>
              </a:pPr>
              <a:t>63</a:t>
            </a:fld>
            <a:endParaRPr lang="en-US" dirty="0">
              <a:solidFill>
                <a:srgbClr val="6600FF"/>
              </a:solidFill>
            </a:endParaRPr>
          </a:p>
        </p:txBody>
      </p:sp>
      <p:sp>
        <p:nvSpPr>
          <p:cNvPr id="6" name="Text Box 16"/>
          <p:cNvSpPr txBox="1">
            <a:spLocks noChangeArrowheads="1"/>
          </p:cNvSpPr>
          <p:nvPr/>
        </p:nvSpPr>
        <p:spPr bwMode="auto">
          <a:xfrm>
            <a:off x="816143" y="6347859"/>
            <a:ext cx="714811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2000" i="0" dirty="0">
                <a:solidFill>
                  <a:schemeClr val="folHlin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Figure: </a:t>
            </a:r>
            <a:r>
              <a:rPr lang="en-US" sz="2000" i="0" dirty="0">
                <a:latin typeface="Verdana" panose="020B0604030504040204" pitchFamily="34" charset="0"/>
                <a:ea typeface="Verdana" panose="020B0604030504040204" pitchFamily="34" charset="0"/>
              </a:rPr>
              <a:t>Addition and multiplication table for </a:t>
            </a:r>
            <a:r>
              <a:rPr lang="en-US" sz="2000" i="0" dirty="0" smtClean="0">
                <a:latin typeface="Verdana" panose="020B0604030504040204" pitchFamily="34" charset="0"/>
                <a:ea typeface="Verdana" panose="020B0604030504040204" pitchFamily="34" charset="0"/>
              </a:rPr>
              <a:t>Z</a:t>
            </a:r>
            <a:r>
              <a:rPr lang="en-US" sz="2000" i="0" baseline="-25000" dirty="0" smtClean="0">
                <a:latin typeface="Verdana" panose="020B0604030504040204" pitchFamily="34" charset="0"/>
                <a:ea typeface="Verdana" panose="020B0604030504040204" pitchFamily="34" charset="0"/>
              </a:rPr>
              <a:t>13</a:t>
            </a:r>
            <a:endParaRPr lang="en-US" sz="2000" i="0" baseline="-25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11918" y="557045"/>
            <a:ext cx="891778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t" anchorCtr="0">
            <a:spAutoFit/>
          </a:bodyPr>
          <a:lstStyle/>
          <a:p>
            <a:pPr marL="628650" indent="-457200" algn="just" eaLnBrk="1" hangingPunct="1">
              <a:buClr>
                <a:srgbClr val="0000CC"/>
              </a:buClr>
              <a:buFont typeface="Wingdings" panose="05000000000000000000" pitchFamily="2" charset="2"/>
              <a:buChar char="v"/>
              <a:defRPr/>
            </a:pPr>
            <a:r>
              <a:rPr lang="en-US" sz="2000" i="0" dirty="0" smtClean="0">
                <a:latin typeface="Verdana" panose="020B0604030504040204" pitchFamily="34" charset="0"/>
                <a:ea typeface="Verdana" panose="020B0604030504040204" pitchFamily="34" charset="0"/>
              </a:rPr>
              <a:t>Figure below shows the multiplication table 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for Z</a:t>
            </a:r>
            <a:r>
              <a:rPr lang="en-US" sz="2000" baseline="-25000" dirty="0" smtClean="0">
                <a:latin typeface="Verdana" panose="020B0604030504040204" pitchFamily="34" charset="0"/>
                <a:ea typeface="Verdana" panose="020B0604030504040204" pitchFamily="34" charset="0"/>
              </a:rPr>
              <a:t>13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en-US" sz="2000" i="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859068" y="1170295"/>
            <a:ext cx="915566" cy="851958"/>
            <a:chOff x="973976" y="2355334"/>
            <a:chExt cx="915566" cy="851958"/>
          </a:xfrm>
        </p:grpSpPr>
        <p:sp>
          <p:nvSpPr>
            <p:cNvPr id="9" name="Rectangle 8"/>
            <p:cNvSpPr/>
            <p:nvPr/>
          </p:nvSpPr>
          <p:spPr>
            <a:xfrm>
              <a:off x="1550988" y="2355334"/>
              <a:ext cx="33855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latin typeface="Verdana" panose="020B0604030504040204" pitchFamily="34" charset="0"/>
                  <a:ea typeface="Verdana" panose="020B0604030504040204" pitchFamily="34" charset="0"/>
                </a:rPr>
                <a:t>x</a:t>
              </a:r>
              <a:endParaRPr lang="en-SG" b="1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1102180" y="2527816"/>
              <a:ext cx="0" cy="41910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973976" y="2837960"/>
              <a:ext cx="33534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latin typeface="Verdana" panose="020B0604030504040204" pitchFamily="34" charset="0"/>
                  <a:ea typeface="Verdana" panose="020B0604030504040204" pitchFamily="34" charset="0"/>
                </a:rPr>
                <a:t>y</a:t>
              </a:r>
              <a:endParaRPr lang="en-SG" b="1" dirty="0"/>
            </a:p>
          </p:txBody>
        </p:sp>
        <p:cxnSp>
          <p:nvCxnSpPr>
            <p:cNvPr id="22" name="Straight Arrow Connector 21"/>
            <p:cNvCxnSpPr>
              <a:endCxn id="9" idx="1"/>
            </p:cNvCxnSpPr>
            <p:nvPr/>
          </p:nvCxnSpPr>
          <p:spPr>
            <a:xfrm>
              <a:off x="1096839" y="2540000"/>
              <a:ext cx="454149" cy="0"/>
            </a:xfrm>
            <a:prstGeom prst="straightConnector1">
              <a:avLst/>
            </a:prstGeom>
            <a:ln w="12700">
              <a:solidFill>
                <a:srgbClr val="0000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Rectangle 31"/>
          <p:cNvSpPr/>
          <p:nvPr/>
        </p:nvSpPr>
        <p:spPr>
          <a:xfrm>
            <a:off x="5087857" y="1170295"/>
            <a:ext cx="2470548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700" b="1" dirty="0" smtClean="0">
                <a:ln>
                  <a:solidFill>
                    <a:srgbClr val="00B0F0"/>
                  </a:solidFill>
                </a:ln>
                <a:latin typeface="Verdana" panose="020B0604030504040204" pitchFamily="34" charset="0"/>
                <a:ea typeface="Verdana" panose="020B0604030504040204" pitchFamily="34" charset="0"/>
              </a:rPr>
              <a:t>z = (x * y) mod 13</a:t>
            </a:r>
            <a:endParaRPr lang="en-SG" sz="1700" b="1" dirty="0">
              <a:ln>
                <a:solidFill>
                  <a:srgbClr val="00B0F0"/>
                </a:solidFill>
              </a:ln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1931926"/>
              </p:ext>
            </p:extLst>
          </p:nvPr>
        </p:nvGraphicFramePr>
        <p:xfrm>
          <a:off x="816143" y="1669237"/>
          <a:ext cx="7195740" cy="453362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6879"/>
                <a:gridCol w="349415"/>
                <a:gridCol w="513201"/>
                <a:gridCol w="513201"/>
                <a:gridCol w="513201"/>
                <a:gridCol w="513201"/>
                <a:gridCol w="513201"/>
                <a:gridCol w="513201"/>
                <a:gridCol w="513201"/>
                <a:gridCol w="513201"/>
                <a:gridCol w="513201"/>
                <a:gridCol w="556879"/>
                <a:gridCol w="556879"/>
                <a:gridCol w="556879"/>
              </a:tblGrid>
              <a:tr h="447397">
                <a:tc>
                  <a:txBody>
                    <a:bodyPr/>
                    <a:lstStyle/>
                    <a:p>
                      <a:pPr algn="l" fontAlgn="b"/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b="1" u="none" strike="noStrike" dirty="0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  <a:endParaRPr lang="en-SG" sz="2000" b="1" i="0" u="none" strike="noStrike" dirty="0">
                        <a:solidFill>
                          <a:srgbClr val="FF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b="1" u="none" strike="noStrike" dirty="0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  <a:endParaRPr lang="en-SG" sz="2000" b="1" i="0" u="none" strike="noStrike" dirty="0">
                        <a:solidFill>
                          <a:srgbClr val="FF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b="1" u="none" strike="noStrike" dirty="0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</a:t>
                      </a:r>
                      <a:endParaRPr lang="en-SG" sz="2000" b="1" i="0" u="none" strike="noStrike" dirty="0">
                        <a:solidFill>
                          <a:srgbClr val="FF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b="1" u="none" strike="noStrike" dirty="0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</a:t>
                      </a:r>
                      <a:endParaRPr lang="en-SG" sz="2000" b="1" i="0" u="none" strike="noStrike" dirty="0">
                        <a:solidFill>
                          <a:srgbClr val="FF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b="1" u="none" strike="noStrike" dirty="0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</a:t>
                      </a:r>
                      <a:endParaRPr lang="en-SG" sz="2000" b="1" i="0" u="none" strike="noStrike" dirty="0">
                        <a:solidFill>
                          <a:srgbClr val="FF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b="1" u="none" strike="noStrike" dirty="0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</a:t>
                      </a:r>
                      <a:endParaRPr lang="en-SG" sz="2000" b="1" i="0" u="none" strike="noStrike" dirty="0">
                        <a:solidFill>
                          <a:srgbClr val="FF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b="1" u="none" strike="noStrike" dirty="0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</a:t>
                      </a:r>
                      <a:endParaRPr lang="en-SG" sz="2000" b="1" i="0" u="none" strike="noStrike" dirty="0">
                        <a:solidFill>
                          <a:srgbClr val="FF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b="1" u="none" strike="noStrike" dirty="0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</a:t>
                      </a:r>
                      <a:endParaRPr lang="en-SG" sz="2000" b="1" i="0" u="none" strike="noStrike" dirty="0">
                        <a:solidFill>
                          <a:srgbClr val="FF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b="1" u="none" strike="noStrike" dirty="0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</a:t>
                      </a:r>
                      <a:endParaRPr lang="en-SG" sz="2000" b="1" i="0" u="none" strike="noStrike" dirty="0">
                        <a:solidFill>
                          <a:srgbClr val="FF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b="1" u="none" strike="noStrike" dirty="0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9</a:t>
                      </a:r>
                      <a:endParaRPr lang="en-SG" sz="2000" b="1" i="0" u="none" strike="noStrike" dirty="0">
                        <a:solidFill>
                          <a:srgbClr val="FF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b="1" u="none" strike="noStrike" dirty="0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10</a:t>
                      </a:r>
                      <a:endParaRPr lang="en-SG" sz="2000" b="1" i="0" u="none" strike="noStrike" dirty="0">
                        <a:solidFill>
                          <a:srgbClr val="FF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b="1" u="none" strike="noStrike" dirty="0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</a:t>
                      </a:r>
                      <a:endParaRPr lang="en-SG" sz="2000" b="1" i="0" u="none" strike="noStrike" dirty="0">
                        <a:solidFill>
                          <a:srgbClr val="FF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b="1" u="none" strike="noStrike" dirty="0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12</a:t>
                      </a:r>
                      <a:endParaRPr lang="en-SG" sz="2000" b="1" i="0" u="none" strike="noStrike" dirty="0">
                        <a:solidFill>
                          <a:srgbClr val="FF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b="1" u="none" strike="noStrike" dirty="0"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  <a:endParaRPr lang="en-SG" sz="2000" b="1" i="0" u="none" strike="noStrike" dirty="0">
                        <a:solidFill>
                          <a:srgbClr val="0000CC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  <a:endParaRPr lang="en-SG" sz="20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  <a:endParaRPr lang="en-SG" sz="20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  <a:endParaRPr lang="en-SG" sz="20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b="1" u="none" strike="noStrike" dirty="0"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  <a:endParaRPr lang="en-SG" sz="2000" b="1" i="0" u="none" strike="noStrike" dirty="0">
                        <a:solidFill>
                          <a:srgbClr val="0000CC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  <a:endParaRPr lang="en-SG" sz="20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  <a:endParaRPr lang="en-SG" sz="2000" b="0" i="0" u="none" strike="noStrike" dirty="0">
                        <a:solidFill>
                          <a:srgbClr val="9C0006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</a:t>
                      </a:r>
                      <a:endParaRPr lang="en-SG" sz="20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9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10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12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b="1" u="none" strike="noStrike" dirty="0"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</a:t>
                      </a:r>
                      <a:endParaRPr lang="en-SG" sz="2000" b="1" i="0" u="none" strike="noStrike" dirty="0">
                        <a:solidFill>
                          <a:srgbClr val="0000CC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</a:t>
                      </a:r>
                      <a:endParaRPr lang="en-SG" sz="20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</a:t>
                      </a:r>
                      <a:endParaRPr lang="en-SG" sz="20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10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12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  <a:endParaRPr lang="en-SG" sz="2000" b="0" i="0" u="none" strike="noStrike" dirty="0">
                        <a:solidFill>
                          <a:srgbClr val="9C0006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9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b="1" u="none" strike="noStrike" dirty="0"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</a:t>
                      </a:r>
                      <a:endParaRPr lang="en-SG" sz="2000" b="1" i="0" u="none" strike="noStrike" dirty="0">
                        <a:solidFill>
                          <a:srgbClr val="0000CC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</a:t>
                      </a:r>
                      <a:endParaRPr lang="en-SG" sz="20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9</a:t>
                      </a:r>
                      <a:endParaRPr lang="en-SG" sz="20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12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  <a:endParaRPr lang="en-SG" sz="2000" b="0" i="0" u="none" strike="noStrike" dirty="0">
                        <a:solidFill>
                          <a:srgbClr val="9C0006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10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b="1" u="none" strike="noStrike" dirty="0"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</a:t>
                      </a:r>
                      <a:endParaRPr lang="en-SG" sz="2000" b="1" i="0" u="none" strike="noStrike" dirty="0">
                        <a:solidFill>
                          <a:srgbClr val="0000CC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12</a:t>
                      </a:r>
                      <a:endParaRPr lang="en-SG" sz="20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</a:t>
                      </a:r>
                      <a:endParaRPr lang="en-SG" sz="20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10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  <a:endParaRPr lang="en-SG" sz="2000" b="0" i="0" u="none" strike="noStrike" dirty="0">
                        <a:solidFill>
                          <a:srgbClr val="9C0006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9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b="1" u="none" strike="noStrike" dirty="0"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</a:t>
                      </a:r>
                      <a:endParaRPr lang="en-SG" sz="2000" b="1" i="0" u="none" strike="noStrike" dirty="0">
                        <a:solidFill>
                          <a:srgbClr val="0000CC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10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</a:t>
                      </a:r>
                      <a:endParaRPr lang="en-SG" sz="20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</a:t>
                      </a:r>
                      <a:endParaRPr lang="en-SG" sz="20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12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9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  <a:endParaRPr lang="en-SG" sz="2000" b="0" i="0" u="none" strike="noStrike" dirty="0">
                        <a:solidFill>
                          <a:srgbClr val="9C0006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</a:t>
                      </a:r>
                      <a:endParaRPr lang="en-SG" sz="20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b="1" u="none" strike="noStrike" dirty="0"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</a:t>
                      </a:r>
                      <a:endParaRPr lang="en-SG" sz="2000" b="1" i="0" u="none" strike="noStrike" dirty="0">
                        <a:solidFill>
                          <a:srgbClr val="0000CC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12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</a:t>
                      </a:r>
                      <a:endParaRPr lang="en-SG" sz="20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</a:t>
                      </a:r>
                      <a:endParaRPr lang="en-SG" sz="20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10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9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  <a:endParaRPr lang="en-SG" sz="2000" b="0" i="0" u="none" strike="noStrike" dirty="0">
                        <a:solidFill>
                          <a:srgbClr val="9C0006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b="1" u="none" strike="noStrike" dirty="0"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</a:t>
                      </a:r>
                      <a:endParaRPr lang="en-SG" sz="2000" b="1" i="0" u="none" strike="noStrike" dirty="0">
                        <a:solidFill>
                          <a:srgbClr val="0000CC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SG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9</a:t>
                      </a:r>
                      <a:endParaRPr lang="en-SG" sz="20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</a:t>
                      </a:r>
                      <a:endParaRPr lang="en-SG" sz="20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10</a:t>
                      </a:r>
                      <a:endParaRPr lang="en-SG" sz="20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12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b="1" u="none" strike="noStrike" dirty="0"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</a:t>
                      </a:r>
                      <a:endParaRPr lang="en-SG" sz="2000" b="1" i="0" u="none" strike="noStrike" dirty="0">
                        <a:solidFill>
                          <a:srgbClr val="0000CC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  <a:endParaRPr lang="en-SG" sz="2000" b="0" i="0" u="none" strike="noStrike" dirty="0">
                        <a:solidFill>
                          <a:srgbClr val="9C0006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9</a:t>
                      </a:r>
                      <a:endParaRPr lang="en-SG" sz="20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</a:t>
                      </a:r>
                      <a:endParaRPr lang="en-SG" sz="20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12</a:t>
                      </a:r>
                      <a:endParaRPr lang="en-SG" sz="20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10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b="1" u="none" strike="noStrike" dirty="0"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9</a:t>
                      </a:r>
                      <a:endParaRPr lang="en-SG" sz="2000" b="1" i="0" u="none" strike="noStrike" dirty="0">
                        <a:solidFill>
                          <a:srgbClr val="0000CC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9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SG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10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</a:t>
                      </a:r>
                      <a:endParaRPr lang="en-SG" sz="20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</a:t>
                      </a:r>
                      <a:endParaRPr lang="en-SG" sz="20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12</a:t>
                      </a:r>
                      <a:endParaRPr lang="en-SG" sz="20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b="1" u="none" strike="noStrike" dirty="0"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10</a:t>
                      </a:r>
                      <a:endParaRPr lang="en-SG" sz="2000" b="1" i="0" u="none" strike="noStrike" dirty="0">
                        <a:solidFill>
                          <a:srgbClr val="0000CC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10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  <a:endParaRPr lang="en-SG" sz="2000" b="0" i="0" u="none" strike="noStrike" dirty="0">
                        <a:solidFill>
                          <a:srgbClr val="9C0006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</a:t>
                      </a:r>
                      <a:endParaRPr lang="en-SG" sz="20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12</a:t>
                      </a:r>
                      <a:endParaRPr lang="en-SG" sz="20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9</a:t>
                      </a:r>
                      <a:endParaRPr lang="en-SG" sz="20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</a:t>
                      </a:r>
                      <a:endParaRPr lang="en-SG" sz="20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b="1" u="none" strike="noStrike" dirty="0"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</a:t>
                      </a:r>
                      <a:endParaRPr lang="en-SG" sz="2000" b="1" i="0" u="none" strike="noStrike" dirty="0">
                        <a:solidFill>
                          <a:srgbClr val="0000CC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9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  <a:endParaRPr lang="en-SG" sz="2000" b="0" i="0" u="none" strike="noStrike" dirty="0">
                        <a:solidFill>
                          <a:srgbClr val="9C0006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12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10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</a:t>
                      </a:r>
                      <a:endParaRPr lang="en-SG" sz="20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</a:t>
                      </a:r>
                      <a:endParaRPr lang="en-SG" sz="20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</a:t>
                      </a:r>
                      <a:endParaRPr lang="en-SG" sz="20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</a:t>
                      </a:r>
                      <a:endParaRPr lang="en-SG" sz="20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b="1" u="none" strike="noStrike" dirty="0"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12</a:t>
                      </a:r>
                      <a:endParaRPr lang="en-SG" sz="2000" b="1" i="0" u="none" strike="noStrike" dirty="0">
                        <a:solidFill>
                          <a:srgbClr val="0000CC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12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10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9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</a:t>
                      </a:r>
                      <a:endParaRPr lang="en-SG" sz="20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</a:t>
                      </a:r>
                      <a:endParaRPr lang="en-SG" sz="20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  <a:endParaRPr lang="en-SG" sz="2000" b="0" i="0" u="none" strike="noStrike" dirty="0">
                        <a:solidFill>
                          <a:srgbClr val="9C0006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1504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5" name="Rectangle 11"/>
          <p:cNvSpPr>
            <a:spLocks noChangeArrowheads="1"/>
          </p:cNvSpPr>
          <p:nvPr/>
        </p:nvSpPr>
        <p:spPr bwMode="auto">
          <a:xfrm>
            <a:off x="0" y="-4763"/>
            <a:ext cx="9144000" cy="55399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ko-KR" sz="3000" b="1" dirty="0" smtClean="0">
                <a:latin typeface="Verdana" pitchFamily="34" charset="0"/>
                <a:ea typeface="굴림" pitchFamily="34" charset="-127"/>
              </a:rPr>
              <a:t>Set of Additive and Multiplicative Inverse</a:t>
            </a:r>
            <a:endParaRPr lang="en-US" altLang="en-US" sz="3000" b="1" dirty="0">
              <a:latin typeface="Verdana" pitchFamily="34" charset="0"/>
              <a:ea typeface="굴림" pitchFamily="34" charset="-127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>
                <a:solidFill>
                  <a:srgbClr val="FF0000"/>
                </a:solidFill>
              </a:rPr>
              <a:t>Slide</a:t>
            </a:r>
            <a:r>
              <a:rPr lang="en-US" smtClean="0"/>
              <a:t>-</a:t>
            </a:r>
            <a:fld id="{FCFF135A-902E-4CEE-A769-6297F0D52EC6}" type="slidenum">
              <a:rPr lang="en-US" smtClean="0">
                <a:solidFill>
                  <a:srgbClr val="6600FF"/>
                </a:solidFill>
              </a:rPr>
              <a:pPr algn="l">
                <a:defRPr/>
              </a:pPr>
              <a:t>64</a:t>
            </a:fld>
            <a:endParaRPr lang="en-US" dirty="0">
              <a:solidFill>
                <a:srgbClr val="6600FF"/>
              </a:solidFill>
            </a:endParaRPr>
          </a:p>
        </p:txBody>
      </p:sp>
      <p:sp>
        <p:nvSpPr>
          <p:cNvPr id="4" name="Rectangle 14"/>
          <p:cNvSpPr>
            <a:spLocks noChangeArrowheads="1"/>
          </p:cNvSpPr>
          <p:nvPr/>
        </p:nvSpPr>
        <p:spPr bwMode="auto">
          <a:xfrm>
            <a:off x="4610100" y="1558934"/>
            <a:ext cx="4210050" cy="4462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 anchorCtr="0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57150" algn="just" eaLnBrk="1" hangingPunct="1">
              <a:buClr>
                <a:srgbClr val="0000CC"/>
              </a:buClr>
            </a:pPr>
            <a:r>
              <a:rPr lang="en-US" sz="2400" b="0" i="0" dirty="0">
                <a:latin typeface="Verdana" panose="020B0604030504040204" pitchFamily="34" charset="0"/>
                <a:ea typeface="Verdana" panose="020B0604030504040204" pitchFamily="34" charset="0"/>
              </a:rPr>
              <a:t>In Z</a:t>
            </a:r>
            <a:r>
              <a:rPr lang="en-US" sz="2400" b="0" i="0" baseline="-25000" dirty="0">
                <a:latin typeface="Verdana" panose="020B0604030504040204" pitchFamily="34" charset="0"/>
                <a:ea typeface="Verdana" panose="020B0604030504040204" pitchFamily="34" charset="0"/>
              </a:rPr>
              <a:t>n</a:t>
            </a:r>
            <a:r>
              <a:rPr lang="en-US" sz="2400" b="0" i="0" dirty="0">
                <a:latin typeface="Verdana" panose="020B0604030504040204" pitchFamily="34" charset="0"/>
                <a:ea typeface="Verdana" panose="020B0604030504040204" pitchFamily="34" charset="0"/>
              </a:rPr>
              <a:t>, an integer may or may not have a multiplicative inverse. </a:t>
            </a:r>
            <a:r>
              <a:rPr lang="en-US" sz="2400" b="0" i="0" dirty="0" smtClean="0">
                <a:latin typeface="Verdana" panose="020B0604030504040204" pitchFamily="34" charset="0"/>
                <a:ea typeface="Verdana" panose="020B0604030504040204" pitchFamily="34" charset="0"/>
              </a:rPr>
              <a:t>Only </a:t>
            </a:r>
            <a:r>
              <a:rPr lang="en-US" sz="2400" b="0" i="0" dirty="0">
                <a:latin typeface="Verdana" panose="020B0604030504040204" pitchFamily="34" charset="0"/>
                <a:ea typeface="Verdana" panose="020B0604030504040204" pitchFamily="34" charset="0"/>
              </a:rPr>
              <a:t>some members of Z</a:t>
            </a:r>
            <a:r>
              <a:rPr lang="en-US" sz="2400" b="0" i="0" baseline="-25000" dirty="0">
                <a:latin typeface="Verdana" panose="020B0604030504040204" pitchFamily="34" charset="0"/>
                <a:ea typeface="Verdana" panose="020B0604030504040204" pitchFamily="34" charset="0"/>
              </a:rPr>
              <a:t>n</a:t>
            </a:r>
            <a:r>
              <a:rPr lang="en-US" sz="2400" b="0" i="0" dirty="0">
                <a:latin typeface="Verdana" panose="020B0604030504040204" pitchFamily="34" charset="0"/>
                <a:ea typeface="Verdana" panose="020B0604030504040204" pitchFamily="34" charset="0"/>
              </a:rPr>
              <a:t> have a multiplicative inverse. </a:t>
            </a:r>
            <a:endParaRPr lang="en-US" sz="2400" b="0" i="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57200" indent="-400050" algn="just" eaLnBrk="1" hangingPunct="1">
              <a:buClr>
                <a:srgbClr val="0000CC"/>
              </a:buClr>
              <a:buFont typeface="Wingdings" panose="05000000000000000000" pitchFamily="2" charset="2"/>
              <a:buChar char="v"/>
            </a:pPr>
            <a:r>
              <a:rPr lang="en-US" sz="2000" b="0" i="0" dirty="0" smtClean="0">
                <a:latin typeface="Verdana" panose="020B0604030504040204" pitchFamily="34" charset="0"/>
                <a:ea typeface="Verdana" panose="020B0604030504040204" pitchFamily="34" charset="0"/>
              </a:rPr>
              <a:t>Therefore</a:t>
            </a: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, for multiplication operation, we need another set Z</a:t>
            </a:r>
            <a:r>
              <a:rPr lang="en-US" sz="2000" b="0" i="0" baseline="-25000" dirty="0">
                <a:latin typeface="Verdana" panose="020B0604030504040204" pitchFamily="34" charset="0"/>
                <a:ea typeface="Verdana" panose="020B0604030504040204" pitchFamily="34" charset="0"/>
              </a:rPr>
              <a:t>n*</a:t>
            </a: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 which is a subset of Z</a:t>
            </a:r>
            <a:r>
              <a:rPr lang="en-US" sz="2000" b="0" i="0" baseline="-25000" dirty="0">
                <a:latin typeface="Verdana" panose="020B0604030504040204" pitchFamily="34" charset="0"/>
                <a:ea typeface="Verdana" panose="020B0604030504040204" pitchFamily="34" charset="0"/>
              </a:rPr>
              <a:t>n</a:t>
            </a: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 that includes only those integers from Z</a:t>
            </a:r>
            <a:r>
              <a:rPr lang="en-US" sz="2000" b="0" i="0" baseline="-25000" dirty="0">
                <a:latin typeface="Verdana" panose="020B0604030504040204" pitchFamily="34" charset="0"/>
                <a:ea typeface="Verdana" panose="020B0604030504040204" pitchFamily="34" charset="0"/>
              </a:rPr>
              <a:t>n</a:t>
            </a: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 that have a unique multiplicative inverse.</a:t>
            </a:r>
          </a:p>
        </p:txBody>
      </p:sp>
      <p:sp>
        <p:nvSpPr>
          <p:cNvPr id="5" name="Rectangle 14"/>
          <p:cNvSpPr>
            <a:spLocks noChangeArrowheads="1"/>
          </p:cNvSpPr>
          <p:nvPr/>
        </p:nvSpPr>
        <p:spPr bwMode="auto">
          <a:xfrm>
            <a:off x="175080" y="1542959"/>
            <a:ext cx="3692070" cy="3354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 anchorCtr="0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Clr>
                <a:srgbClr val="FF0000"/>
              </a:buClr>
            </a:pPr>
            <a:r>
              <a:rPr lang="en-US" sz="2400" b="0" i="0" dirty="0">
                <a:latin typeface="Verdana" panose="020B0604030504040204" pitchFamily="34" charset="0"/>
                <a:ea typeface="Verdana" panose="020B0604030504040204" pitchFamily="34" charset="0"/>
              </a:rPr>
              <a:t>Z</a:t>
            </a:r>
            <a:r>
              <a:rPr lang="en-US" sz="2400" b="0" i="0" baseline="-25000" dirty="0">
                <a:latin typeface="Verdana" panose="020B0604030504040204" pitchFamily="34" charset="0"/>
                <a:ea typeface="Verdana" panose="020B0604030504040204" pitchFamily="34" charset="0"/>
              </a:rPr>
              <a:t>n</a:t>
            </a:r>
            <a:r>
              <a:rPr lang="en-US" sz="2400" b="0" i="0" dirty="0">
                <a:latin typeface="Verdana" panose="020B0604030504040204" pitchFamily="34" charset="0"/>
                <a:ea typeface="Verdana" panose="020B0604030504040204" pitchFamily="34" charset="0"/>
              </a:rPr>
              <a:t> is a set that contains all integers from 0 to n-1.</a:t>
            </a:r>
            <a:r>
              <a:rPr lang="en-US" sz="2400" b="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endParaRPr lang="en-US" sz="2400" b="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57200" indent="-457200" algn="just" eaLnBrk="1" hangingPunct="1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sz="2000" b="0" i="0" dirty="0" smtClean="0">
                <a:latin typeface="Verdana" panose="020B0604030504040204" pitchFamily="34" charset="0"/>
                <a:ea typeface="Verdana" panose="020B0604030504040204" pitchFamily="34" charset="0"/>
              </a:rPr>
              <a:t>In </a:t>
            </a: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Z</a:t>
            </a:r>
            <a:r>
              <a:rPr lang="en-US" sz="2000" b="0" i="0" baseline="-25000" dirty="0">
                <a:latin typeface="Verdana" panose="020B0604030504040204" pitchFamily="34" charset="0"/>
                <a:ea typeface="Verdana" panose="020B0604030504040204" pitchFamily="34" charset="0"/>
              </a:rPr>
              <a:t>n </a:t>
            </a: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, each integer has an additive inverse. </a:t>
            </a:r>
            <a:endParaRPr lang="en-US" sz="2000" b="0" i="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57200" indent="-457200" algn="just" eaLnBrk="1" hangingPunct="1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sz="2000" b="0" i="0" dirty="0" smtClean="0">
                <a:latin typeface="Verdana" panose="020B0604030504040204" pitchFamily="34" charset="0"/>
                <a:ea typeface="Verdana" panose="020B0604030504040204" pitchFamily="34" charset="0"/>
              </a:rPr>
              <a:t>Therefore </a:t>
            </a: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Z</a:t>
            </a:r>
            <a:r>
              <a:rPr lang="en-US" sz="2000" b="0" i="0" baseline="-25000" dirty="0">
                <a:latin typeface="Verdana" panose="020B0604030504040204" pitchFamily="34" charset="0"/>
                <a:ea typeface="Verdana" panose="020B0604030504040204" pitchFamily="34" charset="0"/>
              </a:rPr>
              <a:t>n</a:t>
            </a: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 can also be used as the set of additive inverse. Each member of Z</a:t>
            </a:r>
            <a:r>
              <a:rPr lang="en-US" sz="2000" b="0" i="0" baseline="-25000" dirty="0">
                <a:latin typeface="Verdana" panose="020B0604030504040204" pitchFamily="34" charset="0"/>
                <a:ea typeface="Verdana" panose="020B0604030504040204" pitchFamily="34" charset="0"/>
              </a:rPr>
              <a:t>n</a:t>
            </a: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 has an additive inverse. </a:t>
            </a:r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0" y="638586"/>
            <a:ext cx="337185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 anchorCtr="0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2400" i="0" dirty="0">
                <a:solidFill>
                  <a:schemeClr val="hlin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Set of Additive Inverse </a:t>
            </a:r>
            <a:r>
              <a:rPr lang="en-US" sz="2400" i="0" dirty="0" smtClean="0">
                <a:solidFill>
                  <a:schemeClr val="hlin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Z</a:t>
            </a:r>
            <a:r>
              <a:rPr lang="en-US" sz="2400" i="0" baseline="-25000" dirty="0" smtClean="0">
                <a:solidFill>
                  <a:schemeClr val="hlin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</a:t>
            </a:r>
            <a:endParaRPr lang="en-US" sz="2400" i="0" baseline="-25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86300" y="679419"/>
            <a:ext cx="4267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 anchorCtr="0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2400" i="0" dirty="0" smtClean="0">
                <a:solidFill>
                  <a:srgbClr val="3333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Set </a:t>
            </a:r>
            <a:r>
              <a:rPr lang="en-US" sz="2400" i="0" dirty="0">
                <a:solidFill>
                  <a:srgbClr val="3333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of Multiplicative Inverse Z</a:t>
            </a:r>
            <a:r>
              <a:rPr lang="en-US" sz="2400" i="0" baseline="-25000" dirty="0">
                <a:solidFill>
                  <a:srgbClr val="3333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n*</a:t>
            </a:r>
            <a:r>
              <a:rPr lang="en-US" sz="2400" i="0" baseline="-250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229100" y="679419"/>
            <a:ext cx="0" cy="588666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305300" y="679419"/>
            <a:ext cx="0" cy="5886664"/>
          </a:xfrm>
          <a:prstGeom prst="line">
            <a:avLst/>
          </a:prstGeom>
          <a:ln w="28575"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301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>
                <a:solidFill>
                  <a:srgbClr val="FF0000"/>
                </a:solidFill>
              </a:rPr>
              <a:t>Slide</a:t>
            </a:r>
            <a:r>
              <a:rPr lang="en-US" smtClean="0"/>
              <a:t>-</a:t>
            </a:r>
            <a:fld id="{FCFF135A-902E-4CEE-A769-6297F0D52EC6}" type="slidenum">
              <a:rPr lang="en-US" smtClean="0">
                <a:solidFill>
                  <a:srgbClr val="6600FF"/>
                </a:solidFill>
              </a:rPr>
              <a:pPr algn="l">
                <a:defRPr/>
              </a:pPr>
              <a:t>65</a:t>
            </a:fld>
            <a:endParaRPr lang="en-US" dirty="0">
              <a:solidFill>
                <a:srgbClr val="6600FF"/>
              </a:solidFill>
            </a:endParaRPr>
          </a:p>
        </p:txBody>
      </p:sp>
      <p:sp>
        <p:nvSpPr>
          <p:cNvPr id="4" name="Rectangle 11"/>
          <p:cNvSpPr>
            <a:spLocks noChangeArrowheads="1"/>
          </p:cNvSpPr>
          <p:nvPr/>
        </p:nvSpPr>
        <p:spPr bwMode="auto">
          <a:xfrm>
            <a:off x="0" y="-4763"/>
            <a:ext cx="9144000" cy="55399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ko-KR" sz="3000" b="1" dirty="0" smtClean="0">
                <a:latin typeface="Verdana" pitchFamily="34" charset="0"/>
                <a:ea typeface="굴림" pitchFamily="34" charset="-127"/>
              </a:rPr>
              <a:t>Set of Additive and Multiplicative Inverse</a:t>
            </a:r>
            <a:endParaRPr lang="en-US" altLang="en-US" sz="3000" b="1" dirty="0">
              <a:latin typeface="Verdana" pitchFamily="34" charset="0"/>
              <a:ea typeface="굴림" pitchFamily="34" charset="-127"/>
            </a:endParaRPr>
          </a:p>
        </p:txBody>
      </p:sp>
      <p:sp>
        <p:nvSpPr>
          <p:cNvPr id="5" name="Rectangle 14"/>
          <p:cNvSpPr>
            <a:spLocks noChangeArrowheads="1"/>
          </p:cNvSpPr>
          <p:nvPr/>
        </p:nvSpPr>
        <p:spPr bwMode="auto">
          <a:xfrm>
            <a:off x="228600" y="1168134"/>
            <a:ext cx="8458200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 anchorCtr="0">
            <a:spAutoFit/>
          </a:bodyPr>
          <a:lstStyle>
            <a:lvl1pPr marL="342900" indent="-3429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401638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 algn="just" eaLnBrk="1" hangingPunct="1">
              <a:buFont typeface="Wingdings" panose="05000000000000000000" pitchFamily="2" charset="2"/>
              <a:buChar char="v"/>
            </a:pPr>
            <a:r>
              <a:rPr lang="en-US" sz="2400" b="0" i="0" dirty="0">
                <a:latin typeface="Verdana" panose="020B0604030504040204" pitchFamily="34" charset="0"/>
                <a:ea typeface="Verdana" panose="020B0604030504040204" pitchFamily="34" charset="0"/>
              </a:rPr>
              <a:t>Each member of Z</a:t>
            </a:r>
            <a:r>
              <a:rPr lang="en-US" sz="2400" b="0" i="0" baseline="-25000" dirty="0">
                <a:latin typeface="Verdana" panose="020B0604030504040204" pitchFamily="34" charset="0"/>
                <a:ea typeface="Verdana" panose="020B0604030504040204" pitchFamily="34" charset="0"/>
              </a:rPr>
              <a:t>n</a:t>
            </a:r>
            <a:r>
              <a:rPr lang="en-US" sz="2400" b="0" i="0" dirty="0">
                <a:latin typeface="Verdana" panose="020B0604030504040204" pitchFamily="34" charset="0"/>
                <a:ea typeface="Verdana" panose="020B0604030504040204" pitchFamily="34" charset="0"/>
              </a:rPr>
              <a:t> has an additive inverse, but only some  members of Z</a:t>
            </a:r>
            <a:r>
              <a:rPr lang="en-US" sz="2400" b="0" i="0" baseline="-25000" dirty="0">
                <a:latin typeface="Verdana" panose="020B0604030504040204" pitchFamily="34" charset="0"/>
                <a:ea typeface="Verdana" panose="020B0604030504040204" pitchFamily="34" charset="0"/>
              </a:rPr>
              <a:t>n</a:t>
            </a:r>
            <a:r>
              <a:rPr lang="en-US" sz="2400" b="0" i="0" dirty="0">
                <a:latin typeface="Verdana" panose="020B0604030504040204" pitchFamily="34" charset="0"/>
                <a:ea typeface="Verdana" panose="020B0604030504040204" pitchFamily="34" charset="0"/>
              </a:rPr>
              <a:t> have a multiplicative inverse. </a:t>
            </a:r>
            <a:endParaRPr lang="en-US" sz="2400" b="0" i="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 algn="just" eaLnBrk="1" hangingPunct="1">
              <a:buFont typeface="Wingdings" panose="05000000000000000000" pitchFamily="2" charset="2"/>
              <a:buChar char="v"/>
            </a:pPr>
            <a:r>
              <a:rPr lang="en-US" sz="2400" b="0" i="0" dirty="0" smtClean="0">
                <a:latin typeface="Verdana" panose="020B0604030504040204" pitchFamily="34" charset="0"/>
                <a:ea typeface="Verdana" panose="020B0604030504040204" pitchFamily="34" charset="0"/>
              </a:rPr>
              <a:t>On </a:t>
            </a:r>
            <a:r>
              <a:rPr lang="en-US" sz="2400" b="0" i="0" dirty="0">
                <a:latin typeface="Verdana" panose="020B0604030504040204" pitchFamily="34" charset="0"/>
                <a:ea typeface="Verdana" panose="020B0604030504040204" pitchFamily="34" charset="0"/>
              </a:rPr>
              <a:t>the other hand, Each member of Z</a:t>
            </a:r>
            <a:r>
              <a:rPr lang="en-US" sz="2400" b="0" i="0" baseline="-25000" dirty="0">
                <a:latin typeface="Verdana" panose="020B0604030504040204" pitchFamily="34" charset="0"/>
                <a:ea typeface="Verdana" panose="020B0604030504040204" pitchFamily="34" charset="0"/>
              </a:rPr>
              <a:t>n*</a:t>
            </a:r>
            <a:r>
              <a:rPr lang="en-US" sz="2400" b="0" i="0" dirty="0">
                <a:latin typeface="Verdana" panose="020B0604030504040204" pitchFamily="34" charset="0"/>
                <a:ea typeface="Verdana" panose="020B0604030504040204" pitchFamily="34" charset="0"/>
              </a:rPr>
              <a:t> has a multiplicative inverse, </a:t>
            </a:r>
            <a:r>
              <a:rPr lang="en-US" sz="2400" b="0" i="0">
                <a:latin typeface="Verdana" panose="020B0604030504040204" pitchFamily="34" charset="0"/>
                <a:ea typeface="Verdana" panose="020B0604030504040204" pitchFamily="34" charset="0"/>
              </a:rPr>
              <a:t>but </a:t>
            </a:r>
            <a:r>
              <a:rPr lang="en-US" sz="2400" b="0" i="0" smtClean="0">
                <a:latin typeface="Verdana" panose="020B0604030504040204" pitchFamily="34" charset="0"/>
                <a:ea typeface="Verdana" panose="020B0604030504040204" pitchFamily="34" charset="0"/>
              </a:rPr>
              <a:t>all </a:t>
            </a:r>
            <a:r>
              <a:rPr lang="en-US" sz="2400" b="0" i="0" dirty="0">
                <a:latin typeface="Verdana" panose="020B0604030504040204" pitchFamily="34" charset="0"/>
                <a:ea typeface="Verdana" panose="020B0604030504040204" pitchFamily="34" charset="0"/>
              </a:rPr>
              <a:t>members of Z</a:t>
            </a:r>
            <a:r>
              <a:rPr lang="en-US" sz="2400" b="0" i="0" baseline="-25000" dirty="0">
                <a:latin typeface="Verdana" panose="020B0604030504040204" pitchFamily="34" charset="0"/>
                <a:ea typeface="Verdana" panose="020B0604030504040204" pitchFamily="34" charset="0"/>
              </a:rPr>
              <a:t>n*</a:t>
            </a:r>
            <a:r>
              <a:rPr lang="en-US" sz="2400" b="0" i="0" dirty="0">
                <a:latin typeface="Verdana" panose="020B0604030504040204" pitchFamily="34" charset="0"/>
                <a:ea typeface="Verdana" panose="020B0604030504040204" pitchFamily="34" charset="0"/>
              </a:rPr>
              <a:t> have an additive inverse.</a:t>
            </a:r>
          </a:p>
          <a:p>
            <a:pPr lvl="1" algn="just" eaLnBrk="1" hangingPunct="1">
              <a:buFont typeface="Wingdings" panose="05000000000000000000" pitchFamily="2" charset="2"/>
              <a:buChar char="v"/>
            </a:pPr>
            <a:endParaRPr lang="en-US" sz="2400" b="0" i="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 algn="just" eaLnBrk="1" hangingPunct="1">
              <a:buFont typeface="Wingdings" panose="05000000000000000000" pitchFamily="2" charset="2"/>
              <a:buChar char="v"/>
            </a:pPr>
            <a:r>
              <a:rPr lang="en-US" sz="2400" b="0" i="0" dirty="0">
                <a:latin typeface="Verdana" panose="020B0604030504040204" pitchFamily="34" charset="0"/>
                <a:ea typeface="Verdana" panose="020B0604030504040204" pitchFamily="34" charset="0"/>
              </a:rPr>
              <a:t>Z</a:t>
            </a:r>
            <a:r>
              <a:rPr lang="en-US" sz="2400" b="0" i="0" baseline="-25000" dirty="0">
                <a:latin typeface="Verdana" panose="020B0604030504040204" pitchFamily="34" charset="0"/>
                <a:ea typeface="Verdana" panose="020B0604030504040204" pitchFamily="34" charset="0"/>
              </a:rPr>
              <a:t>n</a:t>
            </a:r>
            <a:r>
              <a:rPr lang="en-US" sz="2400" b="0" i="0" dirty="0">
                <a:latin typeface="Verdana" panose="020B0604030504040204" pitchFamily="34" charset="0"/>
                <a:ea typeface="Verdana" panose="020B0604030504040204" pitchFamily="34" charset="0"/>
              </a:rPr>
              <a:t> and Z</a:t>
            </a:r>
            <a:r>
              <a:rPr lang="en-US" sz="2400" b="0" i="0" baseline="-25000" dirty="0">
                <a:latin typeface="Verdana" panose="020B0604030504040204" pitchFamily="34" charset="0"/>
                <a:ea typeface="Verdana" panose="020B0604030504040204" pitchFamily="34" charset="0"/>
              </a:rPr>
              <a:t>n*</a:t>
            </a:r>
            <a:r>
              <a:rPr lang="en-US" sz="2400" b="0" i="0" dirty="0">
                <a:latin typeface="Verdana" panose="020B0604030504040204" pitchFamily="34" charset="0"/>
                <a:ea typeface="Verdana" panose="020B0604030504040204" pitchFamily="34" charset="0"/>
              </a:rPr>
              <a:t> can be made from addition and multiplication tables respectively.</a:t>
            </a:r>
          </a:p>
          <a:p>
            <a:pPr lvl="1" algn="just" eaLnBrk="1" hangingPunct="1">
              <a:buFont typeface="Wingdings" panose="05000000000000000000" pitchFamily="2" charset="2"/>
              <a:buChar char="v"/>
            </a:pPr>
            <a:endParaRPr lang="en-US" sz="2400" b="0" i="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 algn="just" eaLnBrk="1" hangingPunct="1">
              <a:buFont typeface="Wingdings" panose="05000000000000000000" pitchFamily="2" charset="2"/>
              <a:buChar char="v"/>
            </a:pPr>
            <a:r>
              <a:rPr lang="en-US" sz="2400" b="0" i="0" dirty="0">
                <a:latin typeface="Verdana" panose="020B0604030504040204" pitchFamily="34" charset="0"/>
                <a:ea typeface="Verdana" panose="020B0604030504040204" pitchFamily="34" charset="0"/>
              </a:rPr>
              <a:t>We need to use Z</a:t>
            </a:r>
            <a:r>
              <a:rPr lang="en-US" sz="2400" b="0" i="0" baseline="-25000" dirty="0">
                <a:latin typeface="Verdana" panose="020B0604030504040204" pitchFamily="34" charset="0"/>
                <a:ea typeface="Verdana" panose="020B0604030504040204" pitchFamily="34" charset="0"/>
              </a:rPr>
              <a:t>n</a:t>
            </a:r>
            <a:r>
              <a:rPr lang="en-US" sz="2400" b="0" i="0" dirty="0">
                <a:latin typeface="Verdana" panose="020B0604030504040204" pitchFamily="34" charset="0"/>
                <a:ea typeface="Verdana" panose="020B0604030504040204" pitchFamily="34" charset="0"/>
              </a:rPr>
              <a:t> when additive inverses are needed; we need to use Z</a:t>
            </a:r>
            <a:r>
              <a:rPr lang="en-US" sz="2400" b="0" i="0" baseline="-25000" dirty="0">
                <a:latin typeface="Verdana" panose="020B0604030504040204" pitchFamily="34" charset="0"/>
                <a:ea typeface="Verdana" panose="020B0604030504040204" pitchFamily="34" charset="0"/>
              </a:rPr>
              <a:t>n* </a:t>
            </a:r>
            <a:r>
              <a:rPr lang="en-US" sz="2400" b="0" i="0" dirty="0">
                <a:latin typeface="Verdana" panose="020B0604030504040204" pitchFamily="34" charset="0"/>
                <a:ea typeface="Verdana" panose="020B0604030504040204" pitchFamily="34" charset="0"/>
              </a:rPr>
              <a:t>when multiplicative inverses are needed.</a:t>
            </a:r>
          </a:p>
          <a:p>
            <a:pPr lvl="1" algn="just" eaLnBrk="1" hangingPunct="1">
              <a:buFont typeface="Wingdings" panose="05000000000000000000" pitchFamily="2" charset="2"/>
              <a:buChar char="v"/>
            </a:pPr>
            <a:endParaRPr lang="en-US" sz="2400" b="0" i="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Rectangle 14"/>
          <p:cNvSpPr>
            <a:spLocks noChangeArrowheads="1"/>
          </p:cNvSpPr>
          <p:nvPr/>
        </p:nvSpPr>
        <p:spPr bwMode="auto">
          <a:xfrm>
            <a:off x="38100" y="571500"/>
            <a:ext cx="1308371" cy="461665"/>
          </a:xfrm>
          <a:prstGeom prst="rect">
            <a:avLst/>
          </a:prstGeom>
          <a:solidFill>
            <a:srgbClr val="00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t" anchorCtr="0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2400" i="0" dirty="0" smtClean="0">
                <a:latin typeface="Verdana" panose="020B0604030504040204" pitchFamily="34" charset="0"/>
                <a:ea typeface="Verdana" panose="020B0604030504040204" pitchFamily="34" charset="0"/>
              </a:rPr>
              <a:t>Notes:</a:t>
            </a:r>
            <a:endParaRPr lang="en-US" sz="2400" i="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7217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>
                <a:solidFill>
                  <a:srgbClr val="FF0000"/>
                </a:solidFill>
              </a:rPr>
              <a:t>Slide</a:t>
            </a:r>
            <a:r>
              <a:rPr lang="en-US" smtClean="0"/>
              <a:t>-</a:t>
            </a:r>
            <a:fld id="{FCFF135A-902E-4CEE-A769-6297F0D52EC6}" type="slidenum">
              <a:rPr lang="en-US" smtClean="0">
                <a:solidFill>
                  <a:srgbClr val="6600FF"/>
                </a:solidFill>
              </a:rPr>
              <a:pPr algn="l">
                <a:defRPr/>
              </a:pPr>
              <a:t>66</a:t>
            </a:fld>
            <a:endParaRPr lang="en-US" dirty="0">
              <a:solidFill>
                <a:srgbClr val="6600FF"/>
              </a:solidFill>
            </a:endParaRPr>
          </a:p>
        </p:txBody>
      </p:sp>
      <p:sp>
        <p:nvSpPr>
          <p:cNvPr id="4" name="Rectangle 11"/>
          <p:cNvSpPr>
            <a:spLocks noChangeArrowheads="1"/>
          </p:cNvSpPr>
          <p:nvPr/>
        </p:nvSpPr>
        <p:spPr bwMode="auto">
          <a:xfrm>
            <a:off x="0" y="-4763"/>
            <a:ext cx="9144000" cy="55399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ko-KR" sz="3000" b="1" dirty="0" smtClean="0">
                <a:latin typeface="Verdana" pitchFamily="34" charset="0"/>
                <a:ea typeface="굴림" pitchFamily="34" charset="-127"/>
              </a:rPr>
              <a:t>Set of Additive and Multiplicative Inverse</a:t>
            </a:r>
            <a:endParaRPr lang="en-US" altLang="en-US" sz="3000" b="1" dirty="0">
              <a:latin typeface="Verdana" pitchFamily="34" charset="0"/>
              <a:ea typeface="굴림" pitchFamily="34" charset="-127"/>
            </a:endParaRPr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3630" y="569474"/>
            <a:ext cx="5222905" cy="461665"/>
          </a:xfrm>
          <a:prstGeom prst="rect">
            <a:avLst/>
          </a:prstGeom>
          <a:solidFill>
            <a:srgbClr val="00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2400" i="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Some Instances of Z</a:t>
            </a:r>
            <a:r>
              <a:rPr lang="en-US" sz="2400" i="0" baseline="-25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</a:t>
            </a:r>
            <a:r>
              <a:rPr lang="en-US" sz="2400" i="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and Z</a:t>
            </a:r>
            <a:r>
              <a:rPr lang="en-US" sz="2400" i="0" baseline="-25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n*</a:t>
            </a:r>
          </a:p>
        </p:txBody>
      </p: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2041980" y="4834048"/>
            <a:ext cx="510909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2400" i="0" dirty="0">
                <a:solidFill>
                  <a:schemeClr val="folHlin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Figure: </a:t>
            </a:r>
            <a:r>
              <a:rPr lang="en-US" sz="2400" i="0" dirty="0">
                <a:latin typeface="Verdana" panose="020B0604030504040204" pitchFamily="34" charset="0"/>
                <a:ea typeface="Verdana" panose="020B0604030504040204" pitchFamily="34" charset="0"/>
              </a:rPr>
              <a:t>Some Z</a:t>
            </a:r>
            <a:r>
              <a:rPr lang="en-US" sz="2400" i="0" baseline="-18000" dirty="0">
                <a:latin typeface="Verdana" panose="020B0604030504040204" pitchFamily="34" charset="0"/>
                <a:ea typeface="Verdana" panose="020B0604030504040204" pitchFamily="34" charset="0"/>
              </a:rPr>
              <a:t>n</a:t>
            </a:r>
            <a:r>
              <a:rPr lang="en-US" sz="2400" i="0" dirty="0">
                <a:latin typeface="Verdana" panose="020B0604030504040204" pitchFamily="34" charset="0"/>
                <a:ea typeface="Verdana" panose="020B0604030504040204" pitchFamily="34" charset="0"/>
              </a:rPr>
              <a:t> and Z</a:t>
            </a:r>
            <a:r>
              <a:rPr lang="en-US" sz="2400" i="0" baseline="-18000" dirty="0">
                <a:latin typeface="Verdana" panose="020B0604030504040204" pitchFamily="34" charset="0"/>
                <a:ea typeface="Verdana" panose="020B0604030504040204" pitchFamily="34" charset="0"/>
              </a:rPr>
              <a:t>n</a:t>
            </a:r>
            <a:r>
              <a:rPr lang="en-US" sz="2400" i="0" baseline="-6000" dirty="0">
                <a:latin typeface="Verdana" panose="020B0604030504040204" pitchFamily="34" charset="0"/>
                <a:ea typeface="Verdana" panose="020B0604030504040204" pitchFamily="34" charset="0"/>
              </a:rPr>
              <a:t>*</a:t>
            </a:r>
            <a:r>
              <a:rPr lang="en-US" sz="2400" i="0" dirty="0">
                <a:latin typeface="Verdana" panose="020B0604030504040204" pitchFamily="34" charset="0"/>
                <a:ea typeface="Verdana" panose="020B0604030504040204" pitchFamily="34" charset="0"/>
              </a:rPr>
              <a:t> sets</a:t>
            </a:r>
            <a:endParaRPr lang="en-US" sz="2400" i="0" baseline="-25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" y="1478033"/>
            <a:ext cx="7650366" cy="2427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890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>
                <a:solidFill>
                  <a:srgbClr val="FF0000"/>
                </a:solidFill>
              </a:rPr>
              <a:t>Slide</a:t>
            </a:r>
            <a:r>
              <a:rPr lang="en-US" smtClean="0"/>
              <a:t>-</a:t>
            </a:r>
            <a:fld id="{FCFF135A-902E-4CEE-A769-6297F0D52EC6}" type="slidenum">
              <a:rPr lang="en-US" smtClean="0">
                <a:solidFill>
                  <a:srgbClr val="6600FF"/>
                </a:solidFill>
              </a:rPr>
              <a:pPr algn="l">
                <a:defRPr/>
              </a:pPr>
              <a:t>67</a:t>
            </a:fld>
            <a:endParaRPr lang="en-US" dirty="0">
              <a:solidFill>
                <a:srgbClr val="6600FF"/>
              </a:solidFill>
            </a:endParaRPr>
          </a:p>
        </p:txBody>
      </p:sp>
      <p:sp>
        <p:nvSpPr>
          <p:cNvPr id="4" name="Rectangle 11"/>
          <p:cNvSpPr>
            <a:spLocks noChangeArrowheads="1"/>
          </p:cNvSpPr>
          <p:nvPr/>
        </p:nvSpPr>
        <p:spPr bwMode="auto">
          <a:xfrm>
            <a:off x="0" y="-4763"/>
            <a:ext cx="9144000" cy="55399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ko-KR" sz="3000" b="1" dirty="0" smtClean="0">
                <a:latin typeface="Verdana" pitchFamily="34" charset="0"/>
                <a:ea typeface="굴림" pitchFamily="34" charset="-127"/>
              </a:rPr>
              <a:t>Set of Additive and Multiplicative Inverse</a:t>
            </a:r>
            <a:endParaRPr lang="en-US" altLang="en-US" sz="3000" b="1" dirty="0">
              <a:latin typeface="Verdana" pitchFamily="34" charset="0"/>
              <a:ea typeface="굴림" pitchFamily="34" charset="-127"/>
            </a:endParaRPr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-19050" y="611545"/>
            <a:ext cx="48958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t" anchorCtr="0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2400" i="0" dirty="0">
                <a:solidFill>
                  <a:schemeClr val="hlin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Two More Sets</a:t>
            </a:r>
            <a:r>
              <a:rPr lang="en-US" sz="2400" i="0" dirty="0">
                <a:latin typeface="Verdana" panose="020B0604030504040204" pitchFamily="34" charset="0"/>
                <a:ea typeface="Verdana" panose="020B0604030504040204" pitchFamily="34" charset="0"/>
              </a:rPr>
              <a:t>: </a:t>
            </a:r>
            <a:r>
              <a:rPr lang="en-US" sz="2400" i="0" dirty="0" err="1">
                <a:latin typeface="Verdana" panose="020B0604030504040204" pitchFamily="34" charset="0"/>
                <a:ea typeface="Verdana" panose="020B0604030504040204" pitchFamily="34" charset="0"/>
              </a:rPr>
              <a:t>Z</a:t>
            </a:r>
            <a:r>
              <a:rPr lang="en-US" sz="2400" i="0" baseline="-25000" dirty="0" err="1">
                <a:latin typeface="Verdana" panose="020B0604030504040204" pitchFamily="34" charset="0"/>
                <a:ea typeface="Verdana" panose="020B0604030504040204" pitchFamily="34" charset="0"/>
              </a:rPr>
              <a:t>p</a:t>
            </a:r>
            <a:r>
              <a:rPr lang="en-US" sz="2400" i="0" dirty="0">
                <a:latin typeface="Verdana" panose="020B0604030504040204" pitchFamily="34" charset="0"/>
                <a:ea typeface="Verdana" panose="020B0604030504040204" pitchFamily="34" charset="0"/>
              </a:rPr>
              <a:t> and </a:t>
            </a:r>
            <a:r>
              <a:rPr lang="en-US" sz="2400" i="0" dirty="0" err="1">
                <a:latin typeface="Verdana" panose="020B0604030504040204" pitchFamily="34" charset="0"/>
                <a:ea typeface="Verdana" panose="020B0604030504040204" pitchFamily="34" charset="0"/>
              </a:rPr>
              <a:t>Z</a:t>
            </a:r>
            <a:r>
              <a:rPr lang="en-US" sz="2400" i="0" baseline="-25000" dirty="0" err="1">
                <a:latin typeface="Verdana" panose="020B0604030504040204" pitchFamily="34" charset="0"/>
                <a:ea typeface="Verdana" panose="020B0604030504040204" pitchFamily="34" charset="0"/>
              </a:rPr>
              <a:t>p</a:t>
            </a:r>
            <a:r>
              <a:rPr lang="en-US" sz="2400" i="0" baseline="-25000" dirty="0">
                <a:latin typeface="Verdana" panose="020B0604030504040204" pitchFamily="34" charset="0"/>
                <a:ea typeface="Verdana" panose="020B0604030504040204" pitchFamily="34" charset="0"/>
              </a:rPr>
              <a:t>*</a:t>
            </a:r>
            <a:r>
              <a:rPr lang="en-US" sz="2400" i="0" dirty="0">
                <a:latin typeface="Verdana" panose="020B0604030504040204" pitchFamily="34" charset="0"/>
                <a:ea typeface="Verdana" panose="020B0604030504040204" pitchFamily="34" charset="0"/>
              </a:rPr>
              <a:t> :</a:t>
            </a:r>
          </a:p>
        </p:txBody>
      </p:sp>
      <p:sp>
        <p:nvSpPr>
          <p:cNvPr id="6" name="Rectangle 19"/>
          <p:cNvSpPr>
            <a:spLocks noChangeArrowheads="1"/>
          </p:cNvSpPr>
          <p:nvPr/>
        </p:nvSpPr>
        <p:spPr bwMode="auto">
          <a:xfrm>
            <a:off x="28596" y="1117610"/>
            <a:ext cx="884870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 anchorCtr="0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/>
            <a:r>
              <a:rPr lang="en-US" sz="2400" b="0" i="0" dirty="0">
                <a:latin typeface="Verdana" panose="020B0604030504040204" pitchFamily="34" charset="0"/>
                <a:ea typeface="Verdana" panose="020B0604030504040204" pitchFamily="34" charset="0"/>
              </a:rPr>
              <a:t>Cryptography often uses two more sets: </a:t>
            </a:r>
            <a:r>
              <a:rPr lang="en-US" sz="2400" b="0" i="0" dirty="0" err="1">
                <a:latin typeface="Verdana" panose="020B0604030504040204" pitchFamily="34" charset="0"/>
                <a:ea typeface="Verdana" panose="020B0604030504040204" pitchFamily="34" charset="0"/>
              </a:rPr>
              <a:t>Z</a:t>
            </a:r>
            <a:r>
              <a:rPr lang="en-US" sz="2400" b="0" i="0" baseline="-16000" dirty="0" err="1">
                <a:latin typeface="Verdana" panose="020B0604030504040204" pitchFamily="34" charset="0"/>
                <a:ea typeface="Verdana" panose="020B0604030504040204" pitchFamily="34" charset="0"/>
              </a:rPr>
              <a:t>p</a:t>
            </a:r>
            <a:r>
              <a:rPr lang="en-US" sz="2400" b="0" i="0" dirty="0">
                <a:latin typeface="Verdana" panose="020B0604030504040204" pitchFamily="34" charset="0"/>
                <a:ea typeface="Verdana" panose="020B0604030504040204" pitchFamily="34" charset="0"/>
              </a:rPr>
              <a:t> and </a:t>
            </a:r>
            <a:r>
              <a:rPr lang="en-US" sz="2400" b="0" i="0" dirty="0" err="1">
                <a:latin typeface="Verdana" panose="020B0604030504040204" pitchFamily="34" charset="0"/>
                <a:ea typeface="Verdana" panose="020B0604030504040204" pitchFamily="34" charset="0"/>
              </a:rPr>
              <a:t>Z</a:t>
            </a:r>
            <a:r>
              <a:rPr lang="en-US" sz="2400" b="0" i="0" baseline="-18000" dirty="0" err="1">
                <a:latin typeface="Verdana" panose="020B0604030504040204" pitchFamily="34" charset="0"/>
                <a:ea typeface="Verdana" panose="020B0604030504040204" pitchFamily="34" charset="0"/>
              </a:rPr>
              <a:t>p</a:t>
            </a:r>
            <a:r>
              <a:rPr lang="en-US" sz="2400" b="0" i="0" dirty="0">
                <a:latin typeface="Verdana" panose="020B0604030504040204" pitchFamily="34" charset="0"/>
                <a:ea typeface="Verdana" panose="020B0604030504040204" pitchFamily="34" charset="0"/>
              </a:rPr>
              <a:t>*. The modulus in these two sets is a prime number. </a:t>
            </a:r>
          </a:p>
        </p:txBody>
      </p:sp>
      <p:pic>
        <p:nvPicPr>
          <p:cNvPr id="7" name="Picture 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048" y="5432906"/>
            <a:ext cx="6019800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19"/>
          <p:cNvSpPr>
            <a:spLocks noChangeArrowheads="1"/>
          </p:cNvSpPr>
          <p:nvPr/>
        </p:nvSpPr>
        <p:spPr bwMode="auto">
          <a:xfrm>
            <a:off x="213712" y="1993007"/>
            <a:ext cx="8663588" cy="1631216"/>
          </a:xfrm>
          <a:prstGeom prst="rect">
            <a:avLst/>
          </a:prstGeom>
          <a:solidFill>
            <a:srgbClr val="CC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 anchorCtr="0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indent="-342900" algn="just" eaLnBrk="1" hangingPunct="1"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The set </a:t>
            </a:r>
            <a:r>
              <a:rPr lang="en-US" sz="2000" b="0" i="0" dirty="0" err="1">
                <a:latin typeface="Verdana" panose="020B0604030504040204" pitchFamily="34" charset="0"/>
                <a:ea typeface="Verdana" panose="020B0604030504040204" pitchFamily="34" charset="0"/>
              </a:rPr>
              <a:t>Z</a:t>
            </a:r>
            <a:r>
              <a:rPr lang="en-US" sz="2000" b="0" i="0" baseline="-25000" dirty="0" err="1">
                <a:latin typeface="Verdana" panose="020B0604030504040204" pitchFamily="34" charset="0"/>
                <a:ea typeface="Verdana" panose="020B0604030504040204" pitchFamily="34" charset="0"/>
              </a:rPr>
              <a:t>p</a:t>
            </a:r>
            <a:r>
              <a:rPr lang="en-US" sz="2000" b="0" i="0" baseline="-250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is the same as Z</a:t>
            </a:r>
            <a:r>
              <a:rPr lang="en-US" sz="2000" b="0" i="0" baseline="-25000" dirty="0">
                <a:latin typeface="Verdana" panose="020B0604030504040204" pitchFamily="34" charset="0"/>
                <a:ea typeface="Verdana" panose="020B0604030504040204" pitchFamily="34" charset="0"/>
              </a:rPr>
              <a:t>n</a:t>
            </a: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 except that n is a prime. </a:t>
            </a:r>
            <a:endParaRPr lang="en-US" sz="2000" b="0" i="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 algn="just" eaLnBrk="1" hangingPunct="1"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000" b="0" i="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Z</a:t>
            </a:r>
            <a:r>
              <a:rPr lang="en-US" sz="2000" b="0" i="0" baseline="-25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p</a:t>
            </a:r>
            <a:r>
              <a:rPr lang="en-US" sz="2000" b="0" i="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contains all integers from 0 to p-1. </a:t>
            </a:r>
            <a:endParaRPr lang="en-US" sz="2000" b="0" i="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 algn="just" eaLnBrk="1" hangingPunct="1"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000" b="0" i="0" dirty="0" smtClean="0">
                <a:latin typeface="Verdana" panose="020B0604030504040204" pitchFamily="34" charset="0"/>
                <a:ea typeface="Verdana" panose="020B0604030504040204" pitchFamily="34" charset="0"/>
              </a:rPr>
              <a:t>Each </a:t>
            </a: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member in </a:t>
            </a:r>
            <a:r>
              <a:rPr lang="en-US" sz="2000" b="0" i="0" dirty="0" err="1">
                <a:latin typeface="Verdana" panose="020B0604030504040204" pitchFamily="34" charset="0"/>
                <a:ea typeface="Verdana" panose="020B0604030504040204" pitchFamily="34" charset="0"/>
              </a:rPr>
              <a:t>Z</a:t>
            </a:r>
            <a:r>
              <a:rPr lang="en-US" sz="2000" b="0" i="0" baseline="-25000" dirty="0" err="1">
                <a:latin typeface="Verdana" panose="020B0604030504040204" pitchFamily="34" charset="0"/>
                <a:ea typeface="Verdana" panose="020B0604030504040204" pitchFamily="34" charset="0"/>
              </a:rPr>
              <a:t>p</a:t>
            </a: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 has an additive inverse; each member except 0 has a multiplicative inverse.</a:t>
            </a:r>
          </a:p>
        </p:txBody>
      </p:sp>
      <p:sp>
        <p:nvSpPr>
          <p:cNvPr id="9" name="Rectangle 19"/>
          <p:cNvSpPr>
            <a:spLocks noChangeArrowheads="1"/>
          </p:cNvSpPr>
          <p:nvPr/>
        </p:nvSpPr>
        <p:spPr bwMode="auto">
          <a:xfrm>
            <a:off x="235454" y="3632215"/>
            <a:ext cx="8663588" cy="1631216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 anchorCtr="0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indent="-342900" algn="just" eaLnBrk="1" hangingPunct="1">
              <a:spcBef>
                <a:spcPts val="600"/>
              </a:spcBef>
              <a:spcAft>
                <a:spcPts val="600"/>
              </a:spcAft>
              <a:buClr>
                <a:srgbClr val="0000CC"/>
              </a:buClr>
              <a:buFont typeface="Wingdings" panose="05000000000000000000" pitchFamily="2" charset="2"/>
              <a:buChar char="v"/>
            </a:pP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The set </a:t>
            </a:r>
            <a:r>
              <a:rPr lang="en-US" sz="2000" b="0" i="0" dirty="0" err="1">
                <a:latin typeface="Verdana" panose="020B0604030504040204" pitchFamily="34" charset="0"/>
                <a:ea typeface="Verdana" panose="020B0604030504040204" pitchFamily="34" charset="0"/>
              </a:rPr>
              <a:t>Z</a:t>
            </a:r>
            <a:r>
              <a:rPr lang="en-US" sz="2000" b="0" i="0" baseline="-25000" dirty="0" err="1">
                <a:latin typeface="Verdana" panose="020B0604030504040204" pitchFamily="34" charset="0"/>
                <a:ea typeface="Verdana" panose="020B0604030504040204" pitchFamily="34" charset="0"/>
              </a:rPr>
              <a:t>p</a:t>
            </a:r>
            <a:r>
              <a:rPr lang="en-US" sz="2000" b="0" i="0" baseline="-25000" dirty="0">
                <a:latin typeface="Verdana" panose="020B0604030504040204" pitchFamily="34" charset="0"/>
                <a:ea typeface="Verdana" panose="020B0604030504040204" pitchFamily="34" charset="0"/>
              </a:rPr>
              <a:t>* </a:t>
            </a: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is the same as Z</a:t>
            </a:r>
            <a:r>
              <a:rPr lang="en-US" sz="2000" b="0" i="0" baseline="-25000" dirty="0">
                <a:latin typeface="Verdana" panose="020B0604030504040204" pitchFamily="34" charset="0"/>
                <a:ea typeface="Verdana" panose="020B0604030504040204" pitchFamily="34" charset="0"/>
              </a:rPr>
              <a:t>n* </a:t>
            </a: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except that n is a prime. </a:t>
            </a:r>
            <a:endParaRPr lang="en-US" sz="2000" b="0" i="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 algn="just" eaLnBrk="1" hangingPunct="1">
              <a:spcBef>
                <a:spcPts val="600"/>
              </a:spcBef>
              <a:spcAft>
                <a:spcPts val="600"/>
              </a:spcAft>
              <a:buClr>
                <a:srgbClr val="0000CC"/>
              </a:buClr>
              <a:buFont typeface="Wingdings" panose="05000000000000000000" pitchFamily="2" charset="2"/>
              <a:buChar char="v"/>
            </a:pPr>
            <a:r>
              <a:rPr lang="en-US" sz="2000" b="0" i="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Z</a:t>
            </a:r>
            <a:r>
              <a:rPr lang="en-US" sz="2000" b="0" i="0" baseline="-25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p</a:t>
            </a:r>
            <a:r>
              <a:rPr lang="en-US" sz="2000" b="0" i="0" baseline="-25000" dirty="0">
                <a:latin typeface="Verdana" panose="020B0604030504040204" pitchFamily="34" charset="0"/>
                <a:ea typeface="Verdana" panose="020B0604030504040204" pitchFamily="34" charset="0"/>
              </a:rPr>
              <a:t>* </a:t>
            </a: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contains all integers from 1 to p-1. </a:t>
            </a:r>
            <a:endParaRPr lang="en-US" sz="2000" b="0" i="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 algn="just" eaLnBrk="1" hangingPunct="1">
              <a:spcBef>
                <a:spcPts val="600"/>
              </a:spcBef>
              <a:spcAft>
                <a:spcPts val="600"/>
              </a:spcAft>
              <a:buClr>
                <a:srgbClr val="0000CC"/>
              </a:buClr>
              <a:buFont typeface="Wingdings" panose="05000000000000000000" pitchFamily="2" charset="2"/>
              <a:buChar char="v"/>
            </a:pPr>
            <a:r>
              <a:rPr lang="en-US" sz="2000" b="0" i="0" dirty="0" smtClean="0">
                <a:latin typeface="Verdana" panose="020B0604030504040204" pitchFamily="34" charset="0"/>
                <a:ea typeface="Verdana" panose="020B0604030504040204" pitchFamily="34" charset="0"/>
              </a:rPr>
              <a:t>Each </a:t>
            </a: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member in </a:t>
            </a:r>
            <a:r>
              <a:rPr lang="en-US" sz="2000" b="0" i="0" dirty="0" err="1">
                <a:latin typeface="Verdana" panose="020B0604030504040204" pitchFamily="34" charset="0"/>
                <a:ea typeface="Verdana" panose="020B0604030504040204" pitchFamily="34" charset="0"/>
              </a:rPr>
              <a:t>Z</a:t>
            </a:r>
            <a:r>
              <a:rPr lang="en-US" sz="2000" b="0" i="0" baseline="-25000" dirty="0" err="1">
                <a:latin typeface="Verdana" panose="020B0604030504040204" pitchFamily="34" charset="0"/>
                <a:ea typeface="Verdana" panose="020B0604030504040204" pitchFamily="34" charset="0"/>
              </a:rPr>
              <a:t>p</a:t>
            </a:r>
            <a:r>
              <a:rPr lang="en-US" sz="2000" b="0" i="0" baseline="-25000" dirty="0">
                <a:latin typeface="Verdana" panose="020B0604030504040204" pitchFamily="34" charset="0"/>
                <a:ea typeface="Verdana" panose="020B0604030504040204" pitchFamily="34" charset="0"/>
              </a:rPr>
              <a:t>*</a:t>
            </a: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 has an additive and a multiplicative inverse; </a:t>
            </a: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1638300" y="6320367"/>
            <a:ext cx="58144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t" anchorCtr="0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2400" i="0" dirty="0">
                <a:solidFill>
                  <a:schemeClr val="folHlin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Figure: </a:t>
            </a:r>
            <a:r>
              <a:rPr lang="en-US" sz="2000" i="0" dirty="0">
                <a:latin typeface="Verdana" panose="020B0604030504040204" pitchFamily="34" charset="0"/>
                <a:ea typeface="Verdana" panose="020B0604030504040204" pitchFamily="34" charset="0"/>
              </a:rPr>
              <a:t>The set </a:t>
            </a:r>
            <a:r>
              <a:rPr lang="en-US" sz="2000" i="0" dirty="0" err="1">
                <a:latin typeface="Verdana" panose="020B0604030504040204" pitchFamily="34" charset="0"/>
                <a:ea typeface="Verdana" panose="020B0604030504040204" pitchFamily="34" charset="0"/>
              </a:rPr>
              <a:t>Z</a:t>
            </a:r>
            <a:r>
              <a:rPr lang="en-US" sz="2000" i="0" baseline="-25000" dirty="0" err="1">
                <a:latin typeface="Verdana" panose="020B0604030504040204" pitchFamily="34" charset="0"/>
                <a:ea typeface="Verdana" panose="020B0604030504040204" pitchFamily="34" charset="0"/>
              </a:rPr>
              <a:t>p</a:t>
            </a:r>
            <a:r>
              <a:rPr lang="en-US" sz="2000" i="0" dirty="0">
                <a:latin typeface="Verdana" panose="020B0604030504040204" pitchFamily="34" charset="0"/>
                <a:ea typeface="Verdana" panose="020B0604030504040204" pitchFamily="34" charset="0"/>
              </a:rPr>
              <a:t> and </a:t>
            </a:r>
            <a:r>
              <a:rPr lang="en-US" sz="2000" i="0" dirty="0" err="1">
                <a:latin typeface="Verdana" panose="020B0604030504040204" pitchFamily="34" charset="0"/>
                <a:ea typeface="Verdana" panose="020B0604030504040204" pitchFamily="34" charset="0"/>
              </a:rPr>
              <a:t>Z</a:t>
            </a:r>
            <a:r>
              <a:rPr lang="en-US" sz="2000" i="0" baseline="-25000" dirty="0" err="1">
                <a:latin typeface="Verdana" panose="020B0604030504040204" pitchFamily="34" charset="0"/>
                <a:ea typeface="Verdana" panose="020B0604030504040204" pitchFamily="34" charset="0"/>
              </a:rPr>
              <a:t>p</a:t>
            </a:r>
            <a:r>
              <a:rPr lang="en-US" sz="2000" i="0" baseline="-25000" dirty="0">
                <a:latin typeface="Verdana" panose="020B0604030504040204" pitchFamily="34" charset="0"/>
                <a:ea typeface="Verdana" panose="020B0604030504040204" pitchFamily="34" charset="0"/>
              </a:rPr>
              <a:t>*</a:t>
            </a:r>
            <a:r>
              <a:rPr lang="en-US" sz="2000" i="0" dirty="0">
                <a:latin typeface="Verdana" panose="020B0604030504040204" pitchFamily="34" charset="0"/>
                <a:ea typeface="Verdana" panose="020B0604030504040204" pitchFamily="34" charset="0"/>
              </a:rPr>
              <a:t> when p=13</a:t>
            </a:r>
            <a:endParaRPr lang="en-US" sz="2000" i="0" baseline="-25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109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5" name="Rectangle 11"/>
          <p:cNvSpPr>
            <a:spLocks noChangeArrowheads="1"/>
          </p:cNvSpPr>
          <p:nvPr/>
        </p:nvSpPr>
        <p:spPr bwMode="auto">
          <a:xfrm>
            <a:off x="0" y="-4763"/>
            <a:ext cx="9144000" cy="5847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ko-KR" sz="3200" b="1" dirty="0" smtClean="0">
                <a:latin typeface="Verdana" pitchFamily="34" charset="0"/>
                <a:ea typeface="굴림" pitchFamily="34" charset="-127"/>
              </a:rPr>
              <a:t>Euler’s Phi (</a:t>
            </a:r>
            <a:r>
              <a:rPr lang="el-GR" sz="3200" b="1" dirty="0">
                <a:latin typeface="Verdana" pitchFamily="34" charset="0"/>
              </a:rPr>
              <a:t>Φ</a:t>
            </a:r>
            <a:r>
              <a:rPr lang="en-US" altLang="ko-KR" sz="3200" b="1" dirty="0" smtClean="0">
                <a:latin typeface="Verdana" pitchFamily="34" charset="0"/>
                <a:ea typeface="굴림" pitchFamily="34" charset="-127"/>
              </a:rPr>
              <a:t>) Function</a:t>
            </a:r>
            <a:endParaRPr lang="en-US" altLang="en-US" sz="3200" b="1" dirty="0">
              <a:latin typeface="Verdana" pitchFamily="34" charset="0"/>
              <a:ea typeface="굴림" pitchFamily="34" charset="-127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>
                <a:solidFill>
                  <a:srgbClr val="FF0000"/>
                </a:solidFill>
              </a:rPr>
              <a:t>Slide</a:t>
            </a:r>
            <a:r>
              <a:rPr lang="en-US" smtClean="0"/>
              <a:t>-</a:t>
            </a:r>
            <a:fld id="{FCFF135A-902E-4CEE-A769-6297F0D52EC6}" type="slidenum">
              <a:rPr lang="en-US" smtClean="0">
                <a:solidFill>
                  <a:srgbClr val="6600FF"/>
                </a:solidFill>
              </a:rPr>
              <a:pPr algn="l">
                <a:defRPr/>
              </a:pPr>
              <a:t>68</a:t>
            </a:fld>
            <a:endParaRPr lang="en-US" dirty="0">
              <a:solidFill>
                <a:srgbClr val="6600FF"/>
              </a:solidFill>
            </a:endParaRPr>
          </a:p>
        </p:txBody>
      </p:sp>
      <p:sp>
        <p:nvSpPr>
          <p:cNvPr id="4" name="Rectangle 14"/>
          <p:cNvSpPr>
            <a:spLocks noChangeArrowheads="1"/>
          </p:cNvSpPr>
          <p:nvPr/>
        </p:nvSpPr>
        <p:spPr bwMode="auto">
          <a:xfrm>
            <a:off x="381000" y="3286403"/>
            <a:ext cx="8229600" cy="1785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>
            <a:spAutoFit/>
          </a:bodyPr>
          <a:lstStyle/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000" b="0" i="0" dirty="0">
                <a:latin typeface="Verdana" pitchFamily="34" charset="0"/>
              </a:rPr>
              <a:t>We can determine the number of elements in the set Z</a:t>
            </a:r>
            <a:r>
              <a:rPr lang="en-US" sz="2000" b="0" i="0" baseline="-25000" dirty="0">
                <a:latin typeface="Verdana" pitchFamily="34" charset="0"/>
              </a:rPr>
              <a:t>n</a:t>
            </a:r>
            <a:r>
              <a:rPr lang="en-US" sz="2000" b="0" i="0" baseline="30000" dirty="0">
                <a:latin typeface="Verdana" pitchFamily="34" charset="0"/>
              </a:rPr>
              <a:t>*</a:t>
            </a:r>
            <a:r>
              <a:rPr lang="en-US" sz="2000" b="0" i="0" dirty="0">
                <a:latin typeface="Verdana" pitchFamily="34" charset="0"/>
              </a:rPr>
              <a:t> using Euler’s Phi-Function (sometimes called the </a:t>
            </a:r>
            <a:r>
              <a:rPr lang="en-US" sz="2000" b="1" i="0" dirty="0">
                <a:solidFill>
                  <a:srgbClr val="FF0000"/>
                </a:solidFill>
                <a:latin typeface="Verdana" pitchFamily="34" charset="0"/>
              </a:rPr>
              <a:t>Euler’s </a:t>
            </a:r>
            <a:r>
              <a:rPr lang="en-US" sz="2000" b="1" i="0" dirty="0" err="1">
                <a:solidFill>
                  <a:srgbClr val="FF0000"/>
                </a:solidFill>
                <a:latin typeface="Verdana" pitchFamily="34" charset="0"/>
              </a:rPr>
              <a:t>Totient</a:t>
            </a:r>
            <a:r>
              <a:rPr lang="en-US" sz="2000" b="1" i="0" dirty="0">
                <a:solidFill>
                  <a:srgbClr val="FF0000"/>
                </a:solidFill>
                <a:latin typeface="Verdana" pitchFamily="34" charset="0"/>
              </a:rPr>
              <a:t> function</a:t>
            </a:r>
            <a:r>
              <a:rPr lang="en-US" sz="2000" b="0" i="0" dirty="0">
                <a:latin typeface="Verdana" pitchFamily="34" charset="0"/>
              </a:rPr>
              <a:t>), </a:t>
            </a:r>
            <a:r>
              <a:rPr lang="el-GR" sz="2000" b="0" i="0" dirty="0">
                <a:latin typeface="Verdana" pitchFamily="34" charset="0"/>
              </a:rPr>
              <a:t>Φ</a:t>
            </a:r>
            <a:r>
              <a:rPr lang="en-US" sz="2000" b="0" i="0" dirty="0">
                <a:latin typeface="Verdana" pitchFamily="34" charset="0"/>
              </a:rPr>
              <a:t>(n) that finds the number of integers that are both smaller than n and relatively prime to n.</a:t>
            </a:r>
          </a:p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000" b="0" i="0" dirty="0">
                <a:latin typeface="Verdana" pitchFamily="34" charset="0"/>
              </a:rPr>
              <a:t>The following rules helps to find the value of </a:t>
            </a:r>
            <a:r>
              <a:rPr lang="el-GR" sz="2000" b="0" i="0" dirty="0">
                <a:latin typeface="Verdana" pitchFamily="34" charset="0"/>
              </a:rPr>
              <a:t>Φ</a:t>
            </a:r>
            <a:r>
              <a:rPr lang="en-US" sz="2000" b="0" i="0" dirty="0">
                <a:latin typeface="Verdana" pitchFamily="34" charset="0"/>
              </a:rPr>
              <a:t>(n):</a:t>
            </a:r>
          </a:p>
        </p:txBody>
      </p:sp>
      <p:sp>
        <p:nvSpPr>
          <p:cNvPr id="5" name="Rectangle 14"/>
          <p:cNvSpPr>
            <a:spLocks noChangeArrowheads="1"/>
          </p:cNvSpPr>
          <p:nvPr/>
        </p:nvSpPr>
        <p:spPr bwMode="auto">
          <a:xfrm>
            <a:off x="304800" y="2414221"/>
            <a:ext cx="8610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 anchorCtr="0">
            <a:spAutoFit/>
          </a:bodyPr>
          <a:lstStyle/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000" b="0" i="0" dirty="0">
                <a:latin typeface="Verdana" pitchFamily="34" charset="0"/>
              </a:rPr>
              <a:t>Z</a:t>
            </a:r>
            <a:r>
              <a:rPr lang="en-US" sz="2000" b="0" i="0" baseline="-25000" dirty="0">
                <a:latin typeface="Verdana" pitchFamily="34" charset="0"/>
              </a:rPr>
              <a:t>n</a:t>
            </a:r>
            <a:r>
              <a:rPr lang="en-US" sz="2000" b="0" i="0" dirty="0">
                <a:latin typeface="Verdana" pitchFamily="34" charset="0"/>
              </a:rPr>
              <a:t> is a set that contains all integers from 0 to n-1. </a:t>
            </a:r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76200" y="1962150"/>
            <a:ext cx="75438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/>
            <a:r>
              <a:rPr lang="en-US" sz="2400" i="0" dirty="0">
                <a:solidFill>
                  <a:schemeClr val="hlink"/>
                </a:solidFill>
                <a:latin typeface="Verdana" pitchFamily="34" charset="0"/>
              </a:rPr>
              <a:t>Finding the number of elements in Z</a:t>
            </a:r>
            <a:r>
              <a:rPr lang="en-US" sz="2400" i="0" baseline="-25000" dirty="0">
                <a:solidFill>
                  <a:schemeClr val="hlink"/>
                </a:solidFill>
                <a:latin typeface="Verdana" pitchFamily="34" charset="0"/>
              </a:rPr>
              <a:t>n</a:t>
            </a:r>
            <a:r>
              <a:rPr lang="en-US" sz="2400" i="0" dirty="0">
                <a:solidFill>
                  <a:schemeClr val="hlink"/>
                </a:solidFill>
                <a:latin typeface="Verdana" pitchFamily="34" charset="0"/>
              </a:rPr>
              <a:t> :</a:t>
            </a:r>
            <a:endParaRPr lang="en-US" sz="2400" i="0" baseline="-25000" dirty="0">
              <a:latin typeface="Verdana" pitchFamily="34" charset="0"/>
            </a:endParaRP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76200" y="2857500"/>
            <a:ext cx="75438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/>
            <a:r>
              <a:rPr lang="en-US" sz="2400" i="0" dirty="0">
                <a:solidFill>
                  <a:schemeClr val="hlink"/>
                </a:solidFill>
                <a:latin typeface="Verdana" pitchFamily="34" charset="0"/>
              </a:rPr>
              <a:t>Finding the number of elements in </a:t>
            </a:r>
            <a:r>
              <a:rPr lang="en-US" sz="2400" i="0" dirty="0">
                <a:solidFill>
                  <a:srgbClr val="3333FF"/>
                </a:solidFill>
                <a:latin typeface="Verdana" pitchFamily="34" charset="0"/>
              </a:rPr>
              <a:t>Z</a:t>
            </a:r>
            <a:r>
              <a:rPr lang="en-US" sz="2400" i="0" baseline="-25000" dirty="0">
                <a:solidFill>
                  <a:srgbClr val="3333FF"/>
                </a:solidFill>
                <a:latin typeface="Verdana" pitchFamily="34" charset="0"/>
              </a:rPr>
              <a:t>n* </a:t>
            </a:r>
            <a:r>
              <a:rPr lang="en-US" sz="2400" i="0" dirty="0">
                <a:solidFill>
                  <a:srgbClr val="3333FF"/>
                </a:solidFill>
                <a:latin typeface="Verdana" pitchFamily="34" charset="0"/>
              </a:rPr>
              <a:t>:</a:t>
            </a:r>
            <a:r>
              <a:rPr lang="en-US" sz="2400" i="0" baseline="-25000" dirty="0">
                <a:latin typeface="Verdana" pitchFamily="34" charset="0"/>
              </a:rPr>
              <a:t> </a:t>
            </a:r>
          </a:p>
        </p:txBody>
      </p:sp>
      <p:pic>
        <p:nvPicPr>
          <p:cNvPr id="8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0" y="5179480"/>
            <a:ext cx="4127500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300" y="5949417"/>
            <a:ext cx="7735888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14300" y="700634"/>
            <a:ext cx="8839200" cy="110799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</a:rPr>
              <a:t>Euler’s </a:t>
            </a:r>
            <a:r>
              <a:rPr lang="en-US" sz="2200" dirty="0" smtClean="0">
                <a:latin typeface="Verdana" panose="020B0604030504040204" pitchFamily="34" charset="0"/>
                <a:ea typeface="Verdana" panose="020B0604030504040204" pitchFamily="34" charset="0"/>
              </a:rPr>
              <a:t>phi-function, </a:t>
            </a:r>
            <a:r>
              <a:rPr lang="el-GR" sz="2200" dirty="0" smtClean="0">
                <a:latin typeface="Verdana" panose="020B0604030504040204" pitchFamily="34" charset="0"/>
                <a:ea typeface="Verdana" panose="020B0604030504040204" pitchFamily="34" charset="0"/>
              </a:rPr>
              <a:t>Φ</a:t>
            </a:r>
            <a:r>
              <a:rPr lang="en-US" sz="2200" dirty="0" smtClean="0">
                <a:latin typeface="Verdana" panose="020B0604030504040204" pitchFamily="34" charset="0"/>
                <a:ea typeface="Verdana" panose="020B0604030504040204" pitchFamily="34" charset="0"/>
              </a:rPr>
              <a:t>(n) which </a:t>
            </a:r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</a:rPr>
              <a:t>is sometimes called the</a:t>
            </a:r>
          </a:p>
          <a:p>
            <a:pPr algn="just"/>
            <a:r>
              <a:rPr lang="en-US" sz="22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Euler’s </a:t>
            </a:r>
            <a:r>
              <a:rPr lang="en-US" sz="2200" b="1" dirty="0" err="1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Totient</a:t>
            </a:r>
            <a:r>
              <a:rPr lang="en-US" sz="2200" b="1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function </a:t>
            </a:r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</a:rPr>
              <a:t>plays a very important role in cryptography. </a:t>
            </a:r>
          </a:p>
        </p:txBody>
      </p:sp>
    </p:spTree>
    <p:extLst>
      <p:ext uri="{BB962C8B-B14F-4D97-AF65-F5344CB8AC3E}">
        <p14:creationId xmlns:p14="http://schemas.microsoft.com/office/powerpoint/2010/main" val="1058617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5" name="Rectangle 11"/>
          <p:cNvSpPr>
            <a:spLocks noChangeArrowheads="1"/>
          </p:cNvSpPr>
          <p:nvPr/>
        </p:nvSpPr>
        <p:spPr bwMode="auto">
          <a:xfrm>
            <a:off x="0" y="-4763"/>
            <a:ext cx="9144000" cy="5847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ko-KR" sz="3200" b="1" dirty="0" smtClean="0">
                <a:latin typeface="Verdana" pitchFamily="34" charset="0"/>
                <a:ea typeface="굴림" pitchFamily="34" charset="-127"/>
              </a:rPr>
              <a:t>Euler’s Phi Function</a:t>
            </a:r>
            <a:endParaRPr lang="en-US" altLang="en-US" sz="3200" b="1" dirty="0">
              <a:latin typeface="Verdana" pitchFamily="34" charset="0"/>
              <a:ea typeface="굴림" pitchFamily="34" charset="-127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>
                <a:solidFill>
                  <a:srgbClr val="FF0000"/>
                </a:solidFill>
              </a:rPr>
              <a:t>Slide</a:t>
            </a:r>
            <a:r>
              <a:rPr lang="en-US" smtClean="0"/>
              <a:t>-</a:t>
            </a:r>
            <a:fld id="{FCFF135A-902E-4CEE-A769-6297F0D52EC6}" type="slidenum">
              <a:rPr lang="en-US" smtClean="0">
                <a:solidFill>
                  <a:srgbClr val="6600FF"/>
                </a:solidFill>
              </a:rPr>
              <a:pPr algn="l">
                <a:defRPr/>
              </a:pPr>
              <a:t>69</a:t>
            </a:fld>
            <a:endParaRPr lang="en-US" dirty="0">
              <a:solidFill>
                <a:srgbClr val="6600FF"/>
              </a:solidFill>
            </a:endParaRPr>
          </a:p>
        </p:txBody>
      </p:sp>
      <p:sp>
        <p:nvSpPr>
          <p:cNvPr id="10" name="Text Box 16"/>
          <p:cNvSpPr txBox="1">
            <a:spLocks noChangeArrowheads="1"/>
          </p:cNvSpPr>
          <p:nvPr/>
        </p:nvSpPr>
        <p:spPr bwMode="auto">
          <a:xfrm>
            <a:off x="228600" y="1666875"/>
            <a:ext cx="8610600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2000" b="0" i="0" dirty="0">
                <a:latin typeface="Verdana" pitchFamily="34" charset="0"/>
              </a:rPr>
              <a:t>Since 13 is a prime, so according to the second rule, </a:t>
            </a:r>
          </a:p>
          <a:p>
            <a:pPr algn="ctr">
              <a:spcBef>
                <a:spcPts val="600"/>
              </a:spcBef>
              <a:spcAft>
                <a:spcPts val="1800"/>
              </a:spcAft>
            </a:pPr>
            <a:r>
              <a:rPr lang="el-GR" sz="2000" b="0" i="0" dirty="0">
                <a:latin typeface="Verdana" pitchFamily="34" charset="0"/>
              </a:rPr>
              <a:t>Φ</a:t>
            </a:r>
            <a:r>
              <a:rPr lang="en-US" sz="2000" b="0" i="0" dirty="0">
                <a:latin typeface="Verdana" pitchFamily="34" charset="0"/>
              </a:rPr>
              <a:t>(13)=(13-1)=12</a:t>
            </a: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304799" y="899289"/>
            <a:ext cx="870857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algn="just" eaLnBrk="1" hangingPunct="1"/>
            <a:r>
              <a:rPr lang="en-US" sz="2000" b="0" i="0" dirty="0">
                <a:latin typeface="Verdana" pitchFamily="34" charset="0"/>
              </a:rPr>
              <a:t>Find the number of elements in Z</a:t>
            </a:r>
            <a:r>
              <a:rPr lang="en-US" sz="2000" b="0" i="0" baseline="-25000" dirty="0">
                <a:latin typeface="Verdana" pitchFamily="34" charset="0"/>
              </a:rPr>
              <a:t>13</a:t>
            </a:r>
            <a:r>
              <a:rPr lang="en-US" sz="2000" b="0" i="0" dirty="0">
                <a:latin typeface="Verdana" pitchFamily="34" charset="0"/>
              </a:rPr>
              <a:t>* using Euler’s Phi-Function.</a:t>
            </a:r>
          </a:p>
        </p:txBody>
      </p:sp>
      <p:sp>
        <p:nvSpPr>
          <p:cNvPr id="12" name="Text Box 2"/>
          <p:cNvSpPr txBox="1">
            <a:spLocks noChangeArrowheads="1"/>
          </p:cNvSpPr>
          <p:nvPr/>
        </p:nvSpPr>
        <p:spPr bwMode="auto">
          <a:xfrm>
            <a:off x="0" y="522739"/>
            <a:ext cx="214674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1" i="0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Example-1:</a:t>
            </a:r>
            <a:endParaRPr lang="en-US" sz="2400" b="1" dirty="0">
              <a:solidFill>
                <a:srgbClr val="3333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0" y="1296988"/>
            <a:ext cx="82296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 eaLnBrk="1" hangingPunct="1">
              <a:defRPr/>
            </a:pPr>
            <a:r>
              <a:rPr lang="en-US" b="1" i="0" dirty="0">
                <a:solidFill>
                  <a:schemeClr val="hlin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Solution:</a:t>
            </a:r>
          </a:p>
        </p:txBody>
      </p:sp>
      <p:sp>
        <p:nvSpPr>
          <p:cNvPr id="14" name="Text Box 16"/>
          <p:cNvSpPr txBox="1">
            <a:spLocks noChangeArrowheads="1"/>
          </p:cNvSpPr>
          <p:nvPr/>
        </p:nvSpPr>
        <p:spPr bwMode="auto">
          <a:xfrm>
            <a:off x="228600" y="3259138"/>
            <a:ext cx="8610600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2000" b="0" i="0" dirty="0">
                <a:latin typeface="Verdana" pitchFamily="34" charset="0"/>
              </a:rPr>
              <a:t>Since 10 is not a prime, so according to the third rule, </a:t>
            </a:r>
          </a:p>
          <a:p>
            <a:pPr algn="ctr">
              <a:spcBef>
                <a:spcPts val="600"/>
              </a:spcBef>
              <a:spcAft>
                <a:spcPts val="1800"/>
              </a:spcAft>
            </a:pPr>
            <a:r>
              <a:rPr lang="el-GR" sz="2000" b="0" i="0" dirty="0">
                <a:latin typeface="Verdana" pitchFamily="34" charset="0"/>
              </a:rPr>
              <a:t>Φ</a:t>
            </a:r>
            <a:r>
              <a:rPr lang="en-US" sz="2000" b="0" i="0" dirty="0">
                <a:latin typeface="Verdana" pitchFamily="34" charset="0"/>
              </a:rPr>
              <a:t>(10)=</a:t>
            </a:r>
            <a:r>
              <a:rPr lang="el-GR" sz="2000" b="0" i="0" dirty="0">
                <a:latin typeface="Verdana" pitchFamily="34" charset="0"/>
              </a:rPr>
              <a:t> Φ</a:t>
            </a:r>
            <a:r>
              <a:rPr lang="en-US" sz="2000" b="0" i="0" dirty="0">
                <a:latin typeface="Verdana" pitchFamily="34" charset="0"/>
              </a:rPr>
              <a:t>(5x2)=</a:t>
            </a:r>
            <a:r>
              <a:rPr lang="el-GR" sz="2000" b="0" i="0" dirty="0">
                <a:latin typeface="Verdana" pitchFamily="34" charset="0"/>
              </a:rPr>
              <a:t> Φ</a:t>
            </a:r>
            <a:r>
              <a:rPr lang="en-US" sz="2000" b="0" i="0" dirty="0">
                <a:latin typeface="Verdana" pitchFamily="34" charset="0"/>
              </a:rPr>
              <a:t>(2) x </a:t>
            </a:r>
            <a:r>
              <a:rPr lang="el-GR" sz="2000" b="0" i="0" dirty="0">
                <a:latin typeface="Verdana" pitchFamily="34" charset="0"/>
              </a:rPr>
              <a:t>Φ</a:t>
            </a:r>
            <a:r>
              <a:rPr lang="en-US" sz="2000" b="0" i="0" dirty="0">
                <a:latin typeface="Verdana" pitchFamily="34" charset="0"/>
              </a:rPr>
              <a:t>(5)=(2-1) x (5-1)= 1 x 4 =4</a:t>
            </a:r>
          </a:p>
        </p:txBody>
      </p:sp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304800" y="2554826"/>
            <a:ext cx="85344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algn="just" eaLnBrk="1" hangingPunct="1"/>
            <a:r>
              <a:rPr lang="en-US" sz="2000" b="0" i="0" dirty="0">
                <a:latin typeface="Verdana" pitchFamily="34" charset="0"/>
              </a:rPr>
              <a:t>Find the number of elements in Z</a:t>
            </a:r>
            <a:r>
              <a:rPr lang="en-US" sz="2000" b="0" i="0" baseline="-25000" dirty="0">
                <a:latin typeface="Verdana" pitchFamily="34" charset="0"/>
              </a:rPr>
              <a:t>10</a:t>
            </a:r>
            <a:r>
              <a:rPr lang="en-US" sz="2000" b="0" i="0" dirty="0">
                <a:latin typeface="Verdana" pitchFamily="34" charset="0"/>
              </a:rPr>
              <a:t>* using Euler’s Phi-Function.</a:t>
            </a:r>
          </a:p>
        </p:txBody>
      </p:sp>
      <p:sp>
        <p:nvSpPr>
          <p:cNvPr id="16" name="Text Box 2"/>
          <p:cNvSpPr txBox="1">
            <a:spLocks noChangeArrowheads="1"/>
          </p:cNvSpPr>
          <p:nvPr/>
        </p:nvSpPr>
        <p:spPr bwMode="auto">
          <a:xfrm>
            <a:off x="0" y="2139950"/>
            <a:ext cx="214674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1" i="0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Example-2:</a:t>
            </a:r>
            <a:endParaRPr lang="en-US" sz="2400" b="1" dirty="0">
              <a:solidFill>
                <a:srgbClr val="3333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7" name="Rectangle 12"/>
          <p:cNvSpPr>
            <a:spLocks noChangeArrowheads="1"/>
          </p:cNvSpPr>
          <p:nvPr/>
        </p:nvSpPr>
        <p:spPr bwMode="auto">
          <a:xfrm>
            <a:off x="0" y="2889250"/>
            <a:ext cx="8229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 eaLnBrk="1" hangingPunct="1">
              <a:defRPr/>
            </a:pPr>
            <a:r>
              <a:rPr lang="en-US" b="1" i="0" dirty="0">
                <a:solidFill>
                  <a:schemeClr val="hlin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Solution:</a:t>
            </a:r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228600" y="5180013"/>
            <a:ext cx="8784770" cy="1092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2000" b="0" i="0" dirty="0">
                <a:latin typeface="Verdana" pitchFamily="34" charset="0"/>
              </a:rPr>
              <a:t>Since 49 is not a prime and it can not be factored as the product of two relatively primes, so according to the fourth rule, </a:t>
            </a:r>
          </a:p>
          <a:p>
            <a:pPr algn="ctr">
              <a:spcBef>
                <a:spcPts val="600"/>
              </a:spcBef>
              <a:spcAft>
                <a:spcPts val="1800"/>
              </a:spcAft>
            </a:pPr>
            <a:r>
              <a:rPr lang="el-GR" sz="2000" b="0" i="0" dirty="0">
                <a:latin typeface="Verdana" pitchFamily="34" charset="0"/>
              </a:rPr>
              <a:t>Φ</a:t>
            </a:r>
            <a:r>
              <a:rPr lang="en-US" sz="2000" b="0" i="0" dirty="0">
                <a:latin typeface="Verdana" pitchFamily="34" charset="0"/>
              </a:rPr>
              <a:t>(49)=</a:t>
            </a:r>
            <a:r>
              <a:rPr lang="el-GR" sz="2000" b="0" i="0" dirty="0">
                <a:latin typeface="Verdana" pitchFamily="34" charset="0"/>
              </a:rPr>
              <a:t> Φ</a:t>
            </a:r>
            <a:r>
              <a:rPr lang="en-US" sz="2000" b="0" i="0" dirty="0">
                <a:latin typeface="Verdana" pitchFamily="34" charset="0"/>
              </a:rPr>
              <a:t>(7</a:t>
            </a:r>
            <a:r>
              <a:rPr lang="en-US" sz="2000" b="0" i="0" baseline="30000" dirty="0">
                <a:latin typeface="Verdana" pitchFamily="34" charset="0"/>
              </a:rPr>
              <a:t>2</a:t>
            </a:r>
            <a:r>
              <a:rPr lang="en-US" sz="2000" b="0" i="0" dirty="0">
                <a:latin typeface="Verdana" pitchFamily="34" charset="0"/>
              </a:rPr>
              <a:t>)=</a:t>
            </a:r>
            <a:r>
              <a:rPr lang="el-GR" sz="2000" b="0" i="0" dirty="0">
                <a:latin typeface="Verdana" pitchFamily="34" charset="0"/>
              </a:rPr>
              <a:t> </a:t>
            </a:r>
            <a:r>
              <a:rPr lang="en-US" sz="2000" b="0" i="0" dirty="0">
                <a:latin typeface="Verdana" pitchFamily="34" charset="0"/>
              </a:rPr>
              <a:t>7</a:t>
            </a:r>
            <a:r>
              <a:rPr lang="en-US" sz="2000" b="0" i="0" baseline="30000" dirty="0">
                <a:latin typeface="Verdana" pitchFamily="34" charset="0"/>
              </a:rPr>
              <a:t>2</a:t>
            </a:r>
            <a:r>
              <a:rPr lang="en-US" sz="2000" b="0" i="0" dirty="0">
                <a:latin typeface="Verdana" pitchFamily="34" charset="0"/>
              </a:rPr>
              <a:t> – 7</a:t>
            </a:r>
            <a:r>
              <a:rPr lang="en-US" sz="2000" b="0" i="0" baseline="30000" dirty="0">
                <a:latin typeface="Verdana" pitchFamily="34" charset="0"/>
              </a:rPr>
              <a:t>2-1</a:t>
            </a:r>
            <a:r>
              <a:rPr lang="en-US" sz="2000" b="0" i="0" dirty="0">
                <a:latin typeface="Verdana" pitchFamily="34" charset="0"/>
              </a:rPr>
              <a:t>= 49 – 7 = 42</a:t>
            </a:r>
          </a:p>
        </p:txBody>
      </p:sp>
      <p:sp>
        <p:nvSpPr>
          <p:cNvPr id="19" name="Rectangle 11"/>
          <p:cNvSpPr>
            <a:spLocks noChangeArrowheads="1"/>
          </p:cNvSpPr>
          <p:nvPr/>
        </p:nvSpPr>
        <p:spPr bwMode="auto">
          <a:xfrm>
            <a:off x="304800" y="4404489"/>
            <a:ext cx="84455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algn="just" eaLnBrk="1" hangingPunct="1"/>
            <a:r>
              <a:rPr lang="en-US" sz="2000" b="0" i="0" dirty="0">
                <a:latin typeface="Verdana" pitchFamily="34" charset="0"/>
              </a:rPr>
              <a:t>Find the number of elements in Z</a:t>
            </a:r>
            <a:r>
              <a:rPr lang="en-US" sz="2000" b="0" i="0" baseline="-25000" dirty="0">
                <a:latin typeface="Verdana" pitchFamily="34" charset="0"/>
              </a:rPr>
              <a:t>49</a:t>
            </a:r>
            <a:r>
              <a:rPr lang="en-US" sz="2000" b="0" i="0" dirty="0">
                <a:latin typeface="Verdana" pitchFamily="34" charset="0"/>
              </a:rPr>
              <a:t>* using Euler’s Phi-Function.</a:t>
            </a:r>
          </a:p>
        </p:txBody>
      </p:sp>
      <p:sp>
        <p:nvSpPr>
          <p:cNvPr id="20" name="Text Box 2"/>
          <p:cNvSpPr txBox="1">
            <a:spLocks noChangeArrowheads="1"/>
          </p:cNvSpPr>
          <p:nvPr/>
        </p:nvSpPr>
        <p:spPr bwMode="auto">
          <a:xfrm>
            <a:off x="0" y="4038600"/>
            <a:ext cx="214674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1" i="0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Example-3:</a:t>
            </a:r>
            <a:endParaRPr lang="en-US" sz="2400" b="1" dirty="0">
              <a:solidFill>
                <a:srgbClr val="3333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1" name="Rectangle 12"/>
          <p:cNvSpPr>
            <a:spLocks noChangeArrowheads="1"/>
          </p:cNvSpPr>
          <p:nvPr/>
        </p:nvSpPr>
        <p:spPr bwMode="auto">
          <a:xfrm>
            <a:off x="0" y="4876800"/>
            <a:ext cx="8229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 eaLnBrk="1" hangingPunct="1">
              <a:defRPr/>
            </a:pPr>
            <a:r>
              <a:rPr lang="en-US" i="0" dirty="0">
                <a:solidFill>
                  <a:schemeClr val="hlin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Solution:</a:t>
            </a:r>
          </a:p>
        </p:txBody>
      </p:sp>
      <p:sp>
        <p:nvSpPr>
          <p:cNvPr id="3" name="Rectangle 2"/>
          <p:cNvSpPr/>
          <p:nvPr/>
        </p:nvSpPr>
        <p:spPr>
          <a:xfrm>
            <a:off x="304799" y="6325232"/>
            <a:ext cx="82323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Interesting point: If </a:t>
            </a:r>
            <a:r>
              <a:rPr lang="en-US" sz="2000" b="1" i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</a:t>
            </a:r>
            <a:r>
              <a:rPr lang="en-US" sz="2000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&gt; 2, the value of f(</a:t>
            </a:r>
            <a:r>
              <a:rPr lang="en-US" sz="2000" b="1" i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</a:t>
            </a:r>
            <a:r>
              <a:rPr lang="en-US" sz="2000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 is even.</a:t>
            </a:r>
          </a:p>
        </p:txBody>
      </p:sp>
    </p:spTree>
    <p:extLst>
      <p:ext uri="{BB962C8B-B14F-4D97-AF65-F5344CB8AC3E}">
        <p14:creationId xmlns:p14="http://schemas.microsoft.com/office/powerpoint/2010/main" val="2715415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>
                <a:solidFill>
                  <a:srgbClr val="FF0000"/>
                </a:solidFill>
              </a:rPr>
              <a:t>Slide</a:t>
            </a:r>
            <a:r>
              <a:rPr lang="en-US" smtClean="0"/>
              <a:t>-</a:t>
            </a:r>
            <a:fld id="{FCFF135A-902E-4CEE-A769-6297F0D52EC6}" type="slidenum">
              <a:rPr lang="en-US" smtClean="0">
                <a:solidFill>
                  <a:srgbClr val="6600FF"/>
                </a:solidFill>
              </a:rPr>
              <a:pPr algn="l">
                <a:defRPr/>
              </a:pPr>
              <a:t>7</a:t>
            </a:fld>
            <a:endParaRPr lang="en-US" dirty="0">
              <a:solidFill>
                <a:srgbClr val="6600FF"/>
              </a:solidFill>
            </a:endParaRPr>
          </a:p>
        </p:txBody>
      </p:sp>
      <p:sp>
        <p:nvSpPr>
          <p:cNvPr id="3" name="Rectangle 14"/>
          <p:cNvSpPr>
            <a:spLocks noChangeArrowheads="1"/>
          </p:cNvSpPr>
          <p:nvPr/>
        </p:nvSpPr>
        <p:spPr bwMode="auto">
          <a:xfrm>
            <a:off x="0" y="414974"/>
            <a:ext cx="8466138" cy="58169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t" anchorCtr="0">
            <a:spAutoFit/>
          </a:bodyPr>
          <a:lstStyle/>
          <a:p>
            <a:pPr marL="673100" lvl="1" indent="-457200" algn="just">
              <a:spcBef>
                <a:spcPts val="600"/>
              </a:spcBef>
              <a:spcAft>
                <a:spcPts val="600"/>
              </a:spcAft>
              <a:buClr>
                <a:srgbClr val="00B050"/>
              </a:buClr>
              <a:buFont typeface="+mj-lt"/>
              <a:buAutoNum type="arabicPeriod" startAt="13"/>
              <a:defRPr/>
            </a:pPr>
            <a:r>
              <a:rPr lang="en-US" sz="2400" b="1" dirty="0" smtClean="0">
                <a:ln>
                  <a:solidFill>
                    <a:srgbClr val="00B050"/>
                  </a:solidFill>
                </a:ln>
                <a:solidFill>
                  <a:schemeClr val="tx2"/>
                </a:solidFill>
                <a:latin typeface="Verdana" pitchFamily="34" charset="0"/>
                <a:ea typeface="SimSun" pitchFamily="2" charset="-122"/>
              </a:rPr>
              <a:t>What are the two kinds of Modular Inverse?</a:t>
            </a:r>
          </a:p>
          <a:p>
            <a:pPr marL="673100" lvl="1" indent="-457200" algn="just">
              <a:spcBef>
                <a:spcPts val="600"/>
              </a:spcBef>
              <a:spcAft>
                <a:spcPts val="600"/>
              </a:spcAft>
              <a:buClr>
                <a:srgbClr val="00B050"/>
              </a:buClr>
              <a:buFont typeface="+mj-lt"/>
              <a:buAutoNum type="arabicPeriod" startAt="13"/>
              <a:defRPr/>
            </a:pPr>
            <a:endParaRPr lang="en-US" sz="2400" b="1" dirty="0">
              <a:ln>
                <a:solidFill>
                  <a:srgbClr val="00B050"/>
                </a:solidFill>
              </a:ln>
              <a:solidFill>
                <a:schemeClr val="tx2"/>
              </a:solidFill>
              <a:latin typeface="Verdana" pitchFamily="34" charset="0"/>
              <a:ea typeface="SimSun" pitchFamily="2" charset="-122"/>
            </a:endParaRPr>
          </a:p>
          <a:p>
            <a:pPr marL="673100" lvl="1" indent="-457200" algn="just">
              <a:spcBef>
                <a:spcPts val="600"/>
              </a:spcBef>
              <a:spcAft>
                <a:spcPts val="600"/>
              </a:spcAft>
              <a:buClr>
                <a:srgbClr val="00B050"/>
              </a:buClr>
              <a:buFont typeface="+mj-lt"/>
              <a:buAutoNum type="arabicPeriod" startAt="13"/>
              <a:defRPr/>
            </a:pPr>
            <a:r>
              <a:rPr lang="en-US" sz="2400" b="1" dirty="0" smtClean="0">
                <a:ln>
                  <a:solidFill>
                    <a:srgbClr val="00B050"/>
                  </a:solidFill>
                </a:ln>
                <a:solidFill>
                  <a:schemeClr val="tx2"/>
                </a:solidFill>
                <a:latin typeface="Verdana" pitchFamily="34" charset="0"/>
                <a:ea typeface="SimSun" pitchFamily="2" charset="-122"/>
              </a:rPr>
              <a:t>Consider two integers x and y in N modulus.  What are the criteria such that x is the additive inverse of y and vice versa?</a:t>
            </a:r>
          </a:p>
          <a:p>
            <a:pPr marL="673100" lvl="1" indent="-457200" algn="just">
              <a:spcBef>
                <a:spcPts val="600"/>
              </a:spcBef>
              <a:spcAft>
                <a:spcPts val="600"/>
              </a:spcAft>
              <a:buClr>
                <a:srgbClr val="00B050"/>
              </a:buClr>
              <a:buFont typeface="+mj-lt"/>
              <a:buAutoNum type="arabicPeriod" startAt="13"/>
              <a:defRPr/>
            </a:pPr>
            <a:endParaRPr lang="en-US" sz="2400" b="1" dirty="0">
              <a:ln>
                <a:solidFill>
                  <a:srgbClr val="00B050"/>
                </a:solidFill>
              </a:ln>
              <a:solidFill>
                <a:schemeClr val="tx2"/>
              </a:solidFill>
              <a:latin typeface="Verdana" pitchFamily="34" charset="0"/>
              <a:ea typeface="SimSun" pitchFamily="2" charset="-122"/>
            </a:endParaRPr>
          </a:p>
          <a:p>
            <a:pPr marL="673100" lvl="1" indent="-457200" algn="just">
              <a:spcBef>
                <a:spcPts val="600"/>
              </a:spcBef>
              <a:spcAft>
                <a:spcPts val="600"/>
              </a:spcAft>
              <a:buClr>
                <a:srgbClr val="00B050"/>
              </a:buClr>
              <a:buFont typeface="+mj-lt"/>
              <a:buAutoNum type="arabicPeriod" startAt="13"/>
              <a:defRPr/>
            </a:pPr>
            <a:r>
              <a:rPr lang="en-US" sz="2400" b="1" dirty="0" smtClean="0">
                <a:ln>
                  <a:solidFill>
                    <a:srgbClr val="00B050"/>
                  </a:solidFill>
                </a:ln>
                <a:solidFill>
                  <a:schemeClr val="tx2"/>
                </a:solidFill>
                <a:latin typeface="Verdana" pitchFamily="34" charset="0"/>
                <a:ea typeface="SimSun" pitchFamily="2" charset="-122"/>
              </a:rPr>
              <a:t>Which values should be considered in N modulus while determining the additive inverse?</a:t>
            </a:r>
          </a:p>
          <a:p>
            <a:pPr marL="673100" lvl="1" indent="-457200" algn="just">
              <a:spcBef>
                <a:spcPts val="600"/>
              </a:spcBef>
              <a:spcAft>
                <a:spcPts val="600"/>
              </a:spcAft>
              <a:buClr>
                <a:srgbClr val="00B050"/>
              </a:buClr>
              <a:buFont typeface="+mj-lt"/>
              <a:buAutoNum type="arabicPeriod" startAt="13"/>
              <a:defRPr/>
            </a:pPr>
            <a:endParaRPr lang="en-US" sz="2400" b="1" dirty="0" smtClean="0">
              <a:ln>
                <a:solidFill>
                  <a:srgbClr val="00B050"/>
                </a:solidFill>
              </a:ln>
              <a:solidFill>
                <a:schemeClr val="tx2"/>
              </a:solidFill>
              <a:latin typeface="Verdana" pitchFamily="34" charset="0"/>
              <a:ea typeface="SimSun" pitchFamily="2" charset="-122"/>
            </a:endParaRPr>
          </a:p>
          <a:p>
            <a:pPr marL="673100" lvl="1" indent="-457200" algn="just">
              <a:spcBef>
                <a:spcPts val="600"/>
              </a:spcBef>
              <a:spcAft>
                <a:spcPts val="600"/>
              </a:spcAft>
              <a:buClr>
                <a:srgbClr val="00B050"/>
              </a:buClr>
              <a:buFont typeface="+mj-lt"/>
              <a:buAutoNum type="arabicPeriod" startAt="13"/>
              <a:defRPr/>
            </a:pPr>
            <a:r>
              <a:rPr lang="en-US" sz="2400" b="1" dirty="0" smtClean="0">
                <a:ln>
                  <a:solidFill>
                    <a:srgbClr val="00B050"/>
                  </a:solidFill>
                </a:ln>
                <a:solidFill>
                  <a:schemeClr val="tx2"/>
                </a:solidFill>
                <a:latin typeface="Verdana" pitchFamily="34" charset="0"/>
                <a:ea typeface="SimSun" pitchFamily="2" charset="-122"/>
              </a:rPr>
              <a:t>Which integers have additive inverse in N modulus?</a:t>
            </a:r>
          </a:p>
        </p:txBody>
      </p:sp>
    </p:spTree>
    <p:extLst>
      <p:ext uri="{BB962C8B-B14F-4D97-AF65-F5344CB8AC3E}">
        <p14:creationId xmlns:p14="http://schemas.microsoft.com/office/powerpoint/2010/main" val="262869160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5" name="Rectangle 11"/>
          <p:cNvSpPr>
            <a:spLocks noChangeArrowheads="1"/>
          </p:cNvSpPr>
          <p:nvPr/>
        </p:nvSpPr>
        <p:spPr bwMode="auto">
          <a:xfrm>
            <a:off x="0" y="-4763"/>
            <a:ext cx="9144000" cy="5847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ko-KR" sz="3200" b="1" dirty="0" smtClean="0">
                <a:solidFill>
                  <a:srgbClr val="6600FF"/>
                </a:solidFill>
                <a:latin typeface="Verdana" pitchFamily="34" charset="0"/>
                <a:ea typeface="굴림" pitchFamily="34" charset="-127"/>
              </a:rPr>
              <a:t>Matrices</a:t>
            </a:r>
            <a:endParaRPr lang="en-US" altLang="en-US" sz="3200" b="1" dirty="0">
              <a:solidFill>
                <a:srgbClr val="6600FF"/>
              </a:solidFill>
              <a:latin typeface="Verdana" pitchFamily="34" charset="0"/>
              <a:ea typeface="굴림" pitchFamily="34" charset="-127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>
                <a:solidFill>
                  <a:srgbClr val="FF0000"/>
                </a:solidFill>
              </a:rPr>
              <a:t>Slide</a:t>
            </a:r>
            <a:r>
              <a:rPr lang="en-US" smtClean="0"/>
              <a:t>-</a:t>
            </a:r>
            <a:fld id="{FCFF135A-902E-4CEE-A769-6297F0D52EC6}" type="slidenum">
              <a:rPr lang="en-US" smtClean="0">
                <a:solidFill>
                  <a:srgbClr val="6600FF"/>
                </a:solidFill>
              </a:rPr>
              <a:pPr algn="l">
                <a:defRPr/>
              </a:pPr>
              <a:t>70</a:t>
            </a:fld>
            <a:endParaRPr lang="en-US" dirty="0">
              <a:solidFill>
                <a:srgbClr val="6600FF"/>
              </a:solidFill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304800" y="636022"/>
            <a:ext cx="8515350" cy="2431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 anchorCtr="0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/>
            <a:r>
              <a:rPr lang="en-US" sz="2800" i="0" dirty="0">
                <a:latin typeface="Verdana" panose="020B0604030504040204" pitchFamily="34" charset="0"/>
                <a:ea typeface="Verdana" panose="020B0604030504040204" pitchFamily="34" charset="0"/>
              </a:rPr>
              <a:t>In cryptography </a:t>
            </a:r>
            <a:r>
              <a:rPr lang="en-US" sz="2800" b="0" i="0" dirty="0">
                <a:latin typeface="Verdana" panose="020B0604030504040204" pitchFamily="34" charset="0"/>
                <a:ea typeface="Verdana" panose="020B0604030504040204" pitchFamily="34" charset="0"/>
              </a:rPr>
              <a:t>we need to handle matrices. </a:t>
            </a:r>
            <a:endParaRPr lang="en-US" sz="2800" b="0" i="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746125" indent="-407988" algn="just" eaLnBrk="1" hangingPunct="1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sz="2400" b="0" i="0" dirty="0" smtClean="0">
                <a:latin typeface="Verdana" panose="020B0604030504040204" pitchFamily="34" charset="0"/>
                <a:ea typeface="Verdana" panose="020B0604030504040204" pitchFamily="34" charset="0"/>
              </a:rPr>
              <a:t>Although </a:t>
            </a:r>
            <a:r>
              <a:rPr lang="en-US" sz="2400" b="0" i="0" dirty="0">
                <a:latin typeface="Verdana" panose="020B0604030504040204" pitchFamily="34" charset="0"/>
                <a:ea typeface="Verdana" panose="020B0604030504040204" pitchFamily="34" charset="0"/>
              </a:rPr>
              <a:t>this topic belongs to a special branch of algebra called linear algebra, the following brief review of matrices is necessary preparation for the study of cryptography. </a:t>
            </a:r>
          </a:p>
        </p:txBody>
      </p:sp>
    </p:spTree>
    <p:extLst>
      <p:ext uri="{BB962C8B-B14F-4D97-AF65-F5344CB8AC3E}">
        <p14:creationId xmlns:p14="http://schemas.microsoft.com/office/powerpoint/2010/main" val="1016410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5" name="Rectangle 11"/>
          <p:cNvSpPr>
            <a:spLocks noChangeArrowheads="1"/>
          </p:cNvSpPr>
          <p:nvPr/>
        </p:nvSpPr>
        <p:spPr bwMode="auto">
          <a:xfrm>
            <a:off x="0" y="-4763"/>
            <a:ext cx="9144000" cy="5847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ko-KR" sz="3200" b="1" dirty="0" smtClean="0">
                <a:latin typeface="Verdana" pitchFamily="34" charset="0"/>
                <a:ea typeface="굴림" pitchFamily="34" charset="-127"/>
              </a:rPr>
              <a:t>Matrices</a:t>
            </a:r>
            <a:endParaRPr lang="en-US" altLang="en-US" sz="3200" b="1" dirty="0">
              <a:latin typeface="Verdana" pitchFamily="34" charset="0"/>
              <a:ea typeface="굴림" pitchFamily="34" charset="-127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>
                <a:solidFill>
                  <a:srgbClr val="FF0000"/>
                </a:solidFill>
              </a:rPr>
              <a:t>Slide</a:t>
            </a:r>
            <a:r>
              <a:rPr lang="en-US" smtClean="0"/>
              <a:t>-</a:t>
            </a:r>
            <a:fld id="{FCFF135A-902E-4CEE-A769-6297F0D52EC6}" type="slidenum">
              <a:rPr lang="en-US" smtClean="0">
                <a:solidFill>
                  <a:srgbClr val="6600FF"/>
                </a:solidFill>
              </a:rPr>
              <a:pPr algn="l">
                <a:defRPr/>
              </a:pPr>
              <a:t>71</a:t>
            </a:fld>
            <a:endParaRPr lang="en-US" dirty="0">
              <a:solidFill>
                <a:srgbClr val="6600FF"/>
              </a:solidFill>
            </a:endParaRPr>
          </a:p>
        </p:txBody>
      </p:sp>
      <p:sp>
        <p:nvSpPr>
          <p:cNvPr id="4" name="Text Box 13"/>
          <p:cNvSpPr txBox="1">
            <a:spLocks noChangeArrowheads="1"/>
          </p:cNvSpPr>
          <p:nvPr/>
        </p:nvSpPr>
        <p:spPr bwMode="auto">
          <a:xfrm>
            <a:off x="3162300" y="6304443"/>
            <a:ext cx="461697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2400" i="0" dirty="0">
                <a:solidFill>
                  <a:schemeClr val="folHlin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Figure: </a:t>
            </a:r>
            <a:r>
              <a:rPr lang="en-US" sz="2000" i="0" dirty="0">
                <a:latin typeface="Verdana" panose="020B0604030504040204" pitchFamily="34" charset="0"/>
                <a:ea typeface="Verdana" panose="020B0604030504040204" pitchFamily="34" charset="0"/>
              </a:rPr>
              <a:t>A matrix of size </a:t>
            </a:r>
            <a:r>
              <a:rPr lang="en-US" sz="2000" i="0" dirty="0" smtClean="0">
                <a:solidFill>
                  <a:schemeClr val="hlin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 </a:t>
            </a:r>
            <a:r>
              <a:rPr lang="en-US" sz="2000" i="0" dirty="0" smtClean="0">
                <a:solidFill>
                  <a:schemeClr val="folHlink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×</a:t>
            </a:r>
            <a:r>
              <a:rPr lang="en-US" sz="2000" i="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i="0" dirty="0">
                <a:solidFill>
                  <a:schemeClr val="hlin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</a:t>
            </a:r>
          </a:p>
        </p:txBody>
      </p:sp>
      <p:pic>
        <p:nvPicPr>
          <p:cNvPr id="5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7687" y="2983440"/>
            <a:ext cx="5508625" cy="299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668222"/>
            <a:ext cx="8705850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 anchorCtr="0">
            <a:spAutoFit/>
          </a:bodyPr>
          <a:lstStyle>
            <a:lvl1pPr marL="463550" indent="-4635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indent="0" algn="just" eaLnBrk="1" hangingPunct="1"/>
            <a:r>
              <a:rPr lang="en-US" sz="2400" b="0" i="0" dirty="0">
                <a:latin typeface="Verdana" panose="020B0604030504040204" pitchFamily="34" charset="0"/>
                <a:ea typeface="Verdana" panose="020B0604030504040204" pitchFamily="34" charset="0"/>
              </a:rPr>
              <a:t>A matrix is a </a:t>
            </a:r>
            <a:r>
              <a:rPr lang="en-US" sz="2400" i="0" dirty="0">
                <a:ln>
                  <a:solidFill>
                    <a:srgbClr val="00B050"/>
                  </a:solidFill>
                </a:ln>
                <a:latin typeface="Verdana" panose="020B0604030504040204" pitchFamily="34" charset="0"/>
                <a:ea typeface="Verdana" panose="020B0604030504040204" pitchFamily="34" charset="0"/>
              </a:rPr>
              <a:t>rectangular array </a:t>
            </a:r>
            <a:r>
              <a:rPr lang="en-US" sz="2400" b="0" i="0" dirty="0">
                <a:latin typeface="Verdana" panose="020B0604030504040204" pitchFamily="34" charset="0"/>
                <a:ea typeface="Verdana" panose="020B0604030504040204" pitchFamily="34" charset="0"/>
              </a:rPr>
              <a:t>of </a:t>
            </a:r>
            <a:r>
              <a:rPr lang="en-US" sz="2400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 </a:t>
            </a: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×</a:t>
            </a:r>
            <a:r>
              <a:rPr lang="en-US" sz="2400" dirty="0" smtClean="0">
                <a:solidFill>
                  <a:schemeClr val="folHlink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rgbClr val="0000CC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m</a:t>
            </a: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0" i="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elements, in which </a:t>
            </a:r>
            <a:r>
              <a:rPr lang="en-US" sz="24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l</a:t>
            </a:r>
            <a:r>
              <a:rPr lang="en-US" sz="2400" b="0" i="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is the number of rows and </a:t>
            </a:r>
            <a:r>
              <a:rPr lang="en-US" sz="2400" dirty="0">
                <a:solidFill>
                  <a:srgbClr val="0000CC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m</a:t>
            </a:r>
            <a:r>
              <a:rPr lang="en-US" sz="2400" b="0" i="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is the number of columns.</a:t>
            </a:r>
          </a:p>
          <a:p>
            <a:pPr marL="971550" algn="just" eaLnBrk="1" hangingPunct="1">
              <a:buFont typeface="Wingdings" panose="05000000000000000000" pitchFamily="2" charset="2"/>
              <a:buChar char="v"/>
            </a:pP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It is normally denoted with a boldface uppercase letter such as </a:t>
            </a:r>
            <a:r>
              <a:rPr lang="en-US" sz="2000" i="0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A</a:t>
            </a: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.</a:t>
            </a:r>
          </a:p>
          <a:p>
            <a:pPr marL="971550" algn="just" eaLnBrk="1" hangingPunct="1">
              <a:buFont typeface="Wingdings" panose="05000000000000000000" pitchFamily="2" charset="2"/>
              <a:buChar char="v"/>
            </a:pP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The element </a:t>
            </a:r>
            <a:r>
              <a:rPr lang="en-US" sz="2000" b="0" dirty="0" err="1">
                <a:ln>
                  <a:solidFill>
                    <a:srgbClr val="FF0000"/>
                  </a:solidFill>
                </a:ln>
                <a:solidFill>
                  <a:schemeClr val="folHlink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a</a:t>
            </a:r>
            <a:r>
              <a:rPr lang="en-US" sz="2000" b="0" baseline="-25000" dirty="0" err="1">
                <a:ln>
                  <a:solidFill>
                    <a:srgbClr val="FF0000"/>
                  </a:solidFill>
                </a:ln>
                <a:solidFill>
                  <a:schemeClr val="folHlink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ij</a:t>
            </a: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is located in the </a:t>
            </a:r>
            <a:r>
              <a:rPr lang="en-US" sz="2000" b="0" dirty="0" err="1">
                <a:ln>
                  <a:solidFill>
                    <a:srgbClr val="FF0000"/>
                  </a:solidFill>
                </a:ln>
                <a:solidFill>
                  <a:schemeClr val="folHlink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i</a:t>
            </a:r>
            <a:r>
              <a:rPr lang="en-US" sz="2000" b="0" i="0" dirty="0" err="1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th</a:t>
            </a: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row and </a:t>
            </a:r>
            <a:r>
              <a:rPr lang="en-US" sz="2000" b="0" dirty="0" err="1">
                <a:ln>
                  <a:solidFill>
                    <a:srgbClr val="FF0000"/>
                  </a:solidFill>
                </a:ln>
                <a:solidFill>
                  <a:schemeClr val="folHlink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j</a:t>
            </a:r>
            <a:r>
              <a:rPr lang="en-US" sz="2000" b="0" i="0" dirty="0" err="1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th</a:t>
            </a: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column.</a:t>
            </a:r>
          </a:p>
        </p:txBody>
      </p:sp>
    </p:spTree>
    <p:extLst>
      <p:ext uri="{BB962C8B-B14F-4D97-AF65-F5344CB8AC3E}">
        <p14:creationId xmlns:p14="http://schemas.microsoft.com/office/powerpoint/2010/main" val="1528203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10"/>
          <p:cNvSpPr>
            <a:spLocks noChangeArrowheads="1"/>
          </p:cNvSpPr>
          <p:nvPr/>
        </p:nvSpPr>
        <p:spPr bwMode="auto">
          <a:xfrm>
            <a:off x="228600" y="2819400"/>
            <a:ext cx="3581400" cy="369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marL="339725" indent="-339725" eaLnBrk="1" hangingPunct="1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1700" b="0" i="0">
                <a:latin typeface="Verdana" pitchFamily="34" charset="0"/>
                <a:ea typeface="Verdana" pitchFamily="34" charset="0"/>
                <a:cs typeface="Verdana" pitchFamily="34" charset="0"/>
              </a:rPr>
              <a:t>Thus, the plaintext characters can be represented by a 3 × 4 matrix P.</a:t>
            </a:r>
          </a:p>
          <a:p>
            <a:pPr marL="339725" indent="-339725" eaLnBrk="1" hangingPunct="1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1700" b="0" i="0">
                <a:latin typeface="Verdana" pitchFamily="34" charset="0"/>
                <a:ea typeface="Verdana" pitchFamily="34" charset="0"/>
                <a:cs typeface="Verdana" pitchFamily="34" charset="0"/>
              </a:rPr>
              <a:t>Hence, the key will be a     4 x 4 square matrix K.</a:t>
            </a:r>
          </a:p>
          <a:p>
            <a:pPr marL="339725" indent="-339725" eaLnBrk="1" hangingPunct="1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1700" b="0" i="0">
                <a:latin typeface="Verdana" pitchFamily="34" charset="0"/>
                <a:ea typeface="Verdana" pitchFamily="34" charset="0"/>
                <a:cs typeface="Verdana" pitchFamily="34" charset="0"/>
              </a:rPr>
              <a:t>The ciphertext is obtained from ciphertext matrix C as “</a:t>
            </a:r>
            <a:r>
              <a:rPr lang="en-US" sz="1700" b="0" i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OHKNIHGKLISS</a:t>
            </a:r>
            <a:r>
              <a:rPr lang="en-US" sz="1700" b="0" i="0">
                <a:latin typeface="Verdana" pitchFamily="34" charset="0"/>
                <a:ea typeface="Verdana" pitchFamily="34" charset="0"/>
                <a:cs typeface="Verdana" pitchFamily="34" charset="0"/>
              </a:rPr>
              <a:t>”.</a:t>
            </a:r>
          </a:p>
          <a:p>
            <a:pPr marL="339725" indent="-339725" eaLnBrk="1" hangingPunct="1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1700" b="0" i="0">
                <a:latin typeface="Verdana" pitchFamily="34" charset="0"/>
                <a:ea typeface="Verdana" pitchFamily="34" charset="0"/>
                <a:cs typeface="Verdana" pitchFamily="34" charset="0"/>
              </a:rPr>
              <a:t>Decryption is done using the inverse of the key matrix.</a:t>
            </a:r>
          </a:p>
        </p:txBody>
      </p:sp>
      <p:pic>
        <p:nvPicPr>
          <p:cNvPr id="72708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26"/>
          <a:stretch>
            <a:fillRect/>
          </a:stretch>
        </p:blipFill>
        <p:spPr bwMode="auto">
          <a:xfrm>
            <a:off x="3810000" y="2835275"/>
            <a:ext cx="3265488" cy="349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709" name="Text Box 14"/>
          <p:cNvSpPr txBox="1">
            <a:spLocks noChangeArrowheads="1"/>
          </p:cNvSpPr>
          <p:nvPr/>
        </p:nvSpPr>
        <p:spPr bwMode="auto">
          <a:xfrm>
            <a:off x="5867400" y="6324600"/>
            <a:ext cx="2805113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700" i="0">
                <a:solidFill>
                  <a:schemeClr val="folHlin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Example:   </a:t>
            </a:r>
            <a:r>
              <a:rPr lang="en-US" sz="1700">
                <a:latin typeface="Verdana" pitchFamily="34" charset="0"/>
                <a:ea typeface="Verdana" pitchFamily="34" charset="0"/>
                <a:cs typeface="Verdana" pitchFamily="34" charset="0"/>
              </a:rPr>
              <a:t>Hill Cipher</a:t>
            </a:r>
          </a:p>
        </p:txBody>
      </p:sp>
      <p:sp>
        <p:nvSpPr>
          <p:cNvPr id="72710" name="Text Box 11"/>
          <p:cNvSpPr txBox="1">
            <a:spLocks noChangeArrowheads="1"/>
          </p:cNvSpPr>
          <p:nvPr/>
        </p:nvSpPr>
        <p:spPr bwMode="auto">
          <a:xfrm>
            <a:off x="0" y="514350"/>
            <a:ext cx="1314450" cy="35401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700" i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Example:</a:t>
            </a:r>
            <a:endParaRPr lang="en-US" sz="170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2711" name="Rectangle 11"/>
          <p:cNvSpPr>
            <a:spLocks noChangeArrowheads="1"/>
          </p:cNvSpPr>
          <p:nvPr/>
        </p:nvSpPr>
        <p:spPr bwMode="auto">
          <a:xfrm>
            <a:off x="0" y="0"/>
            <a:ext cx="9144000" cy="46196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2400" b="1" i="0" dirty="0">
                <a:solidFill>
                  <a:srgbClr val="66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Hill Cipher</a:t>
            </a:r>
          </a:p>
        </p:txBody>
      </p:sp>
      <p:sp>
        <p:nvSpPr>
          <p:cNvPr id="72712" name="Rectangle 10"/>
          <p:cNvSpPr>
            <a:spLocks noChangeArrowheads="1"/>
          </p:cNvSpPr>
          <p:nvPr/>
        </p:nvSpPr>
        <p:spPr bwMode="auto">
          <a:xfrm>
            <a:off x="1600200" y="533400"/>
            <a:ext cx="7315200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eaLnBrk="1" hangingPunct="1"/>
            <a:r>
              <a:rPr lang="en-US" sz="1700" b="0" i="0">
                <a:latin typeface="Verdana" pitchFamily="34" charset="0"/>
                <a:ea typeface="Verdana" pitchFamily="34" charset="0"/>
                <a:cs typeface="Verdana" pitchFamily="34" charset="0"/>
              </a:rPr>
              <a:t>Encrypt the message “</a:t>
            </a:r>
            <a:r>
              <a:rPr lang="en-US" sz="1700" b="0" i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code is ready</a:t>
            </a:r>
            <a:r>
              <a:rPr lang="en-US" sz="1700" b="0" i="0">
                <a:latin typeface="Verdana" pitchFamily="34" charset="0"/>
                <a:ea typeface="Verdana" pitchFamily="34" charset="0"/>
                <a:cs typeface="Verdana" pitchFamily="34" charset="0"/>
              </a:rPr>
              <a:t>” using Hill cipher.</a:t>
            </a: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228600" y="990600"/>
            <a:ext cx="8229600" cy="163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 eaLnBrk="1" hangingPunct="1">
              <a:defRPr/>
            </a:pPr>
            <a:r>
              <a:rPr lang="en-US" sz="1700" i="0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Solution:</a:t>
            </a:r>
          </a:p>
          <a:p>
            <a:pPr marL="339725" indent="-339725" algn="just" eaLnBrk="1" hangingPunct="1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  <a:defRPr/>
            </a:pPr>
            <a:r>
              <a:rPr lang="en-US" sz="1700" b="0" i="0" dirty="0">
                <a:latin typeface="Verdana" pitchFamily="34" charset="0"/>
                <a:ea typeface="Verdana" pitchFamily="34" charset="0"/>
                <a:cs typeface="Verdana" pitchFamily="34" charset="0"/>
              </a:rPr>
              <a:t>There are 11 characters in the plaintext message. </a:t>
            </a:r>
          </a:p>
          <a:p>
            <a:pPr marL="339725" indent="-339725" algn="just" eaLnBrk="1" hangingPunct="1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  <a:defRPr/>
            </a:pPr>
            <a:r>
              <a:rPr lang="en-US" sz="1700" b="0" i="0" dirty="0">
                <a:latin typeface="Verdana" pitchFamily="34" charset="0"/>
                <a:ea typeface="Verdana" pitchFamily="34" charset="0"/>
                <a:cs typeface="Verdana" pitchFamily="34" charset="0"/>
              </a:rPr>
              <a:t>For dividing it into equal-size blocks (here, 3 blocks with 4 characters per block), add an extra bogus character “z” to the last block, and then remove the spaces.</a:t>
            </a:r>
          </a:p>
        </p:txBody>
      </p:sp>
      <p:pic>
        <p:nvPicPr>
          <p:cNvPr id="72714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111"/>
          <a:stretch>
            <a:fillRect/>
          </a:stretch>
        </p:blipFill>
        <p:spPr bwMode="auto">
          <a:xfrm>
            <a:off x="7380288" y="2759075"/>
            <a:ext cx="1600200" cy="349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15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52" r="64928"/>
          <a:stretch>
            <a:fillRect/>
          </a:stretch>
        </p:blipFill>
        <p:spPr bwMode="auto">
          <a:xfrm>
            <a:off x="7075488" y="2981325"/>
            <a:ext cx="192087" cy="349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0" y="64008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smtClean="0">
                <a:solidFill>
                  <a:srgbClr val="FF0000"/>
                </a:solidFill>
              </a:rPr>
              <a:t>Slide-</a:t>
            </a:r>
            <a:fld id="{6033FBBF-C419-4CFC-867F-2097CA681351}" type="slidenum">
              <a:rPr lang="en-US" smtClean="0">
                <a:solidFill>
                  <a:srgbClr val="3333FF"/>
                </a:solidFill>
              </a:rPr>
              <a:pPr/>
              <a:t>72</a:t>
            </a:fld>
            <a:endParaRPr lang="en-US" dirty="0">
              <a:solidFill>
                <a:srgbClr val="33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607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5" name="Rectangle 11"/>
          <p:cNvSpPr>
            <a:spLocks noChangeArrowheads="1"/>
          </p:cNvSpPr>
          <p:nvPr/>
        </p:nvSpPr>
        <p:spPr bwMode="auto">
          <a:xfrm>
            <a:off x="0" y="-4763"/>
            <a:ext cx="9144000" cy="5847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ko-KR" sz="3200" b="1" dirty="0">
                <a:latin typeface="Verdana" pitchFamily="34" charset="0"/>
                <a:ea typeface="굴림" pitchFamily="34" charset="-127"/>
              </a:rPr>
              <a:t>Matrices</a:t>
            </a:r>
            <a:endParaRPr lang="en-US" altLang="en-US" sz="3200" b="1" dirty="0">
              <a:latin typeface="Verdana" pitchFamily="34" charset="0"/>
              <a:ea typeface="굴림" pitchFamily="34" charset="-127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>
                <a:solidFill>
                  <a:srgbClr val="FF0000"/>
                </a:solidFill>
              </a:rPr>
              <a:t>Slide</a:t>
            </a:r>
            <a:r>
              <a:rPr lang="en-US" smtClean="0"/>
              <a:t>-</a:t>
            </a:r>
            <a:fld id="{FCFF135A-902E-4CEE-A769-6297F0D52EC6}" type="slidenum">
              <a:rPr lang="en-US" smtClean="0">
                <a:solidFill>
                  <a:srgbClr val="6600FF"/>
                </a:solidFill>
              </a:rPr>
              <a:pPr algn="l">
                <a:defRPr/>
              </a:pPr>
              <a:t>73</a:t>
            </a:fld>
            <a:endParaRPr lang="en-US" dirty="0">
              <a:solidFill>
                <a:srgbClr val="6600FF"/>
              </a:solidFill>
            </a:endParaRPr>
          </a:p>
        </p:txBody>
      </p:sp>
      <p:pic>
        <p:nvPicPr>
          <p:cNvPr id="4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326" b="41374"/>
          <a:stretch>
            <a:fillRect/>
          </a:stretch>
        </p:blipFill>
        <p:spPr bwMode="auto">
          <a:xfrm>
            <a:off x="1676400" y="4625975"/>
            <a:ext cx="2476500" cy="165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04800" y="1127990"/>
            <a:ext cx="847725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marL="463550" indent="-4635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 typeface="Wingdings" panose="05000000000000000000" pitchFamily="2" charset="2"/>
              <a:buChar char="Ø"/>
            </a:pPr>
            <a:r>
              <a:rPr lang="en-US" sz="2400" i="0" dirty="0">
                <a:ln>
                  <a:solidFill>
                    <a:srgbClr val="6600FF"/>
                  </a:solidFill>
                </a:ln>
                <a:solidFill>
                  <a:schemeClr val="hlin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Row matrix: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sz="2400" b="0" i="0" dirty="0">
                <a:latin typeface="Verdana" panose="020B0604030504040204" pitchFamily="34" charset="0"/>
                <a:ea typeface="Verdana" panose="020B0604030504040204" pitchFamily="34" charset="0"/>
              </a:rPr>
              <a:t>	If a matrix has only one row (</a:t>
            </a:r>
            <a:r>
              <a:rPr lang="en-US" sz="2400" b="0" dirty="0">
                <a:solidFill>
                  <a:schemeClr val="folHlin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</a:t>
            </a:r>
            <a:r>
              <a:rPr lang="en-US" sz="2400" b="0" i="0" dirty="0">
                <a:latin typeface="Verdana" panose="020B0604030504040204" pitchFamily="34" charset="0"/>
                <a:ea typeface="Verdana" panose="020B0604030504040204" pitchFamily="34" charset="0"/>
              </a:rPr>
              <a:t>), then it is called a row matrix.</a:t>
            </a:r>
            <a:endParaRPr lang="en-US" sz="2400" b="0" i="0" dirty="0"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04800" y="2669976"/>
            <a:ext cx="847725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marL="463550" indent="-4635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 typeface="Wingdings" panose="05000000000000000000" pitchFamily="2" charset="2"/>
              <a:buChar char="Ø"/>
            </a:pPr>
            <a:r>
              <a:rPr lang="en-US" sz="2400" i="0" dirty="0">
                <a:ln>
                  <a:solidFill>
                    <a:srgbClr val="00B050"/>
                  </a:solidFill>
                </a:ln>
                <a:solidFill>
                  <a:schemeClr val="hlin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Column matrix: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sz="2400" b="0" i="0" dirty="0">
                <a:latin typeface="Verdana" panose="020B0604030504040204" pitchFamily="34" charset="0"/>
                <a:ea typeface="Verdana" panose="020B0604030504040204" pitchFamily="34" charset="0"/>
              </a:rPr>
              <a:t>	If a matrix has only one column (</a:t>
            </a:r>
            <a:r>
              <a:rPr lang="en-US" sz="2400" b="0" dirty="0">
                <a:solidFill>
                  <a:schemeClr val="folHlin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</a:t>
            </a:r>
            <a:r>
              <a:rPr lang="en-US" sz="2400" b="0" i="0" dirty="0">
                <a:latin typeface="Verdana" panose="020B0604030504040204" pitchFamily="34" charset="0"/>
                <a:ea typeface="Verdana" panose="020B0604030504040204" pitchFamily="34" charset="0"/>
              </a:rPr>
              <a:t>), then it is called a column matrix.</a:t>
            </a:r>
            <a:endParaRPr lang="en-US" sz="2400" b="0" i="0" dirty="0"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584270"/>
            <a:ext cx="822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463550" indent="-4635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sz="2400" i="0" dirty="0">
                <a:solidFill>
                  <a:schemeClr val="folHlin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Example of Matrices:</a:t>
            </a:r>
          </a:p>
        </p:txBody>
      </p:sp>
      <p:pic>
        <p:nvPicPr>
          <p:cNvPr id="8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74" r="61530"/>
          <a:stretch>
            <a:fillRect/>
          </a:stretch>
        </p:blipFill>
        <p:spPr bwMode="auto">
          <a:xfrm>
            <a:off x="6324600" y="4092575"/>
            <a:ext cx="1524000" cy="2772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8231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5" name="Rectangle 11"/>
          <p:cNvSpPr>
            <a:spLocks noChangeArrowheads="1"/>
          </p:cNvSpPr>
          <p:nvPr/>
        </p:nvSpPr>
        <p:spPr bwMode="auto">
          <a:xfrm>
            <a:off x="0" y="-4763"/>
            <a:ext cx="9144000" cy="5847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ko-KR" sz="3200" b="1" dirty="0">
                <a:latin typeface="Verdana" pitchFamily="34" charset="0"/>
                <a:ea typeface="굴림" pitchFamily="34" charset="-127"/>
              </a:rPr>
              <a:t>Matrices</a:t>
            </a:r>
            <a:endParaRPr lang="en-US" altLang="en-US" sz="3200" b="1" dirty="0">
              <a:latin typeface="Verdana" pitchFamily="34" charset="0"/>
              <a:ea typeface="굴림" pitchFamily="34" charset="-127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>
                <a:solidFill>
                  <a:srgbClr val="FF0000"/>
                </a:solidFill>
              </a:rPr>
              <a:t>Slide</a:t>
            </a:r>
            <a:r>
              <a:rPr lang="en-US" smtClean="0"/>
              <a:t>-</a:t>
            </a:r>
            <a:fld id="{FCFF135A-902E-4CEE-A769-6297F0D52EC6}" type="slidenum">
              <a:rPr lang="en-US" smtClean="0">
                <a:solidFill>
                  <a:srgbClr val="6600FF"/>
                </a:solidFill>
              </a:rPr>
              <a:pPr algn="l">
                <a:defRPr/>
              </a:pPr>
              <a:t>74</a:t>
            </a:fld>
            <a:endParaRPr lang="en-US" dirty="0">
              <a:solidFill>
                <a:srgbClr val="6600FF"/>
              </a:solidFill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247650" y="987425"/>
            <a:ext cx="859155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marL="463550" indent="-4635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 typeface="Wingdings" panose="05000000000000000000" pitchFamily="2" charset="2"/>
              <a:buChar char="Ø"/>
            </a:pPr>
            <a:r>
              <a:rPr lang="en-US" sz="2000" i="0" dirty="0">
                <a:ln>
                  <a:solidFill>
                    <a:srgbClr val="FF0000"/>
                  </a:solidFill>
                </a:ln>
                <a:solidFill>
                  <a:schemeClr val="folHlin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Square </a:t>
            </a:r>
            <a:r>
              <a:rPr lang="en-US" sz="2000" i="0" dirty="0" smtClean="0">
                <a:ln>
                  <a:solidFill>
                    <a:srgbClr val="FF0000"/>
                  </a:solidFill>
                </a:ln>
                <a:solidFill>
                  <a:schemeClr val="folHlin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Matrix</a:t>
            </a:r>
            <a:r>
              <a:rPr lang="en-US" sz="2000" i="0" dirty="0">
                <a:ln>
                  <a:solidFill>
                    <a:srgbClr val="FF0000"/>
                  </a:solidFill>
                </a:ln>
                <a:solidFill>
                  <a:schemeClr val="folHlin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	If a matrix has same number of rows and columns (</a:t>
            </a:r>
            <a:r>
              <a:rPr lang="en-US" sz="2000" b="0" dirty="0">
                <a:solidFill>
                  <a:schemeClr val="folHlin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 = m</a:t>
            </a: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), then it is called a square matrix. In a square matrix, the elements a</a:t>
            </a:r>
            <a:r>
              <a:rPr lang="en-US" sz="2000" b="0" i="0" baseline="-25000" dirty="0">
                <a:latin typeface="Verdana" panose="020B0604030504040204" pitchFamily="34" charset="0"/>
                <a:ea typeface="Verdana" panose="020B0604030504040204" pitchFamily="34" charset="0"/>
              </a:rPr>
              <a:t>11</a:t>
            </a: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, a</a:t>
            </a:r>
            <a:r>
              <a:rPr lang="en-US" sz="2000" b="0" i="0" baseline="-25000" dirty="0">
                <a:latin typeface="Verdana" panose="020B0604030504040204" pitchFamily="34" charset="0"/>
                <a:ea typeface="Verdana" panose="020B0604030504040204" pitchFamily="34" charset="0"/>
              </a:rPr>
              <a:t>22</a:t>
            </a: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, ….. ,</a:t>
            </a:r>
            <a:r>
              <a:rPr lang="en-US" sz="2000" b="0" i="0" dirty="0" err="1">
                <a:latin typeface="Verdana" panose="020B0604030504040204" pitchFamily="34" charset="0"/>
                <a:ea typeface="Verdana" panose="020B0604030504040204" pitchFamily="34" charset="0"/>
              </a:rPr>
              <a:t>a</a:t>
            </a:r>
            <a:r>
              <a:rPr lang="en-US" sz="2000" b="0" i="0" baseline="-25000" dirty="0" err="1">
                <a:latin typeface="Verdana" panose="020B0604030504040204" pitchFamily="34" charset="0"/>
                <a:ea typeface="Verdana" panose="020B0604030504040204" pitchFamily="34" charset="0"/>
              </a:rPr>
              <a:t>mm</a:t>
            </a:r>
            <a:r>
              <a:rPr lang="en-US" sz="2000" b="0" i="0" baseline="-250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make the main diagonal.</a:t>
            </a:r>
            <a:endParaRPr lang="en-US" sz="2000" b="0" i="0" dirty="0"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76224" y="2390775"/>
            <a:ext cx="8429625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marL="463550" indent="-4635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 typeface="Wingdings" panose="05000000000000000000" pitchFamily="2" charset="2"/>
              <a:buChar char="Ø"/>
            </a:pPr>
            <a:r>
              <a:rPr lang="en-US" sz="2000" i="0" dirty="0">
                <a:ln>
                  <a:solidFill>
                    <a:srgbClr val="FF0000"/>
                  </a:solidFill>
                </a:ln>
                <a:solidFill>
                  <a:schemeClr val="folHlin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Additive Identity </a:t>
            </a:r>
            <a:r>
              <a:rPr lang="en-US" sz="2000" i="0" dirty="0" smtClean="0">
                <a:ln>
                  <a:solidFill>
                    <a:srgbClr val="FF0000"/>
                  </a:solidFill>
                </a:ln>
                <a:solidFill>
                  <a:schemeClr val="folHlin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Matrix</a:t>
            </a:r>
            <a:r>
              <a:rPr lang="en-US" sz="2000" i="0" dirty="0">
                <a:ln>
                  <a:solidFill>
                    <a:srgbClr val="FF0000"/>
                  </a:solidFill>
                </a:ln>
                <a:solidFill>
                  <a:schemeClr val="folHlin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	It is a kind of matrix with all rows and columns set to 0’s. It is denoted as </a:t>
            </a:r>
            <a:r>
              <a:rPr lang="en-US" sz="2000" i="0" dirty="0">
                <a:latin typeface="Verdana" panose="020B0604030504040204" pitchFamily="34" charset="0"/>
                <a:ea typeface="Verdana" panose="020B0604030504040204" pitchFamily="34" charset="0"/>
              </a:rPr>
              <a:t>O</a:t>
            </a: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. </a:t>
            </a:r>
            <a:endParaRPr lang="en-US" sz="2000" b="0" i="0" dirty="0"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609600"/>
            <a:ext cx="822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463550" indent="-4635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sz="2400" i="0" dirty="0">
                <a:solidFill>
                  <a:schemeClr val="folHlin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Example of Matrices:</a:t>
            </a:r>
          </a:p>
        </p:txBody>
      </p:sp>
      <p:pic>
        <p:nvPicPr>
          <p:cNvPr id="7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70" r="34895"/>
          <a:stretch>
            <a:fillRect/>
          </a:stretch>
        </p:blipFill>
        <p:spPr bwMode="auto">
          <a:xfrm>
            <a:off x="1676400" y="4778375"/>
            <a:ext cx="2057400" cy="207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078" r="16153" b="26718"/>
          <a:stretch>
            <a:fillRect/>
          </a:stretch>
        </p:blipFill>
        <p:spPr bwMode="auto">
          <a:xfrm>
            <a:off x="5486400" y="4724400"/>
            <a:ext cx="12954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806" b="37711"/>
          <a:stretch>
            <a:fillRect/>
          </a:stretch>
        </p:blipFill>
        <p:spPr bwMode="auto">
          <a:xfrm>
            <a:off x="7467600" y="4953000"/>
            <a:ext cx="10191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28599" y="3581400"/>
            <a:ext cx="8477249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marL="463550" indent="-4635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 typeface="Wingdings" panose="05000000000000000000" pitchFamily="2" charset="2"/>
              <a:buChar char="Ø"/>
            </a:pPr>
            <a:r>
              <a:rPr lang="en-US" sz="2000" i="0" dirty="0">
                <a:ln>
                  <a:solidFill>
                    <a:srgbClr val="FF0000"/>
                  </a:solidFill>
                </a:ln>
                <a:solidFill>
                  <a:schemeClr val="folHlin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Identity </a:t>
            </a:r>
            <a:r>
              <a:rPr lang="en-US" sz="2000" i="0" dirty="0" smtClean="0">
                <a:ln>
                  <a:solidFill>
                    <a:srgbClr val="FF0000"/>
                  </a:solidFill>
                </a:ln>
                <a:solidFill>
                  <a:schemeClr val="folHlin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Matrix</a:t>
            </a:r>
            <a:r>
              <a:rPr lang="en-US" sz="2000" i="0" dirty="0">
                <a:ln>
                  <a:solidFill>
                    <a:srgbClr val="FF0000"/>
                  </a:solidFill>
                </a:ln>
                <a:solidFill>
                  <a:schemeClr val="folHlin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	It is a kind of square matrix with 1’s on the main diagonal and 0’s elsewhere. It is denoted as </a:t>
            </a:r>
            <a:r>
              <a:rPr lang="en-US" sz="2000" i="0" dirty="0">
                <a:latin typeface="Verdana" panose="020B0604030504040204" pitchFamily="34" charset="0"/>
                <a:ea typeface="Verdana" panose="020B0604030504040204" pitchFamily="34" charset="0"/>
              </a:rPr>
              <a:t>I.</a:t>
            </a:r>
            <a:endParaRPr lang="en-US" sz="2000" i="0" dirty="0"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0704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5" name="Rectangle 11"/>
          <p:cNvSpPr>
            <a:spLocks noChangeArrowheads="1"/>
          </p:cNvSpPr>
          <p:nvPr/>
        </p:nvSpPr>
        <p:spPr bwMode="auto">
          <a:xfrm>
            <a:off x="0" y="-4763"/>
            <a:ext cx="9144000" cy="5847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3200" b="1" dirty="0">
                <a:latin typeface="Verdana" pitchFamily="34" charset="0"/>
                <a:ea typeface="굴림" pitchFamily="34" charset="-127"/>
              </a:rPr>
              <a:t>Operations and Relations in </a:t>
            </a:r>
            <a:r>
              <a:rPr lang="en-US" sz="3200" b="1" dirty="0" smtClean="0">
                <a:latin typeface="Verdana" pitchFamily="34" charset="0"/>
                <a:ea typeface="굴림" pitchFamily="34" charset="-127"/>
              </a:rPr>
              <a:t>Matrices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>
                <a:solidFill>
                  <a:srgbClr val="FF0000"/>
                </a:solidFill>
              </a:rPr>
              <a:t>Slide</a:t>
            </a:r>
            <a:r>
              <a:rPr lang="en-US" smtClean="0"/>
              <a:t>-</a:t>
            </a:r>
            <a:fld id="{FCFF135A-902E-4CEE-A769-6297F0D52EC6}" type="slidenum">
              <a:rPr lang="en-US" smtClean="0">
                <a:solidFill>
                  <a:srgbClr val="6600FF"/>
                </a:solidFill>
              </a:rPr>
              <a:pPr algn="l">
                <a:defRPr/>
              </a:pPr>
              <a:t>75</a:t>
            </a:fld>
            <a:endParaRPr lang="en-US" dirty="0">
              <a:solidFill>
                <a:srgbClr val="6600FF"/>
              </a:solidFill>
            </a:endParaRPr>
          </a:p>
        </p:txBody>
      </p:sp>
      <p:sp>
        <p:nvSpPr>
          <p:cNvPr id="4" name="Text Box 15"/>
          <p:cNvSpPr txBox="1">
            <a:spLocks noChangeArrowheads="1"/>
          </p:cNvSpPr>
          <p:nvPr/>
        </p:nvSpPr>
        <p:spPr bwMode="auto">
          <a:xfrm>
            <a:off x="38100" y="2003387"/>
            <a:ext cx="887730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2400" i="0" dirty="0">
                <a:ln>
                  <a:solidFill>
                    <a:srgbClr val="FF0000"/>
                  </a:solidFill>
                </a:ln>
                <a:solidFill>
                  <a:schemeClr val="folHlin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Equality:</a:t>
            </a:r>
          </a:p>
          <a:p>
            <a:pPr marL="457200" indent="-457200" algn="just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sz="2400" b="0" i="0" dirty="0">
                <a:latin typeface="Verdana" panose="020B0604030504040204" pitchFamily="34" charset="0"/>
                <a:ea typeface="Verdana" panose="020B0604030504040204" pitchFamily="34" charset="0"/>
              </a:rPr>
              <a:t>Two matrices are equal if they have the </a:t>
            </a:r>
            <a:r>
              <a:rPr lang="en-US" sz="2400" b="0" i="0" dirty="0" smtClean="0">
                <a:latin typeface="Verdana" panose="020B0604030504040204" pitchFamily="34" charset="0"/>
                <a:ea typeface="Verdana" panose="020B0604030504040204" pitchFamily="34" charset="0"/>
              </a:rPr>
              <a:t>same number </a:t>
            </a:r>
            <a:r>
              <a:rPr lang="en-US" sz="2400" b="0" i="0" dirty="0">
                <a:latin typeface="Verdana" panose="020B0604030504040204" pitchFamily="34" charset="0"/>
                <a:ea typeface="Verdana" panose="020B0604030504040204" pitchFamily="34" charset="0"/>
              </a:rPr>
              <a:t>of rows and columns and the corresponding elements are equal. </a:t>
            </a:r>
            <a:endParaRPr lang="en-US" sz="2400" b="0" i="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57200" indent="-457200" algn="just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sz="2400" b="0" i="0" dirty="0" smtClean="0">
                <a:latin typeface="Verdana" panose="020B0604030504040204" pitchFamily="34" charset="0"/>
                <a:ea typeface="Verdana" panose="020B0604030504040204" pitchFamily="34" charset="0"/>
              </a:rPr>
              <a:t>In </a:t>
            </a:r>
            <a:r>
              <a:rPr lang="en-US" sz="2400" b="0" i="0" dirty="0">
                <a:latin typeface="Verdana" panose="020B0604030504040204" pitchFamily="34" charset="0"/>
                <a:ea typeface="Verdana" panose="020B0604030504040204" pitchFamily="34" charset="0"/>
              </a:rPr>
              <a:t>other words, </a:t>
            </a:r>
            <a:r>
              <a:rPr lang="en-US" sz="2400" i="0" dirty="0">
                <a:latin typeface="Verdana" panose="020B0604030504040204" pitchFamily="34" charset="0"/>
                <a:ea typeface="Verdana" panose="020B0604030504040204" pitchFamily="34" charset="0"/>
              </a:rPr>
              <a:t>A = B</a:t>
            </a:r>
            <a:r>
              <a:rPr lang="en-US" sz="2400" b="0" i="0" dirty="0">
                <a:latin typeface="Verdana" panose="020B0604030504040204" pitchFamily="34" charset="0"/>
                <a:ea typeface="Verdana" panose="020B0604030504040204" pitchFamily="34" charset="0"/>
              </a:rPr>
              <a:t> if we have </a:t>
            </a:r>
            <a:r>
              <a:rPr lang="en-US" sz="2400" b="0" i="0" dirty="0" err="1">
                <a:latin typeface="Verdana" panose="020B0604030504040204" pitchFamily="34" charset="0"/>
                <a:ea typeface="Verdana" panose="020B0604030504040204" pitchFamily="34" charset="0"/>
              </a:rPr>
              <a:t>aij</a:t>
            </a:r>
            <a:r>
              <a:rPr lang="en-US" sz="2400" b="0" i="0" dirty="0">
                <a:latin typeface="Verdana" panose="020B0604030504040204" pitchFamily="34" charset="0"/>
                <a:ea typeface="Verdana" panose="020B0604030504040204" pitchFamily="34" charset="0"/>
              </a:rPr>
              <a:t> = </a:t>
            </a:r>
            <a:r>
              <a:rPr lang="en-US" sz="2400" b="0" i="0" dirty="0" err="1">
                <a:latin typeface="Verdana" panose="020B0604030504040204" pitchFamily="34" charset="0"/>
                <a:ea typeface="Verdana" panose="020B0604030504040204" pitchFamily="34" charset="0"/>
              </a:rPr>
              <a:t>B</a:t>
            </a:r>
            <a:r>
              <a:rPr lang="en-US" sz="2400" b="0" i="0" baseline="-25000" dirty="0" err="1">
                <a:latin typeface="Verdana" panose="020B0604030504040204" pitchFamily="34" charset="0"/>
                <a:ea typeface="Verdana" panose="020B0604030504040204" pitchFamily="34" charset="0"/>
              </a:rPr>
              <a:t>ij</a:t>
            </a:r>
            <a:r>
              <a:rPr lang="en-US" sz="2400" b="0" i="0" dirty="0">
                <a:latin typeface="Verdana" panose="020B0604030504040204" pitchFamily="34" charset="0"/>
                <a:ea typeface="Verdana" panose="020B0604030504040204" pitchFamily="34" charset="0"/>
              </a:rPr>
              <a:t> for all i’s and j’s.</a:t>
            </a:r>
            <a:endParaRPr lang="en-US" sz="2400" b="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580012"/>
            <a:ext cx="89154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marL="53975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sz="2400" b="0" i="0" dirty="0">
                <a:latin typeface="Verdana" panose="020B0604030504040204" pitchFamily="34" charset="0"/>
                <a:ea typeface="Verdana" panose="020B0604030504040204" pitchFamily="34" charset="0"/>
              </a:rPr>
              <a:t>In linear algebra, </a:t>
            </a:r>
            <a:r>
              <a:rPr lang="en-US" sz="2400" i="0" dirty="0">
                <a:ln>
                  <a:solidFill>
                    <a:srgbClr val="FF0000"/>
                  </a:solidFill>
                </a:ln>
                <a:latin typeface="Verdana" panose="020B0604030504040204" pitchFamily="34" charset="0"/>
                <a:ea typeface="Verdana" panose="020B0604030504040204" pitchFamily="34" charset="0"/>
              </a:rPr>
              <a:t>one relation </a:t>
            </a:r>
            <a:r>
              <a:rPr lang="en-US" sz="2400" b="0" i="0" dirty="0">
                <a:latin typeface="Verdana" panose="020B0604030504040204" pitchFamily="34" charset="0"/>
                <a:ea typeface="Verdana" panose="020B0604030504040204" pitchFamily="34" charset="0"/>
              </a:rPr>
              <a:t>(equality) and </a:t>
            </a:r>
            <a:r>
              <a:rPr lang="en-US" sz="2400" i="0" dirty="0">
                <a:ln>
                  <a:solidFill>
                    <a:srgbClr val="6600FF"/>
                  </a:solidFill>
                </a:ln>
                <a:latin typeface="Verdana" panose="020B0604030504040204" pitchFamily="34" charset="0"/>
                <a:ea typeface="Verdana" panose="020B0604030504040204" pitchFamily="34" charset="0"/>
              </a:rPr>
              <a:t>four operations</a:t>
            </a:r>
            <a:r>
              <a:rPr lang="en-US" sz="2400" b="0" i="0" dirty="0">
                <a:latin typeface="Verdana" panose="020B0604030504040204" pitchFamily="34" charset="0"/>
                <a:ea typeface="Verdana" panose="020B0604030504040204" pitchFamily="34" charset="0"/>
              </a:rPr>
              <a:t> (addition, subtraction, multiplication and scalar multiplication) are defined for matrices.</a:t>
            </a:r>
            <a:endParaRPr lang="en-US" sz="2400" b="0" i="0" dirty="0"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296593"/>
              </p:ext>
            </p:extLst>
          </p:nvPr>
        </p:nvGraphicFramePr>
        <p:xfrm>
          <a:off x="2133600" y="4591050"/>
          <a:ext cx="2286000" cy="20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6" name="Equation" r:id="rId3" imgW="799920" imgH="711000" progId="Equation.3">
                  <p:embed/>
                </p:oleObj>
              </mc:Choice>
              <mc:Fallback>
                <p:oleObj name="Equation" r:id="rId3" imgW="79992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591050"/>
                        <a:ext cx="2286000" cy="203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8137852"/>
              </p:ext>
            </p:extLst>
          </p:nvPr>
        </p:nvGraphicFramePr>
        <p:xfrm>
          <a:off x="4953000" y="4591050"/>
          <a:ext cx="2324100" cy="2065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7" name="Equation" r:id="rId5" imgW="799920" imgH="711000" progId="Equation.3">
                  <p:embed/>
                </p:oleObj>
              </mc:Choice>
              <mc:Fallback>
                <p:oleObj name="Equation" r:id="rId5" imgW="79992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4591050"/>
                        <a:ext cx="2324100" cy="2065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27714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5" name="Rectangle 11"/>
          <p:cNvSpPr>
            <a:spLocks noChangeArrowheads="1"/>
          </p:cNvSpPr>
          <p:nvPr/>
        </p:nvSpPr>
        <p:spPr bwMode="auto">
          <a:xfrm>
            <a:off x="0" y="-4763"/>
            <a:ext cx="9144000" cy="5847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ko-KR" sz="3200" b="1" dirty="0">
                <a:latin typeface="Verdana" pitchFamily="34" charset="0"/>
                <a:ea typeface="굴림" pitchFamily="34" charset="-127"/>
              </a:rPr>
              <a:t>Matrices</a:t>
            </a:r>
            <a:endParaRPr lang="en-US" altLang="en-US" sz="3200" b="1" dirty="0">
              <a:latin typeface="Verdana" pitchFamily="34" charset="0"/>
              <a:ea typeface="굴림" pitchFamily="34" charset="-127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>
                <a:solidFill>
                  <a:srgbClr val="FF0000"/>
                </a:solidFill>
              </a:rPr>
              <a:t>Slide</a:t>
            </a:r>
            <a:r>
              <a:rPr lang="en-US" smtClean="0"/>
              <a:t>-</a:t>
            </a:r>
            <a:fld id="{FCFF135A-902E-4CEE-A769-6297F0D52EC6}" type="slidenum">
              <a:rPr lang="en-US" smtClean="0">
                <a:solidFill>
                  <a:srgbClr val="6600FF"/>
                </a:solidFill>
              </a:rPr>
              <a:pPr algn="l">
                <a:defRPr/>
              </a:pPr>
              <a:t>76</a:t>
            </a:fld>
            <a:endParaRPr lang="en-US" dirty="0">
              <a:solidFill>
                <a:srgbClr val="6600FF"/>
              </a:solidFill>
            </a:endParaRPr>
          </a:p>
        </p:txBody>
      </p:sp>
      <p:sp>
        <p:nvSpPr>
          <p:cNvPr id="4" name="Text Box 15"/>
          <p:cNvSpPr txBox="1">
            <a:spLocks noChangeArrowheads="1"/>
          </p:cNvSpPr>
          <p:nvPr/>
        </p:nvSpPr>
        <p:spPr bwMode="auto">
          <a:xfrm>
            <a:off x="0" y="664559"/>
            <a:ext cx="887730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2400" i="0" dirty="0">
                <a:ln>
                  <a:solidFill>
                    <a:srgbClr val="FF0000"/>
                  </a:solidFill>
                </a:ln>
                <a:solidFill>
                  <a:schemeClr val="folHlin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Addition and Subtraction:</a:t>
            </a:r>
          </a:p>
          <a:p>
            <a:pPr marL="457200" indent="-457200" algn="just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sz="2400" b="0" i="0" dirty="0">
                <a:latin typeface="Verdana" panose="020B0604030504040204" pitchFamily="34" charset="0"/>
                <a:ea typeface="Verdana" panose="020B0604030504040204" pitchFamily="34" charset="0"/>
              </a:rPr>
              <a:t>Two matrices can be added </a:t>
            </a:r>
            <a:r>
              <a:rPr lang="en-US" sz="2400" i="0" dirty="0">
                <a:ln>
                  <a:solidFill>
                    <a:srgbClr val="6600FF"/>
                  </a:solidFill>
                </a:ln>
                <a:latin typeface="Verdana" panose="020B0604030504040204" pitchFamily="34" charset="0"/>
                <a:ea typeface="Verdana" panose="020B0604030504040204" pitchFamily="34" charset="0"/>
              </a:rPr>
              <a:t>if they have the same number of rows </a:t>
            </a:r>
            <a:r>
              <a:rPr lang="en-US" sz="2400" i="0" dirty="0">
                <a:ln>
                  <a:solidFill>
                    <a:srgbClr val="FF0000"/>
                  </a:solidFill>
                </a:ln>
                <a:latin typeface="Verdana" panose="020B0604030504040204" pitchFamily="34" charset="0"/>
                <a:ea typeface="Verdana" panose="020B0604030504040204" pitchFamily="34" charset="0"/>
              </a:rPr>
              <a:t>and</a:t>
            </a:r>
            <a:r>
              <a:rPr lang="en-US" sz="2400" i="0" dirty="0">
                <a:ln>
                  <a:solidFill>
                    <a:srgbClr val="6600FF"/>
                  </a:solidFill>
                </a:ln>
                <a:latin typeface="Verdana" panose="020B0604030504040204" pitchFamily="34" charset="0"/>
                <a:ea typeface="Verdana" panose="020B0604030504040204" pitchFamily="34" charset="0"/>
              </a:rPr>
              <a:t> columns</a:t>
            </a:r>
            <a:r>
              <a:rPr lang="en-US" sz="2400" b="0" i="0" dirty="0">
                <a:latin typeface="Verdana" panose="020B0604030504040204" pitchFamily="34" charset="0"/>
                <a:ea typeface="Verdana" panose="020B0604030504040204" pitchFamily="34" charset="0"/>
              </a:rPr>
              <a:t>. The resulting matrix has also the same number of rows and columns, e.g. </a:t>
            </a:r>
            <a:r>
              <a:rPr lang="en-US" sz="2400" i="0" dirty="0">
                <a:latin typeface="Verdana" panose="020B0604030504040204" pitchFamily="34" charset="0"/>
                <a:ea typeface="Verdana" panose="020B0604030504040204" pitchFamily="34" charset="0"/>
              </a:rPr>
              <a:t>A + B = C</a:t>
            </a:r>
            <a:r>
              <a:rPr lang="en-US" sz="2400" b="0" i="0" dirty="0">
                <a:latin typeface="Verdana" panose="020B0604030504040204" pitchFamily="34" charset="0"/>
                <a:ea typeface="Verdana" panose="020B0604030504040204" pitchFamily="34" charset="0"/>
              </a:rPr>
              <a:t>. </a:t>
            </a:r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98880" y="2603551"/>
            <a:ext cx="195852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just" eaLnBrk="1" hangingPunct="1">
              <a:defRPr/>
            </a:pPr>
            <a:r>
              <a:rPr lang="en-US" sz="2400" b="1" i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Example:</a:t>
            </a:r>
            <a:endParaRPr 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6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942"/>
          <a:stretch>
            <a:fillRect/>
          </a:stretch>
        </p:blipFill>
        <p:spPr bwMode="auto">
          <a:xfrm>
            <a:off x="2057400" y="3105149"/>
            <a:ext cx="6427828" cy="1424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15"/>
          <p:cNvSpPr txBox="1">
            <a:spLocks noChangeArrowheads="1"/>
          </p:cNvSpPr>
          <p:nvPr/>
        </p:nvSpPr>
        <p:spPr bwMode="auto">
          <a:xfrm>
            <a:off x="1358950" y="6324600"/>
            <a:ext cx="6567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2000" i="0" dirty="0">
                <a:solidFill>
                  <a:schemeClr val="folHlin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Figure: </a:t>
            </a:r>
            <a:r>
              <a:rPr lang="en-US" sz="2000" i="0" dirty="0">
                <a:latin typeface="Verdana" panose="020B0604030504040204" pitchFamily="34" charset="0"/>
                <a:ea typeface="Verdana" panose="020B0604030504040204" pitchFamily="34" charset="0"/>
              </a:rPr>
              <a:t>Addition and subtraction of matrices</a:t>
            </a:r>
          </a:p>
        </p:txBody>
      </p:sp>
      <p:pic>
        <p:nvPicPr>
          <p:cNvPr id="8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058"/>
          <a:stretch>
            <a:fillRect/>
          </a:stretch>
        </p:blipFill>
        <p:spPr bwMode="auto">
          <a:xfrm>
            <a:off x="1341414" y="4631782"/>
            <a:ext cx="6408762" cy="1597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0644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5" name="Rectangle 11"/>
          <p:cNvSpPr>
            <a:spLocks noChangeArrowheads="1"/>
          </p:cNvSpPr>
          <p:nvPr/>
        </p:nvSpPr>
        <p:spPr bwMode="auto">
          <a:xfrm>
            <a:off x="0" y="-4763"/>
            <a:ext cx="9144000" cy="5847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ko-KR" sz="3200" b="1" dirty="0">
                <a:latin typeface="Verdana" pitchFamily="34" charset="0"/>
                <a:ea typeface="굴림" pitchFamily="34" charset="-127"/>
              </a:rPr>
              <a:t>Matrices</a:t>
            </a:r>
            <a:endParaRPr lang="en-US" altLang="en-US" sz="3200" b="1" dirty="0">
              <a:latin typeface="Verdana" pitchFamily="34" charset="0"/>
              <a:ea typeface="굴림" pitchFamily="34" charset="-127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>
                <a:solidFill>
                  <a:srgbClr val="FF0000"/>
                </a:solidFill>
              </a:rPr>
              <a:t>Slide</a:t>
            </a:r>
            <a:r>
              <a:rPr lang="en-US" smtClean="0"/>
              <a:t>-</a:t>
            </a:r>
            <a:fld id="{FCFF135A-902E-4CEE-A769-6297F0D52EC6}" type="slidenum">
              <a:rPr lang="en-US" smtClean="0">
                <a:solidFill>
                  <a:srgbClr val="6600FF"/>
                </a:solidFill>
              </a:rPr>
              <a:pPr algn="l">
                <a:defRPr/>
              </a:pPr>
              <a:t>77</a:t>
            </a:fld>
            <a:endParaRPr lang="en-US" dirty="0">
              <a:solidFill>
                <a:srgbClr val="6600FF"/>
              </a:solidFill>
            </a:endParaRPr>
          </a:p>
        </p:txBody>
      </p:sp>
      <p:sp>
        <p:nvSpPr>
          <p:cNvPr id="4" name="Text Box 15"/>
          <p:cNvSpPr txBox="1">
            <a:spLocks noChangeArrowheads="1"/>
          </p:cNvSpPr>
          <p:nvPr/>
        </p:nvSpPr>
        <p:spPr bwMode="auto">
          <a:xfrm>
            <a:off x="76200" y="647700"/>
            <a:ext cx="8915400" cy="2000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2400" i="0" dirty="0">
                <a:ln>
                  <a:solidFill>
                    <a:srgbClr val="FF0000"/>
                  </a:solidFill>
                </a:ln>
                <a:solidFill>
                  <a:schemeClr val="folHlin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Multiplication:</a:t>
            </a:r>
          </a:p>
          <a:p>
            <a:pPr marL="457200" indent="-457200" algn="just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Two matrices can be multiplied </a:t>
            </a:r>
            <a:r>
              <a:rPr lang="en-US" sz="2000" b="0" i="0" dirty="0">
                <a:ln>
                  <a:solidFill>
                    <a:srgbClr val="6600FF"/>
                  </a:solidFill>
                </a:ln>
                <a:latin typeface="Verdana" panose="020B0604030504040204" pitchFamily="34" charset="0"/>
                <a:ea typeface="Verdana" panose="020B0604030504040204" pitchFamily="34" charset="0"/>
              </a:rPr>
              <a:t>if the number of </a:t>
            </a:r>
            <a:r>
              <a:rPr lang="en-US" sz="2000" i="0" dirty="0">
                <a:ln>
                  <a:solidFill>
                    <a:srgbClr val="6600FF"/>
                  </a:solidFill>
                </a:ln>
                <a:latin typeface="Verdana" panose="020B0604030504040204" pitchFamily="34" charset="0"/>
                <a:ea typeface="Verdana" panose="020B0604030504040204" pitchFamily="34" charset="0"/>
              </a:rPr>
              <a:t>columns of the first matrix</a:t>
            </a:r>
            <a:r>
              <a:rPr lang="en-US" sz="2000" b="0" i="0" dirty="0">
                <a:ln>
                  <a:solidFill>
                    <a:srgbClr val="6600FF"/>
                  </a:solidFill>
                </a:ln>
                <a:latin typeface="Verdana" panose="020B0604030504040204" pitchFamily="34" charset="0"/>
                <a:ea typeface="Verdana" panose="020B0604030504040204" pitchFamily="34" charset="0"/>
              </a:rPr>
              <a:t> is the </a:t>
            </a:r>
            <a:r>
              <a:rPr lang="en-US" sz="2000" i="0" dirty="0">
                <a:ln>
                  <a:solidFill>
                    <a:srgbClr val="FF0000"/>
                  </a:solidFill>
                </a:ln>
                <a:latin typeface="Verdana" panose="020B0604030504040204" pitchFamily="34" charset="0"/>
                <a:ea typeface="Verdana" panose="020B0604030504040204" pitchFamily="34" charset="0"/>
              </a:rPr>
              <a:t>same as </a:t>
            </a:r>
            <a:r>
              <a:rPr lang="en-US" sz="2000" b="0" i="0" dirty="0">
                <a:ln>
                  <a:solidFill>
                    <a:srgbClr val="6600FF"/>
                  </a:solidFill>
                </a:ln>
                <a:latin typeface="Verdana" panose="020B0604030504040204" pitchFamily="34" charset="0"/>
                <a:ea typeface="Verdana" panose="020B0604030504040204" pitchFamily="34" charset="0"/>
              </a:rPr>
              <a:t>the number of </a:t>
            </a:r>
            <a:r>
              <a:rPr lang="en-US" sz="2000" i="0" dirty="0">
                <a:ln>
                  <a:solidFill>
                    <a:srgbClr val="6600FF"/>
                  </a:solidFill>
                </a:ln>
                <a:latin typeface="Verdana" panose="020B0604030504040204" pitchFamily="34" charset="0"/>
                <a:ea typeface="Verdana" panose="020B0604030504040204" pitchFamily="34" charset="0"/>
              </a:rPr>
              <a:t>rows of the second matrix</a:t>
            </a: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. </a:t>
            </a:r>
            <a:endParaRPr lang="en-US" sz="2000" b="0" i="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57200" indent="-457200" algn="just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sz="2000" b="0" i="0" dirty="0" smtClean="0">
                <a:latin typeface="Verdana" panose="020B0604030504040204" pitchFamily="34" charset="0"/>
                <a:ea typeface="Verdana" panose="020B0604030504040204" pitchFamily="34" charset="0"/>
              </a:rPr>
              <a:t>If </a:t>
            </a:r>
            <a:r>
              <a:rPr lang="en-US" sz="2000" i="0" dirty="0">
                <a:solidFill>
                  <a:schemeClr val="hlin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</a:t>
            </a: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 is an </a:t>
            </a:r>
            <a:r>
              <a:rPr lang="en-US" sz="2000" b="0" dirty="0" err="1">
                <a:solidFill>
                  <a:srgbClr val="3333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</a:t>
            </a:r>
            <a:r>
              <a:rPr lang="en-US" sz="2000" b="0" dirty="0" err="1">
                <a:solidFill>
                  <a:srgbClr val="3333FF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×m</a:t>
            </a: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matrix and </a:t>
            </a:r>
            <a:r>
              <a:rPr lang="en-US" sz="2000" i="0" dirty="0">
                <a:solidFill>
                  <a:schemeClr val="hlink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B</a:t>
            </a: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is an </a:t>
            </a:r>
            <a:r>
              <a:rPr lang="en-US" sz="2000" b="0" dirty="0" err="1">
                <a:solidFill>
                  <a:srgbClr val="3333FF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m×p</a:t>
            </a: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matrix, then their product is a matrix </a:t>
            </a:r>
            <a:r>
              <a:rPr lang="en-US" sz="2000" i="0" dirty="0">
                <a:solidFill>
                  <a:schemeClr val="hlink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C</a:t>
            </a: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of size </a:t>
            </a:r>
            <a:r>
              <a:rPr lang="en-US" sz="2000" b="0" dirty="0" err="1">
                <a:solidFill>
                  <a:srgbClr val="3333FF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l×p</a:t>
            </a: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0" y="2840694"/>
            <a:ext cx="229663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just" eaLnBrk="1" hangingPunct="1">
              <a:defRPr/>
            </a:pPr>
            <a:r>
              <a:rPr lang="en-US" sz="2400" b="1" i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Example-1</a:t>
            </a:r>
            <a:r>
              <a:rPr 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:</a:t>
            </a:r>
            <a:endParaRPr 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4153354" y="3038691"/>
            <a:ext cx="4685846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/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Figure </a:t>
            </a:r>
            <a:r>
              <a:rPr lang="en-US" sz="2000" b="0" i="0" dirty="0" smtClean="0">
                <a:latin typeface="Verdana" panose="020B0604030504040204" pitchFamily="34" charset="0"/>
                <a:ea typeface="Verdana" panose="020B0604030504040204" pitchFamily="34" charset="0"/>
              </a:rPr>
              <a:t>shows </a:t>
            </a: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the product of a row matrix (1 × 3) by a column matrix (3 × 1). The result is a matrix of size 1 × 1.</a:t>
            </a:r>
          </a:p>
        </p:txBody>
      </p:sp>
      <p:pic>
        <p:nvPicPr>
          <p:cNvPr id="7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16"/>
          <a:stretch>
            <a:fillRect/>
          </a:stretch>
        </p:blipFill>
        <p:spPr bwMode="auto">
          <a:xfrm>
            <a:off x="121104" y="3452761"/>
            <a:ext cx="2851150" cy="2236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15"/>
          <p:cNvSpPr txBox="1">
            <a:spLocks noChangeArrowheads="1"/>
          </p:cNvSpPr>
          <p:nvPr/>
        </p:nvSpPr>
        <p:spPr bwMode="auto">
          <a:xfrm>
            <a:off x="342900" y="6138812"/>
            <a:ext cx="843532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2000" i="0" dirty="0">
                <a:solidFill>
                  <a:schemeClr val="folHlin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Figure: </a:t>
            </a:r>
            <a:r>
              <a:rPr lang="en-US" sz="2000" i="0" dirty="0">
                <a:latin typeface="Verdana" panose="020B0604030504040204" pitchFamily="34" charset="0"/>
                <a:ea typeface="Verdana" panose="020B0604030504040204" pitchFamily="34" charset="0"/>
              </a:rPr>
              <a:t>Multiplication of a row matrix by a column matrix</a:t>
            </a:r>
          </a:p>
        </p:txBody>
      </p:sp>
      <p:pic>
        <p:nvPicPr>
          <p:cNvPr id="9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312" b="47693"/>
          <a:stretch>
            <a:fillRect/>
          </a:stretch>
        </p:blipFill>
        <p:spPr bwMode="auto">
          <a:xfrm>
            <a:off x="2559504" y="3654374"/>
            <a:ext cx="946150" cy="1169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474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5" name="Rectangle 11"/>
          <p:cNvSpPr>
            <a:spLocks noChangeArrowheads="1"/>
          </p:cNvSpPr>
          <p:nvPr/>
        </p:nvSpPr>
        <p:spPr bwMode="auto">
          <a:xfrm>
            <a:off x="0" y="-4763"/>
            <a:ext cx="9144000" cy="5847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ko-KR" sz="3200" b="1" dirty="0">
                <a:latin typeface="Verdana" pitchFamily="34" charset="0"/>
                <a:ea typeface="굴림" pitchFamily="34" charset="-127"/>
              </a:rPr>
              <a:t>Matrices</a:t>
            </a:r>
            <a:endParaRPr lang="en-US" altLang="en-US" sz="3200" b="1" dirty="0">
              <a:latin typeface="Verdana" pitchFamily="34" charset="0"/>
              <a:ea typeface="굴림" pitchFamily="34" charset="-127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>
                <a:solidFill>
                  <a:srgbClr val="FF0000"/>
                </a:solidFill>
              </a:rPr>
              <a:t>Slide</a:t>
            </a:r>
            <a:r>
              <a:rPr lang="en-US" smtClean="0"/>
              <a:t>-</a:t>
            </a:r>
            <a:fld id="{FCFF135A-902E-4CEE-A769-6297F0D52EC6}" type="slidenum">
              <a:rPr lang="en-US" smtClean="0">
                <a:solidFill>
                  <a:srgbClr val="6600FF"/>
                </a:solidFill>
              </a:rPr>
              <a:pPr algn="l">
                <a:defRPr/>
              </a:pPr>
              <a:t>78</a:t>
            </a:fld>
            <a:endParaRPr lang="en-US" dirty="0">
              <a:solidFill>
                <a:srgbClr val="6600FF"/>
              </a:solidFill>
            </a:endParaRPr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209550" y="1118382"/>
            <a:ext cx="870585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/>
            <a:r>
              <a:rPr lang="en-US" sz="2400" b="0" i="0" dirty="0">
                <a:latin typeface="Verdana" panose="020B0604030504040204" pitchFamily="34" charset="0"/>
                <a:ea typeface="Verdana" panose="020B0604030504040204" pitchFamily="34" charset="0"/>
              </a:rPr>
              <a:t>Figure </a:t>
            </a:r>
            <a:r>
              <a:rPr lang="en-US" sz="2400" b="0" i="0" dirty="0" smtClean="0">
                <a:latin typeface="Verdana" panose="020B0604030504040204" pitchFamily="34" charset="0"/>
                <a:ea typeface="Verdana" panose="020B0604030504040204" pitchFamily="34" charset="0"/>
              </a:rPr>
              <a:t>shows </a:t>
            </a:r>
            <a:r>
              <a:rPr lang="en-US" sz="2400" b="0" i="0" dirty="0">
                <a:latin typeface="Verdana" panose="020B0604030504040204" pitchFamily="34" charset="0"/>
                <a:ea typeface="Verdana" panose="020B0604030504040204" pitchFamily="34" charset="0"/>
              </a:rPr>
              <a:t>the product of a 2 × 3 matrix by a </a:t>
            </a:r>
            <a:br>
              <a:rPr lang="en-US" sz="2400" b="0" i="0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2400" b="0" i="0" dirty="0">
                <a:latin typeface="Verdana" panose="020B0604030504040204" pitchFamily="34" charset="0"/>
                <a:ea typeface="Verdana" panose="020B0604030504040204" pitchFamily="34" charset="0"/>
              </a:rPr>
              <a:t>3 × 4 matrix. The result is a 2 × 4 matrix.</a:t>
            </a:r>
          </a:p>
        </p:txBody>
      </p:sp>
      <p:sp>
        <p:nvSpPr>
          <p:cNvPr id="5" name="Text Box 13"/>
          <p:cNvSpPr txBox="1">
            <a:spLocks noChangeArrowheads="1"/>
          </p:cNvSpPr>
          <p:nvPr/>
        </p:nvSpPr>
        <p:spPr bwMode="auto">
          <a:xfrm>
            <a:off x="209550" y="4834469"/>
            <a:ext cx="83567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2000" i="0" dirty="0">
                <a:solidFill>
                  <a:schemeClr val="folHlin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Figure: </a:t>
            </a:r>
            <a:r>
              <a:rPr lang="en-US" sz="2000" i="0" dirty="0">
                <a:latin typeface="Verdana" panose="020B0604030504040204" pitchFamily="34" charset="0"/>
                <a:ea typeface="Verdana" panose="020B0604030504040204" pitchFamily="34" charset="0"/>
              </a:rPr>
              <a:t>Multiplication of a 2 × 3 matrix by a 3 × 4 matrix</a:t>
            </a:r>
          </a:p>
        </p:txBody>
      </p:sp>
      <p:pic>
        <p:nvPicPr>
          <p:cNvPr id="6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3" y="2340262"/>
            <a:ext cx="7513637" cy="168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0" y="609600"/>
            <a:ext cx="2146742" cy="46166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2400" i="0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Example-2:</a:t>
            </a:r>
            <a:endParaRPr lang="en-US" sz="2400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8403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5" name="Rectangle 11"/>
          <p:cNvSpPr>
            <a:spLocks noChangeArrowheads="1"/>
          </p:cNvSpPr>
          <p:nvPr/>
        </p:nvSpPr>
        <p:spPr bwMode="auto">
          <a:xfrm>
            <a:off x="0" y="-4763"/>
            <a:ext cx="9144000" cy="5847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ko-KR" sz="3200" b="1" dirty="0">
                <a:latin typeface="Verdana" pitchFamily="34" charset="0"/>
                <a:ea typeface="굴림" pitchFamily="34" charset="-127"/>
              </a:rPr>
              <a:t>Matrices</a:t>
            </a:r>
            <a:endParaRPr lang="en-US" altLang="en-US" sz="3200" b="1" dirty="0">
              <a:latin typeface="Verdana" pitchFamily="34" charset="0"/>
              <a:ea typeface="굴림" pitchFamily="34" charset="-127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>
                <a:solidFill>
                  <a:srgbClr val="FF0000"/>
                </a:solidFill>
              </a:rPr>
              <a:t>Slide</a:t>
            </a:r>
            <a:r>
              <a:rPr lang="en-US" smtClean="0"/>
              <a:t>-</a:t>
            </a:r>
            <a:fld id="{FCFF135A-902E-4CEE-A769-6297F0D52EC6}" type="slidenum">
              <a:rPr lang="en-US" smtClean="0">
                <a:solidFill>
                  <a:srgbClr val="6600FF"/>
                </a:solidFill>
              </a:rPr>
              <a:pPr algn="l">
                <a:defRPr/>
              </a:pPr>
              <a:t>79</a:t>
            </a:fld>
            <a:endParaRPr lang="en-US" dirty="0">
              <a:solidFill>
                <a:srgbClr val="6600FF"/>
              </a:solidFill>
            </a:endParaRPr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291316" y="2621213"/>
            <a:ext cx="847168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just" eaLnBrk="1" hangingPunct="1">
              <a:defRPr/>
            </a:pPr>
            <a:r>
              <a:rPr lang="en-US" sz="2000" b="0" i="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Figure below shows an example of scalar multiplication.</a:t>
            </a:r>
          </a:p>
        </p:txBody>
      </p:sp>
      <p:pic>
        <p:nvPicPr>
          <p:cNvPr id="5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52" r="52661"/>
          <a:stretch>
            <a:fillRect/>
          </a:stretch>
        </p:blipFill>
        <p:spPr bwMode="auto">
          <a:xfrm>
            <a:off x="4343400" y="3619500"/>
            <a:ext cx="381000" cy="159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15"/>
          <p:cNvSpPr txBox="1">
            <a:spLocks noChangeArrowheads="1"/>
          </p:cNvSpPr>
          <p:nvPr/>
        </p:nvSpPr>
        <p:spPr bwMode="auto">
          <a:xfrm>
            <a:off x="2314574" y="5809940"/>
            <a:ext cx="448231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2400" i="0" dirty="0">
                <a:solidFill>
                  <a:schemeClr val="folHlin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Figure: 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Scalar multiplication</a:t>
            </a:r>
          </a:p>
        </p:txBody>
      </p:sp>
      <p:sp>
        <p:nvSpPr>
          <p:cNvPr id="7" name="Text Box 15"/>
          <p:cNvSpPr txBox="1">
            <a:spLocks noChangeArrowheads="1"/>
          </p:cNvSpPr>
          <p:nvPr/>
        </p:nvSpPr>
        <p:spPr bwMode="auto">
          <a:xfrm>
            <a:off x="142874" y="646721"/>
            <a:ext cx="877252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2400" i="0" dirty="0">
                <a:ln>
                  <a:solidFill>
                    <a:srgbClr val="FF0000"/>
                  </a:solidFill>
                </a:ln>
                <a:solidFill>
                  <a:schemeClr val="folHlin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Scalar Multiplication:</a:t>
            </a:r>
          </a:p>
          <a:p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We can multiply a matrix by a number (called a scalar). If </a:t>
            </a:r>
            <a:r>
              <a:rPr lang="en-US" sz="2000" i="0" dirty="0">
                <a:solidFill>
                  <a:srgbClr val="3333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</a:t>
            </a: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 is an </a:t>
            </a:r>
            <a:r>
              <a:rPr lang="en-US" sz="2000" b="0" dirty="0" err="1">
                <a:solidFill>
                  <a:srgbClr val="3333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</a:t>
            </a:r>
            <a:r>
              <a:rPr lang="en-US" sz="2000" b="0" dirty="0" err="1">
                <a:solidFill>
                  <a:srgbClr val="3333FF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×m</a:t>
            </a: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matrix and </a:t>
            </a:r>
            <a:r>
              <a:rPr lang="en-US" sz="2000" b="0" dirty="0">
                <a:solidFill>
                  <a:srgbClr val="3333FF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x</a:t>
            </a: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is a scalar, then </a:t>
            </a:r>
            <a:r>
              <a:rPr lang="en-US" sz="2000" i="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C = </a:t>
            </a:r>
            <a:r>
              <a:rPr lang="en-US" sz="2000" i="0" dirty="0" err="1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xA</a:t>
            </a: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is a matrix of size </a:t>
            </a:r>
            <a:r>
              <a:rPr lang="en-US" sz="2000" b="0" dirty="0" err="1">
                <a:solidFill>
                  <a:srgbClr val="3333FF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l×m</a:t>
            </a: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142874" y="1909111"/>
            <a:ext cx="21717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just" eaLnBrk="1" hangingPunct="1">
              <a:defRPr/>
            </a:pPr>
            <a:r>
              <a:rPr lang="en-US" sz="2800" b="1" i="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Example:</a:t>
            </a:r>
            <a:endParaRPr lang="en-US" sz="2800" b="1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9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202"/>
          <a:stretch>
            <a:fillRect/>
          </a:stretch>
        </p:blipFill>
        <p:spPr bwMode="auto">
          <a:xfrm>
            <a:off x="5105400" y="3619500"/>
            <a:ext cx="2438400" cy="159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77"/>
          <a:stretch>
            <a:fillRect/>
          </a:stretch>
        </p:blipFill>
        <p:spPr bwMode="auto">
          <a:xfrm>
            <a:off x="1295400" y="3619500"/>
            <a:ext cx="2924175" cy="159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2739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>
                <a:solidFill>
                  <a:srgbClr val="FF0000"/>
                </a:solidFill>
              </a:rPr>
              <a:t>Slide</a:t>
            </a:r>
            <a:r>
              <a:rPr lang="en-US" smtClean="0"/>
              <a:t>-</a:t>
            </a:r>
            <a:fld id="{FCFF135A-902E-4CEE-A769-6297F0D52EC6}" type="slidenum">
              <a:rPr lang="en-US" smtClean="0">
                <a:solidFill>
                  <a:srgbClr val="6600FF"/>
                </a:solidFill>
              </a:rPr>
              <a:pPr algn="l">
                <a:defRPr/>
              </a:pPr>
              <a:t>8</a:t>
            </a:fld>
            <a:endParaRPr lang="en-US" dirty="0">
              <a:solidFill>
                <a:srgbClr val="6600FF"/>
              </a:solidFill>
            </a:endParaRPr>
          </a:p>
        </p:txBody>
      </p:sp>
      <p:sp>
        <p:nvSpPr>
          <p:cNvPr id="3" name="Rectangle 14"/>
          <p:cNvSpPr>
            <a:spLocks noChangeArrowheads="1"/>
          </p:cNvSpPr>
          <p:nvPr/>
        </p:nvSpPr>
        <p:spPr bwMode="auto">
          <a:xfrm>
            <a:off x="0" y="103244"/>
            <a:ext cx="8466138" cy="50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t" anchorCtr="0">
            <a:spAutoFit/>
          </a:bodyPr>
          <a:lstStyle/>
          <a:p>
            <a:pPr marL="673100" lvl="1" indent="-457200" algn="just"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+mj-lt"/>
              <a:buAutoNum type="arabicPeriod" startAt="17"/>
              <a:defRPr/>
            </a:pPr>
            <a:endParaRPr lang="en-US" sz="2400" b="1" dirty="0" smtClean="0">
              <a:ln>
                <a:solidFill>
                  <a:srgbClr val="00B050"/>
                </a:solidFill>
              </a:ln>
              <a:latin typeface="Verdana" pitchFamily="34" charset="0"/>
              <a:ea typeface="SimSun" pitchFamily="2" charset="-122"/>
            </a:endParaRPr>
          </a:p>
          <a:p>
            <a:pPr marL="673100" lvl="1" indent="-457200" algn="just"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+mj-lt"/>
              <a:buAutoNum type="arabicPeriod" startAt="17"/>
              <a:defRPr/>
            </a:pPr>
            <a:r>
              <a:rPr lang="en-US" sz="2400" b="1" dirty="0" smtClean="0">
                <a:ln>
                  <a:solidFill>
                    <a:srgbClr val="00B050"/>
                  </a:solidFill>
                </a:ln>
                <a:latin typeface="Verdana" pitchFamily="34" charset="0"/>
                <a:ea typeface="SimSun" pitchFamily="2" charset="-122"/>
              </a:rPr>
              <a:t> What is GCD? What rules are used to determine the GCD of two integers? List an algorithm to determine GCD.</a:t>
            </a:r>
          </a:p>
          <a:p>
            <a:pPr marL="673100" lvl="1" indent="-457200" algn="just"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+mj-lt"/>
              <a:buAutoNum type="arabicPeriod" startAt="17"/>
              <a:defRPr/>
            </a:pPr>
            <a:endParaRPr lang="en-US" sz="2400" b="1" dirty="0">
              <a:ln>
                <a:solidFill>
                  <a:srgbClr val="00B050"/>
                </a:solidFill>
              </a:ln>
              <a:latin typeface="Verdana" pitchFamily="34" charset="0"/>
              <a:ea typeface="SimSun" pitchFamily="2" charset="-122"/>
            </a:endParaRPr>
          </a:p>
          <a:p>
            <a:pPr marL="673100" lvl="1" indent="-457200" algn="just"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+mj-lt"/>
              <a:buAutoNum type="arabicPeriod" startAt="17"/>
              <a:defRPr/>
            </a:pPr>
            <a:endParaRPr lang="en-US" sz="2400" b="1" dirty="0" smtClean="0">
              <a:ln>
                <a:solidFill>
                  <a:srgbClr val="00B050"/>
                </a:solidFill>
              </a:ln>
              <a:latin typeface="Verdana" pitchFamily="34" charset="0"/>
              <a:ea typeface="SimSun" pitchFamily="2" charset="-122"/>
            </a:endParaRPr>
          </a:p>
          <a:p>
            <a:pPr marL="673100" lvl="1" indent="-457200" algn="just"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+mj-lt"/>
              <a:buAutoNum type="arabicPeriod" startAt="17"/>
              <a:defRPr/>
            </a:pPr>
            <a:endParaRPr lang="en-US" sz="2400" b="1" dirty="0" smtClean="0">
              <a:ln>
                <a:solidFill>
                  <a:srgbClr val="00B050"/>
                </a:solidFill>
              </a:ln>
              <a:latin typeface="Verdana" pitchFamily="34" charset="0"/>
              <a:ea typeface="SimSun" pitchFamily="2" charset="-122"/>
            </a:endParaRPr>
          </a:p>
          <a:p>
            <a:pPr marL="673100" lvl="1" indent="-457200" algn="just"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+mj-lt"/>
              <a:buAutoNum type="arabicPeriod" startAt="17"/>
              <a:defRPr/>
            </a:pPr>
            <a:endParaRPr lang="en-US" sz="2400" b="1" dirty="0" smtClean="0">
              <a:ln>
                <a:solidFill>
                  <a:srgbClr val="00B050"/>
                </a:solidFill>
              </a:ln>
              <a:latin typeface="Verdana" pitchFamily="34" charset="0"/>
              <a:ea typeface="SimSun" pitchFamily="2" charset="-122"/>
            </a:endParaRPr>
          </a:p>
          <a:p>
            <a:pPr marL="673100" lvl="1" indent="-457200" algn="just"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+mj-lt"/>
              <a:buAutoNum type="arabicPeriod" startAt="17"/>
              <a:defRPr/>
            </a:pPr>
            <a:r>
              <a:rPr lang="en-US" sz="2400" b="1" dirty="0" smtClean="0">
                <a:ln>
                  <a:solidFill>
                    <a:srgbClr val="00B050"/>
                  </a:solidFill>
                </a:ln>
                <a:latin typeface="Verdana" pitchFamily="34" charset="0"/>
                <a:ea typeface="SimSun" pitchFamily="2" charset="-122"/>
              </a:rPr>
              <a:t>What </a:t>
            </a:r>
            <a:r>
              <a:rPr lang="en-US" sz="2400" b="1" dirty="0">
                <a:ln>
                  <a:solidFill>
                    <a:srgbClr val="00B050"/>
                  </a:solidFill>
                </a:ln>
                <a:latin typeface="Verdana" pitchFamily="34" charset="0"/>
                <a:ea typeface="SimSun" pitchFamily="2" charset="-122"/>
              </a:rPr>
              <a:t>do you mean by Co-prime or mutually prime? When is integer x a co-prime of integer y</a:t>
            </a:r>
            <a:r>
              <a:rPr lang="en-US" sz="2400" b="1" dirty="0" smtClean="0">
                <a:ln>
                  <a:solidFill>
                    <a:srgbClr val="00B050"/>
                  </a:solidFill>
                </a:ln>
                <a:latin typeface="Verdana" pitchFamily="34" charset="0"/>
                <a:ea typeface="SimSun" pitchFamily="2" charset="-122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97998078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5" name="Rectangle 11"/>
          <p:cNvSpPr>
            <a:spLocks noChangeArrowheads="1"/>
          </p:cNvSpPr>
          <p:nvPr/>
        </p:nvSpPr>
        <p:spPr bwMode="auto">
          <a:xfrm>
            <a:off x="0" y="-4763"/>
            <a:ext cx="9144000" cy="5847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ko-KR" sz="3200" b="1" dirty="0">
                <a:latin typeface="Verdana" pitchFamily="34" charset="0"/>
                <a:ea typeface="굴림" pitchFamily="34" charset="-127"/>
              </a:rPr>
              <a:t>Matrices</a:t>
            </a:r>
            <a:endParaRPr lang="en-US" altLang="en-US" sz="3200" b="1" dirty="0">
              <a:latin typeface="Verdana" pitchFamily="34" charset="0"/>
              <a:ea typeface="굴림" pitchFamily="34" charset="-127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>
                <a:solidFill>
                  <a:srgbClr val="FF0000"/>
                </a:solidFill>
              </a:rPr>
              <a:t>Slide</a:t>
            </a:r>
            <a:r>
              <a:rPr lang="en-US" smtClean="0"/>
              <a:t>-</a:t>
            </a:r>
            <a:fld id="{FCFF135A-902E-4CEE-A769-6297F0D52EC6}" type="slidenum">
              <a:rPr lang="en-US" smtClean="0">
                <a:solidFill>
                  <a:srgbClr val="6600FF"/>
                </a:solidFill>
              </a:rPr>
              <a:pPr algn="l">
                <a:defRPr/>
              </a:pPr>
              <a:t>80</a:t>
            </a:fld>
            <a:endParaRPr lang="en-US" dirty="0">
              <a:solidFill>
                <a:srgbClr val="6600FF"/>
              </a:solidFill>
            </a:endParaRPr>
          </a:p>
        </p:txBody>
      </p:sp>
      <p:sp>
        <p:nvSpPr>
          <p:cNvPr id="4" name="Text Box 9"/>
          <p:cNvSpPr txBox="1">
            <a:spLocks noChangeArrowheads="1"/>
          </p:cNvSpPr>
          <p:nvPr/>
        </p:nvSpPr>
        <p:spPr bwMode="auto">
          <a:xfrm>
            <a:off x="0" y="609600"/>
            <a:ext cx="549220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3200" i="0" dirty="0">
                <a:solidFill>
                  <a:srgbClr val="6600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Transpose</a:t>
            </a:r>
            <a:r>
              <a:rPr lang="en-US" sz="3200" i="0" dirty="0">
                <a:solidFill>
                  <a:schemeClr val="hlin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of a Matrix:</a:t>
            </a:r>
            <a:r>
              <a:rPr lang="en-US" sz="3200" i="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295274" y="1188481"/>
            <a:ext cx="8658225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A matrix which is formed by </a:t>
            </a:r>
            <a:r>
              <a:rPr lang="en-US" sz="2000" i="0" dirty="0">
                <a:ln>
                  <a:solidFill>
                    <a:srgbClr val="00B050"/>
                  </a:solidFill>
                </a:ln>
                <a:latin typeface="Verdana" panose="020B0604030504040204" pitchFamily="34" charset="0"/>
                <a:ea typeface="Verdana" panose="020B0604030504040204" pitchFamily="34" charset="0"/>
              </a:rPr>
              <a:t>turning all the rows </a:t>
            </a: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of a given matrix </a:t>
            </a:r>
            <a:r>
              <a:rPr lang="en-US" sz="2000" i="0" dirty="0">
                <a:ln>
                  <a:solidFill>
                    <a:srgbClr val="00B050"/>
                  </a:solidFill>
                </a:ln>
                <a:latin typeface="Verdana" panose="020B0604030504040204" pitchFamily="34" charset="0"/>
                <a:ea typeface="Verdana" panose="020B0604030504040204" pitchFamily="34" charset="0"/>
              </a:rPr>
              <a:t>into columns </a:t>
            </a:r>
            <a:r>
              <a:rPr lang="en-US" sz="2000" i="0" dirty="0">
                <a:ln>
                  <a:solidFill>
                    <a:schemeClr val="tx1"/>
                  </a:solidFill>
                </a:ln>
                <a:latin typeface="Verdana" panose="020B0604030504040204" pitchFamily="34" charset="0"/>
                <a:ea typeface="Verdana" panose="020B0604030504040204" pitchFamily="34" charset="0"/>
              </a:rPr>
              <a:t>and vice-versa </a:t>
            </a: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is called the transpose of the original matrix. The transpose of matrix A is written A</a:t>
            </a:r>
            <a:r>
              <a:rPr lang="en-US" sz="2000" b="0" i="0" baseline="30000" dirty="0">
                <a:latin typeface="Verdana" panose="020B0604030504040204" pitchFamily="34" charset="0"/>
                <a:ea typeface="Verdana" panose="020B0604030504040204" pitchFamily="34" charset="0"/>
              </a:rPr>
              <a:t>T</a:t>
            </a: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180" y="2304910"/>
            <a:ext cx="5848350" cy="4261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9016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5" name="Rectangle 11"/>
          <p:cNvSpPr>
            <a:spLocks noChangeArrowheads="1"/>
          </p:cNvSpPr>
          <p:nvPr/>
        </p:nvSpPr>
        <p:spPr bwMode="auto">
          <a:xfrm>
            <a:off x="0" y="-4763"/>
            <a:ext cx="9144000" cy="5847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ko-KR" sz="3200" b="1" dirty="0">
                <a:latin typeface="Verdana" pitchFamily="34" charset="0"/>
                <a:ea typeface="굴림" pitchFamily="34" charset="-127"/>
              </a:rPr>
              <a:t>Matrices</a:t>
            </a:r>
            <a:endParaRPr lang="en-US" altLang="en-US" sz="3200" b="1" dirty="0">
              <a:latin typeface="Verdana" pitchFamily="34" charset="0"/>
              <a:ea typeface="굴림" pitchFamily="34" charset="-127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>
                <a:solidFill>
                  <a:srgbClr val="FF0000"/>
                </a:solidFill>
              </a:rPr>
              <a:t>Slide</a:t>
            </a:r>
            <a:r>
              <a:rPr lang="en-US" smtClean="0"/>
              <a:t>-</a:t>
            </a:r>
            <a:fld id="{FCFF135A-902E-4CEE-A769-6297F0D52EC6}" type="slidenum">
              <a:rPr lang="en-US" smtClean="0">
                <a:solidFill>
                  <a:srgbClr val="6600FF"/>
                </a:solidFill>
              </a:rPr>
              <a:pPr algn="l">
                <a:defRPr/>
              </a:pPr>
              <a:t>81</a:t>
            </a:fld>
            <a:endParaRPr lang="en-US" dirty="0">
              <a:solidFill>
                <a:srgbClr val="6600FF"/>
              </a:solidFill>
            </a:endParaRPr>
          </a:p>
        </p:txBody>
      </p:sp>
      <p:sp>
        <p:nvSpPr>
          <p:cNvPr id="4" name="Text Box 9"/>
          <p:cNvSpPr txBox="1">
            <a:spLocks noChangeArrowheads="1"/>
          </p:cNvSpPr>
          <p:nvPr/>
        </p:nvSpPr>
        <p:spPr bwMode="auto">
          <a:xfrm>
            <a:off x="0" y="685800"/>
            <a:ext cx="322395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3200" i="0" dirty="0">
                <a:solidFill>
                  <a:srgbClr val="6600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Determinant </a:t>
            </a:r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266700" y="1226632"/>
            <a:ext cx="84582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/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The determinant of a </a:t>
            </a:r>
            <a:r>
              <a:rPr lang="en-US" sz="2000" i="0" dirty="0">
                <a:solidFill>
                  <a:srgbClr val="6600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square matrix</a:t>
            </a:r>
            <a:r>
              <a:rPr lang="en-US" sz="2000" dirty="0">
                <a:solidFill>
                  <a:srgbClr val="6600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</a:t>
            </a:r>
            <a:r>
              <a:rPr lang="en-US" sz="2000" b="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of size </a:t>
            </a:r>
            <a:r>
              <a:rPr lang="en-US" sz="2000" b="0" dirty="0">
                <a:solidFill>
                  <a:srgbClr val="3333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 × m</a:t>
            </a: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 denoted as </a:t>
            </a:r>
            <a:r>
              <a:rPr lang="en-US" sz="2000" dirty="0" err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det</a:t>
            </a:r>
            <a:r>
              <a:rPr lang="en-US" sz="20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(A)</a:t>
            </a: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 is a </a:t>
            </a:r>
            <a:r>
              <a:rPr lang="en-US" sz="2000" i="0" dirty="0">
                <a:latin typeface="Verdana" panose="020B0604030504040204" pitchFamily="34" charset="0"/>
                <a:ea typeface="Verdana" panose="020B0604030504040204" pitchFamily="34" charset="0"/>
              </a:rPr>
              <a:t>scalar</a:t>
            </a: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 calculated recursively as shown below:</a:t>
            </a:r>
          </a:p>
        </p:txBody>
      </p:sp>
      <p:sp>
        <p:nvSpPr>
          <p:cNvPr id="6" name="Line 14"/>
          <p:cNvSpPr>
            <a:spLocks noChangeShapeType="1"/>
          </p:cNvSpPr>
          <p:nvPr/>
        </p:nvSpPr>
        <p:spPr bwMode="auto">
          <a:xfrm>
            <a:off x="609600" y="52578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Line 15"/>
          <p:cNvSpPr>
            <a:spLocks noChangeShapeType="1"/>
          </p:cNvSpPr>
          <p:nvPr/>
        </p:nvSpPr>
        <p:spPr bwMode="auto">
          <a:xfrm>
            <a:off x="609600" y="64770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Rectangle 16"/>
          <p:cNvSpPr>
            <a:spLocks noChangeArrowheads="1"/>
          </p:cNvSpPr>
          <p:nvPr/>
        </p:nvSpPr>
        <p:spPr bwMode="auto">
          <a:xfrm>
            <a:off x="647700" y="5319713"/>
            <a:ext cx="8077200" cy="1066800"/>
          </a:xfrm>
          <a:prstGeom prst="rect">
            <a:avLst/>
          </a:prstGeom>
          <a:solidFill>
            <a:srgbClr val="99FF33"/>
          </a:solidFill>
          <a:ln>
            <a:noFill/>
          </a:ln>
          <a:extLst>
            <a:ext uri="{91240B29-F687-4F45-9708-019B960494DF}">
              <a14:hiddenLine xmlns:a14="http://schemas.microsoft.com/office/drawing/2010/main" w="762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3200" i="0" dirty="0">
                <a:solidFill>
                  <a:srgbClr val="6600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The determinant is defined only for a square matrix.</a:t>
            </a:r>
          </a:p>
        </p:txBody>
      </p:sp>
      <p:pic>
        <p:nvPicPr>
          <p:cNvPr id="9" name="Picture 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981" y="2115630"/>
            <a:ext cx="6904037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521075"/>
            <a:ext cx="5030788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973513"/>
            <a:ext cx="534244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0135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5" name="Rectangle 11"/>
          <p:cNvSpPr>
            <a:spLocks noChangeArrowheads="1"/>
          </p:cNvSpPr>
          <p:nvPr/>
        </p:nvSpPr>
        <p:spPr bwMode="auto">
          <a:xfrm>
            <a:off x="0" y="-4763"/>
            <a:ext cx="9144000" cy="5847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ko-KR" sz="3200" b="1" dirty="0" smtClean="0">
                <a:latin typeface="Verdana" pitchFamily="34" charset="0"/>
                <a:ea typeface="굴림" pitchFamily="34" charset="-127"/>
              </a:rPr>
              <a:t>Matrices: </a:t>
            </a:r>
            <a:r>
              <a:rPr lang="en-US" sz="3200" b="1" dirty="0">
                <a:solidFill>
                  <a:srgbClr val="6600FF"/>
                </a:solidFill>
                <a:latin typeface="Verdana" pitchFamily="34" charset="0"/>
                <a:ea typeface="굴림" pitchFamily="34" charset="-127"/>
              </a:rPr>
              <a:t>Determinant</a:t>
            </a:r>
            <a:r>
              <a:rPr lang="en-US" sz="32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endParaRPr lang="en-US" altLang="en-US" sz="3200" b="1" dirty="0">
              <a:latin typeface="Verdana" pitchFamily="34" charset="0"/>
              <a:ea typeface="굴림" pitchFamily="34" charset="-127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>
                <a:solidFill>
                  <a:srgbClr val="FF0000"/>
                </a:solidFill>
              </a:rPr>
              <a:t>Slide</a:t>
            </a:r>
            <a:r>
              <a:rPr lang="en-US" smtClean="0"/>
              <a:t>-</a:t>
            </a:r>
            <a:fld id="{FCFF135A-902E-4CEE-A769-6297F0D52EC6}" type="slidenum">
              <a:rPr lang="en-US" smtClean="0">
                <a:solidFill>
                  <a:srgbClr val="6600FF"/>
                </a:solidFill>
              </a:rPr>
              <a:pPr algn="l">
                <a:defRPr/>
              </a:pPr>
              <a:t>82</a:t>
            </a:fld>
            <a:endParaRPr lang="en-US" dirty="0">
              <a:solidFill>
                <a:srgbClr val="6600FF"/>
              </a:solidFill>
            </a:endParaRPr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377824" y="1172867"/>
            <a:ext cx="846137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/>
            <a:r>
              <a:rPr lang="en-US" sz="2400" b="0" i="0" dirty="0">
                <a:latin typeface="Verdana" panose="020B0604030504040204" pitchFamily="34" charset="0"/>
                <a:ea typeface="Verdana" panose="020B0604030504040204" pitchFamily="34" charset="0"/>
              </a:rPr>
              <a:t>Figure below shows how we can calculate the determinant of a 2 × 2 matrix based on the determinant of a 1 × 1 matrix. </a:t>
            </a:r>
          </a:p>
        </p:txBody>
      </p:sp>
      <p:pic>
        <p:nvPicPr>
          <p:cNvPr id="5" name="Picture 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25" y="2866082"/>
            <a:ext cx="8693150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16"/>
          <p:cNvSpPr txBox="1">
            <a:spLocks noChangeArrowheads="1"/>
          </p:cNvSpPr>
          <p:nvPr/>
        </p:nvSpPr>
        <p:spPr bwMode="auto">
          <a:xfrm>
            <a:off x="596836" y="5313925"/>
            <a:ext cx="82365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2400" i="0" dirty="0">
                <a:solidFill>
                  <a:schemeClr val="folHlin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Figure: </a:t>
            </a:r>
            <a:r>
              <a:rPr lang="en-US" sz="2000" i="0" dirty="0">
                <a:latin typeface="Verdana" panose="020B0604030504040204" pitchFamily="34" charset="0"/>
                <a:ea typeface="Verdana" panose="020B0604030504040204" pitchFamily="34" charset="0"/>
              </a:rPr>
              <a:t>Calculating the determinant of a 2 </a:t>
            </a:r>
            <a:r>
              <a:rPr lang="en-US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× </a:t>
            </a:r>
            <a:r>
              <a:rPr lang="en-US" sz="2000" i="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i="0" dirty="0">
                <a:latin typeface="Verdana" panose="020B0604030504040204" pitchFamily="34" charset="0"/>
                <a:ea typeface="Verdana" panose="020B0604030504040204" pitchFamily="34" charset="0"/>
              </a:rPr>
              <a:t>2 matrix</a:t>
            </a: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0" y="609600"/>
            <a:ext cx="2146742" cy="461665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2400" i="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Example-1:</a:t>
            </a:r>
            <a:endParaRPr lang="en-US" sz="2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5127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5" name="Rectangle 11"/>
          <p:cNvSpPr>
            <a:spLocks noChangeArrowheads="1"/>
          </p:cNvSpPr>
          <p:nvPr/>
        </p:nvSpPr>
        <p:spPr bwMode="auto">
          <a:xfrm>
            <a:off x="0" y="-4763"/>
            <a:ext cx="9144000" cy="5847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ko-KR" sz="3200" b="1" dirty="0" smtClean="0">
                <a:latin typeface="Verdana" pitchFamily="34" charset="0"/>
                <a:ea typeface="굴림" pitchFamily="34" charset="-127"/>
              </a:rPr>
              <a:t>Matrices: </a:t>
            </a:r>
            <a:r>
              <a:rPr lang="en-US" sz="3200" b="1" dirty="0">
                <a:solidFill>
                  <a:srgbClr val="6600FF"/>
                </a:solidFill>
                <a:latin typeface="Verdana" pitchFamily="34" charset="0"/>
                <a:ea typeface="굴림" pitchFamily="34" charset="-127"/>
              </a:rPr>
              <a:t>Determinant</a:t>
            </a:r>
            <a:r>
              <a:rPr lang="en-US" sz="32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endParaRPr lang="en-US" altLang="en-US" sz="3200" b="1" dirty="0">
              <a:latin typeface="Verdana" pitchFamily="34" charset="0"/>
              <a:ea typeface="굴림" pitchFamily="34" charset="-127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>
                <a:solidFill>
                  <a:srgbClr val="FF0000"/>
                </a:solidFill>
              </a:rPr>
              <a:t>Slide</a:t>
            </a:r>
            <a:r>
              <a:rPr lang="en-US" smtClean="0"/>
              <a:t>-</a:t>
            </a:r>
            <a:fld id="{FCFF135A-902E-4CEE-A769-6297F0D52EC6}" type="slidenum">
              <a:rPr lang="en-US" smtClean="0">
                <a:solidFill>
                  <a:srgbClr val="6600FF"/>
                </a:solidFill>
              </a:rPr>
              <a:pPr algn="l">
                <a:defRPr/>
              </a:pPr>
              <a:t>83</a:t>
            </a:fld>
            <a:endParaRPr lang="en-US" dirty="0">
              <a:solidFill>
                <a:srgbClr val="6600FF"/>
              </a:solidFill>
            </a:endParaRPr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304800" y="1276776"/>
            <a:ext cx="8610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just" eaLnBrk="1" hangingPunct="1">
              <a:defRPr/>
            </a:pP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Figure below shows the calculation of the determinant of a 3 × 3 matrix.</a:t>
            </a:r>
          </a:p>
        </p:txBody>
      </p:sp>
      <p:pic>
        <p:nvPicPr>
          <p:cNvPr id="5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076" y="3238500"/>
            <a:ext cx="8272837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15"/>
          <p:cNvSpPr txBox="1">
            <a:spLocks noChangeArrowheads="1"/>
          </p:cNvSpPr>
          <p:nvPr/>
        </p:nvSpPr>
        <p:spPr bwMode="auto">
          <a:xfrm>
            <a:off x="419323" y="5382567"/>
            <a:ext cx="815159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2400" i="0" dirty="0">
                <a:solidFill>
                  <a:schemeClr val="folHlin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Figure: </a:t>
            </a:r>
            <a:r>
              <a:rPr lang="en-US" sz="2000" i="0" dirty="0">
                <a:latin typeface="Verdana" panose="020B0604030504040204" pitchFamily="34" charset="0"/>
                <a:ea typeface="Verdana" panose="020B0604030504040204" pitchFamily="34" charset="0"/>
              </a:rPr>
              <a:t>Calculating the determinant of a 3 </a:t>
            </a:r>
            <a:r>
              <a:rPr lang="en-US" sz="2000" i="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× </a:t>
            </a:r>
            <a:r>
              <a:rPr lang="en-US" sz="2000" i="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i="0" dirty="0">
                <a:latin typeface="Verdana" panose="020B0604030504040204" pitchFamily="34" charset="0"/>
                <a:ea typeface="Verdana" panose="020B0604030504040204" pitchFamily="34" charset="0"/>
              </a:rPr>
              <a:t>3 matrix</a:t>
            </a: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0" y="609600"/>
            <a:ext cx="2146742" cy="461665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2400" i="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Example-2:</a:t>
            </a:r>
            <a:endParaRPr lang="en-US" sz="2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9517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5" name="Rectangle 11"/>
          <p:cNvSpPr>
            <a:spLocks noChangeArrowheads="1"/>
          </p:cNvSpPr>
          <p:nvPr/>
        </p:nvSpPr>
        <p:spPr bwMode="auto">
          <a:xfrm>
            <a:off x="0" y="-4763"/>
            <a:ext cx="9144000" cy="5847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ko-KR" sz="3200" b="1" dirty="0" smtClean="0">
                <a:latin typeface="Verdana" pitchFamily="34" charset="0"/>
                <a:ea typeface="굴림" pitchFamily="34" charset="-127"/>
              </a:rPr>
              <a:t>Matrices: </a:t>
            </a:r>
            <a:r>
              <a:rPr lang="en-US" sz="3200" b="1" dirty="0">
                <a:solidFill>
                  <a:srgbClr val="6600FF"/>
                </a:solidFill>
                <a:latin typeface="Verdana" pitchFamily="34" charset="0"/>
                <a:ea typeface="굴림" pitchFamily="34" charset="-127"/>
              </a:rPr>
              <a:t>Determinant</a:t>
            </a:r>
            <a:r>
              <a:rPr lang="en-US" sz="32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endParaRPr lang="en-US" altLang="en-US" sz="3200" b="1" dirty="0">
              <a:latin typeface="Verdana" pitchFamily="34" charset="0"/>
              <a:ea typeface="굴림" pitchFamily="34" charset="-127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>
                <a:solidFill>
                  <a:srgbClr val="FF0000"/>
                </a:solidFill>
              </a:rPr>
              <a:t>Slide</a:t>
            </a:r>
            <a:r>
              <a:rPr lang="en-US" smtClean="0"/>
              <a:t>-</a:t>
            </a:r>
            <a:fld id="{FCFF135A-902E-4CEE-A769-6297F0D52EC6}" type="slidenum">
              <a:rPr lang="en-US" smtClean="0">
                <a:solidFill>
                  <a:srgbClr val="6600FF"/>
                </a:solidFill>
              </a:rPr>
              <a:pPr algn="l">
                <a:defRPr/>
              </a:pPr>
              <a:t>84</a:t>
            </a:fld>
            <a:endParaRPr lang="en-US" dirty="0">
              <a:solidFill>
                <a:srgbClr val="6600FF"/>
              </a:solidFill>
            </a:endParaRPr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228600" y="1097905"/>
            <a:ext cx="8229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/>
            <a:r>
              <a:rPr lang="en-US" sz="2400" b="0" i="0" dirty="0">
                <a:latin typeface="Verdana" panose="020B0604030504040204" pitchFamily="34" charset="0"/>
                <a:ea typeface="Verdana" panose="020B0604030504040204" pitchFamily="34" charset="0"/>
              </a:rPr>
              <a:t>Calculate the determinant of  the following matrix.</a:t>
            </a:r>
          </a:p>
        </p:txBody>
      </p:sp>
      <p:sp>
        <p:nvSpPr>
          <p:cNvPr id="5" name="Text Box 11"/>
          <p:cNvSpPr txBox="1">
            <a:spLocks noChangeArrowheads="1"/>
          </p:cNvSpPr>
          <p:nvPr/>
        </p:nvSpPr>
        <p:spPr bwMode="auto">
          <a:xfrm>
            <a:off x="0" y="575604"/>
            <a:ext cx="2146742" cy="461665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2400" i="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Example-3:</a:t>
            </a:r>
            <a:endParaRPr lang="en-US" sz="2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graphicFrame>
        <p:nvGraphicFramePr>
          <p:cNvPr id="7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1391981"/>
              </p:ext>
            </p:extLst>
          </p:nvPr>
        </p:nvGraphicFramePr>
        <p:xfrm>
          <a:off x="6019800" y="1733550"/>
          <a:ext cx="1676400" cy="132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8" name="Equation" r:id="rId3" imgW="901309" imgH="710891" progId="Equation.3">
                  <p:embed/>
                </p:oleObj>
              </mc:Choice>
              <mc:Fallback>
                <p:oleObj name="Equation" r:id="rId3" imgW="901309" imgH="71089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1733550"/>
                        <a:ext cx="1676400" cy="1323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graphicFrame>
        <p:nvGraphicFramePr>
          <p:cNvPr id="9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4631849"/>
              </p:ext>
            </p:extLst>
          </p:nvPr>
        </p:nvGraphicFramePr>
        <p:xfrm>
          <a:off x="28575" y="2616017"/>
          <a:ext cx="1844675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9" name="Equation" r:id="rId5" imgW="1155700" imgH="711200" progId="Equation.3">
                  <p:embed/>
                </p:oleObj>
              </mc:Choice>
              <mc:Fallback>
                <p:oleObj name="Equation" r:id="rId5" imgW="1155700" imgH="71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" y="2616017"/>
                        <a:ext cx="1844675" cy="1143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graphicFrame>
        <p:nvGraphicFramePr>
          <p:cNvPr id="11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836844"/>
              </p:ext>
            </p:extLst>
          </p:nvPr>
        </p:nvGraphicFramePr>
        <p:xfrm>
          <a:off x="0" y="3905250"/>
          <a:ext cx="9037638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0" name="Equation" r:id="rId7" imgW="6007100" imgH="203200" progId="Equation.3">
                  <p:embed/>
                </p:oleObj>
              </mc:Choice>
              <mc:Fallback>
                <p:oleObj name="Equation" r:id="rId7" imgW="60071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905250"/>
                        <a:ext cx="9037638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graphicFrame>
        <p:nvGraphicFramePr>
          <p:cNvPr id="13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9104179"/>
              </p:ext>
            </p:extLst>
          </p:nvPr>
        </p:nvGraphicFramePr>
        <p:xfrm>
          <a:off x="0" y="4324350"/>
          <a:ext cx="5045075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1" name="Equation" r:id="rId9" imgW="3352800" imgH="203200" progId="Equation.3">
                  <p:embed/>
                </p:oleObj>
              </mc:Choice>
              <mc:Fallback>
                <p:oleObj name="Equation" r:id="rId9" imgW="33528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324350"/>
                        <a:ext cx="5045075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graphicFrame>
        <p:nvGraphicFramePr>
          <p:cNvPr id="15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095401"/>
              </p:ext>
            </p:extLst>
          </p:nvPr>
        </p:nvGraphicFramePr>
        <p:xfrm>
          <a:off x="28575" y="4781550"/>
          <a:ext cx="361156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2" name="Equation" r:id="rId11" imgW="2400300" imgH="203200" progId="Equation.3">
                  <p:embed/>
                </p:oleObj>
              </mc:Choice>
              <mc:Fallback>
                <p:oleObj name="Equation" r:id="rId11" imgW="24003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" y="4781550"/>
                        <a:ext cx="3611563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2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graphicFrame>
        <p:nvGraphicFramePr>
          <p:cNvPr id="17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4792420"/>
              </p:ext>
            </p:extLst>
          </p:nvPr>
        </p:nvGraphicFramePr>
        <p:xfrm>
          <a:off x="0" y="5200650"/>
          <a:ext cx="246856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3" name="Equation" r:id="rId13" imgW="1637589" imgH="203112" progId="Equation.3">
                  <p:embed/>
                </p:oleObj>
              </mc:Choice>
              <mc:Fallback>
                <p:oleObj name="Equation" r:id="rId13" imgW="1637589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5200650"/>
                        <a:ext cx="2468563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graphicFrame>
        <p:nvGraphicFramePr>
          <p:cNvPr id="19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019106"/>
              </p:ext>
            </p:extLst>
          </p:nvPr>
        </p:nvGraphicFramePr>
        <p:xfrm>
          <a:off x="0" y="5657850"/>
          <a:ext cx="1279525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4" name="Equation" r:id="rId15" imgW="850531" imgH="203112" progId="Equation.3">
                  <p:embed/>
                </p:oleObj>
              </mc:Choice>
              <mc:Fallback>
                <p:oleObj name="Equation" r:id="rId15" imgW="850531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5657850"/>
                        <a:ext cx="1279525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2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graphicFrame>
        <p:nvGraphicFramePr>
          <p:cNvPr id="21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2391893"/>
              </p:ext>
            </p:extLst>
          </p:nvPr>
        </p:nvGraphicFramePr>
        <p:xfrm>
          <a:off x="1295400" y="5649913"/>
          <a:ext cx="655638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5" name="Equation" r:id="rId17" imgW="431613" imgH="203112" progId="Equation.3">
                  <p:embed/>
                </p:oleObj>
              </mc:Choice>
              <mc:Fallback>
                <p:oleObj name="Equation" r:id="rId17" imgW="431613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5649913"/>
                        <a:ext cx="655638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19249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5" name="Rectangle 11"/>
          <p:cNvSpPr>
            <a:spLocks noChangeArrowheads="1"/>
          </p:cNvSpPr>
          <p:nvPr/>
        </p:nvSpPr>
        <p:spPr bwMode="auto">
          <a:xfrm>
            <a:off x="0" y="-4763"/>
            <a:ext cx="9144000" cy="5847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ko-KR" sz="3200" b="1" dirty="0">
                <a:latin typeface="Verdana" pitchFamily="34" charset="0"/>
                <a:ea typeface="굴림" pitchFamily="34" charset="-127"/>
              </a:rPr>
              <a:t>Matrices</a:t>
            </a:r>
            <a:endParaRPr lang="en-US" altLang="en-US" sz="3200" b="1" dirty="0">
              <a:latin typeface="Verdana" pitchFamily="34" charset="0"/>
              <a:ea typeface="굴림" pitchFamily="34" charset="-127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>
                <a:solidFill>
                  <a:srgbClr val="FF0000"/>
                </a:solidFill>
              </a:rPr>
              <a:t>Slide</a:t>
            </a:r>
            <a:r>
              <a:rPr lang="en-US" smtClean="0"/>
              <a:t>-</a:t>
            </a:r>
            <a:fld id="{FCFF135A-902E-4CEE-A769-6297F0D52EC6}" type="slidenum">
              <a:rPr lang="en-US" smtClean="0">
                <a:solidFill>
                  <a:srgbClr val="6600FF"/>
                </a:solidFill>
              </a:rPr>
              <a:pPr algn="l">
                <a:defRPr/>
              </a:pPr>
              <a:t>85</a:t>
            </a:fld>
            <a:endParaRPr lang="en-US" dirty="0">
              <a:solidFill>
                <a:srgbClr val="6600FF"/>
              </a:solidFill>
            </a:endParaRPr>
          </a:p>
        </p:txBody>
      </p:sp>
      <p:sp>
        <p:nvSpPr>
          <p:cNvPr id="4" name="Text Box 9"/>
          <p:cNvSpPr txBox="1">
            <a:spLocks noChangeArrowheads="1"/>
          </p:cNvSpPr>
          <p:nvPr/>
        </p:nvSpPr>
        <p:spPr bwMode="auto">
          <a:xfrm>
            <a:off x="61913" y="609600"/>
            <a:ext cx="589456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2400" i="0" dirty="0">
                <a:solidFill>
                  <a:srgbClr val="6600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Cofactor</a:t>
            </a:r>
            <a:r>
              <a:rPr lang="en-US" sz="2400" i="0" dirty="0">
                <a:solidFill>
                  <a:schemeClr val="hlin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Matrix of a Given Matrix</a:t>
            </a:r>
            <a:endParaRPr lang="en-US" sz="2400" i="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" y="1143000"/>
            <a:ext cx="8205788" cy="534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4550" y="4562475"/>
            <a:ext cx="30480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7006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5" name="Rectangle 11"/>
          <p:cNvSpPr>
            <a:spLocks noChangeArrowheads="1"/>
          </p:cNvSpPr>
          <p:nvPr/>
        </p:nvSpPr>
        <p:spPr bwMode="auto">
          <a:xfrm>
            <a:off x="0" y="-4763"/>
            <a:ext cx="9144000" cy="5847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ko-KR" sz="3200" b="1" dirty="0">
                <a:latin typeface="Verdana" pitchFamily="34" charset="0"/>
                <a:ea typeface="굴림" pitchFamily="34" charset="-127"/>
              </a:rPr>
              <a:t>Matrices</a:t>
            </a:r>
            <a:endParaRPr lang="en-US" altLang="en-US" sz="3200" b="1" dirty="0">
              <a:latin typeface="Verdana" pitchFamily="34" charset="0"/>
              <a:ea typeface="굴림" pitchFamily="34" charset="-127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>
                <a:solidFill>
                  <a:srgbClr val="FF0000"/>
                </a:solidFill>
              </a:rPr>
              <a:t>Slide</a:t>
            </a:r>
            <a:r>
              <a:rPr lang="en-US" smtClean="0"/>
              <a:t>-</a:t>
            </a:r>
            <a:fld id="{FCFF135A-902E-4CEE-A769-6297F0D52EC6}" type="slidenum">
              <a:rPr lang="en-US" smtClean="0">
                <a:solidFill>
                  <a:srgbClr val="6600FF"/>
                </a:solidFill>
              </a:rPr>
              <a:pPr algn="l">
                <a:defRPr/>
              </a:pPr>
              <a:t>86</a:t>
            </a:fld>
            <a:endParaRPr lang="en-US" dirty="0">
              <a:solidFill>
                <a:srgbClr val="6600FF"/>
              </a:solidFill>
            </a:endParaRPr>
          </a:p>
        </p:txBody>
      </p:sp>
      <p:sp>
        <p:nvSpPr>
          <p:cNvPr id="4" name="Text Box 9"/>
          <p:cNvSpPr txBox="1">
            <a:spLocks noChangeArrowheads="1"/>
          </p:cNvSpPr>
          <p:nvPr/>
        </p:nvSpPr>
        <p:spPr bwMode="auto">
          <a:xfrm>
            <a:off x="0" y="609600"/>
            <a:ext cx="448872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2400" i="0" dirty="0" err="1">
                <a:solidFill>
                  <a:srgbClr val="6600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Adjoint</a:t>
            </a:r>
            <a:r>
              <a:rPr lang="en-US" sz="2400" i="0" dirty="0">
                <a:solidFill>
                  <a:srgbClr val="00CC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of a Given Matrix</a:t>
            </a:r>
          </a:p>
        </p:txBody>
      </p:sp>
      <p:sp>
        <p:nvSpPr>
          <p:cNvPr id="5" name="Rectangle 13"/>
          <p:cNvSpPr>
            <a:spLocks noChangeArrowheads="1"/>
          </p:cNvSpPr>
          <p:nvPr/>
        </p:nvSpPr>
        <p:spPr bwMode="auto">
          <a:xfrm>
            <a:off x="228600" y="1041400"/>
            <a:ext cx="86868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/>
            <a:r>
              <a:rPr lang="en-US" sz="2000" i="0" dirty="0">
                <a:latin typeface="Verdana" panose="020B0604030504040204" pitchFamily="34" charset="0"/>
                <a:ea typeface="Verdana" panose="020B0604030504040204" pitchFamily="34" charset="0"/>
              </a:rPr>
              <a:t>The matrix formed by taking the transpose of the cofactor matrix of a given original matrix is called the </a:t>
            </a:r>
            <a:r>
              <a:rPr lang="en-US" sz="2000" i="0" dirty="0" err="1">
                <a:latin typeface="Verdana" panose="020B0604030504040204" pitchFamily="34" charset="0"/>
                <a:ea typeface="Verdana" panose="020B0604030504040204" pitchFamily="34" charset="0"/>
              </a:rPr>
              <a:t>adjoint</a:t>
            </a:r>
            <a:r>
              <a:rPr lang="en-US" sz="2000" i="0" dirty="0">
                <a:latin typeface="Verdana" panose="020B0604030504040204" pitchFamily="34" charset="0"/>
                <a:ea typeface="Verdana" panose="020B0604030504040204" pitchFamily="34" charset="0"/>
              </a:rPr>
              <a:t> of the given matrix. The </a:t>
            </a:r>
            <a:r>
              <a:rPr lang="en-US" sz="2000" i="0" dirty="0" err="1">
                <a:latin typeface="Verdana" panose="020B0604030504040204" pitchFamily="34" charset="0"/>
                <a:ea typeface="Verdana" panose="020B0604030504040204" pitchFamily="34" charset="0"/>
              </a:rPr>
              <a:t>adjoint</a:t>
            </a:r>
            <a:r>
              <a:rPr lang="en-US" sz="2000" i="0" dirty="0">
                <a:latin typeface="Verdana" panose="020B0604030504040204" pitchFamily="34" charset="0"/>
                <a:ea typeface="Verdana" panose="020B0604030504040204" pitchFamily="34" charset="0"/>
              </a:rPr>
              <a:t> of matrix </a:t>
            </a:r>
            <a:r>
              <a:rPr lang="en-US" sz="20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</a:t>
            </a:r>
            <a:r>
              <a:rPr lang="en-US" sz="2000" i="0" dirty="0">
                <a:latin typeface="Verdana" panose="020B0604030504040204" pitchFamily="34" charset="0"/>
                <a:ea typeface="Verdana" panose="020B0604030504040204" pitchFamily="34" charset="0"/>
              </a:rPr>
              <a:t> is often written </a:t>
            </a:r>
            <a:r>
              <a:rPr lang="en-US" sz="2000" dirty="0" err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adj</a:t>
            </a:r>
            <a:r>
              <a:rPr lang="en-US" sz="20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</a:t>
            </a:r>
            <a:r>
              <a:rPr lang="en-US" sz="2000" i="0" dirty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1" y="2057400"/>
            <a:ext cx="5867400" cy="448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5"/>
          <p:cNvSpPr>
            <a:spLocks noChangeArrowheads="1"/>
          </p:cNvSpPr>
          <p:nvPr/>
        </p:nvSpPr>
        <p:spPr bwMode="auto">
          <a:xfrm>
            <a:off x="6096000" y="2790149"/>
            <a:ext cx="28194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Finally the </a:t>
            </a:r>
            <a:r>
              <a:rPr lang="en-US" sz="2000" b="0" i="0" dirty="0" err="1">
                <a:latin typeface="Verdana" panose="020B0604030504040204" pitchFamily="34" charset="0"/>
                <a:ea typeface="Verdana" panose="020B0604030504040204" pitchFamily="34" charset="0"/>
              </a:rPr>
              <a:t>adjoint</a:t>
            </a: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 of A is the transpose of the cofactor matrix:</a:t>
            </a: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5045" y="4040279"/>
            <a:ext cx="288131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2768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5" name="Rectangle 11"/>
          <p:cNvSpPr>
            <a:spLocks noChangeArrowheads="1"/>
          </p:cNvSpPr>
          <p:nvPr/>
        </p:nvSpPr>
        <p:spPr bwMode="auto">
          <a:xfrm>
            <a:off x="0" y="-4763"/>
            <a:ext cx="9144000" cy="5847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ko-KR" sz="3200" b="1" dirty="0">
                <a:latin typeface="Verdana" pitchFamily="34" charset="0"/>
                <a:ea typeface="굴림" pitchFamily="34" charset="-127"/>
              </a:rPr>
              <a:t>Matrices</a:t>
            </a:r>
            <a:endParaRPr lang="en-US" altLang="en-US" sz="3200" b="1" dirty="0">
              <a:latin typeface="Verdana" pitchFamily="34" charset="0"/>
              <a:ea typeface="굴림" pitchFamily="34" charset="-127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>
                <a:solidFill>
                  <a:srgbClr val="FF0000"/>
                </a:solidFill>
              </a:rPr>
              <a:t>Slide</a:t>
            </a:r>
            <a:r>
              <a:rPr lang="en-US" smtClean="0"/>
              <a:t>-</a:t>
            </a:r>
            <a:fld id="{FCFF135A-902E-4CEE-A769-6297F0D52EC6}" type="slidenum">
              <a:rPr lang="en-US" smtClean="0">
                <a:solidFill>
                  <a:srgbClr val="6600FF"/>
                </a:solidFill>
              </a:rPr>
              <a:pPr algn="l">
                <a:defRPr/>
              </a:pPr>
              <a:t>87</a:t>
            </a:fld>
            <a:endParaRPr lang="en-US" dirty="0">
              <a:solidFill>
                <a:srgbClr val="6600FF"/>
              </a:solidFill>
            </a:endParaRPr>
          </a:p>
        </p:txBody>
      </p:sp>
      <p:sp>
        <p:nvSpPr>
          <p:cNvPr id="4" name="Text Box 9"/>
          <p:cNvSpPr txBox="1">
            <a:spLocks noChangeArrowheads="1"/>
          </p:cNvSpPr>
          <p:nvPr/>
        </p:nvSpPr>
        <p:spPr bwMode="auto">
          <a:xfrm>
            <a:off x="174625" y="609600"/>
            <a:ext cx="32768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2400" i="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Inverse</a:t>
            </a:r>
            <a:r>
              <a:rPr lang="en-US" sz="2400" i="0" dirty="0">
                <a:solidFill>
                  <a:schemeClr val="hlin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of Matrix</a:t>
            </a:r>
            <a:r>
              <a:rPr lang="en-US" sz="2400" i="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</p:txBody>
      </p:sp>
      <p:sp>
        <p:nvSpPr>
          <p:cNvPr id="5" name="Rectangle 13"/>
          <p:cNvSpPr>
            <a:spLocks noChangeArrowheads="1"/>
          </p:cNvSpPr>
          <p:nvPr/>
        </p:nvSpPr>
        <p:spPr bwMode="auto">
          <a:xfrm>
            <a:off x="174625" y="1028700"/>
            <a:ext cx="8645525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571500" indent="-400050" algn="just">
              <a:buClr>
                <a:srgbClr val="0000CC"/>
              </a:buClr>
              <a:buFont typeface="Wingdings" panose="05000000000000000000" pitchFamily="2" charset="2"/>
              <a:buChar char="v"/>
            </a:pP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For an </a:t>
            </a:r>
            <a:r>
              <a:rPr lang="en-US" sz="2000" b="0" i="0" dirty="0" err="1">
                <a:solidFill>
                  <a:srgbClr val="FF00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</a:t>
            </a:r>
            <a:r>
              <a:rPr lang="en-US" sz="2000" b="0" i="0" dirty="0" err="1">
                <a:solidFill>
                  <a:srgbClr val="FF00FF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×n</a:t>
            </a: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 square matrix </a:t>
            </a:r>
            <a:r>
              <a:rPr lang="en-US" sz="2000" b="0" i="0" dirty="0">
                <a:solidFill>
                  <a:srgbClr val="FF00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</a:t>
            </a: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, the inverse of </a:t>
            </a:r>
            <a:r>
              <a:rPr lang="en-US" sz="2000" b="0" i="0" dirty="0">
                <a:solidFill>
                  <a:srgbClr val="FF00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</a:t>
            </a: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 (written as  </a:t>
            </a:r>
            <a:r>
              <a:rPr lang="en-US" sz="2000" b="0" i="0" dirty="0">
                <a:solidFill>
                  <a:srgbClr val="FF00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</a:t>
            </a:r>
            <a:r>
              <a:rPr lang="en-US" sz="2000" b="0" i="0" baseline="30000" dirty="0">
                <a:solidFill>
                  <a:srgbClr val="FF00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-1</a:t>
            </a: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) is another </a:t>
            </a:r>
            <a:r>
              <a:rPr lang="en-US" sz="2000" b="0" i="0" dirty="0" err="1">
                <a:solidFill>
                  <a:srgbClr val="FF00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</a:t>
            </a:r>
            <a:r>
              <a:rPr lang="en-US" sz="2000" b="0" i="0" dirty="0" err="1">
                <a:solidFill>
                  <a:srgbClr val="FF00FF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×n</a:t>
            </a: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square matrix such that when </a:t>
            </a:r>
            <a:r>
              <a:rPr lang="en-US" sz="2000" b="0" i="0" dirty="0">
                <a:solidFill>
                  <a:srgbClr val="FF00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</a:t>
            </a: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 is multiplied by </a:t>
            </a:r>
            <a:r>
              <a:rPr lang="en-US" sz="2000" b="0" i="0" dirty="0">
                <a:solidFill>
                  <a:srgbClr val="FF00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</a:t>
            </a:r>
            <a:r>
              <a:rPr lang="en-US" sz="2000" b="0" i="0" baseline="30000" dirty="0">
                <a:solidFill>
                  <a:srgbClr val="FF00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-1</a:t>
            </a: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 the result is an </a:t>
            </a:r>
            <a:r>
              <a:rPr lang="en-US" sz="2000" b="0" i="0" dirty="0" err="1">
                <a:solidFill>
                  <a:srgbClr val="FF00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</a:t>
            </a:r>
            <a:r>
              <a:rPr lang="en-US" sz="2000" b="0" i="0" dirty="0" err="1">
                <a:solidFill>
                  <a:srgbClr val="FF00FF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×n</a:t>
            </a: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identity matrix </a:t>
            </a:r>
            <a:r>
              <a:rPr lang="en-US" sz="2000" b="0" i="0" dirty="0">
                <a:solidFill>
                  <a:srgbClr val="FF00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</a:t>
            </a: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. </a:t>
            </a:r>
            <a:endParaRPr lang="en-US" sz="2000" b="0" i="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571500" indent="-400050" algn="just">
              <a:buClr>
                <a:srgbClr val="0000CC"/>
              </a:buClr>
              <a:buFont typeface="Wingdings" panose="05000000000000000000" pitchFamily="2" charset="2"/>
              <a:buChar char="v"/>
            </a:pPr>
            <a:r>
              <a:rPr lang="en-US" sz="2000" i="0" dirty="0" smtClean="0">
                <a:solidFill>
                  <a:srgbClr val="6600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Not </a:t>
            </a:r>
            <a:r>
              <a:rPr lang="en-US" sz="2000" i="0" dirty="0">
                <a:solidFill>
                  <a:srgbClr val="6600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all </a:t>
            </a:r>
            <a:r>
              <a:rPr lang="en-US" sz="2000" i="0" dirty="0" err="1">
                <a:solidFill>
                  <a:srgbClr val="6600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</a:t>
            </a:r>
            <a:r>
              <a:rPr lang="en-US" sz="2000" i="0" dirty="0" err="1">
                <a:solidFill>
                  <a:srgbClr val="6600FF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×</a:t>
            </a:r>
            <a:r>
              <a:rPr lang="en-US" sz="2000" i="0" dirty="0" err="1">
                <a:solidFill>
                  <a:srgbClr val="6600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</a:t>
            </a:r>
            <a:r>
              <a:rPr lang="en-US" sz="2000" i="0" dirty="0">
                <a:solidFill>
                  <a:srgbClr val="6600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matrices are invertible</a:t>
            </a: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. </a:t>
            </a:r>
            <a:r>
              <a:rPr lang="en-US" sz="2000" i="0" dirty="0">
                <a:ln>
                  <a:solidFill>
                    <a:srgbClr val="6600FF"/>
                  </a:solidFill>
                </a:ln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Non-square </a:t>
            </a:r>
            <a:r>
              <a:rPr lang="en-US" sz="2000" i="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matrices do not have inverses</a:t>
            </a:r>
            <a:r>
              <a:rPr lang="en-US" sz="2000" b="0" i="0" dirty="0" smtClean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pPr marL="571500" indent="-400050" algn="just">
              <a:buClr>
                <a:srgbClr val="0000CC"/>
              </a:buClr>
              <a:buFont typeface="Wingdings" panose="05000000000000000000" pitchFamily="2" charset="2"/>
              <a:buChar char="v"/>
            </a:pPr>
            <a:endParaRPr lang="en-US" sz="2000" b="0" i="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ctr"/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AA</a:t>
            </a:r>
            <a:r>
              <a:rPr lang="en-US" sz="2000" b="0" i="0" baseline="30000" dirty="0">
                <a:latin typeface="Verdana" panose="020B0604030504040204" pitchFamily="34" charset="0"/>
                <a:ea typeface="Verdana" panose="020B0604030504040204" pitchFamily="34" charset="0"/>
              </a:rPr>
              <a:t>-1</a:t>
            </a: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 = A</a:t>
            </a:r>
            <a:r>
              <a:rPr lang="en-US" sz="2000" b="0" i="0" baseline="30000" dirty="0">
                <a:latin typeface="Verdana" panose="020B0604030504040204" pitchFamily="34" charset="0"/>
                <a:ea typeface="Verdana" panose="020B0604030504040204" pitchFamily="34" charset="0"/>
              </a:rPr>
              <a:t>-1</a:t>
            </a: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A = I</a:t>
            </a:r>
          </a:p>
        </p:txBody>
      </p:sp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76200" y="3516683"/>
            <a:ext cx="874395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5143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 algn="just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A matrix which is </a:t>
            </a:r>
            <a:r>
              <a:rPr lang="en-US" sz="2000" i="0" dirty="0">
                <a:ln>
                  <a:solidFill>
                    <a:srgbClr val="00B050"/>
                  </a:solidFill>
                </a:ln>
                <a:latin typeface="Verdana" panose="020B0604030504040204" pitchFamily="34" charset="0"/>
                <a:ea typeface="Verdana" panose="020B0604030504040204" pitchFamily="34" charset="0"/>
              </a:rPr>
              <a:t>not invertible </a:t>
            </a: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is sometimes called a </a:t>
            </a:r>
            <a:r>
              <a:rPr lang="en-US" sz="2000" i="0" dirty="0">
                <a:ln>
                  <a:solidFill>
                    <a:srgbClr val="6600FF"/>
                  </a:solidFill>
                </a:ln>
                <a:latin typeface="Verdana" panose="020B0604030504040204" pitchFamily="34" charset="0"/>
                <a:ea typeface="Verdana" panose="020B0604030504040204" pitchFamily="34" charset="0"/>
              </a:rPr>
              <a:t>singular matrix</a:t>
            </a: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. </a:t>
            </a:r>
            <a:endParaRPr lang="en-US" sz="2000" b="0" i="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 algn="just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000" b="0" i="0" dirty="0" smtClean="0">
                <a:latin typeface="Verdana" panose="020B0604030504040204" pitchFamily="34" charset="0"/>
                <a:ea typeface="Verdana" panose="020B0604030504040204" pitchFamily="34" charset="0"/>
              </a:rPr>
              <a:t>An </a:t>
            </a:r>
            <a:r>
              <a:rPr lang="en-US" sz="2000" i="0" dirty="0">
                <a:ln>
                  <a:solidFill>
                    <a:srgbClr val="FF0000"/>
                  </a:solidFill>
                </a:ln>
                <a:latin typeface="Verdana" panose="020B0604030504040204" pitchFamily="34" charset="0"/>
                <a:ea typeface="Verdana" panose="020B0604030504040204" pitchFamily="34" charset="0"/>
              </a:rPr>
              <a:t>invertible </a:t>
            </a: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matrix is called a </a:t>
            </a:r>
            <a:r>
              <a:rPr lang="en-US" sz="2000" i="0" dirty="0">
                <a:ln>
                  <a:solidFill>
                    <a:srgbClr val="6600FF"/>
                  </a:solidFill>
                </a:ln>
                <a:latin typeface="Verdana" panose="020B0604030504040204" pitchFamily="34" charset="0"/>
                <a:ea typeface="Verdana" panose="020B0604030504040204" pitchFamily="34" charset="0"/>
              </a:rPr>
              <a:t>nonsingular matrix</a:t>
            </a: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74038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5" name="Rectangle 11"/>
          <p:cNvSpPr>
            <a:spLocks noChangeArrowheads="1"/>
          </p:cNvSpPr>
          <p:nvPr/>
        </p:nvSpPr>
        <p:spPr bwMode="auto">
          <a:xfrm>
            <a:off x="0" y="-4763"/>
            <a:ext cx="9144000" cy="5847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ko-KR" sz="3200" b="1" dirty="0" smtClean="0">
                <a:latin typeface="Verdana" pitchFamily="34" charset="0"/>
                <a:ea typeface="굴림" pitchFamily="34" charset="-127"/>
              </a:rPr>
              <a:t>Matrices: </a:t>
            </a:r>
            <a:r>
              <a:rPr lang="en-US" sz="3200" b="1" dirty="0">
                <a:solidFill>
                  <a:srgbClr val="6600FF"/>
                </a:solidFill>
                <a:latin typeface="Verdana" pitchFamily="34" charset="0"/>
                <a:ea typeface="굴림" pitchFamily="34" charset="-127"/>
              </a:rPr>
              <a:t>Inverse </a:t>
            </a:r>
            <a:endParaRPr lang="en-US" altLang="en-US" sz="3200" b="1" dirty="0">
              <a:solidFill>
                <a:srgbClr val="6600FF"/>
              </a:solidFill>
              <a:latin typeface="Verdana" pitchFamily="34" charset="0"/>
              <a:ea typeface="굴림" pitchFamily="34" charset="-127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>
                <a:solidFill>
                  <a:srgbClr val="FF0000"/>
                </a:solidFill>
              </a:rPr>
              <a:t>Slide</a:t>
            </a:r>
            <a:r>
              <a:rPr lang="en-US" smtClean="0"/>
              <a:t>-</a:t>
            </a:r>
            <a:fld id="{FCFF135A-902E-4CEE-A769-6297F0D52EC6}" type="slidenum">
              <a:rPr lang="en-US" smtClean="0">
                <a:solidFill>
                  <a:srgbClr val="6600FF"/>
                </a:solidFill>
              </a:rPr>
              <a:pPr algn="l">
                <a:defRPr/>
              </a:pPr>
              <a:t>88</a:t>
            </a:fld>
            <a:endParaRPr lang="en-US" dirty="0">
              <a:solidFill>
                <a:srgbClr val="6600FF"/>
              </a:solidFill>
            </a:endParaRPr>
          </a:p>
        </p:txBody>
      </p:sp>
      <p:sp>
        <p:nvSpPr>
          <p:cNvPr id="4" name="Rectangle 22"/>
          <p:cNvSpPr>
            <a:spLocks noChangeArrowheads="1"/>
          </p:cNvSpPr>
          <p:nvPr/>
        </p:nvSpPr>
        <p:spPr bwMode="auto">
          <a:xfrm>
            <a:off x="152400" y="577667"/>
            <a:ext cx="182614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2400" i="0" dirty="0" smtClean="0">
                <a:solidFill>
                  <a:schemeClr val="hlink"/>
                </a:solidFill>
              </a:rPr>
              <a:t>Examples-1:</a:t>
            </a:r>
            <a:endParaRPr lang="en-US" sz="2400" i="0" dirty="0">
              <a:solidFill>
                <a:schemeClr val="hlink"/>
              </a:solidFill>
            </a:endParaRPr>
          </a:p>
        </p:txBody>
      </p:sp>
      <p:pic>
        <p:nvPicPr>
          <p:cNvPr id="5" name="Picture 3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1980" y="806267"/>
            <a:ext cx="6594475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0201153"/>
              </p:ext>
            </p:extLst>
          </p:nvPr>
        </p:nvGraphicFramePr>
        <p:xfrm>
          <a:off x="1673225" y="3747376"/>
          <a:ext cx="6400800" cy="312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4" name="Bitmap Image" r:id="rId4" imgW="5219048" imgH="2971429" progId="Paint.Picture">
                  <p:embed/>
                </p:oleObj>
              </mc:Choice>
              <mc:Fallback>
                <p:oleObj name="Bitmap Image" r:id="rId4" imgW="5219048" imgH="2971429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3225" y="3747376"/>
                        <a:ext cx="6400800" cy="312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22"/>
          <p:cNvSpPr>
            <a:spLocks noChangeArrowheads="1"/>
          </p:cNvSpPr>
          <p:nvPr/>
        </p:nvSpPr>
        <p:spPr bwMode="auto">
          <a:xfrm>
            <a:off x="62109" y="3481438"/>
            <a:ext cx="182614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2400" i="0" dirty="0" smtClean="0">
                <a:solidFill>
                  <a:schemeClr val="hlink"/>
                </a:solidFill>
              </a:rPr>
              <a:t>Examples-2:</a:t>
            </a:r>
            <a:endParaRPr lang="en-US" sz="2400" i="0" dirty="0">
              <a:solidFill>
                <a:schemeClr val="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829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5" name="Rectangle 11"/>
          <p:cNvSpPr>
            <a:spLocks noChangeArrowheads="1"/>
          </p:cNvSpPr>
          <p:nvPr/>
        </p:nvSpPr>
        <p:spPr bwMode="auto">
          <a:xfrm>
            <a:off x="0" y="-4763"/>
            <a:ext cx="9144000" cy="5847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ko-KR" sz="3200" b="1" dirty="0" smtClean="0">
                <a:latin typeface="Verdana" pitchFamily="34" charset="0"/>
                <a:ea typeface="굴림" pitchFamily="34" charset="-127"/>
              </a:rPr>
              <a:t>Matrices: </a:t>
            </a:r>
            <a:r>
              <a:rPr lang="en-US" sz="3200" b="1" dirty="0">
                <a:solidFill>
                  <a:srgbClr val="6600FF"/>
                </a:solidFill>
                <a:latin typeface="Verdana" pitchFamily="34" charset="0"/>
                <a:ea typeface="굴림" pitchFamily="34" charset="-127"/>
              </a:rPr>
              <a:t>Inverse </a:t>
            </a:r>
            <a:endParaRPr lang="en-US" altLang="en-US" sz="3200" b="1" dirty="0">
              <a:latin typeface="Verdana" pitchFamily="34" charset="0"/>
              <a:ea typeface="굴림" pitchFamily="34" charset="-127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>
                <a:solidFill>
                  <a:srgbClr val="FF0000"/>
                </a:solidFill>
              </a:rPr>
              <a:t>Slide</a:t>
            </a:r>
            <a:r>
              <a:rPr lang="en-US" smtClean="0"/>
              <a:t>-</a:t>
            </a:r>
            <a:fld id="{FCFF135A-902E-4CEE-A769-6297F0D52EC6}" type="slidenum">
              <a:rPr lang="en-US" smtClean="0">
                <a:solidFill>
                  <a:srgbClr val="6600FF"/>
                </a:solidFill>
              </a:rPr>
              <a:pPr algn="l">
                <a:defRPr/>
              </a:pPr>
              <a:t>89</a:t>
            </a:fld>
            <a:endParaRPr lang="en-US" dirty="0">
              <a:solidFill>
                <a:srgbClr val="6600FF"/>
              </a:solidFill>
            </a:endParaRPr>
          </a:p>
        </p:txBody>
      </p:sp>
      <p:sp>
        <p:nvSpPr>
          <p:cNvPr id="4" name="Text Box 9"/>
          <p:cNvSpPr txBox="1">
            <a:spLocks noChangeArrowheads="1"/>
          </p:cNvSpPr>
          <p:nvPr/>
        </p:nvSpPr>
        <p:spPr bwMode="auto">
          <a:xfrm>
            <a:off x="120650" y="685800"/>
            <a:ext cx="820609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3200" i="0" dirty="0">
                <a:solidFill>
                  <a:schemeClr val="hlin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Determining the Inverse of Matrix</a:t>
            </a:r>
            <a:r>
              <a:rPr lang="en-US" sz="3200" i="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</p:txBody>
      </p:sp>
      <p:sp>
        <p:nvSpPr>
          <p:cNvPr id="5" name="Rectangle 22"/>
          <p:cNvSpPr>
            <a:spLocks noChangeArrowheads="1"/>
          </p:cNvSpPr>
          <p:nvPr/>
        </p:nvSpPr>
        <p:spPr bwMode="auto">
          <a:xfrm>
            <a:off x="304800" y="1536549"/>
            <a:ext cx="4368504" cy="461665"/>
          </a:xfrm>
          <a:prstGeom prst="rect">
            <a:avLst/>
          </a:prstGeom>
          <a:solidFill>
            <a:srgbClr val="CC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2400" i="0" dirty="0">
                <a:solidFill>
                  <a:srgbClr val="3333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When A is a 2</a:t>
            </a:r>
            <a:r>
              <a:rPr lang="en-US" sz="2400" i="0" dirty="0">
                <a:solidFill>
                  <a:srgbClr val="3333FF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×2 Matrix:</a:t>
            </a:r>
            <a:endParaRPr lang="en-US" sz="2400" i="0" dirty="0">
              <a:solidFill>
                <a:srgbClr val="3333FF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aphicFrame>
        <p:nvGraphicFramePr>
          <p:cNvPr id="6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8541740"/>
              </p:ext>
            </p:extLst>
          </p:nvPr>
        </p:nvGraphicFramePr>
        <p:xfrm>
          <a:off x="914400" y="2133600"/>
          <a:ext cx="6858000" cy="81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48" name="Bitmap Image" r:id="rId3" imgW="4723810" imgH="1533739" progId="Paint.Picture">
                  <p:embed/>
                </p:oleObj>
              </mc:Choice>
              <mc:Fallback>
                <p:oleObj name="Bitmap Image" r:id="rId3" imgW="4723810" imgH="1533739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b="63551"/>
                      <a:stretch>
                        <a:fillRect/>
                      </a:stretch>
                    </p:blipFill>
                    <p:spPr bwMode="auto">
                      <a:xfrm>
                        <a:off x="914400" y="2133600"/>
                        <a:ext cx="6858000" cy="811213"/>
                      </a:xfrm>
                      <a:prstGeom prst="rect">
                        <a:avLst/>
                      </a:prstGeom>
                      <a:noFill/>
                      <a:ln w="57150">
                        <a:solidFill>
                          <a:srgbClr val="6600FF"/>
                        </a:solidFill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0854392"/>
              </p:ext>
            </p:extLst>
          </p:nvPr>
        </p:nvGraphicFramePr>
        <p:xfrm>
          <a:off x="914400" y="4248150"/>
          <a:ext cx="47244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49" name="Bitmap Image" r:id="rId5" imgW="4723810" imgH="1533739" progId="Paint.Picture">
                  <p:embed/>
                </p:oleObj>
              </mc:Choice>
              <mc:Fallback>
                <p:oleObj name="Bitmap Image" r:id="rId5" imgW="4723810" imgH="1533739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75320" r="31111" b="-2710"/>
                      <a:stretch>
                        <a:fillRect/>
                      </a:stretch>
                    </p:blipFill>
                    <p:spPr bwMode="auto">
                      <a:xfrm>
                        <a:off x="914400" y="4248150"/>
                        <a:ext cx="4724400" cy="609600"/>
                      </a:xfrm>
                      <a:prstGeom prst="rect">
                        <a:avLst/>
                      </a:prstGeom>
                      <a:noFill/>
                      <a:ln w="57150">
                        <a:solidFill>
                          <a:srgbClr val="FF0000"/>
                        </a:solidFill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21"/>
          <p:cNvGrpSpPr>
            <a:grpSpLocks/>
          </p:cNvGrpSpPr>
          <p:nvPr/>
        </p:nvGrpSpPr>
        <p:grpSpPr bwMode="auto">
          <a:xfrm>
            <a:off x="1143000" y="3152775"/>
            <a:ext cx="5791200" cy="866775"/>
            <a:chOff x="624" y="1296"/>
            <a:chExt cx="3648" cy="546"/>
          </a:xfrm>
        </p:grpSpPr>
        <p:graphicFrame>
          <p:nvGraphicFramePr>
            <p:cNvPr id="9" name="Object 14"/>
            <p:cNvGraphicFramePr>
              <a:graphicFrameLocks noChangeAspect="1"/>
            </p:cNvGraphicFramePr>
            <p:nvPr/>
          </p:nvGraphicFramePr>
          <p:xfrm>
            <a:off x="624" y="1298"/>
            <a:ext cx="1926" cy="5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50" name="Bitmap Image" r:id="rId6" imgW="4723810" imgH="1533739" progId="Paint.Picture">
                    <p:embed/>
                  </p:oleObj>
                </mc:Choice>
                <mc:Fallback>
                  <p:oleObj name="Bitmap Image" r:id="rId6" imgW="4723810" imgH="1533739" progId="Paint.Picture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l="55417" t="43224" b="19258"/>
                        <a:stretch>
                          <a:fillRect/>
                        </a:stretch>
                      </p:blipFill>
                      <p:spPr bwMode="auto">
                        <a:xfrm>
                          <a:off x="624" y="1298"/>
                          <a:ext cx="1926" cy="5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16"/>
            <p:cNvGraphicFramePr>
              <a:graphicFrameLocks noChangeAspect="1"/>
            </p:cNvGraphicFramePr>
            <p:nvPr/>
          </p:nvGraphicFramePr>
          <p:xfrm>
            <a:off x="2784" y="1296"/>
            <a:ext cx="1488" cy="5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51" name="Equation" r:id="rId7" imgW="1244600" imgH="457200" progId="Equation.3">
                    <p:embed/>
                  </p:oleObj>
                </mc:Choice>
                <mc:Fallback>
                  <p:oleObj name="Equation" r:id="rId7" imgW="1244600" imgH="457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4" y="1296"/>
                          <a:ext cx="1488" cy="5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Object 20"/>
            <p:cNvGraphicFramePr>
              <a:graphicFrameLocks noChangeAspect="1"/>
            </p:cNvGraphicFramePr>
            <p:nvPr/>
          </p:nvGraphicFramePr>
          <p:xfrm>
            <a:off x="2592" y="1344"/>
            <a:ext cx="192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52" name="Bitmap Image" r:id="rId9" imgW="4723810" imgH="1533739" progId="Paint.Picture">
                    <p:embed/>
                  </p:oleObj>
                </mc:Choice>
                <mc:Fallback>
                  <p:oleObj name="Bitmap Image" r:id="rId9" imgW="4723810" imgH="1533739" progId="Paint.Picture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l="17778" t="75320" r="77777" b="-6134"/>
                        <a:stretch>
                          <a:fillRect/>
                        </a:stretch>
                      </p:blipFill>
                      <p:spPr bwMode="auto">
                        <a:xfrm>
                          <a:off x="2592" y="1344"/>
                          <a:ext cx="192" cy="4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12" name="Picture 2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1838" y="5867400"/>
            <a:ext cx="5008562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22"/>
          <p:cNvSpPr>
            <a:spLocks noChangeArrowheads="1"/>
          </p:cNvSpPr>
          <p:nvPr/>
        </p:nvSpPr>
        <p:spPr bwMode="auto">
          <a:xfrm>
            <a:off x="304800" y="5334000"/>
            <a:ext cx="2146742" cy="461665"/>
          </a:xfrm>
          <a:prstGeom prst="rect">
            <a:avLst/>
          </a:prstGeom>
          <a:solidFill>
            <a:srgbClr val="CC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2400" i="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Example-1</a:t>
            </a:r>
            <a:r>
              <a:rPr lang="en-US" sz="2400" i="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:</a:t>
            </a:r>
            <a:endParaRPr lang="en-US" sz="2400" i="0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430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>
                <a:solidFill>
                  <a:srgbClr val="FF0000"/>
                </a:solidFill>
              </a:rPr>
              <a:t>Slide</a:t>
            </a:r>
            <a:r>
              <a:rPr lang="en-US" smtClean="0"/>
              <a:t>-</a:t>
            </a:r>
            <a:fld id="{FCFF135A-902E-4CEE-A769-6297F0D52EC6}" type="slidenum">
              <a:rPr lang="en-US" smtClean="0">
                <a:solidFill>
                  <a:srgbClr val="6600FF"/>
                </a:solidFill>
              </a:rPr>
              <a:pPr algn="l">
                <a:defRPr/>
              </a:pPr>
              <a:t>9</a:t>
            </a:fld>
            <a:endParaRPr lang="en-US" dirty="0">
              <a:solidFill>
                <a:srgbClr val="6600FF"/>
              </a:solidFill>
            </a:endParaRPr>
          </a:p>
        </p:txBody>
      </p:sp>
      <p:sp>
        <p:nvSpPr>
          <p:cNvPr id="3" name="Rectangle 14"/>
          <p:cNvSpPr>
            <a:spLocks noChangeArrowheads="1"/>
          </p:cNvSpPr>
          <p:nvPr/>
        </p:nvSpPr>
        <p:spPr bwMode="auto">
          <a:xfrm>
            <a:off x="0" y="103244"/>
            <a:ext cx="8466138" cy="58169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t" anchorCtr="0">
            <a:spAutoFit/>
          </a:bodyPr>
          <a:lstStyle/>
          <a:p>
            <a:pPr marL="673100" lvl="1" indent="-457200" algn="just"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+mj-lt"/>
              <a:buAutoNum type="arabicPeriod" startAt="19"/>
              <a:defRPr/>
            </a:pPr>
            <a:r>
              <a:rPr lang="en-US" sz="2400" b="1" dirty="0" smtClean="0">
                <a:ln>
                  <a:solidFill>
                    <a:srgbClr val="00B050"/>
                  </a:solidFill>
                </a:ln>
                <a:latin typeface="Verdana" pitchFamily="34" charset="0"/>
                <a:ea typeface="SimSun" pitchFamily="2" charset="-122"/>
              </a:rPr>
              <a:t>Consider </a:t>
            </a:r>
            <a:r>
              <a:rPr lang="en-US" sz="2400" b="1" dirty="0">
                <a:ln>
                  <a:solidFill>
                    <a:srgbClr val="00B050"/>
                  </a:solidFill>
                </a:ln>
                <a:latin typeface="Verdana" pitchFamily="34" charset="0"/>
                <a:ea typeface="SimSun" pitchFamily="2" charset="-122"/>
              </a:rPr>
              <a:t>two integers x and y in N modulus.  What are the criteria such that x is the </a:t>
            </a:r>
            <a:r>
              <a:rPr lang="en-US" sz="2400" b="1" dirty="0" smtClean="0">
                <a:ln>
                  <a:solidFill>
                    <a:srgbClr val="00B050"/>
                  </a:solidFill>
                </a:ln>
                <a:latin typeface="Verdana" pitchFamily="34" charset="0"/>
                <a:ea typeface="SimSun" pitchFamily="2" charset="-122"/>
              </a:rPr>
              <a:t>multiplicative inverse </a:t>
            </a:r>
            <a:r>
              <a:rPr lang="en-US" sz="2400" b="1" dirty="0">
                <a:ln>
                  <a:solidFill>
                    <a:srgbClr val="00B050"/>
                  </a:solidFill>
                </a:ln>
                <a:latin typeface="Verdana" pitchFamily="34" charset="0"/>
                <a:ea typeface="SimSun" pitchFamily="2" charset="-122"/>
              </a:rPr>
              <a:t>of y and vice versa?</a:t>
            </a:r>
          </a:p>
          <a:p>
            <a:pPr marL="673100" lvl="1" indent="-457200" algn="just"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+mj-lt"/>
              <a:buAutoNum type="arabicPeriod" startAt="19"/>
              <a:defRPr/>
            </a:pPr>
            <a:endParaRPr lang="en-US" sz="2400" b="1" dirty="0" smtClean="0">
              <a:ln>
                <a:solidFill>
                  <a:srgbClr val="00B050"/>
                </a:solidFill>
              </a:ln>
              <a:latin typeface="Verdana" pitchFamily="34" charset="0"/>
              <a:ea typeface="SimSun" pitchFamily="2" charset="-122"/>
            </a:endParaRPr>
          </a:p>
          <a:p>
            <a:pPr marL="673100" lvl="1" indent="-457200" algn="just"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+mj-lt"/>
              <a:buAutoNum type="arabicPeriod" startAt="19"/>
              <a:defRPr/>
            </a:pPr>
            <a:endParaRPr lang="en-US" sz="2400" b="1" dirty="0">
              <a:ln>
                <a:solidFill>
                  <a:srgbClr val="00B050"/>
                </a:solidFill>
              </a:ln>
              <a:latin typeface="Verdana" pitchFamily="34" charset="0"/>
              <a:ea typeface="SimSun" pitchFamily="2" charset="-122"/>
            </a:endParaRPr>
          </a:p>
          <a:p>
            <a:pPr marL="673100" lvl="1" indent="-457200" algn="just"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+mj-lt"/>
              <a:buAutoNum type="arabicPeriod" startAt="19"/>
              <a:defRPr/>
            </a:pPr>
            <a:r>
              <a:rPr lang="en-US" sz="2400" b="1" dirty="0">
                <a:ln>
                  <a:solidFill>
                    <a:srgbClr val="00B050"/>
                  </a:solidFill>
                </a:ln>
                <a:latin typeface="Verdana" pitchFamily="34" charset="0"/>
                <a:ea typeface="SimSun" pitchFamily="2" charset="-122"/>
              </a:rPr>
              <a:t>Which values should be considered in N modulus while determining the </a:t>
            </a:r>
            <a:r>
              <a:rPr lang="en-US" sz="2400" b="1" dirty="0" smtClean="0">
                <a:ln>
                  <a:solidFill>
                    <a:srgbClr val="00B050"/>
                  </a:solidFill>
                </a:ln>
                <a:latin typeface="Verdana" pitchFamily="34" charset="0"/>
                <a:ea typeface="SimSun" pitchFamily="2" charset="-122"/>
              </a:rPr>
              <a:t>multiplicative inverse?</a:t>
            </a:r>
          </a:p>
          <a:p>
            <a:pPr marL="673100" lvl="1" indent="-457200" algn="just"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+mj-lt"/>
              <a:buAutoNum type="arabicPeriod" startAt="19"/>
              <a:defRPr/>
            </a:pPr>
            <a:endParaRPr lang="en-US" sz="2400" b="1" dirty="0" smtClean="0">
              <a:ln>
                <a:solidFill>
                  <a:srgbClr val="00B050"/>
                </a:solidFill>
              </a:ln>
              <a:latin typeface="Verdana" pitchFamily="34" charset="0"/>
              <a:ea typeface="SimSun" pitchFamily="2" charset="-122"/>
            </a:endParaRPr>
          </a:p>
          <a:p>
            <a:pPr marL="673100" lvl="1" indent="-457200" algn="just"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+mj-lt"/>
              <a:buAutoNum type="arabicPeriod" startAt="19"/>
              <a:defRPr/>
            </a:pPr>
            <a:endParaRPr lang="en-US" sz="2400" b="1" dirty="0">
              <a:ln>
                <a:solidFill>
                  <a:srgbClr val="00B050"/>
                </a:solidFill>
              </a:ln>
              <a:latin typeface="Verdana" pitchFamily="34" charset="0"/>
              <a:ea typeface="SimSun" pitchFamily="2" charset="-122"/>
            </a:endParaRPr>
          </a:p>
          <a:p>
            <a:pPr marL="673100" lvl="1" indent="-457200" algn="just"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+mj-lt"/>
              <a:buAutoNum type="arabicPeriod" startAt="19"/>
              <a:defRPr/>
            </a:pPr>
            <a:r>
              <a:rPr lang="en-US" sz="2400" b="1" dirty="0">
                <a:ln>
                  <a:solidFill>
                    <a:srgbClr val="00B050"/>
                  </a:solidFill>
                </a:ln>
                <a:latin typeface="Verdana" pitchFamily="34" charset="0"/>
                <a:ea typeface="SimSun" pitchFamily="2" charset="-122"/>
              </a:rPr>
              <a:t>Which integers have </a:t>
            </a:r>
            <a:r>
              <a:rPr lang="en-US" sz="2400" b="1" dirty="0" smtClean="0">
                <a:ln>
                  <a:solidFill>
                    <a:srgbClr val="00B050"/>
                  </a:solidFill>
                </a:ln>
                <a:latin typeface="Verdana" pitchFamily="34" charset="0"/>
                <a:ea typeface="SimSun" pitchFamily="2" charset="-122"/>
              </a:rPr>
              <a:t>multiplicative inverse </a:t>
            </a:r>
            <a:r>
              <a:rPr lang="en-US" sz="2400" b="1" dirty="0">
                <a:ln>
                  <a:solidFill>
                    <a:srgbClr val="00B050"/>
                  </a:solidFill>
                </a:ln>
                <a:latin typeface="Verdana" pitchFamily="34" charset="0"/>
                <a:ea typeface="SimSun" pitchFamily="2" charset="-122"/>
              </a:rPr>
              <a:t>in N modulus</a:t>
            </a:r>
            <a:r>
              <a:rPr lang="en-US" sz="2400" b="1" dirty="0" smtClean="0">
                <a:ln>
                  <a:solidFill>
                    <a:srgbClr val="00B050"/>
                  </a:solidFill>
                </a:ln>
                <a:latin typeface="Verdana" pitchFamily="34" charset="0"/>
                <a:ea typeface="SimSun" pitchFamily="2" charset="-122"/>
              </a:rPr>
              <a:t>?</a:t>
            </a:r>
            <a:endParaRPr lang="en-US" sz="2400" b="1" dirty="0">
              <a:ln>
                <a:solidFill>
                  <a:srgbClr val="00B050"/>
                </a:solidFill>
              </a:ln>
              <a:latin typeface="Verdana" pitchFamily="34" charset="0"/>
              <a:ea typeface="SimSun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9154416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5" name="Rectangle 11"/>
          <p:cNvSpPr>
            <a:spLocks noChangeArrowheads="1"/>
          </p:cNvSpPr>
          <p:nvPr/>
        </p:nvSpPr>
        <p:spPr bwMode="auto">
          <a:xfrm>
            <a:off x="0" y="-4763"/>
            <a:ext cx="9144000" cy="5847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ko-KR" sz="3200" b="1" dirty="0" smtClean="0">
                <a:latin typeface="Verdana" pitchFamily="34" charset="0"/>
                <a:ea typeface="굴림" pitchFamily="34" charset="-127"/>
              </a:rPr>
              <a:t>Matrices: </a:t>
            </a:r>
            <a:r>
              <a:rPr lang="en-US" sz="3200" b="1" dirty="0">
                <a:solidFill>
                  <a:srgbClr val="6600FF"/>
                </a:solidFill>
                <a:latin typeface="Verdana" pitchFamily="34" charset="0"/>
                <a:ea typeface="굴림" pitchFamily="34" charset="-127"/>
              </a:rPr>
              <a:t>Inverse </a:t>
            </a:r>
            <a:endParaRPr lang="en-US" altLang="en-US" sz="3200" b="1" dirty="0">
              <a:latin typeface="Verdana" pitchFamily="34" charset="0"/>
              <a:ea typeface="굴림" pitchFamily="34" charset="-127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>
                <a:solidFill>
                  <a:srgbClr val="FF0000"/>
                </a:solidFill>
              </a:rPr>
              <a:t>Slide</a:t>
            </a:r>
            <a:r>
              <a:rPr lang="en-US" smtClean="0"/>
              <a:t>-</a:t>
            </a:r>
            <a:fld id="{FCFF135A-902E-4CEE-A769-6297F0D52EC6}" type="slidenum">
              <a:rPr lang="en-US" smtClean="0">
                <a:solidFill>
                  <a:srgbClr val="6600FF"/>
                </a:solidFill>
              </a:rPr>
              <a:pPr algn="l">
                <a:defRPr/>
              </a:pPr>
              <a:t>90</a:t>
            </a:fld>
            <a:endParaRPr lang="en-US" dirty="0">
              <a:solidFill>
                <a:srgbClr val="6600FF"/>
              </a:solidFill>
            </a:endParaRPr>
          </a:p>
        </p:txBody>
      </p:sp>
      <p:pic>
        <p:nvPicPr>
          <p:cNvPr id="4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189"/>
          <a:stretch>
            <a:fillRect/>
          </a:stretch>
        </p:blipFill>
        <p:spPr bwMode="auto">
          <a:xfrm>
            <a:off x="405902" y="1860699"/>
            <a:ext cx="8327973" cy="3735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2"/>
          <p:cNvSpPr>
            <a:spLocks noChangeArrowheads="1"/>
          </p:cNvSpPr>
          <p:nvPr/>
        </p:nvSpPr>
        <p:spPr bwMode="auto">
          <a:xfrm>
            <a:off x="-34470" y="548124"/>
            <a:ext cx="4368504" cy="461665"/>
          </a:xfrm>
          <a:prstGeom prst="rect">
            <a:avLst/>
          </a:prstGeom>
          <a:solidFill>
            <a:srgbClr val="CC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2400" i="0" dirty="0">
                <a:solidFill>
                  <a:srgbClr val="3333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When A is a 2</a:t>
            </a:r>
            <a:r>
              <a:rPr lang="en-US" sz="2400" i="0" dirty="0">
                <a:solidFill>
                  <a:srgbClr val="3333FF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×2 Matrix:</a:t>
            </a:r>
            <a:endParaRPr lang="en-US" sz="2400" i="0" dirty="0">
              <a:solidFill>
                <a:srgbClr val="3333FF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Rectangle 22"/>
          <p:cNvSpPr>
            <a:spLocks noChangeArrowheads="1"/>
          </p:cNvSpPr>
          <p:nvPr/>
        </p:nvSpPr>
        <p:spPr bwMode="auto">
          <a:xfrm>
            <a:off x="236538" y="1249039"/>
            <a:ext cx="2146742" cy="461665"/>
          </a:xfrm>
          <a:prstGeom prst="rect">
            <a:avLst/>
          </a:prstGeom>
          <a:solidFill>
            <a:srgbClr val="CC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2400" i="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Example-2</a:t>
            </a:r>
            <a:r>
              <a:rPr lang="en-US" sz="2400" i="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:</a:t>
            </a:r>
            <a:endParaRPr lang="en-US" sz="2400" i="0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1474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5" name="Rectangle 11"/>
          <p:cNvSpPr>
            <a:spLocks noChangeArrowheads="1"/>
          </p:cNvSpPr>
          <p:nvPr/>
        </p:nvSpPr>
        <p:spPr bwMode="auto">
          <a:xfrm>
            <a:off x="0" y="-4763"/>
            <a:ext cx="9144000" cy="5847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ko-KR" sz="3200" b="1" dirty="0" smtClean="0">
                <a:latin typeface="Verdana" pitchFamily="34" charset="0"/>
                <a:ea typeface="굴림" pitchFamily="34" charset="-127"/>
              </a:rPr>
              <a:t>Matrices: </a:t>
            </a:r>
            <a:r>
              <a:rPr lang="en-US" sz="3200" b="1" dirty="0">
                <a:solidFill>
                  <a:srgbClr val="6600FF"/>
                </a:solidFill>
                <a:latin typeface="Verdana" pitchFamily="34" charset="0"/>
                <a:ea typeface="굴림" pitchFamily="34" charset="-127"/>
              </a:rPr>
              <a:t>Inverse </a:t>
            </a:r>
            <a:endParaRPr lang="en-US" altLang="en-US" sz="3200" b="1" dirty="0">
              <a:latin typeface="Verdana" pitchFamily="34" charset="0"/>
              <a:ea typeface="굴림" pitchFamily="34" charset="-127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>
                <a:solidFill>
                  <a:srgbClr val="FF0000"/>
                </a:solidFill>
              </a:rPr>
              <a:t>Slide</a:t>
            </a:r>
            <a:r>
              <a:rPr lang="en-US" smtClean="0"/>
              <a:t>-</a:t>
            </a:r>
            <a:fld id="{FCFF135A-902E-4CEE-A769-6297F0D52EC6}" type="slidenum">
              <a:rPr lang="en-US" smtClean="0">
                <a:solidFill>
                  <a:srgbClr val="6600FF"/>
                </a:solidFill>
              </a:rPr>
              <a:pPr algn="l">
                <a:defRPr/>
              </a:pPr>
              <a:t>91</a:t>
            </a:fld>
            <a:endParaRPr lang="en-US" dirty="0">
              <a:solidFill>
                <a:srgbClr val="6600FF"/>
              </a:solidFill>
            </a:endParaRPr>
          </a:p>
        </p:txBody>
      </p:sp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133350" y="2538047"/>
            <a:ext cx="88011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2400" b="0" i="0" dirty="0">
                <a:latin typeface="Verdana" panose="020B0604030504040204" pitchFamily="34" charset="0"/>
                <a:ea typeface="Verdana" panose="020B0604030504040204" pitchFamily="34" charset="0"/>
              </a:rPr>
              <a:t>To find the inverse of an </a:t>
            </a:r>
            <a:r>
              <a:rPr lang="en-US" sz="2400" b="0" i="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m×m</a:t>
            </a:r>
            <a:r>
              <a:rPr lang="en-US" sz="2400" b="0" i="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b="0" i="0" dirty="0">
                <a:latin typeface="Verdana" panose="020B0604030504040204" pitchFamily="34" charset="0"/>
                <a:ea typeface="Verdana" panose="020B0604030504040204" pitchFamily="34" charset="0"/>
              </a:rPr>
              <a:t>matrix, follow the steps given below:</a:t>
            </a:r>
          </a:p>
        </p:txBody>
      </p:sp>
      <p:sp>
        <p:nvSpPr>
          <p:cNvPr id="5" name="Rectangle 22"/>
          <p:cNvSpPr>
            <a:spLocks noChangeArrowheads="1"/>
          </p:cNvSpPr>
          <p:nvPr/>
        </p:nvSpPr>
        <p:spPr bwMode="auto">
          <a:xfrm>
            <a:off x="0" y="605135"/>
            <a:ext cx="5011308" cy="461665"/>
          </a:xfrm>
          <a:prstGeom prst="rect">
            <a:avLst/>
          </a:prstGeom>
          <a:solidFill>
            <a:srgbClr val="CC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2400" i="0" dirty="0">
                <a:solidFill>
                  <a:srgbClr val="3333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When A is an </a:t>
            </a:r>
            <a:r>
              <a:rPr lang="en-US" sz="2400" i="0" dirty="0" smtClean="0">
                <a:ln>
                  <a:solidFill>
                    <a:srgbClr val="FF0000"/>
                  </a:solidFill>
                </a:ln>
                <a:solidFill>
                  <a:srgbClr val="3333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 </a:t>
            </a:r>
            <a:r>
              <a:rPr lang="en-US" sz="2400" i="0" dirty="0" smtClean="0">
                <a:ln>
                  <a:solidFill>
                    <a:srgbClr val="FF0000"/>
                  </a:solidFill>
                </a:ln>
                <a:solidFill>
                  <a:srgbClr val="3333FF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× m </a:t>
            </a:r>
            <a:r>
              <a:rPr lang="en-US" sz="2400" i="0" dirty="0">
                <a:solidFill>
                  <a:srgbClr val="3333FF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Matrix:</a:t>
            </a:r>
            <a:endParaRPr lang="en-US" sz="2400" i="0" dirty="0">
              <a:solidFill>
                <a:srgbClr val="3333FF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762000" y="3500587"/>
            <a:ext cx="7924800" cy="461665"/>
          </a:xfrm>
          <a:prstGeom prst="rect">
            <a:avLst/>
          </a:prstGeom>
          <a:solidFill>
            <a:srgbClr val="66FF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sz="2400" i="0" dirty="0" smtClean="0">
                <a:latin typeface="Verdana" panose="020B0604030504040204" pitchFamily="34" charset="0"/>
                <a:ea typeface="Verdana" panose="020B0604030504040204" pitchFamily="34" charset="0"/>
              </a:rPr>
              <a:t>Find </a:t>
            </a:r>
            <a:r>
              <a:rPr lang="en-US" sz="2400" i="0" dirty="0">
                <a:latin typeface="Verdana" panose="020B0604030504040204" pitchFamily="34" charset="0"/>
                <a:ea typeface="Verdana" panose="020B0604030504040204" pitchFamily="34" charset="0"/>
              </a:rPr>
              <a:t>the </a:t>
            </a:r>
            <a:r>
              <a:rPr lang="en-US" sz="2400" i="0" dirty="0" err="1">
                <a:latin typeface="Verdana" panose="020B0604030504040204" pitchFamily="34" charset="0"/>
                <a:ea typeface="Verdana" panose="020B0604030504040204" pitchFamily="34" charset="0"/>
              </a:rPr>
              <a:t>adjoint</a:t>
            </a:r>
            <a:r>
              <a:rPr lang="en-US" sz="2400" i="0" dirty="0">
                <a:latin typeface="Verdana" panose="020B0604030504040204" pitchFamily="34" charset="0"/>
                <a:ea typeface="Verdana" panose="020B0604030504040204" pitchFamily="34" charset="0"/>
              </a:rPr>
              <a:t> of the given matrix.</a:t>
            </a:r>
          </a:p>
        </p:txBody>
      </p:sp>
      <p:pic>
        <p:nvPicPr>
          <p:cNvPr id="7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1233379"/>
            <a:ext cx="78867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13"/>
          <p:cNvSpPr>
            <a:spLocks noChangeArrowheads="1"/>
          </p:cNvSpPr>
          <p:nvPr/>
        </p:nvSpPr>
        <p:spPr bwMode="auto">
          <a:xfrm>
            <a:off x="762000" y="4325146"/>
            <a:ext cx="7924800" cy="461665"/>
          </a:xfrm>
          <a:prstGeom prst="rect">
            <a:avLst/>
          </a:prstGeom>
          <a:solidFill>
            <a:srgbClr val="66FF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457200" indent="-457200">
              <a:buFont typeface="+mj-lt"/>
              <a:buAutoNum type="arabicPeriod" startAt="2"/>
            </a:pPr>
            <a:r>
              <a:rPr lang="en-US" sz="2400" i="0" dirty="0" smtClean="0">
                <a:latin typeface="Verdana" panose="020B0604030504040204" pitchFamily="34" charset="0"/>
                <a:ea typeface="Verdana" panose="020B0604030504040204" pitchFamily="34" charset="0"/>
              </a:rPr>
              <a:t>Find </a:t>
            </a:r>
            <a:r>
              <a:rPr lang="en-US" sz="2400" i="0" dirty="0">
                <a:latin typeface="Verdana" panose="020B0604030504040204" pitchFamily="34" charset="0"/>
                <a:ea typeface="Verdana" panose="020B0604030504040204" pitchFamily="34" charset="0"/>
              </a:rPr>
              <a:t>the determinant of the given matrix.</a:t>
            </a:r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>
            <a:off x="762000" y="5149705"/>
            <a:ext cx="7924800" cy="830997"/>
          </a:xfrm>
          <a:prstGeom prst="rect">
            <a:avLst/>
          </a:prstGeom>
          <a:solidFill>
            <a:srgbClr val="66FF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457200" indent="-457200">
              <a:buFont typeface="+mj-lt"/>
              <a:buAutoNum type="arabicPeriod" startAt="3"/>
            </a:pPr>
            <a:r>
              <a:rPr lang="en-US" sz="2400" i="0" dirty="0" smtClean="0">
                <a:latin typeface="Verdana" panose="020B0604030504040204" pitchFamily="34" charset="0"/>
                <a:ea typeface="Verdana" panose="020B0604030504040204" pitchFamily="34" charset="0"/>
              </a:rPr>
              <a:t>Now</a:t>
            </a:r>
            <a:r>
              <a:rPr lang="en-US" sz="2400" i="0" dirty="0">
                <a:latin typeface="Verdana" panose="020B0604030504040204" pitchFamily="34" charset="0"/>
                <a:ea typeface="Verdana" panose="020B0604030504040204" pitchFamily="34" charset="0"/>
              </a:rPr>
              <a:t>, determine the inverse using the above formula.</a:t>
            </a:r>
          </a:p>
        </p:txBody>
      </p:sp>
    </p:spTree>
    <p:extLst>
      <p:ext uri="{BB962C8B-B14F-4D97-AF65-F5344CB8AC3E}">
        <p14:creationId xmlns:p14="http://schemas.microsoft.com/office/powerpoint/2010/main" val="1043672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5" name="Rectangle 11"/>
          <p:cNvSpPr>
            <a:spLocks noChangeArrowheads="1"/>
          </p:cNvSpPr>
          <p:nvPr/>
        </p:nvSpPr>
        <p:spPr bwMode="auto">
          <a:xfrm>
            <a:off x="0" y="-4763"/>
            <a:ext cx="9144000" cy="5847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ko-KR" sz="3200" b="1" dirty="0">
                <a:latin typeface="Verdana" pitchFamily="34" charset="0"/>
                <a:ea typeface="굴림" pitchFamily="34" charset="-127"/>
              </a:rPr>
              <a:t>Matrices</a:t>
            </a:r>
            <a:endParaRPr lang="en-US" altLang="en-US" sz="3200" b="1" dirty="0">
              <a:latin typeface="Verdana" pitchFamily="34" charset="0"/>
              <a:ea typeface="굴림" pitchFamily="34" charset="-127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>
                <a:solidFill>
                  <a:srgbClr val="FF0000"/>
                </a:solidFill>
              </a:rPr>
              <a:t>Slide</a:t>
            </a:r>
            <a:r>
              <a:rPr lang="en-US" smtClean="0"/>
              <a:t>-</a:t>
            </a:r>
            <a:fld id="{FCFF135A-902E-4CEE-A769-6297F0D52EC6}" type="slidenum">
              <a:rPr lang="en-US" smtClean="0">
                <a:solidFill>
                  <a:srgbClr val="6600FF"/>
                </a:solidFill>
              </a:rPr>
              <a:pPr algn="l">
                <a:defRPr/>
              </a:pPr>
              <a:t>92</a:t>
            </a:fld>
            <a:endParaRPr lang="en-US" dirty="0">
              <a:solidFill>
                <a:srgbClr val="6600FF"/>
              </a:solidFill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7" name="Rectangle 15"/>
          <p:cNvSpPr>
            <a:spLocks noChangeArrowheads="1"/>
          </p:cNvSpPr>
          <p:nvPr/>
        </p:nvSpPr>
        <p:spPr bwMode="auto">
          <a:xfrm>
            <a:off x="0" y="30718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8" name="Rectangle 18"/>
          <p:cNvSpPr>
            <a:spLocks noChangeArrowheads="1"/>
          </p:cNvSpPr>
          <p:nvPr/>
        </p:nvSpPr>
        <p:spPr bwMode="auto">
          <a:xfrm>
            <a:off x="1228726" y="2674442"/>
            <a:ext cx="341074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2400" b="0" i="0" dirty="0">
                <a:latin typeface="Verdana" panose="020B0604030504040204" pitchFamily="34" charset="0"/>
                <a:ea typeface="Verdana" panose="020B0604030504040204" pitchFamily="34" charset="0"/>
              </a:rPr>
              <a:t>The </a:t>
            </a:r>
            <a:r>
              <a:rPr lang="en-US" sz="2400" b="0" i="0" dirty="0" err="1">
                <a:latin typeface="Verdana" panose="020B0604030504040204" pitchFamily="34" charset="0"/>
                <a:ea typeface="Verdana" panose="020B0604030504040204" pitchFamily="34" charset="0"/>
              </a:rPr>
              <a:t>adjoint</a:t>
            </a:r>
            <a:r>
              <a:rPr lang="en-US" sz="2400" b="0" i="0" dirty="0">
                <a:latin typeface="Verdana" panose="020B0604030504040204" pitchFamily="34" charset="0"/>
                <a:ea typeface="Verdana" panose="020B0604030504040204" pitchFamily="34" charset="0"/>
              </a:rPr>
              <a:t> of A is :</a:t>
            </a:r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6168" y="2297907"/>
            <a:ext cx="2881313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57200"/>
            <a:ext cx="63246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0776901"/>
              </p:ext>
            </p:extLst>
          </p:nvPr>
        </p:nvGraphicFramePr>
        <p:xfrm>
          <a:off x="3467100" y="4214813"/>
          <a:ext cx="3413125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9" name="Equation" r:id="rId5" imgW="2286000" imgH="711200" progId="Equation.3">
                  <p:embed/>
                </p:oleObj>
              </mc:Choice>
              <mc:Fallback>
                <p:oleObj name="Equation" r:id="rId5" imgW="2286000" imgH="71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7100" y="4214813"/>
                        <a:ext cx="3413125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22"/>
          <p:cNvSpPr>
            <a:spLocks noChangeArrowheads="1"/>
          </p:cNvSpPr>
          <p:nvPr/>
        </p:nvSpPr>
        <p:spPr bwMode="auto">
          <a:xfrm>
            <a:off x="19050" y="4525963"/>
            <a:ext cx="34099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2000" b="0" i="0">
                <a:latin typeface="Verdana" panose="020B0604030504040204" pitchFamily="34" charset="0"/>
                <a:ea typeface="Verdana" panose="020B0604030504040204" pitchFamily="34" charset="0"/>
              </a:rPr>
              <a:t>The determinant of A is :</a:t>
            </a:r>
          </a:p>
        </p:txBody>
      </p:sp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0" y="5448300"/>
            <a:ext cx="6067425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22"/>
          <p:cNvSpPr>
            <a:spLocks noChangeArrowheads="1"/>
          </p:cNvSpPr>
          <p:nvPr/>
        </p:nvSpPr>
        <p:spPr bwMode="auto">
          <a:xfrm>
            <a:off x="0" y="2209800"/>
            <a:ext cx="1739579" cy="461665"/>
          </a:xfrm>
          <a:prstGeom prst="rect">
            <a:avLst/>
          </a:prstGeom>
          <a:solidFill>
            <a:srgbClr val="CC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2400" i="0" dirty="0">
                <a:solidFill>
                  <a:srgbClr val="3333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Solution</a:t>
            </a:r>
            <a:r>
              <a:rPr lang="en-US" sz="2400" i="0" dirty="0">
                <a:solidFill>
                  <a:srgbClr val="3333FF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:</a:t>
            </a:r>
            <a:endParaRPr lang="en-US" sz="2400" i="0" dirty="0">
              <a:solidFill>
                <a:srgbClr val="3333FF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" name="Rectangle 25"/>
          <p:cNvSpPr>
            <a:spLocks noChangeArrowheads="1"/>
          </p:cNvSpPr>
          <p:nvPr/>
        </p:nvSpPr>
        <p:spPr bwMode="auto">
          <a:xfrm>
            <a:off x="-23812" y="5795847"/>
            <a:ext cx="2743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b="0" i="0" dirty="0">
                <a:latin typeface="Verdana" panose="020B0604030504040204" pitchFamily="34" charset="0"/>
                <a:ea typeface="Verdana" panose="020B0604030504040204" pitchFamily="34" charset="0"/>
              </a:rPr>
              <a:t>The inverse of A is :</a:t>
            </a:r>
          </a:p>
        </p:txBody>
      </p:sp>
    </p:spTree>
    <p:extLst>
      <p:ext uri="{BB962C8B-B14F-4D97-AF65-F5344CB8AC3E}">
        <p14:creationId xmlns:p14="http://schemas.microsoft.com/office/powerpoint/2010/main" val="99070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5" name="Rectangle 11"/>
          <p:cNvSpPr>
            <a:spLocks noChangeArrowheads="1"/>
          </p:cNvSpPr>
          <p:nvPr/>
        </p:nvSpPr>
        <p:spPr bwMode="auto">
          <a:xfrm>
            <a:off x="0" y="-4763"/>
            <a:ext cx="9144000" cy="538609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900" b="1" dirty="0">
                <a:latin typeface="Verdana" pitchFamily="34" charset="0"/>
                <a:ea typeface="굴림" pitchFamily="34" charset="-127"/>
              </a:rPr>
              <a:t>Additive &amp; Multiplicative Inverse of </a:t>
            </a:r>
            <a:r>
              <a:rPr lang="en-US" sz="2900" b="1" dirty="0" smtClean="0">
                <a:latin typeface="Verdana" pitchFamily="34" charset="0"/>
                <a:ea typeface="굴림" pitchFamily="34" charset="-127"/>
              </a:rPr>
              <a:t>Matrix</a:t>
            </a:r>
            <a:endParaRPr lang="en-US" altLang="en-US" sz="2900" b="1" dirty="0">
              <a:latin typeface="Verdana" pitchFamily="34" charset="0"/>
              <a:ea typeface="굴림" pitchFamily="34" charset="-127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>
                <a:solidFill>
                  <a:srgbClr val="FF0000"/>
                </a:solidFill>
              </a:rPr>
              <a:t>Slide</a:t>
            </a:r>
            <a:r>
              <a:rPr lang="en-US" smtClean="0"/>
              <a:t>-</a:t>
            </a:r>
            <a:fld id="{FCFF135A-902E-4CEE-A769-6297F0D52EC6}" type="slidenum">
              <a:rPr lang="en-US" smtClean="0">
                <a:solidFill>
                  <a:srgbClr val="6600FF"/>
                </a:solidFill>
              </a:rPr>
              <a:pPr algn="l">
                <a:defRPr/>
              </a:pPr>
              <a:t>93</a:t>
            </a:fld>
            <a:endParaRPr lang="en-US" dirty="0">
              <a:solidFill>
                <a:srgbClr val="6600FF"/>
              </a:solidFill>
            </a:endParaRPr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133350" y="680571"/>
            <a:ext cx="82296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/>
            <a:r>
              <a:rPr lang="en-US" sz="2400" b="0" i="0" dirty="0">
                <a:latin typeface="Verdana" panose="020B0604030504040204" pitchFamily="34" charset="0"/>
                <a:ea typeface="Verdana" panose="020B0604030504040204" pitchFamily="34" charset="0"/>
              </a:rPr>
              <a:t>Matrices have both additive and multiplicative inverses.</a:t>
            </a:r>
          </a:p>
        </p:txBody>
      </p:sp>
      <p:sp>
        <p:nvSpPr>
          <p:cNvPr id="6" name="Rectangle 22"/>
          <p:cNvSpPr>
            <a:spLocks noChangeArrowheads="1"/>
          </p:cNvSpPr>
          <p:nvPr/>
        </p:nvSpPr>
        <p:spPr bwMode="auto">
          <a:xfrm>
            <a:off x="133350" y="1644690"/>
            <a:ext cx="513634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t" anchorCtr="0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2400" i="0" dirty="0">
                <a:solidFill>
                  <a:srgbClr val="3333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Additive Inverse of a Matrix:</a:t>
            </a: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457200" y="2074517"/>
            <a:ext cx="8401050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 anchorCtr="0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indent="-342900" algn="just" eaLnBrk="1" hangingPunct="1"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The additive inverse of a matrix </a:t>
            </a:r>
            <a:r>
              <a:rPr lang="en-US" sz="2000" i="0" dirty="0">
                <a:solidFill>
                  <a:srgbClr val="3333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</a:t>
            </a: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 is another matrix </a:t>
            </a:r>
            <a:r>
              <a:rPr lang="en-US" sz="2000" i="0" dirty="0">
                <a:solidFill>
                  <a:srgbClr val="3333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</a:t>
            </a: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 such that </a:t>
            </a:r>
            <a:r>
              <a:rPr lang="en-US" sz="2000" i="0" dirty="0">
                <a:solidFill>
                  <a:srgbClr val="3333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 + B = 0</a:t>
            </a: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. </a:t>
            </a:r>
            <a:endParaRPr lang="en-US" sz="2000" b="0" i="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 algn="just" eaLnBrk="1" hangingPunct="1"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sz="2000" b="0" i="0" dirty="0" smtClean="0">
                <a:latin typeface="Verdana" panose="020B0604030504040204" pitchFamily="34" charset="0"/>
                <a:ea typeface="Verdana" panose="020B0604030504040204" pitchFamily="34" charset="0"/>
              </a:rPr>
              <a:t>In </a:t>
            </a: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other words, we have </a:t>
            </a:r>
            <a:r>
              <a:rPr lang="en-US" sz="2000" b="0" i="0" dirty="0" err="1">
                <a:solidFill>
                  <a:srgbClr val="3333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</a:t>
            </a:r>
            <a:r>
              <a:rPr lang="en-US" sz="2000" b="0" i="0" baseline="-25000" dirty="0" err="1">
                <a:solidFill>
                  <a:srgbClr val="3333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ij</a:t>
            </a:r>
            <a:r>
              <a:rPr lang="en-US" sz="2000" b="0" i="0" dirty="0">
                <a:solidFill>
                  <a:srgbClr val="3333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= - </a:t>
            </a:r>
            <a:r>
              <a:rPr lang="en-US" sz="2000" b="0" i="0" dirty="0" err="1">
                <a:solidFill>
                  <a:srgbClr val="3333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</a:t>
            </a:r>
            <a:r>
              <a:rPr lang="en-US" sz="2000" b="0" i="0" baseline="-25000" dirty="0" err="1">
                <a:solidFill>
                  <a:srgbClr val="3333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ij</a:t>
            </a: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 for all values of </a:t>
            </a:r>
            <a:r>
              <a:rPr lang="en-US" sz="2000" b="0" i="0" dirty="0" err="1">
                <a:solidFill>
                  <a:srgbClr val="3333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</a:t>
            </a:r>
            <a:r>
              <a:rPr lang="en-US" sz="2000" b="0" i="0" dirty="0">
                <a:solidFill>
                  <a:srgbClr val="3333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and </a:t>
            </a:r>
            <a:r>
              <a:rPr lang="en-US" sz="2000" b="0" i="0" dirty="0">
                <a:solidFill>
                  <a:srgbClr val="3333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j</a:t>
            </a: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. Normally the additive inverse of </a:t>
            </a:r>
            <a:r>
              <a:rPr lang="en-US" sz="2000" i="0" dirty="0">
                <a:solidFill>
                  <a:srgbClr val="3333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 </a:t>
            </a: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is denoted by </a:t>
            </a:r>
            <a:r>
              <a:rPr lang="en-US" sz="2000" i="0" dirty="0">
                <a:solidFill>
                  <a:srgbClr val="3333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–A</a:t>
            </a: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133350" y="3960393"/>
            <a:ext cx="603723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2400" i="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Multiplicative Inverse of a Matrix:</a:t>
            </a: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304800" y="4428848"/>
            <a:ext cx="8553450" cy="2092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 anchorCtr="0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indent="-342900" algn="just" eaLnBrk="1" hangingPunct="1">
              <a:spcBef>
                <a:spcPts val="600"/>
              </a:spcBef>
              <a:spcAft>
                <a:spcPts val="600"/>
              </a:spcAft>
              <a:buClr>
                <a:srgbClr val="0000CC"/>
              </a:buClr>
              <a:buFont typeface="Wingdings" panose="05000000000000000000" pitchFamily="2" charset="2"/>
              <a:buChar char="v"/>
            </a:pP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The multiplicative inverse of a square matrix </a:t>
            </a:r>
            <a:r>
              <a:rPr lang="en-US" sz="2000" i="0" dirty="0">
                <a:solidFill>
                  <a:srgbClr val="3333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</a:t>
            </a: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 is another square matrix </a:t>
            </a:r>
            <a:r>
              <a:rPr lang="en-US" sz="2000" i="0" dirty="0">
                <a:solidFill>
                  <a:srgbClr val="3333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</a:t>
            </a: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 such that </a:t>
            </a:r>
            <a:r>
              <a:rPr lang="en-US" sz="2000" i="0" dirty="0">
                <a:solidFill>
                  <a:srgbClr val="3333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 </a:t>
            </a:r>
            <a:r>
              <a:rPr lang="en-US" sz="2000" i="0" dirty="0">
                <a:solidFill>
                  <a:srgbClr val="3333FF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×</a:t>
            </a:r>
            <a:r>
              <a:rPr lang="en-US" sz="2000" i="0" dirty="0">
                <a:solidFill>
                  <a:srgbClr val="3333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B = B </a:t>
            </a:r>
            <a:r>
              <a:rPr lang="en-US" i="0" dirty="0">
                <a:solidFill>
                  <a:srgbClr val="3333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× A = I</a:t>
            </a: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. Normally the multiplicative inverse of </a:t>
            </a:r>
            <a:r>
              <a:rPr lang="en-US" sz="2000" i="0" dirty="0">
                <a:solidFill>
                  <a:srgbClr val="3333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 </a:t>
            </a: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is denoted by </a:t>
            </a:r>
            <a:r>
              <a:rPr lang="en-US" sz="2000" i="0" dirty="0">
                <a:solidFill>
                  <a:srgbClr val="3333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</a:t>
            </a:r>
            <a:r>
              <a:rPr lang="en-US" sz="2000" i="0" baseline="30000" dirty="0">
                <a:solidFill>
                  <a:srgbClr val="3333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-1</a:t>
            </a: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pPr marL="342900" indent="-342900" algn="just" eaLnBrk="1" hangingPunct="1">
              <a:spcBef>
                <a:spcPts val="600"/>
              </a:spcBef>
              <a:spcAft>
                <a:spcPts val="600"/>
              </a:spcAft>
              <a:buClr>
                <a:srgbClr val="0000CC"/>
              </a:buClr>
              <a:buFont typeface="Wingdings" panose="05000000000000000000" pitchFamily="2" charset="2"/>
              <a:buChar char="v"/>
            </a:pP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The multiplicative inverse </a:t>
            </a:r>
            <a:r>
              <a:rPr lang="en-US" sz="2000" b="0" i="0" dirty="0" smtClean="0">
                <a:latin typeface="Verdana" panose="020B0604030504040204" pitchFamily="34" charset="0"/>
                <a:ea typeface="Verdana" panose="020B0604030504040204" pitchFamily="34" charset="0"/>
              </a:rPr>
              <a:t>is 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only defined for square matrices </a:t>
            </a:r>
            <a:r>
              <a:rPr lang="en-US" sz="2000" b="0" i="0" dirty="0" smtClean="0">
                <a:latin typeface="Verdana" panose="020B0604030504040204" pitchFamily="34" charset="0"/>
                <a:ea typeface="Verdana" panose="020B0604030504040204" pitchFamily="34" charset="0"/>
              </a:rPr>
              <a:t>and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b="0" i="0" dirty="0" smtClean="0">
                <a:latin typeface="Verdana" panose="020B0604030504040204" pitchFamily="34" charset="0"/>
                <a:ea typeface="Verdana" panose="020B0604030504040204" pitchFamily="34" charset="0"/>
              </a:rPr>
              <a:t>exists </a:t>
            </a: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only if the </a:t>
            </a:r>
            <a:r>
              <a:rPr lang="en-US" sz="2000" b="0" i="0" dirty="0" err="1">
                <a:solidFill>
                  <a:srgbClr val="3333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det</a:t>
            </a:r>
            <a:r>
              <a:rPr lang="en-US" sz="2000" b="0" i="0" dirty="0">
                <a:solidFill>
                  <a:srgbClr val="3333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(A)</a:t>
            </a: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 has a multiplicative inverse in the corresponding set.</a:t>
            </a:r>
          </a:p>
        </p:txBody>
      </p:sp>
    </p:spTree>
    <p:extLst>
      <p:ext uri="{BB962C8B-B14F-4D97-AF65-F5344CB8AC3E}">
        <p14:creationId xmlns:p14="http://schemas.microsoft.com/office/powerpoint/2010/main" val="2890097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5" name="Rectangle 11"/>
          <p:cNvSpPr>
            <a:spLocks noChangeArrowheads="1"/>
          </p:cNvSpPr>
          <p:nvPr/>
        </p:nvSpPr>
        <p:spPr bwMode="auto">
          <a:xfrm>
            <a:off x="0" y="-4763"/>
            <a:ext cx="9144000" cy="5847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3200" b="1" dirty="0">
                <a:latin typeface="Verdana" pitchFamily="34" charset="0"/>
                <a:ea typeface="굴림" pitchFamily="34" charset="-127"/>
              </a:rPr>
              <a:t>Residue </a:t>
            </a:r>
            <a:r>
              <a:rPr lang="en-US" sz="3200" b="1" dirty="0" smtClean="0">
                <a:latin typeface="Verdana" pitchFamily="34" charset="0"/>
                <a:ea typeface="굴림" pitchFamily="34" charset="-127"/>
              </a:rPr>
              <a:t>Matrices</a:t>
            </a:r>
            <a:endParaRPr lang="en-US" altLang="en-US" sz="3200" b="1" dirty="0">
              <a:latin typeface="Verdana" pitchFamily="34" charset="0"/>
              <a:ea typeface="굴림" pitchFamily="34" charset="-127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>
                <a:solidFill>
                  <a:srgbClr val="FF0000"/>
                </a:solidFill>
              </a:rPr>
              <a:t>Slide</a:t>
            </a:r>
            <a:r>
              <a:rPr lang="en-US" smtClean="0"/>
              <a:t>-</a:t>
            </a:r>
            <a:fld id="{FCFF135A-902E-4CEE-A769-6297F0D52EC6}" type="slidenum">
              <a:rPr lang="en-US" smtClean="0">
                <a:solidFill>
                  <a:srgbClr val="6600FF"/>
                </a:solidFill>
              </a:rPr>
              <a:pPr algn="l">
                <a:defRPr/>
              </a:pPr>
              <a:t>94</a:t>
            </a:fld>
            <a:endParaRPr lang="en-US" dirty="0">
              <a:solidFill>
                <a:srgbClr val="6600FF"/>
              </a:solidFill>
            </a:endParaRPr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79830" y="607446"/>
            <a:ext cx="8740320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t" anchorCtr="0">
            <a:spAutoFit/>
          </a:bodyPr>
          <a:lstStyle/>
          <a:p>
            <a:pPr algn="just" eaLnBrk="1" hangingPunct="1">
              <a:defRPr/>
            </a:pPr>
            <a:r>
              <a:rPr lang="en-US" sz="2400" b="0" dirty="0" smtClean="0">
                <a:latin typeface="Verdana" panose="020B0604030504040204" pitchFamily="34" charset="0"/>
                <a:ea typeface="Verdana" panose="020B0604030504040204" pitchFamily="34" charset="0"/>
              </a:rPr>
              <a:t>Residue matrix is a kind of square matrix in which all </a:t>
            </a:r>
            <a:r>
              <a:rPr lang="en-US" sz="2400" b="0" dirty="0">
                <a:latin typeface="Verdana" panose="020B0604030504040204" pitchFamily="34" charset="0"/>
                <a:ea typeface="Verdana" panose="020B0604030504040204" pitchFamily="34" charset="0"/>
              </a:rPr>
              <a:t>elements are in Z</a:t>
            </a:r>
            <a:r>
              <a:rPr lang="en-US" sz="2400" b="0" baseline="-18000" dirty="0">
                <a:latin typeface="Verdana" panose="020B0604030504040204" pitchFamily="34" charset="0"/>
                <a:ea typeface="Verdana" panose="020B0604030504040204" pitchFamily="34" charset="0"/>
              </a:rPr>
              <a:t>n</a:t>
            </a:r>
            <a:r>
              <a:rPr lang="en-US" sz="2400" b="0" dirty="0">
                <a:latin typeface="Verdana" panose="020B0604030504040204" pitchFamily="34" charset="0"/>
                <a:ea typeface="Verdana" panose="020B0604030504040204" pitchFamily="34" charset="0"/>
              </a:rPr>
              <a:t>. </a:t>
            </a:r>
            <a:endParaRPr lang="en-US" sz="2400" b="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914400" indent="-457200" algn="just" eaLnBrk="1" hangingPunct="1">
              <a:buClr>
                <a:srgbClr val="FF0000"/>
              </a:buClr>
              <a:buFont typeface="Wingdings" panose="05000000000000000000" pitchFamily="2" charset="2"/>
              <a:buChar char="Ø"/>
              <a:defRPr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Cryptography uses residue 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matrices.</a:t>
            </a:r>
            <a:endParaRPr lang="en-US" sz="2000" b="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914400" indent="-457200" algn="just" eaLnBrk="1" hangingPunct="1">
              <a:buClr>
                <a:srgbClr val="FF0000"/>
              </a:buClr>
              <a:buFont typeface="Wingdings" panose="05000000000000000000" pitchFamily="2" charset="2"/>
              <a:buChar char="Ø"/>
              <a:defRPr/>
            </a:pPr>
            <a:r>
              <a:rPr lang="en-US" sz="2000" b="0" dirty="0" smtClean="0">
                <a:latin typeface="Verdana" panose="020B0604030504040204" pitchFamily="34" charset="0"/>
                <a:ea typeface="Verdana" panose="020B0604030504040204" pitchFamily="34" charset="0"/>
              </a:rPr>
              <a:t>A </a:t>
            </a:r>
            <a:r>
              <a:rPr lang="en-US" sz="2000" b="0" dirty="0">
                <a:latin typeface="Verdana" panose="020B0604030504040204" pitchFamily="34" charset="0"/>
                <a:ea typeface="Verdana" panose="020B0604030504040204" pitchFamily="34" charset="0"/>
              </a:rPr>
              <a:t>residue matrix has a multiplicative inverse if </a:t>
            </a:r>
            <a:r>
              <a:rPr lang="en-US" sz="2000" b="0" dirty="0" err="1">
                <a:latin typeface="Verdana" panose="020B0604030504040204" pitchFamily="34" charset="0"/>
                <a:ea typeface="Verdana" panose="020B0604030504040204" pitchFamily="34" charset="0"/>
              </a:rPr>
              <a:t>gcd</a:t>
            </a:r>
            <a:r>
              <a:rPr lang="en-US" sz="2000" b="0" dirty="0">
                <a:latin typeface="Verdana" panose="020B0604030504040204" pitchFamily="34" charset="0"/>
                <a:ea typeface="Verdana" panose="020B0604030504040204" pitchFamily="34" charset="0"/>
              </a:rPr>
              <a:t> (</a:t>
            </a:r>
            <a:r>
              <a:rPr lang="en-US" sz="2000" b="0" dirty="0" err="1">
                <a:latin typeface="Verdana" panose="020B0604030504040204" pitchFamily="34" charset="0"/>
                <a:ea typeface="Verdana" panose="020B0604030504040204" pitchFamily="34" charset="0"/>
              </a:rPr>
              <a:t>det</a:t>
            </a:r>
            <a:r>
              <a:rPr lang="en-US" sz="2000" b="0" dirty="0">
                <a:latin typeface="Verdana" panose="020B0604030504040204" pitchFamily="34" charset="0"/>
                <a:ea typeface="Verdana" panose="020B0604030504040204" pitchFamily="34" charset="0"/>
              </a:rPr>
              <a:t>(A), n) = 1</a:t>
            </a:r>
            <a:r>
              <a:rPr lang="en-US" sz="2000" b="0" dirty="0" smtClean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en-US" sz="2000" b="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Text Box 17"/>
          <p:cNvSpPr txBox="1">
            <a:spLocks noChangeArrowheads="1"/>
          </p:cNvSpPr>
          <p:nvPr/>
        </p:nvSpPr>
        <p:spPr bwMode="auto">
          <a:xfrm>
            <a:off x="154376" y="2774859"/>
            <a:ext cx="1779654" cy="461665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2400" i="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Example:</a:t>
            </a:r>
            <a:endParaRPr lang="en-US" sz="2000" i="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7" name="Picture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4030" y="3244842"/>
            <a:ext cx="6051550" cy="209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19"/>
          <p:cNvSpPr txBox="1">
            <a:spLocks noChangeArrowheads="1"/>
          </p:cNvSpPr>
          <p:nvPr/>
        </p:nvSpPr>
        <p:spPr bwMode="auto">
          <a:xfrm>
            <a:off x="540319" y="5569334"/>
            <a:ext cx="804098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2000" i="0" dirty="0">
                <a:solidFill>
                  <a:schemeClr val="folHlin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Figure:  </a:t>
            </a:r>
            <a:r>
              <a:rPr lang="en-US" sz="2000" i="0" dirty="0">
                <a:latin typeface="Verdana" panose="020B0604030504040204" pitchFamily="34" charset="0"/>
                <a:ea typeface="Verdana" panose="020B0604030504040204" pitchFamily="34" charset="0"/>
              </a:rPr>
              <a:t>A residue matrix and its multiplicative inverse</a:t>
            </a:r>
          </a:p>
        </p:txBody>
      </p:sp>
    </p:spTree>
    <p:extLst>
      <p:ext uri="{BB962C8B-B14F-4D97-AF65-F5344CB8AC3E}">
        <p14:creationId xmlns:p14="http://schemas.microsoft.com/office/powerpoint/2010/main" val="1927973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5" name="Rectangle 11"/>
          <p:cNvSpPr>
            <a:spLocks noChangeArrowheads="1"/>
          </p:cNvSpPr>
          <p:nvPr/>
        </p:nvSpPr>
        <p:spPr bwMode="auto">
          <a:xfrm>
            <a:off x="0" y="-4763"/>
            <a:ext cx="9144000" cy="5847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ko-KR" sz="3200" b="1" dirty="0" smtClean="0">
                <a:latin typeface="Verdana" pitchFamily="34" charset="0"/>
                <a:ea typeface="굴림" pitchFamily="34" charset="-127"/>
              </a:rPr>
              <a:t>Prime Number</a:t>
            </a:r>
            <a:endParaRPr lang="en-US" altLang="en-US" sz="3200" b="1" dirty="0">
              <a:latin typeface="Verdana" pitchFamily="34" charset="0"/>
              <a:ea typeface="굴림" pitchFamily="34" charset="-127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>
                <a:solidFill>
                  <a:srgbClr val="FF0000"/>
                </a:solidFill>
              </a:rPr>
              <a:t>Slide</a:t>
            </a:r>
            <a:r>
              <a:rPr lang="en-US" smtClean="0"/>
              <a:t>-</a:t>
            </a:r>
            <a:fld id="{FCFF135A-902E-4CEE-A769-6297F0D52EC6}" type="slidenum">
              <a:rPr lang="en-US" smtClean="0">
                <a:solidFill>
                  <a:srgbClr val="6600FF"/>
                </a:solidFill>
              </a:rPr>
              <a:pPr algn="l">
                <a:defRPr/>
              </a:pPr>
              <a:t>95</a:t>
            </a:fld>
            <a:endParaRPr lang="en-US" dirty="0">
              <a:solidFill>
                <a:srgbClr val="6600FF"/>
              </a:solidFill>
            </a:endParaRPr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79830" y="607446"/>
            <a:ext cx="883557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t" anchorCtr="0">
            <a:spAutoFit/>
          </a:bodyPr>
          <a:lstStyle/>
          <a:p>
            <a:pPr algn="just" eaLnBrk="1" hangingPunct="1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400" b="0" dirty="0" smtClean="0">
                <a:latin typeface="Verdana" panose="020B0604030504040204" pitchFamily="34" charset="0"/>
                <a:ea typeface="Verdana" panose="020B0604030504040204" pitchFamily="34" charset="0"/>
              </a:rPr>
              <a:t>Prime number is a type of positive integers in which each integers has exactly two divisors 1 and itself.  </a:t>
            </a:r>
          </a:p>
          <a:p>
            <a:pPr marL="914400" indent="-457200" algn="just"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Char char="Ø"/>
              <a:defRPr/>
            </a:pP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2 is the smallest prime which has two divisors only, 1 and 2.</a:t>
            </a:r>
          </a:p>
          <a:p>
            <a:pPr marL="914400" indent="-457200" algn="just"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Char char="Ø"/>
              <a:defRPr/>
            </a:pP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Asymmetric-key 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cryptography uses primes extensively. </a:t>
            </a:r>
            <a:endParaRPr lang="en-US" sz="20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914400" indent="-457200" algn="just"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Char char="Ø"/>
              <a:defRPr/>
            </a:pP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Any composite number can be uniquely expresses as a product of prime, where the prime factors are written in order of increasing size. Example: 26 = 2 × 13; 100 = 2 × 2 × 5 × 5 = 2</a:t>
            </a:r>
            <a:r>
              <a:rPr lang="en-US" sz="2000" baseline="30000" dirty="0" smtClean="0">
                <a:latin typeface="Verdana" panose="020B0604030504040204" pitchFamily="34" charset="0"/>
                <a:ea typeface="Verdana" panose="020B0604030504040204" pitchFamily="34" charset="0"/>
              </a:rPr>
              <a:t>2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 × 5</a:t>
            </a:r>
            <a:r>
              <a:rPr lang="en-US" sz="2000" baseline="30000" dirty="0" smtClean="0">
                <a:latin typeface="Verdana" panose="020B0604030504040204" pitchFamily="34" charset="0"/>
                <a:ea typeface="Verdana" panose="020B0604030504040204" pitchFamily="34" charset="0"/>
              </a:rPr>
              <a:t>2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</p:txBody>
      </p:sp>
      <p:sp>
        <p:nvSpPr>
          <p:cNvPr id="5" name="Rectangle 14"/>
          <p:cNvSpPr>
            <a:spLocks noChangeArrowheads="1"/>
          </p:cNvSpPr>
          <p:nvPr/>
        </p:nvSpPr>
        <p:spPr bwMode="auto">
          <a:xfrm>
            <a:off x="1859484" y="3959138"/>
            <a:ext cx="667339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just" eaLnBrk="1" hangingPunct="1"/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List the primes smaller than 10.</a:t>
            </a:r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>
            <a:off x="79830" y="3954673"/>
            <a:ext cx="1779654" cy="461665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Example:</a:t>
            </a:r>
            <a:endParaRPr lang="en-US" sz="2000" b="1" i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16"/>
          <p:cNvSpPr>
            <a:spLocks noChangeArrowheads="1"/>
          </p:cNvSpPr>
          <p:nvPr/>
        </p:nvSpPr>
        <p:spPr bwMode="auto">
          <a:xfrm>
            <a:off x="79830" y="4488270"/>
            <a:ext cx="8839200" cy="192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 anchorCtr="0">
            <a:spAutoFit/>
          </a:bodyPr>
          <a:lstStyle/>
          <a:p>
            <a:pPr algn="just" eaLnBrk="1" hangingPunct="1"/>
            <a:r>
              <a:rPr lang="en-US" sz="2400" dirty="0">
                <a:solidFill>
                  <a:schemeClr val="hlin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Solution</a:t>
            </a:r>
          </a:p>
          <a:p>
            <a:pPr marL="571500" indent="-393700" algn="just" eaLnBrk="1" hangingPunct="1"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There are four primes less than 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10. These are 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2, 3, 5, and 7. </a:t>
            </a:r>
            <a:endParaRPr lang="en-US" sz="20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571500" indent="-393700" algn="just" eaLnBrk="1" hangingPunct="1"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It 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is </a:t>
            </a:r>
            <a:r>
              <a:rPr lang="en-US" sz="2000" b="1" dirty="0">
                <a:solidFill>
                  <a:srgbClr val="0000CC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interesting to note 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that the percentage of primes in the range 1 to 10 is 40%. The percentage decreases as the range increases.</a:t>
            </a:r>
          </a:p>
        </p:txBody>
      </p:sp>
    </p:spTree>
    <p:extLst>
      <p:ext uri="{BB962C8B-B14F-4D97-AF65-F5344CB8AC3E}">
        <p14:creationId xmlns:p14="http://schemas.microsoft.com/office/powerpoint/2010/main" val="241055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5" name="Rectangle 11"/>
          <p:cNvSpPr>
            <a:spLocks noChangeArrowheads="1"/>
          </p:cNvSpPr>
          <p:nvPr/>
        </p:nvSpPr>
        <p:spPr bwMode="auto">
          <a:xfrm>
            <a:off x="0" y="-4763"/>
            <a:ext cx="9144000" cy="5847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ko-KR" sz="3200" b="1" dirty="0" smtClean="0">
                <a:latin typeface="Verdana" pitchFamily="34" charset="0"/>
                <a:ea typeface="굴림" pitchFamily="34" charset="-127"/>
              </a:rPr>
              <a:t>Cardinality of Primes</a:t>
            </a:r>
            <a:endParaRPr lang="en-US" altLang="en-US" sz="3200" b="1" dirty="0">
              <a:latin typeface="Verdana" pitchFamily="34" charset="0"/>
              <a:ea typeface="굴림" pitchFamily="34" charset="-127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>
                <a:solidFill>
                  <a:srgbClr val="FF0000"/>
                </a:solidFill>
              </a:rPr>
              <a:t>Slide</a:t>
            </a:r>
            <a:r>
              <a:rPr lang="en-US" smtClean="0"/>
              <a:t>-</a:t>
            </a:r>
            <a:fld id="{FCFF135A-902E-4CEE-A769-6297F0D52EC6}" type="slidenum">
              <a:rPr lang="en-US" smtClean="0">
                <a:solidFill>
                  <a:srgbClr val="6600FF"/>
                </a:solidFill>
              </a:rPr>
              <a:pPr algn="l">
                <a:defRPr/>
              </a:pPr>
              <a:t>96</a:t>
            </a:fld>
            <a:endParaRPr lang="en-US" dirty="0">
              <a:solidFill>
                <a:srgbClr val="6600FF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778719"/>
            <a:ext cx="6062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There is an infinite number of primes.</a:t>
            </a:r>
          </a:p>
        </p:txBody>
      </p:sp>
      <p:sp>
        <p:nvSpPr>
          <p:cNvPr id="5" name="Rectangle 18"/>
          <p:cNvSpPr>
            <a:spLocks noChangeArrowheads="1"/>
          </p:cNvSpPr>
          <p:nvPr/>
        </p:nvSpPr>
        <p:spPr bwMode="auto">
          <a:xfrm>
            <a:off x="0" y="1546046"/>
            <a:ext cx="8686800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US" sz="2400" b="1" dirty="0">
                <a:solidFill>
                  <a:srgbClr val="0000CC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Number of </a:t>
            </a:r>
            <a:r>
              <a:rPr lang="en-US" sz="2400" b="1" dirty="0" smtClean="0">
                <a:solidFill>
                  <a:srgbClr val="0000CC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Primes </a:t>
            </a:r>
            <a:r>
              <a:rPr lang="el-GR" sz="2400" b="1" dirty="0" smtClean="0">
                <a:solidFill>
                  <a:srgbClr val="0000CC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ϖ</a:t>
            </a:r>
            <a:r>
              <a:rPr lang="en-US" sz="2400" b="1" dirty="0" smtClean="0">
                <a:solidFill>
                  <a:srgbClr val="0000CC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(n):</a:t>
            </a:r>
            <a:endParaRPr lang="en-US" sz="2400" b="1" dirty="0">
              <a:solidFill>
                <a:srgbClr val="0000CC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6" name="Picture 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714" y="2206418"/>
            <a:ext cx="7010400" cy="566737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76200" y="3350817"/>
            <a:ext cx="8839200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/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As a trivial example, assume that the only primes are in the set 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{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2, 3, 5, 7, 11, 13, 17}. Here P = 510510 and P + 1 = 510511. However, 510511 = 19 × 97 × 277; none of these primes were in 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the original 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list. Therefore, there are three primes greater than 17.</a:t>
            </a:r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76200" y="2874519"/>
            <a:ext cx="2023311" cy="461665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Example-1</a:t>
            </a:r>
            <a:endParaRPr lang="en-US" sz="2000" b="1" i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>
            <a:off x="76199" y="5230626"/>
            <a:ext cx="889301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just" eaLnBrk="1" hangingPunct="1"/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Find the number of primes less than 1,000,000.</a:t>
            </a:r>
          </a:p>
        </p:txBody>
      </p:sp>
      <p:sp>
        <p:nvSpPr>
          <p:cNvPr id="10" name="Text Box 14"/>
          <p:cNvSpPr txBox="1">
            <a:spLocks noChangeArrowheads="1"/>
          </p:cNvSpPr>
          <p:nvPr/>
        </p:nvSpPr>
        <p:spPr bwMode="auto">
          <a:xfrm>
            <a:off x="152400" y="4778516"/>
            <a:ext cx="2035629" cy="461665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Example-2</a:t>
            </a:r>
            <a:endParaRPr lang="en-US" sz="2000" b="1" i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1" name="Rectangle 15"/>
          <p:cNvSpPr>
            <a:spLocks noChangeArrowheads="1"/>
          </p:cNvSpPr>
          <p:nvPr/>
        </p:nvSpPr>
        <p:spPr bwMode="auto">
          <a:xfrm>
            <a:off x="76199" y="5658899"/>
            <a:ext cx="88392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 eaLnBrk="1" hangingPunct="1"/>
            <a:r>
              <a:rPr lang="en-US" sz="2000" dirty="0">
                <a:solidFill>
                  <a:schemeClr val="hlin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Solution</a:t>
            </a:r>
          </a:p>
          <a:p>
            <a:pPr algn="just" eaLnBrk="1" hangingPunct="1"/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The approximation gives the range 72,383 to 78,543. The actual number of primes is 78,498.</a:t>
            </a:r>
          </a:p>
        </p:txBody>
      </p:sp>
    </p:spTree>
    <p:extLst>
      <p:ext uri="{BB962C8B-B14F-4D97-AF65-F5344CB8AC3E}">
        <p14:creationId xmlns:p14="http://schemas.microsoft.com/office/powerpoint/2010/main" val="345650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5" name="Rectangle 11"/>
          <p:cNvSpPr>
            <a:spLocks noChangeArrowheads="1"/>
          </p:cNvSpPr>
          <p:nvPr/>
        </p:nvSpPr>
        <p:spPr bwMode="auto">
          <a:xfrm>
            <a:off x="0" y="-4763"/>
            <a:ext cx="9144000" cy="52322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ko-KR" sz="2800" b="1" dirty="0" smtClean="0">
                <a:latin typeface="Verdana" pitchFamily="34" charset="0"/>
                <a:ea typeface="굴림" pitchFamily="34" charset="-127"/>
              </a:rPr>
              <a:t>Checking for </a:t>
            </a:r>
            <a:r>
              <a:rPr lang="en-US" altLang="ko-KR" sz="2800" b="1" dirty="0" err="1" smtClean="0">
                <a:latin typeface="Verdana" pitchFamily="34" charset="0"/>
                <a:ea typeface="굴림" pitchFamily="34" charset="-127"/>
              </a:rPr>
              <a:t>Primeness</a:t>
            </a:r>
            <a:r>
              <a:rPr lang="en-US" altLang="ko-KR" sz="2800" b="1" dirty="0" smtClean="0">
                <a:latin typeface="Verdana" pitchFamily="34" charset="0"/>
                <a:ea typeface="굴림" pitchFamily="34" charset="-127"/>
              </a:rPr>
              <a:t> (</a:t>
            </a:r>
            <a:r>
              <a:rPr lang="en-US" altLang="ko-KR" sz="2800" b="1" dirty="0" err="1" smtClean="0">
                <a:latin typeface="Verdana" pitchFamily="34" charset="0"/>
                <a:ea typeface="굴림" pitchFamily="34" charset="-127"/>
              </a:rPr>
              <a:t>Primality</a:t>
            </a:r>
            <a:r>
              <a:rPr lang="en-US" altLang="ko-KR" sz="2800" b="1" dirty="0" smtClean="0">
                <a:latin typeface="Verdana" pitchFamily="34" charset="0"/>
                <a:ea typeface="굴림" pitchFamily="34" charset="-127"/>
              </a:rPr>
              <a:t> Testing)</a:t>
            </a:r>
            <a:endParaRPr lang="en-US" altLang="en-US" sz="2800" b="1" dirty="0">
              <a:latin typeface="Verdana" pitchFamily="34" charset="0"/>
              <a:ea typeface="굴림" pitchFamily="34" charset="-127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>
                <a:solidFill>
                  <a:srgbClr val="FF0000"/>
                </a:solidFill>
              </a:rPr>
              <a:t>Slide</a:t>
            </a:r>
            <a:r>
              <a:rPr lang="en-US" smtClean="0"/>
              <a:t>-</a:t>
            </a:r>
            <a:fld id="{FCFF135A-902E-4CEE-A769-6297F0D52EC6}" type="slidenum">
              <a:rPr lang="en-US" smtClean="0">
                <a:solidFill>
                  <a:srgbClr val="6600FF"/>
                </a:solidFill>
              </a:rPr>
              <a:pPr algn="l">
                <a:defRPr/>
              </a:pPr>
              <a:t>97</a:t>
            </a:fld>
            <a:endParaRPr lang="en-US" dirty="0">
              <a:solidFill>
                <a:srgbClr val="6600FF"/>
              </a:solidFill>
            </a:endParaRPr>
          </a:p>
        </p:txBody>
      </p:sp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76200" y="591910"/>
            <a:ext cx="8839200" cy="185691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Given a number n, how can we determine if n is a prime? </a:t>
            </a:r>
            <a:endParaRPr lang="en-US" sz="24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571500" indent="-514350" algn="just">
              <a:spcBef>
                <a:spcPts val="200"/>
              </a:spcBef>
              <a:spcAft>
                <a:spcPts val="200"/>
              </a:spcAft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The 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answer is that we need to see if the number is divisible by all primes less 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than √n.</a:t>
            </a:r>
          </a:p>
          <a:p>
            <a:pPr marL="571500" indent="-514350" algn="just">
              <a:spcBef>
                <a:spcPts val="200"/>
              </a:spcBef>
              <a:spcAft>
                <a:spcPts val="200"/>
              </a:spcAft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We know that this method is inefficient, but it is a good start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en-US" sz="2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2552700" y="2480964"/>
            <a:ext cx="548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t" anchorCtr="0">
            <a:spAutoFit/>
          </a:bodyPr>
          <a:lstStyle/>
          <a:p>
            <a:pPr algn="just" eaLnBrk="1" hangingPunct="1"/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Is 97 a prime?</a:t>
            </a:r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19050" y="2495550"/>
            <a:ext cx="2146742" cy="461665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t" anchorCtr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Example-1:</a:t>
            </a:r>
            <a:endParaRPr lang="en-US" sz="2000" b="1" i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228600" y="3060701"/>
            <a:ext cx="8839200" cy="1692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 anchorCtr="0">
            <a:spAutoFit/>
          </a:bodyPr>
          <a:lstStyle/>
          <a:p>
            <a:pPr algn="just" eaLnBrk="1" hangingPunct="1"/>
            <a:r>
              <a:rPr lang="en-US" sz="2400" b="1" dirty="0" smtClean="0">
                <a:solidFill>
                  <a:schemeClr val="hlin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Solution:</a:t>
            </a:r>
            <a:endParaRPr lang="en-US" sz="2400" b="1" dirty="0">
              <a:solidFill>
                <a:schemeClr val="hlink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914400" indent="-457200" algn="just" eaLnBrk="1" hangingPunct="1">
              <a:buFont typeface="Wingdings" panose="05000000000000000000" pitchFamily="2" charset="2"/>
              <a:buChar char="v"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The floor of 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√97 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= 9. </a:t>
            </a:r>
            <a:endParaRPr lang="en-US" sz="20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914400" indent="-457200" algn="just" eaLnBrk="1" hangingPunct="1"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The 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primes less than 9 are 2, 3, 5, and 7. </a:t>
            </a:r>
            <a:endParaRPr lang="en-US" sz="20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914400" indent="-457200" algn="just" eaLnBrk="1" hangingPunct="1"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We 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need to see if 97 is divisible by any of these numbers. It is not, so 97 is a prime.</a:t>
            </a:r>
          </a:p>
        </p:txBody>
      </p:sp>
      <p:sp>
        <p:nvSpPr>
          <p:cNvPr id="17" name="Rectangle 10"/>
          <p:cNvSpPr>
            <a:spLocks noChangeArrowheads="1"/>
          </p:cNvSpPr>
          <p:nvPr/>
        </p:nvSpPr>
        <p:spPr bwMode="auto">
          <a:xfrm>
            <a:off x="2590800" y="4786014"/>
            <a:ext cx="548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t" anchorCtr="0">
            <a:spAutoFit/>
          </a:bodyPr>
          <a:lstStyle/>
          <a:p>
            <a:pPr algn="just" eaLnBrk="1" hangingPunct="1"/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Is </a:t>
            </a: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</a:rPr>
              <a:t>301 a 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prime?</a:t>
            </a: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19050" y="4800600"/>
            <a:ext cx="2146742" cy="461665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t" anchorCtr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Example-2:</a:t>
            </a:r>
            <a:endParaRPr lang="en-US" sz="2000" b="1" i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9" name="Rectangle 12"/>
          <p:cNvSpPr>
            <a:spLocks noChangeArrowheads="1"/>
          </p:cNvSpPr>
          <p:nvPr/>
        </p:nvSpPr>
        <p:spPr bwMode="auto">
          <a:xfrm>
            <a:off x="266700" y="5365751"/>
            <a:ext cx="8839200" cy="15647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 anchorCtr="0">
            <a:spAutoFit/>
          </a:bodyPr>
          <a:lstStyle/>
          <a:p>
            <a:pPr algn="just" eaLnBrk="1" hangingPunct="1">
              <a:lnSpc>
                <a:spcPct val="92000"/>
              </a:lnSpc>
            </a:pPr>
            <a:r>
              <a:rPr lang="en-US" sz="2400" b="1" dirty="0" smtClean="0">
                <a:solidFill>
                  <a:schemeClr val="hlin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Solution:</a:t>
            </a:r>
            <a:endParaRPr lang="en-US" sz="2400" b="1" dirty="0">
              <a:solidFill>
                <a:schemeClr val="hlink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914400" indent="-457200" algn="just" eaLnBrk="1" hangingPunct="1">
              <a:lnSpc>
                <a:spcPct val="92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The floor of 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√301= 17. </a:t>
            </a:r>
          </a:p>
          <a:p>
            <a:pPr marL="914400" indent="-457200" algn="just" eaLnBrk="1" hangingPunct="1">
              <a:lnSpc>
                <a:spcPct val="92000"/>
              </a:lnSpc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The 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primes less than 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17 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are 2, 3, 5, and 7. </a:t>
            </a:r>
            <a:endParaRPr lang="en-US" sz="20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914400" indent="-457200" algn="just" eaLnBrk="1" hangingPunct="1">
              <a:lnSpc>
                <a:spcPct val="92000"/>
              </a:lnSpc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We 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need to see if 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301 is 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divisible by any of these numbers. 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Since 7 | 301, so 301 is not a prime.</a:t>
            </a:r>
            <a:endParaRPr lang="en-US" sz="2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3194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5" name="Rectangle 11"/>
          <p:cNvSpPr>
            <a:spLocks noChangeArrowheads="1"/>
          </p:cNvSpPr>
          <p:nvPr/>
        </p:nvSpPr>
        <p:spPr bwMode="auto">
          <a:xfrm>
            <a:off x="0" y="-4763"/>
            <a:ext cx="9144000" cy="52322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ko-KR" sz="2800" b="1" dirty="0">
                <a:latin typeface="Verdana" pitchFamily="34" charset="0"/>
                <a:ea typeface="굴림" pitchFamily="34" charset="-127"/>
              </a:rPr>
              <a:t>Checking for </a:t>
            </a:r>
            <a:r>
              <a:rPr lang="en-US" altLang="ko-KR" sz="2800" b="1" dirty="0" err="1">
                <a:latin typeface="Verdana" pitchFamily="34" charset="0"/>
                <a:ea typeface="굴림" pitchFamily="34" charset="-127"/>
              </a:rPr>
              <a:t>Primeness</a:t>
            </a:r>
            <a:r>
              <a:rPr lang="en-US" altLang="ko-KR" sz="2800" b="1" dirty="0">
                <a:latin typeface="Verdana" pitchFamily="34" charset="0"/>
                <a:ea typeface="굴림" pitchFamily="34" charset="-127"/>
              </a:rPr>
              <a:t> (</a:t>
            </a:r>
            <a:r>
              <a:rPr lang="en-US" altLang="ko-KR" sz="2800" b="1" dirty="0" err="1">
                <a:latin typeface="Verdana" pitchFamily="34" charset="0"/>
                <a:ea typeface="굴림" pitchFamily="34" charset="-127"/>
              </a:rPr>
              <a:t>Primality</a:t>
            </a:r>
            <a:r>
              <a:rPr lang="en-US" altLang="ko-KR" sz="2800" b="1" dirty="0">
                <a:latin typeface="Verdana" pitchFamily="34" charset="0"/>
                <a:ea typeface="굴림" pitchFamily="34" charset="-127"/>
              </a:rPr>
              <a:t> Testing)</a:t>
            </a:r>
            <a:endParaRPr lang="en-US" altLang="en-US" sz="2800" b="1" dirty="0">
              <a:latin typeface="Verdana" pitchFamily="34" charset="0"/>
              <a:ea typeface="굴림" pitchFamily="34" charset="-127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>
                <a:solidFill>
                  <a:srgbClr val="FF0000"/>
                </a:solidFill>
              </a:rPr>
              <a:t>Slide</a:t>
            </a:r>
            <a:r>
              <a:rPr lang="en-US" smtClean="0"/>
              <a:t>-</a:t>
            </a:r>
            <a:fld id="{FCFF135A-902E-4CEE-A769-6297F0D52EC6}" type="slidenum">
              <a:rPr lang="en-US" smtClean="0">
                <a:solidFill>
                  <a:srgbClr val="6600FF"/>
                </a:solidFill>
              </a:rPr>
              <a:pPr algn="l">
                <a:defRPr/>
              </a:pPr>
              <a:t>98</a:t>
            </a:fld>
            <a:endParaRPr lang="en-US" dirty="0">
              <a:solidFill>
                <a:srgbClr val="6600FF"/>
              </a:solidFill>
            </a:endParaRPr>
          </a:p>
        </p:txBody>
      </p:sp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0" y="576583"/>
            <a:ext cx="8686800" cy="5191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US" sz="28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Sieve of </a:t>
            </a:r>
            <a:r>
              <a:rPr lang="en-US" sz="2800" b="1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Eratosthenes:</a:t>
            </a:r>
            <a:endParaRPr lang="en-US" sz="2800" b="1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47"/>
          <a:stretch/>
        </p:blipFill>
        <p:spPr bwMode="auto">
          <a:xfrm>
            <a:off x="604837" y="1234350"/>
            <a:ext cx="7934325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4977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5" name="Rectangle 11"/>
          <p:cNvSpPr>
            <a:spLocks noChangeArrowheads="1"/>
          </p:cNvSpPr>
          <p:nvPr/>
        </p:nvSpPr>
        <p:spPr bwMode="auto">
          <a:xfrm>
            <a:off x="0" y="-4763"/>
            <a:ext cx="9144000" cy="5847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3200" b="1" dirty="0" smtClean="0">
                <a:latin typeface="Verdana" pitchFamily="34" charset="0"/>
                <a:ea typeface="굴림" pitchFamily="34" charset="-127"/>
              </a:rPr>
              <a:t>Chinese Remainder Theorem</a:t>
            </a:r>
            <a:endParaRPr lang="en-US" altLang="en-US" sz="3200" b="1" dirty="0">
              <a:latin typeface="Verdana" pitchFamily="34" charset="0"/>
              <a:ea typeface="굴림" pitchFamily="34" charset="-127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>
                <a:solidFill>
                  <a:srgbClr val="FF0000"/>
                </a:solidFill>
              </a:rPr>
              <a:t>Slide</a:t>
            </a:r>
            <a:r>
              <a:rPr lang="en-US" smtClean="0"/>
              <a:t>-</a:t>
            </a:r>
            <a:fld id="{FCFF135A-902E-4CEE-A769-6297F0D52EC6}" type="slidenum">
              <a:rPr lang="en-US" smtClean="0">
                <a:solidFill>
                  <a:srgbClr val="6600FF"/>
                </a:solidFill>
              </a:rPr>
              <a:pPr algn="l">
                <a:defRPr/>
              </a:pPr>
              <a:t>99</a:t>
            </a:fld>
            <a:endParaRPr lang="en-US" dirty="0">
              <a:solidFill>
                <a:srgbClr val="6600FF"/>
              </a:solidFill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33350" y="580012"/>
            <a:ext cx="8782050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just" eaLnBrk="1" hangingPunct="1"/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The Chinese remainder theorem (CRT) is used to solve a set of congruent equations with one variable but different moduli, which are relatively prime, as shown</a:t>
            </a:r>
          </a:p>
          <a:p>
            <a:pPr algn="just" eaLnBrk="1" hangingPunct="1"/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below:</a:t>
            </a:r>
          </a:p>
        </p:txBody>
      </p:sp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1980" y="3411556"/>
            <a:ext cx="4370696" cy="2446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55301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11268</TotalTime>
  <Words>8135</Words>
  <Application>Microsoft Office PowerPoint</Application>
  <PresentationFormat>On-screen Show (4:3)</PresentationFormat>
  <Paragraphs>1081</Paragraphs>
  <Slides>105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105</vt:i4>
      </vt:variant>
    </vt:vector>
  </HeadingPairs>
  <TitlesOfParts>
    <vt:vector size="119" baseType="lpstr">
      <vt:lpstr>宋体</vt:lpstr>
      <vt:lpstr>宋体</vt:lpstr>
      <vt:lpstr>Arial</vt:lpstr>
      <vt:lpstr>Arial Black</vt:lpstr>
      <vt:lpstr>Arial Rounded MT Bold</vt:lpstr>
      <vt:lpstr>Calibri</vt:lpstr>
      <vt:lpstr>굴림</vt:lpstr>
      <vt:lpstr>Tahoma</vt:lpstr>
      <vt:lpstr>Times New Roman</vt:lpstr>
      <vt:lpstr>Verdana</vt:lpstr>
      <vt:lpstr>Wingdings</vt:lpstr>
      <vt:lpstr>Default Design</vt:lpstr>
      <vt:lpstr>Equation</vt:lpstr>
      <vt:lpstr>Bitmap Image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</dc:title>
  <dc:creator>Togor</dc:creator>
  <cp:lastModifiedBy>Microsoft account</cp:lastModifiedBy>
  <cp:revision>1018</cp:revision>
  <dcterms:created xsi:type="dcterms:W3CDTF">2010-06-15T01:30:07Z</dcterms:created>
  <dcterms:modified xsi:type="dcterms:W3CDTF">2024-01-27T11:41:58Z</dcterms:modified>
</cp:coreProperties>
</file>