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2"/>
  </p:notesMasterIdLst>
  <p:handoutMasterIdLst>
    <p:handoutMasterId r:id="rId33"/>
  </p:handoutMasterIdLst>
  <p:sldIdLst>
    <p:sldId id="322" r:id="rId5"/>
    <p:sldId id="327" r:id="rId6"/>
    <p:sldId id="290" r:id="rId7"/>
    <p:sldId id="301" r:id="rId8"/>
    <p:sldId id="302" r:id="rId9"/>
    <p:sldId id="303" r:id="rId10"/>
    <p:sldId id="298" r:id="rId11"/>
    <p:sldId id="293" r:id="rId12"/>
    <p:sldId id="294" r:id="rId13"/>
    <p:sldId id="300" r:id="rId14"/>
    <p:sldId id="307" r:id="rId15"/>
    <p:sldId id="295" r:id="rId16"/>
    <p:sldId id="308" r:id="rId17"/>
    <p:sldId id="309" r:id="rId18"/>
    <p:sldId id="310" r:id="rId19"/>
    <p:sldId id="312" r:id="rId20"/>
    <p:sldId id="313" r:id="rId21"/>
    <p:sldId id="311" r:id="rId22"/>
    <p:sldId id="305" r:id="rId23"/>
    <p:sldId id="306" r:id="rId24"/>
    <p:sldId id="314" r:id="rId25"/>
    <p:sldId id="317" r:id="rId26"/>
    <p:sldId id="315" r:id="rId27"/>
    <p:sldId id="316" r:id="rId28"/>
    <p:sldId id="318" r:id="rId29"/>
    <p:sldId id="319" r:id="rId30"/>
    <p:sldId id="32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69" autoAdjust="0"/>
    <p:restoredTop sz="94660"/>
  </p:normalViewPr>
  <p:slideViewPr>
    <p:cSldViewPr snapToGrid="0">
      <p:cViewPr varScale="1">
        <p:scale>
          <a:sx n="72" d="100"/>
          <a:sy n="72" d="100"/>
        </p:scale>
        <p:origin x="462" y="7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2/15/2023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2/15/2023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0883D74F-B9DA-0E78-2A7F-D874F6666700}"/>
              </a:ext>
            </a:extLst>
          </p:cNvPr>
          <p:cNvSpPr txBox="1">
            <a:spLocks/>
          </p:cNvSpPr>
          <p:nvPr/>
        </p:nvSpPr>
        <p:spPr>
          <a:xfrm>
            <a:off x="972671" y="1556661"/>
            <a:ext cx="7431743" cy="374467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lang="en-GB" sz="6600" b="1" kern="1200" dirty="0">
                <a:solidFill>
                  <a:schemeClr val="accent2"/>
                </a:solidFill>
                <a:latin typeface="+mj-lt"/>
                <a:ea typeface="Tahoma" panose="020B0604030504040204" pitchFamily="34" charset="0"/>
                <a:cs typeface="Tahoma" panose="020B0604030504040204" pitchFamily="34" charset="0"/>
              </a:defRPr>
            </a:lvl1pPr>
          </a:lstStyle>
          <a:p>
            <a:pPr algn="ctr">
              <a:lnSpc>
                <a:spcPct val="150000"/>
              </a:lnSpc>
            </a:pPr>
            <a:r>
              <a:rPr lang="en-US" spc="300" dirty="0">
                <a:solidFill>
                  <a:schemeClr val="bg1"/>
                </a:solidFill>
                <a:latin typeface="Algerian" panose="04020705040A02060702" pitchFamily="82" charset="0"/>
              </a:rPr>
              <a:t>Mining of </a:t>
            </a:r>
            <a:r>
              <a:rPr lang="en-US" dirty="0">
                <a:solidFill>
                  <a:schemeClr val="bg1"/>
                </a:solidFill>
                <a:latin typeface="Algerian" panose="04020705040A02060702" pitchFamily="82" charset="0"/>
              </a:rPr>
              <a:t>Cryptocurrency</a:t>
            </a:r>
          </a:p>
        </p:txBody>
      </p:sp>
      <p:sp>
        <p:nvSpPr>
          <p:cNvPr id="6" name="TextBox 5">
            <a:extLst>
              <a:ext uri="{FF2B5EF4-FFF2-40B4-BE49-F238E27FC236}">
                <a16:creationId xmlns:a16="http://schemas.microsoft.com/office/drawing/2014/main" id="{086A7E86-4C0F-D6E2-CAD3-A4397E5FCA07}"/>
              </a:ext>
            </a:extLst>
          </p:cNvPr>
          <p:cNvSpPr txBox="1"/>
          <p:nvPr/>
        </p:nvSpPr>
        <p:spPr>
          <a:xfrm>
            <a:off x="8713697" y="3351585"/>
            <a:ext cx="3388656" cy="3431709"/>
          </a:xfrm>
          <a:prstGeom prst="rect">
            <a:avLst/>
          </a:prstGeom>
          <a:noFill/>
        </p:spPr>
        <p:txBody>
          <a:bodyPr wrap="square" rtlCol="0">
            <a:spAutoFit/>
          </a:bodyPr>
          <a:lstStyle/>
          <a:p>
            <a:pPr algn="ctr">
              <a:lnSpc>
                <a:spcPct val="200000"/>
              </a:lnSpc>
            </a:pPr>
            <a:r>
              <a:rPr lang="en-US" sz="2000" b="1" u="sng" dirty="0">
                <a:solidFill>
                  <a:schemeClr val="bg1"/>
                </a:solidFill>
                <a:latin typeface="Algerian" panose="04020705040A02060702" pitchFamily="82" charset="0"/>
                <a:ea typeface="Arial Unicode MS" panose="020B0604020202020204" pitchFamily="34" charset="-128"/>
                <a:cs typeface="Arial Unicode MS" panose="020B0604020202020204" pitchFamily="34" charset="-128"/>
              </a:rPr>
              <a:t>Group 07</a:t>
            </a:r>
            <a:endParaRPr lang="en-US" sz="1600"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spcBef>
                <a:spcPts val="600"/>
              </a:spcBef>
              <a:spcAft>
                <a:spcPts val="600"/>
              </a:spcAft>
            </a:pPr>
            <a:r>
              <a:rPr lang="en-US" sz="1600"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MD. Shakil Ahmed 		2013</a:t>
            </a:r>
          </a:p>
          <a:p>
            <a:pPr>
              <a:spcBef>
                <a:spcPts val="600"/>
              </a:spcBef>
              <a:spcAft>
                <a:spcPts val="600"/>
              </a:spcAft>
            </a:pPr>
            <a:r>
              <a:rPr lang="en-US" sz="1600" dirty="0" err="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Masud</a:t>
            </a:r>
            <a:r>
              <a:rPr lang="en-US" sz="1600"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 Rana 		2015</a:t>
            </a:r>
          </a:p>
          <a:p>
            <a:pPr>
              <a:spcBef>
                <a:spcPts val="600"/>
              </a:spcBef>
              <a:spcAft>
                <a:spcPts val="600"/>
              </a:spcAft>
            </a:pPr>
            <a:r>
              <a:rPr lang="en-US" sz="1600"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MD. </a:t>
            </a:r>
            <a:r>
              <a:rPr lang="en-US" sz="1600" dirty="0" err="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Akram</a:t>
            </a:r>
            <a:r>
              <a:rPr lang="en-US" sz="1600"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 Hossain 	2016</a:t>
            </a:r>
          </a:p>
          <a:p>
            <a:pPr>
              <a:spcBef>
                <a:spcPts val="600"/>
              </a:spcBef>
              <a:spcAft>
                <a:spcPts val="600"/>
              </a:spcAft>
            </a:pPr>
            <a:r>
              <a:rPr lang="en-US" sz="1600"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MD. Monir Hossain 		2018</a:t>
            </a:r>
          </a:p>
          <a:p>
            <a:pPr>
              <a:spcBef>
                <a:spcPts val="600"/>
              </a:spcBef>
              <a:spcAft>
                <a:spcPts val="600"/>
              </a:spcAft>
            </a:pPr>
            <a:r>
              <a:rPr lang="en-US" sz="1600" dirty="0" err="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Tajul</a:t>
            </a:r>
            <a:r>
              <a:rPr lang="en-US" sz="1600"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 Islam 		2019</a:t>
            </a:r>
          </a:p>
          <a:p>
            <a:pPr>
              <a:spcBef>
                <a:spcPts val="600"/>
              </a:spcBef>
              <a:spcAft>
                <a:spcPts val="600"/>
              </a:spcAft>
            </a:pPr>
            <a:r>
              <a:rPr lang="en-US" sz="1600"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Ashfaqur Rahman Tokee 	2022</a:t>
            </a:r>
          </a:p>
          <a:p>
            <a:pPr>
              <a:spcBef>
                <a:spcPts val="600"/>
              </a:spcBef>
              <a:spcAft>
                <a:spcPts val="600"/>
              </a:spcAft>
            </a:pPr>
            <a:r>
              <a:rPr lang="en-US" sz="1600"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Amit Azim Amit 		2090</a:t>
            </a:r>
          </a:p>
        </p:txBody>
      </p:sp>
    </p:spTree>
    <p:extLst>
      <p:ext uri="{BB962C8B-B14F-4D97-AF65-F5344CB8AC3E}">
        <p14:creationId xmlns:p14="http://schemas.microsoft.com/office/powerpoint/2010/main" val="3021503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C05F6-C2DC-4E61-83CD-64E999BE6BFF}"/>
              </a:ext>
            </a:extLst>
          </p:cNvPr>
          <p:cNvSpPr>
            <a:spLocks noGrp="1"/>
          </p:cNvSpPr>
          <p:nvPr>
            <p:ph type="title"/>
          </p:nvPr>
        </p:nvSpPr>
        <p:spPr>
          <a:xfrm>
            <a:off x="444500" y="417419"/>
            <a:ext cx="11214100" cy="646331"/>
          </a:xfrm>
        </p:spPr>
        <p:txBody>
          <a:bodyPr/>
          <a:lstStyle/>
          <a:p>
            <a:r>
              <a:rPr lang="en-US" sz="4000" dirty="0">
                <a:latin typeface="Times New Roman" panose="02020603050405020304" pitchFamily="18" charset="0"/>
                <a:cs typeface="Times New Roman" panose="02020603050405020304" pitchFamily="18" charset="0"/>
              </a:rPr>
              <a:t>Pooled Mining</a:t>
            </a:r>
          </a:p>
        </p:txBody>
      </p:sp>
      <p:sp>
        <p:nvSpPr>
          <p:cNvPr id="3" name="Slide Number Placeholder 2">
            <a:extLst>
              <a:ext uri="{FF2B5EF4-FFF2-40B4-BE49-F238E27FC236}">
                <a16:creationId xmlns:a16="http://schemas.microsoft.com/office/drawing/2014/main" id="{3204DE1C-620C-4101-9006-D317BFD188D0}"/>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Text Placeholder 3">
            <a:extLst>
              <a:ext uri="{FF2B5EF4-FFF2-40B4-BE49-F238E27FC236}">
                <a16:creationId xmlns:a16="http://schemas.microsoft.com/office/drawing/2014/main" id="{DEAE53FF-8331-4C49-8037-DE2F59CDD362}"/>
              </a:ext>
            </a:extLst>
          </p:cNvPr>
          <p:cNvSpPr>
            <a:spLocks noGrp="1"/>
          </p:cNvSpPr>
          <p:nvPr>
            <p:ph type="body" sz="quarter" idx="13"/>
          </p:nvPr>
        </p:nvSpPr>
        <p:spPr>
          <a:xfrm>
            <a:off x="222624" y="1345650"/>
            <a:ext cx="6043705" cy="4298015"/>
          </a:xfrm>
        </p:spPr>
        <p:txBody>
          <a:bodyPr>
            <a:noAutofit/>
          </a:bodyPr>
          <a:lstStyle/>
          <a:p>
            <a:pPr algn="just">
              <a:lnSpc>
                <a:spcPct val="150000"/>
              </a:lnSpc>
            </a:pPr>
            <a:r>
              <a:rPr lang="en-GB" sz="2000" dirty="0">
                <a:latin typeface="Times New Roman" panose="02020603050405020304" pitchFamily="18" charset="0"/>
                <a:cs typeface="Times New Roman" panose="02020603050405020304" pitchFamily="18" charset="0"/>
              </a:rPr>
              <a:t>Pool mining has several benefits compared to solo mining. Firstly, the chances of successfully solving a block are higher, as the pool has a larger combined computational power. Secondly, pool mining is more predictable, as miners receive regular payments for their contributions. Finally, pool mining can be more profitable for small miners, who might not have the computational power to successfully mine blocks on their own.</a:t>
            </a: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2B2CFFF-C4DB-404B-60D0-A1CABF50058F}"/>
              </a:ext>
            </a:extLst>
          </p:cNvPr>
          <p:cNvPicPr>
            <a:picLocks noChangeAspect="1"/>
          </p:cNvPicPr>
          <p:nvPr/>
        </p:nvPicPr>
        <p:blipFill>
          <a:blip r:embed="rId2"/>
          <a:stretch>
            <a:fillRect/>
          </a:stretch>
        </p:blipFill>
        <p:spPr>
          <a:xfrm>
            <a:off x="6445622" y="1462191"/>
            <a:ext cx="5674659" cy="3550809"/>
          </a:xfrm>
          <a:prstGeom prst="rect">
            <a:avLst/>
          </a:prstGeom>
        </p:spPr>
      </p:pic>
      <p:sp>
        <p:nvSpPr>
          <p:cNvPr id="7" name="TextBox 6">
            <a:extLst>
              <a:ext uri="{FF2B5EF4-FFF2-40B4-BE49-F238E27FC236}">
                <a16:creationId xmlns:a16="http://schemas.microsoft.com/office/drawing/2014/main" id="{9D30C412-6917-AF59-12E3-37BE13814170}"/>
              </a:ext>
            </a:extLst>
          </p:cNvPr>
          <p:cNvSpPr txBox="1"/>
          <p:nvPr/>
        </p:nvSpPr>
        <p:spPr>
          <a:xfrm>
            <a:off x="7512424" y="5110039"/>
            <a:ext cx="4074458" cy="369332"/>
          </a:xfrm>
          <a:prstGeom prst="rect">
            <a:avLst/>
          </a:prstGeom>
          <a:noFill/>
        </p:spPr>
        <p:txBody>
          <a:bodyPr wrap="square" rtlCol="0">
            <a:spAutoFit/>
          </a:bodyPr>
          <a:lstStyle/>
          <a:p>
            <a:r>
              <a:rPr lang="en-US" dirty="0">
                <a:solidFill>
                  <a:schemeClr val="bg1"/>
                </a:solidFill>
              </a:rPr>
              <a:t>Bitcoin mining pools across the glove</a:t>
            </a:r>
          </a:p>
        </p:txBody>
      </p:sp>
    </p:spTree>
    <p:extLst>
      <p:ext uri="{BB962C8B-B14F-4D97-AF65-F5344CB8AC3E}">
        <p14:creationId xmlns:p14="http://schemas.microsoft.com/office/powerpoint/2010/main" val="1892581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C05F6-C2DC-4E61-83CD-64E999BE6BFF}"/>
              </a:ext>
            </a:extLst>
          </p:cNvPr>
          <p:cNvSpPr>
            <a:spLocks noGrp="1"/>
          </p:cNvSpPr>
          <p:nvPr>
            <p:ph type="title"/>
          </p:nvPr>
        </p:nvSpPr>
        <p:spPr>
          <a:xfrm>
            <a:off x="488950" y="381560"/>
            <a:ext cx="11214100" cy="646331"/>
          </a:xfrm>
        </p:spPr>
        <p:txBody>
          <a:bodyPr/>
          <a:lstStyle/>
          <a:p>
            <a:r>
              <a:rPr lang="en-GB" sz="4000" b="1" dirty="0">
                <a:effectLst/>
                <a:latin typeface="Times New Roman" panose="02020603050405020304" pitchFamily="18" charset="0"/>
                <a:ea typeface="Times New Roman" panose="02020603050405020304" pitchFamily="18" charset="0"/>
                <a:cs typeface="Times New Roman" panose="02020603050405020304" pitchFamily="18" charset="0"/>
              </a:rPr>
              <a:t>What You Need to Mine Cryptocurrency</a:t>
            </a:r>
            <a:endParaRPr lang="en-US" sz="4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204DE1C-620C-4101-9006-D317BFD188D0}"/>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4" name="Text Placeholder 3">
            <a:extLst>
              <a:ext uri="{FF2B5EF4-FFF2-40B4-BE49-F238E27FC236}">
                <a16:creationId xmlns:a16="http://schemas.microsoft.com/office/drawing/2014/main" id="{DEAE53FF-8331-4C49-8037-DE2F59CDD362}"/>
              </a:ext>
            </a:extLst>
          </p:cNvPr>
          <p:cNvSpPr>
            <a:spLocks noGrp="1"/>
          </p:cNvSpPr>
          <p:nvPr>
            <p:ph type="body" sz="quarter" idx="13"/>
          </p:nvPr>
        </p:nvSpPr>
        <p:spPr>
          <a:xfrm>
            <a:off x="209924" y="1163854"/>
            <a:ext cx="11146864" cy="5151221"/>
          </a:xfrm>
        </p:spPr>
        <p:txBody>
          <a:bodyPr>
            <a:noAutofit/>
          </a:bodyPr>
          <a:lstStyle/>
          <a:p>
            <a:pPr marR="0" algn="just">
              <a:lnSpc>
                <a:spcPct val="100000"/>
              </a:lnSpc>
              <a:spcBef>
                <a:spcPts val="1425"/>
              </a:spcBef>
              <a:spcAft>
                <a:spcPts val="1425"/>
              </a:spcAft>
            </a:pPr>
            <a:r>
              <a:rPr lang="en-GB" sz="2000" spc="-40" dirty="0">
                <a:effectLst/>
                <a:latin typeface="Times New Roman" panose="02020603050405020304" pitchFamily="18" charset="0"/>
                <a:ea typeface="Times New Roman" panose="02020603050405020304" pitchFamily="18" charset="0"/>
                <a:cs typeface="Times New Roman" panose="02020603050405020304" pitchFamily="18" charset="0"/>
              </a:rPr>
              <a:t>There are generally three basic components to a mining operation: the wallet, the mining software, and the mining hardware.</a:t>
            </a:r>
          </a:p>
          <a:p>
            <a:pPr marR="0" algn="just">
              <a:lnSpc>
                <a:spcPct val="100000"/>
              </a:lnSpc>
              <a:spcBef>
                <a:spcPts val="1425"/>
              </a:spcBef>
              <a:spcAft>
                <a:spcPts val="1425"/>
              </a:spcAft>
            </a:pPr>
            <a:r>
              <a:rPr lang="en-GB" sz="2000" b="1" u="sng" spc="-40" dirty="0">
                <a:effectLst/>
                <a:latin typeface="Times New Roman" panose="02020603050405020304" pitchFamily="18" charset="0"/>
                <a:ea typeface="Times New Roman" panose="02020603050405020304" pitchFamily="18" charset="0"/>
                <a:cs typeface="Times New Roman" panose="02020603050405020304" pitchFamily="18" charset="0"/>
              </a:rPr>
              <a:t>Cryptocurrency Wallet:  </a:t>
            </a:r>
            <a:r>
              <a:rPr lang="en-GB" sz="2000" spc="-40" dirty="0">
                <a:effectLst/>
                <a:latin typeface="Times New Roman" panose="02020603050405020304" pitchFamily="18" charset="0"/>
                <a:ea typeface="Times New Roman" panose="02020603050405020304" pitchFamily="18" charset="0"/>
                <a:cs typeface="Times New Roman" panose="02020603050405020304" pitchFamily="18" charset="0"/>
              </a:rPr>
              <a:t>You'll need a wallet for your cryptocurrency to store the keys for any tokens or coins your mining efforts yield. Wallets have a unique address allowing you to send and receive tokens securely. There are many types of online wallets, and there are even "cold storage" wallets that don't operate online. Decide which one is best for your needs before you start mining.</a:t>
            </a:r>
          </a:p>
          <a:p>
            <a:pPr marR="0" algn="just">
              <a:lnSpc>
                <a:spcPct val="100000"/>
              </a:lnSpc>
              <a:spcBef>
                <a:spcPts val="1425"/>
              </a:spcBef>
              <a:spcAft>
                <a:spcPts val="1425"/>
              </a:spcAft>
            </a:pPr>
            <a:r>
              <a:rPr lang="en-GB" sz="2000" b="1" u="sng" spc="-40" dirty="0">
                <a:effectLst/>
                <a:latin typeface="Times New Roman" panose="02020603050405020304" pitchFamily="18" charset="0"/>
                <a:ea typeface="Times New Roman" panose="02020603050405020304" pitchFamily="18" charset="0"/>
                <a:cs typeface="Times New Roman" panose="02020603050405020304" pitchFamily="18" charset="0"/>
              </a:rPr>
              <a:t>Mining Software: </a:t>
            </a:r>
            <a:r>
              <a:rPr lang="en-GB" sz="2000" spc="-40" dirty="0">
                <a:effectLst/>
                <a:latin typeface="Times New Roman" panose="02020603050405020304" pitchFamily="18" charset="0"/>
                <a:ea typeface="Times New Roman" panose="02020603050405020304" pitchFamily="18" charset="0"/>
                <a:cs typeface="Times New Roman" panose="02020603050405020304" pitchFamily="18" charset="0"/>
              </a:rPr>
              <a:t>Most mining software is free to download and use and is also available for various operating systems. For popular cryptocurrencies like Bitcoin, you'll find that multiple types of software can be used. While many of these options will be effective, slight differences could impact your mining operation.</a:t>
            </a:r>
          </a:p>
          <a:p>
            <a:pPr marR="0" algn="just">
              <a:lnSpc>
                <a:spcPct val="100000"/>
              </a:lnSpc>
              <a:spcBef>
                <a:spcPts val="1425"/>
              </a:spcBef>
              <a:spcAft>
                <a:spcPts val="1425"/>
              </a:spcAft>
            </a:pPr>
            <a:r>
              <a:rPr lang="en-GB" sz="2000" b="1" u="sng" spc="-40" dirty="0">
                <a:effectLst/>
                <a:latin typeface="Times New Roman" panose="02020603050405020304" pitchFamily="18" charset="0"/>
                <a:ea typeface="Times New Roman" panose="02020603050405020304" pitchFamily="18" charset="0"/>
                <a:cs typeface="Times New Roman" panose="02020603050405020304" pitchFamily="18" charset="0"/>
              </a:rPr>
              <a:t>Mining Hardware: </a:t>
            </a:r>
            <a:r>
              <a:rPr lang="en-GB" sz="2000" spc="-40" dirty="0">
                <a:effectLst/>
                <a:latin typeface="Times New Roman" panose="02020603050405020304" pitchFamily="18" charset="0"/>
                <a:ea typeface="Times New Roman" panose="02020603050405020304" pitchFamily="18" charset="0"/>
                <a:cs typeface="Times New Roman" panose="02020603050405020304" pitchFamily="18" charset="0"/>
              </a:rPr>
              <a:t>Mining hardware may be the most expensive component of a mining rig setup. You'll need a powerful computer, perhaps even one specifically designed for mining.</a:t>
            </a:r>
          </a:p>
        </p:txBody>
      </p:sp>
    </p:spTree>
    <p:extLst>
      <p:ext uri="{BB962C8B-B14F-4D97-AF65-F5344CB8AC3E}">
        <p14:creationId xmlns:p14="http://schemas.microsoft.com/office/powerpoint/2010/main" val="1852782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08684-97E6-400C-A349-862E1D277663}"/>
              </a:ext>
            </a:extLst>
          </p:cNvPr>
          <p:cNvSpPr>
            <a:spLocks noGrp="1"/>
          </p:cNvSpPr>
          <p:nvPr>
            <p:ph type="title"/>
          </p:nvPr>
        </p:nvSpPr>
        <p:spPr>
          <a:xfrm>
            <a:off x="444500" y="542925"/>
            <a:ext cx="11214100" cy="646331"/>
          </a:xfrm>
        </p:spPr>
        <p:txBody>
          <a:bodyPr/>
          <a:lstStyle/>
          <a:p>
            <a:r>
              <a:rPr lang="en-US" sz="4000" dirty="0">
                <a:latin typeface="Times New Roman" panose="02020603050405020304" pitchFamily="18" charset="0"/>
                <a:cs typeface="Times New Roman" panose="02020603050405020304" pitchFamily="18" charset="0"/>
              </a:rPr>
              <a:t>Mining Hardware and Software</a:t>
            </a:r>
            <a:endParaRPr lang="en-US" sz="4000" dirty="0"/>
          </a:p>
        </p:txBody>
      </p:sp>
      <p:sp>
        <p:nvSpPr>
          <p:cNvPr id="3" name="Slide Number Placeholder 2">
            <a:extLst>
              <a:ext uri="{FF2B5EF4-FFF2-40B4-BE49-F238E27FC236}">
                <a16:creationId xmlns:a16="http://schemas.microsoft.com/office/drawing/2014/main" id="{6F23F118-BAEB-4CA9-AD8C-9F1F2D1AFBC7}"/>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Content Placeholder 3">
            <a:extLst>
              <a:ext uri="{FF2B5EF4-FFF2-40B4-BE49-F238E27FC236}">
                <a16:creationId xmlns:a16="http://schemas.microsoft.com/office/drawing/2014/main" id="{5863DCA7-F5B3-46A4-8D5F-ECD26732A8D1}"/>
              </a:ext>
            </a:extLst>
          </p:cNvPr>
          <p:cNvSpPr>
            <a:spLocks noGrp="1"/>
          </p:cNvSpPr>
          <p:nvPr>
            <p:ph sz="half" idx="1"/>
          </p:nvPr>
        </p:nvSpPr>
        <p:spPr>
          <a:xfrm>
            <a:off x="927849" y="1542554"/>
            <a:ext cx="4684058" cy="4659248"/>
          </a:xfrm>
        </p:spPr>
        <p:txBody>
          <a:bodyPr>
            <a:normAutofit lnSpcReduction="10000"/>
          </a:bodyPr>
          <a:lstStyle/>
          <a:p>
            <a:pPr marL="0" indent="0">
              <a:lnSpc>
                <a:spcPct val="150000"/>
              </a:lnSpc>
              <a:buNone/>
            </a:pPr>
            <a:r>
              <a:rPr lang="en-US" sz="3200" b="1" u="sng" dirty="0">
                <a:latin typeface="Times New Roman" panose="02020603050405020304" pitchFamily="18" charset="0"/>
                <a:cs typeface="Times New Roman" panose="02020603050405020304" pitchFamily="18" charset="0"/>
              </a:rPr>
              <a:t>Hardware:</a:t>
            </a:r>
          </a:p>
          <a:p>
            <a:pPr>
              <a:lnSpc>
                <a:spcPct val="150000"/>
              </a:lnSpc>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Antminer</a:t>
            </a:r>
            <a:r>
              <a:rPr lang="en-US" dirty="0">
                <a:latin typeface="Times New Roman" panose="02020603050405020304" pitchFamily="18" charset="0"/>
                <a:cs typeface="Times New Roman" panose="02020603050405020304" pitchFamily="18" charset="0"/>
              </a:rPr>
              <a:t> S19 Pro</a:t>
            </a:r>
          </a:p>
          <a:p>
            <a:pPr>
              <a:lnSpc>
                <a:spcPct val="150000"/>
              </a:lnSpc>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Antminer</a:t>
            </a:r>
            <a:r>
              <a:rPr lang="en-US" dirty="0">
                <a:latin typeface="Times New Roman" panose="02020603050405020304" pitchFamily="18" charset="0"/>
                <a:cs typeface="Times New Roman" panose="02020603050405020304" pitchFamily="18" charset="0"/>
              </a:rPr>
              <a:t> T9+ </a:t>
            </a:r>
            <a:r>
              <a:rPr lang="en-US" dirty="0" err="1">
                <a:latin typeface="Times New Roman" panose="02020603050405020304" pitchFamily="18" charset="0"/>
                <a:cs typeface="Times New Roman" panose="02020603050405020304" pitchFamily="18" charset="0"/>
              </a:rPr>
              <a:t>Pionex</a:t>
            </a:r>
            <a:r>
              <a:rPr lang="en-US" dirty="0">
                <a:latin typeface="Times New Roman" panose="02020603050405020304" pitchFamily="18" charset="0"/>
                <a:cs typeface="Times New Roman" panose="02020603050405020304" pitchFamily="18" charset="0"/>
              </a:rPr>
              <a:t>     Recommended Crypto Exchange</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AvalonMiner</a:t>
            </a:r>
            <a:r>
              <a:rPr lang="en-US" dirty="0">
                <a:latin typeface="Times New Roman" panose="02020603050405020304" pitchFamily="18" charset="0"/>
                <a:cs typeface="Times New Roman" panose="02020603050405020304" pitchFamily="18" charset="0"/>
              </a:rPr>
              <a:t> A1166 Pro</a:t>
            </a:r>
          </a:p>
          <a:p>
            <a:pPr>
              <a:lnSpc>
                <a:spcPct val="150000"/>
              </a:lnSpc>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AvalonMiner</a:t>
            </a:r>
            <a:r>
              <a:rPr lang="en-US" dirty="0">
                <a:latin typeface="Times New Roman" panose="02020603050405020304" pitchFamily="18" charset="0"/>
                <a:cs typeface="Times New Roman" panose="02020603050405020304" pitchFamily="18" charset="0"/>
              </a:rPr>
              <a:t> 1246</a:t>
            </a:r>
          </a:p>
          <a:p>
            <a:pPr>
              <a:lnSpc>
                <a:spcPct val="150000"/>
              </a:lnSpc>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WhatsMiner</a:t>
            </a:r>
            <a:r>
              <a:rPr lang="en-US" dirty="0">
                <a:latin typeface="Times New Roman" panose="02020603050405020304" pitchFamily="18" charset="0"/>
                <a:cs typeface="Times New Roman" panose="02020603050405020304" pitchFamily="18" charset="0"/>
              </a:rPr>
              <a:t> M30S++</a:t>
            </a:r>
          </a:p>
          <a:p>
            <a:pPr>
              <a:lnSpc>
                <a:spcPct val="150000"/>
              </a:lnSpc>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WhatsMiner</a:t>
            </a:r>
            <a:r>
              <a:rPr lang="en-US" dirty="0">
                <a:latin typeface="Times New Roman" panose="02020603050405020304" pitchFamily="18" charset="0"/>
                <a:cs typeface="Times New Roman" panose="02020603050405020304" pitchFamily="18" charset="0"/>
              </a:rPr>
              <a:t> M32-62T</a:t>
            </a:r>
          </a:p>
          <a:p>
            <a:pPr>
              <a:lnSpc>
                <a:spcPct val="150000"/>
              </a:lnSpc>
            </a:pPr>
            <a:endParaRPr lang="en-US" sz="1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F6EEC533-221B-441D-995E-81163380EA02}"/>
              </a:ext>
            </a:extLst>
          </p:cNvPr>
          <p:cNvSpPr>
            <a:spLocks noGrp="1"/>
          </p:cNvSpPr>
          <p:nvPr>
            <p:ph sz="half" idx="2"/>
          </p:nvPr>
        </p:nvSpPr>
        <p:spPr>
          <a:xfrm>
            <a:off x="7076294" y="1588125"/>
            <a:ext cx="4175906" cy="4042458"/>
          </a:xfrm>
        </p:spPr>
        <p:txBody>
          <a:bodyPr>
            <a:normAutofit/>
          </a:bodyPr>
          <a:lstStyle/>
          <a:p>
            <a:pPr marL="0" indent="0">
              <a:lnSpc>
                <a:spcPct val="150000"/>
              </a:lnSpc>
              <a:buNone/>
            </a:pPr>
            <a:r>
              <a:rPr lang="en-US" sz="3200" b="1" u="sng" dirty="0">
                <a:latin typeface="Times New Roman" panose="02020603050405020304" pitchFamily="18" charset="0"/>
                <a:cs typeface="Times New Roman" panose="02020603050405020304" pitchFamily="18" charset="0"/>
              </a:rPr>
              <a:t>Software</a:t>
            </a:r>
            <a:endParaRPr lang="en-US" sz="3200" b="1" i="1" u="sng"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Ø"/>
            </a:pPr>
            <a:r>
              <a:rPr lang="en-US" sz="2000" i="1" dirty="0">
                <a:latin typeface="Times New Roman" panose="02020603050405020304" pitchFamily="18" charset="0"/>
                <a:cs typeface="Times New Roman" panose="02020603050405020304" pitchFamily="18" charset="0"/>
              </a:rPr>
              <a:t>Bitcoin Miner</a:t>
            </a:r>
          </a:p>
          <a:p>
            <a:pPr lvl="1">
              <a:lnSpc>
                <a:spcPct val="150000"/>
              </a:lnSpc>
              <a:buFont typeface="Wingdings" panose="05000000000000000000" pitchFamily="2" charset="2"/>
              <a:buChar char="Ø"/>
            </a:pPr>
            <a:r>
              <a:rPr lang="en-US" sz="2000" i="1" dirty="0" err="1">
                <a:latin typeface="Times New Roman" panose="02020603050405020304" pitchFamily="18" charset="0"/>
                <a:cs typeface="Times New Roman" panose="02020603050405020304" pitchFamily="18" charset="0"/>
              </a:rPr>
              <a:t>BTCMiner</a:t>
            </a:r>
            <a:endParaRPr lang="en-US" sz="2000" i="1"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Ø"/>
            </a:pPr>
            <a:r>
              <a:rPr lang="en-US" sz="2000" i="1" dirty="0" err="1">
                <a:latin typeface="Times New Roman" panose="02020603050405020304" pitchFamily="18" charset="0"/>
                <a:cs typeface="Times New Roman" panose="02020603050405020304" pitchFamily="18" charset="0"/>
              </a:rPr>
              <a:t>CGMiner</a:t>
            </a:r>
            <a:endParaRPr lang="en-US" sz="20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BFGMiner</a:t>
            </a:r>
            <a:endParaRPr lang="en-US" sz="20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EasyMiner</a:t>
            </a:r>
            <a:endParaRPr lang="en-US" sz="2000" dirty="0">
              <a:latin typeface="Times New Roman" panose="02020603050405020304" pitchFamily="18" charset="0"/>
              <a:cs typeface="Times New Roman" panose="02020603050405020304" pitchFamily="18" charset="0"/>
            </a:endParaRPr>
          </a:p>
          <a:p>
            <a:pPr>
              <a:lnSpc>
                <a:spcPct val="15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7445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C05F6-C2DC-4E61-83CD-64E999BE6BFF}"/>
              </a:ext>
            </a:extLst>
          </p:cNvPr>
          <p:cNvSpPr>
            <a:spLocks noGrp="1"/>
          </p:cNvSpPr>
          <p:nvPr>
            <p:ph type="title"/>
          </p:nvPr>
        </p:nvSpPr>
        <p:spPr>
          <a:xfrm>
            <a:off x="977900" y="163357"/>
            <a:ext cx="8605371" cy="646331"/>
          </a:xfrm>
        </p:spPr>
        <p:txBody>
          <a:bodyPr/>
          <a:lstStyle/>
          <a:p>
            <a:r>
              <a:rPr lang="en-GB" sz="4000" b="1" dirty="0">
                <a:effectLst/>
                <a:latin typeface="Times New Roman" panose="02020603050405020304" pitchFamily="18" charset="0"/>
                <a:ea typeface="Times New Roman" panose="02020603050405020304" pitchFamily="18" charset="0"/>
                <a:cs typeface="Times New Roman" panose="02020603050405020304" pitchFamily="18" charset="0"/>
              </a:rPr>
              <a:t>Mining Setup</a:t>
            </a:r>
            <a:endParaRPr lang="en-US" sz="4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204DE1C-620C-4101-9006-D317BFD188D0}"/>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4" name="Text Placeholder 3">
            <a:extLst>
              <a:ext uri="{FF2B5EF4-FFF2-40B4-BE49-F238E27FC236}">
                <a16:creationId xmlns:a16="http://schemas.microsoft.com/office/drawing/2014/main" id="{DEAE53FF-8331-4C49-8037-DE2F59CDD362}"/>
              </a:ext>
            </a:extLst>
          </p:cNvPr>
          <p:cNvSpPr>
            <a:spLocks noGrp="1"/>
          </p:cNvSpPr>
          <p:nvPr>
            <p:ph type="body" sz="quarter" idx="13"/>
          </p:nvPr>
        </p:nvSpPr>
        <p:spPr>
          <a:xfrm>
            <a:off x="272677" y="1125381"/>
            <a:ext cx="6836333" cy="5189694"/>
          </a:xfrm>
        </p:spPr>
        <p:txBody>
          <a:bodyPr anchor="t">
            <a:noAutofit/>
          </a:bodyPr>
          <a:lstStyle/>
          <a:p>
            <a:pPr marR="0" algn="just">
              <a:lnSpc>
                <a:spcPct val="100000"/>
              </a:lnSpc>
              <a:spcBef>
                <a:spcPts val="1425"/>
              </a:spcBef>
              <a:spcAft>
                <a:spcPts val="1425"/>
              </a:spcAft>
            </a:pPr>
            <a:r>
              <a:rPr lang="en-GB" sz="2000" spc="-40" dirty="0">
                <a:effectLst/>
                <a:latin typeface="Times New Roman" panose="02020603050405020304" pitchFamily="18" charset="0"/>
                <a:ea typeface="Times New Roman" panose="02020603050405020304" pitchFamily="18" charset="0"/>
                <a:cs typeface="Times New Roman" panose="02020603050405020304" pitchFamily="18" charset="0"/>
              </a:rPr>
              <a:t>The resources required for mining Bitcoin include:</a:t>
            </a:r>
          </a:p>
          <a:p>
            <a:pPr marL="514350" marR="0" indent="-514350" algn="just">
              <a:lnSpc>
                <a:spcPct val="100000"/>
              </a:lnSpc>
              <a:spcBef>
                <a:spcPts val="1425"/>
              </a:spcBef>
              <a:spcAft>
                <a:spcPts val="1425"/>
              </a:spcAft>
              <a:buFont typeface="+mj-lt"/>
              <a:buAutoNum type="romanUcPeriod"/>
            </a:pPr>
            <a:r>
              <a:rPr lang="en-GB" sz="2000" spc="-40" dirty="0">
                <a:effectLst/>
                <a:latin typeface="Times New Roman" panose="02020603050405020304" pitchFamily="18" charset="0"/>
                <a:ea typeface="Times New Roman" panose="02020603050405020304" pitchFamily="18" charset="0"/>
                <a:cs typeface="Times New Roman" panose="02020603050405020304" pitchFamily="18" charset="0"/>
              </a:rPr>
              <a:t>At least one specialized computer (called an Application-specific Integrated Circuit or ASIC miner), which is specifically designed to compete for and support a particular cryptocurrency.</a:t>
            </a:r>
          </a:p>
          <a:p>
            <a:pPr marL="514350" marR="0" indent="-514350" algn="just">
              <a:lnSpc>
                <a:spcPct val="100000"/>
              </a:lnSpc>
              <a:spcBef>
                <a:spcPts val="1425"/>
              </a:spcBef>
              <a:spcAft>
                <a:spcPts val="1425"/>
              </a:spcAft>
              <a:buFont typeface="+mj-lt"/>
              <a:buAutoNum type="romanUcPeriod"/>
            </a:pPr>
            <a:r>
              <a:rPr lang="en-GB" sz="2000" spc="-40" dirty="0">
                <a:effectLst/>
                <a:latin typeface="Times New Roman" panose="02020603050405020304" pitchFamily="18" charset="0"/>
                <a:ea typeface="Times New Roman" panose="02020603050405020304" pitchFamily="18" charset="0"/>
                <a:cs typeface="Times New Roman" panose="02020603050405020304" pitchFamily="18" charset="0"/>
              </a:rPr>
              <a:t>A reliable and inexpensive energy supply.</a:t>
            </a:r>
          </a:p>
          <a:p>
            <a:pPr marL="514350" marR="0" indent="-514350" algn="just">
              <a:lnSpc>
                <a:spcPct val="100000"/>
              </a:lnSpc>
              <a:spcBef>
                <a:spcPts val="1425"/>
              </a:spcBef>
              <a:spcAft>
                <a:spcPts val="1425"/>
              </a:spcAft>
              <a:buFont typeface="+mj-lt"/>
              <a:buAutoNum type="romanUcPeriod"/>
            </a:pPr>
            <a:r>
              <a:rPr lang="en-GB" sz="2000" spc="-40" dirty="0">
                <a:effectLst/>
                <a:latin typeface="Times New Roman" panose="02020603050405020304" pitchFamily="18" charset="0"/>
                <a:ea typeface="Times New Roman" panose="02020603050405020304" pitchFamily="18" charset="0"/>
                <a:cs typeface="Times New Roman" panose="02020603050405020304" pitchFamily="18" charset="0"/>
              </a:rPr>
              <a:t>A dependable internet connection.</a:t>
            </a:r>
          </a:p>
          <a:p>
            <a:pPr marL="514350" marR="0" indent="-514350" algn="just">
              <a:lnSpc>
                <a:spcPct val="100000"/>
              </a:lnSpc>
              <a:spcBef>
                <a:spcPts val="1425"/>
              </a:spcBef>
              <a:spcAft>
                <a:spcPts val="1425"/>
              </a:spcAft>
              <a:buFont typeface="+mj-lt"/>
              <a:buAutoNum type="romanUcPeriod"/>
            </a:pPr>
            <a:r>
              <a:rPr lang="en-GB" sz="2000" spc="-40" dirty="0">
                <a:effectLst/>
                <a:latin typeface="Times New Roman" panose="02020603050405020304" pitchFamily="18" charset="0"/>
                <a:ea typeface="Times New Roman" panose="02020603050405020304" pitchFamily="18" charset="0"/>
                <a:cs typeface="Times New Roman" panose="02020603050405020304" pitchFamily="18" charset="0"/>
              </a:rPr>
              <a:t>A cooling infrastructure (whether you’re mining at home or on a Bitcoin farm).</a:t>
            </a:r>
          </a:p>
          <a:p>
            <a:pPr marL="514350" marR="0" indent="-514350" algn="just">
              <a:lnSpc>
                <a:spcPct val="100000"/>
              </a:lnSpc>
              <a:spcBef>
                <a:spcPts val="1425"/>
              </a:spcBef>
              <a:spcAft>
                <a:spcPts val="1425"/>
              </a:spcAft>
              <a:buFont typeface="+mj-lt"/>
              <a:buAutoNum type="romanUcPeriod"/>
            </a:pPr>
            <a:r>
              <a:rPr lang="en-GB" sz="2000" spc="-40" dirty="0">
                <a:effectLst/>
                <a:latin typeface="Times New Roman" panose="02020603050405020304" pitchFamily="18" charset="0"/>
                <a:ea typeface="Times New Roman" panose="02020603050405020304" pitchFamily="18" charset="0"/>
                <a:cs typeface="Times New Roman" panose="02020603050405020304" pitchFamily="18" charset="0"/>
              </a:rPr>
              <a:t>A computer, software, and the technical skill to establish and monitor operations.</a:t>
            </a:r>
          </a:p>
          <a:p>
            <a:pPr marR="0" algn="just">
              <a:lnSpc>
                <a:spcPct val="100000"/>
              </a:lnSpc>
              <a:spcBef>
                <a:spcPts val="1425"/>
              </a:spcBef>
              <a:spcAft>
                <a:spcPts val="1425"/>
              </a:spcAft>
            </a:pPr>
            <a:endParaRPr lang="en-GB" sz="2000" spc="-4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074" name="Picture 2" descr="Cryptocurrency mining rig with graphics cards in row mining bitcoins">
            <a:extLst>
              <a:ext uri="{FF2B5EF4-FFF2-40B4-BE49-F238E27FC236}">
                <a16:creationId xmlns:a16="http://schemas.microsoft.com/office/drawing/2014/main" id="{6368E543-134E-91D8-A791-DB466A57CD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0105" y="2178268"/>
            <a:ext cx="4794250" cy="319361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C15A28A-E0F0-9867-7C78-6FC24CE15309}"/>
              </a:ext>
            </a:extLst>
          </p:cNvPr>
          <p:cNvSpPr txBox="1"/>
          <p:nvPr/>
        </p:nvSpPr>
        <p:spPr>
          <a:xfrm>
            <a:off x="8272930" y="5463910"/>
            <a:ext cx="3182470" cy="379568"/>
          </a:xfrm>
          <a:prstGeom prst="rect">
            <a:avLst/>
          </a:prstGeom>
          <a:noFill/>
        </p:spPr>
        <p:txBody>
          <a:bodyPr wrap="square" rtlCol="0">
            <a:spAutoFit/>
          </a:bodyPr>
          <a:lstStyle/>
          <a:p>
            <a:r>
              <a:rPr lang="en-US" dirty="0">
                <a:solidFill>
                  <a:schemeClr val="bg1"/>
                </a:solidFill>
              </a:rPr>
              <a:t>Cryptocurrency Mining rig</a:t>
            </a:r>
          </a:p>
        </p:txBody>
      </p:sp>
    </p:spTree>
    <p:extLst>
      <p:ext uri="{BB962C8B-B14F-4D97-AF65-F5344CB8AC3E}">
        <p14:creationId xmlns:p14="http://schemas.microsoft.com/office/powerpoint/2010/main" val="3467549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C05F6-C2DC-4E61-83CD-64E999BE6BFF}"/>
              </a:ext>
            </a:extLst>
          </p:cNvPr>
          <p:cNvSpPr>
            <a:spLocks noGrp="1"/>
          </p:cNvSpPr>
          <p:nvPr>
            <p:ph type="title"/>
          </p:nvPr>
        </p:nvSpPr>
        <p:spPr>
          <a:xfrm>
            <a:off x="488950" y="381560"/>
            <a:ext cx="11214100" cy="646331"/>
          </a:xfrm>
        </p:spPr>
        <p:txBody>
          <a:bodyPr/>
          <a:lstStyle/>
          <a:p>
            <a:r>
              <a:rPr lang="en-GB" sz="4000" b="1" dirty="0">
                <a:effectLst/>
                <a:latin typeface="Times New Roman" panose="02020603050405020304" pitchFamily="18" charset="0"/>
                <a:ea typeface="Times New Roman" panose="02020603050405020304" pitchFamily="18" charset="0"/>
                <a:cs typeface="Times New Roman" panose="02020603050405020304" pitchFamily="18" charset="0"/>
              </a:rPr>
              <a:t>Cryptocurrency Mining Process</a:t>
            </a:r>
            <a:endParaRPr lang="en-US" sz="4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204DE1C-620C-4101-9006-D317BFD188D0}"/>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4" name="Text Placeholder 3">
            <a:extLst>
              <a:ext uri="{FF2B5EF4-FFF2-40B4-BE49-F238E27FC236}">
                <a16:creationId xmlns:a16="http://schemas.microsoft.com/office/drawing/2014/main" id="{DEAE53FF-8331-4C49-8037-DE2F59CDD362}"/>
              </a:ext>
            </a:extLst>
          </p:cNvPr>
          <p:cNvSpPr>
            <a:spLocks noGrp="1"/>
          </p:cNvSpPr>
          <p:nvPr>
            <p:ph type="body" sz="quarter" idx="13"/>
          </p:nvPr>
        </p:nvSpPr>
        <p:spPr>
          <a:xfrm>
            <a:off x="227853" y="1419380"/>
            <a:ext cx="11146864" cy="4504205"/>
          </a:xfrm>
        </p:spPr>
        <p:txBody>
          <a:bodyPr>
            <a:noAutofit/>
          </a:bodyPr>
          <a:lstStyle/>
          <a:p>
            <a:pPr marR="0" algn="just">
              <a:lnSpc>
                <a:spcPct val="150000"/>
              </a:lnSpc>
              <a:spcBef>
                <a:spcPts val="1425"/>
              </a:spcBef>
              <a:spcAft>
                <a:spcPts val="1425"/>
              </a:spcAft>
            </a:pPr>
            <a:r>
              <a:rPr lang="en-GB" sz="2000" spc="-40" dirty="0">
                <a:effectLst/>
                <a:latin typeface="Times New Roman" panose="02020603050405020304" pitchFamily="18" charset="0"/>
                <a:ea typeface="Times New Roman" panose="02020603050405020304" pitchFamily="18" charset="0"/>
                <a:cs typeface="Times New Roman" panose="02020603050405020304" pitchFamily="18" charset="0"/>
              </a:rPr>
              <a:t>Here is a general outline of the cryptocurrency mining process:</a:t>
            </a:r>
          </a:p>
          <a:p>
            <a:pPr marL="342900" marR="0" indent="-342900" algn="just">
              <a:lnSpc>
                <a:spcPct val="150000"/>
              </a:lnSpc>
              <a:spcBef>
                <a:spcPts val="1425"/>
              </a:spcBef>
              <a:spcAft>
                <a:spcPts val="1425"/>
              </a:spcAft>
              <a:buFont typeface="Wingdings" panose="05000000000000000000" pitchFamily="2" charset="2"/>
              <a:buChar char="q"/>
            </a:pPr>
            <a:r>
              <a:rPr lang="en-GB" sz="2000" b="1" u="sng" spc="-40" dirty="0">
                <a:effectLst/>
                <a:latin typeface="Times New Roman" panose="02020603050405020304" pitchFamily="18" charset="0"/>
                <a:ea typeface="Times New Roman" panose="02020603050405020304" pitchFamily="18" charset="0"/>
                <a:cs typeface="Times New Roman" panose="02020603050405020304" pitchFamily="18" charset="0"/>
              </a:rPr>
              <a:t>Solving complex mathematical problems: </a:t>
            </a:r>
            <a:r>
              <a:rPr lang="en-GB" sz="2000" spc="-40" dirty="0">
                <a:effectLst/>
                <a:latin typeface="Times New Roman" panose="02020603050405020304" pitchFamily="18" charset="0"/>
                <a:ea typeface="Times New Roman" panose="02020603050405020304" pitchFamily="18" charset="0"/>
                <a:cs typeface="Times New Roman" panose="02020603050405020304" pitchFamily="18" charset="0"/>
              </a:rPr>
              <a:t>The first step in the cryptocurrency mining process is to solve complex mathematical problems, also known as proof-of-work (</a:t>
            </a:r>
            <a:r>
              <a:rPr lang="en-GB" sz="2000" spc="-40" dirty="0" err="1">
                <a:effectLst/>
                <a:latin typeface="Times New Roman" panose="02020603050405020304" pitchFamily="18" charset="0"/>
                <a:ea typeface="Times New Roman" panose="02020603050405020304" pitchFamily="18" charset="0"/>
                <a:cs typeface="Times New Roman" panose="02020603050405020304" pitchFamily="18" charset="0"/>
              </a:rPr>
              <a:t>PoW</a:t>
            </a:r>
            <a:r>
              <a:rPr lang="en-GB" sz="2000" spc="-40" dirty="0">
                <a:effectLst/>
                <a:latin typeface="Times New Roman" panose="02020603050405020304" pitchFamily="18" charset="0"/>
                <a:ea typeface="Times New Roman" panose="02020603050405020304" pitchFamily="18" charset="0"/>
                <a:cs typeface="Times New Roman" panose="02020603050405020304" pitchFamily="18" charset="0"/>
              </a:rPr>
              <a:t>). Miners compete against each other to solve these problems, and the first miner to solve the problem adds a new block to the blockchain.</a:t>
            </a:r>
          </a:p>
          <a:p>
            <a:pPr marL="342900" marR="0" indent="-342900" algn="just">
              <a:lnSpc>
                <a:spcPct val="150000"/>
              </a:lnSpc>
              <a:spcBef>
                <a:spcPts val="1425"/>
              </a:spcBef>
              <a:spcAft>
                <a:spcPts val="1425"/>
              </a:spcAft>
              <a:buFont typeface="Wingdings" panose="05000000000000000000" pitchFamily="2" charset="2"/>
              <a:buChar char="q"/>
            </a:pPr>
            <a:r>
              <a:rPr lang="en-GB" sz="2000" b="1" u="sng" spc="-40" dirty="0">
                <a:effectLst/>
                <a:latin typeface="Times New Roman" panose="02020603050405020304" pitchFamily="18" charset="0"/>
                <a:ea typeface="Times New Roman" panose="02020603050405020304" pitchFamily="18" charset="0"/>
                <a:cs typeface="Times New Roman" panose="02020603050405020304" pitchFamily="18" charset="0"/>
              </a:rPr>
              <a:t>Verifying transactions: </a:t>
            </a:r>
            <a:r>
              <a:rPr lang="en-GB" sz="2000" spc="-40" dirty="0">
                <a:effectLst/>
                <a:latin typeface="Times New Roman" panose="02020603050405020304" pitchFamily="18" charset="0"/>
                <a:ea typeface="Times New Roman" panose="02020603050405020304" pitchFamily="18" charset="0"/>
                <a:cs typeface="Times New Roman" panose="02020603050405020304" pitchFamily="18" charset="0"/>
              </a:rPr>
              <a:t>The miner then verifies all transactions in the block. Transactions are grouped into a block and verified by the miner. The transactions must meet certain criteria, such as validating that the sender has enough funds to complete the transaction.</a:t>
            </a:r>
          </a:p>
        </p:txBody>
      </p:sp>
    </p:spTree>
    <p:extLst>
      <p:ext uri="{BB962C8B-B14F-4D97-AF65-F5344CB8AC3E}">
        <p14:creationId xmlns:p14="http://schemas.microsoft.com/office/powerpoint/2010/main" val="3110640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C05F6-C2DC-4E61-83CD-64E999BE6BFF}"/>
              </a:ext>
            </a:extLst>
          </p:cNvPr>
          <p:cNvSpPr>
            <a:spLocks noGrp="1"/>
          </p:cNvSpPr>
          <p:nvPr>
            <p:ph type="title"/>
          </p:nvPr>
        </p:nvSpPr>
        <p:spPr>
          <a:xfrm>
            <a:off x="488950" y="381560"/>
            <a:ext cx="11214100" cy="646331"/>
          </a:xfrm>
        </p:spPr>
        <p:txBody>
          <a:bodyPr/>
          <a:lstStyle/>
          <a:p>
            <a:r>
              <a:rPr lang="en-GB" sz="4000" b="1" dirty="0">
                <a:effectLst/>
                <a:latin typeface="Times New Roman" panose="02020603050405020304" pitchFamily="18" charset="0"/>
                <a:ea typeface="Times New Roman" panose="02020603050405020304" pitchFamily="18" charset="0"/>
                <a:cs typeface="Times New Roman" panose="02020603050405020304" pitchFamily="18" charset="0"/>
              </a:rPr>
              <a:t>Cryptocurrency Mining Process</a:t>
            </a:r>
            <a:endParaRPr lang="en-US" sz="4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204DE1C-620C-4101-9006-D317BFD188D0}"/>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4" name="Text Placeholder 3">
            <a:extLst>
              <a:ext uri="{FF2B5EF4-FFF2-40B4-BE49-F238E27FC236}">
                <a16:creationId xmlns:a16="http://schemas.microsoft.com/office/drawing/2014/main" id="{DEAE53FF-8331-4C49-8037-DE2F59CDD362}"/>
              </a:ext>
            </a:extLst>
          </p:cNvPr>
          <p:cNvSpPr>
            <a:spLocks noGrp="1"/>
          </p:cNvSpPr>
          <p:nvPr>
            <p:ph type="body" sz="quarter" idx="13"/>
          </p:nvPr>
        </p:nvSpPr>
        <p:spPr>
          <a:xfrm>
            <a:off x="308536" y="1810870"/>
            <a:ext cx="11146864" cy="4504205"/>
          </a:xfrm>
        </p:spPr>
        <p:txBody>
          <a:bodyPr>
            <a:noAutofit/>
          </a:bodyPr>
          <a:lstStyle/>
          <a:p>
            <a:pPr marL="457200" marR="0" indent="-457200" algn="just">
              <a:lnSpc>
                <a:spcPct val="150000"/>
              </a:lnSpc>
              <a:spcBef>
                <a:spcPts val="1425"/>
              </a:spcBef>
              <a:spcAft>
                <a:spcPts val="1425"/>
              </a:spcAft>
              <a:buFont typeface="Wingdings" panose="05000000000000000000" pitchFamily="2" charset="2"/>
              <a:buChar char="q"/>
            </a:pPr>
            <a:r>
              <a:rPr lang="en-GB" sz="2000" b="1" u="sng" spc="-40" dirty="0">
                <a:effectLst/>
                <a:latin typeface="Times New Roman" panose="02020603050405020304" pitchFamily="18" charset="0"/>
                <a:ea typeface="Times New Roman" panose="02020603050405020304" pitchFamily="18" charset="0"/>
                <a:cs typeface="Times New Roman" panose="02020603050405020304" pitchFamily="18" charset="0"/>
              </a:rPr>
              <a:t>Creating a block header: </a:t>
            </a:r>
            <a:r>
              <a:rPr lang="en-GB" sz="2000" spc="-40" dirty="0">
                <a:effectLst/>
                <a:latin typeface="Times New Roman" panose="02020603050405020304" pitchFamily="18" charset="0"/>
                <a:ea typeface="Times New Roman" panose="02020603050405020304" pitchFamily="18" charset="0"/>
                <a:cs typeface="Times New Roman" panose="02020603050405020304" pitchFamily="18" charset="0"/>
              </a:rPr>
              <a:t>The miner then creates a block header, which includes a reference to the previous block in the blockchain and the solution to the mathematical problem solved in step 1.</a:t>
            </a:r>
          </a:p>
          <a:p>
            <a:pPr marL="457200" marR="0" indent="-457200" algn="just">
              <a:lnSpc>
                <a:spcPct val="150000"/>
              </a:lnSpc>
              <a:spcBef>
                <a:spcPts val="1425"/>
              </a:spcBef>
              <a:spcAft>
                <a:spcPts val="1425"/>
              </a:spcAft>
              <a:buFont typeface="Wingdings" panose="05000000000000000000" pitchFamily="2" charset="2"/>
              <a:buChar char="q"/>
            </a:pPr>
            <a:r>
              <a:rPr lang="en-GB" sz="2000" b="1" u="sng" spc="-40" dirty="0">
                <a:effectLst/>
                <a:latin typeface="Times New Roman" panose="02020603050405020304" pitchFamily="18" charset="0"/>
                <a:ea typeface="Times New Roman" panose="02020603050405020304" pitchFamily="18" charset="0"/>
                <a:cs typeface="Times New Roman" panose="02020603050405020304" pitchFamily="18" charset="0"/>
              </a:rPr>
              <a:t>Broadcasting the block: </a:t>
            </a:r>
            <a:r>
              <a:rPr lang="en-GB" sz="2000" spc="-40" dirty="0">
                <a:effectLst/>
                <a:latin typeface="Times New Roman" panose="02020603050405020304" pitchFamily="18" charset="0"/>
                <a:ea typeface="Times New Roman" panose="02020603050405020304" pitchFamily="18" charset="0"/>
                <a:cs typeface="Times New Roman" panose="02020603050405020304" pitchFamily="18" charset="0"/>
              </a:rPr>
              <a:t>The miner broadcasts the block to the network, and the network verifies the block to ensure that it meets the criteria to be added to the blockchain. If the block is verified, it is added to the blockchain, and the miner is rewarded with a certain number of cryptocurrency coins.</a:t>
            </a:r>
          </a:p>
          <a:p>
            <a:pPr marL="457200" marR="0" indent="-457200" algn="just">
              <a:lnSpc>
                <a:spcPct val="150000"/>
              </a:lnSpc>
              <a:spcBef>
                <a:spcPts val="1425"/>
              </a:spcBef>
              <a:spcAft>
                <a:spcPts val="1425"/>
              </a:spcAft>
              <a:buFont typeface="Wingdings" panose="05000000000000000000" pitchFamily="2" charset="2"/>
              <a:buChar char="q"/>
            </a:pPr>
            <a:r>
              <a:rPr lang="en-GB" sz="2000" b="1" u="sng" spc="-40" dirty="0">
                <a:effectLst/>
                <a:latin typeface="Times New Roman" panose="02020603050405020304" pitchFamily="18" charset="0"/>
                <a:ea typeface="Times New Roman" panose="02020603050405020304" pitchFamily="18" charset="0"/>
                <a:cs typeface="Times New Roman" panose="02020603050405020304" pitchFamily="18" charset="0"/>
              </a:rPr>
              <a:t>Continuing the process: </a:t>
            </a:r>
            <a:r>
              <a:rPr lang="en-GB" sz="2000" spc="-40" dirty="0">
                <a:effectLst/>
                <a:latin typeface="Times New Roman" panose="02020603050405020304" pitchFamily="18" charset="0"/>
                <a:ea typeface="Times New Roman" panose="02020603050405020304" pitchFamily="18" charset="0"/>
                <a:cs typeface="Times New Roman" panose="02020603050405020304" pitchFamily="18" charset="0"/>
              </a:rPr>
              <a:t>The process repeats continuously, with miners verifying new transactions and adding new blocks to the blockchain.</a:t>
            </a:r>
          </a:p>
        </p:txBody>
      </p:sp>
    </p:spTree>
    <p:extLst>
      <p:ext uri="{BB962C8B-B14F-4D97-AF65-F5344CB8AC3E}">
        <p14:creationId xmlns:p14="http://schemas.microsoft.com/office/powerpoint/2010/main" val="1150335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C05F6-C2DC-4E61-83CD-64E999BE6BFF}"/>
              </a:ext>
            </a:extLst>
          </p:cNvPr>
          <p:cNvSpPr>
            <a:spLocks noGrp="1"/>
          </p:cNvSpPr>
          <p:nvPr>
            <p:ph type="title"/>
          </p:nvPr>
        </p:nvSpPr>
        <p:spPr>
          <a:xfrm>
            <a:off x="444500" y="335244"/>
            <a:ext cx="11214100" cy="646331"/>
          </a:xfrm>
        </p:spPr>
        <p:txBody>
          <a:bodyPr/>
          <a:lstStyle/>
          <a:p>
            <a:r>
              <a:rPr lang="en-US" sz="4000" b="1" dirty="0">
                <a:effectLst/>
                <a:latin typeface="Times New Roman" panose="02020603050405020304" pitchFamily="18" charset="0"/>
                <a:ea typeface="Times New Roman" panose="02020603050405020304" pitchFamily="18" charset="0"/>
                <a:cs typeface="Times New Roman" panose="02020603050405020304" pitchFamily="18" charset="0"/>
              </a:rPr>
              <a:t>Bitcoin Mining Steps</a:t>
            </a:r>
            <a:endParaRPr lang="en-US" sz="4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204DE1C-620C-4101-9006-D317BFD188D0}"/>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sp>
        <p:nvSpPr>
          <p:cNvPr id="4" name="Text Placeholder 3">
            <a:extLst>
              <a:ext uri="{FF2B5EF4-FFF2-40B4-BE49-F238E27FC236}">
                <a16:creationId xmlns:a16="http://schemas.microsoft.com/office/drawing/2014/main" id="{DEAE53FF-8331-4C49-8037-DE2F59CDD362}"/>
              </a:ext>
            </a:extLst>
          </p:cNvPr>
          <p:cNvSpPr>
            <a:spLocks noGrp="1"/>
          </p:cNvSpPr>
          <p:nvPr>
            <p:ph type="body" sz="quarter" idx="13"/>
          </p:nvPr>
        </p:nvSpPr>
        <p:spPr>
          <a:xfrm>
            <a:off x="363070" y="1404172"/>
            <a:ext cx="6521823" cy="5000531"/>
          </a:xfrm>
        </p:spPr>
        <p:txBody>
          <a:bodyPr>
            <a:noAutofit/>
          </a:bodyPr>
          <a:lstStyle/>
          <a:p>
            <a:pPr marL="0" marR="0" indent="0" algn="just">
              <a:lnSpc>
                <a:spcPct val="100000"/>
              </a:lnSpc>
              <a:spcBef>
                <a:spcPts val="1425"/>
              </a:spcBef>
              <a:spcAft>
                <a:spcPts val="1425"/>
              </a:spcAft>
              <a:buNone/>
            </a:pPr>
            <a:r>
              <a:rPr lang="en-GB" sz="2000" spc="-40" dirty="0">
                <a:effectLst/>
                <a:latin typeface="Times New Roman" panose="02020603050405020304" pitchFamily="18" charset="0"/>
                <a:ea typeface="Times New Roman" panose="02020603050405020304" pitchFamily="18" charset="0"/>
                <a:cs typeface="Times New Roman" panose="02020603050405020304" pitchFamily="18" charset="0"/>
              </a:rPr>
              <a:t>The calculation for bitcoin mining comprises of the following steps:  </a:t>
            </a:r>
          </a:p>
          <a:p>
            <a:pPr marL="457200" marR="0" indent="-457200" algn="just">
              <a:lnSpc>
                <a:spcPct val="100000"/>
              </a:lnSpc>
              <a:spcBef>
                <a:spcPts val="1425"/>
              </a:spcBef>
              <a:spcAft>
                <a:spcPts val="1425"/>
              </a:spcAft>
              <a:buFont typeface="+mj-lt"/>
              <a:buAutoNum type="arabicPeriod"/>
            </a:pPr>
            <a:r>
              <a:rPr lang="en-GB" sz="2000" spc="-40" dirty="0">
                <a:effectLst/>
                <a:latin typeface="Times New Roman" panose="02020603050405020304" pitchFamily="18" charset="0"/>
                <a:ea typeface="Times New Roman" panose="02020603050405020304" pitchFamily="18" charset="0"/>
                <a:cs typeface="Times New Roman" panose="02020603050405020304" pitchFamily="18" charset="0"/>
              </a:rPr>
              <a:t>A header of the past block is recovered from the Bitcoin network.  </a:t>
            </a:r>
          </a:p>
          <a:p>
            <a:pPr marL="457200" marR="0" indent="-457200" algn="just">
              <a:lnSpc>
                <a:spcPct val="100000"/>
              </a:lnSpc>
              <a:spcBef>
                <a:spcPts val="1425"/>
              </a:spcBef>
              <a:spcAft>
                <a:spcPts val="1425"/>
              </a:spcAft>
              <a:buFont typeface="+mj-lt"/>
              <a:buAutoNum type="arabicPeriod"/>
            </a:pPr>
            <a:r>
              <a:rPr lang="en-GB" sz="2000" spc="-40" dirty="0">
                <a:effectLst/>
                <a:latin typeface="Times New Roman" panose="02020603050405020304" pitchFamily="18" charset="0"/>
                <a:ea typeface="Times New Roman" panose="02020603050405020304" pitchFamily="18" charset="0"/>
                <a:cs typeface="Times New Roman" panose="02020603050405020304" pitchFamily="18" charset="0"/>
              </a:rPr>
              <a:t>Assemble a progression of organization exchanges into a block to be proposed.  T. Pawar et al. / A Survey on Mining Cryptocurrencies332</a:t>
            </a:r>
          </a:p>
          <a:p>
            <a:pPr marL="457200" marR="0" indent="-457200" algn="just">
              <a:lnSpc>
                <a:spcPct val="100000"/>
              </a:lnSpc>
              <a:spcBef>
                <a:spcPts val="1425"/>
              </a:spcBef>
              <a:spcAft>
                <a:spcPts val="1425"/>
              </a:spcAft>
              <a:buFont typeface="+mj-lt"/>
              <a:buAutoNum type="arabicPeriod"/>
            </a:pPr>
            <a:r>
              <a:rPr lang="en-GB" sz="2000" spc="-40" dirty="0">
                <a:effectLst/>
                <a:latin typeface="Times New Roman" panose="02020603050405020304" pitchFamily="18" charset="0"/>
                <a:ea typeface="Times New Roman" panose="02020603050405020304" pitchFamily="18" charset="0"/>
                <a:cs typeface="Times New Roman" panose="02020603050405020304" pitchFamily="18" charset="0"/>
              </a:rPr>
              <a:t>Using the SHA-256 calculation, process  the  twofold  hash  of  the past block's header joined with a nonce and the recently recommended block.  </a:t>
            </a:r>
          </a:p>
        </p:txBody>
      </p:sp>
      <p:pic>
        <p:nvPicPr>
          <p:cNvPr id="8" name="Picture 7">
            <a:extLst>
              <a:ext uri="{FF2B5EF4-FFF2-40B4-BE49-F238E27FC236}">
                <a16:creationId xmlns:a16="http://schemas.microsoft.com/office/drawing/2014/main" id="{D9DB9A7A-B724-3C1D-3D51-63244E8E9C90}"/>
              </a:ext>
            </a:extLst>
          </p:cNvPr>
          <p:cNvPicPr>
            <a:picLocks noChangeAspect="1"/>
          </p:cNvPicPr>
          <p:nvPr/>
        </p:nvPicPr>
        <p:blipFill>
          <a:blip r:embed="rId2"/>
          <a:stretch>
            <a:fillRect/>
          </a:stretch>
        </p:blipFill>
        <p:spPr>
          <a:xfrm>
            <a:off x="7132701" y="1414780"/>
            <a:ext cx="4966966" cy="4672255"/>
          </a:xfrm>
          <a:prstGeom prst="rect">
            <a:avLst/>
          </a:prstGeom>
        </p:spPr>
      </p:pic>
    </p:spTree>
    <p:extLst>
      <p:ext uri="{BB962C8B-B14F-4D97-AF65-F5344CB8AC3E}">
        <p14:creationId xmlns:p14="http://schemas.microsoft.com/office/powerpoint/2010/main" val="199893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C05F6-C2DC-4E61-83CD-64E999BE6BFF}"/>
              </a:ext>
            </a:extLst>
          </p:cNvPr>
          <p:cNvSpPr>
            <a:spLocks noGrp="1"/>
          </p:cNvSpPr>
          <p:nvPr>
            <p:ph type="title"/>
          </p:nvPr>
        </p:nvSpPr>
        <p:spPr>
          <a:xfrm>
            <a:off x="444500" y="335244"/>
            <a:ext cx="11214100" cy="646331"/>
          </a:xfrm>
        </p:spPr>
        <p:txBody>
          <a:bodyPr/>
          <a:lstStyle/>
          <a:p>
            <a:r>
              <a:rPr lang="en-US" sz="4000" b="1" dirty="0">
                <a:effectLst/>
                <a:latin typeface="Times New Roman" panose="02020603050405020304" pitchFamily="18" charset="0"/>
                <a:ea typeface="Times New Roman" panose="02020603050405020304" pitchFamily="18" charset="0"/>
                <a:cs typeface="Times New Roman" panose="02020603050405020304" pitchFamily="18" charset="0"/>
              </a:rPr>
              <a:t>Bitcoin Mining Steps</a:t>
            </a:r>
            <a:endParaRPr lang="en-US" sz="4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204DE1C-620C-4101-9006-D317BFD188D0}"/>
              </a:ext>
            </a:extLst>
          </p:cNvPr>
          <p:cNvSpPr>
            <a:spLocks noGrp="1"/>
          </p:cNvSpPr>
          <p:nvPr>
            <p:ph type="sldNum" sz="quarter" idx="12"/>
          </p:nvPr>
        </p:nvSpPr>
        <p:spPr/>
        <p:txBody>
          <a:bodyPr/>
          <a:lstStyle/>
          <a:p>
            <a:fld id="{C263D6C4-4840-40CC-AC84-17E24B3B7BDE}" type="slidenum">
              <a:rPr lang="en-US" noProof="0" smtClean="0"/>
              <a:pPr/>
              <a:t>17</a:t>
            </a:fld>
            <a:endParaRPr lang="en-US" noProof="0" dirty="0"/>
          </a:p>
        </p:txBody>
      </p:sp>
      <p:sp>
        <p:nvSpPr>
          <p:cNvPr id="4" name="Text Placeholder 3">
            <a:extLst>
              <a:ext uri="{FF2B5EF4-FFF2-40B4-BE49-F238E27FC236}">
                <a16:creationId xmlns:a16="http://schemas.microsoft.com/office/drawing/2014/main" id="{DEAE53FF-8331-4C49-8037-DE2F59CDD362}"/>
              </a:ext>
            </a:extLst>
          </p:cNvPr>
          <p:cNvSpPr>
            <a:spLocks noGrp="1"/>
          </p:cNvSpPr>
          <p:nvPr>
            <p:ph type="body" sz="quarter" idx="13"/>
          </p:nvPr>
        </p:nvSpPr>
        <p:spPr>
          <a:xfrm>
            <a:off x="444500" y="1464682"/>
            <a:ext cx="6521823" cy="4014413"/>
          </a:xfrm>
        </p:spPr>
        <p:txBody>
          <a:bodyPr>
            <a:noAutofit/>
          </a:bodyPr>
          <a:lstStyle/>
          <a:p>
            <a:pPr marL="457200" marR="0" indent="-457200" algn="just">
              <a:lnSpc>
                <a:spcPct val="100000"/>
              </a:lnSpc>
              <a:spcBef>
                <a:spcPts val="1425"/>
              </a:spcBef>
              <a:spcAft>
                <a:spcPts val="1425"/>
              </a:spcAft>
              <a:buFont typeface="+mj-lt"/>
              <a:buAutoNum type="arabicPeriod" startAt="3"/>
            </a:pPr>
            <a:r>
              <a:rPr lang="en-GB" sz="2000" spc="-40" dirty="0">
                <a:effectLst/>
                <a:latin typeface="Times New Roman" panose="02020603050405020304" pitchFamily="18" charset="0"/>
                <a:ea typeface="Times New Roman" panose="02020603050405020304" pitchFamily="18" charset="0"/>
                <a:cs typeface="Times New Roman" panose="02020603050405020304" pitchFamily="18" charset="0"/>
              </a:rPr>
              <a:t>Check  that  the  subsequent  hash  is  lower  than  the  current  (target)  level  of trouble;  at  that  point,  </a:t>
            </a:r>
            <a:r>
              <a:rPr lang="en-GB" sz="2000" spc="-40" dirty="0" err="1">
                <a:effectLst/>
                <a:latin typeface="Times New Roman" panose="02020603050405020304" pitchFamily="18" charset="0"/>
                <a:ea typeface="Times New Roman" panose="02020603050405020304" pitchFamily="18" charset="0"/>
                <a:cs typeface="Times New Roman" panose="02020603050405020304" pitchFamily="18" charset="0"/>
              </a:rPr>
              <a:t>PoW</a:t>
            </a:r>
            <a:r>
              <a:rPr lang="en-GB" sz="2000" spc="-40" dirty="0">
                <a:effectLst/>
                <a:latin typeface="Times New Roman" panose="02020603050405020304" pitchFamily="18" charset="0"/>
                <a:ea typeface="Times New Roman" panose="02020603050405020304" pitchFamily="18" charset="0"/>
                <a:cs typeface="Times New Roman" panose="02020603050405020304" pitchFamily="18" charset="0"/>
              </a:rPr>
              <a:t>  is  addressed.  Because  of  the  fruitful  </a:t>
            </a:r>
            <a:r>
              <a:rPr lang="en-GB" sz="2000" spc="-40" dirty="0" err="1">
                <a:effectLst/>
                <a:latin typeface="Times New Roman" panose="02020603050405020304" pitchFamily="18" charset="0"/>
                <a:ea typeface="Times New Roman" panose="02020603050405020304" pitchFamily="18" charset="0"/>
                <a:cs typeface="Times New Roman" panose="02020603050405020304" pitchFamily="18" charset="0"/>
              </a:rPr>
              <a:t>PoW</a:t>
            </a:r>
            <a:r>
              <a:rPr lang="en-GB" sz="2000" spc="-40" dirty="0">
                <a:effectLst/>
                <a:latin typeface="Times New Roman" panose="02020603050405020304" pitchFamily="18" charset="0"/>
                <a:ea typeface="Times New Roman" panose="02020603050405020304" pitchFamily="18" charset="0"/>
                <a:cs typeface="Times New Roman" panose="02020603050405020304" pitchFamily="18" charset="0"/>
              </a:rPr>
              <a:t>,  the block found is communicated  to  the  organization and  the award is gotten  by excavators.  </a:t>
            </a:r>
          </a:p>
          <a:p>
            <a:pPr marL="457200" marR="0" indent="-457200" algn="just">
              <a:lnSpc>
                <a:spcPct val="100000"/>
              </a:lnSpc>
              <a:spcBef>
                <a:spcPts val="1425"/>
              </a:spcBef>
              <a:spcAft>
                <a:spcPts val="1425"/>
              </a:spcAft>
              <a:buFont typeface="+mj-lt"/>
              <a:buAutoNum type="arabicPeriod" startAt="3"/>
            </a:pPr>
            <a:r>
              <a:rPr lang="en-GB" sz="2000" spc="-40" dirty="0">
                <a:effectLst/>
                <a:latin typeface="Times New Roman" panose="02020603050405020304" pitchFamily="18" charset="0"/>
                <a:ea typeface="Times New Roman" panose="02020603050405020304" pitchFamily="18" charset="0"/>
                <a:cs typeface="Times New Roman" panose="02020603050405020304" pitchFamily="18" charset="0"/>
              </a:rPr>
              <a:t>If the subsequent hash  isn't  not  exactly  the current  degree  of  trouble  (target), rehash the interaction in the wake of expanding the occasions.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6F5EB816-611E-A8AF-2B98-D87772176ACD}"/>
              </a:ext>
            </a:extLst>
          </p:cNvPr>
          <p:cNvPicPr>
            <a:picLocks noChangeAspect="1"/>
          </p:cNvPicPr>
          <p:nvPr/>
        </p:nvPicPr>
        <p:blipFill>
          <a:blip r:embed="rId2"/>
          <a:stretch>
            <a:fillRect/>
          </a:stretch>
        </p:blipFill>
        <p:spPr>
          <a:xfrm>
            <a:off x="7431741" y="530673"/>
            <a:ext cx="4630269" cy="5784402"/>
          </a:xfrm>
          <a:prstGeom prst="rect">
            <a:avLst/>
          </a:prstGeom>
        </p:spPr>
      </p:pic>
      <p:sp>
        <p:nvSpPr>
          <p:cNvPr id="5" name="TextBox 4">
            <a:extLst>
              <a:ext uri="{FF2B5EF4-FFF2-40B4-BE49-F238E27FC236}">
                <a16:creationId xmlns:a16="http://schemas.microsoft.com/office/drawing/2014/main" id="{3E129C01-23FB-05EF-B667-8F45BF45ED4E}"/>
              </a:ext>
            </a:extLst>
          </p:cNvPr>
          <p:cNvSpPr txBox="1"/>
          <p:nvPr/>
        </p:nvSpPr>
        <p:spPr>
          <a:xfrm>
            <a:off x="8758518" y="6409765"/>
            <a:ext cx="2187388" cy="369332"/>
          </a:xfrm>
          <a:prstGeom prst="rect">
            <a:avLst/>
          </a:prstGeom>
          <a:noFill/>
        </p:spPr>
        <p:txBody>
          <a:bodyPr wrap="square" rtlCol="0">
            <a:spAutoFit/>
          </a:bodyPr>
          <a:lstStyle/>
          <a:p>
            <a:r>
              <a:rPr lang="en-US" dirty="0">
                <a:solidFill>
                  <a:schemeClr val="bg1"/>
                </a:solidFill>
              </a:rPr>
              <a:t>Flowchart of mining</a:t>
            </a:r>
          </a:p>
        </p:txBody>
      </p:sp>
    </p:spTree>
    <p:extLst>
      <p:ext uri="{BB962C8B-B14F-4D97-AF65-F5344CB8AC3E}">
        <p14:creationId xmlns:p14="http://schemas.microsoft.com/office/powerpoint/2010/main" val="479309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C05F6-C2DC-4E61-83CD-64E999BE6BFF}"/>
              </a:ext>
            </a:extLst>
          </p:cNvPr>
          <p:cNvSpPr>
            <a:spLocks noGrp="1"/>
          </p:cNvSpPr>
          <p:nvPr>
            <p:ph type="title"/>
          </p:nvPr>
        </p:nvSpPr>
        <p:spPr>
          <a:xfrm>
            <a:off x="444500" y="417419"/>
            <a:ext cx="11214100" cy="646331"/>
          </a:xfrm>
        </p:spPr>
        <p:txBody>
          <a:bodyPr/>
          <a:lstStyle/>
          <a:p>
            <a:r>
              <a:rPr lang="en-US" sz="4000" b="1" dirty="0">
                <a:effectLst/>
                <a:latin typeface="Times New Roman" panose="02020603050405020304" pitchFamily="18" charset="0"/>
                <a:ea typeface="Times New Roman" panose="02020603050405020304" pitchFamily="18" charset="0"/>
                <a:cs typeface="Times New Roman" panose="02020603050405020304" pitchFamily="18" charset="0"/>
              </a:rPr>
              <a:t>Types Of Bitcoin Mining</a:t>
            </a:r>
            <a:endParaRPr lang="en-US" sz="4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204DE1C-620C-4101-9006-D317BFD188D0}"/>
              </a:ext>
            </a:extLst>
          </p:cNvPr>
          <p:cNvSpPr>
            <a:spLocks noGrp="1"/>
          </p:cNvSpPr>
          <p:nvPr>
            <p:ph type="sldNum" sz="quarter" idx="12"/>
          </p:nvPr>
        </p:nvSpPr>
        <p:spPr/>
        <p:txBody>
          <a:bodyPr/>
          <a:lstStyle/>
          <a:p>
            <a:fld id="{C263D6C4-4840-40CC-AC84-17E24B3B7BDE}" type="slidenum">
              <a:rPr lang="en-US" noProof="0" smtClean="0"/>
              <a:pPr/>
              <a:t>18</a:t>
            </a:fld>
            <a:endParaRPr lang="en-US" noProof="0" dirty="0"/>
          </a:p>
        </p:txBody>
      </p:sp>
      <p:sp>
        <p:nvSpPr>
          <p:cNvPr id="4" name="Text Placeholder 3">
            <a:extLst>
              <a:ext uri="{FF2B5EF4-FFF2-40B4-BE49-F238E27FC236}">
                <a16:creationId xmlns:a16="http://schemas.microsoft.com/office/drawing/2014/main" id="{DEAE53FF-8331-4C49-8037-DE2F59CDD362}"/>
              </a:ext>
            </a:extLst>
          </p:cNvPr>
          <p:cNvSpPr>
            <a:spLocks noGrp="1"/>
          </p:cNvSpPr>
          <p:nvPr>
            <p:ph type="body" sz="quarter" idx="13"/>
          </p:nvPr>
        </p:nvSpPr>
        <p:spPr>
          <a:xfrm>
            <a:off x="444500" y="1362636"/>
            <a:ext cx="11374716" cy="4787153"/>
          </a:xfrm>
        </p:spPr>
        <p:txBody>
          <a:bodyPr>
            <a:noAutofit/>
          </a:bodyPr>
          <a:lstStyle/>
          <a:p>
            <a:pPr marL="0" marR="0" indent="0" algn="just">
              <a:lnSpc>
                <a:spcPct val="150000"/>
              </a:lnSpc>
              <a:spcBef>
                <a:spcPts val="1425"/>
              </a:spcBef>
              <a:spcAft>
                <a:spcPts val="1425"/>
              </a:spcAft>
              <a:buNone/>
            </a:pPr>
            <a:r>
              <a:rPr lang="en-US" sz="2000" spc="-40" dirty="0">
                <a:effectLst/>
                <a:latin typeface="Times New Roman" panose="02020603050405020304" pitchFamily="18" charset="0"/>
                <a:ea typeface="Times New Roman" panose="02020603050405020304" pitchFamily="18" charset="0"/>
                <a:cs typeface="Times New Roman" panose="02020603050405020304" pitchFamily="18" charset="0"/>
              </a:rPr>
              <a:t>Bitcoin mining can be done in several ways and forms, each delivering different levels of hashing power and block rewards. Here are the various ways that one can mine Bitcoin: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indent="-342900" algn="just">
              <a:lnSpc>
                <a:spcPct val="150000"/>
              </a:lnSpc>
              <a:spcBef>
                <a:spcPts val="1425"/>
              </a:spcBef>
              <a:spcAft>
                <a:spcPts val="1425"/>
              </a:spcAft>
              <a:buFont typeface="Wingdings" panose="05000000000000000000" pitchFamily="2" charset="2"/>
              <a:buChar char="q"/>
            </a:pPr>
            <a:r>
              <a:rPr lang="en-US" sz="2000" b="1" u="sng" dirty="0">
                <a:effectLst/>
                <a:latin typeface="Times New Roman" panose="02020603050405020304" pitchFamily="18" charset="0"/>
                <a:ea typeface="Times New Roman" panose="02020603050405020304" pitchFamily="18" charset="0"/>
                <a:cs typeface="Times New Roman" panose="02020603050405020304" pitchFamily="18" charset="0"/>
              </a:rPr>
              <a:t>CPU Mining</a:t>
            </a:r>
            <a:r>
              <a:rPr lang="en-US" sz="2000" b="1" u="sng" dirty="0">
                <a:latin typeface="Times New Roman" panose="02020603050405020304" pitchFamily="18" charset="0"/>
                <a:ea typeface="Calibri" panose="020F0502020204030204" pitchFamily="34" charset="0"/>
                <a:cs typeface="Times New Roman" panose="02020603050405020304" pitchFamily="18" charset="0"/>
              </a:rPr>
              <a:t>: </a:t>
            </a:r>
            <a:r>
              <a:rPr lang="en-US" sz="2000" spc="-40" dirty="0">
                <a:effectLst/>
                <a:latin typeface="Times New Roman" panose="02020603050405020304" pitchFamily="18" charset="0"/>
                <a:ea typeface="Times New Roman" panose="02020603050405020304" pitchFamily="18" charset="0"/>
                <a:cs typeface="Times New Roman" panose="02020603050405020304" pitchFamily="18" charset="0"/>
              </a:rPr>
              <a:t>When Bitcoin was launched in 2009 and was mined for the first time, it got mined via central processing units (CPUs), which is also known as the brain of a computer, containing all the circuitry required to process input and output results.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indent="-342900" algn="just">
              <a:lnSpc>
                <a:spcPct val="150000"/>
              </a:lnSpc>
              <a:spcBef>
                <a:spcPts val="1425"/>
              </a:spcBef>
              <a:spcAft>
                <a:spcPts val="1425"/>
              </a:spcAft>
              <a:buFont typeface="Wingdings" panose="05000000000000000000" pitchFamily="2" charset="2"/>
              <a:buChar char="q"/>
            </a:pPr>
            <a:r>
              <a:rPr lang="en-US" sz="2000" b="1" u="sng" dirty="0">
                <a:effectLst/>
                <a:latin typeface="Times New Roman" panose="02020603050405020304" pitchFamily="18" charset="0"/>
                <a:ea typeface="Times New Roman" panose="02020603050405020304" pitchFamily="18" charset="0"/>
                <a:cs typeface="Times New Roman" panose="02020603050405020304" pitchFamily="18" charset="0"/>
              </a:rPr>
              <a:t>GPU Mining</a:t>
            </a:r>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40" dirty="0">
                <a:effectLst/>
                <a:latin typeface="Times New Roman" panose="02020603050405020304" pitchFamily="18" charset="0"/>
                <a:ea typeface="Times New Roman" panose="02020603050405020304" pitchFamily="18" charset="0"/>
                <a:cs typeface="Times New Roman" panose="02020603050405020304" pitchFamily="18" charset="0"/>
              </a:rPr>
              <a:t>GPUs based systems, which are mainly used for gaming, modern video editing, proved to be more efficient for mining with better hash rate than CPUs. The first software for GPU mining was launched in 2010. However, the GPU mining of Bitcoin was fairly short lived and got replaced by a new kind of hardware- ASIC by 2015.</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33520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C05F6-C2DC-4E61-83CD-64E999BE6BFF}"/>
              </a:ext>
            </a:extLst>
          </p:cNvPr>
          <p:cNvSpPr>
            <a:spLocks noGrp="1"/>
          </p:cNvSpPr>
          <p:nvPr>
            <p:ph type="title"/>
          </p:nvPr>
        </p:nvSpPr>
        <p:spPr>
          <a:xfrm>
            <a:off x="444500" y="417419"/>
            <a:ext cx="11214100" cy="646331"/>
          </a:xfrm>
        </p:spPr>
        <p:txBody>
          <a:bodyPr/>
          <a:lstStyle/>
          <a:p>
            <a:r>
              <a:rPr lang="en-US" sz="4000" b="1" dirty="0">
                <a:effectLst/>
                <a:latin typeface="Times New Roman" panose="02020603050405020304" pitchFamily="18" charset="0"/>
                <a:ea typeface="Times New Roman" panose="02020603050405020304" pitchFamily="18" charset="0"/>
                <a:cs typeface="Times New Roman" panose="02020603050405020304" pitchFamily="18" charset="0"/>
              </a:rPr>
              <a:t>Types Of Bitcoin Mining</a:t>
            </a:r>
            <a:endParaRPr lang="en-US" sz="4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204DE1C-620C-4101-9006-D317BFD188D0}"/>
              </a:ext>
            </a:extLst>
          </p:cNvPr>
          <p:cNvSpPr>
            <a:spLocks noGrp="1"/>
          </p:cNvSpPr>
          <p:nvPr>
            <p:ph type="sldNum" sz="quarter" idx="12"/>
          </p:nvPr>
        </p:nvSpPr>
        <p:spPr/>
        <p:txBody>
          <a:bodyPr/>
          <a:lstStyle/>
          <a:p>
            <a:fld id="{C263D6C4-4840-40CC-AC84-17E24B3B7BDE}" type="slidenum">
              <a:rPr lang="en-US" noProof="0" smtClean="0"/>
              <a:pPr/>
              <a:t>19</a:t>
            </a:fld>
            <a:endParaRPr lang="en-US" noProof="0" dirty="0"/>
          </a:p>
        </p:txBody>
      </p:sp>
      <p:sp>
        <p:nvSpPr>
          <p:cNvPr id="4" name="Text Placeholder 3">
            <a:extLst>
              <a:ext uri="{FF2B5EF4-FFF2-40B4-BE49-F238E27FC236}">
                <a16:creationId xmlns:a16="http://schemas.microsoft.com/office/drawing/2014/main" id="{DEAE53FF-8331-4C49-8037-DE2F59CDD362}"/>
              </a:ext>
            </a:extLst>
          </p:cNvPr>
          <p:cNvSpPr>
            <a:spLocks noGrp="1"/>
          </p:cNvSpPr>
          <p:nvPr>
            <p:ph type="body" sz="quarter" idx="13"/>
          </p:nvPr>
        </p:nvSpPr>
        <p:spPr>
          <a:xfrm>
            <a:off x="408642" y="1506071"/>
            <a:ext cx="11374716" cy="4347883"/>
          </a:xfrm>
        </p:spPr>
        <p:txBody>
          <a:bodyPr>
            <a:noAutofit/>
          </a:bodyPr>
          <a:lstStyle/>
          <a:p>
            <a:pPr marL="342900" marR="0" indent="-342900" algn="just">
              <a:lnSpc>
                <a:spcPct val="150000"/>
              </a:lnSpc>
              <a:spcBef>
                <a:spcPts val="1425"/>
              </a:spcBef>
              <a:spcAft>
                <a:spcPts val="1425"/>
              </a:spcAft>
              <a:buFont typeface="Wingdings" panose="05000000000000000000" pitchFamily="2" charset="2"/>
              <a:buChar char="q"/>
            </a:pPr>
            <a:r>
              <a:rPr lang="en-GB" sz="2000" b="1" u="sng" spc="-40" dirty="0">
                <a:effectLst/>
                <a:latin typeface="Times New Roman" panose="02020603050405020304" pitchFamily="18" charset="0"/>
                <a:ea typeface="Times New Roman" panose="02020603050405020304" pitchFamily="18" charset="0"/>
                <a:cs typeface="Times New Roman" panose="02020603050405020304" pitchFamily="18" charset="0"/>
              </a:rPr>
              <a:t>ASIC Mining: </a:t>
            </a:r>
            <a:r>
              <a:rPr lang="en-GB" sz="2000" spc="-40" dirty="0">
                <a:effectLst/>
                <a:latin typeface="Times New Roman" panose="02020603050405020304" pitchFamily="18" charset="0"/>
                <a:ea typeface="Times New Roman" panose="02020603050405020304" pitchFamily="18" charset="0"/>
                <a:cs typeface="Times New Roman" panose="02020603050405020304" pitchFamily="18" charset="0"/>
              </a:rPr>
              <a:t>ASIC is a short for application-specific integrated circuit is a kind of hardware which is designed for mining cryptocurrencies only. It was launched in 2012, and proved to be 200 times more powerful than basic GPU miners. However, ASIC mining rigs are very expensive, with prices ranging from $2,000 to $15,000.</a:t>
            </a:r>
          </a:p>
          <a:p>
            <a:pPr marL="342900" marR="0" indent="-342900" algn="just">
              <a:lnSpc>
                <a:spcPct val="150000"/>
              </a:lnSpc>
              <a:spcBef>
                <a:spcPts val="1425"/>
              </a:spcBef>
              <a:spcAft>
                <a:spcPts val="1425"/>
              </a:spcAft>
              <a:buFont typeface="Wingdings" panose="05000000000000000000" pitchFamily="2" charset="2"/>
              <a:buChar char="q"/>
            </a:pPr>
            <a:r>
              <a:rPr lang="en-GB" sz="2000" b="1" u="sng" spc="-40" dirty="0">
                <a:effectLst/>
                <a:latin typeface="Times New Roman" panose="02020603050405020304" pitchFamily="18" charset="0"/>
                <a:ea typeface="Times New Roman" panose="02020603050405020304" pitchFamily="18" charset="0"/>
                <a:cs typeface="Times New Roman" panose="02020603050405020304" pitchFamily="18" charset="0"/>
              </a:rPr>
              <a:t>FPGA Mining: </a:t>
            </a:r>
            <a:r>
              <a:rPr lang="en-GB" sz="2000" spc="-40" dirty="0">
                <a:effectLst/>
                <a:latin typeface="Times New Roman" panose="02020603050405020304" pitchFamily="18" charset="0"/>
                <a:ea typeface="Times New Roman" panose="02020603050405020304" pitchFamily="18" charset="0"/>
                <a:cs typeface="Times New Roman" panose="02020603050405020304" pitchFamily="18" charset="0"/>
              </a:rPr>
              <a:t>FPGA stands for field-programmable gate array (FPGA), which is a better choice between GPU miners and ASIC miners in terms of speed and cost efficiency. FPGAs are also able to stabilize vigorous hashing power as they are not meant to be locked into mining a specific coin or algorithm like ASIC miners. </a:t>
            </a:r>
          </a:p>
        </p:txBody>
      </p:sp>
    </p:spTree>
    <p:extLst>
      <p:ext uri="{BB962C8B-B14F-4D97-AF65-F5344CB8AC3E}">
        <p14:creationId xmlns:p14="http://schemas.microsoft.com/office/powerpoint/2010/main" val="1175544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9B011-8519-490F-A33D-DAC97B199CAE}"/>
              </a:ext>
            </a:extLst>
          </p:cNvPr>
          <p:cNvSpPr>
            <a:spLocks noGrp="1"/>
          </p:cNvSpPr>
          <p:nvPr>
            <p:ph type="title"/>
          </p:nvPr>
        </p:nvSpPr>
        <p:spPr>
          <a:xfrm>
            <a:off x="444500" y="542925"/>
            <a:ext cx="11214100" cy="646331"/>
          </a:xfrm>
        </p:spPr>
        <p:txBody>
          <a:bodyPr/>
          <a:lstStyle/>
          <a:p>
            <a:r>
              <a:rPr lang="en-SG" sz="4000" dirty="0">
                <a:latin typeface="Times New Roman" panose="02020603050405020304" pitchFamily="18" charset="0"/>
                <a:cs typeface="Times New Roman" panose="02020603050405020304" pitchFamily="18" charset="0"/>
              </a:rPr>
              <a:t>Cryptocurrency</a:t>
            </a:r>
            <a:endParaRPr lang="en-US" sz="4000" dirty="0"/>
          </a:p>
        </p:txBody>
      </p:sp>
      <p:sp>
        <p:nvSpPr>
          <p:cNvPr id="3" name="Slide Number Placeholder 2">
            <a:extLst>
              <a:ext uri="{FF2B5EF4-FFF2-40B4-BE49-F238E27FC236}">
                <a16:creationId xmlns:a16="http://schemas.microsoft.com/office/drawing/2014/main" id="{0896E6EC-62B1-4EC2-819C-2F4B68D26ABA}"/>
              </a:ext>
            </a:extLst>
          </p:cNvPr>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4" name="Content Placeholder 3">
            <a:extLst>
              <a:ext uri="{FF2B5EF4-FFF2-40B4-BE49-F238E27FC236}">
                <a16:creationId xmlns:a16="http://schemas.microsoft.com/office/drawing/2014/main" id="{704F713F-E05A-47AD-A480-0877FE5BD528}"/>
              </a:ext>
            </a:extLst>
          </p:cNvPr>
          <p:cNvSpPr>
            <a:spLocks noGrp="1"/>
          </p:cNvSpPr>
          <p:nvPr>
            <p:ph sz="half" idx="1"/>
          </p:nvPr>
        </p:nvSpPr>
        <p:spPr/>
        <p:txBody>
          <a:bodyPr/>
          <a:lstStyle/>
          <a:p>
            <a:pPr marL="342900" indent="-342900" algn="just">
              <a:buClr>
                <a:schemeClr val="accent1">
                  <a:lumMod val="60000"/>
                  <a:lumOff val="40000"/>
                </a:schemeClr>
              </a:buClr>
              <a:buFont typeface="Wingdings" panose="05000000000000000000" pitchFamily="2" charset="2"/>
              <a:buChar char="q"/>
            </a:pPr>
            <a:endParaRPr lang="en-SG" dirty="0">
              <a:latin typeface="Times New Roman" panose="02020603050405020304" pitchFamily="18" charset="0"/>
              <a:cs typeface="Times New Roman" panose="02020603050405020304" pitchFamily="18" charset="0"/>
            </a:endParaRPr>
          </a:p>
          <a:p>
            <a:pPr marL="342900" indent="-342900" algn="just">
              <a:buClr>
                <a:schemeClr val="accent1">
                  <a:lumMod val="60000"/>
                  <a:lumOff val="40000"/>
                </a:schemeClr>
              </a:buClr>
              <a:buFont typeface="Wingdings" panose="05000000000000000000" pitchFamily="2" charset="2"/>
              <a:buChar char="q"/>
            </a:pPr>
            <a:endParaRPr lang="en-SG" dirty="0">
              <a:latin typeface="Times New Roman" panose="02020603050405020304" pitchFamily="18" charset="0"/>
              <a:cs typeface="Times New Roman" panose="02020603050405020304" pitchFamily="18" charset="0"/>
            </a:endParaRPr>
          </a:p>
          <a:p>
            <a:pPr marL="342900" indent="-342900" algn="just">
              <a:buClr>
                <a:schemeClr val="accent1">
                  <a:lumMod val="60000"/>
                  <a:lumOff val="40000"/>
                </a:schemeClr>
              </a:buClr>
              <a:buFont typeface="Wingdings" panose="05000000000000000000" pitchFamily="2" charset="2"/>
              <a:buChar char="q"/>
            </a:pPr>
            <a:r>
              <a:rPr lang="en-SG" dirty="0">
                <a:latin typeface="Times New Roman" panose="02020603050405020304" pitchFamily="18" charset="0"/>
                <a:cs typeface="Times New Roman" panose="02020603050405020304" pitchFamily="18" charset="0"/>
              </a:rPr>
              <a:t>Cryptocurrency is a form of payment that can be exchanged online for goods and services.</a:t>
            </a:r>
          </a:p>
          <a:p>
            <a:pPr marL="0" indent="0" algn="just">
              <a:buClr>
                <a:schemeClr val="accent1">
                  <a:lumMod val="60000"/>
                  <a:lumOff val="40000"/>
                </a:schemeClr>
              </a:buClr>
              <a:buNone/>
            </a:pPr>
            <a:endParaRPr lang="en-SG" dirty="0">
              <a:latin typeface="Times New Roman" panose="02020603050405020304" pitchFamily="18" charset="0"/>
              <a:cs typeface="Times New Roman" panose="02020603050405020304" pitchFamily="18" charset="0"/>
            </a:endParaRPr>
          </a:p>
          <a:p>
            <a:pPr marL="342900" indent="-342900" algn="just">
              <a:buClr>
                <a:schemeClr val="accent1">
                  <a:lumMod val="60000"/>
                  <a:lumOff val="40000"/>
                </a:schemeClr>
              </a:buClr>
              <a:buFont typeface="Wingdings" panose="05000000000000000000" pitchFamily="2" charset="2"/>
              <a:buChar char="q"/>
            </a:pPr>
            <a:r>
              <a:rPr lang="en-SG" dirty="0">
                <a:latin typeface="Times New Roman" panose="02020603050405020304" pitchFamily="18" charset="0"/>
                <a:cs typeface="Times New Roman" panose="02020603050405020304" pitchFamily="18" charset="0"/>
              </a:rPr>
              <a:t>Cryptocurrencies work using a technology called blockchain. Blockchain is a decentralized technology spread across many computers that manages and records transactions.</a:t>
            </a:r>
          </a:p>
          <a:p>
            <a:pPr algn="just"/>
            <a:r>
              <a:rPr lang="en-SG" dirty="0">
                <a:latin typeface="Times New Roman" panose="02020603050405020304" pitchFamily="18" charset="0"/>
                <a:cs typeface="Times New Roman" panose="02020603050405020304" pitchFamily="18" charset="0"/>
              </a:rPr>
              <a:t> </a:t>
            </a:r>
          </a:p>
          <a:p>
            <a:endParaRPr lang="en-US" dirty="0"/>
          </a:p>
        </p:txBody>
      </p:sp>
      <p:pic>
        <p:nvPicPr>
          <p:cNvPr id="6" name="Content Placeholder 4" descr="What is Cryptocurrency: [Everything You Need To Know!]">
            <a:extLst>
              <a:ext uri="{FF2B5EF4-FFF2-40B4-BE49-F238E27FC236}">
                <a16:creationId xmlns:a16="http://schemas.microsoft.com/office/drawing/2014/main" id="{07E78EDF-AD70-4081-997E-FCAD4D444F6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73825" y="1682025"/>
            <a:ext cx="5184775" cy="4330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7339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C05F6-C2DC-4E61-83CD-64E999BE6BFF}"/>
              </a:ext>
            </a:extLst>
          </p:cNvPr>
          <p:cNvSpPr>
            <a:spLocks noGrp="1"/>
          </p:cNvSpPr>
          <p:nvPr>
            <p:ph type="title"/>
          </p:nvPr>
        </p:nvSpPr>
        <p:spPr>
          <a:xfrm>
            <a:off x="444500" y="417419"/>
            <a:ext cx="11214100" cy="646331"/>
          </a:xfrm>
        </p:spPr>
        <p:txBody>
          <a:bodyPr/>
          <a:lstStyle/>
          <a:p>
            <a:r>
              <a:rPr lang="en-US" sz="4000" b="1" dirty="0">
                <a:effectLst/>
                <a:latin typeface="Times New Roman" panose="02020603050405020304" pitchFamily="18" charset="0"/>
                <a:ea typeface="Times New Roman" panose="02020603050405020304" pitchFamily="18" charset="0"/>
                <a:cs typeface="Times New Roman" panose="02020603050405020304" pitchFamily="18" charset="0"/>
              </a:rPr>
              <a:t>Types Of Bitcoin Mining</a:t>
            </a:r>
            <a:endParaRPr lang="en-US" sz="4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204DE1C-620C-4101-9006-D317BFD188D0}"/>
              </a:ext>
            </a:extLst>
          </p:cNvPr>
          <p:cNvSpPr>
            <a:spLocks noGrp="1"/>
          </p:cNvSpPr>
          <p:nvPr>
            <p:ph type="sldNum" sz="quarter" idx="12"/>
          </p:nvPr>
        </p:nvSpPr>
        <p:spPr/>
        <p:txBody>
          <a:bodyPr/>
          <a:lstStyle/>
          <a:p>
            <a:fld id="{C263D6C4-4840-40CC-AC84-17E24B3B7BDE}" type="slidenum">
              <a:rPr lang="en-US" noProof="0" smtClean="0"/>
              <a:pPr/>
              <a:t>20</a:t>
            </a:fld>
            <a:endParaRPr lang="en-US" noProof="0" dirty="0"/>
          </a:p>
        </p:txBody>
      </p:sp>
      <p:sp>
        <p:nvSpPr>
          <p:cNvPr id="4" name="Text Placeholder 3">
            <a:extLst>
              <a:ext uri="{FF2B5EF4-FFF2-40B4-BE49-F238E27FC236}">
                <a16:creationId xmlns:a16="http://schemas.microsoft.com/office/drawing/2014/main" id="{DEAE53FF-8331-4C49-8037-DE2F59CDD362}"/>
              </a:ext>
            </a:extLst>
          </p:cNvPr>
          <p:cNvSpPr>
            <a:spLocks noGrp="1"/>
          </p:cNvSpPr>
          <p:nvPr>
            <p:ph type="body" sz="quarter" idx="13"/>
          </p:nvPr>
        </p:nvSpPr>
        <p:spPr>
          <a:xfrm>
            <a:off x="444500" y="1938804"/>
            <a:ext cx="11146864" cy="3550025"/>
          </a:xfrm>
        </p:spPr>
        <p:txBody>
          <a:bodyPr>
            <a:noAutofit/>
          </a:bodyPr>
          <a:lstStyle/>
          <a:p>
            <a:pPr marL="457200" marR="0" indent="-457200" algn="just">
              <a:lnSpc>
                <a:spcPct val="150000"/>
              </a:lnSpc>
              <a:spcBef>
                <a:spcPts val="1425"/>
              </a:spcBef>
              <a:spcAft>
                <a:spcPts val="1425"/>
              </a:spcAft>
              <a:buFont typeface="Wingdings" panose="05000000000000000000" pitchFamily="2" charset="2"/>
              <a:buChar char="q"/>
            </a:pPr>
            <a:r>
              <a:rPr lang="en-GB" sz="2000" b="1" u="sng" spc="-40" dirty="0">
                <a:effectLst/>
                <a:latin typeface="Times New Roman" panose="02020603050405020304" pitchFamily="18" charset="0"/>
                <a:ea typeface="Times New Roman" panose="02020603050405020304" pitchFamily="18" charset="0"/>
                <a:cs typeface="Times New Roman" panose="02020603050405020304" pitchFamily="18" charset="0"/>
              </a:rPr>
              <a:t>Cloud Mining: </a:t>
            </a:r>
            <a:r>
              <a:rPr lang="en-GB" sz="2000" spc="-40" dirty="0">
                <a:effectLst/>
                <a:latin typeface="Times New Roman" panose="02020603050405020304" pitchFamily="18" charset="0"/>
                <a:ea typeface="Times New Roman" panose="02020603050405020304" pitchFamily="18" charset="0"/>
                <a:cs typeface="Times New Roman" panose="02020603050405020304" pitchFamily="18" charset="0"/>
              </a:rPr>
              <a:t>This is a latest way of mining Bitcoins, where the miner can buy a cloud mining service or purchase a contract from a cloud mining provider who is specialized in cryptocurrency mining rigs. This facilitates the miner to mine Bitcoins without bearing the sunk costs and maintenance requirements of mining hardware set up. But one is required to be very cautious in order to choose a reputed cloud miner to avoid any kind of scams or frauds.</a:t>
            </a:r>
          </a:p>
        </p:txBody>
      </p:sp>
    </p:spTree>
    <p:extLst>
      <p:ext uri="{BB962C8B-B14F-4D97-AF65-F5344CB8AC3E}">
        <p14:creationId xmlns:p14="http://schemas.microsoft.com/office/powerpoint/2010/main" val="1501044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C05F6-C2DC-4E61-83CD-64E999BE6BFF}"/>
              </a:ext>
            </a:extLst>
          </p:cNvPr>
          <p:cNvSpPr>
            <a:spLocks noGrp="1"/>
          </p:cNvSpPr>
          <p:nvPr>
            <p:ph type="title"/>
          </p:nvPr>
        </p:nvSpPr>
        <p:spPr>
          <a:xfrm>
            <a:off x="488950" y="381560"/>
            <a:ext cx="11214100" cy="646331"/>
          </a:xfrm>
        </p:spPr>
        <p:txBody>
          <a:bodyPr/>
          <a:lstStyle/>
          <a:p>
            <a:r>
              <a:rPr lang="en-GB" sz="4000" b="1" dirty="0">
                <a:effectLst/>
                <a:latin typeface="Times New Roman" panose="02020603050405020304" pitchFamily="18" charset="0"/>
                <a:ea typeface="Times New Roman" panose="02020603050405020304" pitchFamily="18" charset="0"/>
                <a:cs typeface="Times New Roman" panose="02020603050405020304" pitchFamily="18" charset="0"/>
              </a:rPr>
              <a:t>Energy Consumption and Environmental</a:t>
            </a:r>
            <a:r>
              <a:rPr lang="en-GB" sz="4000" dirty="0">
                <a:latin typeface="Times New Roman" panose="02020603050405020304" pitchFamily="18" charset="0"/>
                <a:ea typeface="Times New Roman" panose="02020603050405020304" pitchFamily="18" charset="0"/>
                <a:cs typeface="Times New Roman" panose="02020603050405020304" pitchFamily="18" charset="0"/>
              </a:rPr>
              <a:t> Impact</a:t>
            </a:r>
            <a:endParaRPr lang="en-US" sz="4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204DE1C-620C-4101-9006-D317BFD188D0}"/>
              </a:ext>
            </a:extLst>
          </p:cNvPr>
          <p:cNvSpPr>
            <a:spLocks noGrp="1"/>
          </p:cNvSpPr>
          <p:nvPr>
            <p:ph type="sldNum" sz="quarter" idx="12"/>
          </p:nvPr>
        </p:nvSpPr>
        <p:spPr/>
        <p:txBody>
          <a:bodyPr/>
          <a:lstStyle/>
          <a:p>
            <a:fld id="{C263D6C4-4840-40CC-AC84-17E24B3B7BDE}" type="slidenum">
              <a:rPr lang="en-US" noProof="0" smtClean="0"/>
              <a:pPr/>
              <a:t>21</a:t>
            </a:fld>
            <a:endParaRPr lang="en-US" noProof="0" dirty="0"/>
          </a:p>
        </p:txBody>
      </p:sp>
      <p:sp>
        <p:nvSpPr>
          <p:cNvPr id="8" name="TextBox 7">
            <a:extLst>
              <a:ext uri="{FF2B5EF4-FFF2-40B4-BE49-F238E27FC236}">
                <a16:creationId xmlns:a16="http://schemas.microsoft.com/office/drawing/2014/main" id="{6CA8A93B-9AD9-0731-0450-A53BBB6836FB}"/>
              </a:ext>
            </a:extLst>
          </p:cNvPr>
          <p:cNvSpPr txBox="1"/>
          <p:nvPr/>
        </p:nvSpPr>
        <p:spPr>
          <a:xfrm>
            <a:off x="215153" y="1281953"/>
            <a:ext cx="11761694" cy="511531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GB" sz="2000" dirty="0">
                <a:solidFill>
                  <a:schemeClr val="bg1"/>
                </a:solidFill>
                <a:latin typeface="Times New Roman" panose="02020603050405020304" pitchFamily="18" charset="0"/>
                <a:cs typeface="Times New Roman" panose="02020603050405020304" pitchFamily="18" charset="0"/>
              </a:rPr>
              <a:t>Cryptocurrency mining is an energy-intensive process that requires a large amount of computing power. This power is generated from electricity, which has led to significant energy consumption and a significant impact on the environment.</a:t>
            </a:r>
          </a:p>
          <a:p>
            <a:pPr marL="342900" indent="-342900" algn="just">
              <a:lnSpc>
                <a:spcPct val="150000"/>
              </a:lnSpc>
              <a:buFont typeface="Wingdings" panose="05000000000000000000" pitchFamily="2" charset="2"/>
              <a:buChar char="q"/>
            </a:pPr>
            <a:r>
              <a:rPr lang="en-GB" sz="2000" dirty="0">
                <a:solidFill>
                  <a:schemeClr val="bg1"/>
                </a:solidFill>
                <a:latin typeface="Times New Roman" panose="02020603050405020304" pitchFamily="18" charset="0"/>
                <a:cs typeface="Times New Roman" panose="02020603050405020304" pitchFamily="18" charset="0"/>
              </a:rPr>
              <a:t>The energy consumption of cryptocurrency mining is estimated to be equivalent to that of entire countries, and it is rapidly increasing. The energy used in the process is mostly derived from non-renewable sources such as coal, natural gas, and oil. This leads to increased greenhouse gas emissions, which contribute to global warming and climate change. </a:t>
            </a:r>
          </a:p>
          <a:p>
            <a:pPr marL="342900" indent="-342900" algn="just">
              <a:lnSpc>
                <a:spcPct val="150000"/>
              </a:lnSpc>
              <a:buFont typeface="Wingdings" panose="05000000000000000000" pitchFamily="2" charset="2"/>
              <a:buChar char="q"/>
            </a:pPr>
            <a:r>
              <a:rPr lang="en-GB" sz="2000" dirty="0">
                <a:solidFill>
                  <a:schemeClr val="bg1"/>
                </a:solidFill>
                <a:latin typeface="Times New Roman" panose="02020603050405020304" pitchFamily="18" charset="0"/>
                <a:cs typeface="Times New Roman" panose="02020603050405020304" pitchFamily="18" charset="0"/>
              </a:rPr>
              <a:t>Moreover, the process of cryptocurrency mining also consumes a large amount of water and produces a significant amount of waste, further exacerbating its environmental impact. To mitigate the negative impact of cryptocurrency mining on the environment, it is essential to promote the use of renewable energy sources, develop sustainable mining practices, and improve the efficiency of mining equipment.</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9266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04DE1C-620C-4101-9006-D317BFD188D0}"/>
              </a:ext>
            </a:extLst>
          </p:cNvPr>
          <p:cNvSpPr>
            <a:spLocks noGrp="1"/>
          </p:cNvSpPr>
          <p:nvPr>
            <p:ph type="sldNum" sz="quarter" idx="12"/>
          </p:nvPr>
        </p:nvSpPr>
        <p:spPr/>
        <p:txBody>
          <a:bodyPr/>
          <a:lstStyle/>
          <a:p>
            <a:fld id="{C263D6C4-4840-40CC-AC84-17E24B3B7BDE}" type="slidenum">
              <a:rPr lang="en-US" noProof="0" smtClean="0"/>
              <a:pPr/>
              <a:t>22</a:t>
            </a:fld>
            <a:endParaRPr lang="en-US" noProof="0" dirty="0"/>
          </a:p>
        </p:txBody>
      </p:sp>
      <p:sp>
        <p:nvSpPr>
          <p:cNvPr id="8" name="TextBox 7">
            <a:extLst>
              <a:ext uri="{FF2B5EF4-FFF2-40B4-BE49-F238E27FC236}">
                <a16:creationId xmlns:a16="http://schemas.microsoft.com/office/drawing/2014/main" id="{6CA8A93B-9AD9-0731-0450-A53BBB6836FB}"/>
              </a:ext>
            </a:extLst>
          </p:cNvPr>
          <p:cNvSpPr txBox="1"/>
          <p:nvPr/>
        </p:nvSpPr>
        <p:spPr>
          <a:xfrm>
            <a:off x="385482" y="1721224"/>
            <a:ext cx="11069918" cy="373031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GB" sz="2000" dirty="0">
                <a:solidFill>
                  <a:schemeClr val="bg1"/>
                </a:solidFill>
                <a:latin typeface="Times New Roman" panose="02020603050405020304" pitchFamily="18" charset="0"/>
                <a:cs typeface="Times New Roman" panose="02020603050405020304" pitchFamily="18" charset="0"/>
              </a:rPr>
              <a:t>The profitability of mining cryptocurrency depends on several factors, including the cost of electricity, the difficulty of mining, the price of the cryptocurrency being mined, and the efficiency of the mining hardware. </a:t>
            </a:r>
          </a:p>
          <a:p>
            <a:pPr marL="342900" indent="-342900" algn="just">
              <a:lnSpc>
                <a:spcPct val="150000"/>
              </a:lnSpc>
              <a:buFont typeface="Wingdings" panose="05000000000000000000" pitchFamily="2" charset="2"/>
              <a:buChar char="q"/>
            </a:pPr>
            <a:r>
              <a:rPr lang="en-GB" sz="2000" dirty="0">
                <a:solidFill>
                  <a:schemeClr val="bg1"/>
                </a:solidFill>
                <a:latin typeface="Times New Roman" panose="02020603050405020304" pitchFamily="18" charset="0"/>
                <a:cs typeface="Times New Roman" panose="02020603050405020304" pitchFamily="18" charset="0"/>
              </a:rPr>
              <a:t>The competition in the mining market is increasing as more miners enter the market, driving up the difficulty of mining and reducing profitability. Some miners have responded by developing more efficient hardware, while others have shifted their focus to less competitive cryptocurrencies. </a:t>
            </a:r>
          </a:p>
          <a:p>
            <a:pPr marL="342900" indent="-342900" algn="just">
              <a:lnSpc>
                <a:spcPct val="150000"/>
              </a:lnSpc>
              <a:buFont typeface="Wingdings" panose="05000000000000000000" pitchFamily="2" charset="2"/>
              <a:buChar char="q"/>
            </a:pPr>
            <a:r>
              <a:rPr lang="en-GB" sz="2000" dirty="0">
                <a:solidFill>
                  <a:schemeClr val="bg1"/>
                </a:solidFill>
                <a:latin typeface="Times New Roman" panose="02020603050405020304" pitchFamily="18" charset="0"/>
                <a:cs typeface="Times New Roman" panose="02020603050405020304" pitchFamily="18" charset="0"/>
              </a:rPr>
              <a:t>The profitability of mining is a key factor that determines the sustainability of the mining industry and the long-term viability of cryptocurrencies as a whole.</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0B3035BF-E8E5-A743-692B-5E15A2354366}"/>
              </a:ext>
            </a:extLst>
          </p:cNvPr>
          <p:cNvSpPr>
            <a:spLocks noGrp="1"/>
          </p:cNvSpPr>
          <p:nvPr>
            <p:ph type="title"/>
          </p:nvPr>
        </p:nvSpPr>
        <p:spPr>
          <a:xfrm>
            <a:off x="241300" y="656138"/>
            <a:ext cx="11214100" cy="646331"/>
          </a:xfrm>
        </p:spPr>
        <p:txBody>
          <a:bodyPr/>
          <a:lstStyle/>
          <a:p>
            <a:r>
              <a:rPr lang="en-GB" sz="4000" dirty="0">
                <a:latin typeface="Times New Roman" panose="02020603050405020304" pitchFamily="18" charset="0"/>
                <a:ea typeface="Times New Roman" panose="02020603050405020304" pitchFamily="18" charset="0"/>
                <a:cs typeface="Times New Roman" panose="02020603050405020304" pitchFamily="18" charset="0"/>
              </a:rPr>
              <a:t>Profitability of </a:t>
            </a:r>
            <a:r>
              <a:rPr lang="en-GB" sz="4000" b="1" dirty="0">
                <a:effectLst/>
                <a:latin typeface="Times New Roman" panose="02020603050405020304" pitchFamily="18" charset="0"/>
                <a:ea typeface="Times New Roman" panose="02020603050405020304" pitchFamily="18" charset="0"/>
                <a:cs typeface="Times New Roman" panose="02020603050405020304" pitchFamily="18" charset="0"/>
              </a:rPr>
              <a:t>Mining</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082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C05F6-C2DC-4E61-83CD-64E999BE6BFF}"/>
              </a:ext>
            </a:extLst>
          </p:cNvPr>
          <p:cNvSpPr>
            <a:spLocks noGrp="1"/>
          </p:cNvSpPr>
          <p:nvPr>
            <p:ph type="title"/>
          </p:nvPr>
        </p:nvSpPr>
        <p:spPr>
          <a:xfrm>
            <a:off x="241300" y="656138"/>
            <a:ext cx="11214100" cy="646331"/>
          </a:xfrm>
        </p:spPr>
        <p:txBody>
          <a:bodyPr/>
          <a:lstStyle/>
          <a:p>
            <a:r>
              <a:rPr lang="en-GB" sz="4000" b="1" dirty="0">
                <a:effectLst/>
                <a:latin typeface="Times New Roman" panose="02020603050405020304" pitchFamily="18" charset="0"/>
                <a:ea typeface="Times New Roman" panose="02020603050405020304" pitchFamily="18" charset="0"/>
                <a:cs typeface="Times New Roman" panose="02020603050405020304" pitchFamily="18" charset="0"/>
              </a:rPr>
              <a:t>Risks of Cryptocurrency Mining</a:t>
            </a:r>
            <a:endParaRPr lang="en-US" sz="4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204DE1C-620C-4101-9006-D317BFD188D0}"/>
              </a:ext>
            </a:extLst>
          </p:cNvPr>
          <p:cNvSpPr>
            <a:spLocks noGrp="1"/>
          </p:cNvSpPr>
          <p:nvPr>
            <p:ph type="sldNum" sz="quarter" idx="12"/>
          </p:nvPr>
        </p:nvSpPr>
        <p:spPr/>
        <p:txBody>
          <a:bodyPr/>
          <a:lstStyle/>
          <a:p>
            <a:fld id="{C263D6C4-4840-40CC-AC84-17E24B3B7BDE}" type="slidenum">
              <a:rPr lang="en-US" noProof="0" smtClean="0"/>
              <a:pPr/>
              <a:t>23</a:t>
            </a:fld>
            <a:endParaRPr lang="en-US" noProof="0" dirty="0"/>
          </a:p>
        </p:txBody>
      </p:sp>
      <p:sp>
        <p:nvSpPr>
          <p:cNvPr id="8" name="TextBox 7">
            <a:extLst>
              <a:ext uri="{FF2B5EF4-FFF2-40B4-BE49-F238E27FC236}">
                <a16:creationId xmlns:a16="http://schemas.microsoft.com/office/drawing/2014/main" id="{6CA8A93B-9AD9-0731-0450-A53BBB6836FB}"/>
              </a:ext>
            </a:extLst>
          </p:cNvPr>
          <p:cNvSpPr txBox="1"/>
          <p:nvPr/>
        </p:nvSpPr>
        <p:spPr>
          <a:xfrm>
            <a:off x="297329" y="1945342"/>
            <a:ext cx="10954871" cy="373031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GB" sz="2000" b="1" u="sng" dirty="0">
                <a:solidFill>
                  <a:schemeClr val="bg1"/>
                </a:solidFill>
                <a:latin typeface="Times New Roman" panose="02020603050405020304" pitchFamily="18" charset="0"/>
                <a:cs typeface="Times New Roman" panose="02020603050405020304" pitchFamily="18" charset="0"/>
              </a:rPr>
              <a:t>Market Volatility: </a:t>
            </a:r>
            <a:r>
              <a:rPr lang="en-GB" sz="2000" dirty="0">
                <a:solidFill>
                  <a:schemeClr val="bg1"/>
                </a:solidFill>
                <a:latin typeface="Times New Roman" panose="02020603050405020304" pitchFamily="18" charset="0"/>
                <a:cs typeface="Times New Roman" panose="02020603050405020304" pitchFamily="18" charset="0"/>
              </a:rPr>
              <a:t>The value of cryptocurrencies can be highly volatile, and changes in value can greatly impact the profitability of mining.</a:t>
            </a:r>
          </a:p>
          <a:p>
            <a:pPr marL="342900" indent="-342900" algn="just">
              <a:lnSpc>
                <a:spcPct val="150000"/>
              </a:lnSpc>
              <a:buFont typeface="Wingdings" panose="05000000000000000000" pitchFamily="2" charset="2"/>
              <a:buChar char="q"/>
            </a:pPr>
            <a:r>
              <a:rPr lang="en-GB" sz="2000" b="1" u="sng" dirty="0">
                <a:solidFill>
                  <a:schemeClr val="bg1"/>
                </a:solidFill>
                <a:latin typeface="Times New Roman" panose="02020603050405020304" pitchFamily="18" charset="0"/>
                <a:cs typeface="Times New Roman" panose="02020603050405020304" pitchFamily="18" charset="0"/>
              </a:rPr>
              <a:t>Technical Risks: </a:t>
            </a:r>
            <a:r>
              <a:rPr lang="en-GB" sz="2000" dirty="0">
                <a:solidFill>
                  <a:schemeClr val="bg1"/>
                </a:solidFill>
                <a:latin typeface="Times New Roman" panose="02020603050405020304" pitchFamily="18" charset="0"/>
                <a:cs typeface="Times New Roman" panose="02020603050405020304" pitchFamily="18" charset="0"/>
              </a:rPr>
              <a:t>Technical issues, such as hardware failures, network disruptions, and software bugs, can result in reduced efficiency and profitability for miners.</a:t>
            </a:r>
          </a:p>
          <a:p>
            <a:pPr marL="342900" indent="-342900" algn="just">
              <a:lnSpc>
                <a:spcPct val="150000"/>
              </a:lnSpc>
              <a:buFont typeface="Wingdings" panose="05000000000000000000" pitchFamily="2" charset="2"/>
              <a:buChar char="q"/>
            </a:pPr>
            <a:r>
              <a:rPr lang="en-GB" sz="2000" b="1" u="sng" dirty="0">
                <a:solidFill>
                  <a:schemeClr val="bg1"/>
                </a:solidFill>
                <a:latin typeface="Times New Roman" panose="02020603050405020304" pitchFamily="18" charset="0"/>
                <a:cs typeface="Times New Roman" panose="02020603050405020304" pitchFamily="18" charset="0"/>
              </a:rPr>
              <a:t>Energy Costs: </a:t>
            </a:r>
            <a:r>
              <a:rPr lang="en-GB" sz="2000" dirty="0">
                <a:solidFill>
                  <a:schemeClr val="bg1"/>
                </a:solidFill>
                <a:latin typeface="Times New Roman" panose="02020603050405020304" pitchFamily="18" charset="0"/>
                <a:cs typeface="Times New Roman" panose="02020603050405020304" pitchFamily="18" charset="0"/>
              </a:rPr>
              <a:t>Cryptocurrency mining is energy-intensive, and the cost of electricity can greatly impact the overall profitability of mining.</a:t>
            </a:r>
          </a:p>
          <a:p>
            <a:pPr marL="342900" indent="-342900" algn="just">
              <a:lnSpc>
                <a:spcPct val="150000"/>
              </a:lnSpc>
              <a:buFont typeface="Wingdings" panose="05000000000000000000" pitchFamily="2" charset="2"/>
              <a:buChar char="q"/>
            </a:pPr>
            <a:r>
              <a:rPr lang="en-GB" sz="2000" b="1" u="sng" dirty="0">
                <a:solidFill>
                  <a:schemeClr val="bg1"/>
                </a:solidFill>
                <a:latin typeface="Times New Roman" panose="02020603050405020304" pitchFamily="18" charset="0"/>
                <a:cs typeface="Times New Roman" panose="02020603050405020304" pitchFamily="18" charset="0"/>
              </a:rPr>
              <a:t>Difficulty Increases: </a:t>
            </a:r>
            <a:r>
              <a:rPr lang="en-GB" sz="2000" dirty="0">
                <a:solidFill>
                  <a:schemeClr val="bg1"/>
                </a:solidFill>
                <a:latin typeface="Times New Roman" panose="02020603050405020304" pitchFamily="18" charset="0"/>
                <a:cs typeface="Times New Roman" panose="02020603050405020304" pitchFamily="18" charset="0"/>
              </a:rPr>
              <a:t>Over time, the difficulty of mining increases, which can result in reduced profitability as more computing power is required to mine new blocks.</a:t>
            </a:r>
          </a:p>
        </p:txBody>
      </p:sp>
    </p:spTree>
    <p:extLst>
      <p:ext uri="{BB962C8B-B14F-4D97-AF65-F5344CB8AC3E}">
        <p14:creationId xmlns:p14="http://schemas.microsoft.com/office/powerpoint/2010/main" val="3514593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04DE1C-620C-4101-9006-D317BFD188D0}"/>
              </a:ext>
            </a:extLst>
          </p:cNvPr>
          <p:cNvSpPr>
            <a:spLocks noGrp="1"/>
          </p:cNvSpPr>
          <p:nvPr>
            <p:ph type="sldNum" sz="quarter" idx="12"/>
          </p:nvPr>
        </p:nvSpPr>
        <p:spPr/>
        <p:txBody>
          <a:bodyPr/>
          <a:lstStyle/>
          <a:p>
            <a:fld id="{C263D6C4-4840-40CC-AC84-17E24B3B7BDE}" type="slidenum">
              <a:rPr lang="en-US" noProof="0" smtClean="0"/>
              <a:pPr/>
              <a:t>24</a:t>
            </a:fld>
            <a:endParaRPr lang="en-US" noProof="0" dirty="0"/>
          </a:p>
        </p:txBody>
      </p:sp>
      <p:sp>
        <p:nvSpPr>
          <p:cNvPr id="8" name="TextBox 7">
            <a:extLst>
              <a:ext uri="{FF2B5EF4-FFF2-40B4-BE49-F238E27FC236}">
                <a16:creationId xmlns:a16="http://schemas.microsoft.com/office/drawing/2014/main" id="{6CA8A93B-9AD9-0731-0450-A53BBB6836FB}"/>
              </a:ext>
            </a:extLst>
          </p:cNvPr>
          <p:cNvSpPr txBox="1"/>
          <p:nvPr/>
        </p:nvSpPr>
        <p:spPr>
          <a:xfrm>
            <a:off x="385482" y="2008095"/>
            <a:ext cx="10300447" cy="280698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GB" sz="2000" b="1" u="sng" dirty="0">
                <a:solidFill>
                  <a:schemeClr val="bg1"/>
                </a:solidFill>
                <a:latin typeface="Times New Roman" panose="02020603050405020304" pitchFamily="18" charset="0"/>
                <a:cs typeface="Times New Roman" panose="02020603050405020304" pitchFamily="18" charset="0"/>
              </a:rPr>
              <a:t>Competition: </a:t>
            </a:r>
            <a:r>
              <a:rPr lang="en-GB" sz="2000" dirty="0">
                <a:solidFill>
                  <a:schemeClr val="bg1"/>
                </a:solidFill>
                <a:latin typeface="Times New Roman" panose="02020603050405020304" pitchFamily="18" charset="0"/>
                <a:cs typeface="Times New Roman" panose="02020603050405020304" pitchFamily="18" charset="0"/>
              </a:rPr>
              <a:t>The number of miners in the market continues to increase, which can result in increased competition and reduced profits for individual miners.</a:t>
            </a:r>
          </a:p>
          <a:p>
            <a:pPr marL="342900" indent="-342900" algn="just">
              <a:lnSpc>
                <a:spcPct val="150000"/>
              </a:lnSpc>
              <a:buFont typeface="Wingdings" panose="05000000000000000000" pitchFamily="2" charset="2"/>
              <a:buChar char="q"/>
            </a:pPr>
            <a:r>
              <a:rPr lang="en-GB" sz="2000" b="1" u="sng" dirty="0">
                <a:solidFill>
                  <a:schemeClr val="bg1"/>
                </a:solidFill>
                <a:latin typeface="Times New Roman" panose="02020603050405020304" pitchFamily="18" charset="0"/>
                <a:cs typeface="Times New Roman" panose="02020603050405020304" pitchFamily="18" charset="0"/>
              </a:rPr>
              <a:t>Regulatory Risks: </a:t>
            </a:r>
            <a:r>
              <a:rPr lang="en-GB" sz="2000" dirty="0">
                <a:solidFill>
                  <a:schemeClr val="bg1"/>
                </a:solidFill>
                <a:latin typeface="Times New Roman" panose="02020603050405020304" pitchFamily="18" charset="0"/>
                <a:cs typeface="Times New Roman" panose="02020603050405020304" pitchFamily="18" charset="0"/>
              </a:rPr>
              <a:t>Governments and regulatory bodies may introduce regulations that impact the profitability and legality of cryptocurrency mining, or even ban it outright in some cases.</a:t>
            </a:r>
          </a:p>
          <a:p>
            <a:pPr marL="342900" indent="-342900" algn="just">
              <a:lnSpc>
                <a:spcPct val="150000"/>
              </a:lnSpc>
              <a:buFont typeface="Wingdings" panose="05000000000000000000" pitchFamily="2" charset="2"/>
              <a:buChar char="q"/>
            </a:pPr>
            <a:r>
              <a:rPr lang="en-GB" sz="2000" b="1" u="sng" dirty="0">
                <a:solidFill>
                  <a:schemeClr val="bg1"/>
                </a:solidFill>
                <a:latin typeface="Times New Roman" panose="02020603050405020304" pitchFamily="18" charset="0"/>
                <a:cs typeface="Times New Roman" panose="02020603050405020304" pitchFamily="18" charset="0"/>
              </a:rPr>
              <a:t>Security Risks: </a:t>
            </a:r>
            <a:r>
              <a:rPr lang="en-GB" sz="2000" dirty="0">
                <a:solidFill>
                  <a:schemeClr val="bg1"/>
                </a:solidFill>
                <a:latin typeface="Times New Roman" panose="02020603050405020304" pitchFamily="18" charset="0"/>
                <a:cs typeface="Times New Roman" panose="02020603050405020304" pitchFamily="18" charset="0"/>
              </a:rPr>
              <a:t>Cryptocurrency mining can be vulnerable to cyberattacks and hacking, which can result in the loss of digital assets and equipment.</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0B3035BF-E8E5-A743-692B-5E15A2354366}"/>
              </a:ext>
            </a:extLst>
          </p:cNvPr>
          <p:cNvSpPr>
            <a:spLocks noGrp="1"/>
          </p:cNvSpPr>
          <p:nvPr>
            <p:ph type="title"/>
          </p:nvPr>
        </p:nvSpPr>
        <p:spPr>
          <a:xfrm>
            <a:off x="241300" y="656138"/>
            <a:ext cx="11214100" cy="646331"/>
          </a:xfrm>
        </p:spPr>
        <p:txBody>
          <a:bodyPr/>
          <a:lstStyle/>
          <a:p>
            <a:r>
              <a:rPr lang="en-GB" sz="4000" b="1" dirty="0">
                <a:effectLst/>
                <a:latin typeface="Times New Roman" panose="02020603050405020304" pitchFamily="18" charset="0"/>
                <a:ea typeface="Times New Roman" panose="02020603050405020304" pitchFamily="18" charset="0"/>
                <a:cs typeface="Times New Roman" panose="02020603050405020304" pitchFamily="18" charset="0"/>
              </a:rPr>
              <a:t>Risks of Cryptocurrency Mining</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9528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04DE1C-620C-4101-9006-D317BFD188D0}"/>
              </a:ext>
            </a:extLst>
          </p:cNvPr>
          <p:cNvSpPr>
            <a:spLocks noGrp="1"/>
          </p:cNvSpPr>
          <p:nvPr>
            <p:ph type="sldNum" sz="quarter" idx="12"/>
          </p:nvPr>
        </p:nvSpPr>
        <p:spPr/>
        <p:txBody>
          <a:bodyPr/>
          <a:lstStyle/>
          <a:p>
            <a:fld id="{C263D6C4-4840-40CC-AC84-17E24B3B7BDE}" type="slidenum">
              <a:rPr lang="en-US" noProof="0" smtClean="0"/>
              <a:pPr/>
              <a:t>25</a:t>
            </a:fld>
            <a:endParaRPr lang="en-US" noProof="0" dirty="0"/>
          </a:p>
        </p:txBody>
      </p:sp>
      <p:sp>
        <p:nvSpPr>
          <p:cNvPr id="8" name="TextBox 7">
            <a:extLst>
              <a:ext uri="{FF2B5EF4-FFF2-40B4-BE49-F238E27FC236}">
                <a16:creationId xmlns:a16="http://schemas.microsoft.com/office/drawing/2014/main" id="{6CA8A93B-9AD9-0731-0450-A53BBB6836FB}"/>
              </a:ext>
            </a:extLst>
          </p:cNvPr>
          <p:cNvSpPr txBox="1"/>
          <p:nvPr/>
        </p:nvSpPr>
        <p:spPr>
          <a:xfrm>
            <a:off x="502024" y="1548216"/>
            <a:ext cx="10300447" cy="4653646"/>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GB" sz="2000" dirty="0">
                <a:solidFill>
                  <a:schemeClr val="bg1"/>
                </a:solidFill>
                <a:latin typeface="Times New Roman" panose="02020603050405020304" pitchFamily="18" charset="0"/>
                <a:cs typeface="Times New Roman" panose="02020603050405020304" pitchFamily="18" charset="0"/>
              </a:rPr>
              <a:t>Cryptocurrency mining is a rapidly evolving field that is expected to see significant advancements in the future. One potential area of improvement is in the efficiency and energy consumption of mining hardware. Currently, the energy consumption of cryptocurrency mining is a major concern, as it contributes to carbon emissions and environmental degradation.</a:t>
            </a:r>
          </a:p>
          <a:p>
            <a:pPr algn="just">
              <a:lnSpc>
                <a:spcPct val="150000"/>
              </a:lnSpc>
            </a:pPr>
            <a:endParaRPr lang="en-GB" sz="2000" dirty="0">
              <a:solidFill>
                <a:schemeClr val="bg1"/>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q"/>
            </a:pPr>
            <a:r>
              <a:rPr lang="en-GB" sz="2000" dirty="0">
                <a:solidFill>
                  <a:schemeClr val="bg1"/>
                </a:solidFill>
                <a:latin typeface="Times New Roman" panose="02020603050405020304" pitchFamily="18" charset="0"/>
                <a:cs typeface="Times New Roman" panose="02020603050405020304" pitchFamily="18" charset="0"/>
              </a:rPr>
              <a:t>In order to address this issue, research is being conducted into alternative methods of mining that use less energy, such as proof-of-stake algorithms and other consensus mechanisms. Additionally, advances in hardware technology, such as ASICs and GPUs, are expected to continue to improve the efficiency of mining, potentially making it more profitable for individuals and companies.</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0B3035BF-E8E5-A743-692B-5E15A2354366}"/>
              </a:ext>
            </a:extLst>
          </p:cNvPr>
          <p:cNvSpPr>
            <a:spLocks noGrp="1"/>
          </p:cNvSpPr>
          <p:nvPr>
            <p:ph type="title"/>
          </p:nvPr>
        </p:nvSpPr>
        <p:spPr>
          <a:xfrm>
            <a:off x="241300" y="656138"/>
            <a:ext cx="11214100" cy="646331"/>
          </a:xfrm>
        </p:spPr>
        <p:txBody>
          <a:bodyPr/>
          <a:lstStyle/>
          <a:p>
            <a:r>
              <a:rPr lang="en-GB" sz="4000" b="1" dirty="0">
                <a:effectLst/>
                <a:latin typeface="Times New Roman" panose="02020603050405020304" pitchFamily="18" charset="0"/>
                <a:ea typeface="Times New Roman" panose="02020603050405020304" pitchFamily="18" charset="0"/>
                <a:cs typeface="Times New Roman" panose="02020603050405020304" pitchFamily="18" charset="0"/>
              </a:rPr>
              <a:t>Potential Advancement and Future of Mining</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8454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04DE1C-620C-4101-9006-D317BFD188D0}"/>
              </a:ext>
            </a:extLst>
          </p:cNvPr>
          <p:cNvSpPr>
            <a:spLocks noGrp="1"/>
          </p:cNvSpPr>
          <p:nvPr>
            <p:ph type="sldNum" sz="quarter" idx="12"/>
          </p:nvPr>
        </p:nvSpPr>
        <p:spPr/>
        <p:txBody>
          <a:bodyPr/>
          <a:lstStyle/>
          <a:p>
            <a:fld id="{C263D6C4-4840-40CC-AC84-17E24B3B7BDE}" type="slidenum">
              <a:rPr lang="en-US" noProof="0" smtClean="0"/>
              <a:pPr/>
              <a:t>26</a:t>
            </a:fld>
            <a:endParaRPr lang="en-US" noProof="0" dirty="0"/>
          </a:p>
        </p:txBody>
      </p:sp>
      <p:sp>
        <p:nvSpPr>
          <p:cNvPr id="8" name="TextBox 7">
            <a:extLst>
              <a:ext uri="{FF2B5EF4-FFF2-40B4-BE49-F238E27FC236}">
                <a16:creationId xmlns:a16="http://schemas.microsoft.com/office/drawing/2014/main" id="{6CA8A93B-9AD9-0731-0450-A53BBB6836FB}"/>
              </a:ext>
            </a:extLst>
          </p:cNvPr>
          <p:cNvSpPr txBox="1"/>
          <p:nvPr/>
        </p:nvSpPr>
        <p:spPr>
          <a:xfrm>
            <a:off x="466164" y="1748118"/>
            <a:ext cx="10300447" cy="373031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GB" sz="2000" dirty="0">
                <a:solidFill>
                  <a:schemeClr val="bg1"/>
                </a:solidFill>
                <a:latin typeface="Times New Roman" panose="02020603050405020304" pitchFamily="18" charset="0"/>
                <a:cs typeface="Times New Roman" panose="02020603050405020304" pitchFamily="18" charset="0"/>
              </a:rPr>
              <a:t>Another area of potential advancement is in the development of decentralized systems for managing the mining process. This could allow for a more distributed and secure network, as well as a more equitable distribution of rewards to miners.</a:t>
            </a:r>
          </a:p>
          <a:p>
            <a:pPr algn="just">
              <a:lnSpc>
                <a:spcPct val="150000"/>
              </a:lnSpc>
            </a:pPr>
            <a:endParaRPr lang="en-GB" sz="2000" dirty="0">
              <a:solidFill>
                <a:schemeClr val="bg1"/>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q"/>
            </a:pPr>
            <a:r>
              <a:rPr lang="en-GB" sz="2000" dirty="0">
                <a:solidFill>
                  <a:schemeClr val="bg1"/>
                </a:solidFill>
                <a:latin typeface="Times New Roman" panose="02020603050405020304" pitchFamily="18" charset="0"/>
                <a:cs typeface="Times New Roman" panose="02020603050405020304" pitchFamily="18" charset="0"/>
              </a:rPr>
              <a:t>Overall, the future of cryptocurrency mining is expected to be shaped by advances in technology, energy efficiency, and decentralization. As the field continues to evolve, it is likely that new opportunities will emerge for individuals and companies to participate in and benefit from the growth of the cryptocurrency industry.</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0B3035BF-E8E5-A743-692B-5E15A2354366}"/>
              </a:ext>
            </a:extLst>
          </p:cNvPr>
          <p:cNvSpPr>
            <a:spLocks noGrp="1"/>
          </p:cNvSpPr>
          <p:nvPr>
            <p:ph type="title"/>
          </p:nvPr>
        </p:nvSpPr>
        <p:spPr>
          <a:xfrm>
            <a:off x="241300" y="656138"/>
            <a:ext cx="11214100" cy="646331"/>
          </a:xfrm>
        </p:spPr>
        <p:txBody>
          <a:bodyPr/>
          <a:lstStyle/>
          <a:p>
            <a:r>
              <a:rPr lang="en-GB" sz="4000" b="1" dirty="0">
                <a:effectLst/>
                <a:latin typeface="Times New Roman" panose="02020603050405020304" pitchFamily="18" charset="0"/>
                <a:ea typeface="Times New Roman" panose="02020603050405020304" pitchFamily="18" charset="0"/>
                <a:cs typeface="Times New Roman" panose="02020603050405020304" pitchFamily="18" charset="0"/>
              </a:rPr>
              <a:t>Potential Advancement and Future of Mining</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1483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F78B6-941C-AC4D-1447-2B1C8284389B}"/>
              </a:ext>
            </a:extLst>
          </p:cNvPr>
          <p:cNvSpPr>
            <a:spLocks noGrp="1"/>
          </p:cNvSpPr>
          <p:nvPr>
            <p:ph type="ctrTitle"/>
          </p:nvPr>
        </p:nvSpPr>
        <p:spPr>
          <a:xfrm>
            <a:off x="3747247" y="3115235"/>
            <a:ext cx="6455934" cy="1243584"/>
          </a:xfrm>
        </p:spPr>
        <p:txBody>
          <a:bodyPr/>
          <a:lstStyle/>
          <a:p>
            <a:pPr algn="ctr"/>
            <a:r>
              <a:rPr lang="en-US" sz="8800" dirty="0">
                <a:latin typeface="Algerian" panose="04020705040A02060702" pitchFamily="82" charset="0"/>
              </a:rPr>
              <a:t>Thank You</a:t>
            </a:r>
          </a:p>
        </p:txBody>
      </p:sp>
    </p:spTree>
    <p:extLst>
      <p:ext uri="{BB962C8B-B14F-4D97-AF65-F5344CB8AC3E}">
        <p14:creationId xmlns:p14="http://schemas.microsoft.com/office/powerpoint/2010/main" val="2664071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5277E-06CE-471C-9D0C-EDBB067610B9}"/>
              </a:ext>
            </a:extLst>
          </p:cNvPr>
          <p:cNvSpPr>
            <a:spLocks noGrp="1"/>
          </p:cNvSpPr>
          <p:nvPr>
            <p:ph type="title"/>
          </p:nvPr>
        </p:nvSpPr>
        <p:spPr>
          <a:xfrm>
            <a:off x="439271" y="304800"/>
            <a:ext cx="11263779" cy="646331"/>
          </a:xfrm>
        </p:spPr>
        <p:txBody>
          <a:bodyPr/>
          <a:lstStyle/>
          <a:p>
            <a:r>
              <a:rPr lang="en-US" sz="4000" dirty="0">
                <a:latin typeface="Times New Roman" panose="02020603050405020304" pitchFamily="18" charset="0"/>
                <a:cs typeface="Times New Roman" panose="02020603050405020304" pitchFamily="18" charset="0"/>
              </a:rPr>
              <a:t>What is Cryptocurrency Mining?</a:t>
            </a:r>
          </a:p>
        </p:txBody>
      </p:sp>
      <p:sp>
        <p:nvSpPr>
          <p:cNvPr id="3" name="Slide Number Placeholder 2">
            <a:extLst>
              <a:ext uri="{FF2B5EF4-FFF2-40B4-BE49-F238E27FC236}">
                <a16:creationId xmlns:a16="http://schemas.microsoft.com/office/drawing/2014/main" id="{D2E05916-D8E1-40ED-8410-215531FEB0E1}"/>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4" name="Text Placeholder 3">
            <a:extLst>
              <a:ext uri="{FF2B5EF4-FFF2-40B4-BE49-F238E27FC236}">
                <a16:creationId xmlns:a16="http://schemas.microsoft.com/office/drawing/2014/main" id="{1682783E-66C6-4662-B51A-6001579A366F}"/>
              </a:ext>
            </a:extLst>
          </p:cNvPr>
          <p:cNvSpPr>
            <a:spLocks noGrp="1"/>
          </p:cNvSpPr>
          <p:nvPr>
            <p:ph type="body" sz="quarter" idx="13"/>
          </p:nvPr>
        </p:nvSpPr>
        <p:spPr>
          <a:xfrm>
            <a:off x="351678" y="1582508"/>
            <a:ext cx="11488643" cy="4531421"/>
          </a:xfrm>
        </p:spPr>
        <p:txBody>
          <a:bodyPr anchor="t">
            <a:noAutofit/>
          </a:bodyPr>
          <a:lstStyle/>
          <a:p>
            <a:pPr marL="342900" indent="-342900" algn="just">
              <a:lnSpc>
                <a:spcPct val="150000"/>
              </a:lnSpc>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Cryptocurrency mining is the process of verifying and adding transaction records to a blockchain network. Miners compete to solve complex mathematical problems, and the first to solve the problem adds the next block to the blockchain network and is rewarded with a certain amount of cryptocurrency. This process helps to secure the network and confirm transactions. The main aim of cryptocurrency mining is to earn rewards in the form of the cryptocurrency being mined.</a:t>
            </a:r>
          </a:p>
          <a:p>
            <a:pPr marL="342900" indent="-342900" algn="just">
              <a:lnSpc>
                <a:spcPct val="150000"/>
              </a:lnSpc>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Cryptocurrency mining requires significant computational power and requires specialized hardware known as ASICs. The difficulty level of the mathematical problems solved by miners can vary, making it more or less profitable to mine different cryptocurrencies at different times. The process of cryptocurrency mining also consumes a large amount of energy and contributes to environmental concerns.</a:t>
            </a:r>
          </a:p>
        </p:txBody>
      </p:sp>
    </p:spTree>
    <p:extLst>
      <p:ext uri="{BB962C8B-B14F-4D97-AF65-F5344CB8AC3E}">
        <p14:creationId xmlns:p14="http://schemas.microsoft.com/office/powerpoint/2010/main" val="239011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2E05916-D8E1-40ED-8410-215531FEB0E1}"/>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7" name="Text Placeholder 3">
            <a:extLst>
              <a:ext uri="{FF2B5EF4-FFF2-40B4-BE49-F238E27FC236}">
                <a16:creationId xmlns:a16="http://schemas.microsoft.com/office/drawing/2014/main" id="{38D27B5B-2087-DA14-DA98-5BB23AF5536F}"/>
              </a:ext>
            </a:extLst>
          </p:cNvPr>
          <p:cNvSpPr txBox="1">
            <a:spLocks/>
          </p:cNvSpPr>
          <p:nvPr/>
        </p:nvSpPr>
        <p:spPr>
          <a:xfrm>
            <a:off x="533400" y="1743254"/>
            <a:ext cx="10718800" cy="3784666"/>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Clr>
                <a:schemeClr val="accent2"/>
              </a:buClr>
              <a:buFont typeface="Arial" panose="020B0604020202020204" pitchFamily="34" charset="0"/>
              <a:buNone/>
              <a:defRPr sz="6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Cryptocurrency Mining is done to fetch the units of cryptocurrency by solving complex mathematical calculations and problems. Cryptocurrency does not have a central controlling authority. So, there is a limited number of units of cryptocurrency.</a:t>
            </a:r>
          </a:p>
          <a:p>
            <a:pPr marL="342900" indent="-34290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Every unit has specific digital data and key and it can only be found after executing a huge number of calculations. The only feasible way to arrive at a hash matching the correct criteria is to simply calculate as many as possible and wait until you get a matching hash. When the right hash is found, a new </a:t>
            </a:r>
            <a:r>
              <a:rPr lang="en-US" sz="2000" i="1" dirty="0">
                <a:latin typeface="Times New Roman" panose="02020603050405020304" pitchFamily="18" charset="0"/>
                <a:cs typeface="Times New Roman" panose="02020603050405020304" pitchFamily="18" charset="0"/>
              </a:rPr>
              <a:t>block</a:t>
            </a:r>
            <a:r>
              <a:rPr lang="en-US" sz="2000" dirty="0">
                <a:latin typeface="Times New Roman" panose="02020603050405020304" pitchFamily="18" charset="0"/>
                <a:cs typeface="Times New Roman" panose="02020603050405020304" pitchFamily="18" charset="0"/>
              </a:rPr>
              <a:t> is formed and the miner that found it is awarded with units of cryptocurrency.</a:t>
            </a:r>
          </a:p>
        </p:txBody>
      </p:sp>
      <p:sp>
        <p:nvSpPr>
          <p:cNvPr id="6" name="Title 1">
            <a:extLst>
              <a:ext uri="{FF2B5EF4-FFF2-40B4-BE49-F238E27FC236}">
                <a16:creationId xmlns:a16="http://schemas.microsoft.com/office/drawing/2014/main" id="{34354EE1-3343-03DF-FFC0-4A044711F425}"/>
              </a:ext>
            </a:extLst>
          </p:cNvPr>
          <p:cNvSpPr>
            <a:spLocks noGrp="1"/>
          </p:cNvSpPr>
          <p:nvPr>
            <p:ph type="title"/>
          </p:nvPr>
        </p:nvSpPr>
        <p:spPr>
          <a:xfrm>
            <a:off x="439271" y="304800"/>
            <a:ext cx="11263779" cy="624043"/>
          </a:xfrm>
        </p:spPr>
        <p:txBody>
          <a:bodyPr/>
          <a:lstStyle/>
          <a:p>
            <a:r>
              <a:rPr lang="en-US" sz="4000" dirty="0">
                <a:latin typeface="Times New Roman" panose="02020603050405020304" pitchFamily="18" charset="0"/>
                <a:cs typeface="Times New Roman" panose="02020603050405020304" pitchFamily="18" charset="0"/>
              </a:rPr>
              <a:t>About Cryptocurrency Mining</a:t>
            </a:r>
          </a:p>
        </p:txBody>
      </p:sp>
    </p:spTree>
    <p:extLst>
      <p:ext uri="{BB962C8B-B14F-4D97-AF65-F5344CB8AC3E}">
        <p14:creationId xmlns:p14="http://schemas.microsoft.com/office/powerpoint/2010/main" val="978924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9321E-3599-4E8B-ACF6-B5BD0D80A609}"/>
              </a:ext>
            </a:extLst>
          </p:cNvPr>
          <p:cNvSpPr>
            <a:spLocks noGrp="1"/>
          </p:cNvSpPr>
          <p:nvPr>
            <p:ph type="title"/>
          </p:nvPr>
        </p:nvSpPr>
        <p:spPr>
          <a:xfrm>
            <a:off x="444500" y="542925"/>
            <a:ext cx="11214100" cy="646331"/>
          </a:xfrm>
        </p:spPr>
        <p:txBody>
          <a:bodyPr/>
          <a:lstStyle/>
          <a:p>
            <a:r>
              <a:rPr lang="en-US" sz="4000" dirty="0">
                <a:latin typeface="Times New Roman" panose="02020603050405020304" pitchFamily="18" charset="0"/>
                <a:cs typeface="Times New Roman" panose="02020603050405020304" pitchFamily="18" charset="0"/>
              </a:rPr>
              <a:t>Why Is Mining Needed?</a:t>
            </a:r>
          </a:p>
        </p:txBody>
      </p:sp>
      <p:sp>
        <p:nvSpPr>
          <p:cNvPr id="3" name="Slide Number Placeholder 2">
            <a:extLst>
              <a:ext uri="{FF2B5EF4-FFF2-40B4-BE49-F238E27FC236}">
                <a16:creationId xmlns:a16="http://schemas.microsoft.com/office/drawing/2014/main" id="{4E6757BB-D8E6-43E0-9592-B5185F6470F4}"/>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Text Placeholder 3">
            <a:extLst>
              <a:ext uri="{FF2B5EF4-FFF2-40B4-BE49-F238E27FC236}">
                <a16:creationId xmlns:a16="http://schemas.microsoft.com/office/drawing/2014/main" id="{FA1E6B52-B935-46CE-A368-82477F9C8186}"/>
              </a:ext>
            </a:extLst>
          </p:cNvPr>
          <p:cNvSpPr>
            <a:spLocks noGrp="1"/>
          </p:cNvSpPr>
          <p:nvPr>
            <p:ph type="body" sz="quarter" idx="13"/>
          </p:nvPr>
        </p:nvSpPr>
        <p:spPr>
          <a:xfrm>
            <a:off x="311897" y="1510242"/>
            <a:ext cx="11568206" cy="4483847"/>
          </a:xfrm>
        </p:spPr>
        <p:txBody>
          <a:bodyPr>
            <a:noAutofit/>
          </a:bodyPr>
          <a:lstStyle/>
          <a:p>
            <a:pPr algn="just">
              <a:lnSpc>
                <a:spcPct val="150000"/>
              </a:lnSpc>
            </a:pPr>
            <a:r>
              <a:rPr lang="en-US" sz="2400" b="1" u="sng" dirty="0">
                <a:latin typeface="Times New Roman" panose="02020603050405020304" pitchFamily="18" charset="0"/>
                <a:cs typeface="Times New Roman" panose="02020603050405020304" pitchFamily="18" charset="0"/>
              </a:rPr>
              <a:t>Ledger addition</a:t>
            </a:r>
            <a:r>
              <a:rPr lang="en-US" sz="2000" b="1" u="sng" dirty="0">
                <a:latin typeface="Times New Roman" panose="02020603050405020304" pitchFamily="18" charset="0"/>
                <a:cs typeface="Times New Roman" panose="02020603050405020304" pitchFamily="18" charset="0"/>
              </a:rPr>
              <a:t>:</a:t>
            </a:r>
          </a:p>
          <a:p>
            <a:pPr algn="just">
              <a:lnSpc>
                <a:spcPct val="150000"/>
              </a:lnSpc>
            </a:pPr>
            <a:r>
              <a:rPr lang="en-GB" sz="2000" dirty="0">
                <a:latin typeface="Times New Roman" panose="02020603050405020304" pitchFamily="18" charset="0"/>
                <a:cs typeface="Times New Roman" panose="02020603050405020304" pitchFamily="18" charset="0"/>
              </a:rPr>
              <a:t>In cryptocurrency, a ledger is a database that records all transactions made on the network. The ledger is maintained and updated by a decentralized network of computers, called nodes, which follow a set of consensus rules to validate and add new transactions to the ledger. The process of adding new transactions to the ledger is called ledger addition. This process helps maintain the integrity and security of the cryptocurrency network, as each ledger addition is verified and approved by multiple nodes in the network. The ledger acts as a historical record of all transactions and provides a secure and transparent way of tracking and verifying the ownership of cryptocurrency assets.</a:t>
            </a:r>
          </a:p>
        </p:txBody>
      </p:sp>
    </p:spTree>
    <p:extLst>
      <p:ext uri="{BB962C8B-B14F-4D97-AF65-F5344CB8AC3E}">
        <p14:creationId xmlns:p14="http://schemas.microsoft.com/office/powerpoint/2010/main" val="1817001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9321E-3599-4E8B-ACF6-B5BD0D80A609}"/>
              </a:ext>
            </a:extLst>
          </p:cNvPr>
          <p:cNvSpPr>
            <a:spLocks noGrp="1"/>
          </p:cNvSpPr>
          <p:nvPr>
            <p:ph type="title"/>
          </p:nvPr>
        </p:nvSpPr>
        <p:spPr>
          <a:xfrm>
            <a:off x="444500" y="542925"/>
            <a:ext cx="11214100" cy="646331"/>
          </a:xfrm>
        </p:spPr>
        <p:txBody>
          <a:bodyPr/>
          <a:lstStyle/>
          <a:p>
            <a:r>
              <a:rPr lang="en-US" sz="4000" dirty="0">
                <a:latin typeface="Times New Roman" panose="02020603050405020304" pitchFamily="18" charset="0"/>
                <a:cs typeface="Times New Roman" panose="02020603050405020304" pitchFamily="18" charset="0"/>
              </a:rPr>
              <a:t>Why Is Mining Needed?</a:t>
            </a:r>
          </a:p>
        </p:txBody>
      </p:sp>
      <p:sp>
        <p:nvSpPr>
          <p:cNvPr id="3" name="Slide Number Placeholder 2">
            <a:extLst>
              <a:ext uri="{FF2B5EF4-FFF2-40B4-BE49-F238E27FC236}">
                <a16:creationId xmlns:a16="http://schemas.microsoft.com/office/drawing/2014/main" id="{4E6757BB-D8E6-43E0-9592-B5185F6470F4}"/>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Text Placeholder 3">
            <a:extLst>
              <a:ext uri="{FF2B5EF4-FFF2-40B4-BE49-F238E27FC236}">
                <a16:creationId xmlns:a16="http://schemas.microsoft.com/office/drawing/2014/main" id="{FA1E6B52-B935-46CE-A368-82477F9C8186}"/>
              </a:ext>
            </a:extLst>
          </p:cNvPr>
          <p:cNvSpPr>
            <a:spLocks noGrp="1"/>
          </p:cNvSpPr>
          <p:nvPr>
            <p:ph type="body" sz="quarter" idx="13"/>
          </p:nvPr>
        </p:nvSpPr>
        <p:spPr>
          <a:xfrm>
            <a:off x="311897" y="1703294"/>
            <a:ext cx="11568206" cy="4367306"/>
          </a:xfrm>
        </p:spPr>
        <p:txBody>
          <a:bodyPr>
            <a:noAutofit/>
          </a:bodyPr>
          <a:lstStyle/>
          <a:p>
            <a:pPr algn="just">
              <a:lnSpc>
                <a:spcPct val="150000"/>
              </a:lnSpc>
            </a:pPr>
            <a:r>
              <a:rPr lang="en-US" sz="2400" b="1" u="sng" dirty="0">
                <a:latin typeface="Times New Roman" panose="02020603050405020304" pitchFamily="18" charset="0"/>
                <a:cs typeface="Times New Roman" panose="02020603050405020304" pitchFamily="18" charset="0"/>
              </a:rPr>
              <a:t>Financial deterrent: </a:t>
            </a:r>
          </a:p>
          <a:p>
            <a:pPr algn="just">
              <a:lnSpc>
                <a:spcPct val="150000"/>
              </a:lnSpc>
            </a:pPr>
            <a:r>
              <a:rPr lang="en-GB" sz="2000" dirty="0">
                <a:latin typeface="Times New Roman" panose="02020603050405020304" pitchFamily="18" charset="0"/>
                <a:cs typeface="Times New Roman" panose="02020603050405020304" pitchFamily="18" charset="0"/>
              </a:rPr>
              <a:t>Financial deterrent in cryptocurrency refers to the measures that are implemented to prevent unauthorized or fraudulent transactions in the blockchain network. The main aim of these deterrents is to protect the network from malicious actors who might try to exploit it. This can include measures such as proof of work algorithms, cryptographic signatures, and consensus protocols. These deterrents ensure that only legitimate transactions are processed and verified in the blockchain, maintaining its integrity and stability. Financial deterrents play a crucial role in the security and stability of cryptocurrency networks and are critical for the successful functioning of cryptocurrencies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2896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7F264-2926-47D8-B483-BADAD21FEC91}"/>
              </a:ext>
            </a:extLst>
          </p:cNvPr>
          <p:cNvSpPr>
            <a:spLocks noGrp="1"/>
          </p:cNvSpPr>
          <p:nvPr>
            <p:ph type="title"/>
          </p:nvPr>
        </p:nvSpPr>
        <p:spPr>
          <a:xfrm>
            <a:off x="121771" y="336274"/>
            <a:ext cx="11214100" cy="646331"/>
          </a:xfrm>
        </p:spPr>
        <p:txBody>
          <a:bodyPr/>
          <a:lstStyle/>
          <a:p>
            <a:r>
              <a:rPr lang="en-US" sz="4000" dirty="0">
                <a:latin typeface="Times New Roman" panose="02020603050405020304" pitchFamily="18" charset="0"/>
                <a:cs typeface="Times New Roman" panose="02020603050405020304" pitchFamily="18" charset="0"/>
              </a:rPr>
              <a:t>Validating cryptocurrency mining</a:t>
            </a:r>
          </a:p>
        </p:txBody>
      </p:sp>
      <p:sp>
        <p:nvSpPr>
          <p:cNvPr id="3" name="Slide Number Placeholder 2">
            <a:extLst>
              <a:ext uri="{FF2B5EF4-FFF2-40B4-BE49-F238E27FC236}">
                <a16:creationId xmlns:a16="http://schemas.microsoft.com/office/drawing/2014/main" id="{64BF4867-956D-45A8-97E9-43B8B0D1C5DB}"/>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Text Placeholder 3">
            <a:extLst>
              <a:ext uri="{FF2B5EF4-FFF2-40B4-BE49-F238E27FC236}">
                <a16:creationId xmlns:a16="http://schemas.microsoft.com/office/drawing/2014/main" id="{44BE8D29-7C06-4790-A2C4-C3F45C7D71D8}"/>
              </a:ext>
            </a:extLst>
          </p:cNvPr>
          <p:cNvSpPr>
            <a:spLocks noGrp="1"/>
          </p:cNvSpPr>
          <p:nvPr>
            <p:ph type="body" sz="quarter" idx="13"/>
          </p:nvPr>
        </p:nvSpPr>
        <p:spPr>
          <a:xfrm>
            <a:off x="224118" y="1391487"/>
            <a:ext cx="6938682" cy="4830020"/>
          </a:xfrm>
        </p:spPr>
        <p:txBody>
          <a:bodyPr>
            <a:noAutofit/>
          </a:bodyPr>
          <a:lstStyle/>
          <a:p>
            <a:pPr algn="just">
              <a:lnSpc>
                <a:spcPct val="100000"/>
              </a:lnSpc>
            </a:pPr>
            <a:r>
              <a:rPr lang="en-US" sz="2200" dirty="0">
                <a:latin typeface="Times New Roman" panose="02020603050405020304" pitchFamily="18" charset="0"/>
                <a:cs typeface="Times New Roman" panose="02020603050405020304" pitchFamily="18" charset="0"/>
              </a:rPr>
              <a:t>All cryptocurrency mining solutions require “Proof of Work(</a:t>
            </a:r>
            <a:r>
              <a:rPr lang="en-US" sz="2200" dirty="0" err="1">
                <a:latin typeface="Times New Roman" panose="02020603050405020304" pitchFamily="18" charset="0"/>
                <a:cs typeface="Times New Roman" panose="02020603050405020304" pitchFamily="18" charset="0"/>
              </a:rPr>
              <a:t>PoW</a:t>
            </a:r>
            <a:r>
              <a:rPr lang="en-US" sz="2200" dirty="0">
                <a:latin typeface="Times New Roman" panose="02020603050405020304" pitchFamily="18" charset="0"/>
                <a:cs typeface="Times New Roman" panose="02020603050405020304" pitchFamily="18" charset="0"/>
              </a:rPr>
              <a:t>)” to establish a new bitcoin blockchain</a:t>
            </a:r>
          </a:p>
          <a:p>
            <a:pPr algn="just">
              <a:lnSpc>
                <a:spcPct val="100000"/>
              </a:lnSpc>
            </a:pPr>
            <a:r>
              <a:rPr lang="en-GB" sz="2200" dirty="0">
                <a:latin typeface="Times New Roman" panose="02020603050405020304" pitchFamily="18" charset="0"/>
                <a:cs typeface="Times New Roman" panose="02020603050405020304" pitchFamily="18" charset="0"/>
              </a:rPr>
              <a:t>Proof of  Work is consensus algorithm  consist of complex cryptographic mathematical algorithm. The value of nonce is hashed with  SHA-256 and it will generate hash including number of zeros which is included in particular block  in  the  chain.  This  high-level  mathematical computation  calculated  by  miners  using  high  computing  hardware.  Bitcoin  miners utilize  the  SHA-256 hashing  calculation  and determine  the  hash  worth to  deliver  the hash. On the off chance that it is not exactly the given condition (the objective), at that point it is expected that the puzzle is tackled.</a:t>
            </a:r>
            <a:r>
              <a:rPr lang="en-US" sz="2200" dirty="0">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9D8DEC71-044B-FC33-6341-BA1D73883236}"/>
              </a:ext>
            </a:extLst>
          </p:cNvPr>
          <p:cNvPicPr>
            <a:picLocks noChangeAspect="1"/>
          </p:cNvPicPr>
          <p:nvPr/>
        </p:nvPicPr>
        <p:blipFill>
          <a:blip r:embed="rId2"/>
          <a:stretch>
            <a:fillRect/>
          </a:stretch>
        </p:blipFill>
        <p:spPr>
          <a:xfrm>
            <a:off x="7324165" y="1391486"/>
            <a:ext cx="4793171" cy="4686585"/>
          </a:xfrm>
          <a:prstGeom prst="rect">
            <a:avLst/>
          </a:prstGeom>
        </p:spPr>
      </p:pic>
      <p:sp>
        <p:nvSpPr>
          <p:cNvPr id="8" name="TextBox 7">
            <a:extLst>
              <a:ext uri="{FF2B5EF4-FFF2-40B4-BE49-F238E27FC236}">
                <a16:creationId xmlns:a16="http://schemas.microsoft.com/office/drawing/2014/main" id="{B391F445-4274-0A0B-95E1-CE5DF0E6CD68}"/>
              </a:ext>
            </a:extLst>
          </p:cNvPr>
          <p:cNvSpPr txBox="1"/>
          <p:nvPr/>
        </p:nvSpPr>
        <p:spPr>
          <a:xfrm>
            <a:off x="8328212" y="6185649"/>
            <a:ext cx="2528047" cy="369332"/>
          </a:xfrm>
          <a:prstGeom prst="rect">
            <a:avLst/>
          </a:prstGeom>
          <a:noFill/>
        </p:spPr>
        <p:txBody>
          <a:bodyPr wrap="square" rtlCol="0">
            <a:spAutoFit/>
          </a:bodyPr>
          <a:lstStyle/>
          <a:p>
            <a:pPr algn="ctr"/>
            <a:r>
              <a:rPr lang="en-US" dirty="0">
                <a:solidFill>
                  <a:schemeClr val="bg1"/>
                </a:solidFill>
              </a:rPr>
              <a:t>Flow of </a:t>
            </a:r>
            <a:r>
              <a:rPr lang="en-US" dirty="0" err="1">
                <a:solidFill>
                  <a:schemeClr val="bg1"/>
                </a:solidFill>
              </a:rPr>
              <a:t>PoW</a:t>
            </a:r>
            <a:endParaRPr lang="en-US" dirty="0">
              <a:solidFill>
                <a:schemeClr val="bg1"/>
              </a:solidFill>
            </a:endParaRPr>
          </a:p>
        </p:txBody>
      </p:sp>
    </p:spTree>
    <p:extLst>
      <p:ext uri="{BB962C8B-B14F-4D97-AF65-F5344CB8AC3E}">
        <p14:creationId xmlns:p14="http://schemas.microsoft.com/office/powerpoint/2010/main" val="600590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C05F6-C2DC-4E61-83CD-64E999BE6BFF}"/>
              </a:ext>
            </a:extLst>
          </p:cNvPr>
          <p:cNvSpPr>
            <a:spLocks noGrp="1"/>
          </p:cNvSpPr>
          <p:nvPr>
            <p:ph type="title"/>
          </p:nvPr>
        </p:nvSpPr>
        <p:spPr>
          <a:xfrm>
            <a:off x="444500" y="477143"/>
            <a:ext cx="11214100" cy="646331"/>
          </a:xfrm>
        </p:spPr>
        <p:txBody>
          <a:bodyPr/>
          <a:lstStyle/>
          <a:p>
            <a:r>
              <a:rPr lang="en-US" sz="4000" dirty="0">
                <a:latin typeface="Times New Roman" panose="02020603050405020304" pitchFamily="18" charset="0"/>
                <a:cs typeface="Times New Roman" panose="02020603050405020304" pitchFamily="18" charset="0"/>
              </a:rPr>
              <a:t>Solo Mining</a:t>
            </a:r>
          </a:p>
        </p:txBody>
      </p:sp>
      <p:sp>
        <p:nvSpPr>
          <p:cNvPr id="3" name="Slide Number Placeholder 2">
            <a:extLst>
              <a:ext uri="{FF2B5EF4-FFF2-40B4-BE49-F238E27FC236}">
                <a16:creationId xmlns:a16="http://schemas.microsoft.com/office/drawing/2014/main" id="{3204DE1C-620C-4101-9006-D317BFD188D0}"/>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6" name="Rectangle 2">
            <a:extLst>
              <a:ext uri="{FF2B5EF4-FFF2-40B4-BE49-F238E27FC236}">
                <a16:creationId xmlns:a16="http://schemas.microsoft.com/office/drawing/2014/main" id="{6C07BD9A-35B6-025D-8349-CC51F6677174}"/>
              </a:ext>
            </a:extLst>
          </p:cNvPr>
          <p:cNvSpPr>
            <a:spLocks noGrp="1" noChangeArrowheads="1"/>
          </p:cNvSpPr>
          <p:nvPr>
            <p:ph type="body" sz="quarter" idx="13"/>
          </p:nvPr>
        </p:nvSpPr>
        <p:spPr bwMode="auto">
          <a:xfrm>
            <a:off x="663388" y="1457734"/>
            <a:ext cx="11376212" cy="5115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Solo mining is a process of cryptocurrency mining where a miner runs the mining software on their own computer, without joining a mining pool. </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The miner attempts to solve the complex mathematical problem required to validate transactions on the blockchain network and, in return, is rewarded with newly mined cryptocurrency. </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The advantage of solo mining is that if a miner successfully solves a block, they receive the entire block reward, as opposed to sharing the reward with other miners in a pool. However, solo mining can be less profitable and less efficient compared to pool mining, as the chances of successfully solving a block are much lower for an individual miner compared to a large pool of miners. </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Additionally, the high computational power required for cryptocurrency mining can result in a higher electricity bill for the miner, making solo mining a costlier option.</a:t>
            </a:r>
            <a:b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4085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C05F6-C2DC-4E61-83CD-64E999BE6BFF}"/>
              </a:ext>
            </a:extLst>
          </p:cNvPr>
          <p:cNvSpPr>
            <a:spLocks noGrp="1"/>
          </p:cNvSpPr>
          <p:nvPr>
            <p:ph type="title"/>
          </p:nvPr>
        </p:nvSpPr>
        <p:spPr>
          <a:xfrm>
            <a:off x="444500" y="417419"/>
            <a:ext cx="11214100" cy="646331"/>
          </a:xfrm>
        </p:spPr>
        <p:txBody>
          <a:bodyPr/>
          <a:lstStyle/>
          <a:p>
            <a:r>
              <a:rPr lang="en-US" sz="4000" dirty="0">
                <a:latin typeface="Times New Roman" panose="02020603050405020304" pitchFamily="18" charset="0"/>
                <a:cs typeface="Times New Roman" panose="02020603050405020304" pitchFamily="18" charset="0"/>
              </a:rPr>
              <a:t>Pooled Mining</a:t>
            </a:r>
          </a:p>
        </p:txBody>
      </p:sp>
      <p:sp>
        <p:nvSpPr>
          <p:cNvPr id="3" name="Slide Number Placeholder 2">
            <a:extLst>
              <a:ext uri="{FF2B5EF4-FFF2-40B4-BE49-F238E27FC236}">
                <a16:creationId xmlns:a16="http://schemas.microsoft.com/office/drawing/2014/main" id="{3204DE1C-620C-4101-9006-D317BFD188D0}"/>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Text Placeholder 3">
            <a:extLst>
              <a:ext uri="{FF2B5EF4-FFF2-40B4-BE49-F238E27FC236}">
                <a16:creationId xmlns:a16="http://schemas.microsoft.com/office/drawing/2014/main" id="{DEAE53FF-8331-4C49-8037-DE2F59CDD362}"/>
              </a:ext>
            </a:extLst>
          </p:cNvPr>
          <p:cNvSpPr>
            <a:spLocks noGrp="1"/>
          </p:cNvSpPr>
          <p:nvPr>
            <p:ph type="body" sz="quarter" idx="13"/>
          </p:nvPr>
        </p:nvSpPr>
        <p:spPr>
          <a:xfrm>
            <a:off x="605118" y="1407459"/>
            <a:ext cx="11053482" cy="4787153"/>
          </a:xfrm>
        </p:spPr>
        <p:txBody>
          <a:bodyPr>
            <a:noAutofit/>
          </a:bodyPr>
          <a:lstStyle/>
          <a:p>
            <a:pPr algn="just">
              <a:lnSpc>
                <a:spcPct val="150000"/>
              </a:lnSpc>
            </a:pPr>
            <a:r>
              <a:rPr lang="en-GB" sz="2000" dirty="0">
                <a:latin typeface="Times New Roman" panose="02020603050405020304" pitchFamily="18" charset="0"/>
                <a:cs typeface="Times New Roman" panose="02020603050405020304" pitchFamily="18" charset="0"/>
              </a:rPr>
              <a:t>Pool mining is a method of cryptocurrency mining where a group of miners come together to pool their computational power to increase their chances of solving a block and earning the block reward. The process works as follows:</a:t>
            </a:r>
          </a:p>
          <a:p>
            <a:pPr marL="342900" indent="-342900" algn="just">
              <a:lnSpc>
                <a:spcPct val="100000"/>
              </a:lnSpc>
              <a:buClr>
                <a:schemeClr val="bg1"/>
              </a:buClr>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Miners join a mining pool: Miners can choose to join a mining pool that suits their needs. There are many different types of mining pools, each with its own fees, payment methods, and rules.</a:t>
            </a:r>
          </a:p>
          <a:p>
            <a:pPr marL="342900" indent="-342900" algn="just">
              <a:lnSpc>
                <a:spcPct val="100000"/>
              </a:lnSpc>
              <a:buClr>
                <a:schemeClr val="bg1"/>
              </a:buClr>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Pooled computational power: Each miner in the pool contributes their computational power to the pool. This combined computational power makes it more likely that the pool will solve a block.</a:t>
            </a:r>
          </a:p>
          <a:p>
            <a:pPr marL="342900" indent="-342900" algn="just">
              <a:lnSpc>
                <a:spcPct val="100000"/>
              </a:lnSpc>
              <a:buClr>
                <a:schemeClr val="bg1"/>
              </a:buClr>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Block reward distribution: When a block is solved, the block reward is divided among all the miners in the pool based on the amount of computational power they contributed. This is usually calculated as a proportion of the hash rate each miner contributed to the pool.</a:t>
            </a:r>
          </a:p>
          <a:p>
            <a:pPr marL="342900" indent="-342900" algn="just">
              <a:lnSpc>
                <a:spcPct val="100000"/>
              </a:lnSpc>
              <a:buClr>
                <a:schemeClr val="bg1"/>
              </a:buClr>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Regular payments: Miners in a pool receive regular payments for their contribution to the pool. The frequency of these payments depends on the pool and the cryptocurrency being mined.</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4216794"/>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757914-1161-4661-9696-421FD6935CDD}">
  <ds:schemaRefs>
    <ds:schemaRef ds:uri="http://purl.org/dc/terms/"/>
    <ds:schemaRef ds:uri="http://schemas.microsoft.com/office/2006/documentManagement/typ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71af3243-3dd4-4a8d-8c0d-dd76da1f02a5"/>
    <ds:schemaRef ds:uri="http://www.w3.org/XML/1998/namespace"/>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2939</Words>
  <Application>Microsoft Office PowerPoint</Application>
  <PresentationFormat>Widescreen</PresentationFormat>
  <Paragraphs>150</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 Unicode MS</vt:lpstr>
      <vt:lpstr>Algerian</vt:lpstr>
      <vt:lpstr>Arial</vt:lpstr>
      <vt:lpstr>Calibri</vt:lpstr>
      <vt:lpstr>Tahoma</vt:lpstr>
      <vt:lpstr>Times New Roman</vt:lpstr>
      <vt:lpstr>Trade Gothic LT Pro</vt:lpstr>
      <vt:lpstr>Trebuchet MS</vt:lpstr>
      <vt:lpstr>Wingdings</vt:lpstr>
      <vt:lpstr>Office Theme</vt:lpstr>
      <vt:lpstr>PowerPoint Presentation</vt:lpstr>
      <vt:lpstr>Cryptocurrency</vt:lpstr>
      <vt:lpstr>What is Cryptocurrency Mining?</vt:lpstr>
      <vt:lpstr>About Cryptocurrency Mining</vt:lpstr>
      <vt:lpstr>Why Is Mining Needed?</vt:lpstr>
      <vt:lpstr>Why Is Mining Needed?</vt:lpstr>
      <vt:lpstr>Validating cryptocurrency mining</vt:lpstr>
      <vt:lpstr>Solo Mining</vt:lpstr>
      <vt:lpstr>Pooled Mining</vt:lpstr>
      <vt:lpstr>Pooled Mining</vt:lpstr>
      <vt:lpstr>What You Need to Mine Cryptocurrency</vt:lpstr>
      <vt:lpstr>Mining Hardware and Software</vt:lpstr>
      <vt:lpstr>Mining Setup</vt:lpstr>
      <vt:lpstr>Cryptocurrency Mining Process</vt:lpstr>
      <vt:lpstr>Cryptocurrency Mining Process</vt:lpstr>
      <vt:lpstr>Bitcoin Mining Steps</vt:lpstr>
      <vt:lpstr>Bitcoin Mining Steps</vt:lpstr>
      <vt:lpstr>Types Of Bitcoin Mining</vt:lpstr>
      <vt:lpstr>Types Of Bitcoin Mining</vt:lpstr>
      <vt:lpstr>Types Of Bitcoin Mining</vt:lpstr>
      <vt:lpstr>Energy Consumption and Environmental Impact</vt:lpstr>
      <vt:lpstr>Profitability of Mining</vt:lpstr>
      <vt:lpstr>Risks of Cryptocurrency Mining</vt:lpstr>
      <vt:lpstr>Risks of Cryptocurrency Mining</vt:lpstr>
      <vt:lpstr>Potential Advancement and Future of Mining</vt:lpstr>
      <vt:lpstr>Potential Advancement and Future of Mining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2023-02-12T16:13:41Z</dcterms:created>
  <dcterms:modified xsi:type="dcterms:W3CDTF">2023-02-15T15:32:53Z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