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2"/>
  </p:sldMasterIdLst>
  <p:notesMasterIdLst>
    <p:notesMasterId r:id="rId33"/>
  </p:notesMasterIdLst>
  <p:handoutMasterIdLst>
    <p:handoutMasterId r:id="rId34"/>
  </p:handoutMasterIdLst>
  <p:sldIdLst>
    <p:sldId id="653" r:id="rId3"/>
    <p:sldId id="428" r:id="rId4"/>
    <p:sldId id="430" r:id="rId5"/>
    <p:sldId id="535" r:id="rId6"/>
    <p:sldId id="437" r:id="rId7"/>
    <p:sldId id="533" r:id="rId8"/>
    <p:sldId id="650" r:id="rId9"/>
    <p:sldId id="550" r:id="rId10"/>
    <p:sldId id="551" r:id="rId11"/>
    <p:sldId id="553" r:id="rId12"/>
    <p:sldId id="542" r:id="rId13"/>
    <p:sldId id="555" r:id="rId14"/>
    <p:sldId id="639" r:id="rId15"/>
    <p:sldId id="556" r:id="rId16"/>
    <p:sldId id="557" r:id="rId17"/>
    <p:sldId id="652" r:id="rId18"/>
    <p:sldId id="558" r:id="rId19"/>
    <p:sldId id="565" r:id="rId20"/>
    <p:sldId id="566" r:id="rId21"/>
    <p:sldId id="570" r:id="rId22"/>
    <p:sldId id="641" r:id="rId23"/>
    <p:sldId id="642" r:id="rId24"/>
    <p:sldId id="572" r:id="rId25"/>
    <p:sldId id="578" r:id="rId26"/>
    <p:sldId id="571" r:id="rId27"/>
    <p:sldId id="573" r:id="rId28"/>
    <p:sldId id="574" r:id="rId29"/>
    <p:sldId id="543" r:id="rId30"/>
    <p:sldId id="643" r:id="rId31"/>
    <p:sldId id="471" r:id="rId32"/>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 userDrawn="1">
          <p15:clr>
            <a:srgbClr val="A4A3A4"/>
          </p15:clr>
        </p15:guide>
        <p15:guide id="4" pos="74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0C8E"/>
    <a:srgbClr val="FF3300"/>
    <a:srgbClr val="FF0066"/>
    <a:srgbClr val="FFFFFF"/>
    <a:srgbClr val="FF3399"/>
    <a:srgbClr val="009900"/>
    <a:srgbClr val="D60093"/>
    <a:srgbClr val="CC0066"/>
    <a:srgbClr val="FF00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38" autoAdjust="0"/>
    <p:restoredTop sz="93988" autoAdjust="0"/>
  </p:normalViewPr>
  <p:slideViewPr>
    <p:cSldViewPr showGuides="1">
      <p:cViewPr varScale="1">
        <p:scale>
          <a:sx n="82" d="100"/>
          <a:sy n="82" d="100"/>
        </p:scale>
        <p:origin x="600" y="77"/>
      </p:cViewPr>
      <p:guideLst>
        <p:guide orient="horz" pos="2160"/>
        <p:guide pos="3840"/>
        <p:guide pos="192"/>
        <p:guide pos="748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2971372" cy="46784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295" y="3"/>
            <a:ext cx="2972539" cy="467849"/>
          </a:xfrm>
          <a:prstGeom prst="rect">
            <a:avLst/>
          </a:prstGeom>
        </p:spPr>
        <p:txBody>
          <a:bodyPr vert="horz" lIns="91440" tIns="45720" rIns="91440" bIns="45720" rtlCol="0"/>
          <a:lstStyle>
            <a:lvl1pPr algn="r">
              <a:defRPr sz="1200"/>
            </a:lvl1pPr>
          </a:lstStyle>
          <a:p>
            <a:fld id="{52B78F2A-59AF-4063-8247-742340A61E80}" type="datetimeFigureOut">
              <a:rPr lang="en-US" smtClean="0"/>
              <a:pPr/>
              <a:t>12/3/2023</a:t>
            </a:fld>
            <a:endParaRPr lang="en-US"/>
          </a:p>
        </p:txBody>
      </p:sp>
      <p:sp>
        <p:nvSpPr>
          <p:cNvPr id="4" name="Footer Placeholder 3"/>
          <p:cNvSpPr>
            <a:spLocks noGrp="1"/>
          </p:cNvSpPr>
          <p:nvPr>
            <p:ph type="ftr" sz="quarter" idx="2"/>
          </p:nvPr>
        </p:nvSpPr>
        <p:spPr>
          <a:xfrm>
            <a:off x="2" y="8846022"/>
            <a:ext cx="2971372" cy="4678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295" y="8846022"/>
            <a:ext cx="2972539" cy="467847"/>
          </a:xfrm>
          <a:prstGeom prst="rect">
            <a:avLst/>
          </a:prstGeom>
        </p:spPr>
        <p:txBody>
          <a:bodyPr vert="horz" lIns="91440" tIns="45720" rIns="91440" bIns="45720" rtlCol="0" anchor="b"/>
          <a:lstStyle>
            <a:lvl1pPr algn="r">
              <a:defRPr sz="1200"/>
            </a:lvl1pPr>
          </a:lstStyle>
          <a:p>
            <a:fld id="{28C46BC3-909A-40F1-9CA9-EF91CBAB4D9E}" type="slidenum">
              <a:rPr lang="en-US" smtClean="0"/>
              <a:pPr/>
              <a:t>‹#›</a:t>
            </a:fld>
            <a:endParaRPr lang="en-US"/>
          </a:p>
        </p:txBody>
      </p:sp>
    </p:spTree>
    <p:extLst>
      <p:ext uri="{BB962C8B-B14F-4D97-AF65-F5344CB8AC3E}">
        <p14:creationId xmlns:p14="http://schemas.microsoft.com/office/powerpoint/2010/main" val="211358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2971799" cy="465693"/>
          </a:xfrm>
          <a:prstGeom prst="rect">
            <a:avLst/>
          </a:prstGeom>
        </p:spPr>
        <p:txBody>
          <a:bodyPr vert="horz" lIns="88642" tIns="44321" rIns="88642" bIns="44321" rtlCol="0"/>
          <a:lstStyle>
            <a:lvl1pPr algn="l">
              <a:defRPr sz="1200"/>
            </a:lvl1pPr>
          </a:lstStyle>
          <a:p>
            <a:endParaRPr lang="en-US"/>
          </a:p>
        </p:txBody>
      </p:sp>
      <p:sp>
        <p:nvSpPr>
          <p:cNvPr id="3" name="Date Placeholder 2"/>
          <p:cNvSpPr>
            <a:spLocks noGrp="1"/>
          </p:cNvSpPr>
          <p:nvPr>
            <p:ph type="dt" idx="1"/>
          </p:nvPr>
        </p:nvSpPr>
        <p:spPr>
          <a:xfrm>
            <a:off x="3884619" y="5"/>
            <a:ext cx="2971799" cy="465693"/>
          </a:xfrm>
          <a:prstGeom prst="rect">
            <a:avLst/>
          </a:prstGeom>
        </p:spPr>
        <p:txBody>
          <a:bodyPr vert="horz" lIns="88642" tIns="44321" rIns="88642" bIns="44321" rtlCol="0"/>
          <a:lstStyle>
            <a:lvl1pPr algn="r">
              <a:defRPr sz="1200"/>
            </a:lvl1pPr>
          </a:lstStyle>
          <a:p>
            <a:fld id="{592A0791-6B8A-4268-B9A9-5477EC471AC4}" type="datetimeFigureOut">
              <a:rPr lang="en-US" smtClean="0"/>
              <a:pPr/>
              <a:t>12/3/2023</a:t>
            </a:fld>
            <a:endParaRPr lang="en-US"/>
          </a:p>
        </p:txBody>
      </p:sp>
      <p:sp>
        <p:nvSpPr>
          <p:cNvPr id="4" name="Slide Image Placeholder 3"/>
          <p:cNvSpPr>
            <a:spLocks noGrp="1" noRot="1" noChangeAspect="1"/>
          </p:cNvSpPr>
          <p:nvPr>
            <p:ph type="sldImg" idx="2"/>
          </p:nvPr>
        </p:nvSpPr>
        <p:spPr>
          <a:xfrm>
            <a:off x="327025" y="700088"/>
            <a:ext cx="6203950" cy="3490912"/>
          </a:xfrm>
          <a:prstGeom prst="rect">
            <a:avLst/>
          </a:prstGeom>
          <a:noFill/>
          <a:ln w="12700">
            <a:solidFill>
              <a:prstClr val="black"/>
            </a:solidFill>
          </a:ln>
        </p:spPr>
        <p:txBody>
          <a:bodyPr vert="horz" lIns="88642" tIns="44321" rIns="88642" bIns="44321" rtlCol="0" anchor="ctr"/>
          <a:lstStyle/>
          <a:p>
            <a:endParaRPr lang="en-US"/>
          </a:p>
        </p:txBody>
      </p:sp>
      <p:sp>
        <p:nvSpPr>
          <p:cNvPr id="5" name="Notes Placeholder 4"/>
          <p:cNvSpPr>
            <a:spLocks noGrp="1"/>
          </p:cNvSpPr>
          <p:nvPr>
            <p:ph type="body" sz="quarter" idx="3"/>
          </p:nvPr>
        </p:nvSpPr>
        <p:spPr>
          <a:xfrm>
            <a:off x="685801" y="4424095"/>
            <a:ext cx="5486400" cy="4191237"/>
          </a:xfrm>
          <a:prstGeom prst="rect">
            <a:avLst/>
          </a:prstGeom>
        </p:spPr>
        <p:txBody>
          <a:bodyPr vert="horz" lIns="88642" tIns="44321" rIns="88642" bIns="4432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5" y="8846557"/>
            <a:ext cx="2971799" cy="465693"/>
          </a:xfrm>
          <a:prstGeom prst="rect">
            <a:avLst/>
          </a:prstGeom>
        </p:spPr>
        <p:txBody>
          <a:bodyPr vert="horz" lIns="88642" tIns="44321" rIns="88642" bIns="44321" rtlCol="0" anchor="b"/>
          <a:lstStyle>
            <a:lvl1pPr algn="l">
              <a:defRPr sz="1200"/>
            </a:lvl1pPr>
          </a:lstStyle>
          <a:p>
            <a:endParaRPr lang="en-US"/>
          </a:p>
        </p:txBody>
      </p:sp>
      <p:sp>
        <p:nvSpPr>
          <p:cNvPr id="7" name="Slide Number Placeholder 6"/>
          <p:cNvSpPr>
            <a:spLocks noGrp="1"/>
          </p:cNvSpPr>
          <p:nvPr>
            <p:ph type="sldNum" sz="quarter" idx="5"/>
          </p:nvPr>
        </p:nvSpPr>
        <p:spPr>
          <a:xfrm>
            <a:off x="3884619" y="8846557"/>
            <a:ext cx="2971799" cy="465693"/>
          </a:xfrm>
          <a:prstGeom prst="rect">
            <a:avLst/>
          </a:prstGeom>
        </p:spPr>
        <p:txBody>
          <a:bodyPr vert="horz" lIns="88642" tIns="44321" rIns="88642" bIns="44321" rtlCol="0" anchor="b"/>
          <a:lstStyle>
            <a:lvl1pPr algn="r">
              <a:defRPr sz="1200"/>
            </a:lvl1pPr>
          </a:lstStyle>
          <a:p>
            <a:fld id="{AB5B076A-BCD3-43DB-B626-89538CF1BE16}" type="slidenum">
              <a:rPr lang="en-US" smtClean="0"/>
              <a:pPr/>
              <a:t>‹#›</a:t>
            </a:fld>
            <a:endParaRPr lang="en-US"/>
          </a:p>
        </p:txBody>
      </p:sp>
    </p:spTree>
    <p:extLst>
      <p:ext uri="{BB962C8B-B14F-4D97-AF65-F5344CB8AC3E}">
        <p14:creationId xmlns:p14="http://schemas.microsoft.com/office/powerpoint/2010/main" val="91153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implilearn.com/what-is-pytorch-articl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simplilearn.com/optimizing-deep-learning-with-tensorflow-articl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onkeylearn.com/natural-language-processin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monkeylearn.com/customer-feedback/"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Supervised - </a:t>
            </a:r>
            <a:r>
              <a:rPr lang="en-US" dirty="0" err="1" smtClean="0"/>
              <a:t>Adaboost</a:t>
            </a:r>
            <a:r>
              <a:rPr lang="en-US" dirty="0" smtClean="0"/>
              <a:t> Gradient boosting </a:t>
            </a:r>
            <a:r>
              <a:rPr lang="en-US" dirty="0" err="1" smtClean="0"/>
              <a:t>Xgboost</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4</a:t>
            </a:fld>
            <a:endParaRPr lang="en-US"/>
          </a:p>
        </p:txBody>
      </p:sp>
    </p:spTree>
    <p:extLst>
      <p:ext uri="{BB962C8B-B14F-4D97-AF65-F5344CB8AC3E}">
        <p14:creationId xmlns:p14="http://schemas.microsoft.com/office/powerpoint/2010/main" val="2164960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Naïve Bayes algorithm is comprised of two words Naïve and Bayes, Which can be described as:</a:t>
            </a:r>
          </a:p>
          <a:p>
            <a:r>
              <a:rPr lang="en-US" b="1" dirty="0" smtClean="0"/>
              <a:t>Naïve</a:t>
            </a:r>
            <a:r>
              <a:rPr lang="en-US" dirty="0" smtClean="0"/>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p>
          <a:p>
            <a:r>
              <a:rPr lang="en-US" b="1" dirty="0" smtClean="0"/>
              <a:t>Bayes</a:t>
            </a:r>
            <a:r>
              <a:rPr lang="en-US" dirty="0" smtClean="0"/>
              <a:t>: It is called Bayes because it depends on the principle of Bayes' Theorem.</a:t>
            </a:r>
          </a:p>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19</a:t>
            </a:fld>
            <a:endParaRPr lang="en-US"/>
          </a:p>
        </p:txBody>
      </p:sp>
    </p:spTree>
    <p:extLst>
      <p:ext uri="{BB962C8B-B14F-4D97-AF65-F5344CB8AC3E}">
        <p14:creationId xmlns:p14="http://schemas.microsoft.com/office/powerpoint/2010/main" val="4027048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likelihood -probability</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25</a:t>
            </a:fld>
            <a:endParaRPr lang="en-US"/>
          </a:p>
        </p:txBody>
      </p:sp>
    </p:spTree>
    <p:extLst>
      <p:ext uri="{BB962C8B-B14F-4D97-AF65-F5344CB8AC3E}">
        <p14:creationId xmlns:p14="http://schemas.microsoft.com/office/powerpoint/2010/main" val="3660729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Interpretability helps ensure that the data used in training the model was applied correctly and that the assumptions made by the model are correct. We’re trying to use interpretable or explainable machine learning…to predict the future, and we want to make sure that we can frame this in the context of what’s actually happening in the brain</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26</a:t>
            </a:fld>
            <a:endParaRPr lang="en-US"/>
          </a:p>
        </p:txBody>
      </p:sp>
    </p:spTree>
    <p:extLst>
      <p:ext uri="{BB962C8B-B14F-4D97-AF65-F5344CB8AC3E}">
        <p14:creationId xmlns:p14="http://schemas.microsoft.com/office/powerpoint/2010/main" val="339408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i="1" dirty="0" smtClean="0"/>
              <a:t>In unsupervised learning, there is no instructor or teacher, and the algorithm must learn to make sense of the data without this guide.</a:t>
            </a:r>
          </a:p>
          <a:p>
            <a:pPr marL="0" marR="0" indent="0" algn="l" defTabSz="914400" rtl="0" eaLnBrk="1" fontAlgn="base" latinLnBrk="0" hangingPunct="1">
              <a:lnSpc>
                <a:spcPct val="100000"/>
              </a:lnSpc>
              <a:spcBef>
                <a:spcPts val="0"/>
              </a:spcBef>
              <a:spcAft>
                <a:spcPts val="0"/>
              </a:spcAft>
              <a:buClrTx/>
              <a:buSzTx/>
              <a:buFontTx/>
              <a:buNone/>
              <a:tabLst/>
              <a:defRPr/>
            </a:pPr>
            <a:r>
              <a:rPr lang="en-US" dirty="0" smtClean="0"/>
              <a:t>This method’s ability to discover similarities and differences in information make it ideal for exploratory data analysis, cross-selling strategies, customer segmentation, and image and pattern recognition. </a:t>
            </a:r>
          </a:p>
          <a:p>
            <a:pPr fontAlgn="base"/>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28</a:t>
            </a:fld>
            <a:endParaRPr lang="en-US"/>
          </a:p>
        </p:txBody>
      </p:sp>
    </p:spTree>
    <p:extLst>
      <p:ext uri="{BB962C8B-B14F-4D97-AF65-F5344CB8AC3E}">
        <p14:creationId xmlns:p14="http://schemas.microsoft.com/office/powerpoint/2010/main" val="3270544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700088"/>
            <a:ext cx="6203950" cy="3490912"/>
          </a:xfrm>
        </p:spPr>
      </p:sp>
      <p:sp>
        <p:nvSpPr>
          <p:cNvPr id="3" name="Notes Placeholder 2"/>
          <p:cNvSpPr>
            <a:spLocks noGrp="1"/>
          </p:cNvSpPr>
          <p:nvPr>
            <p:ph type="body" idx="1"/>
          </p:nvPr>
        </p:nvSpPr>
        <p:spPr/>
        <p:txBody>
          <a:bodyPr/>
          <a:lstStyle/>
          <a:p>
            <a:r>
              <a:rPr lang="en-US" dirty="0" smtClean="0"/>
              <a:t>Learning patterns from data in order to</a:t>
            </a:r>
            <a:r>
              <a:rPr lang="en-US" baseline="0" dirty="0" smtClean="0"/>
              <a:t> draw inferences-make conclusion about new information or make predictions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Developed primarily by Meta AI, </a:t>
            </a:r>
            <a:r>
              <a:rPr lang="en-US" sz="1200" b="1" i="0" kern="1200" dirty="0" err="1" smtClean="0">
                <a:solidFill>
                  <a:schemeClr val="tx1"/>
                </a:solidFill>
                <a:effectLst/>
                <a:latin typeface="+mn-lt"/>
                <a:ea typeface="+mn-ea"/>
                <a:cs typeface="+mn-cs"/>
              </a:rPr>
              <a:t>PyTorch</a:t>
            </a:r>
            <a:r>
              <a:rPr lang="en-US" sz="1200" b="0" i="0" kern="1200" dirty="0" smtClean="0">
                <a:solidFill>
                  <a:schemeClr val="tx1"/>
                </a:solidFill>
                <a:effectLst/>
                <a:latin typeface="+mn-lt"/>
                <a:ea typeface="+mn-ea"/>
                <a:cs typeface="+mn-cs"/>
              </a:rPr>
              <a:t> is an open source machine learning framework that is based on the Torch library and is used for tasks like computer vision and natural language processing.</a:t>
            </a:r>
            <a:r>
              <a:rPr lang="en-US" sz="1200" b="0" i="0" u="none" strike="noStrike" kern="1200" dirty="0" smtClean="0">
                <a:solidFill>
                  <a:schemeClr val="tx1"/>
                </a:solidFill>
                <a:effectLst/>
                <a:latin typeface="+mn-lt"/>
                <a:ea typeface="+mn-ea"/>
                <a:cs typeface="+mn-cs"/>
                <a:hlinkClick r:id="rId3" tooltip="PyTorch"/>
              </a:rPr>
              <a:t> </a:t>
            </a:r>
            <a:r>
              <a:rPr lang="en-US" sz="1200" b="0" i="0" u="none" strike="noStrike" kern="1200" dirty="0" err="1" smtClean="0">
                <a:solidFill>
                  <a:schemeClr val="tx1"/>
                </a:solidFill>
                <a:effectLst/>
                <a:latin typeface="+mn-lt"/>
                <a:ea typeface="+mn-ea"/>
                <a:cs typeface="+mn-cs"/>
                <a:hlinkClick r:id="rId3" tooltip="PyTorch"/>
              </a:rPr>
              <a:t>PyTorch</a:t>
            </a:r>
            <a:r>
              <a:rPr lang="en-US" sz="1200" b="0" i="0" kern="1200" dirty="0" smtClean="0">
                <a:solidFill>
                  <a:schemeClr val="tx1"/>
                </a:solidFill>
                <a:effectLst/>
                <a:latin typeface="+mn-lt"/>
                <a:ea typeface="+mn-ea"/>
                <a:cs typeface="+mn-cs"/>
              </a:rPr>
              <a:t> is a relatively new deep learning framework based on Torch. Developed by Facebook’s AI research group and open-sourced on </a:t>
            </a:r>
            <a:r>
              <a:rPr lang="en-US" sz="1200" b="0" i="0" kern="1200" dirty="0" err="1" smtClean="0">
                <a:solidFill>
                  <a:schemeClr val="tx1"/>
                </a:solidFill>
                <a:effectLst/>
                <a:latin typeface="+mn-lt"/>
                <a:ea typeface="+mn-ea"/>
                <a:cs typeface="+mn-cs"/>
              </a:rPr>
              <a:t>GitHub</a:t>
            </a:r>
            <a:r>
              <a:rPr lang="en-US" sz="1200" b="0" i="0" kern="1200" dirty="0" smtClean="0">
                <a:solidFill>
                  <a:schemeClr val="tx1"/>
                </a:solidFill>
                <a:effectLst/>
                <a:latin typeface="+mn-lt"/>
                <a:ea typeface="+mn-ea"/>
                <a:cs typeface="+mn-cs"/>
              </a:rPr>
              <a:t> in 2017, it’s used for natural language processing applications. </a:t>
            </a:r>
            <a:r>
              <a:rPr lang="en-US" sz="1200" b="0" i="0" kern="1200" dirty="0" err="1" smtClean="0">
                <a:solidFill>
                  <a:schemeClr val="tx1"/>
                </a:solidFill>
                <a:effectLst/>
                <a:latin typeface="+mn-lt"/>
                <a:ea typeface="+mn-ea"/>
                <a:cs typeface="+mn-cs"/>
              </a:rPr>
              <a:t>PyTorch</a:t>
            </a:r>
            <a:r>
              <a:rPr lang="en-US" sz="1200" b="0" i="0" kern="1200" dirty="0" smtClean="0">
                <a:solidFill>
                  <a:schemeClr val="tx1"/>
                </a:solidFill>
                <a:effectLst/>
                <a:latin typeface="+mn-lt"/>
                <a:ea typeface="+mn-ea"/>
                <a:cs typeface="+mn-cs"/>
              </a:rPr>
              <a:t> has a reputation for simplicity, ease of use, flexibility, efficient memory usage, and dynamic computational graphs. It also feels native, making coding more manageable and increasing processing speed.</a:t>
            </a:r>
          </a:p>
          <a:p>
            <a:r>
              <a:rPr lang="en-US" sz="1200" b="0" i="0" u="none" strike="noStrike" kern="1200" dirty="0" err="1" smtClean="0">
                <a:solidFill>
                  <a:schemeClr val="tx1"/>
                </a:solidFill>
                <a:effectLst/>
                <a:latin typeface="+mn-lt"/>
                <a:ea typeface="+mn-ea"/>
                <a:cs typeface="+mn-cs"/>
                <a:hlinkClick r:id="rId4" tooltip="TensorFlow"/>
              </a:rPr>
              <a:t>TensorFlow</a:t>
            </a:r>
            <a:r>
              <a:rPr lang="en-US" sz="1200" b="0" i="0" kern="1200" dirty="0" smtClean="0">
                <a:solidFill>
                  <a:schemeClr val="tx1"/>
                </a:solidFill>
                <a:effectLst/>
                <a:latin typeface="+mn-lt"/>
                <a:ea typeface="+mn-ea"/>
                <a:cs typeface="+mn-cs"/>
              </a:rPr>
              <a:t> is an end-to-end open-source deep learning framework developed by Google and released in 2015. It is known for documentation and training support, scalable production and deployment options, multiple abstraction levels, and support for different platforms, such as Android.</a:t>
            </a:r>
          </a:p>
          <a:p>
            <a:r>
              <a:rPr lang="en-US" sz="1200" b="0" i="0" kern="1200" dirty="0" err="1" smtClean="0">
                <a:solidFill>
                  <a:schemeClr val="tx1"/>
                </a:solidFill>
                <a:effectLst/>
                <a:latin typeface="+mn-lt"/>
                <a:ea typeface="+mn-ea"/>
                <a:cs typeface="+mn-cs"/>
              </a:rPr>
              <a:t>TensorFlow</a:t>
            </a:r>
            <a:r>
              <a:rPr lang="en-US" sz="1200" b="0" i="0" kern="1200" dirty="0" smtClean="0">
                <a:solidFill>
                  <a:schemeClr val="tx1"/>
                </a:solidFill>
                <a:effectLst/>
                <a:latin typeface="+mn-lt"/>
                <a:ea typeface="+mn-ea"/>
                <a:cs typeface="+mn-cs"/>
              </a:rPr>
              <a:t> is a symbolic math library used for neural networks and is best suited for dataflow programming across a range of tasks. It offers multiple abstraction levels for building and training models.</a:t>
            </a:r>
          </a:p>
          <a:p>
            <a:r>
              <a:rPr lang="en-US" sz="1200" b="0" i="0" kern="1200" dirty="0" smtClean="0">
                <a:solidFill>
                  <a:schemeClr val="tx1"/>
                </a:solidFill>
                <a:effectLst/>
                <a:latin typeface="+mn-lt"/>
                <a:ea typeface="+mn-ea"/>
                <a:cs typeface="+mn-cs"/>
              </a:rPr>
              <a:t>They differ because </a:t>
            </a:r>
            <a:r>
              <a:rPr lang="en-US" sz="1200" b="0" i="0" kern="1200" dirty="0" err="1" smtClean="0">
                <a:solidFill>
                  <a:schemeClr val="tx1"/>
                </a:solidFill>
                <a:effectLst/>
                <a:latin typeface="+mn-lt"/>
                <a:ea typeface="+mn-ea"/>
                <a:cs typeface="+mn-cs"/>
              </a:rPr>
              <a:t>PyTorch</a:t>
            </a:r>
            <a:r>
              <a:rPr lang="en-US" sz="1200" b="0" i="0" kern="1200" dirty="0" smtClean="0">
                <a:solidFill>
                  <a:schemeClr val="tx1"/>
                </a:solidFill>
                <a:effectLst/>
                <a:latin typeface="+mn-lt"/>
                <a:ea typeface="+mn-ea"/>
                <a:cs typeface="+mn-cs"/>
              </a:rPr>
              <a:t> has a more "</a:t>
            </a:r>
            <a:r>
              <a:rPr lang="en-US" sz="1200" b="0" i="0" kern="1200" dirty="0" err="1" smtClean="0">
                <a:solidFill>
                  <a:schemeClr val="tx1"/>
                </a:solidFill>
                <a:effectLst/>
                <a:latin typeface="+mn-lt"/>
                <a:ea typeface="+mn-ea"/>
                <a:cs typeface="+mn-cs"/>
              </a:rPr>
              <a:t>pythonic</a:t>
            </a:r>
            <a:r>
              <a:rPr lang="en-US" sz="1200" b="0" i="0" kern="1200" dirty="0" smtClean="0">
                <a:solidFill>
                  <a:schemeClr val="tx1"/>
                </a:solidFill>
                <a:effectLst/>
                <a:latin typeface="+mn-lt"/>
                <a:ea typeface="+mn-ea"/>
                <a:cs typeface="+mn-cs"/>
              </a:rPr>
              <a:t>" approach and is object-oriented, while </a:t>
            </a:r>
            <a:r>
              <a:rPr lang="en-US" sz="1200" b="0" i="0" kern="1200" dirty="0" err="1" smtClean="0">
                <a:solidFill>
                  <a:schemeClr val="tx1"/>
                </a:solidFill>
                <a:effectLst/>
                <a:latin typeface="+mn-lt"/>
                <a:ea typeface="+mn-ea"/>
                <a:cs typeface="+mn-cs"/>
              </a:rPr>
              <a:t>TensorFlow</a:t>
            </a:r>
            <a:r>
              <a:rPr lang="en-US" sz="1200" b="0" i="0" kern="1200" dirty="0" smtClean="0">
                <a:solidFill>
                  <a:schemeClr val="tx1"/>
                </a:solidFill>
                <a:effectLst/>
                <a:latin typeface="+mn-lt"/>
                <a:ea typeface="+mn-ea"/>
                <a:cs typeface="+mn-cs"/>
              </a:rPr>
              <a:t> offers a variety of options.</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a:t>
            </a:fld>
            <a:endParaRPr lang="en-US"/>
          </a:p>
        </p:txBody>
      </p:sp>
    </p:spTree>
    <p:extLst>
      <p:ext uri="{BB962C8B-B14F-4D97-AF65-F5344CB8AC3E}">
        <p14:creationId xmlns:p14="http://schemas.microsoft.com/office/powerpoint/2010/main" val="83541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7</a:t>
            </a:fld>
            <a:endParaRPr lang="en-US"/>
          </a:p>
        </p:txBody>
      </p:sp>
    </p:spTree>
    <p:extLst>
      <p:ext uri="{BB962C8B-B14F-4D97-AF65-F5344CB8AC3E}">
        <p14:creationId xmlns:p14="http://schemas.microsoft.com/office/powerpoint/2010/main" val="490581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Process according to predefined task/ static nature/ robotic  in nature. Output is called action which performs on the environment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Classic machines, sometimes referred to as classical machine learning algorithms are a subset of machine learning algorithms that discover patterns and relationships in data using statistical techniques.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algorithms are made to perform well in situations with a defined scope and a distinct set of characteristics.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8</a:t>
            </a:fld>
            <a:endParaRPr lang="en-US"/>
          </a:p>
        </p:txBody>
      </p:sp>
    </p:spTree>
    <p:extLst>
      <p:ext uri="{BB962C8B-B14F-4D97-AF65-F5344CB8AC3E}">
        <p14:creationId xmlns:p14="http://schemas.microsoft.com/office/powerpoint/2010/main" val="1908117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Traditional ML uses two main pipelines for data collection or training and data analysis and prediction. It’s a two-way road—one way for information to get in and one way to get out. This makes it highly applicable for horizontal scalability but less for changeable industries, such as the financial sector, where large amounts of data change rapidly. </a:t>
            </a:r>
          </a:p>
          <a:p>
            <a:r>
              <a:rPr lang="en-US" sz="1200" b="0" i="0" kern="1200" dirty="0" smtClean="0">
                <a:solidFill>
                  <a:schemeClr val="tx1"/>
                </a:solidFill>
                <a:effectLst/>
                <a:latin typeface="+mn-lt"/>
                <a:ea typeface="+mn-ea"/>
                <a:cs typeface="+mn-cs"/>
              </a:rPr>
              <a:t>Adaptive ML uses a single-channel structure, which means it collects new information in real time. </a:t>
            </a:r>
            <a:r>
              <a:rPr lang="en-US" sz="1200" b="0" i="0" kern="1200" smtClean="0">
                <a:solidFill>
                  <a:schemeClr val="tx1"/>
                </a:solidFill>
                <a:effectLst/>
                <a:latin typeface="+mn-lt"/>
                <a:ea typeface="+mn-ea"/>
                <a:cs typeface="+mn-cs"/>
              </a:rPr>
              <a:t>It is also able to use different t</a:t>
            </a:r>
          </a:p>
          <a:p>
            <a:endParaRPr lang="en-US" smtClean="0"/>
          </a:p>
          <a:p>
            <a:r>
              <a:rPr lang="en-US" dirty="0" smtClean="0"/>
              <a:t>https://www.geeksforgeeks.org/classic-and-adaptive-machines/</a:t>
            </a:r>
          </a:p>
          <a:p>
            <a:r>
              <a:rPr lang="en-US" sz="1200" b="0" i="0" kern="1200" dirty="0" smtClean="0">
                <a:solidFill>
                  <a:schemeClr val="tx1"/>
                </a:solidFill>
                <a:effectLst/>
                <a:latin typeface="+mn-lt"/>
                <a:ea typeface="+mn-ea"/>
                <a:cs typeface="+mn-cs"/>
              </a:rPr>
              <a:t>The weights and coefficients that the algorithm extracts from the data are known as model parameters. Model parameters of neural networks consider how the predictor variable influences the target variable</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9</a:t>
            </a:fld>
            <a:endParaRPr lang="en-US"/>
          </a:p>
        </p:txBody>
      </p:sp>
    </p:spTree>
    <p:extLst>
      <p:ext uri="{BB962C8B-B14F-4D97-AF65-F5344CB8AC3E}">
        <p14:creationId xmlns:p14="http://schemas.microsoft.com/office/powerpoint/2010/main" val="2674754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Modern imaging techniques – X-rays, ultrasound, CT scans and MRI </a:t>
            </a:r>
          </a:p>
          <a:p>
            <a:r>
              <a:rPr lang="en-US" sz="1200" b="0" i="0" kern="1200" dirty="0" smtClean="0">
                <a:solidFill>
                  <a:schemeClr val="tx1"/>
                </a:solidFill>
                <a:effectLst/>
                <a:latin typeface="+mn-lt"/>
                <a:ea typeface="+mn-ea"/>
                <a:cs typeface="+mn-cs"/>
              </a:rPr>
              <a:t>A grocery store evaluating customer purchase data to discover which goods are usually purchased together is a real-world example of market basket analysis. Customers who buy bread may also buy peanut butter, jelly, and bananas, according to the study</a:t>
            </a:r>
          </a:p>
          <a:p>
            <a:r>
              <a:rPr lang="en-US" sz="1200" b="1" i="0" kern="1200" dirty="0" smtClean="0">
                <a:solidFill>
                  <a:schemeClr val="tx1"/>
                </a:solidFill>
                <a:effectLst/>
                <a:latin typeface="+mn-lt"/>
                <a:ea typeface="+mn-ea"/>
                <a:cs typeface="+mn-cs"/>
              </a:rPr>
              <a:t>Some Examples of Text Classification: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Sentiment Analysis.</a:t>
            </a:r>
          </a:p>
          <a:p>
            <a:r>
              <a:rPr lang="en-US" sz="1200" b="0" i="0" kern="1200" dirty="0" smtClean="0">
                <a:solidFill>
                  <a:schemeClr val="tx1"/>
                </a:solidFill>
                <a:effectLst/>
                <a:latin typeface="+mn-lt"/>
                <a:ea typeface="+mn-ea"/>
                <a:cs typeface="+mn-cs"/>
              </a:rPr>
              <a:t>Language Detection.</a:t>
            </a:r>
          </a:p>
          <a:p>
            <a:r>
              <a:rPr lang="en-US" sz="1200" b="0" i="0" kern="1200" dirty="0" smtClean="0">
                <a:solidFill>
                  <a:schemeClr val="tx1"/>
                </a:solidFill>
                <a:effectLst/>
                <a:latin typeface="+mn-lt"/>
                <a:ea typeface="+mn-ea"/>
                <a:cs typeface="+mn-cs"/>
              </a:rPr>
              <a:t>Fraud Profanity &amp; Online Abuse Detection.</a:t>
            </a:r>
          </a:p>
          <a:p>
            <a:r>
              <a:rPr lang="en-US" sz="1200" b="0" i="0" kern="1200" dirty="0" smtClean="0">
                <a:solidFill>
                  <a:schemeClr val="tx1"/>
                </a:solidFill>
                <a:effectLst/>
                <a:latin typeface="+mn-lt"/>
                <a:ea typeface="+mn-ea"/>
                <a:cs typeface="+mn-cs"/>
              </a:rPr>
              <a:t>Detecting Trends in Customer Feedback.</a:t>
            </a:r>
          </a:p>
          <a:p>
            <a:r>
              <a:rPr lang="en-US" sz="1200" b="0" i="0" kern="1200" dirty="0" smtClean="0">
                <a:solidFill>
                  <a:schemeClr val="tx1"/>
                </a:solidFill>
                <a:effectLst/>
                <a:latin typeface="+mn-lt"/>
                <a:ea typeface="+mn-ea"/>
                <a:cs typeface="+mn-cs"/>
              </a:rPr>
              <a:t>Urgency Detection in Customer Support.</a:t>
            </a:r>
          </a:p>
          <a:p>
            <a:r>
              <a:rPr lang="en-US" sz="1200" b="0" i="0" kern="1200" dirty="0" smtClean="0">
                <a:solidFill>
                  <a:schemeClr val="tx1"/>
                </a:solidFill>
                <a:effectLst/>
                <a:latin typeface="+mn-lt"/>
                <a:ea typeface="+mn-ea"/>
                <a:cs typeface="+mn-cs"/>
              </a:rPr>
              <a:t>Sentiment analysis (or opinion mining) is a </a:t>
            </a:r>
            <a:r>
              <a:rPr lang="en-US" sz="1200" b="0" i="0" u="none" strike="noStrike" kern="1200" dirty="0" smtClean="0">
                <a:solidFill>
                  <a:schemeClr val="tx1"/>
                </a:solidFill>
                <a:effectLst/>
                <a:latin typeface="+mn-lt"/>
                <a:ea typeface="+mn-ea"/>
                <a:cs typeface="+mn-cs"/>
                <a:hlinkClick r:id="rId3"/>
              </a:rPr>
              <a:t>natural language processing (NLP)</a:t>
            </a:r>
            <a:r>
              <a:rPr lang="en-US" sz="1200" b="0" i="0" kern="1200" dirty="0" smtClean="0">
                <a:solidFill>
                  <a:schemeClr val="tx1"/>
                </a:solidFill>
                <a:effectLst/>
                <a:latin typeface="+mn-lt"/>
                <a:ea typeface="+mn-ea"/>
                <a:cs typeface="+mn-cs"/>
              </a:rPr>
              <a:t> technique used to determine whether data is positive, negative or neutral. Sentiment analysis is often performed on textual data to help businesses monitor brand and product sentiment in </a:t>
            </a:r>
            <a:r>
              <a:rPr lang="en-US" sz="1200" b="0" i="0" u="none" strike="noStrike" kern="1200" dirty="0" smtClean="0">
                <a:solidFill>
                  <a:schemeClr val="tx1"/>
                </a:solidFill>
                <a:effectLst/>
                <a:latin typeface="+mn-lt"/>
                <a:ea typeface="+mn-ea"/>
                <a:cs typeface="+mn-cs"/>
                <a:hlinkClick r:id="rId4"/>
              </a:rPr>
              <a:t>customer feedback</a:t>
            </a:r>
            <a:r>
              <a:rPr lang="en-US" sz="1200" b="0" i="0" kern="1200" dirty="0" smtClean="0">
                <a:solidFill>
                  <a:schemeClr val="tx1"/>
                </a:solidFill>
                <a:effectLst/>
                <a:latin typeface="+mn-lt"/>
                <a:ea typeface="+mn-ea"/>
                <a:cs typeface="+mn-cs"/>
              </a:rPr>
              <a:t>, and understand customer needs.</a:t>
            </a:r>
          </a:p>
          <a:p>
            <a:r>
              <a:rPr lang="en-US" sz="1200" b="0" i="0" kern="1200" dirty="0" smtClean="0">
                <a:solidFill>
                  <a:schemeClr val="tx1"/>
                </a:solidFill>
                <a:effectLst/>
                <a:latin typeface="+mn-lt"/>
                <a:ea typeface="+mn-ea"/>
                <a:cs typeface="+mn-cs"/>
              </a:rPr>
              <a:t>Reinforcement learning (RL) is the new approach to teaching machines to interact with the environment and receive rewards for performing the right actions until they successfully meet their goal. Just as the human brain makes choices based on the good or bad effects of previous decisions, so does RL — but with greater speed, accuracy, and scale. RL is a step toward mimicking the true human intelligence where we learn from the success and/or failure of multiple outcomes and form a winning strategy of the future.</a:t>
            </a:r>
          </a:p>
          <a:p>
            <a:r>
              <a:rPr lang="en-US" sz="1200" b="0" i="0" kern="1200" dirty="0" smtClean="0">
                <a:solidFill>
                  <a:schemeClr val="tx1"/>
                </a:solidFill>
                <a:effectLst/>
                <a:latin typeface="+mn-lt"/>
                <a:ea typeface="+mn-ea"/>
                <a:cs typeface="+mn-cs"/>
              </a:rPr>
              <a:t>Self-driving cars are autonomous vehicles that can navigate roads and traffic without human intervention. To achieve this, they need to perceive the surrounding environment, plan the optimal route, and execute the appropriate actions. RL is a natural fit for this task, as it can enable self-driving cars to learn from their own experience and adapt to changing situations</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10</a:t>
            </a:fld>
            <a:endParaRPr lang="en-US"/>
          </a:p>
        </p:txBody>
      </p:sp>
    </p:spTree>
    <p:extLst>
      <p:ext uri="{BB962C8B-B14F-4D97-AF65-F5344CB8AC3E}">
        <p14:creationId xmlns:p14="http://schemas.microsoft.com/office/powerpoint/2010/main" val="3155847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Both classification and regression problems may have one or more input variables and input variables may be any data type, such as numerical or categorical.</a:t>
            </a:r>
          </a:p>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12</a:t>
            </a:fld>
            <a:endParaRPr lang="en-US"/>
          </a:p>
        </p:txBody>
      </p:sp>
    </p:spTree>
    <p:extLst>
      <p:ext uri="{BB962C8B-B14F-4D97-AF65-F5344CB8AC3E}">
        <p14:creationId xmlns:p14="http://schemas.microsoft.com/office/powerpoint/2010/main" val="3711207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dirty="0" smtClean="0"/>
              <a:t>Data Collection and Labeling </a:t>
            </a:r>
            <a:r>
              <a:rPr lang="en-US" sz="1200" dirty="0" smtClean="0"/>
              <a:t>After</a:t>
            </a:r>
            <a:r>
              <a:rPr lang="en-US" sz="1200" b="1" dirty="0" smtClean="0"/>
              <a:t> </a:t>
            </a:r>
            <a:r>
              <a:rPr lang="en-US" sz="1200" dirty="0" smtClean="0"/>
              <a:t>collecting datasets, include a sufficient number of labeled examples. These models then learn from the labeled dataset and then are used to predict future events. </a:t>
            </a:r>
          </a:p>
          <a:p>
            <a:pPr algn="just"/>
            <a:r>
              <a:rPr lang="en-US" sz="1200" b="1" dirty="0" smtClean="0"/>
              <a:t>Training and Test Sets </a:t>
            </a:r>
            <a:r>
              <a:rPr lang="en-US" sz="1200" dirty="0" smtClean="0"/>
              <a:t>For the training procedure, the input is a known training data set with its corresponding labels, and the learning algorithm produces an inferred function to finally make predictions about some new unseen observations (test data) that one can give to the model. </a:t>
            </a:r>
          </a:p>
          <a:p>
            <a:pPr marL="342900" lvl="1" indent="-342900" algn="just">
              <a:buFont typeface="Wingdings" panose="05000000000000000000" pitchFamily="2" charset="2"/>
              <a:buChar char="ü"/>
            </a:pPr>
            <a:r>
              <a:rPr lang="en-US" sz="1800" b="1" dirty="0" smtClean="0"/>
              <a:t>Model Selection and Training </a:t>
            </a:r>
            <a:r>
              <a:rPr lang="en-US" sz="1800" dirty="0" smtClean="0"/>
              <a:t>Once the algorithm is selected, the model is trained using the labeled training data. During the training process, the model learns the underlying patterns and relationships in the data by adjusting its internal parameters. </a:t>
            </a:r>
          </a:p>
          <a:p>
            <a:pPr marL="342900" lvl="1" indent="-342900" algn="just">
              <a:buFont typeface="Wingdings" panose="05000000000000000000" pitchFamily="2" charset="2"/>
              <a:buChar char="ü"/>
            </a:pPr>
            <a:r>
              <a:rPr lang="en-US" sz="1800" b="1" dirty="0" smtClean="0"/>
              <a:t>Prediction and Evaluation </a:t>
            </a:r>
            <a:r>
              <a:rPr lang="en-US" sz="1800" dirty="0" smtClean="0"/>
              <a:t>Once the model is trained sufficiently, the model is able to provide targets or to make predictions on new, unseen data. The learning algorithm can also compare its output with the correct intended output (ground truth label) and find errors in order to modify itself accordingly (e.g. via back-propagation).</a:t>
            </a:r>
          </a:p>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14</a:t>
            </a:fld>
            <a:endParaRPr lang="en-US"/>
          </a:p>
        </p:txBody>
      </p:sp>
    </p:spTree>
    <p:extLst>
      <p:ext uri="{BB962C8B-B14F-4D97-AF65-F5344CB8AC3E}">
        <p14:creationId xmlns:p14="http://schemas.microsoft.com/office/powerpoint/2010/main" val="3699587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Logistic Regression </a:t>
            </a:r>
            <a:r>
              <a:rPr lang="en-US" sz="1200" b="0" i="0" kern="1200" dirty="0" smtClean="0">
                <a:solidFill>
                  <a:schemeClr val="tx1"/>
                </a:solidFill>
                <a:effectLst/>
                <a:latin typeface="+mn-lt"/>
                <a:ea typeface="+mn-ea"/>
                <a:cs typeface="+mn-cs"/>
              </a:rPr>
              <a:t>Tumor benign tumor or malignant tumor  </a:t>
            </a:r>
            <a:endParaRPr lang="en-US" b="1" dirty="0" smtClean="0"/>
          </a:p>
          <a:p>
            <a:r>
              <a:rPr lang="en-US" sz="1200" b="0" i="0" kern="1200" dirty="0" smtClean="0">
                <a:solidFill>
                  <a:schemeClr val="tx1"/>
                </a:solidFill>
                <a:effectLst/>
                <a:latin typeface="+mn-lt"/>
                <a:ea typeface="+mn-ea"/>
                <a:cs typeface="+mn-cs"/>
              </a:rPr>
              <a:t>A benign tumor has distinct, smooth, regular borders. A malignant tumor has irregular borders and grows faster than a benign tumor.</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18</a:t>
            </a:fld>
            <a:endParaRPr lang="en-US"/>
          </a:p>
        </p:txBody>
      </p:sp>
    </p:spTree>
    <p:extLst>
      <p:ext uri="{BB962C8B-B14F-4D97-AF65-F5344CB8AC3E}">
        <p14:creationId xmlns:p14="http://schemas.microsoft.com/office/powerpoint/2010/main" val="1501879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b="1">
                <a:solidFill>
                  <a:srgbClr val="004274"/>
                </a:solidFill>
              </a:defRPr>
            </a:lvl1pPr>
          </a:lstStyle>
          <a:p>
            <a:r>
              <a:rPr lang="en-US" dirty="0"/>
              <a:t>Click to edit Master title style</a:t>
            </a:r>
          </a:p>
        </p:txBody>
      </p:sp>
      <p:sp>
        <p:nvSpPr>
          <p:cNvPr id="7" name="Footer Placeholder 2"/>
          <p:cNvSpPr txBox="1">
            <a:spLocks/>
          </p:cNvSpPr>
          <p:nvPr userDrawn="1"/>
        </p:nvSpPr>
        <p:spPr>
          <a:xfrm>
            <a:off x="304800" y="6492876"/>
            <a:ext cx="1046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04274"/>
                </a:solidFill>
              </a:rPr>
              <a:t>Traffic modeling of 4G network under LTE and WiMAX network platform</a:t>
            </a:r>
          </a:p>
        </p:txBody>
      </p:sp>
      <p:sp>
        <p:nvSpPr>
          <p:cNvPr id="8" name="Slide Number Placeholder 3"/>
          <p:cNvSpPr txBox="1">
            <a:spLocks/>
          </p:cNvSpPr>
          <p:nvPr userDrawn="1"/>
        </p:nvSpPr>
        <p:spPr>
          <a:xfrm>
            <a:off x="10769600" y="6492876"/>
            <a:ext cx="110684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C8AA99-7238-42D3-B68A-A4E1B56FEE73}" type="slidenum">
              <a:rPr lang="en-US" sz="1200" smtClean="0">
                <a:solidFill>
                  <a:srgbClr val="004274"/>
                </a:solidFill>
              </a:rPr>
              <a:pPr/>
              <a:t>‹#›</a:t>
            </a:fld>
            <a:endParaRPr lang="en-US" sz="1200">
              <a:solidFill>
                <a:srgbClr val="004274"/>
              </a:solidFill>
            </a:endParaRPr>
          </a:p>
        </p:txBody>
      </p:sp>
    </p:spTree>
    <p:extLst>
      <p:ext uri="{BB962C8B-B14F-4D97-AF65-F5344CB8AC3E}">
        <p14:creationId xmlns:p14="http://schemas.microsoft.com/office/powerpoint/2010/main" val="39210493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6632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904314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10363200" cy="1143000"/>
          </a:xfrm>
          <a:prstGeom prst="rect">
            <a:avLst/>
          </a:prstGeo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Traffic modeling of 4G network under LTE and WiMAX network platform</a:t>
            </a:r>
            <a:endParaRPr lang="en-US" dirty="0"/>
          </a:p>
        </p:txBody>
      </p:sp>
      <p:sp>
        <p:nvSpPr>
          <p:cNvPr id="4" name="Slide Number Placeholder 3"/>
          <p:cNvSpPr>
            <a:spLocks noGrp="1"/>
          </p:cNvSpPr>
          <p:nvPr>
            <p:ph type="sldNum" sz="quarter" idx="11"/>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76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sz="4000">
                <a:latin typeface="Gill Sans MT" panose="020B05020201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ü"/>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550125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EE55C-EFC8-49AB-BB12-5AC9DE5C1596}"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58965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3EE55C-EFC8-49AB-BB12-5AC9DE5C1596}"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5174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3EE55C-EFC8-49AB-BB12-5AC9DE5C1596}" type="datetimeFigureOut">
              <a:rPr lang="en-US" smtClean="0"/>
              <a:pPr/>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71968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03EE55C-EFC8-49AB-BB12-5AC9DE5C1596}" type="datetimeFigureOut">
              <a:rPr lang="en-US" smtClean="0"/>
              <a:pPr/>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73522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EE55C-EFC8-49AB-BB12-5AC9DE5C1596}" type="datetimeFigureOut">
              <a:rPr lang="en-US" smtClean="0"/>
              <a:pPr/>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84570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52309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8598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E55C-EFC8-49AB-BB12-5AC9DE5C1596}" type="datetimeFigureOut">
              <a:rPr lang="en-US" smtClean="0"/>
              <a:pPr/>
              <a:t>12/3/2023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24D71-41C7-42A6-B50A-BDF41338C8EE}" type="slidenum">
              <a:rPr lang="en-US" smtClean="0"/>
              <a:pPr/>
              <a:t>‹#›</a:t>
            </a:fld>
            <a:endParaRPr lang="en-US"/>
          </a:p>
        </p:txBody>
      </p:sp>
    </p:spTree>
    <p:extLst>
      <p:ext uri="{BB962C8B-B14F-4D97-AF65-F5344CB8AC3E}">
        <p14:creationId xmlns:p14="http://schemas.microsoft.com/office/powerpoint/2010/main" val="517963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477328"/>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a:solidFill>
                  <a:schemeClr val="accent2"/>
                </a:solidFill>
                <a:cs typeface="Arial" charset="0"/>
              </a:rPr>
              <a:t>Dr. </a:t>
            </a:r>
            <a:r>
              <a:rPr lang="en-US" b="1" dirty="0" err="1">
                <a:solidFill>
                  <a:schemeClr val="accent2"/>
                </a:solidFill>
                <a:cs typeface="Arial" charset="0"/>
              </a:rPr>
              <a:t>Jesmin</a:t>
            </a:r>
            <a:r>
              <a:rPr lang="en-US" b="1" dirty="0">
                <a:solidFill>
                  <a:schemeClr val="accent2"/>
                </a:solidFill>
                <a:cs typeface="Arial" charset="0"/>
              </a:rPr>
              <a:t> Akhter</a:t>
            </a:r>
            <a:endParaRPr lang="en-US" dirty="0">
              <a:solidFill>
                <a:schemeClr val="accent2"/>
              </a:solidFill>
              <a:cs typeface="Arial" charset="0"/>
            </a:endParaRPr>
          </a:p>
          <a:p>
            <a:pPr algn="ctr"/>
            <a:r>
              <a:rPr lang="en-US" dirty="0">
                <a:cs typeface="Arial" charset="0"/>
              </a:rPr>
              <a:t>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2705100" y="2886670"/>
            <a:ext cx="6781800" cy="923330"/>
          </a:xfrm>
          <a:prstGeom prst="rect">
            <a:avLst/>
          </a:prstGeom>
          <a:noFill/>
          <a:ln w="9525">
            <a:noFill/>
            <a:miter lim="800000"/>
            <a:headEnd/>
            <a:tailEnd/>
          </a:ln>
        </p:spPr>
        <p:txBody>
          <a:bodyPr>
            <a:spAutoFit/>
          </a:bodyPr>
          <a:lstStyle/>
          <a:p>
            <a:pPr algn="ctr"/>
            <a:r>
              <a:rPr lang="en-US" b="1" dirty="0" smtClean="0">
                <a:solidFill>
                  <a:srgbClr val="FF0000"/>
                </a:solidFill>
              </a:rPr>
              <a:t>Machine Learning</a:t>
            </a:r>
            <a:endParaRPr lang="en-US" b="1" dirty="0">
              <a:solidFill>
                <a:srgbClr val="FF0000"/>
              </a:solidFill>
            </a:endParaRPr>
          </a:p>
          <a:p>
            <a:pPr algn="ctr"/>
            <a:r>
              <a:rPr lang="en-US" b="1" dirty="0" smtClean="0">
                <a:solidFill>
                  <a:srgbClr val="FF0000"/>
                </a:solidFill>
              </a:rPr>
              <a:t>ICT-4261</a:t>
            </a:r>
            <a:endParaRPr lang="en-US" b="1" dirty="0">
              <a:solidFill>
                <a:srgbClr val="FF0000"/>
              </a:solidFill>
            </a:endParaRPr>
          </a:p>
          <a:p>
            <a:pPr algn="ctr"/>
            <a:endParaRPr lang="en-US" b="1" dirty="0"/>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5486400" y="1400685"/>
            <a:ext cx="1025156" cy="1206695"/>
          </a:xfrm>
          <a:prstGeom prst="rect">
            <a:avLst/>
          </a:prstGeom>
          <a:noFill/>
          <a:ln w="9525">
            <a:noFill/>
            <a:miter lim="800000"/>
            <a:headEnd/>
            <a:tailEnd/>
          </a:ln>
        </p:spPr>
      </p:pic>
    </p:spTree>
    <p:extLst>
      <p:ext uri="{BB962C8B-B14F-4D97-AF65-F5344CB8AC3E}">
        <p14:creationId xmlns:p14="http://schemas.microsoft.com/office/powerpoint/2010/main" val="2013123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sz="3600" b="1" dirty="0" smtClean="0">
                <a:latin typeface="Gill Sans MT" panose="020B0502020104020203" pitchFamily="34" charset="0"/>
              </a:rPr>
              <a:t>Types of </a:t>
            </a:r>
            <a:r>
              <a:rPr lang="en-US" sz="3600" b="1" dirty="0">
                <a:latin typeface="Gill Sans MT" panose="020B0502020104020203" pitchFamily="34" charset="0"/>
              </a:rPr>
              <a:t>machine learning </a:t>
            </a:r>
          </a:p>
        </p:txBody>
      </p:sp>
      <p:sp>
        <p:nvSpPr>
          <p:cNvPr id="3" name="Content Placeholder 2"/>
          <p:cNvSpPr>
            <a:spLocks noGrp="1"/>
          </p:cNvSpPr>
          <p:nvPr>
            <p:ph idx="1"/>
          </p:nvPr>
        </p:nvSpPr>
        <p:spPr>
          <a:xfrm>
            <a:off x="457200" y="1066800"/>
            <a:ext cx="10896600" cy="3429000"/>
          </a:xfrm>
        </p:spPr>
        <p:txBody>
          <a:bodyPr>
            <a:normAutofit/>
          </a:bodyPr>
          <a:lstStyle/>
          <a:p>
            <a:r>
              <a:rPr lang="en-US" sz="1850" dirty="0" smtClean="0"/>
              <a:t>Based </a:t>
            </a:r>
            <a:r>
              <a:rPr lang="en-US" sz="1850" dirty="0"/>
              <a:t>on the methods and way of learning, </a:t>
            </a:r>
            <a:r>
              <a:rPr lang="en-US" sz="1850" dirty="0" smtClean="0"/>
              <a:t>Machine </a:t>
            </a:r>
            <a:r>
              <a:rPr lang="en-US" sz="1850" dirty="0"/>
              <a:t>learning models fall </a:t>
            </a:r>
            <a:r>
              <a:rPr lang="en-US" sz="1850" dirty="0" smtClean="0"/>
              <a:t>into</a:t>
            </a:r>
            <a:r>
              <a:rPr lang="en-US" sz="1850" dirty="0"/>
              <a:t> </a:t>
            </a:r>
            <a:r>
              <a:rPr lang="en-US" sz="1850" dirty="0" smtClean="0"/>
              <a:t>four </a:t>
            </a:r>
            <a:r>
              <a:rPr lang="en-US" sz="1850" dirty="0"/>
              <a:t>primary </a:t>
            </a:r>
            <a:r>
              <a:rPr lang="en-US" sz="1850" dirty="0" smtClean="0"/>
              <a:t>categories:</a:t>
            </a:r>
            <a:endParaRPr lang="en-US" sz="1850" dirty="0"/>
          </a:p>
          <a:p>
            <a:pPr lvl="1"/>
            <a:r>
              <a:rPr lang="en-US" sz="1850" dirty="0"/>
              <a:t>Supervised Machine </a:t>
            </a:r>
            <a:r>
              <a:rPr lang="en-US" sz="1850" dirty="0" smtClean="0"/>
              <a:t>Learning:</a:t>
            </a:r>
            <a:endParaRPr lang="en-US" sz="1850" dirty="0"/>
          </a:p>
          <a:p>
            <a:pPr lvl="1"/>
            <a:r>
              <a:rPr lang="en-US" sz="1850" dirty="0"/>
              <a:t>Unsupervised Machine </a:t>
            </a:r>
            <a:r>
              <a:rPr lang="en-US" sz="1850" dirty="0" smtClean="0"/>
              <a:t>Learning:  </a:t>
            </a:r>
            <a:r>
              <a:rPr lang="en-US" sz="1850" dirty="0"/>
              <a:t>which goods are usually purchased together is a real-world example of market basket analysis</a:t>
            </a:r>
          </a:p>
          <a:p>
            <a:pPr lvl="1"/>
            <a:r>
              <a:rPr lang="en-US" sz="1850" dirty="0"/>
              <a:t>Semi-Supervised Machine </a:t>
            </a:r>
            <a:r>
              <a:rPr lang="en-US" sz="1850" dirty="0" smtClean="0"/>
              <a:t>Learning: </a:t>
            </a:r>
            <a:r>
              <a:rPr lang="en-US" sz="1850" dirty="0"/>
              <a:t>Text </a:t>
            </a:r>
            <a:r>
              <a:rPr lang="en-US" sz="1850" dirty="0" smtClean="0"/>
              <a:t>Classification-Sentiment </a:t>
            </a:r>
            <a:r>
              <a:rPr lang="en-US" sz="1850" dirty="0"/>
              <a:t>analysis is often performed on textual data to help businesses </a:t>
            </a:r>
            <a:r>
              <a:rPr lang="en-US" sz="1850" dirty="0" smtClean="0"/>
              <a:t>to monitor </a:t>
            </a:r>
            <a:r>
              <a:rPr lang="en-US" sz="1850" dirty="0"/>
              <a:t>brand and </a:t>
            </a:r>
            <a:r>
              <a:rPr lang="en-US" sz="1850" dirty="0" smtClean="0"/>
              <a:t>product from the </a:t>
            </a:r>
            <a:r>
              <a:rPr lang="en-US" sz="1850" dirty="0"/>
              <a:t>sentiment </a:t>
            </a:r>
            <a:r>
              <a:rPr lang="en-US" sz="1850" dirty="0" smtClean="0"/>
              <a:t>in</a:t>
            </a:r>
            <a:r>
              <a:rPr lang="en-US" sz="1850" dirty="0"/>
              <a:t> customer feedback, and understand customer needs.</a:t>
            </a:r>
          </a:p>
          <a:p>
            <a:pPr lvl="1"/>
            <a:r>
              <a:rPr lang="en-US" sz="1850" dirty="0"/>
              <a:t>Reinforcement </a:t>
            </a:r>
            <a:r>
              <a:rPr lang="en-US" sz="1850" dirty="0" smtClean="0"/>
              <a:t>Learning: It </a:t>
            </a:r>
            <a:r>
              <a:rPr lang="en-US" sz="1850" dirty="0"/>
              <a:t>can enable self-driving cars to learn from their own experience and adapt to changing situations</a:t>
            </a:r>
          </a:p>
        </p:txBody>
      </p:sp>
      <p:pic>
        <p:nvPicPr>
          <p:cNvPr id="3074" name="Picture 2" descr="Types of Machine Learni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447800" y="3505200"/>
            <a:ext cx="7665720" cy="3219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860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972800" cy="1143000"/>
          </a:xfrm>
        </p:spPr>
        <p:txBody>
          <a:bodyPr/>
          <a:lstStyle/>
          <a:p>
            <a:r>
              <a:rPr lang="en-US" sz="3600" b="1" smtClean="0">
                <a:latin typeface="Gill Sans MT" panose="020B0502020104020203" pitchFamily="34" charset="0"/>
              </a:rPr>
              <a:t>Supervised machine learning</a:t>
            </a:r>
            <a:endParaRPr lang="en-US" sz="3600" dirty="0">
              <a:latin typeface="Gill Sans MT" panose="020B0502020104020203" pitchFamily="34" charset="0"/>
            </a:endParaRPr>
          </a:p>
        </p:txBody>
      </p:sp>
      <p:sp>
        <p:nvSpPr>
          <p:cNvPr id="3" name="Content Placeholder 2"/>
          <p:cNvSpPr>
            <a:spLocks noGrp="1"/>
          </p:cNvSpPr>
          <p:nvPr>
            <p:ph idx="1"/>
          </p:nvPr>
        </p:nvSpPr>
        <p:spPr>
          <a:xfrm>
            <a:off x="914400" y="1798637"/>
            <a:ext cx="10363200" cy="4525963"/>
          </a:xfrm>
        </p:spPr>
        <p:txBody>
          <a:bodyPr>
            <a:normAutofit/>
          </a:bodyPr>
          <a:lstStyle/>
          <a:p>
            <a:pPr algn="just" fontAlgn="base">
              <a:spcAft>
                <a:spcPts val="600"/>
              </a:spcAft>
            </a:pPr>
            <a:r>
              <a:rPr lang="en-US" b="1" dirty="0" smtClean="0"/>
              <a:t>Supervised learning</a:t>
            </a:r>
            <a:r>
              <a:rPr lang="en-US" dirty="0" smtClean="0"/>
              <a:t>, also known as supervised machine learning, is defined by its use of labeled datasets to train algorithms to classify data or predict outcomes accurately. </a:t>
            </a:r>
          </a:p>
          <a:p>
            <a:pPr algn="just">
              <a:spcAft>
                <a:spcPts val="600"/>
              </a:spcAft>
            </a:pPr>
            <a:r>
              <a:rPr lang="en-US" dirty="0"/>
              <a:t>Supervised machine learning has two key components: first is </a:t>
            </a:r>
            <a:r>
              <a:rPr lang="en-US" b="1" dirty="0"/>
              <a:t>input data</a:t>
            </a:r>
            <a:r>
              <a:rPr lang="en-US" dirty="0"/>
              <a:t> and second corresponding </a:t>
            </a:r>
            <a:r>
              <a:rPr lang="en-US" b="1" dirty="0"/>
              <a:t>output labels</a:t>
            </a:r>
            <a:r>
              <a:rPr lang="en-US" dirty="0"/>
              <a:t>. The goal is to build a model that can learn from this labeled data to make predictions or classifications on new, unseen data.</a:t>
            </a:r>
          </a:p>
          <a:p>
            <a:pPr algn="just">
              <a:spcAft>
                <a:spcPts val="600"/>
              </a:spcAft>
            </a:pPr>
            <a:r>
              <a:rPr lang="en-US" dirty="0"/>
              <a:t>The labeled data consists of input features </a:t>
            </a:r>
            <a:r>
              <a:rPr lang="en-US" b="1" dirty="0"/>
              <a:t>(also known as independent variables or predictors)</a:t>
            </a:r>
            <a:r>
              <a:rPr lang="en-US" dirty="0"/>
              <a:t> and the corresponding output labels </a:t>
            </a:r>
            <a:r>
              <a:rPr lang="en-US" b="1" dirty="0"/>
              <a:t>(also known as dependent variables or targets)</a:t>
            </a:r>
            <a:r>
              <a:rPr lang="en-US" dirty="0"/>
              <a:t>. </a:t>
            </a:r>
            <a:endParaRPr lang="en-US" dirty="0" smtClean="0"/>
          </a:p>
          <a:p>
            <a:pPr algn="just">
              <a:spcAft>
                <a:spcPts val="600"/>
              </a:spcAft>
            </a:pPr>
            <a:r>
              <a:rPr lang="en-US" dirty="0" smtClean="0"/>
              <a:t>The </a:t>
            </a:r>
            <a:r>
              <a:rPr lang="en-US" dirty="0"/>
              <a:t>model’s objective is to capture patterns and relationships between the input features and the output labels, allowing it to generalize and make accurate predictions on unseen data.</a:t>
            </a:r>
          </a:p>
          <a:p>
            <a:pPr algn="just" fontAlgn="base">
              <a:spcAft>
                <a:spcPts val="600"/>
              </a:spcAft>
            </a:pPr>
            <a:endParaRPr lang="en-US" dirty="0" smtClean="0"/>
          </a:p>
        </p:txBody>
      </p:sp>
    </p:spTree>
    <p:extLst>
      <p:ext uri="{BB962C8B-B14F-4D97-AF65-F5344CB8AC3E}">
        <p14:creationId xmlns:p14="http://schemas.microsoft.com/office/powerpoint/2010/main" val="3884097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972800" cy="1143000"/>
          </a:xfrm>
        </p:spPr>
        <p:txBody>
          <a:bodyPr/>
          <a:lstStyle/>
          <a:p>
            <a:r>
              <a:rPr lang="en-US" sz="3600" b="1" dirty="0">
                <a:latin typeface="Gill Sans MT" panose="020B0502020104020203" pitchFamily="34" charset="0"/>
              </a:rPr>
              <a:t>Supervised machine learning</a:t>
            </a:r>
            <a:endParaRPr lang="en-US" sz="3600" dirty="0">
              <a:latin typeface="Gill Sans MT" panose="020B0502020104020203" pitchFamily="34" charset="0"/>
            </a:endParaRPr>
          </a:p>
        </p:txBody>
      </p:sp>
      <p:sp>
        <p:nvSpPr>
          <p:cNvPr id="3" name="Content Placeholder 2"/>
          <p:cNvSpPr>
            <a:spLocks noGrp="1"/>
          </p:cNvSpPr>
          <p:nvPr>
            <p:ph idx="1"/>
          </p:nvPr>
        </p:nvSpPr>
        <p:spPr>
          <a:xfrm>
            <a:off x="838200" y="1874837"/>
            <a:ext cx="10287000" cy="4449763"/>
          </a:xfrm>
        </p:spPr>
        <p:txBody>
          <a:bodyPr>
            <a:noAutofit/>
          </a:bodyPr>
          <a:lstStyle/>
          <a:p>
            <a:pPr algn="just" fontAlgn="base"/>
            <a:r>
              <a:rPr lang="en-US" dirty="0" smtClean="0"/>
              <a:t>As input data is fed into the model, the model adjusts its weights until it has been fitted appropriately.</a:t>
            </a:r>
          </a:p>
          <a:p>
            <a:pPr algn="just" fontAlgn="base"/>
            <a:r>
              <a:rPr lang="en-US" dirty="0" smtClean="0"/>
              <a:t>This occurs as part of the cross validation process to ensure that the model avoids </a:t>
            </a:r>
            <a:r>
              <a:rPr lang="en-US" b="1" dirty="0" smtClean="0"/>
              <a:t>overfitting </a:t>
            </a:r>
            <a:r>
              <a:rPr lang="en-US" dirty="0" smtClean="0"/>
              <a:t>or</a:t>
            </a:r>
            <a:r>
              <a:rPr lang="en-US" b="1" dirty="0" smtClean="0"/>
              <a:t> underfitting</a:t>
            </a:r>
            <a:r>
              <a:rPr lang="en-US" dirty="0" smtClean="0"/>
              <a:t>. Supervised learning helps organizations to solve a variety of real-world problems at scale, such as classifying spam in a separate folder from your inbox. </a:t>
            </a:r>
          </a:p>
          <a:p>
            <a:pPr algn="just" fontAlgn="base"/>
            <a:r>
              <a:rPr lang="en-US" dirty="0"/>
              <a:t>There are two main types of supervised learning problems: they are classification that involves predicting a class label and regression that involves predicting a numerical value.</a:t>
            </a:r>
          </a:p>
          <a:p>
            <a:r>
              <a:rPr lang="en-US" b="1" dirty="0" smtClean="0"/>
              <a:t>Classification</a:t>
            </a:r>
            <a:r>
              <a:rPr lang="en-US" dirty="0" smtClean="0"/>
              <a:t> </a:t>
            </a:r>
            <a:r>
              <a:rPr lang="en-US" dirty="0"/>
              <a:t>algorithms are used to </a:t>
            </a:r>
            <a:r>
              <a:rPr lang="en-US" b="1" dirty="0"/>
              <a:t>predict/Classify the discrete values</a:t>
            </a:r>
            <a:r>
              <a:rPr lang="en-US" dirty="0"/>
              <a:t> such as Male or Female, True or False, Spam or Not Spam, </a:t>
            </a:r>
            <a:r>
              <a:rPr lang="en-US" dirty="0" err="1"/>
              <a:t>etc</a:t>
            </a:r>
            <a:endParaRPr lang="en-US" dirty="0"/>
          </a:p>
          <a:p>
            <a:r>
              <a:rPr lang="en-US" b="1" dirty="0"/>
              <a:t>Regression</a:t>
            </a:r>
            <a:r>
              <a:rPr lang="en-US" dirty="0"/>
              <a:t> algorithms are used to </a:t>
            </a:r>
            <a:r>
              <a:rPr lang="en-US" b="1" dirty="0"/>
              <a:t>predict the continuous</a:t>
            </a:r>
            <a:r>
              <a:rPr lang="en-US" dirty="0"/>
              <a:t> values such as price, salary, age, </a:t>
            </a:r>
            <a:r>
              <a:rPr lang="en-US" dirty="0" smtClean="0"/>
              <a:t>etc.</a:t>
            </a:r>
            <a:endParaRPr lang="en-US" dirty="0"/>
          </a:p>
        </p:txBody>
      </p:sp>
    </p:spTree>
    <p:extLst>
      <p:ext uri="{BB962C8B-B14F-4D97-AF65-F5344CB8AC3E}">
        <p14:creationId xmlns:p14="http://schemas.microsoft.com/office/powerpoint/2010/main" val="2747654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Classification and Regression</a:t>
            </a:r>
            <a:endParaRPr lang="en-US" dirty="0"/>
          </a:p>
        </p:txBody>
      </p:sp>
      <p:sp>
        <p:nvSpPr>
          <p:cNvPr id="3" name="Content Placeholder 2"/>
          <p:cNvSpPr>
            <a:spLocks noGrp="1"/>
          </p:cNvSpPr>
          <p:nvPr>
            <p:ph idx="1"/>
          </p:nvPr>
        </p:nvSpPr>
        <p:spPr>
          <a:xfrm>
            <a:off x="381000" y="1524001"/>
            <a:ext cx="5181600" cy="2895599"/>
          </a:xfrm>
        </p:spPr>
        <p:txBody>
          <a:bodyPr>
            <a:normAutofit/>
          </a:bodyPr>
          <a:lstStyle/>
          <a:p>
            <a:pPr algn="just" fontAlgn="base"/>
            <a:r>
              <a:rPr lang="en-US" dirty="0"/>
              <a:t>The </a:t>
            </a:r>
            <a:r>
              <a:rPr lang="en-US" b="1" dirty="0"/>
              <a:t>classification</a:t>
            </a:r>
            <a:r>
              <a:rPr lang="en-US" dirty="0"/>
              <a:t> process deals with problems where the data can be divided into binary or multiple discrete labels. </a:t>
            </a:r>
            <a:endParaRPr lang="en-US" dirty="0" smtClean="0"/>
          </a:p>
          <a:p>
            <a:pPr algn="just" fontAlgn="base"/>
            <a:r>
              <a:rPr lang="en-US" dirty="0" smtClean="0"/>
              <a:t>Suppose </a:t>
            </a:r>
            <a:r>
              <a:rPr lang="en-US" dirty="0"/>
              <a:t>we want to predict the possibility of the winning of a match by Team A on the basis of some parameters recorded earlier. Then there would be two labels Yes </a:t>
            </a:r>
            <a:r>
              <a:rPr lang="en-US" dirty="0" smtClean="0"/>
              <a:t>and No</a:t>
            </a:r>
            <a:r>
              <a:rPr lang="en-US" dirty="0"/>
              <a:t>. </a:t>
            </a:r>
            <a:br>
              <a:rPr lang="en-US" dirty="0"/>
            </a:br>
            <a:endParaRPr lang="en-US" dirty="0"/>
          </a:p>
        </p:txBody>
      </p:sp>
      <p:pic>
        <p:nvPicPr>
          <p:cNvPr id="5" name="Picture 4"/>
          <p:cNvPicPr>
            <a:picLocks noChangeAspect="1"/>
          </p:cNvPicPr>
          <p:nvPr/>
        </p:nvPicPr>
        <p:blipFill>
          <a:blip r:embed="rId2"/>
          <a:stretch>
            <a:fillRect/>
          </a:stretch>
        </p:blipFill>
        <p:spPr>
          <a:xfrm>
            <a:off x="911677" y="4369249"/>
            <a:ext cx="4439583" cy="2260151"/>
          </a:xfrm>
          <a:prstGeom prst="rect">
            <a:avLst/>
          </a:prstGeom>
        </p:spPr>
      </p:pic>
      <p:sp>
        <p:nvSpPr>
          <p:cNvPr id="6" name="Content Placeholder 2"/>
          <p:cNvSpPr txBox="1">
            <a:spLocks/>
          </p:cNvSpPr>
          <p:nvPr/>
        </p:nvSpPr>
        <p:spPr>
          <a:xfrm>
            <a:off x="5562600" y="1600201"/>
            <a:ext cx="6019800" cy="281939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Wingdings" panose="05000000000000000000" pitchFamily="2" charset="2"/>
              <a:buChar char="ü"/>
              <a:defRPr sz="2000" kern="1200">
                <a:solidFill>
                  <a:schemeClr val="tx1"/>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fontAlgn="base"/>
            <a:r>
              <a:rPr lang="en-US" b="1" dirty="0"/>
              <a:t>Regression</a:t>
            </a:r>
            <a:r>
              <a:rPr lang="en-US" dirty="0"/>
              <a:t> is the process of finding a model or function for distinguishing the data into continuous real values instead of using classes or discrete values. It can also identify the distribution movement depending on the historical data</a:t>
            </a:r>
            <a:r>
              <a:rPr lang="en-US" dirty="0" smtClean="0"/>
              <a:t>.</a:t>
            </a:r>
          </a:p>
          <a:p>
            <a:pPr algn="just" fontAlgn="base"/>
            <a:r>
              <a:rPr lang="en-US" dirty="0" smtClean="0"/>
              <a:t>An example </a:t>
            </a:r>
            <a:r>
              <a:rPr lang="en-US" dirty="0"/>
              <a:t>in </a:t>
            </a:r>
            <a:r>
              <a:rPr lang="en-US" dirty="0" smtClean="0"/>
              <a:t>regression, </a:t>
            </a:r>
            <a:r>
              <a:rPr lang="en-US" dirty="0"/>
              <a:t>where we are finding the possibility of rain in some particular regions with the help of some parameters recorded earlier. Then there is a probability associated with the rain.</a:t>
            </a:r>
          </a:p>
        </p:txBody>
      </p:sp>
      <p:pic>
        <p:nvPicPr>
          <p:cNvPr id="7" name="Picture 6"/>
          <p:cNvPicPr>
            <a:picLocks noChangeAspect="1"/>
          </p:cNvPicPr>
          <p:nvPr/>
        </p:nvPicPr>
        <p:blipFill>
          <a:blip r:embed="rId3"/>
          <a:stretch>
            <a:fillRect/>
          </a:stretch>
        </p:blipFill>
        <p:spPr>
          <a:xfrm>
            <a:off x="7375256" y="4369249"/>
            <a:ext cx="3368944" cy="2462902"/>
          </a:xfrm>
          <a:prstGeom prst="rect">
            <a:avLst/>
          </a:prstGeom>
        </p:spPr>
      </p:pic>
    </p:spTree>
    <p:extLst>
      <p:ext uri="{BB962C8B-B14F-4D97-AF65-F5344CB8AC3E}">
        <p14:creationId xmlns:p14="http://schemas.microsoft.com/office/powerpoint/2010/main" val="2538395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Gill Sans MT" panose="020B0502020104020203" pitchFamily="34" charset="0"/>
              </a:rPr>
              <a:t>How Does Supervised Learning Work?</a:t>
            </a:r>
          </a:p>
        </p:txBody>
      </p:sp>
      <p:sp>
        <p:nvSpPr>
          <p:cNvPr id="3" name="Content Placeholder 2"/>
          <p:cNvSpPr>
            <a:spLocks noGrp="1"/>
          </p:cNvSpPr>
          <p:nvPr>
            <p:ph idx="1"/>
          </p:nvPr>
        </p:nvSpPr>
        <p:spPr>
          <a:xfrm>
            <a:off x="533400" y="1600201"/>
            <a:ext cx="10515600" cy="5029199"/>
          </a:xfrm>
        </p:spPr>
        <p:txBody>
          <a:bodyPr>
            <a:noAutofit/>
          </a:bodyPr>
          <a:lstStyle/>
          <a:p>
            <a:pPr marL="0" indent="0" algn="just">
              <a:buNone/>
            </a:pPr>
            <a:r>
              <a:rPr lang="en-US" dirty="0"/>
              <a:t>Supervised machine learning typically follows a series of steps to train a model and make predictions. </a:t>
            </a:r>
          </a:p>
          <a:p>
            <a:pPr algn="just"/>
            <a:r>
              <a:rPr lang="en-US" b="1" dirty="0"/>
              <a:t>Data Collection and Labeling</a:t>
            </a:r>
          </a:p>
          <a:p>
            <a:pPr lvl="1" algn="just"/>
            <a:r>
              <a:rPr lang="en-US" dirty="0"/>
              <a:t>The first step in supervised machine learning is collecting a representative and diverse dataset. This dataset should include a sufficient number of labeled examples that cover the range of inputs and outputs the model will encounter in real-world scenarios.</a:t>
            </a:r>
          </a:p>
          <a:p>
            <a:pPr lvl="1" algn="just"/>
            <a:r>
              <a:rPr lang="en-US" dirty="0"/>
              <a:t>The labeling process involves assigning the correct output label to each input example in the dataset. This can be a </a:t>
            </a:r>
            <a:r>
              <a:rPr lang="en-US" b="1" dirty="0"/>
              <a:t>time-consuming and labor-intensive task</a:t>
            </a:r>
            <a:r>
              <a:rPr lang="en-US" dirty="0"/>
              <a:t>, depending on the complexity and size of the dataset.</a:t>
            </a:r>
          </a:p>
          <a:p>
            <a:pPr algn="just"/>
            <a:r>
              <a:rPr lang="en-US" b="1" dirty="0"/>
              <a:t>Training and Test Sets</a:t>
            </a:r>
          </a:p>
          <a:p>
            <a:pPr lvl="1" algn="just"/>
            <a:r>
              <a:rPr lang="en-US" dirty="0"/>
              <a:t>Once the dataset is collected and labeled, it is divided into two subsets: the training set and the test set. </a:t>
            </a:r>
            <a:endParaRPr lang="en-US" dirty="0" smtClean="0"/>
          </a:p>
          <a:p>
            <a:pPr lvl="2" algn="just"/>
            <a:r>
              <a:rPr lang="en-US" dirty="0" smtClean="0"/>
              <a:t>The training set is used to </a:t>
            </a:r>
            <a:r>
              <a:rPr lang="en-US" b="1" dirty="0" smtClean="0"/>
              <a:t>train the model </a:t>
            </a:r>
            <a:r>
              <a:rPr lang="en-US" dirty="0" smtClean="0"/>
              <a:t>and it serves as the basis for the model to </a:t>
            </a:r>
            <a:r>
              <a:rPr lang="en-US" b="1" dirty="0" smtClean="0"/>
              <a:t>learn patterns and relationships </a:t>
            </a:r>
            <a:r>
              <a:rPr lang="en-US" dirty="0" smtClean="0"/>
              <a:t>between the input features and the output labels, </a:t>
            </a:r>
          </a:p>
          <a:p>
            <a:pPr lvl="2" algn="just"/>
            <a:r>
              <a:rPr lang="en-US" dirty="0" smtClean="0"/>
              <a:t>While </a:t>
            </a:r>
            <a:r>
              <a:rPr lang="en-US" dirty="0"/>
              <a:t>the test set is used to assess the model’s generalization ability and its performance on new, unseen data</a:t>
            </a:r>
            <a:r>
              <a:rPr lang="en-US" dirty="0" smtClean="0"/>
              <a:t>.</a:t>
            </a:r>
            <a:endParaRPr lang="en-US" dirty="0"/>
          </a:p>
        </p:txBody>
      </p:sp>
    </p:spTree>
    <p:extLst>
      <p:ext uri="{BB962C8B-B14F-4D97-AF65-F5344CB8AC3E}">
        <p14:creationId xmlns:p14="http://schemas.microsoft.com/office/powerpoint/2010/main" val="3793839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ill Sans MT" panose="020B0502020104020203" pitchFamily="34" charset="0"/>
              </a:rPr>
              <a:t>How Does Supervised Learning Work?</a:t>
            </a:r>
            <a:endParaRPr lang="en-US" dirty="0"/>
          </a:p>
        </p:txBody>
      </p:sp>
      <p:sp>
        <p:nvSpPr>
          <p:cNvPr id="3" name="Content Placeholder 2"/>
          <p:cNvSpPr>
            <a:spLocks noGrp="1"/>
          </p:cNvSpPr>
          <p:nvPr>
            <p:ph idx="1"/>
          </p:nvPr>
        </p:nvSpPr>
        <p:spPr>
          <a:xfrm>
            <a:off x="609600" y="1676401"/>
            <a:ext cx="10515600" cy="4571999"/>
          </a:xfrm>
        </p:spPr>
        <p:txBody>
          <a:bodyPr>
            <a:normAutofit lnSpcReduction="10000"/>
          </a:bodyPr>
          <a:lstStyle/>
          <a:p>
            <a:pPr algn="just"/>
            <a:r>
              <a:rPr lang="en-US" b="1" dirty="0"/>
              <a:t>Feature Extraction</a:t>
            </a:r>
          </a:p>
          <a:p>
            <a:pPr lvl="1" algn="just"/>
            <a:r>
              <a:rPr lang="en-US" dirty="0"/>
              <a:t>Before training the model, it is essential to </a:t>
            </a:r>
            <a:r>
              <a:rPr lang="en-US" b="1" dirty="0"/>
              <a:t>extract relevant features from the input data</a:t>
            </a:r>
            <a:r>
              <a:rPr lang="en-US" dirty="0"/>
              <a:t>. Feature extraction involves </a:t>
            </a:r>
            <a:r>
              <a:rPr lang="en-US" b="1" dirty="0"/>
              <a:t>selecting or transforming </a:t>
            </a:r>
            <a:r>
              <a:rPr lang="en-US" dirty="0"/>
              <a:t>the input features to capture the most relevant information for the learning task. This process can enhance the model’s predictive performance and reduce the dimensionality of the data.</a:t>
            </a:r>
          </a:p>
          <a:p>
            <a:pPr algn="just"/>
            <a:r>
              <a:rPr lang="en-US" b="1" dirty="0"/>
              <a:t>Model Selection and Training</a:t>
            </a:r>
          </a:p>
          <a:p>
            <a:pPr lvl="1" algn="just"/>
            <a:r>
              <a:rPr lang="en-US" dirty="0"/>
              <a:t>Choosing an appropriate machine learning algorithm is crucial for the success of supervised learning. Different algorithms have different strengths and weaknesses, making it important to select the one that best fits the problem at hand.</a:t>
            </a:r>
          </a:p>
          <a:p>
            <a:pPr lvl="1" algn="just"/>
            <a:r>
              <a:rPr lang="en-US" dirty="0"/>
              <a:t>Once the algorithm is selected, the model is trained using the labeled training data. During the training process, the model </a:t>
            </a:r>
            <a:r>
              <a:rPr lang="en-US" b="1" dirty="0"/>
              <a:t>learns the underlying patterns and relationships in the data by adjusting its internal parameters</a:t>
            </a:r>
            <a:r>
              <a:rPr lang="en-US" dirty="0"/>
              <a:t>. </a:t>
            </a:r>
            <a:endParaRPr lang="en-US" dirty="0" smtClean="0"/>
          </a:p>
          <a:p>
            <a:pPr lvl="1" algn="just"/>
            <a:r>
              <a:rPr lang="en-US" dirty="0" smtClean="0"/>
              <a:t>The </a:t>
            </a:r>
            <a:r>
              <a:rPr lang="en-US" dirty="0"/>
              <a:t>objective is to </a:t>
            </a:r>
            <a:r>
              <a:rPr lang="en-US" b="1" dirty="0"/>
              <a:t>minimize the difference</a:t>
            </a:r>
            <a:r>
              <a:rPr lang="en-US" dirty="0"/>
              <a:t> between the </a:t>
            </a:r>
            <a:r>
              <a:rPr lang="en-US" b="1" dirty="0"/>
              <a:t>predicted outputs and the true labels in the training data.</a:t>
            </a:r>
          </a:p>
          <a:p>
            <a:pPr algn="just"/>
            <a:endParaRPr lang="en-US" dirty="0"/>
          </a:p>
        </p:txBody>
      </p:sp>
    </p:spTree>
    <p:extLst>
      <p:ext uri="{BB962C8B-B14F-4D97-AF65-F5344CB8AC3E}">
        <p14:creationId xmlns:p14="http://schemas.microsoft.com/office/powerpoint/2010/main" val="2335702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Supervised Learning Work?</a:t>
            </a:r>
            <a:endParaRPr lang="en-US" dirty="0"/>
          </a:p>
        </p:txBody>
      </p:sp>
      <p:grpSp>
        <p:nvGrpSpPr>
          <p:cNvPr id="4" name="Group 3"/>
          <p:cNvGrpSpPr/>
          <p:nvPr/>
        </p:nvGrpSpPr>
        <p:grpSpPr>
          <a:xfrm>
            <a:off x="1447800" y="1427163"/>
            <a:ext cx="9372600" cy="4745037"/>
            <a:chOff x="395274" y="654652"/>
            <a:chExt cx="8745170" cy="4734586"/>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395274" y="654652"/>
              <a:ext cx="8745170" cy="4734586"/>
            </a:xfrm>
            <a:prstGeom prst="rect">
              <a:avLst/>
            </a:prstGeom>
          </p:spPr>
        </p:pic>
        <p:sp>
          <p:nvSpPr>
            <p:cNvPr id="6" name="Rectangle 5"/>
            <p:cNvSpPr/>
            <p:nvPr/>
          </p:nvSpPr>
          <p:spPr>
            <a:xfrm>
              <a:off x="7315201" y="3412808"/>
              <a:ext cx="1752600" cy="1844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128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ill Sans MT" panose="020B0502020104020203" pitchFamily="34" charset="0"/>
              </a:rPr>
              <a:t>How Does Supervised Learning Work</a:t>
            </a:r>
            <a:r>
              <a:rPr lang="en-US" b="1" dirty="0" smtClean="0">
                <a:latin typeface="Gill Sans MT" panose="020B0502020104020203" pitchFamily="34" charset="0"/>
              </a:rPr>
              <a:t>?</a:t>
            </a:r>
            <a:br>
              <a:rPr lang="en-US" b="1" dirty="0" smtClean="0">
                <a:latin typeface="Gill Sans MT" panose="020B0502020104020203" pitchFamily="34" charset="0"/>
              </a:rPr>
            </a:br>
            <a:endParaRPr lang="en-US" dirty="0"/>
          </a:p>
        </p:txBody>
      </p:sp>
      <p:sp>
        <p:nvSpPr>
          <p:cNvPr id="3" name="Content Placeholder 2"/>
          <p:cNvSpPr>
            <a:spLocks noGrp="1"/>
          </p:cNvSpPr>
          <p:nvPr>
            <p:ph idx="1"/>
          </p:nvPr>
        </p:nvSpPr>
        <p:spPr>
          <a:xfrm>
            <a:off x="762000" y="1752600"/>
            <a:ext cx="10668000" cy="4419599"/>
          </a:xfrm>
        </p:spPr>
        <p:txBody>
          <a:bodyPr/>
          <a:lstStyle/>
          <a:p>
            <a:pPr algn="just"/>
            <a:r>
              <a:rPr lang="en-US" b="1" dirty="0"/>
              <a:t>Prediction and Evaluation</a:t>
            </a:r>
          </a:p>
          <a:p>
            <a:pPr lvl="1" algn="just"/>
            <a:r>
              <a:rPr lang="en-US" dirty="0"/>
              <a:t>Once the model is trained, it can be used to make predictions on new, unseen data. The input features of the unseen data are fed into the trained model, which generates predictions or classifications based on the learned patterns.</a:t>
            </a:r>
          </a:p>
          <a:p>
            <a:pPr lvl="1" algn="just"/>
            <a:r>
              <a:rPr lang="en-US" dirty="0"/>
              <a:t>To evaluate the model’s performance, the predicted outputs are compared against the true labels of the unseen data. </a:t>
            </a:r>
            <a:endParaRPr lang="en-US" dirty="0" smtClean="0"/>
          </a:p>
          <a:p>
            <a:pPr lvl="1" algn="just"/>
            <a:r>
              <a:rPr lang="en-US" dirty="0" smtClean="0"/>
              <a:t>Common </a:t>
            </a:r>
            <a:r>
              <a:rPr lang="en-US" dirty="0"/>
              <a:t>evaluation metrics include accuracy, precision, recall, and F1 score, depending on the nature of the learning task.</a:t>
            </a:r>
          </a:p>
        </p:txBody>
      </p:sp>
    </p:spTree>
    <p:extLst>
      <p:ext uri="{BB962C8B-B14F-4D97-AF65-F5344CB8AC3E}">
        <p14:creationId xmlns:p14="http://schemas.microsoft.com/office/powerpoint/2010/main" val="731649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Gill Sans MT" panose="020B0502020104020203" pitchFamily="34" charset="0"/>
              </a:rPr>
              <a:t>Supervised Learning Algorithms</a:t>
            </a:r>
            <a:br>
              <a:rPr lang="en-US" sz="3600" b="1" dirty="0">
                <a:latin typeface="Gill Sans MT" panose="020B0502020104020203" pitchFamily="34" charset="0"/>
              </a:rPr>
            </a:br>
            <a:endParaRPr lang="en-US" sz="3600" b="1" dirty="0">
              <a:latin typeface="Gill Sans MT" panose="020B0502020104020203" pitchFamily="34"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a:t>Supervised machine learning </a:t>
            </a:r>
            <a:r>
              <a:rPr lang="en-US" dirty="0" smtClean="0"/>
              <a:t>includes </a:t>
            </a:r>
            <a:r>
              <a:rPr lang="en-US" dirty="0"/>
              <a:t>various algorithms, each suited for different types of problems. </a:t>
            </a:r>
            <a:r>
              <a:rPr lang="en-US" dirty="0" smtClean="0"/>
              <a:t>Commonly </a:t>
            </a:r>
            <a:r>
              <a:rPr lang="en-US" dirty="0"/>
              <a:t>used </a:t>
            </a:r>
            <a:r>
              <a:rPr lang="en-US" dirty="0" smtClean="0"/>
              <a:t>algorithms are:</a:t>
            </a:r>
            <a:endParaRPr lang="en-US" dirty="0"/>
          </a:p>
          <a:p>
            <a:r>
              <a:rPr lang="en-US" b="1" dirty="0"/>
              <a:t>Linear Regression</a:t>
            </a:r>
          </a:p>
          <a:p>
            <a:pPr lvl="1"/>
            <a:r>
              <a:rPr lang="en-US" dirty="0"/>
              <a:t>Linear regression is a popular algorithm used for predicting continuous output values. It establishes a linear relationship between the input features and the target variable, </a:t>
            </a:r>
            <a:r>
              <a:rPr lang="en-US" dirty="0" smtClean="0"/>
              <a:t>allow </a:t>
            </a:r>
            <a:r>
              <a:rPr lang="en-US" dirty="0"/>
              <a:t>us to make predictions based on this relationship.</a:t>
            </a:r>
          </a:p>
          <a:p>
            <a:r>
              <a:rPr lang="en-US" b="1" dirty="0"/>
              <a:t>Logistic Regression</a:t>
            </a:r>
          </a:p>
          <a:p>
            <a:pPr lvl="1"/>
            <a:r>
              <a:rPr lang="en-US" dirty="0"/>
              <a:t>Logistic regression is employed when the output variable is binary or categorical. It models the relationship between the input features and the probability of a particular outcome using a </a:t>
            </a:r>
            <a:r>
              <a:rPr lang="en-US" b="1" dirty="0"/>
              <a:t>logistic function</a:t>
            </a:r>
            <a:r>
              <a:rPr lang="en-US" dirty="0" smtClean="0"/>
              <a:t>. </a:t>
            </a:r>
            <a:r>
              <a:rPr lang="en-US" dirty="0"/>
              <a:t>Logistic </a:t>
            </a:r>
            <a:r>
              <a:rPr lang="en-US" dirty="0" smtClean="0"/>
              <a:t>Regression generates a value where output  is always either 0 or 1.  So it is a classification algorithm.</a:t>
            </a:r>
            <a:endParaRPr lang="en-US" dirty="0"/>
          </a:p>
          <a:p>
            <a:r>
              <a:rPr lang="en-US" b="1" dirty="0"/>
              <a:t>Decision Trees</a:t>
            </a:r>
          </a:p>
          <a:p>
            <a:pPr lvl="1"/>
            <a:r>
              <a:rPr lang="en-US" dirty="0"/>
              <a:t>Decision trees are tree-like models that use a hierarchical structure to make decisions. They split the data based on different features and create a tree-like structure, enabling </a:t>
            </a:r>
            <a:r>
              <a:rPr lang="en-US" b="1" dirty="0"/>
              <a:t>classification or regression tasks</a:t>
            </a:r>
            <a:r>
              <a:rPr lang="en-US" b="1" dirty="0" smtClean="0"/>
              <a:t>.</a:t>
            </a:r>
            <a:r>
              <a:rPr lang="en-US" dirty="0"/>
              <a:t> I</a:t>
            </a:r>
            <a:r>
              <a:rPr lang="en-US" dirty="0" smtClean="0"/>
              <a:t>t </a:t>
            </a:r>
            <a:r>
              <a:rPr lang="en-US" dirty="0"/>
              <a:t>is also used in Random Forest to train on different subsets of training data</a:t>
            </a:r>
            <a:endParaRPr lang="en-US" b="1" dirty="0"/>
          </a:p>
        </p:txBody>
      </p:sp>
    </p:spTree>
    <p:extLst>
      <p:ext uri="{BB962C8B-B14F-4D97-AF65-F5344CB8AC3E}">
        <p14:creationId xmlns:p14="http://schemas.microsoft.com/office/powerpoint/2010/main" val="4235826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Gill Sans MT" panose="020B0502020104020203" pitchFamily="34" charset="0"/>
              </a:rPr>
              <a:t>Supervised Learning Algorithms</a:t>
            </a:r>
            <a:br>
              <a:rPr lang="en-US" sz="3600" b="1" dirty="0">
                <a:latin typeface="Gill Sans MT" panose="020B0502020104020203" pitchFamily="34" charset="0"/>
              </a:rPr>
            </a:br>
            <a:endParaRPr lang="en-US" sz="3600" b="1" dirty="0">
              <a:latin typeface="Gill Sans MT" panose="020B0502020104020203" pitchFamily="34" charset="0"/>
            </a:endParaRPr>
          </a:p>
        </p:txBody>
      </p:sp>
      <p:sp>
        <p:nvSpPr>
          <p:cNvPr id="3" name="Content Placeholder 2"/>
          <p:cNvSpPr>
            <a:spLocks noGrp="1"/>
          </p:cNvSpPr>
          <p:nvPr>
            <p:ph idx="1"/>
          </p:nvPr>
        </p:nvSpPr>
        <p:spPr/>
        <p:txBody>
          <a:bodyPr>
            <a:normAutofit/>
          </a:bodyPr>
          <a:lstStyle/>
          <a:p>
            <a:r>
              <a:rPr lang="en-US" b="1" dirty="0"/>
              <a:t>Random Forests</a:t>
            </a:r>
          </a:p>
          <a:p>
            <a:pPr lvl="1"/>
            <a:r>
              <a:rPr lang="en-US" dirty="0"/>
              <a:t>Random forests are an ensemble learning method that </a:t>
            </a:r>
            <a:r>
              <a:rPr lang="en-US" b="1" dirty="0"/>
              <a:t>combines multiple decision trees</a:t>
            </a:r>
            <a:r>
              <a:rPr lang="en-US" dirty="0"/>
              <a:t>. They </a:t>
            </a:r>
            <a:r>
              <a:rPr lang="en-US" b="1" dirty="0"/>
              <a:t>improve the predictive accuracy </a:t>
            </a:r>
            <a:r>
              <a:rPr lang="en-US" dirty="0"/>
              <a:t>by </a:t>
            </a:r>
            <a:r>
              <a:rPr lang="en-US" b="1" dirty="0"/>
              <a:t>aggregating predictions from multiple trees</a:t>
            </a:r>
            <a:r>
              <a:rPr lang="en-US" dirty="0"/>
              <a:t>, reducing </a:t>
            </a:r>
            <a:r>
              <a:rPr lang="en-US" b="1" dirty="0" err="1"/>
              <a:t>overfitting</a:t>
            </a:r>
            <a:r>
              <a:rPr lang="en-US" dirty="0"/>
              <a:t> and increasing robustness.</a:t>
            </a:r>
          </a:p>
          <a:p>
            <a:r>
              <a:rPr lang="en-US" b="1" dirty="0"/>
              <a:t>Support Vector Machines (SVM)</a:t>
            </a:r>
          </a:p>
          <a:p>
            <a:pPr lvl="1"/>
            <a:r>
              <a:rPr lang="en-US" dirty="0"/>
              <a:t>Support Vector Machines are effective for both classification and regression tasks. They create </a:t>
            </a:r>
            <a:r>
              <a:rPr lang="en-US" dirty="0" err="1"/>
              <a:t>hyperplanes</a:t>
            </a:r>
            <a:r>
              <a:rPr lang="en-US" dirty="0"/>
              <a:t> or decision boundaries that maximize the margin between different classes, allowing for accurate predictions. The </a:t>
            </a:r>
            <a:r>
              <a:rPr lang="en-US" dirty="0" err="1"/>
              <a:t>hyperplane</a:t>
            </a:r>
            <a:r>
              <a:rPr lang="en-US" dirty="0"/>
              <a:t> tries that the margin between the closest points of different classes should be as maximum as possible. </a:t>
            </a:r>
          </a:p>
          <a:p>
            <a:r>
              <a:rPr lang="en-US" b="1" dirty="0"/>
              <a:t>Naive Bayes</a:t>
            </a:r>
          </a:p>
          <a:p>
            <a:pPr lvl="1"/>
            <a:r>
              <a:rPr lang="en-US" dirty="0"/>
              <a:t>Naive Bayes algorithms are based on Bayes’ theorem and are commonly used for classification tasks. They assume that the input features are independent, making predictions based on the probability of each class</a:t>
            </a:r>
            <a:r>
              <a:rPr lang="en-US" dirty="0" smtClean="0"/>
              <a:t>.</a:t>
            </a:r>
            <a:endParaRPr lang="en-US" dirty="0"/>
          </a:p>
        </p:txBody>
      </p:sp>
    </p:spTree>
    <p:extLst>
      <p:ext uri="{BB962C8B-B14F-4D97-AF65-F5344CB8AC3E}">
        <p14:creationId xmlns:p14="http://schemas.microsoft.com/office/powerpoint/2010/main" val="2310956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304800"/>
            <a:ext cx="8724900" cy="1143000"/>
          </a:xfrm>
        </p:spPr>
        <p:txBody>
          <a:bodyPr/>
          <a:lstStyle/>
          <a:p>
            <a:r>
              <a:rPr lang="en-US" dirty="0"/>
              <a:t>Grading Policy</a:t>
            </a:r>
          </a:p>
        </p:txBody>
      </p:sp>
      <p:sp>
        <p:nvSpPr>
          <p:cNvPr id="3" name="Content Placeholder 2"/>
          <p:cNvSpPr>
            <a:spLocks noGrp="1"/>
          </p:cNvSpPr>
          <p:nvPr>
            <p:ph idx="1"/>
          </p:nvPr>
        </p:nvSpPr>
        <p:spPr>
          <a:xfrm>
            <a:off x="1219200" y="1600200"/>
            <a:ext cx="10972800" cy="4525963"/>
          </a:xfrm>
        </p:spPr>
        <p:txBody>
          <a:bodyPr/>
          <a:lstStyle/>
          <a:p>
            <a:r>
              <a:rPr lang="en-US" sz="2800" dirty="0"/>
              <a:t>Attendance				=10%</a:t>
            </a:r>
          </a:p>
          <a:p>
            <a:r>
              <a:rPr lang="en-US" sz="2800" dirty="0"/>
              <a:t>Exercise test				=10%</a:t>
            </a:r>
          </a:p>
          <a:p>
            <a:pPr lvl="1"/>
            <a:r>
              <a:rPr lang="en-US" sz="2400" dirty="0"/>
              <a:t>Instant test</a:t>
            </a:r>
          </a:p>
          <a:p>
            <a:pPr lvl="1"/>
            <a:r>
              <a:rPr lang="en-US" sz="2400" dirty="0"/>
              <a:t>Assignment</a:t>
            </a:r>
          </a:p>
          <a:p>
            <a:pPr lvl="1"/>
            <a:r>
              <a:rPr lang="en-US" sz="2400" dirty="0"/>
              <a:t>Presentation</a:t>
            </a:r>
          </a:p>
          <a:p>
            <a:r>
              <a:rPr lang="en-US" sz="2800" dirty="0"/>
              <a:t>Class Test (Average of two)	          =20%</a:t>
            </a:r>
          </a:p>
          <a:p>
            <a:r>
              <a:rPr lang="en-US" sz="2800" dirty="0"/>
              <a:t>Final Examination			=60%</a:t>
            </a:r>
          </a:p>
          <a:p>
            <a:pPr>
              <a:buNone/>
            </a:pPr>
            <a:r>
              <a:rPr lang="en-US" sz="2800" dirty="0"/>
              <a:t>================================</a:t>
            </a:r>
          </a:p>
          <a:p>
            <a:pPr>
              <a:buNone/>
            </a:pPr>
            <a:r>
              <a:rPr lang="en-US" sz="2800" dirty="0"/>
              <a:t>							=100%</a:t>
            </a:r>
          </a:p>
        </p:txBody>
      </p:sp>
    </p:spTree>
    <p:extLst>
      <p:ext uri="{BB962C8B-B14F-4D97-AF65-F5344CB8AC3E}">
        <p14:creationId xmlns:p14="http://schemas.microsoft.com/office/powerpoint/2010/main" val="2394173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Gill Sans MT" panose="020B0502020104020203" pitchFamily="34" charset="0"/>
              </a:rPr>
              <a:t>Supervised Learning Algorithms</a:t>
            </a:r>
            <a:br>
              <a:rPr lang="en-US" sz="3600" b="1" dirty="0">
                <a:latin typeface="Gill Sans MT" panose="020B0502020104020203" pitchFamily="34" charset="0"/>
              </a:rPr>
            </a:br>
            <a:endParaRPr lang="en-US" sz="3600" b="1" dirty="0">
              <a:latin typeface="Gill Sans MT" panose="020B0502020104020203" pitchFamily="34" charset="0"/>
            </a:endParaRPr>
          </a:p>
        </p:txBody>
      </p:sp>
      <p:sp>
        <p:nvSpPr>
          <p:cNvPr id="3" name="Content Placeholder 2"/>
          <p:cNvSpPr>
            <a:spLocks noGrp="1"/>
          </p:cNvSpPr>
          <p:nvPr>
            <p:ph idx="1"/>
          </p:nvPr>
        </p:nvSpPr>
        <p:spPr/>
        <p:txBody>
          <a:bodyPr>
            <a:normAutofit/>
          </a:bodyPr>
          <a:lstStyle/>
          <a:p>
            <a:r>
              <a:rPr lang="en-US" b="1" dirty="0" smtClean="0"/>
              <a:t>K-Nearest </a:t>
            </a:r>
            <a:r>
              <a:rPr lang="en-US" b="1" dirty="0"/>
              <a:t>Neighbors (KNN)</a:t>
            </a:r>
          </a:p>
          <a:p>
            <a:pPr lvl="1"/>
            <a:r>
              <a:rPr lang="en-US" dirty="0"/>
              <a:t>K-Nearest Neighbors is a non-parametric algorithm that classifies new instances based on their proximity to the labeled instances in the training data. It assigns a class label based on the majority vote of its k nearest neighbors.</a:t>
            </a:r>
          </a:p>
          <a:p>
            <a:r>
              <a:rPr lang="en-US" b="1" dirty="0"/>
              <a:t>Neural Networks</a:t>
            </a:r>
          </a:p>
          <a:p>
            <a:pPr lvl="1"/>
            <a:r>
              <a:rPr lang="en-US" dirty="0"/>
              <a:t>Neural networks are a powerful class of algorithms inspired by the human brain’s structure and functioning. They consist of interconnected nodes (neurons) organized in layers, enabling them to learn complex patterns and relationships.</a:t>
            </a:r>
          </a:p>
          <a:p>
            <a:r>
              <a:rPr lang="en-US" b="1" dirty="0"/>
              <a:t>Gradient Boosting Algorithms</a:t>
            </a:r>
          </a:p>
          <a:p>
            <a:pPr lvl="1"/>
            <a:r>
              <a:rPr lang="en-US" dirty="0"/>
              <a:t>Gradient boosting algorithms, such as Gradient Boosted Trees and </a:t>
            </a:r>
            <a:r>
              <a:rPr lang="en-US" dirty="0" err="1"/>
              <a:t>XGBoost</a:t>
            </a:r>
            <a:r>
              <a:rPr lang="en-US" dirty="0"/>
              <a:t>, are ensemble methods that sequentially build models, each focusing on the errors of the previous models. They are effective for classification and regression tasks, providing high predictive accuracy.</a:t>
            </a:r>
          </a:p>
        </p:txBody>
      </p:sp>
    </p:spTree>
    <p:extLst>
      <p:ext uri="{BB962C8B-B14F-4D97-AF65-F5344CB8AC3E}">
        <p14:creationId xmlns:p14="http://schemas.microsoft.com/office/powerpoint/2010/main" val="41175648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sz="3600" b="1" dirty="0" smtClean="0">
                <a:latin typeface="Gill Sans MT" panose="020B0502020104020203" pitchFamily="34" charset="0"/>
              </a:rPr>
              <a:t>Applications</a:t>
            </a:r>
            <a:endParaRPr lang="en-US" sz="3600" b="1" dirty="0">
              <a:latin typeface="Gill Sans MT" panose="020B0502020104020203" pitchFamily="34" charset="0"/>
            </a:endParaRPr>
          </a:p>
        </p:txBody>
      </p:sp>
      <p:sp>
        <p:nvSpPr>
          <p:cNvPr id="3" name="Content Placeholder 2"/>
          <p:cNvSpPr>
            <a:spLocks noGrp="1"/>
          </p:cNvSpPr>
          <p:nvPr>
            <p:ph idx="1"/>
          </p:nvPr>
        </p:nvSpPr>
        <p:spPr>
          <a:xfrm>
            <a:off x="609600" y="1600201"/>
            <a:ext cx="10972800" cy="5029199"/>
          </a:xfrm>
        </p:spPr>
        <p:txBody>
          <a:bodyPr>
            <a:noAutofit/>
          </a:bodyPr>
          <a:lstStyle/>
          <a:p>
            <a:pPr marL="0" indent="0">
              <a:buNone/>
            </a:pPr>
            <a:r>
              <a:rPr lang="en-US" dirty="0"/>
              <a:t>Supervised machine learning finds application in various domains. Here are some examples:</a:t>
            </a:r>
          </a:p>
          <a:p>
            <a:r>
              <a:rPr lang="en-US" b="1" dirty="0" smtClean="0"/>
              <a:t>House </a:t>
            </a:r>
            <a:r>
              <a:rPr lang="en-US" b="1" dirty="0"/>
              <a:t>prices</a:t>
            </a:r>
            <a:endParaRPr lang="en-US" dirty="0"/>
          </a:p>
          <a:p>
            <a:pPr lvl="1"/>
            <a:r>
              <a:rPr lang="en-US" dirty="0"/>
              <a:t>One practical example of supervised learning problems is predicting house prices. How is this achieved?</a:t>
            </a:r>
          </a:p>
          <a:p>
            <a:pPr lvl="1"/>
            <a:r>
              <a:rPr lang="en-US" dirty="0"/>
              <a:t>First, we need data about the houses: square footage, number of rooms</a:t>
            </a:r>
            <a:r>
              <a:rPr lang="en-US" dirty="0" smtClean="0"/>
              <a:t>, </a:t>
            </a:r>
            <a:r>
              <a:rPr lang="en-US" dirty="0"/>
              <a:t>whether a house has a garden or not, </a:t>
            </a:r>
            <a:r>
              <a:rPr lang="en-US" dirty="0" smtClean="0"/>
              <a:t>location and </a:t>
            </a:r>
            <a:r>
              <a:rPr lang="en-US" dirty="0"/>
              <a:t>so on. We then need to know the prices of these houses, i.e. the corresponding labels. By leveraging </a:t>
            </a:r>
            <a:r>
              <a:rPr lang="en-US" dirty="0" smtClean="0"/>
              <a:t>data/</a:t>
            </a:r>
            <a:r>
              <a:rPr lang="en-US" dirty="0"/>
              <a:t> </a:t>
            </a:r>
            <a:r>
              <a:rPr lang="en-US" dirty="0" smtClean="0"/>
              <a:t>analyzing data </a:t>
            </a:r>
            <a:r>
              <a:rPr lang="en-US" dirty="0"/>
              <a:t>coming from thousands of houses, their features and prices, we can now train a supervised machine learning model to predict a new house’s price based on the examples observed by the model. </a:t>
            </a:r>
          </a:p>
        </p:txBody>
      </p:sp>
    </p:spTree>
    <p:extLst>
      <p:ext uri="{BB962C8B-B14F-4D97-AF65-F5344CB8AC3E}">
        <p14:creationId xmlns:p14="http://schemas.microsoft.com/office/powerpoint/2010/main" val="2013535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sz="3600" b="1" dirty="0" smtClean="0">
                <a:latin typeface="Gill Sans MT" panose="020B0502020104020203" pitchFamily="34" charset="0"/>
              </a:rPr>
              <a:t>Applications</a:t>
            </a:r>
            <a:endParaRPr lang="en-US" sz="3600" b="1" dirty="0">
              <a:latin typeface="Gill Sans MT" panose="020B0502020104020203" pitchFamily="34" charset="0"/>
            </a:endParaRPr>
          </a:p>
        </p:txBody>
      </p:sp>
      <p:sp>
        <p:nvSpPr>
          <p:cNvPr id="3" name="Content Placeholder 2"/>
          <p:cNvSpPr>
            <a:spLocks noGrp="1"/>
          </p:cNvSpPr>
          <p:nvPr>
            <p:ph idx="1"/>
          </p:nvPr>
        </p:nvSpPr>
        <p:spPr>
          <a:xfrm>
            <a:off x="609600" y="1600201"/>
            <a:ext cx="10972800" cy="5029199"/>
          </a:xfrm>
        </p:spPr>
        <p:txBody>
          <a:bodyPr>
            <a:noAutofit/>
          </a:bodyPr>
          <a:lstStyle/>
          <a:p>
            <a:r>
              <a:rPr lang="en-US" b="1" dirty="0" smtClean="0"/>
              <a:t>How’s </a:t>
            </a:r>
            <a:r>
              <a:rPr lang="en-US" b="1" dirty="0"/>
              <a:t>the weather today?</a:t>
            </a:r>
            <a:endParaRPr lang="en-US" dirty="0"/>
          </a:p>
          <a:p>
            <a:pPr lvl="1"/>
            <a:r>
              <a:rPr lang="en-US" dirty="0"/>
              <a:t>One particularly interesting problem which requires considering a lot of different </a:t>
            </a:r>
            <a:r>
              <a:rPr lang="en-US" dirty="0" smtClean="0"/>
              <a:t>parameters, </a:t>
            </a:r>
            <a:r>
              <a:rPr lang="en-US" dirty="0"/>
              <a:t>is predicting weather conditions in a particular location. To make correct predictions for the weather, we need to take into account various parameters, including historical temperature data, precipitation, wind, humidity, and so on.</a:t>
            </a:r>
          </a:p>
          <a:p>
            <a:pPr lvl="1"/>
            <a:r>
              <a:rPr lang="en-US" dirty="0"/>
              <a:t>This particularly interesting and challenging problem may require developing complex supervised models that include multiple tasks. Predicting today’s temperature is a regression problem, where the output labels are continuous variables. By contrast, predicting whether it is going to snow or not </a:t>
            </a:r>
            <a:r>
              <a:rPr lang="en-US" dirty="0" smtClean="0"/>
              <a:t>the next day </a:t>
            </a:r>
            <a:r>
              <a:rPr lang="en-US" dirty="0"/>
              <a:t>is a binary classification problem.</a:t>
            </a:r>
          </a:p>
        </p:txBody>
      </p:sp>
    </p:spTree>
    <p:extLst>
      <p:ext uri="{BB962C8B-B14F-4D97-AF65-F5344CB8AC3E}">
        <p14:creationId xmlns:p14="http://schemas.microsoft.com/office/powerpoint/2010/main" val="3406879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sz="3600" b="1" dirty="0" smtClean="0">
                <a:latin typeface="Gill Sans MT" panose="020B0502020104020203" pitchFamily="34" charset="0"/>
              </a:rPr>
              <a:t>Applications</a:t>
            </a:r>
            <a:endParaRPr lang="en-US" sz="3600" b="1" dirty="0">
              <a:latin typeface="Gill Sans MT" panose="020B0502020104020203" pitchFamily="34" charset="0"/>
            </a:endParaRPr>
          </a:p>
        </p:txBody>
      </p:sp>
      <p:sp>
        <p:nvSpPr>
          <p:cNvPr id="3" name="Content Placeholder 2"/>
          <p:cNvSpPr>
            <a:spLocks noGrp="1"/>
          </p:cNvSpPr>
          <p:nvPr>
            <p:ph idx="1"/>
          </p:nvPr>
        </p:nvSpPr>
        <p:spPr>
          <a:xfrm>
            <a:off x="609600" y="1600201"/>
            <a:ext cx="10972800" cy="5029199"/>
          </a:xfrm>
        </p:spPr>
        <p:txBody>
          <a:bodyPr>
            <a:normAutofit/>
          </a:bodyPr>
          <a:lstStyle/>
          <a:p>
            <a:r>
              <a:rPr lang="en-US" b="1" dirty="0" smtClean="0"/>
              <a:t>Spam </a:t>
            </a:r>
            <a:r>
              <a:rPr lang="en-US" b="1" dirty="0"/>
              <a:t>Email Detection</a:t>
            </a:r>
          </a:p>
          <a:p>
            <a:pPr lvl="1"/>
            <a:r>
              <a:rPr lang="en-US" dirty="0"/>
              <a:t>Supervised learning can be used to classify emails as spam or legitimate. By training a model on a labeled dataset of spam and non-spam emails, it can accurately predict whether an incoming email is spam, helping filter unwanted messages.</a:t>
            </a:r>
          </a:p>
          <a:p>
            <a:r>
              <a:rPr lang="en-US" b="1" dirty="0"/>
              <a:t>Sentiment Analysis</a:t>
            </a:r>
          </a:p>
          <a:p>
            <a:pPr lvl="1"/>
            <a:r>
              <a:rPr lang="en-US" dirty="0"/>
              <a:t>One particularly popular topic in text classification is to predict the sentiment of a piece of text, like a </a:t>
            </a:r>
            <a:r>
              <a:rPr lang="en-US" dirty="0" smtClean="0"/>
              <a:t>tweet </a:t>
            </a:r>
            <a:r>
              <a:rPr lang="en-US" dirty="0"/>
              <a:t>or a product review. </a:t>
            </a:r>
            <a:r>
              <a:rPr lang="en-US" dirty="0" smtClean="0"/>
              <a:t> Sentiment </a:t>
            </a:r>
            <a:r>
              <a:rPr lang="en-US" dirty="0"/>
              <a:t>analysis involves determining the sentiment or opinion expressed in text data. By training a model on labeled data that associates text with positive, negative, or neutral sentiments, it can automatically analyze large volumes of text, such as social media posts or customer reviews</a:t>
            </a:r>
            <a:r>
              <a:rPr lang="en-US" dirty="0" smtClean="0"/>
              <a:t>. </a:t>
            </a:r>
            <a:r>
              <a:rPr lang="en-US" dirty="0"/>
              <a:t>This is widely used in the e-commerce industry to help companies to determine negative comments made by </a:t>
            </a:r>
            <a:r>
              <a:rPr lang="en-US" dirty="0" smtClean="0"/>
              <a:t>customers</a:t>
            </a:r>
            <a:endParaRPr lang="en-US" dirty="0"/>
          </a:p>
        </p:txBody>
      </p:sp>
    </p:spTree>
    <p:extLst>
      <p:ext uri="{BB962C8B-B14F-4D97-AF65-F5344CB8AC3E}">
        <p14:creationId xmlns:p14="http://schemas.microsoft.com/office/powerpoint/2010/main" val="31982631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sz="3600" b="1" dirty="0" smtClean="0">
                <a:latin typeface="Gill Sans MT" panose="020B0502020104020203" pitchFamily="34" charset="0"/>
              </a:rPr>
              <a:t>Applications</a:t>
            </a:r>
            <a:endParaRPr lang="en-US" sz="3600" b="1" dirty="0">
              <a:latin typeface="Gill Sans MT" panose="020B0502020104020203" pitchFamily="34" charset="0"/>
            </a:endParaRPr>
          </a:p>
        </p:txBody>
      </p:sp>
      <p:sp>
        <p:nvSpPr>
          <p:cNvPr id="3" name="Content Placeholder 2"/>
          <p:cNvSpPr>
            <a:spLocks noGrp="1"/>
          </p:cNvSpPr>
          <p:nvPr>
            <p:ph idx="1"/>
          </p:nvPr>
        </p:nvSpPr>
        <p:spPr>
          <a:xfrm>
            <a:off x="609600" y="1600201"/>
            <a:ext cx="10972800" cy="5029199"/>
          </a:xfrm>
        </p:spPr>
        <p:txBody>
          <a:bodyPr>
            <a:normAutofit/>
          </a:bodyPr>
          <a:lstStyle/>
          <a:p>
            <a:r>
              <a:rPr lang="en-US" b="1" dirty="0" smtClean="0"/>
              <a:t>Image </a:t>
            </a:r>
            <a:r>
              <a:rPr lang="en-US" b="1" dirty="0"/>
              <a:t>Classification</a:t>
            </a:r>
          </a:p>
          <a:p>
            <a:pPr lvl="1"/>
            <a:r>
              <a:rPr lang="en-US" dirty="0"/>
              <a:t>Supervised learning enables image classification tasks, where the goal is to assign a label to an image based on its content. By training a model on a dataset of labeled images, it can accurately classify new images, enabling applications like object recognition and autonomous driving</a:t>
            </a:r>
            <a:r>
              <a:rPr lang="en-US" dirty="0" smtClean="0"/>
              <a:t>.</a:t>
            </a:r>
          </a:p>
          <a:p>
            <a:pPr lvl="1"/>
            <a:r>
              <a:rPr lang="en-US" b="1" dirty="0"/>
              <a:t>Is it a cat or a dog?</a:t>
            </a:r>
            <a:endParaRPr lang="en-US" dirty="0"/>
          </a:p>
          <a:p>
            <a:pPr lvl="1"/>
            <a:r>
              <a:rPr lang="en-US" dirty="0"/>
              <a:t>Image classification is a popular problem in the computer vision field. Here, the goal is to predict what class an image belongs to. In this set of problems, we are interested in finding the class label of an image. More precisely: is the image of a car or a plane? A cat or a dog?</a:t>
            </a:r>
          </a:p>
          <a:p>
            <a:endParaRPr lang="en-US" dirty="0"/>
          </a:p>
        </p:txBody>
      </p:sp>
    </p:spTree>
    <p:extLst>
      <p:ext uri="{BB962C8B-B14F-4D97-AF65-F5344CB8AC3E}">
        <p14:creationId xmlns:p14="http://schemas.microsoft.com/office/powerpoint/2010/main" val="3865441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sz="3600" b="1" dirty="0" smtClean="0">
                <a:latin typeface="Gill Sans MT" panose="020B0502020104020203" pitchFamily="34" charset="0"/>
              </a:rPr>
              <a:t>Applications</a:t>
            </a:r>
            <a:endParaRPr lang="en-US" sz="3600" b="1" dirty="0">
              <a:latin typeface="Gill Sans MT" panose="020B0502020104020203" pitchFamily="34" charset="0"/>
            </a:endParaRPr>
          </a:p>
        </p:txBody>
      </p:sp>
      <p:sp>
        <p:nvSpPr>
          <p:cNvPr id="3" name="Content Placeholder 2"/>
          <p:cNvSpPr>
            <a:spLocks noGrp="1"/>
          </p:cNvSpPr>
          <p:nvPr>
            <p:ph idx="1"/>
          </p:nvPr>
        </p:nvSpPr>
        <p:spPr/>
        <p:txBody>
          <a:bodyPr>
            <a:normAutofit lnSpcReduction="10000"/>
          </a:bodyPr>
          <a:lstStyle/>
          <a:p>
            <a:pPr algn="just"/>
            <a:r>
              <a:rPr lang="en-US" b="1" dirty="0"/>
              <a:t>Credit Scoring	</a:t>
            </a:r>
          </a:p>
          <a:p>
            <a:pPr lvl="1" algn="just"/>
            <a:r>
              <a:rPr lang="en-US" dirty="0"/>
              <a:t>In the finance industry, supervised learning is used to assess creditworthiness. By training a model on historical data that includes borrower information and their credit outcomes, it can predict the </a:t>
            </a:r>
            <a:r>
              <a:rPr lang="en-US" dirty="0" smtClean="0"/>
              <a:t>probability </a:t>
            </a:r>
            <a:r>
              <a:rPr lang="en-US" dirty="0"/>
              <a:t>of default or repayment behavior for new loan applications, aiding in risk assessment.</a:t>
            </a:r>
          </a:p>
          <a:p>
            <a:pPr algn="just"/>
            <a:r>
              <a:rPr lang="en-US" b="1" dirty="0"/>
              <a:t>Medical Diagnosis</a:t>
            </a:r>
          </a:p>
          <a:p>
            <a:pPr lvl="1" algn="just"/>
            <a:r>
              <a:rPr lang="en-US" dirty="0"/>
              <a:t>Supervised machine learning plays a crucial role in medical diagnosis. By training models on labeled medical data, such as patient symptoms and corresponding diagnoses, it can assist healthcare professionals in diagnosing diseases, identifying patterns, and recommending appropriate treatments.</a:t>
            </a:r>
          </a:p>
          <a:p>
            <a:pPr algn="just"/>
            <a:r>
              <a:rPr lang="en-US" b="1" dirty="0"/>
              <a:t>Stock Market Prediction</a:t>
            </a:r>
          </a:p>
          <a:p>
            <a:pPr lvl="1" algn="just"/>
            <a:r>
              <a:rPr lang="en-US" dirty="0"/>
              <a:t>Supervised learning can be applied to predict stock market trends and make investment decisions. By training a model on historical stock data and relevant market indicators, it can provide insights into potential price movements, aiding investors in making informed decisions.</a:t>
            </a:r>
          </a:p>
        </p:txBody>
      </p:sp>
    </p:spTree>
    <p:extLst>
      <p:ext uri="{BB962C8B-B14F-4D97-AF65-F5344CB8AC3E}">
        <p14:creationId xmlns:p14="http://schemas.microsoft.com/office/powerpoint/2010/main" val="2664610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a:t>
            </a:r>
            <a:endParaRPr lang="en-US" b="1" dirty="0"/>
          </a:p>
        </p:txBody>
      </p:sp>
      <p:sp>
        <p:nvSpPr>
          <p:cNvPr id="3" name="Content Placeholder 2"/>
          <p:cNvSpPr>
            <a:spLocks noGrp="1"/>
          </p:cNvSpPr>
          <p:nvPr>
            <p:ph idx="1"/>
          </p:nvPr>
        </p:nvSpPr>
        <p:spPr/>
        <p:txBody>
          <a:bodyPr/>
          <a:lstStyle/>
          <a:p>
            <a:pPr marL="0" indent="0">
              <a:buNone/>
            </a:pPr>
            <a:r>
              <a:rPr lang="en-US" dirty="0"/>
              <a:t>Supervised machine learning offers several benefits, including:</a:t>
            </a:r>
          </a:p>
          <a:p>
            <a:pPr lvl="0"/>
            <a:r>
              <a:rPr lang="en-US" b="1" dirty="0"/>
              <a:t>Accurate predictions:</a:t>
            </a:r>
            <a:r>
              <a:rPr lang="en-US" dirty="0"/>
              <a:t> Supervised learning models can provide highly accurate predictions or classifications when trained on a diverse and representative dataset.</a:t>
            </a:r>
          </a:p>
          <a:p>
            <a:pPr lvl="0"/>
            <a:r>
              <a:rPr lang="en-US" b="1" dirty="0"/>
              <a:t>Versatility:</a:t>
            </a:r>
            <a:r>
              <a:rPr lang="en-US" dirty="0"/>
              <a:t> It can be applied to a wide range of problem domains, making it a flexible approach for various industries and applications</a:t>
            </a:r>
            <a:r>
              <a:rPr lang="en-US" dirty="0" smtClean="0"/>
              <a:t>.</a:t>
            </a:r>
            <a:endParaRPr lang="en-US" dirty="0"/>
          </a:p>
          <a:p>
            <a:r>
              <a:rPr lang="en-US" b="1" dirty="0"/>
              <a:t>Interpretable results:</a:t>
            </a:r>
            <a:r>
              <a:rPr lang="en-US" dirty="0"/>
              <a:t> Unlike some other machine learning approaches, supervised learning models often provide interpretable results(detailed explanations for their decisions, such as which features are most important for predicting </a:t>
            </a:r>
            <a:r>
              <a:rPr lang="en-US" dirty="0" smtClean="0"/>
              <a:t>results), </a:t>
            </a:r>
            <a:r>
              <a:rPr lang="en-US" dirty="0"/>
              <a:t>allowing users to understand the reasoning behind </a:t>
            </a:r>
            <a:r>
              <a:rPr lang="en-US" dirty="0" smtClean="0"/>
              <a:t>predictions.</a:t>
            </a:r>
          </a:p>
        </p:txBody>
      </p:sp>
    </p:spTree>
    <p:extLst>
      <p:ext uri="{BB962C8B-B14F-4D97-AF65-F5344CB8AC3E}">
        <p14:creationId xmlns:p14="http://schemas.microsoft.com/office/powerpoint/2010/main" val="1005508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Gill Sans MT" panose="020B0502020104020203" pitchFamily="34" charset="0"/>
              </a:rPr>
              <a:t>Limitations </a:t>
            </a:r>
          </a:p>
        </p:txBody>
      </p:sp>
      <p:sp>
        <p:nvSpPr>
          <p:cNvPr id="3" name="Content Placeholder 2"/>
          <p:cNvSpPr>
            <a:spLocks noGrp="1"/>
          </p:cNvSpPr>
          <p:nvPr>
            <p:ph idx="1"/>
          </p:nvPr>
        </p:nvSpPr>
        <p:spPr/>
        <p:txBody>
          <a:bodyPr/>
          <a:lstStyle/>
          <a:p>
            <a:pPr marL="0" indent="0">
              <a:buNone/>
            </a:pPr>
            <a:r>
              <a:rPr lang="en-US" dirty="0"/>
              <a:t>However, it’s important to consider the limitations:</a:t>
            </a:r>
          </a:p>
          <a:p>
            <a:pPr lvl="0"/>
            <a:r>
              <a:rPr lang="en-US" b="1" dirty="0"/>
              <a:t>Dependency on labeled data:</a:t>
            </a:r>
            <a:r>
              <a:rPr lang="en-US" dirty="0"/>
              <a:t> Supervised learning relies heavily on labeled data, which can be expensive and time-consuming to collect, especially for complex problems.</a:t>
            </a:r>
          </a:p>
          <a:p>
            <a:pPr lvl="0"/>
            <a:r>
              <a:rPr lang="en-US" b="1" dirty="0"/>
              <a:t>Limited generalization:</a:t>
            </a:r>
            <a:r>
              <a:rPr lang="en-US" dirty="0"/>
              <a:t> Models trained on specific datasets may struggle to generalize well to new or unseen data that differ significantly from the training data distribution.</a:t>
            </a:r>
          </a:p>
          <a:p>
            <a:pPr lvl="0"/>
            <a:r>
              <a:rPr lang="en-US" b="1" dirty="0" err="1"/>
              <a:t>Overfitting</a:t>
            </a:r>
            <a:r>
              <a:rPr lang="en-US" b="1" dirty="0"/>
              <a:t>:</a:t>
            </a:r>
            <a:r>
              <a:rPr lang="en-US" dirty="0"/>
              <a:t> If a model becomes overly complex or is trained on limited data, it may memorize the training examples instead of learning underlying patterns, leading to poor performance on unseen data.</a:t>
            </a:r>
          </a:p>
        </p:txBody>
      </p:sp>
    </p:spTree>
    <p:extLst>
      <p:ext uri="{BB962C8B-B14F-4D97-AF65-F5344CB8AC3E}">
        <p14:creationId xmlns:p14="http://schemas.microsoft.com/office/powerpoint/2010/main" val="8874223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sz="3600" b="1" dirty="0">
                <a:latin typeface="Gill Sans MT" panose="020B0502020104020203" pitchFamily="34" charset="0"/>
              </a:rPr>
              <a:t>Unsupervised machine learning</a:t>
            </a:r>
            <a:br>
              <a:rPr lang="en-US" sz="3600" b="1" dirty="0">
                <a:latin typeface="Gill Sans MT" panose="020B0502020104020203" pitchFamily="34" charset="0"/>
              </a:rPr>
            </a:br>
            <a:endParaRPr lang="en-US" sz="3600" dirty="0">
              <a:latin typeface="Gill Sans MT" panose="020B0502020104020203" pitchFamily="34" charset="0"/>
            </a:endParaRPr>
          </a:p>
        </p:txBody>
      </p:sp>
      <p:sp>
        <p:nvSpPr>
          <p:cNvPr id="3" name="Content Placeholder 2"/>
          <p:cNvSpPr>
            <a:spLocks noGrp="1"/>
          </p:cNvSpPr>
          <p:nvPr>
            <p:ph idx="1"/>
          </p:nvPr>
        </p:nvSpPr>
        <p:spPr>
          <a:xfrm>
            <a:off x="914400" y="1874837"/>
            <a:ext cx="10515600" cy="4602163"/>
          </a:xfrm>
        </p:spPr>
        <p:txBody>
          <a:bodyPr>
            <a:normAutofit/>
          </a:bodyPr>
          <a:lstStyle/>
          <a:p>
            <a:pPr algn="just" fontAlgn="base">
              <a:buFont typeface="Wingdings" panose="05000000000000000000" pitchFamily="2" charset="2"/>
              <a:buChar char="ü"/>
            </a:pPr>
            <a:r>
              <a:rPr lang="en-US" b="1" dirty="0"/>
              <a:t>Unsupervised learning </a:t>
            </a:r>
            <a:r>
              <a:rPr lang="en-US" dirty="0"/>
              <a:t>is a type of machine learning where the algorithm learns from unlabeled data without any predefined outputs or target variables. </a:t>
            </a:r>
            <a:endParaRPr lang="en-US" dirty="0" smtClean="0"/>
          </a:p>
          <a:p>
            <a:pPr algn="just" fontAlgn="base">
              <a:buFont typeface="Wingdings" panose="05000000000000000000" pitchFamily="2" charset="2"/>
              <a:buChar char="ü"/>
            </a:pPr>
            <a:r>
              <a:rPr lang="en-US" dirty="0" smtClean="0"/>
              <a:t>The </a:t>
            </a:r>
            <a:r>
              <a:rPr lang="en-US" dirty="0"/>
              <a:t>unsupervised learning finds patterns, similarities, or groupings within the data to get insights and make data-driven decisions. </a:t>
            </a:r>
            <a:endParaRPr lang="en-US" dirty="0" smtClean="0"/>
          </a:p>
          <a:p>
            <a:pPr algn="just" fontAlgn="base">
              <a:buFont typeface="Wingdings" panose="05000000000000000000" pitchFamily="2" charset="2"/>
              <a:buChar char="ü"/>
            </a:pPr>
            <a:r>
              <a:rPr lang="en-US" dirty="0" smtClean="0"/>
              <a:t>These algorithms discover hidden patterns or data groupings without the need for human intervention. </a:t>
            </a:r>
          </a:p>
          <a:p>
            <a:pPr algn="just" fontAlgn="base">
              <a:buFont typeface="Wingdings" panose="05000000000000000000" pitchFamily="2" charset="2"/>
              <a:buChar char="ü"/>
            </a:pPr>
            <a:r>
              <a:rPr lang="en-US" dirty="0" smtClean="0"/>
              <a:t>It </a:t>
            </a:r>
            <a:r>
              <a:rPr lang="en-US" dirty="0"/>
              <a:t>is particularly useful when dealing with large datasets where manual labeling would be impractical or costly</a:t>
            </a:r>
            <a:r>
              <a:rPr lang="en-US" dirty="0" smtClean="0"/>
              <a:t>.</a:t>
            </a:r>
          </a:p>
          <a:p>
            <a:r>
              <a:rPr lang="en-US" dirty="0"/>
              <a:t>Imagine you are in a foreign country and you are visiting a food market, </a:t>
            </a:r>
            <a:r>
              <a:rPr lang="en-US" dirty="0" smtClean="0"/>
              <a:t> You </a:t>
            </a:r>
            <a:r>
              <a:rPr lang="en-US" dirty="0"/>
              <a:t>see a stall selling a fruit that you cannot identify. You don’t know the name of this fruit. However, </a:t>
            </a:r>
            <a:r>
              <a:rPr lang="en-US" dirty="0" smtClean="0"/>
              <a:t>you </a:t>
            </a:r>
            <a:r>
              <a:rPr lang="en-US" dirty="0"/>
              <a:t>can use </a:t>
            </a:r>
            <a:r>
              <a:rPr lang="en-US" dirty="0" smtClean="0"/>
              <a:t>your </a:t>
            </a:r>
            <a:r>
              <a:rPr lang="en-US" dirty="0"/>
              <a:t>observations </a:t>
            </a:r>
            <a:r>
              <a:rPr lang="en-US" dirty="0" smtClean="0"/>
              <a:t>as </a:t>
            </a:r>
            <a:r>
              <a:rPr lang="en-US" dirty="0"/>
              <a:t>a reference. In this case, you can easily apart the fruit from nearby vegetables or other food by identifying its various features like its shape, color, or size.</a:t>
            </a:r>
          </a:p>
          <a:p>
            <a:pPr algn="just" fontAlgn="base">
              <a:buFont typeface="Wingdings" panose="05000000000000000000" pitchFamily="2" charset="2"/>
              <a:buChar char="ü"/>
            </a:pPr>
            <a:endParaRPr lang="en-US" b="1" dirty="0" smtClean="0"/>
          </a:p>
          <a:p>
            <a:pPr marL="0" indent="0" algn="just" fontAlgn="base">
              <a:buNone/>
            </a:pPr>
            <a:endParaRPr lang="en-US" dirty="0" smtClean="0"/>
          </a:p>
        </p:txBody>
      </p:sp>
    </p:spTree>
    <p:extLst>
      <p:ext uri="{BB962C8B-B14F-4D97-AF65-F5344CB8AC3E}">
        <p14:creationId xmlns:p14="http://schemas.microsoft.com/office/powerpoint/2010/main" val="11300675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Unsupervised Learning Work?</a:t>
            </a:r>
            <a:endParaRPr lang="en-US" dirty="0"/>
          </a:p>
        </p:txBody>
      </p:sp>
      <p:sp>
        <p:nvSpPr>
          <p:cNvPr id="3" name="Content Placeholder 2"/>
          <p:cNvSpPr>
            <a:spLocks noGrp="1"/>
          </p:cNvSpPr>
          <p:nvPr>
            <p:ph idx="1"/>
          </p:nvPr>
        </p:nvSpPr>
        <p:spPr>
          <a:xfrm>
            <a:off x="762000" y="1417638"/>
            <a:ext cx="10515600" cy="5364161"/>
          </a:xfrm>
        </p:spPr>
        <p:txBody>
          <a:bodyPr>
            <a:normAutofit/>
          </a:bodyPr>
          <a:lstStyle/>
          <a:p>
            <a:pPr algn="just"/>
            <a:r>
              <a:rPr lang="en-US" sz="1800" dirty="0" smtClean="0"/>
              <a:t>Suppose an </a:t>
            </a:r>
            <a:r>
              <a:rPr lang="en-US" sz="1800" dirty="0"/>
              <a:t>input dataset containing images of different types of cats and dogs. </a:t>
            </a:r>
            <a:r>
              <a:rPr lang="en-US" sz="1800" dirty="0" smtClean="0"/>
              <a:t>Here</a:t>
            </a:r>
            <a:r>
              <a:rPr lang="en-US" sz="1800" dirty="0"/>
              <a:t>, we have taken an unlabeled input data, which means it is not categorized and corresponding outputs are </a:t>
            </a:r>
            <a:r>
              <a:rPr lang="en-US" sz="1800" dirty="0" smtClean="0"/>
              <a:t>not </a:t>
            </a:r>
            <a:r>
              <a:rPr lang="en-US" sz="1800" dirty="0"/>
              <a:t>given. </a:t>
            </a:r>
            <a:endParaRPr lang="en-US" sz="1800" dirty="0" smtClean="0"/>
          </a:p>
          <a:p>
            <a:pPr marL="342900" lvl="1" indent="-342900" algn="just">
              <a:buFont typeface="Wingdings" panose="05000000000000000000" pitchFamily="2" charset="2"/>
              <a:buChar char="ü"/>
            </a:pPr>
            <a:r>
              <a:rPr lang="en-US" sz="1800" dirty="0" smtClean="0"/>
              <a:t>Now</a:t>
            </a:r>
            <a:r>
              <a:rPr lang="en-US" sz="1800" dirty="0"/>
              <a:t>, this unlabeled input data is fed to the machine learning model in order to train it. </a:t>
            </a:r>
            <a:endParaRPr lang="en-US" sz="1800" dirty="0" smtClean="0"/>
          </a:p>
          <a:p>
            <a:pPr marL="342900" lvl="1" indent="-342900" algn="just">
              <a:buFont typeface="Wingdings" panose="05000000000000000000" pitchFamily="2" charset="2"/>
              <a:buChar char="ü"/>
            </a:pPr>
            <a:r>
              <a:rPr lang="en-US" sz="1800" dirty="0" smtClean="0"/>
              <a:t>Firstly</a:t>
            </a:r>
            <a:r>
              <a:rPr lang="en-US" sz="1800" dirty="0"/>
              <a:t>, it will interpret the raw data to find the hidden patterns from the data and then will apply suitable algorithms such as </a:t>
            </a:r>
            <a:r>
              <a:rPr lang="en-US" sz="1800" dirty="0" smtClean="0"/>
              <a:t>K-means clustering algorithms.</a:t>
            </a:r>
            <a:endParaRPr lang="en-US" sz="1800" dirty="0"/>
          </a:p>
          <a:p>
            <a:pPr algn="just"/>
            <a:r>
              <a:rPr lang="en-US" sz="1800" dirty="0"/>
              <a:t>Once it applies the suitable algorithm, the algorithm divides the data objects into groups according to the similarities and difference between the objects.</a:t>
            </a:r>
          </a:p>
          <a:p>
            <a:pPr marL="0" indent="0" algn="just">
              <a:buNone/>
            </a:pPr>
            <a:endParaRPr lang="en-US" sz="1800" dirty="0"/>
          </a:p>
        </p:txBody>
      </p:sp>
      <p:grpSp>
        <p:nvGrpSpPr>
          <p:cNvPr id="6" name="Group 5"/>
          <p:cNvGrpSpPr/>
          <p:nvPr/>
        </p:nvGrpSpPr>
        <p:grpSpPr>
          <a:xfrm>
            <a:off x="2604765" y="3961802"/>
            <a:ext cx="6830070" cy="2801336"/>
            <a:chOff x="1475730" y="675891"/>
            <a:chExt cx="9240540" cy="5506218"/>
          </a:xfrm>
        </p:grpSpPr>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Lst>
            </a:blip>
            <a:stretch>
              <a:fillRect/>
            </a:stretch>
          </p:blipFill>
          <p:spPr>
            <a:xfrm>
              <a:off x="1475730" y="675891"/>
              <a:ext cx="9240540" cy="5506218"/>
            </a:xfrm>
            <a:prstGeom prst="rect">
              <a:avLst/>
            </a:prstGeom>
          </p:spPr>
        </p:pic>
        <p:sp>
          <p:nvSpPr>
            <p:cNvPr id="8" name="Rectangle 7"/>
            <p:cNvSpPr/>
            <p:nvPr/>
          </p:nvSpPr>
          <p:spPr>
            <a:xfrm>
              <a:off x="5334000" y="4114800"/>
              <a:ext cx="19812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50883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04800"/>
            <a:ext cx="7353300" cy="1143000"/>
          </a:xfrm>
        </p:spPr>
        <p:txBody>
          <a:bodyPr/>
          <a:lstStyle/>
          <a:p>
            <a:r>
              <a:rPr lang="en-US" dirty="0"/>
              <a:t>Exam schedule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6968795"/>
              </p:ext>
            </p:extLst>
          </p:nvPr>
        </p:nvGraphicFramePr>
        <p:xfrm>
          <a:off x="2438400" y="1676400"/>
          <a:ext cx="7181850" cy="2103908"/>
        </p:xfrm>
        <a:graphic>
          <a:graphicData uri="http://schemas.openxmlformats.org/drawingml/2006/table">
            <a:tbl>
              <a:tblPr firstRow="1" bandRow="1">
                <a:tableStyleId>{7DF18680-E054-41AD-8BC1-D1AEF772440D}</a:tableStyleId>
              </a:tblPr>
              <a:tblGrid>
                <a:gridCol w="306705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510650">
                <a:tc>
                  <a:txBody>
                    <a:bodyPr/>
                    <a:lstStyle/>
                    <a:p>
                      <a:r>
                        <a:rPr lang="en-US" dirty="0">
                          <a:solidFill>
                            <a:schemeClr val="tx1"/>
                          </a:solidFill>
                          <a:latin typeface="Gill Sans MT" panose="020B0502020104020203" pitchFamily="34" charset="0"/>
                        </a:rPr>
                        <a:t>Tutorial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MT" panose="020B0502020104020203" pitchFamily="34" charset="0"/>
                        </a:rPr>
                        <a:t>Date and Time</a:t>
                      </a:r>
                    </a:p>
                    <a:p>
                      <a:endParaRPr lang="en-US" dirty="0">
                        <a:solidFill>
                          <a:schemeClr val="tx1"/>
                        </a:solidFill>
                        <a:latin typeface="Gill Sans MT" panose="020B0502020104020203" pitchFamily="34" charset="0"/>
                      </a:endParaRPr>
                    </a:p>
                  </a:txBody>
                  <a:tcPr/>
                </a:tc>
                <a:extLst>
                  <a:ext uri="{0D108BD9-81ED-4DB2-BD59-A6C34878D82A}">
                    <a16:rowId xmlns:a16="http://schemas.microsoft.com/office/drawing/2014/main" xmlns="" val="10000"/>
                  </a:ext>
                </a:extLst>
              </a:tr>
              <a:tr h="291800">
                <a:tc>
                  <a:txBody>
                    <a:bodyPr/>
                    <a:lstStyle/>
                    <a:p>
                      <a:r>
                        <a:rPr lang="en-US" dirty="0">
                          <a:solidFill>
                            <a:schemeClr val="tx1"/>
                          </a:solidFill>
                          <a:latin typeface="Gill Sans MT" panose="020B0502020104020203" pitchFamily="34" charset="0"/>
                        </a:rPr>
                        <a:t>Tutorial-01</a:t>
                      </a:r>
                    </a:p>
                  </a:txBody>
                  <a:tcPr/>
                </a:tc>
                <a:tc>
                  <a:txBody>
                    <a:bodyPr/>
                    <a:lstStyle/>
                    <a:p>
                      <a:r>
                        <a:rPr lang="en-US" dirty="0">
                          <a:solidFill>
                            <a:schemeClr val="tx1"/>
                          </a:solidFill>
                          <a:latin typeface="Gill Sans MT" panose="020B0502020104020203" pitchFamily="34" charset="0"/>
                        </a:rPr>
                        <a:t>After </a:t>
                      </a:r>
                      <a:r>
                        <a:rPr lang="en-US" dirty="0" smtClean="0">
                          <a:solidFill>
                            <a:schemeClr val="tx1"/>
                          </a:solidFill>
                          <a:latin typeface="Gill Sans MT" panose="020B0502020104020203" pitchFamily="34" charset="0"/>
                        </a:rPr>
                        <a:t>4 </a:t>
                      </a:r>
                      <a:r>
                        <a:rPr lang="en-US" dirty="0">
                          <a:solidFill>
                            <a:schemeClr val="tx1"/>
                          </a:solidFill>
                          <a:latin typeface="Gill Sans MT" panose="020B0502020104020203" pitchFamily="34" charset="0"/>
                        </a:rPr>
                        <a:t>classes</a:t>
                      </a:r>
                    </a:p>
                  </a:txBody>
                  <a:tcPr/>
                </a:tc>
                <a:extLst>
                  <a:ext uri="{0D108BD9-81ED-4DB2-BD59-A6C34878D82A}">
                    <a16:rowId xmlns:a16="http://schemas.microsoft.com/office/drawing/2014/main" xmlns="" val="10001"/>
                  </a:ext>
                </a:extLst>
              </a:tr>
              <a:tr h="291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MT" panose="020B0502020104020203" pitchFamily="34" charset="0"/>
                        </a:rPr>
                        <a:t>Tutorial-02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MT" panose="020B0502020104020203" pitchFamily="34" charset="0"/>
                        </a:rPr>
                        <a:t>After </a:t>
                      </a:r>
                      <a:r>
                        <a:rPr lang="en-US" dirty="0" smtClean="0">
                          <a:solidFill>
                            <a:schemeClr val="tx1"/>
                          </a:solidFill>
                          <a:latin typeface="Gill Sans MT" panose="020B0502020104020203" pitchFamily="34" charset="0"/>
                        </a:rPr>
                        <a:t>8 </a:t>
                      </a:r>
                      <a:r>
                        <a:rPr lang="en-US" dirty="0">
                          <a:solidFill>
                            <a:schemeClr val="tx1"/>
                          </a:solidFill>
                          <a:latin typeface="Gill Sans MT" panose="020B0502020104020203" pitchFamily="34" charset="0"/>
                        </a:rPr>
                        <a:t>classes</a:t>
                      </a:r>
                    </a:p>
                  </a:txBody>
                  <a:tcPr/>
                </a:tc>
                <a:extLst>
                  <a:ext uri="{0D108BD9-81ED-4DB2-BD59-A6C34878D82A}">
                    <a16:rowId xmlns:a16="http://schemas.microsoft.com/office/drawing/2014/main" xmlns="" val="10002"/>
                  </a:ext>
                </a:extLst>
              </a:tr>
              <a:tr h="291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MT" panose="020B0502020104020203" pitchFamily="34" charset="0"/>
                        </a:rPr>
                        <a:t>Tutorial-03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MT" panose="020B0502020104020203" pitchFamily="34" charset="0"/>
                        </a:rPr>
                        <a:t>After </a:t>
                      </a:r>
                      <a:r>
                        <a:rPr lang="en-US" dirty="0" smtClean="0">
                          <a:solidFill>
                            <a:schemeClr val="tx1"/>
                          </a:solidFill>
                          <a:latin typeface="Gill Sans MT" panose="020B0502020104020203" pitchFamily="34" charset="0"/>
                        </a:rPr>
                        <a:t>12 </a:t>
                      </a:r>
                      <a:r>
                        <a:rPr lang="en-US" dirty="0">
                          <a:solidFill>
                            <a:schemeClr val="tx1"/>
                          </a:solidFill>
                          <a:latin typeface="Gill Sans MT" panose="020B0502020104020203" pitchFamily="34" charset="0"/>
                        </a:rPr>
                        <a:t>classes</a:t>
                      </a:r>
                    </a:p>
                  </a:txBody>
                  <a:tcPr/>
                </a:tc>
                <a:extLst>
                  <a:ext uri="{0D108BD9-81ED-4DB2-BD59-A6C34878D82A}">
                    <a16:rowId xmlns:a16="http://schemas.microsoft.com/office/drawing/2014/main" xmlns="" val="10003"/>
                  </a:ext>
                </a:extLst>
              </a:tr>
              <a:tr h="3665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Gill Sans MT" panose="020B0502020104020203" pitchFamily="34" charset="0"/>
                        </a:rPr>
                        <a:t>Tutorial-04</a:t>
                      </a:r>
                      <a:endParaRPr lang="en-US" dirty="0">
                        <a:solidFill>
                          <a:schemeClr val="tx1"/>
                        </a:solidFill>
                        <a:latin typeface="Gill Sans MT" panose="020B05020201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MT" panose="020B0502020104020203" pitchFamily="34" charset="0"/>
                        </a:rPr>
                        <a:t>After </a:t>
                      </a:r>
                      <a:r>
                        <a:rPr lang="en-US" dirty="0" smtClean="0">
                          <a:solidFill>
                            <a:schemeClr val="tx1"/>
                          </a:solidFill>
                          <a:latin typeface="Gill Sans MT" panose="020B0502020104020203" pitchFamily="34" charset="0"/>
                        </a:rPr>
                        <a:t>18 </a:t>
                      </a:r>
                      <a:r>
                        <a:rPr lang="en-US" dirty="0">
                          <a:solidFill>
                            <a:schemeClr val="tx1"/>
                          </a:solidFill>
                          <a:latin typeface="Gill Sans MT" panose="020B0502020104020203" pitchFamily="34" charset="0"/>
                        </a:rPr>
                        <a:t>classes</a:t>
                      </a:r>
                    </a:p>
                  </a:txBody>
                  <a:tcPr/>
                </a:tc>
                <a:extLst>
                  <a:ext uri="{0D108BD9-81ED-4DB2-BD59-A6C34878D82A}">
                    <a16:rowId xmlns:a16="http://schemas.microsoft.com/office/drawing/2014/main" xmlns="" val="10004"/>
                  </a:ext>
                </a:extLst>
              </a:tr>
            </a:tbl>
          </a:graphicData>
        </a:graphic>
      </p:graphicFrame>
      <p:sp>
        <p:nvSpPr>
          <p:cNvPr id="5" name="TextBox 4"/>
          <p:cNvSpPr txBox="1"/>
          <p:nvPr/>
        </p:nvSpPr>
        <p:spPr>
          <a:xfrm>
            <a:off x="4038600" y="5410201"/>
            <a:ext cx="4800600" cy="369332"/>
          </a:xfrm>
          <a:prstGeom prst="rect">
            <a:avLst/>
          </a:prstGeom>
          <a:noFill/>
        </p:spPr>
        <p:txBody>
          <a:bodyPr wrap="square" rtlCol="0">
            <a:spAutoFit/>
          </a:bodyPr>
          <a:lstStyle/>
          <a:p>
            <a:r>
              <a:rPr lang="en-US" b="1" dirty="0">
                <a:solidFill>
                  <a:schemeClr val="accent5">
                    <a:lumMod val="50000"/>
                  </a:schemeClr>
                </a:solidFill>
                <a:latin typeface="Gill Sans MT" panose="020B0502020104020203" pitchFamily="34" charset="0"/>
              </a:rPr>
              <a:t>NB: Schedule may change</a:t>
            </a:r>
          </a:p>
        </p:txBody>
      </p:sp>
    </p:spTree>
    <p:extLst>
      <p:ext uri="{BB962C8B-B14F-4D97-AF65-F5344CB8AC3E}">
        <p14:creationId xmlns:p14="http://schemas.microsoft.com/office/powerpoint/2010/main" val="30671181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normAutofit fontScale="90000"/>
          </a:bodyPr>
          <a:lstStyle/>
          <a:p>
            <a:pPr algn="ctr"/>
            <a:r>
              <a:rPr lang="en-US" sz="9600" b="1" dirty="0">
                <a:solidFill>
                  <a:schemeClr val="accent6">
                    <a:lumMod val="75000"/>
                  </a:schemeClr>
                </a:solidFill>
              </a:rPr>
              <a:t>Thank You</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30</a:t>
            </a:fld>
            <a:endParaRPr lang="en-US"/>
          </a:p>
        </p:txBody>
      </p:sp>
    </p:spTree>
    <p:extLst>
      <p:ext uri="{BB962C8B-B14F-4D97-AF65-F5344CB8AC3E}">
        <p14:creationId xmlns:p14="http://schemas.microsoft.com/office/powerpoint/2010/main" val="3218637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pPr algn="l"/>
            <a:r>
              <a:rPr lang="en-US" dirty="0" smtClean="0">
                <a:latin typeface="Gill Sans MT" panose="020B0502020104020203" pitchFamily="34" charset="0"/>
              </a:rPr>
              <a:t>Contents</a:t>
            </a:r>
            <a:endParaRPr lang="en-US" dirty="0">
              <a:latin typeface="Gill Sans MT" panose="020B0502020104020203" pitchFamily="34" charset="0"/>
            </a:endParaRPr>
          </a:p>
        </p:txBody>
      </p:sp>
      <p:sp>
        <p:nvSpPr>
          <p:cNvPr id="3" name="Content Placeholder 2"/>
          <p:cNvSpPr>
            <a:spLocks noGrp="1"/>
          </p:cNvSpPr>
          <p:nvPr>
            <p:ph idx="1"/>
          </p:nvPr>
        </p:nvSpPr>
        <p:spPr>
          <a:xfrm>
            <a:off x="609600" y="1066800"/>
            <a:ext cx="10972800" cy="5791200"/>
          </a:xfrm>
        </p:spPr>
        <p:txBody>
          <a:bodyPr>
            <a:noAutofit/>
          </a:bodyPr>
          <a:lstStyle/>
          <a:p>
            <a:pPr marL="0" indent="0">
              <a:buNone/>
            </a:pPr>
            <a:r>
              <a:rPr lang="en-US" sz="1700" b="1" dirty="0"/>
              <a:t>The course will mainly cover the following topics:</a:t>
            </a:r>
          </a:p>
          <a:p>
            <a:pPr>
              <a:buFont typeface="Wingdings" panose="05000000000000000000" pitchFamily="2" charset="2"/>
              <a:buChar char="ü"/>
            </a:pPr>
            <a:r>
              <a:rPr lang="en-US" sz="1800" dirty="0"/>
              <a:t>A Gentle Introduction to Machine </a:t>
            </a:r>
            <a:r>
              <a:rPr lang="en-US" sz="1800" dirty="0" smtClean="0"/>
              <a:t>Learning</a:t>
            </a:r>
          </a:p>
          <a:p>
            <a:pPr>
              <a:buFont typeface="Wingdings" panose="05000000000000000000" pitchFamily="2" charset="2"/>
              <a:buChar char="ü"/>
            </a:pPr>
            <a:r>
              <a:rPr lang="en-US" sz="1800" dirty="0" smtClean="0"/>
              <a:t>Linear Regression</a:t>
            </a:r>
          </a:p>
          <a:p>
            <a:pPr>
              <a:buFont typeface="Wingdings" panose="05000000000000000000" pitchFamily="2" charset="2"/>
              <a:buChar char="ü"/>
            </a:pPr>
            <a:r>
              <a:rPr lang="en-US" sz="1800" dirty="0"/>
              <a:t>Logistic Regression</a:t>
            </a:r>
            <a:endParaRPr lang="en-US" sz="1800" dirty="0" smtClean="0"/>
          </a:p>
          <a:p>
            <a:pPr>
              <a:buFont typeface="Wingdings" panose="05000000000000000000" pitchFamily="2" charset="2"/>
              <a:buChar char="ü"/>
            </a:pPr>
            <a:r>
              <a:rPr lang="en-US" sz="1800" dirty="0" smtClean="0"/>
              <a:t>Naive Bayes</a:t>
            </a:r>
          </a:p>
          <a:p>
            <a:pPr>
              <a:buFont typeface="Wingdings" panose="05000000000000000000" pitchFamily="2" charset="2"/>
              <a:buChar char="ü"/>
            </a:pPr>
            <a:r>
              <a:rPr lang="en-US" sz="1800" dirty="0"/>
              <a:t>Support Vector Machines</a:t>
            </a:r>
            <a:endParaRPr lang="en-US" sz="1800" dirty="0" smtClean="0"/>
          </a:p>
          <a:p>
            <a:pPr>
              <a:buFont typeface="Wingdings" panose="05000000000000000000" pitchFamily="2" charset="2"/>
              <a:buChar char="ü"/>
            </a:pPr>
            <a:r>
              <a:rPr lang="en-US" sz="1800" dirty="0"/>
              <a:t>Decision Trees and Ensemble </a:t>
            </a:r>
            <a:r>
              <a:rPr lang="en-US" sz="1800" dirty="0" smtClean="0"/>
              <a:t>Learning</a:t>
            </a:r>
          </a:p>
          <a:p>
            <a:pPr>
              <a:buFont typeface="Wingdings" panose="05000000000000000000" pitchFamily="2" charset="2"/>
              <a:buChar char="ü"/>
            </a:pPr>
            <a:r>
              <a:rPr lang="en-US" sz="1800" dirty="0"/>
              <a:t>Clustering </a:t>
            </a:r>
            <a:r>
              <a:rPr lang="en-US" sz="1800" dirty="0" smtClean="0"/>
              <a:t>Fundamentals</a:t>
            </a:r>
          </a:p>
          <a:p>
            <a:pPr>
              <a:buFont typeface="Wingdings" panose="05000000000000000000" pitchFamily="2" charset="2"/>
              <a:buChar char="ü"/>
            </a:pPr>
            <a:r>
              <a:rPr lang="en-US" sz="1800" dirty="0"/>
              <a:t>Hierarchical Clustering</a:t>
            </a:r>
            <a:endParaRPr lang="en-US" sz="1800" dirty="0" smtClean="0"/>
          </a:p>
          <a:p>
            <a:pPr>
              <a:buFont typeface="Wingdings" panose="05000000000000000000" pitchFamily="2" charset="2"/>
              <a:buChar char="ü"/>
            </a:pPr>
            <a:r>
              <a:rPr lang="en-US" sz="1800" dirty="0"/>
              <a:t>Neural Networks and Deep Learning</a:t>
            </a:r>
          </a:p>
          <a:p>
            <a:pPr>
              <a:buFont typeface="Wingdings" panose="05000000000000000000" pitchFamily="2" charset="2"/>
              <a:buChar char="ü"/>
            </a:pPr>
            <a:r>
              <a:rPr lang="en-US" sz="1800" dirty="0" smtClean="0"/>
              <a:t>Unsupervised Learning……</a:t>
            </a:r>
            <a:endParaRPr lang="en-US" sz="1700" dirty="0"/>
          </a:p>
          <a:p>
            <a:pPr lvl="1">
              <a:buFont typeface="Gill Sans MT" panose="020B0502020104020203" pitchFamily="34" charset="0"/>
              <a:buChar char="–"/>
            </a:pPr>
            <a:endParaRPr lang="en-US" sz="1700" dirty="0"/>
          </a:p>
        </p:txBody>
      </p:sp>
    </p:spTree>
    <p:extLst>
      <p:ext uri="{BB962C8B-B14F-4D97-AF65-F5344CB8AC3E}">
        <p14:creationId xmlns:p14="http://schemas.microsoft.com/office/powerpoint/2010/main" val="2227333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pPr algn="l"/>
            <a:r>
              <a:rPr lang="en-US" b="1" dirty="0"/>
              <a:t>Outline</a:t>
            </a:r>
          </a:p>
        </p:txBody>
      </p:sp>
      <p:sp>
        <p:nvSpPr>
          <p:cNvPr id="3" name="Content Placeholder 2"/>
          <p:cNvSpPr>
            <a:spLocks noGrp="1"/>
          </p:cNvSpPr>
          <p:nvPr>
            <p:ph idx="1"/>
          </p:nvPr>
        </p:nvSpPr>
        <p:spPr/>
        <p:txBody>
          <a:bodyPr/>
          <a:lstStyle/>
          <a:p>
            <a:r>
              <a:rPr lang="en-US" sz="2400" dirty="0"/>
              <a:t>A Gentle Introduction to Machine Learning</a:t>
            </a:r>
          </a:p>
          <a:p>
            <a:pPr lvl="1"/>
            <a:r>
              <a:rPr lang="en-US" dirty="0"/>
              <a:t>What is Machine Learning</a:t>
            </a:r>
          </a:p>
          <a:p>
            <a:pPr lvl="1"/>
            <a:r>
              <a:rPr lang="en-US" dirty="0" smtClean="0"/>
              <a:t>classic </a:t>
            </a:r>
            <a:r>
              <a:rPr lang="en-US" dirty="0"/>
              <a:t>and adaptive machines</a:t>
            </a:r>
            <a:r>
              <a:rPr lang="en-US" dirty="0" smtClean="0"/>
              <a:t> </a:t>
            </a:r>
          </a:p>
          <a:p>
            <a:pPr lvl="1"/>
            <a:r>
              <a:rPr lang="en-US" dirty="0"/>
              <a:t>Supervised </a:t>
            </a:r>
            <a:r>
              <a:rPr lang="en-US" dirty="0" smtClean="0"/>
              <a:t>learning</a:t>
            </a:r>
          </a:p>
          <a:p>
            <a:pPr lvl="1"/>
            <a:r>
              <a:rPr lang="en-US" dirty="0"/>
              <a:t>Unsupervised </a:t>
            </a:r>
            <a:r>
              <a:rPr lang="en-US" dirty="0" smtClean="0"/>
              <a:t>learning</a:t>
            </a:r>
          </a:p>
          <a:p>
            <a:pPr marL="457200" lvl="1" indent="0">
              <a:buNone/>
            </a:pPr>
            <a:endParaRPr lang="en-US" dirty="0">
              <a:ea typeface="ＭＳ Ｐゴシック" charset="0"/>
            </a:endParaRPr>
          </a:p>
        </p:txBody>
      </p:sp>
    </p:spTree>
    <p:extLst>
      <p:ext uri="{BB962C8B-B14F-4D97-AF65-F5344CB8AC3E}">
        <p14:creationId xmlns:p14="http://schemas.microsoft.com/office/powerpoint/2010/main" val="3844275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1143000"/>
          </a:xfrm>
        </p:spPr>
        <p:txBody>
          <a:bodyPr/>
          <a:lstStyle/>
          <a:p>
            <a:pPr lvl="1"/>
            <a:r>
              <a:rPr lang="en-US" sz="3600" b="1" dirty="0" smtClean="0">
                <a:latin typeface="Gill Sans MT" panose="020B0502020104020203" pitchFamily="34" charset="0"/>
              </a:rPr>
              <a:t>What is Machine Learning</a:t>
            </a:r>
            <a:endParaRPr lang="en-US" sz="3600" b="1" dirty="0">
              <a:latin typeface="Gill Sans MT" panose="020B0502020104020203" pitchFamily="34" charset="0"/>
            </a:endParaRPr>
          </a:p>
        </p:txBody>
      </p:sp>
      <p:sp>
        <p:nvSpPr>
          <p:cNvPr id="3" name="Content Placeholder 2"/>
          <p:cNvSpPr>
            <a:spLocks noGrp="1"/>
          </p:cNvSpPr>
          <p:nvPr>
            <p:ph idx="1"/>
          </p:nvPr>
        </p:nvSpPr>
        <p:spPr>
          <a:xfrm>
            <a:off x="762000" y="1828800"/>
            <a:ext cx="10668000" cy="4892676"/>
          </a:xfrm>
        </p:spPr>
        <p:txBody>
          <a:bodyPr>
            <a:noAutofit/>
          </a:bodyPr>
          <a:lstStyle/>
          <a:p>
            <a:pPr algn="just"/>
            <a:r>
              <a:rPr lang="en-US" b="1" dirty="0"/>
              <a:t>Machine learning is a </a:t>
            </a:r>
            <a:r>
              <a:rPr lang="en-US" dirty="0"/>
              <a:t>sub-field of artificial intelligence (AI) </a:t>
            </a:r>
            <a:r>
              <a:rPr lang="en-US" b="1" dirty="0" smtClean="0"/>
              <a:t>, </a:t>
            </a:r>
            <a:r>
              <a:rPr lang="en-US" dirty="0"/>
              <a:t>which enables the </a:t>
            </a:r>
            <a:r>
              <a:rPr lang="en-US" dirty="0" smtClean="0"/>
              <a:t>machine</a:t>
            </a:r>
          </a:p>
          <a:p>
            <a:pPr lvl="1" algn="just"/>
            <a:r>
              <a:rPr lang="en-US" dirty="0" smtClean="0"/>
              <a:t>To </a:t>
            </a:r>
            <a:r>
              <a:rPr lang="en-US" dirty="0"/>
              <a:t>automatically learn from data, </a:t>
            </a:r>
            <a:endParaRPr lang="en-US" dirty="0" smtClean="0"/>
          </a:p>
          <a:p>
            <a:pPr lvl="1" algn="just"/>
            <a:r>
              <a:rPr lang="en-US" dirty="0"/>
              <a:t>I</a:t>
            </a:r>
            <a:r>
              <a:rPr lang="en-US" dirty="0" smtClean="0"/>
              <a:t>mprove </a:t>
            </a:r>
            <a:r>
              <a:rPr lang="en-US" dirty="0"/>
              <a:t>performance from past </a:t>
            </a:r>
            <a:r>
              <a:rPr lang="en-US" dirty="0" smtClean="0"/>
              <a:t>experiences </a:t>
            </a:r>
            <a:r>
              <a:rPr lang="en-US" dirty="0"/>
              <a:t>without being explicitly </a:t>
            </a:r>
            <a:r>
              <a:rPr lang="en-US" dirty="0" smtClean="0"/>
              <a:t>programmed, </a:t>
            </a:r>
            <a:r>
              <a:rPr lang="en-US" dirty="0"/>
              <a:t>and </a:t>
            </a:r>
            <a:endParaRPr lang="en-US" dirty="0" smtClean="0"/>
          </a:p>
          <a:p>
            <a:pPr lvl="1" algn="just"/>
            <a:r>
              <a:rPr lang="en-US" dirty="0"/>
              <a:t>M</a:t>
            </a:r>
            <a:r>
              <a:rPr lang="en-US" dirty="0" smtClean="0"/>
              <a:t>ake </a:t>
            </a:r>
            <a:r>
              <a:rPr lang="en-US" dirty="0"/>
              <a:t>predictions. </a:t>
            </a:r>
            <a:endParaRPr lang="en-US" dirty="0" smtClean="0"/>
          </a:p>
          <a:p>
            <a:pPr algn="just"/>
            <a:r>
              <a:rPr lang="en-US" dirty="0" smtClean="0"/>
              <a:t>Machine learning focuses </a:t>
            </a:r>
            <a:r>
              <a:rPr lang="en-US" dirty="0"/>
              <a:t>on </a:t>
            </a:r>
            <a:r>
              <a:rPr lang="en-US" dirty="0" smtClean="0"/>
              <a:t>the </a:t>
            </a:r>
            <a:r>
              <a:rPr lang="en-US" dirty="0"/>
              <a:t>use of huge amount </a:t>
            </a:r>
            <a:r>
              <a:rPr lang="en-US" dirty="0" smtClean="0"/>
              <a:t>of </a:t>
            </a:r>
            <a:r>
              <a:rPr lang="en-US" b="1" dirty="0" smtClean="0"/>
              <a:t>data </a:t>
            </a:r>
            <a:r>
              <a:rPr lang="en-US" b="1" dirty="0"/>
              <a:t>and </a:t>
            </a:r>
            <a:r>
              <a:rPr lang="en-US" b="1" dirty="0" smtClean="0"/>
              <a:t>a </a:t>
            </a:r>
            <a:r>
              <a:rPr lang="en-US" b="1" dirty="0"/>
              <a:t>set of </a:t>
            </a:r>
            <a:r>
              <a:rPr lang="en-US" b="1" dirty="0" smtClean="0"/>
              <a:t>algorithms </a:t>
            </a:r>
            <a:r>
              <a:rPr lang="en-US" dirty="0"/>
              <a:t>to </a:t>
            </a:r>
            <a:r>
              <a:rPr lang="en-US" b="1" dirty="0"/>
              <a:t>imitate the way that </a:t>
            </a:r>
            <a:r>
              <a:rPr lang="en-US" b="1" dirty="0" smtClean="0"/>
              <a:t>human learns</a:t>
            </a:r>
            <a:r>
              <a:rPr lang="en-US" dirty="0" smtClean="0"/>
              <a:t>, gradually </a:t>
            </a:r>
            <a:r>
              <a:rPr lang="en-US" dirty="0"/>
              <a:t>improving its accuracy.</a:t>
            </a:r>
            <a:endParaRPr lang="en-US" dirty="0" smtClean="0"/>
          </a:p>
          <a:p>
            <a:pPr algn="just"/>
            <a:r>
              <a:rPr lang="en-US" dirty="0" smtClean="0"/>
              <a:t>Data </a:t>
            </a:r>
            <a:r>
              <a:rPr lang="en-US" dirty="0"/>
              <a:t>is fed to these algorithms to train them, and on the basis of training, they build the model </a:t>
            </a:r>
            <a:r>
              <a:rPr lang="en-US" dirty="0" smtClean="0"/>
              <a:t>and </a:t>
            </a:r>
            <a:r>
              <a:rPr lang="en-US" dirty="0"/>
              <a:t>perform a specific task.</a:t>
            </a:r>
          </a:p>
          <a:p>
            <a:pPr algn="just"/>
            <a:r>
              <a:rPr lang="en-US" dirty="0"/>
              <a:t>For the process of </a:t>
            </a:r>
            <a:r>
              <a:rPr lang="en-US" dirty="0" smtClean="0"/>
              <a:t>learning, model fitting, we </a:t>
            </a:r>
            <a:r>
              <a:rPr lang="en-US" dirty="0"/>
              <a:t>need to </a:t>
            </a:r>
            <a:r>
              <a:rPr lang="en-US" dirty="0" smtClean="0"/>
              <a:t>have available</a:t>
            </a:r>
            <a:r>
              <a:rPr lang="en-US" dirty="0"/>
              <a:t> </a:t>
            </a:r>
            <a:r>
              <a:rPr lang="en-US" dirty="0" smtClean="0"/>
              <a:t>data in </a:t>
            </a:r>
            <a:r>
              <a:rPr lang="en-US" dirty="0"/>
              <a:t>order </a:t>
            </a:r>
            <a:r>
              <a:rPr lang="en-US" dirty="0" smtClean="0"/>
              <a:t>to </a:t>
            </a:r>
            <a:r>
              <a:rPr lang="en-US" dirty="0"/>
              <a:t>explore </a:t>
            </a:r>
            <a:r>
              <a:rPr lang="en-US" dirty="0" smtClean="0"/>
              <a:t>potential </a:t>
            </a:r>
            <a:r>
              <a:rPr lang="en-US" dirty="0"/>
              <a:t>underlying</a:t>
            </a:r>
            <a:r>
              <a:rPr lang="en-US" dirty="0" smtClean="0"/>
              <a:t> patterns</a:t>
            </a:r>
            <a:r>
              <a:rPr lang="en-US" dirty="0"/>
              <a:t>, hidden in our data.</a:t>
            </a:r>
          </a:p>
          <a:p>
            <a:pPr lvl="1" algn="just"/>
            <a:r>
              <a:rPr lang="en-US" dirty="0"/>
              <a:t> These learned patterns are some </a:t>
            </a:r>
            <a:r>
              <a:rPr lang="en-US" b="1" dirty="0"/>
              <a:t>functions or decision boundaries</a:t>
            </a:r>
            <a:r>
              <a:rPr lang="en-US" dirty="0"/>
              <a:t>.</a:t>
            </a:r>
          </a:p>
          <a:p>
            <a:pPr algn="just"/>
            <a:r>
              <a:rPr lang="en-US" dirty="0"/>
              <a:t>These patterns are learned by the </a:t>
            </a:r>
            <a:r>
              <a:rPr lang="en-US" dirty="0" smtClean="0"/>
              <a:t>systems </a:t>
            </a:r>
            <a:r>
              <a:rPr lang="en-US" dirty="0"/>
              <a:t>automatically without human intervention or input</a:t>
            </a:r>
            <a:r>
              <a:rPr lang="en-US" dirty="0" smtClean="0"/>
              <a:t>.</a:t>
            </a:r>
          </a:p>
          <a:p>
            <a:pPr algn="just" fontAlgn="base"/>
            <a:r>
              <a:rPr lang="en-US" dirty="0" smtClean="0"/>
              <a:t>Machine </a:t>
            </a:r>
            <a:r>
              <a:rPr lang="en-US" dirty="0"/>
              <a:t>learning algorithms are typically created using frameworks </a:t>
            </a:r>
            <a:r>
              <a:rPr lang="en-US" dirty="0" err="1" smtClean="0"/>
              <a:t>TensorFlow</a:t>
            </a:r>
            <a:r>
              <a:rPr lang="en-US" dirty="0" smtClean="0"/>
              <a:t> </a:t>
            </a:r>
            <a:r>
              <a:rPr lang="en-US" dirty="0"/>
              <a:t>and </a:t>
            </a:r>
            <a:r>
              <a:rPr lang="en-US" dirty="0" err="1"/>
              <a:t>PyTorch</a:t>
            </a:r>
            <a:r>
              <a:rPr lang="en-US" dirty="0"/>
              <a:t> that accelerate </a:t>
            </a:r>
            <a:r>
              <a:rPr lang="en-US" dirty="0" smtClean="0"/>
              <a:t>solution.</a:t>
            </a:r>
            <a:endParaRPr lang="en-US" dirty="0"/>
          </a:p>
          <a:p>
            <a:pPr marL="0" indent="0" algn="just">
              <a:buNone/>
            </a:pPr>
            <a:endParaRPr lang="en-US" dirty="0"/>
          </a:p>
          <a:p>
            <a:pPr algn="just"/>
            <a:endParaRPr lang="en-US" dirty="0" smtClean="0"/>
          </a:p>
          <a:p>
            <a:pPr algn="just"/>
            <a:endParaRPr lang="en-US"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6</a:t>
            </a:fld>
            <a:endParaRPr lang="en-US"/>
          </a:p>
        </p:txBody>
      </p:sp>
    </p:spTree>
    <p:extLst>
      <p:ext uri="{BB962C8B-B14F-4D97-AF65-F5344CB8AC3E}">
        <p14:creationId xmlns:p14="http://schemas.microsoft.com/office/powerpoint/2010/main" val="3859258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304800" y="274638"/>
            <a:ext cx="11582400" cy="6346147"/>
          </a:xfrm>
          <a:prstGeom prst="rect">
            <a:avLst/>
          </a:prstGeom>
        </p:spPr>
      </p:pic>
    </p:spTree>
    <p:extLst>
      <p:ext uri="{BB962C8B-B14F-4D97-AF65-F5344CB8AC3E}">
        <p14:creationId xmlns:p14="http://schemas.microsoft.com/office/powerpoint/2010/main" val="1096196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143000"/>
          </a:xfrm>
        </p:spPr>
        <p:txBody>
          <a:bodyPr/>
          <a:lstStyle/>
          <a:p>
            <a:r>
              <a:rPr lang="en-US" sz="3600" b="1" dirty="0" smtClean="0">
                <a:latin typeface="Gill Sans MT" panose="020B0502020104020203" pitchFamily="34" charset="0"/>
              </a:rPr>
              <a:t>Classic machines</a:t>
            </a:r>
            <a:endParaRPr lang="en-US" sz="3600" b="1" dirty="0">
              <a:latin typeface="Gill Sans MT" panose="020B0502020104020203" pitchFamily="34" charset="0"/>
            </a:endParaRPr>
          </a:p>
        </p:txBody>
      </p:sp>
      <p:sp>
        <p:nvSpPr>
          <p:cNvPr id="3" name="Content Placeholder 2"/>
          <p:cNvSpPr>
            <a:spLocks noGrp="1"/>
          </p:cNvSpPr>
          <p:nvPr>
            <p:ph idx="1"/>
          </p:nvPr>
        </p:nvSpPr>
        <p:spPr>
          <a:xfrm>
            <a:off x="609600" y="1676400"/>
            <a:ext cx="10363200" cy="4953000"/>
          </a:xfrm>
        </p:spPr>
        <p:txBody>
          <a:bodyPr>
            <a:noAutofit/>
          </a:bodyPr>
          <a:lstStyle/>
          <a:p>
            <a:pPr fontAlgn="base"/>
            <a:r>
              <a:rPr lang="en-US" dirty="0" smtClean="0"/>
              <a:t>This is the </a:t>
            </a:r>
            <a:r>
              <a:rPr lang="en-US" dirty="0"/>
              <a:t>generic representation of a classical system that receives some input values, processes them, and produces output results: </a:t>
            </a:r>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r>
              <a:rPr lang="en-US" dirty="0" smtClean="0"/>
              <a:t>Classic </a:t>
            </a:r>
            <a:r>
              <a:rPr lang="en-US" dirty="0"/>
              <a:t>machines examine data inputs according to a predetermined set of rules, finding patterns and relationships that can be used to generate predictions or choices. </a:t>
            </a:r>
            <a:endParaRPr lang="en-US" dirty="0" smtClean="0"/>
          </a:p>
          <a:p>
            <a:pPr lvl="1" fontAlgn="base"/>
            <a:r>
              <a:rPr lang="en-US" dirty="0" smtClean="0"/>
              <a:t>Support </a:t>
            </a:r>
            <a:r>
              <a:rPr lang="en-US" dirty="0"/>
              <a:t>vector machines, decision trees, and logistic regression are some of the most used classical machine-learning techniques.</a:t>
            </a:r>
          </a:p>
        </p:txBody>
      </p:sp>
      <p:pic>
        <p:nvPicPr>
          <p:cNvPr id="1026" name="Picture 2" descr="https://static.packt-cdn.com/products/9781785889622/graphics/B05169_01_0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423957" y="2590800"/>
            <a:ext cx="4435755" cy="2193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972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143000"/>
          </a:xfrm>
        </p:spPr>
        <p:txBody>
          <a:bodyPr/>
          <a:lstStyle/>
          <a:p>
            <a:r>
              <a:rPr lang="en-US" sz="3600" b="1" dirty="0" smtClean="0"/>
              <a:t>Adaptive </a:t>
            </a:r>
            <a:r>
              <a:rPr lang="en-US" sz="3600" b="1" dirty="0"/>
              <a:t>machines</a:t>
            </a:r>
          </a:p>
        </p:txBody>
      </p:sp>
      <p:sp>
        <p:nvSpPr>
          <p:cNvPr id="3" name="Content Placeholder 2"/>
          <p:cNvSpPr>
            <a:spLocks noGrp="1"/>
          </p:cNvSpPr>
          <p:nvPr>
            <p:ph idx="1"/>
          </p:nvPr>
        </p:nvSpPr>
        <p:spPr>
          <a:xfrm>
            <a:off x="609600" y="1600201"/>
            <a:ext cx="10972800" cy="4952999"/>
          </a:xfrm>
        </p:spPr>
        <p:txBody>
          <a:bodyPr>
            <a:normAutofit fontScale="92500" lnSpcReduction="10000"/>
          </a:bodyPr>
          <a:lstStyle/>
          <a:p>
            <a:pPr fontAlgn="base"/>
            <a:r>
              <a:rPr lang="en-US" dirty="0"/>
              <a:t>Here's a schematic representation of an adaptive system</a:t>
            </a:r>
            <a:r>
              <a:rPr lang="en-US" dirty="0" smtClean="0"/>
              <a:t>:</a:t>
            </a:r>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r>
              <a:rPr lang="en-US" dirty="0" smtClean="0"/>
              <a:t>Such </a:t>
            </a:r>
            <a:r>
              <a:rPr lang="en-US" dirty="0"/>
              <a:t>a system isn't based on static or permanent structures (model parameters and architectures) but rather on a continuous ability to adapt its behavior to external signals (datasets or real-time inputs) and, like a human being, to predict the future using uncertain and fragmentary pieces of information</a:t>
            </a:r>
            <a:r>
              <a:rPr lang="en-US" dirty="0" smtClean="0"/>
              <a:t>.</a:t>
            </a:r>
          </a:p>
          <a:p>
            <a:pPr fontAlgn="base"/>
            <a:r>
              <a:rPr lang="en-US" dirty="0"/>
              <a:t>Artificial neural networks, which are designed after the composition and operation of the human brain, are used by adaptive machines. These neural networks are made up of layers of connected nodes, or neurons, where each one carries out a straightforward calculation. The neurons are arranged in layers, and each layer processes the input data in a unique way</a:t>
            </a:r>
            <a:r>
              <a:rPr lang="en-US" dirty="0" smtClean="0"/>
              <a:t>.</a:t>
            </a:r>
            <a:endParaRPr lang="en-US" dirty="0"/>
          </a:p>
        </p:txBody>
      </p:sp>
      <p:pic>
        <p:nvPicPr>
          <p:cNvPr id="2050" name="Picture 2" descr="https://static.packt-cdn.com/products/9781785889622/graphics/B05169_01_0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380254" y="2133600"/>
            <a:ext cx="4468346"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960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20380</TotalTime>
  <Words>2720</Words>
  <Application>Microsoft Office PowerPoint</Application>
  <PresentationFormat>Widescreen</PresentationFormat>
  <Paragraphs>250</Paragraphs>
  <Slides>30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ＭＳ Ｐゴシック</vt:lpstr>
      <vt:lpstr>Arial</vt:lpstr>
      <vt:lpstr>Calibri</vt:lpstr>
      <vt:lpstr>Gill Sans MT</vt:lpstr>
      <vt:lpstr>Wingdings</vt:lpstr>
      <vt:lpstr>Custom Design</vt:lpstr>
      <vt:lpstr>PowerPoint Presentation</vt:lpstr>
      <vt:lpstr>Grading Policy</vt:lpstr>
      <vt:lpstr>Exam schedule</vt:lpstr>
      <vt:lpstr>Contents</vt:lpstr>
      <vt:lpstr>Outline</vt:lpstr>
      <vt:lpstr>What is Machine Learning</vt:lpstr>
      <vt:lpstr>PowerPoint Presentation</vt:lpstr>
      <vt:lpstr>Classic machines</vt:lpstr>
      <vt:lpstr>Adaptive machines</vt:lpstr>
      <vt:lpstr>Types of machine learning </vt:lpstr>
      <vt:lpstr>Supervised machine learning</vt:lpstr>
      <vt:lpstr>Supervised machine learning</vt:lpstr>
      <vt:lpstr>Classification and Regression</vt:lpstr>
      <vt:lpstr>How Does Supervised Learning Work?</vt:lpstr>
      <vt:lpstr>How Does Supervised Learning Work?</vt:lpstr>
      <vt:lpstr>How Does Supervised Learning Work?</vt:lpstr>
      <vt:lpstr>How Does Supervised Learning Work? </vt:lpstr>
      <vt:lpstr>Supervised Learning Algorithms </vt:lpstr>
      <vt:lpstr>Supervised Learning Algorithms </vt:lpstr>
      <vt:lpstr>Supervised Learning Algorithms </vt:lpstr>
      <vt:lpstr>Applications</vt:lpstr>
      <vt:lpstr>Applications</vt:lpstr>
      <vt:lpstr>Applications</vt:lpstr>
      <vt:lpstr>Applications</vt:lpstr>
      <vt:lpstr>Applications</vt:lpstr>
      <vt:lpstr>Benefits</vt:lpstr>
      <vt:lpstr>Limitations </vt:lpstr>
      <vt:lpstr>Unsupervised machine learning </vt:lpstr>
      <vt:lpstr>How does Unsupervised Learning Work?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ASMR</dc:creator>
  <dc:description>2010 animated abstract template from Presentationpro.com</dc:description>
  <cp:lastModifiedBy>Microsoft account</cp:lastModifiedBy>
  <cp:revision>1807</cp:revision>
  <cp:lastPrinted>2015-09-22T10:17:55Z</cp:lastPrinted>
  <dcterms:created xsi:type="dcterms:W3CDTF">2014-11-02T19:18:20Z</dcterms:created>
  <dcterms:modified xsi:type="dcterms:W3CDTF">2023-12-03T07:23:30Z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