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x="6858000" cy="9144000"/>
  <p:embeddedFontLst>
    <p:embeddedFont>
      <p:font typeface="Arial Narrow"/>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6" roundtripDataSignature="AMtx7mgP0jUtX/tSrsjovvrcygpqTvCj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rialNarrow-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ArialNarrow-italic.fntdata"/><Relationship Id="rId63" Type="http://schemas.openxmlformats.org/officeDocument/2006/relationships/font" Target="fonts/ArialNarrow-bold.fntdata"/><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ArialNarrow-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Verdana"/>
              <a:buNone/>
              <a:defRPr sz="2400"/>
            </a:lvl1pPr>
            <a:lvl2pPr lvl="1" algn="ctr">
              <a:spcBef>
                <a:spcPts val="400"/>
              </a:spcBef>
              <a:spcAft>
                <a:spcPts val="0"/>
              </a:spcAft>
              <a:buClr>
                <a:schemeClr val="dk1"/>
              </a:buClr>
              <a:buSzPts val="2000"/>
              <a:buFont typeface="Verdana"/>
              <a:buNone/>
              <a:defRPr sz="2000"/>
            </a:lvl2pPr>
            <a:lvl3pPr lvl="2" algn="ctr">
              <a:spcBef>
                <a:spcPts val="360"/>
              </a:spcBef>
              <a:spcAft>
                <a:spcPts val="0"/>
              </a:spcAft>
              <a:buClr>
                <a:schemeClr val="dk1"/>
              </a:buClr>
              <a:buSzPts val="1800"/>
              <a:buFont typeface="Verdana"/>
              <a:buNone/>
              <a:defRPr sz="1800"/>
            </a:lvl3pPr>
            <a:lvl4pPr lvl="3" algn="ctr">
              <a:spcBef>
                <a:spcPts val="320"/>
              </a:spcBef>
              <a:spcAft>
                <a:spcPts val="0"/>
              </a:spcAft>
              <a:buClr>
                <a:schemeClr val="dk1"/>
              </a:buClr>
              <a:buSzPts val="1600"/>
              <a:buFont typeface="Verdana"/>
              <a:buNone/>
              <a:defRPr sz="1600"/>
            </a:lvl4pPr>
            <a:lvl5pPr lvl="4" algn="ctr">
              <a:spcBef>
                <a:spcPts val="320"/>
              </a:spcBef>
              <a:spcAft>
                <a:spcPts val="0"/>
              </a:spcAft>
              <a:buClr>
                <a:schemeClr val="dk1"/>
              </a:buClr>
              <a:buSzPts val="1600"/>
              <a:buFont typeface="Verdana"/>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67"/>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7"/>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6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sz="2400"/>
            </a:lvl1pPr>
            <a:lvl2pPr indent="-228600" lvl="1" marL="914400" algn="l">
              <a:spcBef>
                <a:spcPts val="400"/>
              </a:spcBef>
              <a:spcAft>
                <a:spcPts val="0"/>
              </a:spcAft>
              <a:buClr>
                <a:schemeClr val="dk1"/>
              </a:buClr>
              <a:buSzPts val="2000"/>
              <a:buFont typeface="Verdana"/>
              <a:buNone/>
              <a:defRPr sz="2000"/>
            </a:lvl2pPr>
            <a:lvl3pPr indent="-228600" lvl="2" marL="1371600" algn="l">
              <a:spcBef>
                <a:spcPts val="360"/>
              </a:spcBef>
              <a:spcAft>
                <a:spcPts val="0"/>
              </a:spcAft>
              <a:buClr>
                <a:schemeClr val="dk1"/>
              </a:buClr>
              <a:buSzPts val="1800"/>
              <a:buFont typeface="Verdana"/>
              <a:buNone/>
              <a:defRPr sz="1800"/>
            </a:lvl3pPr>
            <a:lvl4pPr indent="-228600" lvl="3" marL="1828800" algn="l">
              <a:spcBef>
                <a:spcPts val="320"/>
              </a:spcBef>
              <a:spcAft>
                <a:spcPts val="0"/>
              </a:spcAft>
              <a:buClr>
                <a:schemeClr val="dk1"/>
              </a:buClr>
              <a:buSzPts val="1600"/>
              <a:buFont typeface="Verdana"/>
              <a:buNone/>
              <a:defRPr sz="1600"/>
            </a:lvl4pPr>
            <a:lvl5pPr indent="-228600" lvl="4" marL="2286000" algn="l">
              <a:spcBef>
                <a:spcPts val="320"/>
              </a:spcBef>
              <a:spcAft>
                <a:spcPts val="0"/>
              </a:spcAft>
              <a:buClr>
                <a:schemeClr val="dk1"/>
              </a:buClr>
              <a:buSzPts val="1600"/>
              <a:buFont typeface="Verdana"/>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4" name="Google Shape;84;p6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9"/>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0"/>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 name="Shape 35"/>
        <p:cNvGrpSpPr/>
        <p:nvPr/>
      </p:nvGrpSpPr>
      <p:grpSpPr>
        <a:xfrm>
          <a:off x="0" y="0"/>
          <a:ext cx="0" cy="0"/>
          <a:chOff x="0" y="0"/>
          <a:chExt cx="0" cy="0"/>
        </a:xfrm>
      </p:grpSpPr>
      <p:sp>
        <p:nvSpPr>
          <p:cNvPr id="36" name="Google Shape;36;p61"/>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1"/>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62"/>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2"/>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6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3"/>
          <p:cNvSpPr/>
          <p:nvPr>
            <p:ph idx="2" type="pic"/>
          </p:nvPr>
        </p:nvSpPr>
        <p:spPr>
          <a:xfrm>
            <a:off x="3887788" y="987425"/>
            <a:ext cx="4629150" cy="4873625"/>
          </a:xfrm>
          <a:prstGeom prst="rect">
            <a:avLst/>
          </a:prstGeom>
          <a:noFill/>
          <a:ln>
            <a:noFill/>
          </a:ln>
        </p:spPr>
      </p:sp>
      <p:sp>
        <p:nvSpPr>
          <p:cNvPr id="50" name="Google Shape;50;p6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Verdana"/>
              <a:buNone/>
              <a:defRPr sz="1600"/>
            </a:lvl1pPr>
            <a:lvl2pPr indent="-228600" lvl="1" marL="914400" algn="l">
              <a:spcBef>
                <a:spcPts val="280"/>
              </a:spcBef>
              <a:spcAft>
                <a:spcPts val="0"/>
              </a:spcAft>
              <a:buClr>
                <a:schemeClr val="dk1"/>
              </a:buClr>
              <a:buSzPts val="1400"/>
              <a:buFont typeface="Verdana"/>
              <a:buNone/>
              <a:defRPr sz="1400"/>
            </a:lvl2pPr>
            <a:lvl3pPr indent="-228600" lvl="2" marL="1371600" algn="l">
              <a:spcBef>
                <a:spcPts val="240"/>
              </a:spcBef>
              <a:spcAft>
                <a:spcPts val="0"/>
              </a:spcAft>
              <a:buClr>
                <a:schemeClr val="dk1"/>
              </a:buClr>
              <a:buSzPts val="1200"/>
              <a:buFont typeface="Verdana"/>
              <a:buNone/>
              <a:defRPr sz="1200"/>
            </a:lvl3pPr>
            <a:lvl4pPr indent="-228600" lvl="3" marL="1828800" algn="l">
              <a:spcBef>
                <a:spcPts val="200"/>
              </a:spcBef>
              <a:spcAft>
                <a:spcPts val="0"/>
              </a:spcAft>
              <a:buClr>
                <a:schemeClr val="dk1"/>
              </a:buClr>
              <a:buSzPts val="1000"/>
              <a:buFont typeface="Verdana"/>
              <a:buNone/>
              <a:defRPr sz="1000"/>
            </a:lvl4pPr>
            <a:lvl5pPr indent="-228600" lvl="4" marL="2286000" algn="l">
              <a:spcBef>
                <a:spcPts val="200"/>
              </a:spcBef>
              <a:spcAft>
                <a:spcPts val="0"/>
              </a:spcAft>
              <a:buClr>
                <a:schemeClr val="dk1"/>
              </a:buClr>
              <a:buSzPts val="1000"/>
              <a:buFont typeface="Verdana"/>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6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Verdana"/>
              <a:buNone/>
              <a:defRPr sz="1600"/>
            </a:lvl1pPr>
            <a:lvl2pPr indent="-228600" lvl="1" marL="914400" algn="l">
              <a:spcBef>
                <a:spcPts val="280"/>
              </a:spcBef>
              <a:spcAft>
                <a:spcPts val="0"/>
              </a:spcAft>
              <a:buClr>
                <a:schemeClr val="dk1"/>
              </a:buClr>
              <a:buSzPts val="1400"/>
              <a:buFont typeface="Verdana"/>
              <a:buNone/>
              <a:defRPr sz="1400"/>
            </a:lvl2pPr>
            <a:lvl3pPr indent="-228600" lvl="2" marL="1371600" algn="l">
              <a:spcBef>
                <a:spcPts val="240"/>
              </a:spcBef>
              <a:spcAft>
                <a:spcPts val="0"/>
              </a:spcAft>
              <a:buClr>
                <a:schemeClr val="dk1"/>
              </a:buClr>
              <a:buSzPts val="1200"/>
              <a:buFont typeface="Verdana"/>
              <a:buNone/>
              <a:defRPr sz="1200"/>
            </a:lvl3pPr>
            <a:lvl4pPr indent="-228600" lvl="3" marL="1828800" algn="l">
              <a:spcBef>
                <a:spcPts val="200"/>
              </a:spcBef>
              <a:spcAft>
                <a:spcPts val="0"/>
              </a:spcAft>
              <a:buClr>
                <a:schemeClr val="dk1"/>
              </a:buClr>
              <a:buSzPts val="1000"/>
              <a:buFont typeface="Verdana"/>
              <a:buNone/>
              <a:defRPr sz="1000"/>
            </a:lvl4pPr>
            <a:lvl5pPr indent="-228600" lvl="4" marL="2286000" algn="l">
              <a:spcBef>
                <a:spcPts val="200"/>
              </a:spcBef>
              <a:spcAft>
                <a:spcPts val="0"/>
              </a:spcAft>
              <a:buClr>
                <a:schemeClr val="dk1"/>
              </a:buClr>
              <a:buSzPts val="1000"/>
              <a:buFont typeface="Verdana"/>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6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6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6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3.png"/><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57"/>
          <p:cNvPicPr preferRelativeResize="0"/>
          <p:nvPr/>
        </p:nvPicPr>
        <p:blipFill rotWithShape="1">
          <a:blip r:embed="rId1">
            <a:alphaModFix/>
          </a:blip>
          <a:srcRect b="0" l="0" r="0" t="0"/>
          <a:stretch/>
        </p:blipFill>
        <p:spPr>
          <a:xfrm>
            <a:off x="9056687" y="1066800"/>
            <a:ext cx="87312" cy="5791200"/>
          </a:xfrm>
          <a:prstGeom prst="rect">
            <a:avLst/>
          </a:prstGeom>
          <a:noFill/>
          <a:ln>
            <a:noFill/>
          </a:ln>
        </p:spPr>
      </p:pic>
      <p:sp>
        <p:nvSpPr>
          <p:cNvPr id="7" name="Google Shape;7;p57"/>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1pPr>
            <a:lvl2pPr lvl="1"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2pPr>
            <a:lvl3pPr lvl="2"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3pPr>
            <a:lvl4pPr lvl="3"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4pPr>
            <a:lvl5pPr lvl="4"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5pPr>
            <a:lvl6pPr lvl="5"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6pPr>
            <a:lvl7pPr lvl="6"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7pPr>
            <a:lvl8pPr lvl="7"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8pPr>
            <a:lvl9pPr lvl="8" marR="0" rtl="0" algn="l">
              <a:spcBef>
                <a:spcPts val="0"/>
              </a:spcBef>
              <a:spcAft>
                <a:spcPts val="0"/>
              </a:spcAft>
              <a:buSzPts val="1400"/>
              <a:buNone/>
              <a:defRPr b="0" i="0" sz="3600" u="none" cap="none" strike="noStrike">
                <a:solidFill>
                  <a:schemeClr val="dk2"/>
                </a:solidFill>
                <a:latin typeface="Comic Sans MS"/>
                <a:ea typeface="Comic Sans MS"/>
                <a:cs typeface="Comic Sans MS"/>
                <a:sym typeface="Comic Sans MS"/>
              </a:defRPr>
            </a:lvl9pPr>
          </a:lstStyle>
          <a:p/>
        </p:txBody>
      </p:sp>
      <p:sp>
        <p:nvSpPr>
          <p:cNvPr id="8" name="Google Shape;8;p5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9" name="Google Shape;9;p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0" name="Google Shape;10;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1" name="Google Shape;11;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grpSp>
        <p:nvGrpSpPr>
          <p:cNvPr id="12" name="Google Shape;12;p57"/>
          <p:cNvGrpSpPr/>
          <p:nvPr/>
        </p:nvGrpSpPr>
        <p:grpSpPr>
          <a:xfrm>
            <a:off x="0" y="228600"/>
            <a:ext cx="9144000" cy="838200"/>
            <a:chOff x="0" y="192"/>
            <a:chExt cx="5760" cy="528"/>
          </a:xfrm>
        </p:grpSpPr>
        <p:sp>
          <p:nvSpPr>
            <p:cNvPr id="13" name="Google Shape;13;p57"/>
            <p:cNvSpPr txBox="1"/>
            <p:nvPr/>
          </p:nvSpPr>
          <p:spPr>
            <a:xfrm>
              <a:off x="5232" y="528"/>
              <a:ext cx="528" cy="192"/>
            </a:xfrm>
            <a:prstGeom prst="rect">
              <a:avLst/>
            </a:prstGeom>
            <a:solidFill>
              <a:schemeClr val="lt1"/>
            </a:soli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14" name="Google Shape;14;p57"/>
            <p:cNvCxnSpPr/>
            <p:nvPr/>
          </p:nvCxnSpPr>
          <p:spPr>
            <a:xfrm>
              <a:off x="1872" y="192"/>
              <a:ext cx="2976" cy="0"/>
            </a:xfrm>
            <a:prstGeom prst="straightConnector1">
              <a:avLst/>
            </a:prstGeom>
            <a:noFill/>
            <a:ln cap="flat" cmpd="sng" w="12700">
              <a:solidFill>
                <a:schemeClr val="accent2"/>
              </a:solidFill>
              <a:prstDash val="solid"/>
              <a:miter lim="800000"/>
              <a:headEnd len="med" w="med" type="none"/>
              <a:tailEnd len="med" w="med" type="none"/>
            </a:ln>
          </p:spPr>
        </p:cxnSp>
        <p:pic>
          <p:nvPicPr>
            <p:cNvPr id="15" name="Google Shape;15;p57"/>
            <p:cNvPicPr preferRelativeResize="0"/>
            <p:nvPr/>
          </p:nvPicPr>
          <p:blipFill rotWithShape="1">
            <a:blip r:embed="rId2">
              <a:alphaModFix/>
            </a:blip>
            <a:srcRect b="0" l="0" r="0" t="0"/>
            <a:stretch/>
          </p:blipFill>
          <p:spPr>
            <a:xfrm>
              <a:off x="3449" y="192"/>
              <a:ext cx="1063" cy="40"/>
            </a:xfrm>
            <a:prstGeom prst="rect">
              <a:avLst/>
            </a:prstGeom>
            <a:noFill/>
            <a:ln>
              <a:noFill/>
            </a:ln>
          </p:spPr>
        </p:pic>
        <p:pic>
          <p:nvPicPr>
            <p:cNvPr id="16" name="Google Shape;16;p57"/>
            <p:cNvPicPr preferRelativeResize="0"/>
            <p:nvPr/>
          </p:nvPicPr>
          <p:blipFill rotWithShape="1">
            <a:blip r:embed="rId3">
              <a:alphaModFix/>
            </a:blip>
            <a:srcRect b="0" l="0" r="0" t="0"/>
            <a:stretch/>
          </p:blipFill>
          <p:spPr>
            <a:xfrm>
              <a:off x="0" y="192"/>
              <a:ext cx="2016" cy="191"/>
            </a:xfrm>
            <a:prstGeom prst="rect">
              <a:avLst/>
            </a:prstGeom>
            <a:noFill/>
            <a:ln>
              <a:noFill/>
            </a:ln>
          </p:spPr>
        </p:pic>
        <p:pic>
          <p:nvPicPr>
            <p:cNvPr id="17" name="Google Shape;17;p57"/>
            <p:cNvPicPr preferRelativeResize="0"/>
            <p:nvPr/>
          </p:nvPicPr>
          <p:blipFill rotWithShape="1">
            <a:blip r:embed="rId4">
              <a:alphaModFix/>
            </a:blip>
            <a:srcRect b="0" l="0" r="0" t="0"/>
            <a:stretch/>
          </p:blipFill>
          <p:spPr>
            <a:xfrm>
              <a:off x="4752" y="192"/>
              <a:ext cx="1008" cy="481"/>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219200" y="1981200"/>
            <a:ext cx="6629400" cy="1219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E005D"/>
              </a:buClr>
              <a:buSzPts val="4000"/>
              <a:buFont typeface="Verdana"/>
              <a:buNone/>
            </a:pPr>
            <a:r>
              <a:rPr b="0" i="0" lang="en-US" sz="4000" u="none">
                <a:solidFill>
                  <a:srgbClr val="2E005D"/>
                </a:solidFill>
                <a:latin typeface="Verdana"/>
                <a:ea typeface="Verdana"/>
                <a:cs typeface="Verdana"/>
                <a:sym typeface="Verdana"/>
              </a:rPr>
              <a:t>Chapter 1</a:t>
            </a:r>
            <a:endParaRPr/>
          </a:p>
        </p:txBody>
      </p:sp>
      <p:sp>
        <p:nvSpPr>
          <p:cNvPr id="92" name="Google Shape;92;p1"/>
          <p:cNvSpPr txBox="1"/>
          <p:nvPr>
            <p:ph idx="1" type="subTitle"/>
          </p:nvPr>
        </p:nvSpPr>
        <p:spPr>
          <a:xfrm>
            <a:off x="1371600" y="3352800"/>
            <a:ext cx="6400800" cy="2286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omic Sans MS"/>
              <a:buNone/>
            </a:pPr>
            <a:r>
              <a:rPr b="0" i="0" lang="en-US" sz="4400" u="none">
                <a:solidFill>
                  <a:schemeClr val="dk1"/>
                </a:solidFill>
                <a:latin typeface="Comic Sans MS"/>
                <a:ea typeface="Comic Sans MS"/>
                <a:cs typeface="Comic Sans MS"/>
                <a:sym typeface="Comic Sans MS"/>
              </a:rPr>
              <a:t>The Human</a:t>
            </a:r>
            <a:endParaRPr/>
          </a:p>
        </p:txBody>
      </p:sp>
      <p:grpSp>
        <p:nvGrpSpPr>
          <p:cNvPr id="93" name="Google Shape;93;p1"/>
          <p:cNvGrpSpPr/>
          <p:nvPr/>
        </p:nvGrpSpPr>
        <p:grpSpPr>
          <a:xfrm>
            <a:off x="0" y="0"/>
            <a:ext cx="9144000" cy="6858000"/>
            <a:chOff x="0" y="0"/>
            <a:chExt cx="5760" cy="4320"/>
          </a:xfrm>
        </p:grpSpPr>
        <p:sp>
          <p:nvSpPr>
            <p:cNvPr id="94" name="Google Shape;94;p1"/>
            <p:cNvSpPr txBox="1"/>
            <p:nvPr/>
          </p:nvSpPr>
          <p:spPr>
            <a:xfrm>
              <a:off x="5136" y="528"/>
              <a:ext cx="624" cy="3792"/>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5" name="Google Shape;95;p1"/>
            <p:cNvSpPr txBox="1"/>
            <p:nvPr/>
          </p:nvSpPr>
          <p:spPr>
            <a:xfrm>
              <a:off x="0" y="0"/>
              <a:ext cx="5760" cy="672"/>
            </a:xfrm>
            <a:prstGeom prst="rect">
              <a:avLst/>
            </a:prstGeom>
            <a:solidFill>
              <a:srgbClr val="2E005D"/>
            </a:solidFill>
            <a:ln cap="flat" cmpd="sng" w="9525">
              <a:solidFill>
                <a:srgbClr val="2E005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96" name="Google Shape;96;p1"/>
            <p:cNvPicPr preferRelativeResize="0"/>
            <p:nvPr/>
          </p:nvPicPr>
          <p:blipFill rotWithShape="1">
            <a:blip r:embed="rId3">
              <a:alphaModFix/>
            </a:blip>
            <a:srcRect b="0" l="0" r="0" t="0"/>
            <a:stretch/>
          </p:blipFill>
          <p:spPr>
            <a:xfrm>
              <a:off x="912" y="0"/>
              <a:ext cx="3264" cy="672"/>
            </a:xfrm>
            <a:prstGeom prst="rect">
              <a:avLst/>
            </a:prstGeom>
            <a:noFill/>
            <a:ln>
              <a:noFill/>
            </a:ln>
          </p:spPr>
        </p:pic>
        <p:pic>
          <p:nvPicPr>
            <p:cNvPr id="97" name="Google Shape;97;p1"/>
            <p:cNvPicPr preferRelativeResize="0"/>
            <p:nvPr/>
          </p:nvPicPr>
          <p:blipFill rotWithShape="1">
            <a:blip r:embed="rId4">
              <a:alphaModFix/>
            </a:blip>
            <a:srcRect b="0" l="0" r="0" t="0"/>
            <a:stretch/>
          </p:blipFill>
          <p:spPr>
            <a:xfrm>
              <a:off x="4800" y="0"/>
              <a:ext cx="672" cy="672"/>
            </a:xfrm>
            <a:prstGeom prst="rect">
              <a:avLst/>
            </a:prstGeom>
            <a:noFill/>
            <a:ln>
              <a:noFill/>
            </a:ln>
          </p:spPr>
        </p:pic>
        <p:pic>
          <p:nvPicPr>
            <p:cNvPr id="98" name="Google Shape;98;p1"/>
            <p:cNvPicPr preferRelativeResize="0"/>
            <p:nvPr/>
          </p:nvPicPr>
          <p:blipFill rotWithShape="1">
            <a:blip r:embed="rId5">
              <a:alphaModFix/>
            </a:blip>
            <a:srcRect b="0" l="0" r="0" t="0"/>
            <a:stretch/>
          </p:blipFill>
          <p:spPr>
            <a:xfrm>
              <a:off x="0" y="0"/>
              <a:ext cx="672" cy="672"/>
            </a:xfrm>
            <a:prstGeom prst="rect">
              <a:avLst/>
            </a:prstGeom>
            <a:noFill/>
            <a:ln>
              <a:noFill/>
            </a:ln>
          </p:spPr>
        </p:pic>
        <p:pic>
          <p:nvPicPr>
            <p:cNvPr id="99" name="Google Shape;99;p1"/>
            <p:cNvPicPr preferRelativeResize="0"/>
            <p:nvPr/>
          </p:nvPicPr>
          <p:blipFill rotWithShape="1">
            <a:blip r:embed="rId6">
              <a:alphaModFix/>
            </a:blip>
            <a:srcRect b="0" l="0" r="0" t="0"/>
            <a:stretch/>
          </p:blipFill>
          <p:spPr>
            <a:xfrm>
              <a:off x="4480" y="0"/>
              <a:ext cx="176" cy="672"/>
            </a:xfrm>
            <a:prstGeom prst="rect">
              <a:avLst/>
            </a:prstGeom>
            <a:noFill/>
            <a:ln>
              <a:noFill/>
            </a:ln>
          </p:spPr>
        </p:pic>
        <p:pic>
          <p:nvPicPr>
            <p:cNvPr id="100" name="Google Shape;100;p1"/>
            <p:cNvPicPr preferRelativeResize="0"/>
            <p:nvPr/>
          </p:nvPicPr>
          <p:blipFill rotWithShape="1">
            <a:blip r:embed="rId6">
              <a:alphaModFix/>
            </a:blip>
            <a:srcRect b="0" l="0" r="0" t="0"/>
            <a:stretch/>
          </p:blipFill>
          <p:spPr>
            <a:xfrm>
              <a:off x="5584" y="0"/>
              <a:ext cx="176" cy="672"/>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Interpreting the signal (cont)</a:t>
            </a:r>
            <a:endParaRPr/>
          </a:p>
        </p:txBody>
      </p:sp>
      <p:sp>
        <p:nvSpPr>
          <p:cNvPr id="154" name="Google Shape;154;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Brightness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subjective reaction to levels of light</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affected by luminance of object</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measured by just noticeable difference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visual acuity (the ability of a person to perceive fine detail) increases with luminance as does flicker</a:t>
            </a:r>
            <a:endParaRPr/>
          </a:p>
          <a:p>
            <a:pPr indent="-152400" lvl="4" marL="2114550" rtl="0" algn="l">
              <a:lnSpc>
                <a:spcPct val="9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Colour</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made up of hue, intensity, saturation</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cones sensitive to colour wavelengths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blue acuity is lowest</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8% males and 1% females colour blind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Interpreting the signal (cont)</a:t>
            </a:r>
            <a:endParaRPr/>
          </a:p>
        </p:txBody>
      </p:sp>
      <p:sp>
        <p:nvSpPr>
          <p:cNvPr id="160" name="Google Shape;160;p1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visual system compensates for:</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movement</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changes in luminance.</a:t>
            </a:r>
            <a:endParaRPr/>
          </a:p>
          <a:p>
            <a:pPr indent="-114300" lvl="4" marL="2114550" rtl="0" algn="l">
              <a:lnSpc>
                <a:spcPct val="100000"/>
              </a:lnSpc>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381000" lvl="0" marL="38100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Context is used to resolve ambiguity</a:t>
            </a:r>
            <a:endParaRPr/>
          </a:p>
          <a:p>
            <a:pPr indent="-114300" lvl="4" marL="2114550" rtl="0" algn="l">
              <a:lnSpc>
                <a:spcPct val="100000"/>
              </a:lnSpc>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381000" lvl="0" marL="38100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Optical illusions sometimes occur due to over compensation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Optical Illusions</a:t>
            </a:r>
            <a:endParaRPr/>
          </a:p>
        </p:txBody>
      </p:sp>
      <p:pic>
        <p:nvPicPr>
          <p:cNvPr id="166" name="Google Shape;166;p12"/>
          <p:cNvPicPr preferRelativeResize="0"/>
          <p:nvPr/>
        </p:nvPicPr>
        <p:blipFill rotWithShape="1">
          <a:blip r:embed="rId3">
            <a:alphaModFix/>
          </a:blip>
          <a:srcRect b="49612" l="0" r="0" t="0"/>
          <a:stretch/>
        </p:blipFill>
        <p:spPr>
          <a:xfrm>
            <a:off x="1652587" y="2209800"/>
            <a:ext cx="6729412"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Optical Illusions</a:t>
            </a:r>
            <a:endParaRPr/>
          </a:p>
        </p:txBody>
      </p:sp>
      <p:pic>
        <p:nvPicPr>
          <p:cNvPr id="172" name="Google Shape;172;p13"/>
          <p:cNvPicPr preferRelativeResize="0"/>
          <p:nvPr/>
        </p:nvPicPr>
        <p:blipFill rotWithShape="1">
          <a:blip r:embed="rId3">
            <a:alphaModFix/>
          </a:blip>
          <a:srcRect b="0" l="0" r="0" t="45504"/>
          <a:stretch/>
        </p:blipFill>
        <p:spPr>
          <a:xfrm>
            <a:off x="1447800" y="1758950"/>
            <a:ext cx="6400800" cy="472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Optical Illusions</a:t>
            </a:r>
            <a:endParaRPr/>
          </a:p>
        </p:txBody>
      </p:sp>
      <p:pic>
        <p:nvPicPr>
          <p:cNvPr id="178" name="Google Shape;178;p14"/>
          <p:cNvPicPr preferRelativeResize="0"/>
          <p:nvPr/>
        </p:nvPicPr>
        <p:blipFill rotWithShape="1">
          <a:blip r:embed="rId3">
            <a:alphaModFix/>
          </a:blip>
          <a:srcRect b="0" l="0" r="0" t="0"/>
          <a:stretch/>
        </p:blipFill>
        <p:spPr>
          <a:xfrm>
            <a:off x="912812" y="1752600"/>
            <a:ext cx="6629400"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Optical Illusions(cont.)</a:t>
            </a:r>
            <a:endParaRPr/>
          </a:p>
        </p:txBody>
      </p:sp>
      <p:grpSp>
        <p:nvGrpSpPr>
          <p:cNvPr id="184" name="Google Shape;184;p15"/>
          <p:cNvGrpSpPr/>
          <p:nvPr/>
        </p:nvGrpSpPr>
        <p:grpSpPr>
          <a:xfrm>
            <a:off x="1066800" y="1752600"/>
            <a:ext cx="2438400" cy="2667000"/>
            <a:chOff x="2448" y="1152"/>
            <a:chExt cx="912" cy="1296"/>
          </a:xfrm>
        </p:grpSpPr>
        <p:grpSp>
          <p:nvGrpSpPr>
            <p:cNvPr id="185" name="Google Shape;185;p15"/>
            <p:cNvGrpSpPr/>
            <p:nvPr/>
          </p:nvGrpSpPr>
          <p:grpSpPr>
            <a:xfrm>
              <a:off x="2448" y="1152"/>
              <a:ext cx="912" cy="1296"/>
              <a:chOff x="2448" y="1152"/>
              <a:chExt cx="912" cy="1296"/>
            </a:xfrm>
          </p:grpSpPr>
          <p:sp>
            <p:nvSpPr>
              <p:cNvPr id="186" name="Google Shape;186;p15"/>
              <p:cNvSpPr/>
              <p:nvPr/>
            </p:nvSpPr>
            <p:spPr>
              <a:xfrm>
                <a:off x="2448" y="1152"/>
                <a:ext cx="384" cy="1296"/>
              </a:xfrm>
              <a:prstGeom prst="parallelogram">
                <a:avLst>
                  <a:gd fmla="val 18113" name="adj"/>
                </a:avLst>
              </a:prstGeom>
              <a:solidFill>
                <a:schemeClr val="folHlink"/>
              </a:soli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7" name="Google Shape;187;p15"/>
              <p:cNvSpPr/>
              <p:nvPr/>
            </p:nvSpPr>
            <p:spPr>
              <a:xfrm flipH="1">
                <a:off x="2976" y="1152"/>
                <a:ext cx="384" cy="1296"/>
              </a:xfrm>
              <a:prstGeom prst="parallelogram">
                <a:avLst>
                  <a:gd fmla="val 18113" name="adj"/>
                </a:avLst>
              </a:prstGeom>
              <a:solidFill>
                <a:schemeClr val="folHlink"/>
              </a:soli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188" name="Google Shape;188;p15"/>
              <p:cNvCxnSpPr/>
              <p:nvPr/>
            </p:nvCxnSpPr>
            <p:spPr>
              <a:xfrm>
                <a:off x="2496" y="2304"/>
                <a:ext cx="768"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89" name="Google Shape;189;p15"/>
              <p:cNvCxnSpPr/>
              <p:nvPr/>
            </p:nvCxnSpPr>
            <p:spPr>
              <a:xfrm>
                <a:off x="2544" y="2160"/>
                <a:ext cx="720"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90" name="Google Shape;190;p15"/>
              <p:cNvCxnSpPr/>
              <p:nvPr/>
            </p:nvCxnSpPr>
            <p:spPr>
              <a:xfrm>
                <a:off x="2592" y="2016"/>
                <a:ext cx="624"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91" name="Google Shape;191;p15"/>
              <p:cNvCxnSpPr/>
              <p:nvPr/>
            </p:nvCxnSpPr>
            <p:spPr>
              <a:xfrm>
                <a:off x="2640" y="1872"/>
                <a:ext cx="528"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92" name="Google Shape;192;p15"/>
              <p:cNvCxnSpPr/>
              <p:nvPr/>
            </p:nvCxnSpPr>
            <p:spPr>
              <a:xfrm>
                <a:off x="2688" y="1728"/>
                <a:ext cx="432"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93" name="Google Shape;193;p15"/>
              <p:cNvCxnSpPr/>
              <p:nvPr/>
            </p:nvCxnSpPr>
            <p:spPr>
              <a:xfrm>
                <a:off x="2688" y="1584"/>
                <a:ext cx="432"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94" name="Google Shape;194;p15"/>
              <p:cNvCxnSpPr/>
              <p:nvPr/>
            </p:nvCxnSpPr>
            <p:spPr>
              <a:xfrm>
                <a:off x="2736" y="1440"/>
                <a:ext cx="336"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195" name="Google Shape;195;p15"/>
              <p:cNvCxnSpPr/>
              <p:nvPr/>
            </p:nvCxnSpPr>
            <p:spPr>
              <a:xfrm>
                <a:off x="2784" y="1296"/>
                <a:ext cx="240" cy="0"/>
              </a:xfrm>
              <a:prstGeom prst="straightConnector1">
                <a:avLst/>
              </a:prstGeom>
              <a:noFill/>
              <a:ln cap="flat" cmpd="sng" w="57150">
                <a:solidFill>
                  <a:schemeClr val="folHlink"/>
                </a:solidFill>
                <a:prstDash val="solid"/>
                <a:miter lim="800000"/>
                <a:headEnd len="med" w="med" type="none"/>
                <a:tailEnd len="med" w="med" type="none"/>
              </a:ln>
            </p:spPr>
          </p:cxnSp>
        </p:grpSp>
        <p:sp>
          <p:nvSpPr>
            <p:cNvPr id="196" name="Google Shape;196;p15"/>
            <p:cNvSpPr txBox="1"/>
            <p:nvPr/>
          </p:nvSpPr>
          <p:spPr>
            <a:xfrm>
              <a:off x="2688" y="2160"/>
              <a:ext cx="432" cy="192"/>
            </a:xfrm>
            <a:prstGeom prst="rect">
              <a:avLst/>
            </a:prstGeom>
            <a:solidFill>
              <a:schemeClr val="accent2"/>
            </a:solidFill>
            <a:ln cap="flat" cmpd="sng" w="9525">
              <a:solidFill>
                <a:srgbClr val="555A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7" name="Google Shape;197;p15"/>
            <p:cNvSpPr txBox="1"/>
            <p:nvPr/>
          </p:nvSpPr>
          <p:spPr>
            <a:xfrm>
              <a:off x="2688" y="1296"/>
              <a:ext cx="432" cy="192"/>
            </a:xfrm>
            <a:prstGeom prst="rect">
              <a:avLst/>
            </a:prstGeom>
            <a:solidFill>
              <a:schemeClr val="accent2"/>
            </a:solidFill>
            <a:ln cap="flat" cmpd="sng" w="9525">
              <a:solidFill>
                <a:srgbClr val="555A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grpSp>
        <p:nvGrpSpPr>
          <p:cNvPr id="198" name="Google Shape;198;p15"/>
          <p:cNvGrpSpPr/>
          <p:nvPr/>
        </p:nvGrpSpPr>
        <p:grpSpPr>
          <a:xfrm>
            <a:off x="5357812" y="1981200"/>
            <a:ext cx="2133600" cy="2362200"/>
            <a:chOff x="2208" y="2880"/>
            <a:chExt cx="1344" cy="672"/>
          </a:xfrm>
        </p:grpSpPr>
        <p:grpSp>
          <p:nvGrpSpPr>
            <p:cNvPr id="199" name="Google Shape;199;p15"/>
            <p:cNvGrpSpPr/>
            <p:nvPr/>
          </p:nvGrpSpPr>
          <p:grpSpPr>
            <a:xfrm>
              <a:off x="2208" y="2880"/>
              <a:ext cx="1344" cy="288"/>
              <a:chOff x="3696" y="2880"/>
              <a:chExt cx="1344" cy="288"/>
            </a:xfrm>
          </p:grpSpPr>
          <p:grpSp>
            <p:nvGrpSpPr>
              <p:cNvPr id="200" name="Google Shape;200;p15"/>
              <p:cNvGrpSpPr/>
              <p:nvPr/>
            </p:nvGrpSpPr>
            <p:grpSpPr>
              <a:xfrm>
                <a:off x="4800" y="2880"/>
                <a:ext cx="240" cy="288"/>
                <a:chOff x="4272" y="2832"/>
                <a:chExt cx="240" cy="288"/>
              </a:xfrm>
            </p:grpSpPr>
            <p:cxnSp>
              <p:nvCxnSpPr>
                <p:cNvPr id="201" name="Google Shape;201;p15"/>
                <p:cNvCxnSpPr/>
                <p:nvPr/>
              </p:nvCxnSpPr>
              <p:spPr>
                <a:xfrm flipH="1">
                  <a:off x="4272" y="2832"/>
                  <a:ext cx="240" cy="144"/>
                </a:xfrm>
                <a:prstGeom prst="straightConnector1">
                  <a:avLst/>
                </a:prstGeom>
                <a:noFill/>
                <a:ln cap="flat" cmpd="sng" w="38100">
                  <a:solidFill>
                    <a:schemeClr val="accent2"/>
                  </a:solidFill>
                  <a:prstDash val="solid"/>
                  <a:miter lim="800000"/>
                  <a:headEnd len="med" w="med" type="none"/>
                  <a:tailEnd len="med" w="med" type="none"/>
                </a:ln>
              </p:spPr>
            </p:cxnSp>
            <p:cxnSp>
              <p:nvCxnSpPr>
                <p:cNvPr id="202" name="Google Shape;202;p15"/>
                <p:cNvCxnSpPr/>
                <p:nvPr/>
              </p:nvCxnSpPr>
              <p:spPr>
                <a:xfrm>
                  <a:off x="4272" y="2976"/>
                  <a:ext cx="240" cy="144"/>
                </a:xfrm>
                <a:prstGeom prst="straightConnector1">
                  <a:avLst/>
                </a:prstGeom>
                <a:noFill/>
                <a:ln cap="flat" cmpd="sng" w="38100">
                  <a:solidFill>
                    <a:schemeClr val="accent2"/>
                  </a:solidFill>
                  <a:prstDash val="solid"/>
                  <a:miter lim="800000"/>
                  <a:headEnd len="med" w="med" type="none"/>
                  <a:tailEnd len="med" w="med" type="none"/>
                </a:ln>
              </p:spPr>
            </p:cxnSp>
          </p:grpSp>
          <p:grpSp>
            <p:nvGrpSpPr>
              <p:cNvPr id="203" name="Google Shape;203;p15"/>
              <p:cNvGrpSpPr/>
              <p:nvPr/>
            </p:nvGrpSpPr>
            <p:grpSpPr>
              <a:xfrm flipH="1">
                <a:off x="3696" y="2880"/>
                <a:ext cx="240" cy="288"/>
                <a:chOff x="4272" y="2832"/>
                <a:chExt cx="240" cy="288"/>
              </a:xfrm>
            </p:grpSpPr>
            <p:cxnSp>
              <p:nvCxnSpPr>
                <p:cNvPr id="204" name="Google Shape;204;p15"/>
                <p:cNvCxnSpPr/>
                <p:nvPr/>
              </p:nvCxnSpPr>
              <p:spPr>
                <a:xfrm flipH="1">
                  <a:off x="4272" y="2832"/>
                  <a:ext cx="240" cy="144"/>
                </a:xfrm>
                <a:prstGeom prst="straightConnector1">
                  <a:avLst/>
                </a:prstGeom>
                <a:noFill/>
                <a:ln cap="flat" cmpd="sng" w="38100">
                  <a:solidFill>
                    <a:schemeClr val="accent2"/>
                  </a:solidFill>
                  <a:prstDash val="solid"/>
                  <a:miter lim="800000"/>
                  <a:headEnd len="med" w="med" type="none"/>
                  <a:tailEnd len="med" w="med" type="none"/>
                </a:ln>
              </p:spPr>
            </p:cxnSp>
            <p:cxnSp>
              <p:nvCxnSpPr>
                <p:cNvPr id="205" name="Google Shape;205;p15"/>
                <p:cNvCxnSpPr/>
                <p:nvPr/>
              </p:nvCxnSpPr>
              <p:spPr>
                <a:xfrm>
                  <a:off x="4272" y="2976"/>
                  <a:ext cx="240" cy="144"/>
                </a:xfrm>
                <a:prstGeom prst="straightConnector1">
                  <a:avLst/>
                </a:prstGeom>
                <a:noFill/>
                <a:ln cap="flat" cmpd="sng" w="38100">
                  <a:solidFill>
                    <a:schemeClr val="accent2"/>
                  </a:solidFill>
                  <a:prstDash val="solid"/>
                  <a:miter lim="800000"/>
                  <a:headEnd len="med" w="med" type="none"/>
                  <a:tailEnd len="med" w="med" type="none"/>
                </a:ln>
              </p:spPr>
            </p:cxnSp>
          </p:grpSp>
          <p:cxnSp>
            <p:nvCxnSpPr>
              <p:cNvPr id="206" name="Google Shape;206;p15"/>
              <p:cNvCxnSpPr/>
              <p:nvPr/>
            </p:nvCxnSpPr>
            <p:spPr>
              <a:xfrm rot="10800000">
                <a:off x="3936" y="3024"/>
                <a:ext cx="864" cy="0"/>
              </a:xfrm>
              <a:prstGeom prst="straightConnector1">
                <a:avLst/>
              </a:prstGeom>
              <a:noFill/>
              <a:ln cap="flat" cmpd="sng" w="38100">
                <a:solidFill>
                  <a:schemeClr val="accent2"/>
                </a:solidFill>
                <a:prstDash val="solid"/>
                <a:miter lim="800000"/>
                <a:headEnd len="med" w="med" type="none"/>
                <a:tailEnd len="med" w="med" type="none"/>
              </a:ln>
            </p:spPr>
          </p:cxnSp>
        </p:grpSp>
        <p:grpSp>
          <p:nvGrpSpPr>
            <p:cNvPr id="207" name="Google Shape;207;p15"/>
            <p:cNvGrpSpPr/>
            <p:nvPr/>
          </p:nvGrpSpPr>
          <p:grpSpPr>
            <a:xfrm>
              <a:off x="2400" y="3264"/>
              <a:ext cx="960" cy="288"/>
              <a:chOff x="3888" y="3264"/>
              <a:chExt cx="960" cy="288"/>
            </a:xfrm>
          </p:grpSpPr>
          <p:grpSp>
            <p:nvGrpSpPr>
              <p:cNvPr id="208" name="Google Shape;208;p15"/>
              <p:cNvGrpSpPr/>
              <p:nvPr/>
            </p:nvGrpSpPr>
            <p:grpSpPr>
              <a:xfrm flipH="1">
                <a:off x="4608" y="3264"/>
                <a:ext cx="240" cy="288"/>
                <a:chOff x="4272" y="2832"/>
                <a:chExt cx="240" cy="288"/>
              </a:xfrm>
            </p:grpSpPr>
            <p:cxnSp>
              <p:nvCxnSpPr>
                <p:cNvPr id="209" name="Google Shape;209;p15"/>
                <p:cNvCxnSpPr/>
                <p:nvPr/>
              </p:nvCxnSpPr>
              <p:spPr>
                <a:xfrm flipH="1">
                  <a:off x="4272" y="2832"/>
                  <a:ext cx="240" cy="144"/>
                </a:xfrm>
                <a:prstGeom prst="straightConnector1">
                  <a:avLst/>
                </a:prstGeom>
                <a:noFill/>
                <a:ln cap="flat" cmpd="sng" w="38100">
                  <a:solidFill>
                    <a:schemeClr val="accent2"/>
                  </a:solidFill>
                  <a:prstDash val="solid"/>
                  <a:miter lim="800000"/>
                  <a:headEnd len="med" w="med" type="none"/>
                  <a:tailEnd len="med" w="med" type="none"/>
                </a:ln>
              </p:spPr>
            </p:cxnSp>
            <p:cxnSp>
              <p:nvCxnSpPr>
                <p:cNvPr id="210" name="Google Shape;210;p15"/>
                <p:cNvCxnSpPr/>
                <p:nvPr/>
              </p:nvCxnSpPr>
              <p:spPr>
                <a:xfrm>
                  <a:off x="4272" y="2976"/>
                  <a:ext cx="240" cy="144"/>
                </a:xfrm>
                <a:prstGeom prst="straightConnector1">
                  <a:avLst/>
                </a:prstGeom>
                <a:noFill/>
                <a:ln cap="flat" cmpd="sng" w="38100">
                  <a:solidFill>
                    <a:schemeClr val="accent2"/>
                  </a:solidFill>
                  <a:prstDash val="solid"/>
                  <a:miter lim="800000"/>
                  <a:headEnd len="med" w="med" type="none"/>
                  <a:tailEnd len="med" w="med" type="none"/>
                </a:ln>
              </p:spPr>
            </p:cxnSp>
          </p:grpSp>
          <p:grpSp>
            <p:nvGrpSpPr>
              <p:cNvPr id="211" name="Google Shape;211;p15"/>
              <p:cNvGrpSpPr/>
              <p:nvPr/>
            </p:nvGrpSpPr>
            <p:grpSpPr>
              <a:xfrm>
                <a:off x="3888" y="3264"/>
                <a:ext cx="240" cy="288"/>
                <a:chOff x="4272" y="2832"/>
                <a:chExt cx="240" cy="288"/>
              </a:xfrm>
            </p:grpSpPr>
            <p:cxnSp>
              <p:nvCxnSpPr>
                <p:cNvPr id="212" name="Google Shape;212;p15"/>
                <p:cNvCxnSpPr/>
                <p:nvPr/>
              </p:nvCxnSpPr>
              <p:spPr>
                <a:xfrm flipH="1">
                  <a:off x="4272" y="2832"/>
                  <a:ext cx="240" cy="144"/>
                </a:xfrm>
                <a:prstGeom prst="straightConnector1">
                  <a:avLst/>
                </a:prstGeom>
                <a:noFill/>
                <a:ln cap="flat" cmpd="sng" w="38100">
                  <a:solidFill>
                    <a:schemeClr val="accent2"/>
                  </a:solidFill>
                  <a:prstDash val="solid"/>
                  <a:miter lim="800000"/>
                  <a:headEnd len="med" w="med" type="none"/>
                  <a:tailEnd len="med" w="med" type="none"/>
                </a:ln>
              </p:spPr>
            </p:cxnSp>
            <p:cxnSp>
              <p:nvCxnSpPr>
                <p:cNvPr id="213" name="Google Shape;213;p15"/>
                <p:cNvCxnSpPr/>
                <p:nvPr/>
              </p:nvCxnSpPr>
              <p:spPr>
                <a:xfrm>
                  <a:off x="4272" y="2976"/>
                  <a:ext cx="240" cy="144"/>
                </a:xfrm>
                <a:prstGeom prst="straightConnector1">
                  <a:avLst/>
                </a:prstGeom>
                <a:noFill/>
                <a:ln cap="flat" cmpd="sng" w="38100">
                  <a:solidFill>
                    <a:schemeClr val="accent2"/>
                  </a:solidFill>
                  <a:prstDash val="solid"/>
                  <a:miter lim="800000"/>
                  <a:headEnd len="med" w="med" type="none"/>
                  <a:tailEnd len="med" w="med" type="none"/>
                </a:ln>
              </p:spPr>
            </p:cxnSp>
          </p:grpSp>
          <p:cxnSp>
            <p:nvCxnSpPr>
              <p:cNvPr id="214" name="Google Shape;214;p15"/>
              <p:cNvCxnSpPr/>
              <p:nvPr/>
            </p:nvCxnSpPr>
            <p:spPr>
              <a:xfrm rot="10800000">
                <a:off x="3936" y="3408"/>
                <a:ext cx="864" cy="0"/>
              </a:xfrm>
              <a:prstGeom prst="straightConnector1">
                <a:avLst/>
              </a:prstGeom>
              <a:noFill/>
              <a:ln cap="flat" cmpd="sng" w="38100">
                <a:solidFill>
                  <a:schemeClr val="accent2"/>
                </a:solidFill>
                <a:prstDash val="solid"/>
                <a:miter lim="800000"/>
                <a:headEnd len="med" w="med" type="none"/>
                <a:tailEnd len="med" w="med" type="none"/>
              </a:ln>
            </p:spPr>
          </p:cxnSp>
        </p:grpSp>
      </p:grpSp>
      <p:sp>
        <p:nvSpPr>
          <p:cNvPr id="215" name="Google Shape;215;p15"/>
          <p:cNvSpPr txBox="1"/>
          <p:nvPr/>
        </p:nvSpPr>
        <p:spPr>
          <a:xfrm>
            <a:off x="1231900" y="4495800"/>
            <a:ext cx="21971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 Ponzo illusion</a:t>
            </a:r>
            <a:endParaRPr/>
          </a:p>
        </p:txBody>
      </p:sp>
      <p:sp>
        <p:nvSpPr>
          <p:cNvPr id="216" name="Google Shape;216;p15"/>
          <p:cNvSpPr txBox="1"/>
          <p:nvPr/>
        </p:nvSpPr>
        <p:spPr>
          <a:xfrm>
            <a:off x="3651250" y="4495800"/>
            <a:ext cx="54752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the Muller Lyer illusion – which line is longer?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Optical Illusions(cont.)</a:t>
            </a:r>
            <a:endParaRPr/>
          </a:p>
        </p:txBody>
      </p:sp>
      <p:pic>
        <p:nvPicPr>
          <p:cNvPr id="222" name="Google Shape;222;p16"/>
          <p:cNvPicPr preferRelativeResize="0"/>
          <p:nvPr/>
        </p:nvPicPr>
        <p:blipFill rotWithShape="1">
          <a:blip r:embed="rId3">
            <a:alphaModFix/>
          </a:blip>
          <a:srcRect b="0" l="0" r="0" t="0"/>
          <a:stretch/>
        </p:blipFill>
        <p:spPr>
          <a:xfrm>
            <a:off x="838200" y="1600200"/>
            <a:ext cx="7153275" cy="504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Reading</a:t>
            </a:r>
            <a:endParaRPr/>
          </a:p>
        </p:txBody>
      </p:sp>
      <p:sp>
        <p:nvSpPr>
          <p:cNvPr id="228" name="Google Shape;228;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Several stages: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visual pattern perceived</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decoded using internal representation of language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interpreted using knowledge of syntax, semantics, pragmatics</a:t>
            </a:r>
            <a:endParaRPr/>
          </a:p>
          <a:p>
            <a:pPr indent="-127000" lvl="4" marL="2114550" rtl="0" algn="l">
              <a:lnSpc>
                <a:spcPct val="90000"/>
              </a:lnSpc>
              <a:spcBef>
                <a:spcPts val="320"/>
              </a:spcBef>
              <a:spcAft>
                <a:spcPts val="0"/>
              </a:spcAft>
              <a:buClr>
                <a:schemeClr val="dk1"/>
              </a:buClr>
              <a:buSzPts val="1600"/>
              <a:buFont typeface="Verdana"/>
              <a:buNone/>
            </a:pPr>
            <a:r>
              <a:t/>
            </a:r>
            <a:endParaRPr b="0" i="0" sz="16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Reading involves saccades( a rapid movement of eye between fixation points) and fixations</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Perception occurs during fixations</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Word shape is important to recognition</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Negative contrast improves reading from computer screen</a:t>
            </a:r>
            <a:endParaRPr/>
          </a:p>
          <a:p>
            <a:pPr indent="-228600" lvl="0" marL="38100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Hearing</a:t>
            </a:r>
            <a:endParaRPr/>
          </a:p>
        </p:txBody>
      </p:sp>
      <p:sp>
        <p:nvSpPr>
          <p:cNvPr id="234" name="Google Shape;234;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Provides information about environment:</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a:t>
            </a:r>
            <a:r>
              <a:rPr b="0" i="0" lang="en-US" sz="2000" u="none">
                <a:solidFill>
                  <a:schemeClr val="dk1"/>
                </a:solidFill>
                <a:latin typeface="Verdana"/>
                <a:ea typeface="Verdana"/>
                <a:cs typeface="Verdana"/>
                <a:sym typeface="Verdana"/>
              </a:rPr>
              <a:t>distances, directions, objects etc.</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Physical apparatus: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outer ear	–	</a:t>
            </a:r>
            <a:r>
              <a:rPr b="0" i="0" lang="en-US" sz="1800" u="none">
                <a:solidFill>
                  <a:schemeClr val="dk1"/>
                </a:solidFill>
                <a:latin typeface="Verdana"/>
                <a:ea typeface="Verdana"/>
                <a:cs typeface="Verdana"/>
                <a:sym typeface="Verdana"/>
              </a:rPr>
              <a:t>protects inner and amplifies sound</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middle ear	–	</a:t>
            </a:r>
            <a:r>
              <a:rPr b="0" i="0" lang="en-US" sz="1800" u="none">
                <a:solidFill>
                  <a:schemeClr val="dk1"/>
                </a:solidFill>
                <a:latin typeface="Verdana"/>
                <a:ea typeface="Verdana"/>
                <a:cs typeface="Verdana"/>
                <a:sym typeface="Verdana"/>
              </a:rPr>
              <a:t>transmits sound waves as</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vibrations to inner</a:t>
            </a:r>
            <a:r>
              <a:rPr b="0" i="0" lang="en-US" sz="14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ear</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inner ear	–	</a:t>
            </a:r>
            <a:r>
              <a:rPr b="0" i="0" lang="en-US" sz="1800" u="none">
                <a:solidFill>
                  <a:schemeClr val="dk1"/>
                </a:solidFill>
                <a:latin typeface="Verdana"/>
                <a:ea typeface="Verdana"/>
                <a:cs typeface="Verdana"/>
                <a:sym typeface="Verdana"/>
              </a:rPr>
              <a:t>chemical transmitters are released</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and cause impulses in auditory nerve</a:t>
            </a:r>
            <a:endParaRPr b="0" i="0" sz="20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Sound</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pitch	–	</a:t>
            </a:r>
            <a:r>
              <a:rPr b="0" i="0" lang="en-US" sz="1800" u="none">
                <a:solidFill>
                  <a:schemeClr val="dk1"/>
                </a:solidFill>
                <a:latin typeface="Verdana"/>
                <a:ea typeface="Verdana"/>
                <a:cs typeface="Verdana"/>
                <a:sym typeface="Verdana"/>
              </a:rPr>
              <a:t>sound frequency</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loudness 	–	</a:t>
            </a:r>
            <a:r>
              <a:rPr b="0" i="0" lang="en-US" sz="1800" u="none">
                <a:solidFill>
                  <a:schemeClr val="dk1"/>
                </a:solidFill>
                <a:latin typeface="Verdana"/>
                <a:ea typeface="Verdana"/>
                <a:cs typeface="Verdana"/>
                <a:sym typeface="Verdana"/>
              </a:rPr>
              <a:t>amplitude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timbre	–	</a:t>
            </a:r>
            <a:r>
              <a:rPr b="0" i="0" lang="en-US" sz="1800" u="none">
                <a:solidFill>
                  <a:schemeClr val="dk1"/>
                </a:solidFill>
                <a:latin typeface="Verdana"/>
                <a:ea typeface="Verdana"/>
                <a:cs typeface="Verdana"/>
                <a:sym typeface="Verdana"/>
              </a:rPr>
              <a:t>type or quality</a:t>
            </a:r>
            <a:endParaRPr b="0" i="0" sz="2000" u="none">
              <a:solidFill>
                <a:schemeClr val="dk1"/>
              </a:solidFill>
              <a:latin typeface="Verdana"/>
              <a:ea typeface="Verdana"/>
              <a:cs typeface="Verdana"/>
              <a:sym typeface="Verdana"/>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Hearing (cont)</a:t>
            </a:r>
            <a:endParaRPr/>
          </a:p>
        </p:txBody>
      </p:sp>
      <p:sp>
        <p:nvSpPr>
          <p:cNvPr id="240" name="Google Shape;240;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Humans can hear frequencies from 20Hz to 15kHz</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less accurate distinguishing high frequencies than low.</a:t>
            </a:r>
            <a:endParaRPr/>
          </a:p>
          <a:p>
            <a:pPr indent="-228600" lvl="0" marL="381000" rtl="0" algn="l">
              <a:lnSpc>
                <a:spcPct val="100000"/>
              </a:lnSpc>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Auditory system filters sounds</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can attend to sounds over background noise. </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for example, the cocktail party phenomenon.</a:t>
            </a:r>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Contents</a:t>
            </a:r>
            <a:endParaRPr/>
          </a:p>
        </p:txBody>
      </p:sp>
      <p:sp>
        <p:nvSpPr>
          <p:cNvPr id="106" name="Google Shape;106;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Humans are limited in their capacity to process</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information. This has important implications for design.</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Information is received and responses given via a number of input and output channels:</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visual channel</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auditory channel</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haptic channel</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movement.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Touch</a:t>
            </a:r>
            <a:endParaRPr/>
          </a:p>
        </p:txBody>
      </p:sp>
      <p:sp>
        <p:nvSpPr>
          <p:cNvPr id="246" name="Google Shape;246;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Provides important feedback about environment.</a:t>
            </a:r>
            <a:endParaRPr/>
          </a:p>
          <a:p>
            <a:pPr indent="-381000" lvl="0" marL="381000" rtl="0" algn="l">
              <a:lnSpc>
                <a:spcPct val="100000"/>
              </a:lnSpc>
              <a:spcBef>
                <a:spcPts val="10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May be key sense for someone who is visually impaired.</a:t>
            </a:r>
            <a:endParaRPr/>
          </a:p>
          <a:p>
            <a:pPr indent="-381000" lvl="0" marL="381000" rtl="0" algn="l">
              <a:lnSpc>
                <a:spcPct val="100000"/>
              </a:lnSpc>
              <a:spcBef>
                <a:spcPts val="10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Stimulus received via receptors in the skin:</a:t>
            </a:r>
            <a:endParaRPr/>
          </a:p>
          <a:p>
            <a:pPr indent="-285750" lvl="1" marL="857250" rtl="0" algn="l">
              <a:lnSpc>
                <a:spcPct val="10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thermoreceptors	– heat and cold</a:t>
            </a:r>
            <a:endParaRPr/>
          </a:p>
          <a:p>
            <a:pPr indent="-285750" lvl="1" marL="857250" rtl="0" algn="l">
              <a:lnSpc>
                <a:spcPct val="10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nociceptors	– pain</a:t>
            </a:r>
            <a:endParaRPr/>
          </a:p>
          <a:p>
            <a:pPr indent="-285750" lvl="1" marL="857250" rtl="0" algn="l">
              <a:lnSpc>
                <a:spcPct val="10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mechanoreceptors	– pressure</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(some instant, some continuous)</a:t>
            </a:r>
            <a:endParaRPr/>
          </a:p>
          <a:p>
            <a:pPr indent="-381000" lvl="0" marL="381000" rtl="0" algn="l">
              <a:lnSpc>
                <a:spcPct val="100000"/>
              </a:lnSpc>
              <a:spcBef>
                <a:spcPts val="10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Some areas more sensitive than others e.g. fingers.</a:t>
            </a:r>
            <a:endParaRPr/>
          </a:p>
          <a:p>
            <a:pPr indent="-381000" lvl="0" marL="381000" rtl="0" algn="l">
              <a:lnSpc>
                <a:spcPct val="100000"/>
              </a:lnSpc>
              <a:spcBef>
                <a:spcPts val="10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Kinethesis  - awareness of body position </a:t>
            </a:r>
            <a:endParaRPr/>
          </a:p>
          <a:p>
            <a:pPr indent="-285750" lvl="1" marL="857250" rtl="0" algn="l">
              <a:lnSpc>
                <a:spcPct val="10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affects comfort and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Movement</a:t>
            </a:r>
            <a:endParaRPr/>
          </a:p>
        </p:txBody>
      </p:sp>
      <p:sp>
        <p:nvSpPr>
          <p:cNvPr id="252" name="Google Shape;252;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Time taken to respond to stimulus:</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reaction time + movement time</a:t>
            </a:r>
            <a:endParaRPr/>
          </a:p>
          <a:p>
            <a:pPr indent="-330200" lvl="0" marL="381000" rtl="0" algn="l">
              <a:lnSpc>
                <a:spcPct val="9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Movement time dependent on age, fitness etc.</a:t>
            </a:r>
            <a:endParaRPr/>
          </a:p>
          <a:p>
            <a:pPr indent="-330200" lvl="0" marL="381000" rtl="0" algn="l">
              <a:lnSpc>
                <a:spcPct val="9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Reaction time - dependent on stimulus type: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visual	~ 200ms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auditory	~ 150 ms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pain	~ 700ms</a:t>
            </a:r>
            <a:endParaRPr/>
          </a:p>
          <a:p>
            <a:pPr indent="-330200" lvl="0" marL="381000" rtl="0" algn="l">
              <a:lnSpc>
                <a:spcPct val="9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Increasing reaction time decreases accuracy in the unskilled operator but not in the skilled operator (ex. Playing games)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Movement (cont)</a:t>
            </a:r>
            <a:endParaRPr/>
          </a:p>
        </p:txBody>
      </p:sp>
      <p:sp>
        <p:nvSpPr>
          <p:cNvPr id="258" name="Google Shape;258;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Fitts' Law describes the time taken to hit a screen target:</a:t>
            </a:r>
            <a:endParaRPr/>
          </a:p>
          <a:p>
            <a:pPr indent="-304800" lvl="0" marL="381000" rtl="0" algn="l">
              <a:lnSpc>
                <a:spcPct val="9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		Mt = a + b log</a:t>
            </a:r>
            <a:r>
              <a:rPr b="0" baseline="-25000" i="0" lang="en-US" sz="2400" u="none">
                <a:solidFill>
                  <a:schemeClr val="dk1"/>
                </a:solidFill>
                <a:latin typeface="Verdana"/>
                <a:ea typeface="Verdana"/>
                <a:cs typeface="Verdana"/>
                <a:sym typeface="Verdana"/>
              </a:rPr>
              <a:t>2</a:t>
            </a:r>
            <a:r>
              <a:rPr b="0" i="0" lang="en-US" sz="2400" u="none">
                <a:solidFill>
                  <a:schemeClr val="dk1"/>
                </a:solidFill>
                <a:latin typeface="Verdana"/>
                <a:ea typeface="Verdana"/>
                <a:cs typeface="Verdana"/>
                <a:sym typeface="Verdana"/>
              </a:rPr>
              <a:t>(D/S + 1)</a:t>
            </a:r>
            <a:endParaRPr/>
          </a:p>
          <a:p>
            <a:pPr indent="-304800" lvl="0" marL="381000" rtl="0" algn="l">
              <a:lnSpc>
                <a:spcPct val="9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6350" lvl="1" marL="5715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where:	a and b are empirically determined constants</a:t>
            </a:r>
            <a:endParaRPr/>
          </a:p>
          <a:p>
            <a:pPr indent="6350" lvl="1" marL="5715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Mt is movement time</a:t>
            </a:r>
            <a:endParaRPr/>
          </a:p>
          <a:p>
            <a:pPr indent="6350" lvl="1" marL="5715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D is Distance </a:t>
            </a:r>
            <a:endParaRPr/>
          </a:p>
          <a:p>
            <a:pPr indent="6350" lvl="1" marL="5715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S is Size of target</a:t>
            </a:r>
            <a:endParaRPr/>
          </a:p>
          <a:p>
            <a:pPr indent="-292100" lvl="0" marL="381000" rtl="0" algn="l">
              <a:lnSpc>
                <a:spcPct val="90000"/>
              </a:lnSpc>
              <a:spcBef>
                <a:spcPts val="280"/>
              </a:spcBef>
              <a:spcAft>
                <a:spcPts val="0"/>
              </a:spcAft>
              <a:buClr>
                <a:schemeClr val="dk1"/>
              </a:buClr>
              <a:buSzPts val="1400"/>
              <a:buFont typeface="Verdana"/>
              <a:buNone/>
            </a:pPr>
            <a:r>
              <a:t/>
            </a:r>
            <a:endParaRPr b="0" i="0" sz="14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Verdana"/>
                <a:ea typeface="Verdana"/>
                <a:cs typeface="Verdana"/>
                <a:sym typeface="Verdana"/>
              </a:rPr>
              <a:t>targets as large as possible</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distances as small as possible</a:t>
            </a:r>
            <a:endParaRPr/>
          </a:p>
          <a:p>
            <a:pPr indent="-228600" lvl="0" marL="38100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Memory</a:t>
            </a:r>
            <a:endParaRPr/>
          </a:p>
        </p:txBody>
      </p:sp>
      <p:sp>
        <p:nvSpPr>
          <p:cNvPr id="264" name="Google Shape;264;p23"/>
          <p:cNvSpPr txBox="1"/>
          <p:nvPr>
            <p:ph idx="1" type="body"/>
          </p:nvPr>
        </p:nvSpPr>
        <p:spPr>
          <a:xfrm>
            <a:off x="609600" y="1981200"/>
            <a:ext cx="7772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There are three types of memory function:</a:t>
            </a:r>
            <a:endParaRPr/>
          </a:p>
          <a:p>
            <a:pPr indent="0" lvl="0" marL="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0" lvl="0" marL="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Sensory memories</a:t>
            </a:r>
            <a:endParaRPr/>
          </a:p>
          <a:p>
            <a:pPr indent="0" lvl="0" marL="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0" lvl="0" marL="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Short-term memory or working memory</a:t>
            </a:r>
            <a:endParaRPr/>
          </a:p>
          <a:p>
            <a:pPr indent="0" lvl="0" marL="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0" lvl="0" marL="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t>
            </a:r>
            <a:endParaRPr/>
          </a:p>
          <a:p>
            <a:pPr indent="0" lvl="0" marL="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Long-term memory</a:t>
            </a:r>
            <a:endParaRPr/>
          </a:p>
          <a:p>
            <a:pPr indent="0" lvl="0" marL="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0" lvl="0" marL="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Selection of stimuli governed by level of arousal.</a:t>
            </a:r>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grpSp>
        <p:nvGrpSpPr>
          <p:cNvPr id="265" name="Google Shape;265;p23"/>
          <p:cNvGrpSpPr/>
          <p:nvPr/>
        </p:nvGrpSpPr>
        <p:grpSpPr>
          <a:xfrm>
            <a:off x="1752600" y="2895600"/>
            <a:ext cx="3095625" cy="1524000"/>
            <a:chOff x="1152" y="2016"/>
            <a:chExt cx="1950" cy="960"/>
          </a:xfrm>
        </p:grpSpPr>
        <p:cxnSp>
          <p:nvCxnSpPr>
            <p:cNvPr id="266" name="Google Shape;266;p23"/>
            <p:cNvCxnSpPr/>
            <p:nvPr/>
          </p:nvCxnSpPr>
          <p:spPr>
            <a:xfrm>
              <a:off x="1152" y="2016"/>
              <a:ext cx="336" cy="288"/>
            </a:xfrm>
            <a:prstGeom prst="straightConnector1">
              <a:avLst/>
            </a:prstGeom>
            <a:noFill/>
            <a:ln cap="flat" cmpd="sng" w="38100">
              <a:solidFill>
                <a:srgbClr val="251C4C"/>
              </a:solidFill>
              <a:prstDash val="solid"/>
              <a:miter lim="800000"/>
              <a:headEnd len="med" w="med" type="none"/>
              <a:tailEnd len="med" w="med" type="triangle"/>
            </a:ln>
          </p:spPr>
        </p:cxnSp>
        <p:sp>
          <p:nvSpPr>
            <p:cNvPr id="267" name="Google Shape;267;p23"/>
            <p:cNvSpPr/>
            <p:nvPr/>
          </p:nvSpPr>
          <p:spPr>
            <a:xfrm>
              <a:off x="1680" y="2064"/>
              <a:ext cx="828" cy="228"/>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99"/>
                  </a:solidFill>
                  <a:latin typeface="Arial Black"/>
                </a:rPr>
                <a:t>Attention </a:t>
              </a:r>
            </a:p>
          </p:txBody>
        </p:sp>
        <p:cxnSp>
          <p:nvCxnSpPr>
            <p:cNvPr id="268" name="Google Shape;268;p23"/>
            <p:cNvCxnSpPr/>
            <p:nvPr/>
          </p:nvCxnSpPr>
          <p:spPr>
            <a:xfrm>
              <a:off x="1776" y="2640"/>
              <a:ext cx="384" cy="336"/>
            </a:xfrm>
            <a:prstGeom prst="straightConnector1">
              <a:avLst/>
            </a:prstGeom>
            <a:noFill/>
            <a:ln cap="flat" cmpd="sng" w="38100">
              <a:solidFill>
                <a:srgbClr val="251C4C"/>
              </a:solidFill>
              <a:prstDash val="solid"/>
              <a:miter lim="800000"/>
              <a:headEnd len="med" w="med" type="none"/>
              <a:tailEnd len="med" w="med" type="triangle"/>
            </a:ln>
          </p:spPr>
        </p:cxnSp>
        <p:sp>
          <p:nvSpPr>
            <p:cNvPr id="269" name="Google Shape;269;p23"/>
            <p:cNvSpPr/>
            <p:nvPr/>
          </p:nvSpPr>
          <p:spPr>
            <a:xfrm>
              <a:off x="2208" y="2688"/>
              <a:ext cx="894" cy="228"/>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99"/>
                  </a:solidFill>
                  <a:latin typeface="Arial Black"/>
                </a:rPr>
                <a:t>Rehearsal </a:t>
              </a: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sensory memory</a:t>
            </a:r>
            <a:endParaRPr/>
          </a:p>
        </p:txBody>
      </p:sp>
      <p:sp>
        <p:nvSpPr>
          <p:cNvPr id="275" name="Google Shape;275;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Buffers for stimuli received through senses</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iconic memory: visual stimuli</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echoic memory: aural stimuli</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haptic memory: tactile stimuli</a:t>
            </a:r>
            <a:endParaRPr/>
          </a:p>
          <a:p>
            <a:pPr indent="-381000" lvl="0" marL="38100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Examples</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“sparkler” trail</a:t>
            </a:r>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stereo sound</a:t>
            </a:r>
            <a:endParaRPr/>
          </a:p>
          <a:p>
            <a:pPr indent="-381000" lvl="0" marL="38100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Continuously overwritten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Short-term memory (STM)</a:t>
            </a:r>
            <a:endParaRPr/>
          </a:p>
        </p:txBody>
      </p:sp>
      <p:sp>
        <p:nvSpPr>
          <p:cNvPr id="281" name="Google Shape;281;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Scratch-pad for temporary recall</a:t>
            </a:r>
            <a:endParaRPr/>
          </a:p>
          <a:p>
            <a:pPr indent="-279400" lvl="0" marL="381000" rtl="0" algn="l">
              <a:lnSpc>
                <a:spcPct val="100000"/>
              </a:lnSpc>
              <a:spcBef>
                <a:spcPts val="320"/>
              </a:spcBef>
              <a:spcAft>
                <a:spcPts val="0"/>
              </a:spcAft>
              <a:buClr>
                <a:schemeClr val="dk1"/>
              </a:buClr>
              <a:buSzPts val="1600"/>
              <a:buFont typeface="Verdana"/>
              <a:buNone/>
            </a:pPr>
            <a:r>
              <a:t/>
            </a:r>
            <a:endParaRPr b="0" i="0" sz="1600" u="none">
              <a:solidFill>
                <a:schemeClr val="dk1"/>
              </a:solidFill>
              <a:latin typeface="Verdana"/>
              <a:ea typeface="Verdana"/>
              <a:cs typeface="Verdana"/>
              <a:sym typeface="Verdana"/>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rapid access ~ 70ms</a:t>
            </a:r>
            <a:endParaRPr/>
          </a:p>
          <a:p>
            <a:pPr indent="-184150" lvl="1" marL="857250" rtl="0" algn="l">
              <a:lnSpc>
                <a:spcPct val="100000"/>
              </a:lnSpc>
              <a:spcBef>
                <a:spcPts val="320"/>
              </a:spcBef>
              <a:spcAft>
                <a:spcPts val="0"/>
              </a:spcAft>
              <a:buClr>
                <a:schemeClr val="dk1"/>
              </a:buClr>
              <a:buSzPts val="1600"/>
              <a:buFont typeface="Verdana"/>
              <a:buNone/>
            </a:pPr>
            <a:r>
              <a:t/>
            </a:r>
            <a:endParaRPr b="0" i="0" sz="1600" u="none">
              <a:solidFill>
                <a:schemeClr val="dk1"/>
              </a:solidFill>
              <a:latin typeface="Verdana"/>
              <a:ea typeface="Verdana"/>
              <a:cs typeface="Verdana"/>
              <a:sym typeface="Verdana"/>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rapid decay ~ 200ms</a:t>
            </a:r>
            <a:endParaRPr/>
          </a:p>
          <a:p>
            <a:pPr indent="-184150" lvl="1" marL="857250" rtl="0" algn="l">
              <a:lnSpc>
                <a:spcPct val="100000"/>
              </a:lnSpc>
              <a:spcBef>
                <a:spcPts val="320"/>
              </a:spcBef>
              <a:spcAft>
                <a:spcPts val="0"/>
              </a:spcAft>
              <a:buClr>
                <a:schemeClr val="dk1"/>
              </a:buClr>
              <a:buSzPts val="1600"/>
              <a:buFont typeface="Verdana"/>
              <a:buNone/>
            </a:pPr>
            <a:r>
              <a:t/>
            </a:r>
            <a:endParaRPr b="0" i="0" sz="1600" u="none">
              <a:solidFill>
                <a:schemeClr val="dk1"/>
              </a:solidFill>
              <a:latin typeface="Verdana"/>
              <a:ea typeface="Verdana"/>
              <a:cs typeface="Verdana"/>
              <a:sym typeface="Verdana"/>
            </a:endParaRPr>
          </a:p>
          <a:p>
            <a:pPr indent="-285750" lvl="1" marL="85725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limited capacity - 7± 2 chunks</a:t>
            </a:r>
            <a:endParaRPr/>
          </a:p>
          <a:p>
            <a:pPr indent="-228600" lvl="0" marL="38100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Examples</a:t>
            </a:r>
            <a:endParaRPr/>
          </a:p>
        </p:txBody>
      </p:sp>
      <p:sp>
        <p:nvSpPr>
          <p:cNvPr id="287" name="Google Shape;287;p2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a:p>
            <a:pPr indent="0" lvl="0" marL="0" rtl="0" algn="ctr">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212348278493202</a:t>
            </a:r>
            <a:endParaRPr/>
          </a:p>
          <a:p>
            <a:pPr indent="0" lvl="0" marL="0" rtl="0" algn="ctr">
              <a:lnSpc>
                <a:spcPct val="100000"/>
              </a:lnSpc>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a:p>
            <a:pPr indent="0" lvl="0" marL="0" rtl="0" algn="ctr">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0121 414 2626</a:t>
            </a:r>
            <a:endParaRPr/>
          </a:p>
          <a:p>
            <a:pPr indent="0" lvl="0" marL="0" rtl="0" algn="ctr">
              <a:lnSpc>
                <a:spcPct val="100000"/>
              </a:lnSpc>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a:p>
            <a:pPr indent="0" lvl="0" marL="0" rtl="0" algn="ctr">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HEC ATR ANU PTH ETR EET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Long-term memory (LTM)</a:t>
            </a:r>
            <a:endParaRPr/>
          </a:p>
        </p:txBody>
      </p:sp>
      <p:sp>
        <p:nvSpPr>
          <p:cNvPr id="293" name="Google Shape;293;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Repository for all our knowledge</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slow access ~ 1/10 second</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slow decay, if any</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huge or unlimited capacity</a:t>
            </a:r>
            <a:endParaRPr/>
          </a:p>
          <a:p>
            <a:pPr indent="-228600" lvl="0" marL="381000" rtl="0" algn="l">
              <a:lnSpc>
                <a:spcPct val="100000"/>
              </a:lnSpc>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Two types</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episodic	– </a:t>
            </a:r>
            <a:r>
              <a:rPr b="0" i="0" lang="en-US" sz="1800" u="none">
                <a:solidFill>
                  <a:schemeClr val="dk1"/>
                </a:solidFill>
                <a:latin typeface="Verdana"/>
                <a:ea typeface="Verdana"/>
                <a:cs typeface="Verdana"/>
                <a:sym typeface="Verdana"/>
              </a:rPr>
              <a:t>serial memory of events</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semantic	– </a:t>
            </a:r>
            <a:r>
              <a:rPr b="0" i="0" lang="en-US" sz="1800" u="none">
                <a:solidFill>
                  <a:schemeClr val="dk1"/>
                </a:solidFill>
                <a:latin typeface="Verdana"/>
                <a:ea typeface="Verdana"/>
                <a:cs typeface="Verdana"/>
                <a:sym typeface="Verdana"/>
              </a:rPr>
              <a:t>structured memory of facts,concepts, skills</a:t>
            </a:r>
            <a:endParaRPr/>
          </a:p>
          <a:p>
            <a:pPr indent="-171450" lvl="1" marL="857250" rtl="0" algn="l">
              <a:lnSpc>
                <a:spcPct val="100000"/>
              </a:lnSpc>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285750" lvl="1" marL="857250" rtl="0" algn="l">
              <a:lnSpc>
                <a:spcPct val="10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semantic LTM derived from episodic LTM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Long-term memory (cont.)</a:t>
            </a:r>
            <a:endParaRPr/>
          </a:p>
        </p:txBody>
      </p:sp>
      <p:sp>
        <p:nvSpPr>
          <p:cNvPr id="299" name="Google Shape;299;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Semantic memory structure</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provides access to information</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represents relationships between bits of information</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supports inference</a:t>
            </a:r>
            <a:endParaRPr/>
          </a:p>
          <a:p>
            <a:pPr indent="-292100" lvl="0" marL="381000" rtl="0" algn="l">
              <a:lnSpc>
                <a:spcPct val="100000"/>
              </a:lnSpc>
              <a:spcBef>
                <a:spcPts val="280"/>
              </a:spcBef>
              <a:spcAft>
                <a:spcPts val="0"/>
              </a:spcAft>
              <a:buClr>
                <a:schemeClr val="dk1"/>
              </a:buClr>
              <a:buSzPts val="1400"/>
              <a:buFont typeface="Verdana"/>
              <a:buNone/>
            </a:pPr>
            <a:r>
              <a:t/>
            </a:r>
            <a:endParaRPr b="0" i="0" sz="14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Model: semantic network</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inheritance – child nodes inherit properties of parent nodes</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relationships between bits of information explicit</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supports inference through inheritance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29"/>
          <p:cNvPicPr preferRelativeResize="0"/>
          <p:nvPr/>
        </p:nvPicPr>
        <p:blipFill rotWithShape="1">
          <a:blip r:embed="rId3">
            <a:alphaModFix/>
          </a:blip>
          <a:srcRect b="0" l="0" r="0" t="0"/>
          <a:stretch/>
        </p:blipFill>
        <p:spPr>
          <a:xfrm>
            <a:off x="1143000" y="1568450"/>
            <a:ext cx="7086600" cy="5060950"/>
          </a:xfrm>
          <a:prstGeom prst="rect">
            <a:avLst/>
          </a:prstGeom>
          <a:noFill/>
          <a:ln>
            <a:noFill/>
          </a:ln>
        </p:spPr>
      </p:pic>
      <p:sp>
        <p:nvSpPr>
          <p:cNvPr id="305" name="Google Shape;305;p29"/>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LTM - semantic network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Contents (cont.)</a:t>
            </a:r>
            <a:endParaRPr/>
          </a:p>
        </p:txBody>
      </p:sp>
      <p:sp>
        <p:nvSpPr>
          <p:cNvPr id="112" name="Google Shape;112;p3"/>
          <p:cNvSpPr txBox="1"/>
          <p:nvPr>
            <p:ph idx="1" type="body"/>
          </p:nvPr>
        </p:nvSpPr>
        <p:spPr>
          <a:xfrm>
            <a:off x="685800" y="1981200"/>
            <a:ext cx="7772400" cy="45720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Information is stored in memory:</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sensory memory</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short-term (working) memory</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long-term memory.</a:t>
            </a:r>
            <a:endParaRPr/>
          </a:p>
          <a:p>
            <a:pPr indent="-381000" lvl="0" marL="381000" marR="0" rtl="0" algn="l">
              <a:lnSpc>
                <a:spcPct val="100000"/>
              </a:lnSpc>
              <a:spcBef>
                <a:spcPts val="560"/>
              </a:spcBef>
              <a:spcAft>
                <a:spcPts val="0"/>
              </a:spcAft>
              <a:buClr>
                <a:schemeClr val="dk1"/>
              </a:buClr>
              <a:buSzPts val="2800"/>
              <a:buFont typeface="Arial Narrow"/>
              <a:buNone/>
            </a:pPr>
            <a:r>
              <a:rPr b="0" i="0" lang="en-US" sz="2800" u="none" cap="none" strike="noStrike">
                <a:solidFill>
                  <a:schemeClr val="dk1"/>
                </a:solidFill>
                <a:latin typeface="Arial Narrow"/>
                <a:ea typeface="Arial Narrow"/>
                <a:cs typeface="Arial Narrow"/>
                <a:sym typeface="Arial Narrow"/>
              </a:rPr>
              <a:t> Information is processed and applied:</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reasoning</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problem solving</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skill acquisition</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 error.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Models of LTM - Frames</a:t>
            </a:r>
            <a:endParaRPr/>
          </a:p>
        </p:txBody>
      </p:sp>
      <p:sp>
        <p:nvSpPr>
          <p:cNvPr id="311" name="Google Shape;311;p30"/>
          <p:cNvSpPr txBox="1"/>
          <p:nvPr>
            <p:ph idx="1" type="body"/>
          </p:nvPr>
        </p:nvSpPr>
        <p:spPr>
          <a:xfrm>
            <a:off x="685800" y="1981200"/>
            <a:ext cx="7772400" cy="16002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Information organized in data structures</a:t>
            </a:r>
            <a:endParaRPr/>
          </a:p>
          <a:p>
            <a:pPr indent="-381000" lvl="0" marL="38100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Slots in structure instantiated with values for instance of data</a:t>
            </a:r>
            <a:endParaRPr/>
          </a:p>
          <a:p>
            <a:pPr indent="-381000" lvl="0" marL="38100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Type–subtype relationships</a:t>
            </a:r>
            <a:endParaRPr/>
          </a:p>
        </p:txBody>
      </p:sp>
      <p:sp>
        <p:nvSpPr>
          <p:cNvPr id="312" name="Google Shape;312;p30"/>
          <p:cNvSpPr txBox="1"/>
          <p:nvPr/>
        </p:nvSpPr>
        <p:spPr>
          <a:xfrm>
            <a:off x="1676400" y="3657600"/>
            <a:ext cx="2438400" cy="2590800"/>
          </a:xfrm>
          <a:prstGeom prst="rect">
            <a:avLst/>
          </a:prstGeom>
          <a:solidFill>
            <a:srgbClr val="FFFFCC"/>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DOG</a:t>
            </a:r>
            <a:endParaRPr/>
          </a:p>
          <a:p>
            <a:pPr indent="0" lvl="0" marL="0" marR="0" rtl="0" algn="l">
              <a:lnSpc>
                <a:spcPct val="100000"/>
              </a:lnSpc>
              <a:spcBef>
                <a:spcPts val="0"/>
              </a:spcBef>
              <a:spcAft>
                <a:spcPts val="0"/>
              </a:spcAft>
              <a:buClr>
                <a:schemeClr val="dk1"/>
              </a:buClr>
              <a:buSzPts val="1400"/>
              <a:buFont typeface="Times"/>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Fixed</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legs: 4</a:t>
            </a:r>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Default</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diet:  carniverous</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sound:  bark</a:t>
            </a:r>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Variable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size:</a:t>
            </a:r>
            <a:br>
              <a:rPr b="0" i="0" lang="en-US" sz="1400" u="none">
                <a:solidFill>
                  <a:schemeClr val="dk1"/>
                </a:solidFill>
                <a:latin typeface="Times New Roman"/>
                <a:ea typeface="Times New Roman"/>
                <a:cs typeface="Times New Roman"/>
                <a:sym typeface="Times New Roman"/>
              </a:rPr>
            </a:br>
            <a:r>
              <a:rPr b="0" i="0" lang="en-US" sz="1400" u="none">
                <a:solidFill>
                  <a:schemeClr val="dk1"/>
                </a:solidFill>
                <a:latin typeface="Times New Roman"/>
                <a:ea typeface="Times New Roman"/>
                <a:cs typeface="Times New Roman"/>
                <a:sym typeface="Times New Roman"/>
              </a:rPr>
              <a:t>       colour</a:t>
            </a:r>
            <a:endParaRPr/>
          </a:p>
        </p:txBody>
      </p:sp>
      <p:sp>
        <p:nvSpPr>
          <p:cNvPr id="313" name="Google Shape;313;p30"/>
          <p:cNvSpPr txBox="1"/>
          <p:nvPr/>
        </p:nvSpPr>
        <p:spPr>
          <a:xfrm>
            <a:off x="5105400" y="3657600"/>
            <a:ext cx="2438400" cy="2590800"/>
          </a:xfrm>
          <a:prstGeom prst="rect">
            <a:avLst/>
          </a:prstGeom>
          <a:solidFill>
            <a:srgbClr val="FFFFCC"/>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COLLIE</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Fixed</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breed of:  DOG</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type:  sheepdog</a:t>
            </a:r>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Default</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size:  65 cm</a:t>
            </a:r>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Variable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       colour</a:t>
            </a:r>
            <a:endParaRPr/>
          </a:p>
          <a:p>
            <a:pPr indent="0" lvl="0" marL="0" marR="0" rtl="0" algn="l">
              <a:lnSpc>
                <a:spcPct val="100000"/>
              </a:lnSpc>
              <a:spcBef>
                <a:spcPts val="0"/>
              </a:spcBef>
              <a:spcAft>
                <a:spcPts val="0"/>
              </a:spcAft>
              <a:buNone/>
            </a:pPr>
            <a:r>
              <a:t/>
            </a:r>
            <a:endParaRPr b="0" i="0" sz="1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Models of LTM - Scripts</a:t>
            </a:r>
            <a:endParaRPr/>
          </a:p>
        </p:txBody>
      </p:sp>
      <p:sp>
        <p:nvSpPr>
          <p:cNvPr id="319" name="Google Shape;319;p31"/>
          <p:cNvSpPr txBox="1"/>
          <p:nvPr>
            <p:ph idx="1" type="body"/>
          </p:nvPr>
        </p:nvSpPr>
        <p:spPr>
          <a:xfrm>
            <a:off x="533400" y="1905000"/>
            <a:ext cx="8077200" cy="1066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Model of stereotypical information required to interpret situation</a:t>
            </a:r>
            <a:endParaRPr/>
          </a:p>
          <a:p>
            <a:pPr indent="-381000" lvl="0" marL="381000" rtl="0" algn="l">
              <a:lnSpc>
                <a:spcPct val="100000"/>
              </a:lnSpc>
              <a:spcBef>
                <a:spcPts val="180"/>
              </a:spcBef>
              <a:spcAft>
                <a:spcPts val="0"/>
              </a:spcAft>
              <a:buClr>
                <a:schemeClr val="dk1"/>
              </a:buClr>
              <a:buSzPts val="900"/>
              <a:buFont typeface="Verdana"/>
              <a:buNone/>
            </a:pPr>
            <a:r>
              <a:t/>
            </a:r>
            <a:endParaRPr b="0" i="0" sz="900" u="none">
              <a:solidFill>
                <a:schemeClr val="dk1"/>
              </a:solidFill>
              <a:latin typeface="Verdana"/>
              <a:ea typeface="Verdana"/>
              <a:cs typeface="Verdana"/>
              <a:sym typeface="Verdana"/>
            </a:endParaRPr>
          </a:p>
          <a:p>
            <a:pPr indent="-381000" lvl="0" marL="381000" rtl="0" algn="l">
              <a:lnSpc>
                <a:spcPct val="10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Script has elements that can be instantiated with values for context</a:t>
            </a:r>
            <a:endParaRPr/>
          </a:p>
        </p:txBody>
      </p:sp>
      <p:grpSp>
        <p:nvGrpSpPr>
          <p:cNvPr id="320" name="Google Shape;320;p31"/>
          <p:cNvGrpSpPr/>
          <p:nvPr/>
        </p:nvGrpSpPr>
        <p:grpSpPr>
          <a:xfrm>
            <a:off x="1219200" y="2895600"/>
            <a:ext cx="6705600" cy="3733800"/>
            <a:chOff x="768" y="1728"/>
            <a:chExt cx="4224" cy="2352"/>
          </a:xfrm>
        </p:grpSpPr>
        <p:sp>
          <p:nvSpPr>
            <p:cNvPr id="321" name="Google Shape;321;p31"/>
            <p:cNvSpPr txBox="1"/>
            <p:nvPr/>
          </p:nvSpPr>
          <p:spPr>
            <a:xfrm>
              <a:off x="768" y="1728"/>
              <a:ext cx="4224" cy="2352"/>
            </a:xfrm>
            <a:prstGeom prst="rect">
              <a:avLst/>
            </a:prstGeom>
            <a:solidFill>
              <a:srgbClr val="FFFFCC"/>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22" name="Google Shape;322;p31"/>
            <p:cNvSpPr txBox="1"/>
            <p:nvPr/>
          </p:nvSpPr>
          <p:spPr>
            <a:xfrm>
              <a:off x="2064" y="1824"/>
              <a:ext cx="1584" cy="21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Script for a visit to the vet</a:t>
              </a:r>
              <a:endParaRPr/>
            </a:p>
          </p:txBody>
        </p:sp>
        <p:sp>
          <p:nvSpPr>
            <p:cNvPr id="323" name="Google Shape;323;p31"/>
            <p:cNvSpPr txBox="1"/>
            <p:nvPr/>
          </p:nvSpPr>
          <p:spPr>
            <a:xfrm>
              <a:off x="864" y="2160"/>
              <a:ext cx="1872" cy="1418"/>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Entry conditions:	</a:t>
              </a:r>
              <a:r>
                <a:rPr b="0" i="1" lang="en-US" sz="1400" u="none">
                  <a:solidFill>
                    <a:schemeClr val="dk1"/>
                  </a:solidFill>
                  <a:latin typeface="Times New Roman"/>
                  <a:ea typeface="Times New Roman"/>
                  <a:cs typeface="Times New Roman"/>
                  <a:sym typeface="Times New Roman"/>
                </a:rPr>
                <a:t>dog ill</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vet open</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owner has money</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Result:	</a:t>
              </a:r>
              <a:r>
                <a:rPr b="0" i="1" lang="en-US" sz="1400" u="none">
                  <a:solidFill>
                    <a:schemeClr val="dk1"/>
                  </a:solidFill>
                  <a:latin typeface="Times New Roman"/>
                  <a:ea typeface="Times New Roman"/>
                  <a:cs typeface="Times New Roman"/>
                  <a:sym typeface="Times New Roman"/>
                </a:rPr>
                <a:t>dog better</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owner poorer</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vet richer</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Props:	</a:t>
              </a:r>
              <a:r>
                <a:rPr b="0" i="1" lang="en-US" sz="1400" u="none">
                  <a:solidFill>
                    <a:schemeClr val="dk1"/>
                  </a:solidFill>
                  <a:latin typeface="Times New Roman"/>
                  <a:ea typeface="Times New Roman"/>
                  <a:cs typeface="Times New Roman"/>
                  <a:sym typeface="Times New Roman"/>
                </a:rPr>
                <a:t>examination table</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medicine</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instruments</a:t>
              </a:r>
              <a:endParaRPr/>
            </a:p>
          </p:txBody>
        </p:sp>
        <p:sp>
          <p:nvSpPr>
            <p:cNvPr id="324" name="Google Shape;324;p31"/>
            <p:cNvSpPr txBox="1"/>
            <p:nvPr/>
          </p:nvSpPr>
          <p:spPr>
            <a:xfrm>
              <a:off x="3024" y="2160"/>
              <a:ext cx="1627" cy="1820"/>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Roles:	</a:t>
              </a:r>
              <a:r>
                <a:rPr b="0" i="1" lang="en-US" sz="1400" u="none">
                  <a:solidFill>
                    <a:schemeClr val="dk1"/>
                  </a:solidFill>
                  <a:latin typeface="Times New Roman"/>
                  <a:ea typeface="Times New Roman"/>
                  <a:cs typeface="Times New Roman"/>
                  <a:sym typeface="Times New Roman"/>
                </a:rPr>
                <a:t>vet examines</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diagnoses</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treats</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owner brings dog in</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pays</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takes dog out</a:t>
              </a:r>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Scenes:	</a:t>
              </a:r>
              <a:r>
                <a:rPr b="0" i="1" lang="en-US" sz="1400" u="none">
                  <a:solidFill>
                    <a:schemeClr val="dk1"/>
                  </a:solidFill>
                  <a:latin typeface="Times New Roman"/>
                  <a:ea typeface="Times New Roman"/>
                  <a:cs typeface="Times New Roman"/>
                  <a:sym typeface="Times New Roman"/>
                </a:rPr>
                <a:t>arriving at reception</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waiting in room</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examination</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paying</a:t>
              </a:r>
              <a:endParaRPr/>
            </a:p>
            <a:p>
              <a:pPr indent="0" lvl="0" marL="0" marR="0" rtl="0" algn="l">
                <a:lnSpc>
                  <a:spcPct val="100000"/>
                </a:lnSpc>
                <a:spcBef>
                  <a:spcPts val="0"/>
                </a:spcBef>
                <a:spcAft>
                  <a:spcPts val="0"/>
                </a:spcAft>
                <a:buClr>
                  <a:schemeClr val="dk1"/>
                </a:buClr>
                <a:buSzPts val="800"/>
                <a:buFont typeface="Times"/>
                <a:buNone/>
              </a:pPr>
              <a:r>
                <a:t/>
              </a:r>
              <a:endParaRPr b="0" i="0" sz="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Tracks:	</a:t>
              </a:r>
              <a:r>
                <a:rPr b="0" i="1" lang="en-US" sz="1400" u="none">
                  <a:solidFill>
                    <a:schemeClr val="dk1"/>
                  </a:solidFill>
                  <a:latin typeface="Times New Roman"/>
                  <a:ea typeface="Times New Roman"/>
                  <a:cs typeface="Times New Roman"/>
                  <a:sym typeface="Times New Roman"/>
                </a:rPr>
                <a:t>dog needs medicine</a:t>
              </a:r>
              <a:endParaRPr/>
            </a:p>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	dog needs operation</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ph type="title"/>
          </p:nvPr>
        </p:nvSpPr>
        <p:spPr>
          <a:xfrm>
            <a:off x="685800" y="609600"/>
            <a:ext cx="7543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Models of LTM - Production rules</a:t>
            </a:r>
            <a:endParaRPr/>
          </a:p>
        </p:txBody>
      </p:sp>
      <p:sp>
        <p:nvSpPr>
          <p:cNvPr id="330" name="Google Shape;330;p32"/>
          <p:cNvSpPr txBox="1"/>
          <p:nvPr>
            <p:ph idx="1" type="body"/>
          </p:nvPr>
        </p:nvSpPr>
        <p:spPr>
          <a:xfrm>
            <a:off x="685800" y="1981200"/>
            <a:ext cx="7772400" cy="2590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Representation of procedural knowledge. </a:t>
            </a:r>
            <a:endParaRPr/>
          </a:p>
          <a:p>
            <a:pPr indent="-381000" lvl="0" marL="381000" rtl="0" algn="l">
              <a:lnSpc>
                <a:spcPct val="100000"/>
              </a:lnSpc>
              <a:spcBef>
                <a:spcPts val="320"/>
              </a:spcBef>
              <a:spcAft>
                <a:spcPts val="0"/>
              </a:spcAft>
              <a:buClr>
                <a:schemeClr val="dk1"/>
              </a:buClr>
              <a:buSzPts val="1600"/>
              <a:buFont typeface="Verdana"/>
              <a:buNone/>
            </a:pPr>
            <a:r>
              <a:t/>
            </a:r>
            <a:endParaRPr b="0" i="0" sz="1600" u="none">
              <a:solidFill>
                <a:schemeClr val="dk1"/>
              </a:solidFill>
              <a:latin typeface="Verdana"/>
              <a:ea typeface="Verdana"/>
              <a:cs typeface="Verdana"/>
              <a:sym typeface="Verdana"/>
            </a:endParaRPr>
          </a:p>
          <a:p>
            <a:pPr indent="-381000" lvl="0" marL="38100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Condition/action rules </a:t>
            </a:r>
            <a:endParaRPr/>
          </a:p>
          <a:p>
            <a:pPr indent="-285750" lvl="1" marL="85725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if condition is matched</a:t>
            </a:r>
            <a:endParaRPr/>
          </a:p>
          <a:p>
            <a:pPr indent="-285750" lvl="1" marL="85725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then use rule to determine action.</a:t>
            </a:r>
            <a:endParaRPr/>
          </a:p>
        </p:txBody>
      </p:sp>
      <p:sp>
        <p:nvSpPr>
          <p:cNvPr id="331" name="Google Shape;331;p32"/>
          <p:cNvSpPr txBox="1"/>
          <p:nvPr/>
        </p:nvSpPr>
        <p:spPr>
          <a:xfrm>
            <a:off x="2286000" y="4800600"/>
            <a:ext cx="3429000" cy="1752600"/>
          </a:xfrm>
          <a:prstGeom prst="rect">
            <a:avLst/>
          </a:prstGeom>
          <a:solidFill>
            <a:srgbClr val="FFFFCC"/>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3810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dog is wagging tail</a:t>
            </a:r>
            <a:endParaRPr/>
          </a:p>
          <a:p>
            <a:pPr indent="0" lvl="0" marL="3810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pat dog</a:t>
            </a:r>
            <a:endParaRPr/>
          </a:p>
          <a:p>
            <a:pPr indent="0" lvl="0" marL="381000" marR="0" rtl="0" algn="l">
              <a:lnSpc>
                <a:spcPct val="100000"/>
              </a:lnSpc>
              <a:spcBef>
                <a:spcPts val="0"/>
              </a:spcBef>
              <a:spcAft>
                <a:spcPts val="0"/>
              </a:spcAft>
              <a:buClr>
                <a:schemeClr val="dk1"/>
              </a:buClr>
              <a:buSzPts val="1800"/>
              <a:buFont typeface="Times"/>
              <a:buNone/>
            </a:pPr>
            <a:r>
              <a:t/>
            </a:r>
            <a:endParaRPr b="0" i="0" sz="1800" u="none">
              <a:solidFill>
                <a:schemeClr val="dk1"/>
              </a:solidFill>
              <a:latin typeface="Arial"/>
              <a:ea typeface="Arial"/>
              <a:cs typeface="Arial"/>
              <a:sym typeface="Arial"/>
            </a:endParaRPr>
          </a:p>
          <a:p>
            <a:pPr indent="0" lvl="0" marL="3810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dog is growling</a:t>
            </a:r>
            <a:endParaRPr/>
          </a:p>
          <a:p>
            <a:pPr indent="0" lvl="0" marL="3810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run away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LTM - Storage of information</a:t>
            </a:r>
            <a:endParaRPr/>
          </a:p>
        </p:txBody>
      </p:sp>
      <p:sp>
        <p:nvSpPr>
          <p:cNvPr id="337" name="Google Shape;337;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rehearsal</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information moves from STM to LTM</a:t>
            </a:r>
            <a:endParaRPr/>
          </a:p>
          <a:p>
            <a:pPr indent="-234950" lvl="1" marL="857250" rtl="0" algn="l">
              <a:lnSpc>
                <a:spcPct val="10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total time hypothesis</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amount retained proportional to rehearsal time</a:t>
            </a:r>
            <a:endParaRPr/>
          </a:p>
          <a:p>
            <a:pPr indent="-234950" lvl="1" marL="857250" rtl="0" algn="l">
              <a:lnSpc>
                <a:spcPct val="10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distribution of practice effect</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optimized by spreading learning over time</a:t>
            </a:r>
            <a:endParaRPr/>
          </a:p>
          <a:p>
            <a:pPr indent="-234950" lvl="1" marL="857250" rtl="0" algn="l">
              <a:lnSpc>
                <a:spcPct val="10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structure, meaning and familiarity</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information easier to remember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LTM - Forgetting</a:t>
            </a:r>
            <a:endParaRPr/>
          </a:p>
        </p:txBody>
      </p:sp>
      <p:sp>
        <p:nvSpPr>
          <p:cNvPr id="343" name="Google Shape;343;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decay</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information is lost gradually but very slowly</a:t>
            </a:r>
            <a:endParaRPr/>
          </a:p>
          <a:p>
            <a:pPr indent="-292100" lvl="0" marL="381000" rtl="0" algn="l">
              <a:lnSpc>
                <a:spcPct val="90000"/>
              </a:lnSpc>
              <a:spcBef>
                <a:spcPts val="280"/>
              </a:spcBef>
              <a:spcAft>
                <a:spcPts val="0"/>
              </a:spcAft>
              <a:buClr>
                <a:schemeClr val="dk1"/>
              </a:buClr>
              <a:buSzPts val="1400"/>
              <a:buFont typeface="Verdana"/>
              <a:buNone/>
            </a:pPr>
            <a:r>
              <a:t/>
            </a:r>
            <a:endParaRPr b="0" i="0" sz="14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interference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new information replaces old: retroactive interference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old may interfere with new: proactive inhibition </a:t>
            </a:r>
            <a:endParaRPr/>
          </a:p>
          <a:p>
            <a:pPr indent="-228600" lvl="0" marL="381000" rtl="0" algn="l">
              <a:lnSpc>
                <a:spcPct val="90000"/>
              </a:lnSpc>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381000" lvl="0" marL="3810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so may not forget at all memory is selective …</a:t>
            </a:r>
            <a:endParaRPr/>
          </a:p>
          <a:p>
            <a:pPr indent="-381000" lvl="0" marL="381000" rtl="0" algn="l">
              <a:lnSpc>
                <a:spcPct val="90000"/>
              </a:lnSpc>
              <a:spcBef>
                <a:spcPts val="160"/>
              </a:spcBef>
              <a:spcAft>
                <a:spcPts val="0"/>
              </a:spcAft>
              <a:buClr>
                <a:schemeClr val="dk1"/>
              </a:buClr>
              <a:buSzPts val="800"/>
              <a:buFont typeface="Verdana"/>
              <a:buNone/>
            </a:pPr>
            <a:r>
              <a:t/>
            </a:r>
            <a:endParaRPr b="0" i="0" sz="800" u="none">
              <a:solidFill>
                <a:schemeClr val="dk1"/>
              </a:solidFill>
              <a:latin typeface="Verdana"/>
              <a:ea typeface="Verdana"/>
              <a:cs typeface="Verdana"/>
              <a:sym typeface="Verdana"/>
            </a:endParaRPr>
          </a:p>
          <a:p>
            <a:pPr indent="-381000" lvl="0" marL="3810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affected by emotion – can subconsciously `choose' to forget</a:t>
            </a:r>
            <a:endParaRPr b="0" i="0" sz="2400" u="none">
              <a:solidFill>
                <a:schemeClr val="dk1"/>
              </a:solidFill>
              <a:latin typeface="Verdana"/>
              <a:ea typeface="Verdana"/>
              <a:cs typeface="Verdana"/>
              <a:sym typeface="Verdana"/>
            </a:endParaRPr>
          </a:p>
          <a:p>
            <a:pPr indent="-228600" lvl="0" marL="38100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LTM - retrieval</a:t>
            </a:r>
            <a:endParaRPr/>
          </a:p>
        </p:txBody>
      </p:sp>
      <p:sp>
        <p:nvSpPr>
          <p:cNvPr id="349" name="Google Shape;349;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recall </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information reproduced from memory can be assisted by cues, e.g. categories, imagery</a:t>
            </a:r>
            <a:endParaRPr b="0" i="0" sz="2400" u="none">
              <a:solidFill>
                <a:schemeClr val="dk1"/>
              </a:solidFill>
              <a:latin typeface="Verdana"/>
              <a:ea typeface="Verdana"/>
              <a:cs typeface="Verdana"/>
              <a:sym typeface="Verdana"/>
            </a:endParaRPr>
          </a:p>
          <a:p>
            <a:pPr indent="-203200" lvl="0" marL="381000" rtl="0" algn="l">
              <a:lnSpc>
                <a:spcPct val="100000"/>
              </a:lnSpc>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a:p>
            <a:pPr indent="-381000" lvl="0" marL="38100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recognition</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information gives knowledge that it has been seen before</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less complex than recall - information is cue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ctr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Thinking</a:t>
            </a:r>
            <a:endParaRPr/>
          </a:p>
        </p:txBody>
      </p:sp>
      <p:sp>
        <p:nvSpPr>
          <p:cNvPr id="355" name="Google Shape;355;p36"/>
          <p:cNvSpPr txBox="1"/>
          <p:nvPr>
            <p:ph idx="1" type="subTitle"/>
          </p:nvPr>
        </p:nvSpPr>
        <p:spPr>
          <a:xfrm>
            <a:off x="228600" y="1219200"/>
            <a:ext cx="8610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How information is processed and manipulated.</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Most complex area and separates humans from other information-processing systems, both artificial and natural.</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Although, animals receive and store information, there is little evidence to suggest that they can use it in quite the same way as humans.</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Similarly, artificial intelligence can store information but their ability to use that information is limited to small domains.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7"/>
          <p:cNvSpPr txBox="1"/>
          <p:nvPr>
            <p:ph type="ctrTitle"/>
          </p:nvPr>
        </p:nvSpPr>
        <p:spPr>
          <a:xfrm>
            <a:off x="533400" y="228600"/>
            <a:ext cx="7772400" cy="9144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Thinking(cont.)</a:t>
            </a:r>
            <a:endParaRPr/>
          </a:p>
        </p:txBody>
      </p:sp>
      <p:sp>
        <p:nvSpPr>
          <p:cNvPr id="361" name="Google Shape;361;p37"/>
          <p:cNvSpPr txBox="1"/>
          <p:nvPr>
            <p:ph idx="1" type="subTitle"/>
          </p:nvPr>
        </p:nvSpPr>
        <p:spPr>
          <a:xfrm>
            <a:off x="152400" y="990600"/>
            <a:ext cx="8839200" cy="57150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Human thought is conscious and self-aware: while we may not always be able to identify the processes we use, we can identify the products of these  processes, our thoughts. </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We are able to think about things of which we have no experience, and solve problems which we have never seen before. How is this done?</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Thinking can require different amounts of knowledge. </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Some thinking activities are very directed and the knowledge required is constrained.</a:t>
            </a:r>
            <a:r>
              <a:rPr b="1" i="0" lang="en-US" sz="2000" u="none">
                <a:solidFill>
                  <a:schemeClr val="dk1"/>
                </a:solidFill>
                <a:latin typeface="Verdana"/>
                <a:ea typeface="Verdana"/>
                <a:cs typeface="Verdana"/>
                <a:sym typeface="Verdana"/>
              </a:rPr>
              <a:t> </a:t>
            </a:r>
            <a:endParaRPr/>
          </a:p>
          <a:p>
            <a:pPr indent="-342900" lvl="0" marL="3429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Ex:  Performing subtraction (constrained domain), understanding newspaper headlines demands knowledge of politics, social structures, public figures and world events.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type="ctrTitle"/>
          </p:nvPr>
        </p:nvSpPr>
        <p:spPr>
          <a:xfrm>
            <a:off x="533400" y="914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Categories of Thinking </a:t>
            </a:r>
            <a:endParaRPr/>
          </a:p>
        </p:txBody>
      </p:sp>
      <p:sp>
        <p:nvSpPr>
          <p:cNvPr id="367" name="Google Shape;367;p38"/>
          <p:cNvSpPr txBox="1"/>
          <p:nvPr>
            <p:ph idx="1" type="subTitle"/>
          </p:nvPr>
        </p:nvSpPr>
        <p:spPr>
          <a:xfrm>
            <a:off x="304800" y="2057400"/>
            <a:ext cx="8610600" cy="29718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0"/>
              </a:spcBef>
              <a:spcAft>
                <a:spcPts val="0"/>
              </a:spcAft>
              <a:buClr>
                <a:schemeClr val="dk1"/>
              </a:buClr>
              <a:buSzPts val="2000"/>
              <a:buFont typeface="Comic Sans MS"/>
              <a:buAutoNum type="arabicPeriod"/>
            </a:pPr>
            <a:r>
              <a:rPr b="0" i="0" lang="en-US" sz="2000" u="none">
                <a:solidFill>
                  <a:schemeClr val="dk1"/>
                </a:solidFill>
                <a:latin typeface="Verdana"/>
                <a:ea typeface="Verdana"/>
                <a:cs typeface="Verdana"/>
                <a:sym typeface="Verdana"/>
              </a:rPr>
              <a:t>Reasoning is the process by which we use the knowledge we have to draw conclusions or infer something new about the domain of interest. </a:t>
            </a:r>
            <a:endParaRPr/>
          </a:p>
          <a:p>
            <a:pPr indent="-457200" lvl="0" marL="457200" rtl="0" algn="l">
              <a:lnSpc>
                <a:spcPct val="15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Types – 3 : deduction, induction, abduction</a:t>
            </a:r>
            <a:endParaRPr/>
          </a:p>
          <a:p>
            <a:pPr indent="-457200" lvl="0" marL="457200" rtl="0" algn="l">
              <a:lnSpc>
                <a:spcPct val="150000"/>
              </a:lnSpc>
              <a:spcBef>
                <a:spcPts val="400"/>
              </a:spcBef>
              <a:spcAft>
                <a:spcPts val="0"/>
              </a:spcAft>
              <a:buClr>
                <a:schemeClr val="dk1"/>
              </a:buClr>
              <a:buSzPts val="2000"/>
              <a:buFont typeface="Verdana"/>
              <a:buAutoNum type="arabicPeriod" startAt="2"/>
            </a:pPr>
            <a:r>
              <a:rPr b="0" i="0" lang="en-US" sz="2000" u="none">
                <a:solidFill>
                  <a:schemeClr val="dk1"/>
                </a:solidFill>
                <a:latin typeface="Verdana"/>
                <a:ea typeface="Verdana"/>
                <a:cs typeface="Verdana"/>
                <a:sym typeface="Verdana"/>
              </a:rPr>
              <a:t>Problem solving is the process of finding a solution to an  </a:t>
            </a:r>
            <a:endParaRPr/>
          </a:p>
          <a:p>
            <a:pPr indent="-457200" lvl="0" marL="457200" rtl="0" algn="l">
              <a:lnSpc>
                <a:spcPct val="15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unfamiliar task, using the knowledge we have.</a:t>
            </a:r>
            <a:endParaRPr b="0" i="0" sz="2000" u="none">
              <a:solidFill>
                <a:schemeClr val="dk1"/>
              </a:solidFill>
              <a:latin typeface="Verdana"/>
              <a:ea typeface="Verdana"/>
              <a:cs typeface="Verdana"/>
              <a:sym typeface="Verdana"/>
            </a:endParaRPr>
          </a:p>
          <a:p>
            <a:pPr indent="-330200" lvl="0" marL="457200" rtl="0" algn="l">
              <a:lnSpc>
                <a:spcPct val="150000"/>
              </a:lnSpc>
              <a:spcBef>
                <a:spcPts val="400"/>
              </a:spcBef>
              <a:spcAft>
                <a:spcPts val="0"/>
              </a:spcAft>
              <a:buClr>
                <a:schemeClr val="dk1"/>
              </a:buClr>
              <a:buSzPts val="2000"/>
              <a:buFont typeface="Comic Sans MS"/>
              <a:buNone/>
            </a:pPr>
            <a:r>
              <a:t/>
            </a:r>
            <a:endParaRPr b="0" i="0" sz="2000" u="none">
              <a:solidFill>
                <a:schemeClr val="dk1"/>
              </a:solidFill>
              <a:latin typeface="Verdana"/>
              <a:ea typeface="Verdana"/>
              <a:cs typeface="Verdana"/>
              <a:sym typeface="Verdana"/>
            </a:endParaRPr>
          </a:p>
          <a:p>
            <a:pPr indent="-457200" lvl="0" marL="457200" rtl="0" algn="l">
              <a:lnSpc>
                <a:spcPct val="15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Deductive Reasoning</a:t>
            </a:r>
            <a:endParaRPr/>
          </a:p>
        </p:txBody>
      </p:sp>
      <p:sp>
        <p:nvSpPr>
          <p:cNvPr id="373" name="Google Shape;373;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Deduction:</a:t>
            </a:r>
            <a:endParaRPr/>
          </a:p>
          <a:p>
            <a:pPr indent="-381000" lvl="1" marL="1054100" rtl="0" algn="l">
              <a:lnSpc>
                <a:spcPct val="90000"/>
              </a:lnSpc>
              <a:spcBef>
                <a:spcPts val="40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derive logically necessary conclusion from given premises</a:t>
            </a:r>
            <a:r>
              <a:rPr b="0" i="0" lang="en-US" sz="2000" u="none">
                <a:solidFill>
                  <a:schemeClr val="dk1"/>
                </a:solidFill>
                <a:latin typeface="Verdana"/>
                <a:ea typeface="Verdana"/>
                <a:cs typeface="Verdana"/>
                <a:sym typeface="Verdana"/>
              </a:rPr>
              <a:t>.</a:t>
            </a:r>
            <a:endParaRPr/>
          </a:p>
          <a:p>
            <a:pPr indent="-381000" lvl="1" marL="10541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e.g.	If it is Friday then she will go to work</a:t>
            </a:r>
            <a:endParaRPr/>
          </a:p>
          <a:p>
            <a:pPr indent="-381000" lvl="1" marL="105410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It is Friday</a:t>
            </a:r>
            <a:endParaRPr/>
          </a:p>
          <a:p>
            <a:pPr indent="-381000" lvl="1" marL="105410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Therefore she will go to work.</a:t>
            </a:r>
            <a:endParaRPr b="0" i="0" sz="2000" u="none">
              <a:solidFill>
                <a:schemeClr val="dk1"/>
              </a:solidFill>
              <a:latin typeface="Verdana"/>
              <a:ea typeface="Verdana"/>
              <a:cs typeface="Verdana"/>
              <a:sym typeface="Verdana"/>
            </a:endParaRPr>
          </a:p>
          <a:p>
            <a:pPr indent="-304800" lvl="0" marL="381000" rtl="0" algn="l">
              <a:lnSpc>
                <a:spcPct val="9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Logical conclusion not necessarily true:</a:t>
            </a:r>
            <a:endParaRPr/>
          </a:p>
          <a:p>
            <a:pPr indent="-381000" lvl="1" marL="105410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e.g.	If it is raining then the ground is dry</a:t>
            </a:r>
            <a:endParaRPr/>
          </a:p>
          <a:p>
            <a:pPr indent="-381000" lvl="1" marL="105410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It is raining</a:t>
            </a:r>
            <a:endParaRPr/>
          </a:p>
          <a:p>
            <a:pPr indent="-381000" lvl="1" marL="105410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Therefore the ground is dry</a:t>
            </a:r>
            <a:endParaRPr/>
          </a:p>
          <a:p>
            <a:pPr indent="-266700" lvl="0" marL="381000" rtl="0" algn="l">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Contents (cont.)</a:t>
            </a:r>
            <a:endParaRPr/>
          </a:p>
        </p:txBody>
      </p:sp>
      <p:sp>
        <p:nvSpPr>
          <p:cNvPr id="118" name="Google Shape;118;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Emotion influences human capabilities.</a:t>
            </a:r>
            <a:endParaRPr/>
          </a:p>
          <a:p>
            <a:pPr indent="-381000" lvl="0" marL="381000" marR="0" rtl="0" algn="l">
              <a:lnSpc>
                <a:spcPct val="100000"/>
              </a:lnSpc>
              <a:spcBef>
                <a:spcPts val="560"/>
              </a:spcBef>
              <a:spcAft>
                <a:spcPts val="0"/>
              </a:spcAft>
              <a:buClr>
                <a:schemeClr val="dk1"/>
              </a:buClr>
              <a:buSzPts val="2800"/>
              <a:buFont typeface="Arial Narrow"/>
              <a:buChar char="•"/>
            </a:pPr>
            <a:r>
              <a:rPr b="0" i="0" lang="en-US" sz="2800" u="none" cap="none" strike="noStrike">
                <a:solidFill>
                  <a:schemeClr val="dk1"/>
                </a:solidFill>
                <a:latin typeface="Arial Narrow"/>
                <a:ea typeface="Arial Narrow"/>
                <a:cs typeface="Arial Narrow"/>
                <a:sym typeface="Arial Narrow"/>
              </a:rPr>
              <a:t>Users share common capabilities but are individuals with differences(since each person is different), which should not be ignored.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Deduction (cont.)</a:t>
            </a:r>
            <a:endParaRPr/>
          </a:p>
        </p:txBody>
      </p:sp>
      <p:sp>
        <p:nvSpPr>
          <p:cNvPr id="379" name="Google Shape;379;p40"/>
          <p:cNvSpPr txBox="1"/>
          <p:nvPr>
            <p:ph idx="1" type="body"/>
          </p:nvPr>
        </p:nvSpPr>
        <p:spPr>
          <a:xfrm>
            <a:off x="304800" y="1981200"/>
            <a:ext cx="84582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When truth and logical validity clash …</a:t>
            </a:r>
            <a:endParaRPr/>
          </a:p>
          <a:p>
            <a:pPr indent="-374650" lvl="1" marL="104775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	e.g.	Some people are babies</a:t>
            </a:r>
            <a:endParaRPr/>
          </a:p>
          <a:p>
            <a:pPr indent="-374650" lvl="1" marL="104775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		Some babies cry</a:t>
            </a:r>
            <a:endParaRPr/>
          </a:p>
          <a:p>
            <a:pPr indent="-374650" lvl="1" marL="104775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		Inference - Some people cry</a:t>
            </a:r>
            <a:endParaRPr/>
          </a:p>
          <a:p>
            <a:pPr indent="-381000" lvl="0" marL="381000" rtl="0" algn="l">
              <a:lnSpc>
                <a:spcPct val="100000"/>
              </a:lnSpc>
              <a:spcBef>
                <a:spcPts val="560"/>
              </a:spcBef>
              <a:spcAft>
                <a:spcPts val="0"/>
              </a:spcAft>
              <a:buClr>
                <a:schemeClr val="dk1"/>
              </a:buClr>
              <a:buSzPts val="2800"/>
              <a:buFont typeface="Verdana"/>
              <a:buChar char=" "/>
            </a:pPr>
            <a:r>
              <a:rPr b="0" i="0" lang="en-US" sz="2800" u="none">
                <a:solidFill>
                  <a:schemeClr val="dk1"/>
                </a:solidFill>
                <a:latin typeface="Verdana"/>
                <a:ea typeface="Verdana"/>
                <a:cs typeface="Verdana"/>
                <a:sym typeface="Verdana"/>
              </a:rPr>
              <a:t>Correct?</a:t>
            </a:r>
            <a:endParaRPr/>
          </a:p>
          <a:p>
            <a:pPr indent="-203200" lvl="0" marL="38100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838200" y="228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Deduction (cont.)</a:t>
            </a:r>
            <a:endParaRPr/>
          </a:p>
        </p:txBody>
      </p:sp>
      <p:sp>
        <p:nvSpPr>
          <p:cNvPr id="385" name="Google Shape;385;p41"/>
          <p:cNvSpPr txBox="1"/>
          <p:nvPr>
            <p:ph idx="1" type="body"/>
          </p:nvPr>
        </p:nvSpPr>
        <p:spPr>
          <a:xfrm>
            <a:off x="76200" y="1066800"/>
            <a:ext cx="8839200" cy="57912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1" i="0" lang="en-US" sz="2000" u="none">
                <a:solidFill>
                  <a:schemeClr val="dk1"/>
                </a:solidFill>
                <a:latin typeface="Verdana"/>
                <a:ea typeface="Verdana"/>
                <a:cs typeface="Verdana"/>
                <a:sym typeface="Verdana"/>
              </a:rPr>
              <a:t>When truth and logical validity clash … (cont.)</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This is in fact an invalid deduction.</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Since we are not told that all babies are people. </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It is therefore logically possible that the babies who cry are those who are not people.</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People bring their world knowledge into the reasoning process.</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We assume a certain amount of shared knowledge in our dealings with each other, which in turn allows us to interpret the inferences and deductions implied by others. </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If validity rather than truth was preferred, all premises would have to be made explicit.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Inductive Reasoning</a:t>
            </a:r>
            <a:endParaRPr/>
          </a:p>
        </p:txBody>
      </p:sp>
      <p:sp>
        <p:nvSpPr>
          <p:cNvPr id="391" name="Google Shape;391;p42"/>
          <p:cNvSpPr txBox="1"/>
          <p:nvPr>
            <p:ph idx="1" type="body"/>
          </p:nvPr>
        </p:nvSpPr>
        <p:spPr>
          <a:xfrm>
            <a:off x="685800" y="1752600"/>
            <a:ext cx="7772400" cy="4876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Induction:</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generalize from cases seen to cases unseen</a:t>
            </a:r>
            <a:endParaRPr/>
          </a:p>
          <a:p>
            <a:pPr indent="-285750" lvl="1" marL="857250" rtl="0" algn="l">
              <a:lnSpc>
                <a:spcPct val="90000"/>
              </a:lnSpc>
              <a:spcBef>
                <a:spcPts val="400"/>
              </a:spcBef>
              <a:spcAft>
                <a:spcPts val="0"/>
              </a:spcAft>
              <a:buClr>
                <a:schemeClr val="dk1"/>
              </a:buClr>
              <a:buSzPts val="2000"/>
              <a:buFont typeface="Verdana"/>
              <a:buChar char=" "/>
            </a:pPr>
            <a:r>
              <a:rPr b="0" i="0" lang="en-US" sz="2000" u="none">
                <a:solidFill>
                  <a:schemeClr val="dk1"/>
                </a:solidFill>
                <a:latin typeface="Verdana"/>
                <a:ea typeface="Verdana"/>
                <a:cs typeface="Verdana"/>
                <a:sym typeface="Verdana"/>
              </a:rPr>
              <a:t>e.g.	all elephants we have seen have trunks</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	therefore all elephants have trunks.</a:t>
            </a:r>
            <a:endParaRPr/>
          </a:p>
          <a:p>
            <a:pPr indent="-254000" lvl="0" marL="38100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381000" lvl="0" marL="38100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Unreliable:</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can only prove false not true</a:t>
            </a:r>
            <a:endParaRPr/>
          </a:p>
          <a:p>
            <a:pPr indent="-254000" lvl="0" marL="38100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381000" lvl="0" marL="38100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but useful because we use it constantly in learning about our environment</a:t>
            </a:r>
            <a:endParaRPr/>
          </a:p>
          <a:p>
            <a:pPr indent="-254000" lvl="0" marL="381000" rtl="0" algn="l">
              <a:lnSpc>
                <a:spcPct val="9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381000" lvl="0" marL="38100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Humans not good at using negative evidence</a:t>
            </a:r>
            <a:endParaRPr/>
          </a:p>
          <a:p>
            <a:pPr indent="-285750" lvl="1" marL="857250" rtl="0" algn="l">
              <a:lnSpc>
                <a:spcPct val="90000"/>
              </a:lnSpc>
              <a:spcBef>
                <a:spcPts val="400"/>
              </a:spcBef>
              <a:spcAft>
                <a:spcPts val="0"/>
              </a:spcAft>
              <a:buClr>
                <a:schemeClr val="dk1"/>
              </a:buClr>
              <a:buSzPts val="2000"/>
              <a:buFont typeface="Verdana"/>
              <a:buChar char=" "/>
            </a:pPr>
            <a:r>
              <a:rPr b="0" i="0" lang="en-US" sz="2000" u="none">
                <a:solidFill>
                  <a:schemeClr val="dk1"/>
                </a:solidFill>
                <a:latin typeface="Verdana"/>
                <a:ea typeface="Verdana"/>
                <a:cs typeface="Verdana"/>
                <a:sym typeface="Verdana"/>
              </a:rPr>
              <a:t>e.g. Wason's cards.</a:t>
            </a:r>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Wason's cards</a:t>
            </a:r>
            <a:endParaRPr/>
          </a:p>
        </p:txBody>
      </p:sp>
      <p:sp>
        <p:nvSpPr>
          <p:cNvPr id="397" name="Google Shape;397;p43"/>
          <p:cNvSpPr txBox="1"/>
          <p:nvPr>
            <p:ph idx="1" type="body"/>
          </p:nvPr>
        </p:nvSpPr>
        <p:spPr>
          <a:xfrm>
            <a:off x="685800" y="45720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Is this true?</a:t>
            </a:r>
            <a:endParaRPr/>
          </a:p>
          <a:p>
            <a:pPr indent="0" lvl="0" marL="0" rtl="0" algn="ctr">
              <a:lnSpc>
                <a:spcPct val="100000"/>
              </a:lnSpc>
              <a:spcBef>
                <a:spcPts val="280"/>
              </a:spcBef>
              <a:spcAft>
                <a:spcPts val="0"/>
              </a:spcAft>
              <a:buClr>
                <a:schemeClr val="dk1"/>
              </a:buClr>
              <a:buSzPts val="1400"/>
              <a:buFont typeface="Verdana"/>
              <a:buNone/>
            </a:pPr>
            <a:r>
              <a:t/>
            </a:r>
            <a:endParaRPr b="0" i="0" sz="1400" u="none">
              <a:solidFill>
                <a:schemeClr val="dk1"/>
              </a:solidFill>
              <a:latin typeface="Verdana"/>
              <a:ea typeface="Verdana"/>
              <a:cs typeface="Verdana"/>
              <a:sym typeface="Verdana"/>
            </a:endParaRPr>
          </a:p>
          <a:p>
            <a:pPr indent="0" lvl="0" marL="0" rtl="0" algn="ctr">
              <a:lnSpc>
                <a:spcPct val="10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How many cards do you need to turn over to find out?</a:t>
            </a:r>
            <a:endParaRPr/>
          </a:p>
          <a:p>
            <a:pPr indent="0" lvl="0" marL="0" rtl="0" algn="ctr">
              <a:lnSpc>
                <a:spcPct val="10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0" lvl="0" marL="0" rtl="0" algn="ctr">
              <a:lnSpc>
                <a:spcPct val="10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and which cards?</a:t>
            </a:r>
            <a:endParaRPr/>
          </a:p>
        </p:txBody>
      </p:sp>
      <p:sp>
        <p:nvSpPr>
          <p:cNvPr id="398" name="Google Shape;398;p43"/>
          <p:cNvSpPr txBox="1"/>
          <p:nvPr/>
        </p:nvSpPr>
        <p:spPr>
          <a:xfrm>
            <a:off x="533400" y="3717925"/>
            <a:ext cx="8077200" cy="400050"/>
          </a:xfrm>
          <a:prstGeom prst="rect">
            <a:avLst/>
          </a:prstGeom>
          <a:solidFill>
            <a:srgbClr val="FF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If a card has a vowel on one side it has an even number on the other</a:t>
            </a:r>
            <a:endParaRPr/>
          </a:p>
        </p:txBody>
      </p:sp>
      <p:grpSp>
        <p:nvGrpSpPr>
          <p:cNvPr id="399" name="Google Shape;399;p43"/>
          <p:cNvGrpSpPr/>
          <p:nvPr/>
        </p:nvGrpSpPr>
        <p:grpSpPr>
          <a:xfrm>
            <a:off x="2362200" y="1965325"/>
            <a:ext cx="4343400" cy="1311275"/>
            <a:chOff x="768" y="3264"/>
            <a:chExt cx="2736" cy="826"/>
          </a:xfrm>
        </p:grpSpPr>
        <p:sp>
          <p:nvSpPr>
            <p:cNvPr id="400" name="Google Shape;400;p43"/>
            <p:cNvSpPr txBox="1"/>
            <p:nvPr/>
          </p:nvSpPr>
          <p:spPr>
            <a:xfrm>
              <a:off x="768" y="3312"/>
              <a:ext cx="576" cy="76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01" name="Google Shape;401;p43"/>
            <p:cNvSpPr txBox="1"/>
            <p:nvPr/>
          </p:nvSpPr>
          <p:spPr>
            <a:xfrm>
              <a:off x="1488" y="3312"/>
              <a:ext cx="576" cy="76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02" name="Google Shape;402;p43"/>
            <p:cNvSpPr txBox="1"/>
            <p:nvPr/>
          </p:nvSpPr>
          <p:spPr>
            <a:xfrm>
              <a:off x="2208" y="3312"/>
              <a:ext cx="576" cy="76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03" name="Google Shape;403;p43"/>
            <p:cNvSpPr txBox="1"/>
            <p:nvPr/>
          </p:nvSpPr>
          <p:spPr>
            <a:xfrm>
              <a:off x="2928" y="3312"/>
              <a:ext cx="576" cy="76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04" name="Google Shape;404;p43"/>
            <p:cNvSpPr txBox="1"/>
            <p:nvPr/>
          </p:nvSpPr>
          <p:spPr>
            <a:xfrm>
              <a:off x="863" y="3264"/>
              <a:ext cx="2641" cy="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0"/>
                <a:buFont typeface="Times New Roman"/>
                <a:buNone/>
              </a:pPr>
              <a:r>
                <a:rPr b="1" i="0" lang="en-US" sz="8000" u="none">
                  <a:solidFill>
                    <a:schemeClr val="dk1"/>
                  </a:solidFill>
                  <a:latin typeface="Times New Roman"/>
                  <a:ea typeface="Times New Roman"/>
                  <a:cs typeface="Times New Roman"/>
                  <a:sym typeface="Times New Roman"/>
                </a:rPr>
                <a:t>7  E  4  K</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4"/>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Wason's cards (cont.)</a:t>
            </a:r>
            <a:endParaRPr/>
          </a:p>
        </p:txBody>
      </p:sp>
      <p:sp>
        <p:nvSpPr>
          <p:cNvPr id="410" name="Google Shape;410;p44"/>
          <p:cNvSpPr txBox="1"/>
          <p:nvPr>
            <p:ph idx="1" type="body"/>
          </p:nvPr>
        </p:nvSpPr>
        <p:spPr>
          <a:xfrm>
            <a:off x="685800" y="1752600"/>
            <a:ext cx="7772400" cy="4114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5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Common response: check the E and the 4.</a:t>
            </a:r>
            <a:endParaRPr/>
          </a:p>
          <a:p>
            <a:pPr indent="-381000" lvl="0" marL="381000" marR="0" rtl="0" algn="l">
              <a:lnSpc>
                <a:spcPct val="15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However, this uses only positive evidence.</a:t>
            </a:r>
            <a:endParaRPr/>
          </a:p>
          <a:p>
            <a:pPr indent="-381000" lvl="0" marL="381000" marR="0" rtl="0" algn="l">
              <a:lnSpc>
                <a:spcPct val="15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Test the truth : check negative evidence  - Ex: E and 7 (odd number).</a:t>
            </a:r>
            <a:endParaRPr/>
          </a:p>
          <a:p>
            <a:pPr indent="-381000" lvl="0" marL="381000" marR="0" rtl="0" algn="l">
              <a:lnSpc>
                <a:spcPct val="15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It does not matter what is on the other side of the other cards: the statement does not say </a:t>
            </a:r>
            <a:r>
              <a:rPr b="1" i="0" lang="en-US" sz="2000" u="none" cap="none" strike="noStrike">
                <a:solidFill>
                  <a:schemeClr val="dk1"/>
                </a:solidFill>
                <a:latin typeface="Verdana"/>
                <a:ea typeface="Verdana"/>
                <a:cs typeface="Verdana"/>
                <a:sym typeface="Verdana"/>
              </a:rPr>
              <a:t>that all even numbers have vowels, just that all vowels have even numbers.</a:t>
            </a:r>
            <a:r>
              <a:rPr b="0" i="0" lang="en-US" sz="20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762000" y="381000"/>
            <a:ext cx="6858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Abductive reasoning</a:t>
            </a:r>
            <a:endParaRPr/>
          </a:p>
        </p:txBody>
      </p:sp>
      <p:sp>
        <p:nvSpPr>
          <p:cNvPr id="416" name="Google Shape;416;p45"/>
          <p:cNvSpPr txBox="1"/>
          <p:nvPr>
            <p:ph idx="1" type="body"/>
          </p:nvPr>
        </p:nvSpPr>
        <p:spPr>
          <a:xfrm>
            <a:off x="304800" y="990600"/>
            <a:ext cx="8534400" cy="57150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Reasoning from event to cause</a:t>
            </a:r>
            <a:endParaRPr/>
          </a:p>
          <a:p>
            <a:pPr indent="-285750" lvl="1" marL="857250" rtl="0" algn="l">
              <a:lnSpc>
                <a:spcPct val="150000"/>
              </a:lnSpc>
              <a:spcBef>
                <a:spcPts val="400"/>
              </a:spcBef>
              <a:spcAft>
                <a:spcPts val="0"/>
              </a:spcAft>
              <a:buClr>
                <a:schemeClr val="dk1"/>
              </a:buClr>
              <a:buSzPts val="2000"/>
              <a:buFont typeface="Verdana"/>
              <a:buChar char=" "/>
            </a:pPr>
            <a:r>
              <a:rPr b="0" i="0" lang="en-US" sz="2000" u="none">
                <a:solidFill>
                  <a:schemeClr val="dk1"/>
                </a:solidFill>
                <a:latin typeface="Verdana"/>
                <a:ea typeface="Verdana"/>
                <a:cs typeface="Verdana"/>
                <a:sym typeface="Verdana"/>
              </a:rPr>
              <a:t>e.g.	Sam drives fast when drunk.</a:t>
            </a:r>
            <a:endParaRPr/>
          </a:p>
          <a:p>
            <a:pPr indent="-285750" lvl="1" marL="857250" rtl="0" algn="l">
              <a:lnSpc>
                <a:spcPct val="150000"/>
              </a:lnSpc>
              <a:spcBef>
                <a:spcPts val="400"/>
              </a:spcBef>
              <a:spcAft>
                <a:spcPts val="0"/>
              </a:spcAft>
              <a:buClr>
                <a:schemeClr val="dk1"/>
              </a:buClr>
              <a:buSzPts val="2000"/>
              <a:buFont typeface="Verdana"/>
              <a:buChar char=" "/>
            </a:pPr>
            <a:r>
              <a:rPr b="0" i="0" lang="en-US" sz="2000" u="none">
                <a:solidFill>
                  <a:schemeClr val="dk1"/>
                </a:solidFill>
                <a:latin typeface="Verdana"/>
                <a:ea typeface="Verdana"/>
                <a:cs typeface="Verdana"/>
                <a:sym typeface="Verdana"/>
              </a:rPr>
              <a:t>	If I see Sam driving fast, assume drunk.</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Unreliable:</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can lead to false explanations</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Ex: since there may be another reason why she is driving fast: she may have been called to an emergency.</a:t>
            </a:r>
            <a:endParaRPr/>
          </a:p>
          <a:p>
            <a:pPr indent="-381000" lvl="0" marL="381000" rtl="0" algn="l">
              <a:lnSpc>
                <a:spcPct val="150000"/>
              </a:lnSpc>
              <a:spcBef>
                <a:spcPts val="400"/>
              </a:spcBef>
              <a:spcAft>
                <a:spcPts val="0"/>
              </a:spcAft>
              <a:buClr>
                <a:schemeClr val="dk1"/>
              </a:buClr>
              <a:buSzPts val="2000"/>
              <a:buFont typeface="Verdana"/>
              <a:buChar char="•"/>
            </a:pPr>
            <a:r>
              <a:rPr b="1" i="0" lang="en-US" sz="2000" u="none">
                <a:solidFill>
                  <a:schemeClr val="dk1"/>
                </a:solidFill>
                <a:latin typeface="Verdana"/>
                <a:ea typeface="Verdana"/>
                <a:cs typeface="Verdana"/>
                <a:sym typeface="Verdana"/>
              </a:rPr>
              <a:t>Explanation: </a:t>
            </a:r>
            <a:r>
              <a:rPr b="0" i="0" lang="en-US" sz="2000" u="none">
                <a:solidFill>
                  <a:schemeClr val="dk1"/>
                </a:solidFill>
                <a:latin typeface="Verdana"/>
                <a:ea typeface="Verdana"/>
                <a:cs typeface="Verdana"/>
                <a:sym typeface="Verdana"/>
              </a:rPr>
              <a:t>If an event always follows an action, the user will infer that the event is caused by the action unless evidence to the contrary is made available. If, in fact, the event and the action are unrelated, confusion and even error often result.</a:t>
            </a:r>
            <a:endParaRPr/>
          </a:p>
          <a:p>
            <a:pPr indent="-158750" lvl="1" marL="857250" rtl="0" algn="l">
              <a:lnSpc>
                <a:spcPct val="150000"/>
              </a:lnSpc>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6"/>
          <p:cNvSpPr txBox="1"/>
          <p:nvPr>
            <p:ph type="title"/>
          </p:nvPr>
        </p:nvSpPr>
        <p:spPr>
          <a:xfrm>
            <a:off x="685800" y="228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Problem solving</a:t>
            </a:r>
            <a:endParaRPr/>
          </a:p>
        </p:txBody>
      </p:sp>
      <p:sp>
        <p:nvSpPr>
          <p:cNvPr id="422" name="Google Shape;422;p46"/>
          <p:cNvSpPr txBox="1"/>
          <p:nvPr>
            <p:ph idx="1" type="body"/>
          </p:nvPr>
        </p:nvSpPr>
        <p:spPr>
          <a:xfrm>
            <a:off x="152400" y="1219200"/>
            <a:ext cx="8763000" cy="53340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Process of finding solution to unfamiliar task using knowledge.</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Several theories.</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Gestalt</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problem solving both productive and reproductive.</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reproductive problem solving draws on previous experience as the behaviorists claimed, productive draws on insight and restructuring of problem.</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attractive but not enough evidence to explain `insight' etc.</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move away from behaviourism and led towards information processing theories.</a:t>
            </a:r>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762000" y="3048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Problem solving (cont.)</a:t>
            </a:r>
            <a:endParaRPr/>
          </a:p>
        </p:txBody>
      </p:sp>
      <p:sp>
        <p:nvSpPr>
          <p:cNvPr id="428" name="Google Shape;428;p47"/>
          <p:cNvSpPr txBox="1"/>
          <p:nvPr>
            <p:ph idx="1" type="body"/>
          </p:nvPr>
        </p:nvSpPr>
        <p:spPr>
          <a:xfrm>
            <a:off x="533400" y="1295400"/>
            <a:ext cx="8305800" cy="49339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Problem space theory (Newell and Simon)</a:t>
            </a:r>
            <a:endParaRPr/>
          </a:p>
          <a:p>
            <a:pPr indent="-285750" lvl="1" marL="476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problem solving centers on the problem space</a:t>
            </a:r>
            <a:endParaRPr/>
          </a:p>
          <a:p>
            <a:pPr indent="-285750" lvl="1" marL="476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problem space comprises problem states</a:t>
            </a:r>
            <a:endParaRPr/>
          </a:p>
          <a:p>
            <a:pPr indent="-285750" lvl="1" marL="476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problem solving involves generating these states using legal state transition operators.</a:t>
            </a:r>
            <a:endParaRPr/>
          </a:p>
          <a:p>
            <a:pPr indent="-285750" lvl="1" marL="476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heuristics may be employed to select operators</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	e.g. means-ends analysis</a:t>
            </a:r>
            <a:endParaRPr/>
          </a:p>
          <a:p>
            <a:pPr indent="-285750" lvl="1" marL="476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operates within human information processing system</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	e.g. STM limits etc.</a:t>
            </a:r>
            <a:endParaRPr/>
          </a:p>
          <a:p>
            <a:pPr indent="-285750" lvl="1" marL="476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largely applied to problem solving in well-defined areas</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	e.g. puzzles rather than knowledge intensive areas</a:t>
            </a:r>
            <a:endParaRPr/>
          </a:p>
          <a:p>
            <a:pPr indent="-254000" lvl="0" marL="381000" rtl="0" algn="l">
              <a:spcBef>
                <a:spcPts val="400"/>
              </a:spcBef>
              <a:spcAft>
                <a:spcPts val="0"/>
              </a:spcAft>
              <a:buClr>
                <a:schemeClr val="dk1"/>
              </a:buClr>
              <a:buSzPts val="2000"/>
              <a:buFont typeface="Verdan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Problem solving (cont.)</a:t>
            </a:r>
            <a:endParaRPr/>
          </a:p>
        </p:txBody>
      </p:sp>
      <p:sp>
        <p:nvSpPr>
          <p:cNvPr id="434" name="Google Shape;434;p48"/>
          <p:cNvSpPr txBox="1"/>
          <p:nvPr>
            <p:ph idx="1" type="body"/>
          </p:nvPr>
        </p:nvSpPr>
        <p:spPr>
          <a:xfrm>
            <a:off x="684212" y="13716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Analogy</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analogical mapping:</a:t>
            </a:r>
            <a:endParaRPr/>
          </a:p>
          <a:p>
            <a:pPr indent="-228600" lvl="2" marL="1276350" rtl="0" algn="l">
              <a:lnSpc>
                <a:spcPct val="15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novel problems in new domain?</a:t>
            </a:r>
            <a:endParaRPr/>
          </a:p>
          <a:p>
            <a:pPr indent="-228600" lvl="2" marL="1276350" rtl="0" algn="l">
              <a:lnSpc>
                <a:spcPct val="15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use knowledge of similar problem from similar domain </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analogical mapping difficult if domains are semantically different</a:t>
            </a:r>
            <a:endParaRPr/>
          </a:p>
          <a:p>
            <a:pPr indent="-381000" lvl="0" marL="381000" rtl="0" algn="l">
              <a:lnSpc>
                <a:spcPct val="15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Skill acquisition</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skilled activity characterized by chunking</a:t>
            </a:r>
            <a:endParaRPr b="0" i="0" sz="2000" u="none">
              <a:solidFill>
                <a:schemeClr val="dk1"/>
              </a:solidFill>
              <a:latin typeface="Verdana"/>
              <a:ea typeface="Verdana"/>
              <a:cs typeface="Verdana"/>
              <a:sym typeface="Verdana"/>
            </a:endParaRPr>
          </a:p>
          <a:p>
            <a:pPr indent="-228600" lvl="2" marL="1276350" rtl="0" algn="l">
              <a:lnSpc>
                <a:spcPct val="15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lot of information is chunked to optimize STM</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conceptual rather than superficial grouping of problems</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information is structured more effectively</a:t>
            </a:r>
            <a:endParaRPr/>
          </a:p>
          <a:p>
            <a:pPr indent="-266700" lvl="0" marL="381000" rtl="0" algn="l">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Errors and mental models</a:t>
            </a:r>
            <a:endParaRPr/>
          </a:p>
        </p:txBody>
      </p:sp>
      <p:sp>
        <p:nvSpPr>
          <p:cNvPr id="440" name="Google Shape;440;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Types of error</a:t>
            </a:r>
            <a:endParaRPr/>
          </a:p>
          <a:p>
            <a:pPr indent="-304800" lvl="0" marL="381000" rtl="0" algn="l">
              <a:lnSpc>
                <a:spcPct val="9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slips </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right intention, but failed to do it right</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causes: poor physical skill,inattention etc.</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change to aspect of skilled behaviour can cause slip</a:t>
            </a:r>
            <a:endParaRPr/>
          </a:p>
          <a:p>
            <a:pPr indent="-304800" lvl="0" marL="381000" rtl="0" algn="l">
              <a:lnSpc>
                <a:spcPct val="9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mistakes</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wrong intention</a:t>
            </a:r>
            <a:endParaRPr/>
          </a:p>
          <a:p>
            <a:pPr indent="-285750" lvl="1" marL="85725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cause: incorrect understanding</a:t>
            </a:r>
            <a:endParaRPr/>
          </a:p>
          <a:p>
            <a:pPr indent="-228600" lvl="2" marL="1276350" rtl="0" algn="l">
              <a:lnSpc>
                <a:spcPct val="90000"/>
              </a:lnSpc>
              <a:spcBef>
                <a:spcPts val="32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humans create mental models to explain behaviour.</a:t>
            </a:r>
            <a:endParaRPr/>
          </a:p>
          <a:p>
            <a:pPr indent="-228600" lvl="2" marL="1276350" rtl="0" algn="l">
              <a:lnSpc>
                <a:spcPct val="90000"/>
              </a:lnSpc>
              <a:spcBef>
                <a:spcPts val="32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if wrong (different from actual system) errors can occur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Vision</a:t>
            </a:r>
            <a:endParaRPr/>
          </a:p>
        </p:txBody>
      </p:sp>
      <p:sp>
        <p:nvSpPr>
          <p:cNvPr id="124" name="Google Shape;124;p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Two stages in vision</a:t>
            </a:r>
            <a:endParaRPr/>
          </a:p>
          <a:p>
            <a:pPr indent="-114300" lvl="4" marL="2114550" rtl="0" algn="l">
              <a:lnSpc>
                <a:spcPct val="100000"/>
              </a:lnSpc>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381000" lvl="0" marL="38100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 physical reception of stimulus</a:t>
            </a:r>
            <a:endParaRPr/>
          </a:p>
          <a:p>
            <a:pPr indent="-228600" lvl="4" marL="2114550" rtl="0" algn="l">
              <a:lnSpc>
                <a:spcPct val="100000"/>
              </a:lnSpc>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a:p>
            <a:pPr indent="-381000" lvl="0" marL="38100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 processing and interpretation of stimulus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685800" y="609600"/>
            <a:ext cx="6858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Emotion</a:t>
            </a:r>
            <a:endParaRPr/>
          </a:p>
        </p:txBody>
      </p:sp>
      <p:sp>
        <p:nvSpPr>
          <p:cNvPr id="446" name="Google Shape;446;p50"/>
          <p:cNvSpPr txBox="1"/>
          <p:nvPr>
            <p:ph idx="1" type="body"/>
          </p:nvPr>
        </p:nvSpPr>
        <p:spPr>
          <a:xfrm>
            <a:off x="685800" y="1524000"/>
            <a:ext cx="7772400" cy="48768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Our emotional response to situations affects how we perform. </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For example, positive emotions enable us to think more creatively, to solve complex problems, whereas negative emotion pushes us into narrow, focussed thinking. </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 problem that may be easy to solve when we are</a:t>
            </a:r>
            <a:endParaRPr/>
          </a:p>
          <a:p>
            <a:pPr indent="0" lvl="0" marL="381000" rtl="0" algn="l">
              <a:lnSpc>
                <a:spcPct val="150000"/>
              </a:lnSpc>
              <a:spcBef>
                <a:spcPts val="400"/>
              </a:spcBef>
              <a:spcAft>
                <a:spcPts val="0"/>
              </a:spcAft>
              <a:buNone/>
            </a:pPr>
            <a:r>
              <a:rPr b="0" i="0" lang="en-US" sz="2000" u="none">
                <a:solidFill>
                  <a:schemeClr val="dk1"/>
                </a:solidFill>
                <a:latin typeface="Verdana"/>
                <a:ea typeface="Verdana"/>
                <a:cs typeface="Verdana"/>
                <a:sym typeface="Verdana"/>
              </a:rPr>
              <a:t>relaxed, will become difficult if we are frustrated or afraid.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685800" y="609600"/>
            <a:ext cx="6858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Emotion (cont.)</a:t>
            </a:r>
            <a:endParaRPr/>
          </a:p>
        </p:txBody>
      </p:sp>
      <p:sp>
        <p:nvSpPr>
          <p:cNvPr id="452" name="Google Shape;452;p51"/>
          <p:cNvSpPr txBox="1"/>
          <p:nvPr>
            <p:ph idx="1" type="body"/>
          </p:nvPr>
        </p:nvSpPr>
        <p:spPr>
          <a:xfrm>
            <a:off x="685800" y="1524000"/>
            <a:ext cx="7772400" cy="50292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Various theories of how emotion works</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James-Lange: emotion is our interpretation of a physiological response to a stimuli</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Cannon: emotion is a psychological response to a stimuli</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Schacter-Singer: emotion is the result of our evaluation of our physiological responses, in the light of the whole situation we are in</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Emotion clearly involves both cognitive and physical responses to stimuli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2"/>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Emotion (cont.)</a:t>
            </a:r>
            <a:endParaRPr/>
          </a:p>
        </p:txBody>
      </p:sp>
      <p:sp>
        <p:nvSpPr>
          <p:cNvPr id="458" name="Google Shape;458;p52"/>
          <p:cNvSpPr txBox="1"/>
          <p:nvPr>
            <p:ph idx="1" type="body"/>
          </p:nvPr>
        </p:nvSpPr>
        <p:spPr>
          <a:xfrm>
            <a:off x="609600" y="18288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The biological response to physical stimuli is called </a:t>
            </a:r>
            <a:r>
              <a:rPr b="0" i="1" lang="en-US" sz="2400" u="none">
                <a:solidFill>
                  <a:schemeClr val="dk1"/>
                </a:solidFill>
                <a:latin typeface="Verdana"/>
                <a:ea typeface="Verdana"/>
                <a:cs typeface="Verdana"/>
                <a:sym typeface="Verdana"/>
              </a:rPr>
              <a:t>affect.</a:t>
            </a:r>
            <a:endParaRPr/>
          </a:p>
          <a:p>
            <a:pPr indent="-381000" lvl="0" marL="38100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 </a:t>
            </a:r>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Affect influences how we respond to situations</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positive → creative problem solving</a:t>
            </a:r>
            <a:endParaRPr/>
          </a:p>
          <a:p>
            <a:pPr indent="-285750" lvl="1" marL="85725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negative → narrow thinking</a:t>
            </a:r>
            <a:endParaRPr b="0" i="0" sz="2400" u="none">
              <a:solidFill>
                <a:schemeClr val="dk1"/>
              </a:solidFill>
              <a:latin typeface="Verdana"/>
              <a:ea typeface="Verdana"/>
              <a:cs typeface="Verdana"/>
              <a:sym typeface="Verdana"/>
            </a:endParaRPr>
          </a:p>
          <a:p>
            <a:pPr indent="-285750" lvl="1" marL="857250" rtl="0" algn="l">
              <a:lnSpc>
                <a:spcPct val="100000"/>
              </a:lnSpc>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285750" lvl="1" marL="85725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“Negative affect can make it harder to do even easy tasks; positive affect can make it easier to do difficult tasks” </a:t>
            </a:r>
            <a:endParaRPr/>
          </a:p>
          <a:p>
            <a:pPr indent="-228600" lvl="4" marL="2114550" rtl="0" algn="r">
              <a:lnSpc>
                <a:spcPct val="100000"/>
              </a:lnSpc>
              <a:spcBef>
                <a:spcPts val="32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(Donald Norman)</a:t>
            </a:r>
            <a:endParaRPr b="0" i="0" sz="1800" u="none">
              <a:solidFill>
                <a:schemeClr val="dk1"/>
              </a:solidFill>
              <a:latin typeface="Verdana"/>
              <a:ea typeface="Verdana"/>
              <a:cs typeface="Verdana"/>
              <a:sym typeface="Verdana"/>
            </a:endParaRPr>
          </a:p>
          <a:p>
            <a:pPr indent="-266700" lvl="0" marL="381000" rtl="0" algn="l">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Emotion (cont.)</a:t>
            </a:r>
            <a:endParaRPr/>
          </a:p>
        </p:txBody>
      </p:sp>
      <p:sp>
        <p:nvSpPr>
          <p:cNvPr id="464" name="Google Shape;464;p53"/>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Implications for interface design</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stress will increase the difficulty of problem solving</a:t>
            </a:r>
            <a:endParaRPr/>
          </a:p>
          <a:p>
            <a:pPr indent="-285750" lvl="1" marL="85725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relaxed users will be more forgiving of shortcomings in design</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This does not give us an excuse to design bad interfaces but does suggest that if we build interfaces that promote positive responses </a:t>
            </a:r>
            <a:endParaRPr b="0" i="0" sz="2000" u="none">
              <a:solidFill>
                <a:schemeClr val="dk1"/>
              </a:solidFill>
              <a:latin typeface="Verdana"/>
              <a:ea typeface="Verdana"/>
              <a:cs typeface="Verdana"/>
              <a:sym typeface="Verdana"/>
            </a:endParaRPr>
          </a:p>
          <a:p>
            <a:pPr indent="-285750" lvl="1" marL="857250" rtl="0" algn="l">
              <a:lnSpc>
                <a:spcPct val="15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for example by using aesthetics or reward then they are likely be more successful.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Individual differences</a:t>
            </a:r>
            <a:endParaRPr/>
          </a:p>
        </p:txBody>
      </p:sp>
      <p:sp>
        <p:nvSpPr>
          <p:cNvPr id="470" name="Google Shape;470;p5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Here, discussion about human is done in general.</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To some extent this is true: the psychological principles and properties that we have discussed apply to the majority of people.</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Although we share processes in common, humans, and therefore users, are not all the same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5"/>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Individual differences (cont.)</a:t>
            </a:r>
            <a:endParaRPr/>
          </a:p>
        </p:txBody>
      </p:sp>
      <p:sp>
        <p:nvSpPr>
          <p:cNvPr id="476" name="Google Shape;476;p5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long term</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  gender physical and intellectual abilities</a:t>
            </a:r>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short term</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  effect of stress or fatigue</a:t>
            </a:r>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changing</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  age</a:t>
            </a:r>
            <a:endParaRPr/>
          </a:p>
          <a:p>
            <a:pPr indent="-304800" lvl="0" marL="381000" rtl="0" algn="l">
              <a:lnSpc>
                <a:spcPct val="100000"/>
              </a:lnSpc>
              <a:spcBef>
                <a:spcPts val="240"/>
              </a:spcBef>
              <a:spcAft>
                <a:spcPts val="0"/>
              </a:spcAft>
              <a:buClr>
                <a:schemeClr val="dk1"/>
              </a:buClr>
              <a:buSzPts val="1200"/>
              <a:buFont typeface="Verdana"/>
              <a:buNone/>
            </a:pPr>
            <a:r>
              <a:t/>
            </a:r>
            <a:endParaRPr b="0" i="0" sz="1200" u="none">
              <a:solidFill>
                <a:schemeClr val="dk1"/>
              </a:solidFill>
              <a:latin typeface="Verdana"/>
              <a:ea typeface="Verdana"/>
              <a:cs typeface="Verdana"/>
              <a:sym typeface="Verdana"/>
            </a:endParaRPr>
          </a:p>
          <a:p>
            <a:pPr indent="-381000" lvl="0" marL="381000" rtl="0" algn="l">
              <a:lnSpc>
                <a:spcPct val="100000"/>
              </a:lnSpc>
              <a:spcBef>
                <a:spcPts val="480"/>
              </a:spcBef>
              <a:spcAft>
                <a:spcPts val="0"/>
              </a:spcAft>
              <a:buClr>
                <a:schemeClr val="dk1"/>
              </a:buClr>
              <a:buSzPts val="2400"/>
              <a:buFont typeface="Verdana"/>
              <a:buNone/>
            </a:pPr>
            <a:r>
              <a:rPr b="0" i="0" lang="en-US" sz="2400" u="none">
                <a:solidFill>
                  <a:schemeClr val="dk1"/>
                </a:solidFill>
                <a:latin typeface="Verdana"/>
                <a:ea typeface="Verdana"/>
                <a:cs typeface="Verdana"/>
                <a:sym typeface="Verdana"/>
              </a:rPr>
              <a:t>Ask yourself:</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will design decision exclude section of user population?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Psychology and the Design of Interactive System</a:t>
            </a:r>
            <a:endParaRPr/>
          </a:p>
        </p:txBody>
      </p:sp>
      <p:sp>
        <p:nvSpPr>
          <p:cNvPr id="482" name="Google Shape;482;p56"/>
          <p:cNvSpPr txBox="1"/>
          <p:nvPr>
            <p:ph idx="1" type="body"/>
          </p:nvPr>
        </p:nvSpPr>
        <p:spPr>
          <a:xfrm>
            <a:off x="685800" y="1981200"/>
            <a:ext cx="7772400" cy="4648200"/>
          </a:xfrm>
          <a:prstGeom prst="rect">
            <a:avLst/>
          </a:prstGeom>
          <a:noFill/>
          <a:ln>
            <a:noFill/>
          </a:ln>
        </p:spPr>
        <p:txBody>
          <a:bodyPr anchorCtr="0" anchor="t" bIns="45700" lIns="91425" spcFirstLastPara="1" rIns="91425" wrap="square" tIns="45700">
            <a:noAutofit/>
          </a:bodyPr>
          <a:lstStyle/>
          <a:p>
            <a:pPr indent="-381000" lvl="0" marL="381000" rtl="0" algn="l">
              <a:lnSpc>
                <a:spcPct val="15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Some direct applications</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e.g.	blue acuity is poor</a:t>
            </a:r>
            <a:br>
              <a:rPr b="0" i="0" lang="en-US" sz="1800" u="none">
                <a:solidFill>
                  <a:schemeClr val="dk1"/>
                </a:solidFill>
                <a:latin typeface="Verdana"/>
                <a:ea typeface="Verdana"/>
                <a:cs typeface="Verdana"/>
                <a:sym typeface="Verdana"/>
              </a:rPr>
            </a:br>
            <a:r>
              <a:rPr b="0" i="0" lang="en-US" sz="1800" u="none">
                <a:solidFill>
                  <a:schemeClr val="dk1"/>
                </a:solidFill>
                <a:latin typeface="Verdana"/>
                <a:ea typeface="Verdana"/>
                <a:cs typeface="Verdana"/>
                <a:sym typeface="Verdana"/>
              </a:rPr>
              <a:t>	⇒ blue should not be used for important detail</a:t>
            </a:r>
            <a:endParaRPr b="0" i="0" sz="2000" u="none">
              <a:solidFill>
                <a:schemeClr val="dk1"/>
              </a:solidFill>
              <a:latin typeface="Verdana"/>
              <a:ea typeface="Verdana"/>
              <a:cs typeface="Verdana"/>
              <a:sym typeface="Verdana"/>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However, correct application generally requires understanding of context in psychology, and an understanding of particular experimental conditions</a:t>
            </a:r>
            <a:endParaRPr/>
          </a:p>
          <a:p>
            <a:pPr indent="-381000" lvl="0" marL="381000" rtl="0" algn="l">
              <a:lnSpc>
                <a:spcPct val="15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A lot of knowledge has been distilled in</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guidelines (chap 7)</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cognitive models (chap 12)</a:t>
            </a:r>
            <a:endParaRPr/>
          </a:p>
          <a:p>
            <a:pPr indent="-285750" lvl="1" marL="857250" rtl="0" algn="l">
              <a:lnSpc>
                <a:spcPct val="150000"/>
              </a:lnSpc>
              <a:spcBef>
                <a:spcPts val="360"/>
              </a:spcBef>
              <a:spcAft>
                <a:spcPts val="0"/>
              </a:spcAft>
              <a:buClr>
                <a:schemeClr val="dk1"/>
              </a:buClr>
              <a:buSzPts val="1800"/>
              <a:buFont typeface="Verdana"/>
              <a:buChar char="–"/>
            </a:pPr>
            <a:r>
              <a:rPr b="0" i="0" lang="en-US" sz="1800" u="none">
                <a:solidFill>
                  <a:schemeClr val="dk1"/>
                </a:solidFill>
                <a:latin typeface="Verdana"/>
                <a:ea typeface="Verdana"/>
                <a:cs typeface="Verdana"/>
                <a:sym typeface="Verdana"/>
              </a:rPr>
              <a:t>experimental and analytic evaluation techniques (chap 9)</a:t>
            </a:r>
            <a:endParaRPr/>
          </a:p>
          <a:p>
            <a:pPr indent="-266700" lvl="0" marL="381000" rtl="0" algn="l">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The Eye - physical reception</a:t>
            </a:r>
            <a:endParaRPr/>
          </a:p>
        </p:txBody>
      </p:sp>
      <p:pic>
        <p:nvPicPr>
          <p:cNvPr id="130" name="Google Shape;130;p6"/>
          <p:cNvPicPr preferRelativeResize="0"/>
          <p:nvPr/>
        </p:nvPicPr>
        <p:blipFill rotWithShape="1">
          <a:blip r:embed="rId3">
            <a:alphaModFix/>
          </a:blip>
          <a:srcRect b="0" l="0" r="0" t="0"/>
          <a:stretch/>
        </p:blipFill>
        <p:spPr>
          <a:xfrm>
            <a:off x="990600" y="1752600"/>
            <a:ext cx="6553200" cy="48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The Eye - physical reception(cont.)</a:t>
            </a:r>
            <a:endParaRPr/>
          </a:p>
        </p:txBody>
      </p:sp>
      <p:sp>
        <p:nvSpPr>
          <p:cNvPr id="136" name="Google Shape;136;p7"/>
          <p:cNvSpPr txBox="1"/>
          <p:nvPr>
            <p:ph idx="1" type="body"/>
          </p:nvPr>
        </p:nvSpPr>
        <p:spPr>
          <a:xfrm>
            <a:off x="228600" y="1981200"/>
            <a:ext cx="8534400" cy="47244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mechanism for receiving light and transforming it into electrical energy</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light reflects from objects</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images are focused upside-down on retina</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retina contains rods for low light vision and cones for colour vision</a:t>
            </a:r>
            <a:endParaRPr/>
          </a:p>
          <a:p>
            <a:pPr indent="-381000" lvl="0" marL="38100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ganglion cells (brain!) detect pattern(X-cells) and movement(Y-cells).</a:t>
            </a:r>
            <a:endParaRPr/>
          </a:p>
          <a:p>
            <a:pPr indent="-381000" lvl="0" marL="381000" rtl="0" algn="l">
              <a:lnSpc>
                <a:spcPct val="10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The distribution of these cells means that, while we may not be able to detect changes in pattern in peripheral vision, we can perceive movement.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Interpreting the signal</a:t>
            </a:r>
            <a:endParaRPr/>
          </a:p>
        </p:txBody>
      </p:sp>
      <p:sp>
        <p:nvSpPr>
          <p:cNvPr id="142" name="Google Shape;142;p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Size and depth</a:t>
            </a:r>
            <a:endParaRPr/>
          </a:p>
          <a:p>
            <a:pPr indent="-285750" lvl="1" marL="857250" rtl="0" algn="l">
              <a:lnSpc>
                <a:spcPct val="90000"/>
              </a:lnSpc>
              <a:spcBef>
                <a:spcPts val="96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visual angle indicates how much of view object occupies</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(relates to size and distance from eye)</a:t>
            </a:r>
            <a:endParaRPr/>
          </a:p>
          <a:p>
            <a:pPr indent="-285750" lvl="1" marL="857250" rtl="0" algn="l">
              <a:lnSpc>
                <a:spcPct val="90000"/>
              </a:lnSpc>
              <a:spcBef>
                <a:spcPts val="96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visual acuity is ability to perceive detail </a:t>
            </a:r>
            <a:r>
              <a:rPr b="0" i="0" lang="en-US" sz="1800" u="none">
                <a:solidFill>
                  <a:schemeClr val="dk1"/>
                </a:solidFill>
                <a:latin typeface="Verdana"/>
                <a:ea typeface="Verdana"/>
                <a:cs typeface="Verdana"/>
                <a:sym typeface="Verdana"/>
              </a:rPr>
              <a:t>(limited)</a:t>
            </a:r>
            <a:endParaRPr/>
          </a:p>
          <a:p>
            <a:pPr indent="-285750" lvl="1" marL="857250" rtl="0" algn="l">
              <a:lnSpc>
                <a:spcPct val="90000"/>
              </a:lnSpc>
              <a:spcBef>
                <a:spcPts val="96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familiar objects perceived as constant size </a:t>
            </a:r>
            <a:br>
              <a:rPr b="0" i="0" lang="en-US" sz="2400" u="none">
                <a:solidFill>
                  <a:schemeClr val="dk1"/>
                </a:solidFill>
                <a:latin typeface="Verdana"/>
                <a:ea typeface="Verdana"/>
                <a:cs typeface="Verdana"/>
                <a:sym typeface="Verdana"/>
              </a:rPr>
            </a:br>
            <a:r>
              <a:rPr b="0" i="0" lang="en-US" sz="2400" u="none">
                <a:solidFill>
                  <a:schemeClr val="dk1"/>
                </a:solidFill>
                <a:latin typeface="Verdana"/>
                <a:ea typeface="Verdana"/>
                <a:cs typeface="Verdana"/>
                <a:sym typeface="Verdana"/>
              </a:rPr>
              <a:t>	</a:t>
            </a:r>
            <a:r>
              <a:rPr b="0" i="0" lang="en-US" sz="1800" u="none">
                <a:solidFill>
                  <a:schemeClr val="dk1"/>
                </a:solidFill>
                <a:latin typeface="Verdana"/>
                <a:ea typeface="Verdana"/>
                <a:cs typeface="Verdana"/>
                <a:sym typeface="Verdana"/>
              </a:rPr>
              <a:t>(in spite of changes in visual angle when far away)</a:t>
            </a:r>
            <a:endParaRPr b="0" i="0" sz="2000" u="none">
              <a:solidFill>
                <a:schemeClr val="dk1"/>
              </a:solidFill>
              <a:latin typeface="Verdana"/>
              <a:ea typeface="Verdana"/>
              <a:cs typeface="Verdana"/>
              <a:sym typeface="Verdana"/>
            </a:endParaRPr>
          </a:p>
          <a:p>
            <a:pPr indent="-285750" lvl="1" marL="857250" rtl="0" algn="l">
              <a:lnSpc>
                <a:spcPct val="90000"/>
              </a:lnSpc>
              <a:spcBef>
                <a:spcPts val="96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cues like overlapping help perception of size and depth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685800" y="6096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0" i="0" lang="en-US" sz="3600" u="none">
                <a:solidFill>
                  <a:schemeClr val="dk2"/>
                </a:solidFill>
                <a:latin typeface="Comic Sans MS"/>
                <a:ea typeface="Comic Sans MS"/>
                <a:cs typeface="Comic Sans MS"/>
                <a:sym typeface="Comic Sans MS"/>
              </a:rPr>
              <a:t>Interpreting the signal (cont)</a:t>
            </a:r>
            <a:endParaRPr/>
          </a:p>
        </p:txBody>
      </p:sp>
      <p:pic>
        <p:nvPicPr>
          <p:cNvPr id="148" name="Google Shape;148;p9"/>
          <p:cNvPicPr preferRelativeResize="0"/>
          <p:nvPr/>
        </p:nvPicPr>
        <p:blipFill rotWithShape="1">
          <a:blip r:embed="rId3">
            <a:alphaModFix/>
          </a:blip>
          <a:srcRect b="0" l="0" r="0" t="0"/>
          <a:stretch/>
        </p:blipFill>
        <p:spPr>
          <a:xfrm>
            <a:off x="381000" y="1905000"/>
            <a:ext cx="7848600" cy="35194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2003-08-07T14:10:51Z</dcterms:created>
  <dc:creator>Alan Dix</dc:creator>
</cp:coreProperties>
</file>