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317" r:id="rId27"/>
    <p:sldId id="319" r:id="rId28"/>
    <p:sldId id="318" r:id="rId29"/>
    <p:sldId id="320" r:id="rId30"/>
    <p:sldId id="32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iyILV728NGYQ6LEqjQSzAcGHII2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9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9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04051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49283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51603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036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4265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6" name="Google Shape;43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7" name="Google Shape;49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4" name="Google Shape;50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8" name="Google Shape;5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9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4" name="Google Shape;52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9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1" name="Google Shape;55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4" name="Google Shape;56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1" name="Google Shape;57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2" name="Google Shape;60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5" name="Google Shape;61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1" name="Google Shape;62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7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7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Verdana"/>
              <a:buNone/>
              <a:defRPr sz="2400"/>
            </a:lvl1pPr>
            <a:lvl2pPr lvl="1" algn="ctr">
              <a:lnSpc>
                <a:spcPct val="100000"/>
              </a:lnSpc>
              <a:spcBef>
                <a:spcPts val="400"/>
              </a:spcBef>
              <a:spcAft>
                <a:spcPts val="0"/>
              </a:spcAft>
              <a:buClr>
                <a:schemeClr val="dk1"/>
              </a:buClr>
              <a:buSzPts val="2000"/>
              <a:buFont typeface="Verdana"/>
              <a:buNone/>
              <a:defRPr sz="2000"/>
            </a:lvl2pPr>
            <a:lvl3pPr lvl="2" algn="ctr">
              <a:lnSpc>
                <a:spcPct val="100000"/>
              </a:lnSpc>
              <a:spcBef>
                <a:spcPts val="360"/>
              </a:spcBef>
              <a:spcAft>
                <a:spcPts val="0"/>
              </a:spcAft>
              <a:buClr>
                <a:schemeClr val="dk1"/>
              </a:buClr>
              <a:buSzPts val="1800"/>
              <a:buFont typeface="Verdana"/>
              <a:buNone/>
              <a:defRPr sz="1800"/>
            </a:lvl3pPr>
            <a:lvl4pPr lvl="3" algn="ctr">
              <a:lnSpc>
                <a:spcPct val="100000"/>
              </a:lnSpc>
              <a:spcBef>
                <a:spcPts val="320"/>
              </a:spcBef>
              <a:spcAft>
                <a:spcPts val="0"/>
              </a:spcAft>
              <a:buClr>
                <a:schemeClr val="dk1"/>
              </a:buClr>
              <a:buSzPts val="1600"/>
              <a:buFont typeface="Verdana"/>
              <a:buNone/>
              <a:defRPr sz="1600"/>
            </a:lvl4pPr>
            <a:lvl5pPr lvl="4" algn="ctr">
              <a:lnSpc>
                <a:spcPct val="100000"/>
              </a:lnSpc>
              <a:spcBef>
                <a:spcPts val="320"/>
              </a:spcBef>
              <a:spcAft>
                <a:spcPts val="0"/>
              </a:spcAft>
              <a:buClr>
                <a:schemeClr val="dk1"/>
              </a:buClr>
              <a:buSzPts val="1600"/>
              <a:buFont typeface="Verdana"/>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7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7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86"/>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6"/>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Verdana"/>
              <a:buNone/>
              <a:defRPr sz="2400"/>
            </a:lvl1pPr>
            <a:lvl2pPr marL="914400" lvl="1" indent="-228600" algn="l">
              <a:lnSpc>
                <a:spcPct val="100000"/>
              </a:lnSpc>
              <a:spcBef>
                <a:spcPts val="400"/>
              </a:spcBef>
              <a:spcAft>
                <a:spcPts val="0"/>
              </a:spcAft>
              <a:buClr>
                <a:schemeClr val="dk1"/>
              </a:buClr>
              <a:buSzPts val="2000"/>
              <a:buFont typeface="Verdana"/>
              <a:buNone/>
              <a:defRPr sz="2000"/>
            </a:lvl2pPr>
            <a:lvl3pPr marL="1371600" lvl="2" indent="-228600" algn="l">
              <a:lnSpc>
                <a:spcPct val="100000"/>
              </a:lnSpc>
              <a:spcBef>
                <a:spcPts val="360"/>
              </a:spcBef>
              <a:spcAft>
                <a:spcPts val="0"/>
              </a:spcAft>
              <a:buClr>
                <a:schemeClr val="dk1"/>
              </a:buClr>
              <a:buSzPts val="1800"/>
              <a:buFont typeface="Verdana"/>
              <a:buNone/>
              <a:defRPr sz="1800"/>
            </a:lvl3pPr>
            <a:lvl4pPr marL="1828800" lvl="3" indent="-228600" algn="l">
              <a:lnSpc>
                <a:spcPct val="100000"/>
              </a:lnSpc>
              <a:spcBef>
                <a:spcPts val="320"/>
              </a:spcBef>
              <a:spcAft>
                <a:spcPts val="0"/>
              </a:spcAft>
              <a:buClr>
                <a:schemeClr val="dk1"/>
              </a:buClr>
              <a:buSzPts val="1600"/>
              <a:buFont typeface="Verdana"/>
              <a:buNone/>
              <a:defRPr sz="1600"/>
            </a:lvl4pPr>
            <a:lvl5pPr marL="2286000" lvl="4" indent="-228600" algn="l">
              <a:lnSpc>
                <a:spcPct val="100000"/>
              </a:lnSpc>
              <a:spcBef>
                <a:spcPts val="320"/>
              </a:spcBef>
              <a:spcAft>
                <a:spcPts val="0"/>
              </a:spcAft>
              <a:buClr>
                <a:schemeClr val="dk1"/>
              </a:buClr>
              <a:buSzPts val="1600"/>
              <a:buFont typeface="Verdana"/>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83" name="Google Shape;83;p8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8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77"/>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7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78"/>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8"/>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8"/>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7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
        <p:cNvGrpSpPr/>
        <p:nvPr/>
      </p:nvGrpSpPr>
      <p:grpSpPr>
        <a:xfrm>
          <a:off x="0" y="0"/>
          <a:ext cx="0" cy="0"/>
          <a:chOff x="0" y="0"/>
          <a:chExt cx="0" cy="0"/>
        </a:xfrm>
      </p:grpSpPr>
      <p:sp>
        <p:nvSpPr>
          <p:cNvPr id="42" name="Google Shape;42;p80"/>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0"/>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8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1"/>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8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2"/>
          <p:cNvSpPr>
            <a:spLocks noGrp="1"/>
          </p:cNvSpPr>
          <p:nvPr>
            <p:ph type="pic" idx="2"/>
          </p:nvPr>
        </p:nvSpPr>
        <p:spPr>
          <a:xfrm>
            <a:off x="3887788" y="987425"/>
            <a:ext cx="4629150" cy="4873625"/>
          </a:xfrm>
          <a:prstGeom prst="rect">
            <a:avLst/>
          </a:prstGeom>
          <a:noFill/>
          <a:ln>
            <a:noFill/>
          </a:ln>
        </p:spPr>
      </p:sp>
      <p:sp>
        <p:nvSpPr>
          <p:cNvPr id="56" name="Google Shape;56;p8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Verdana"/>
              <a:buNone/>
              <a:defRPr sz="1600"/>
            </a:lvl1pPr>
            <a:lvl2pPr marL="914400" lvl="1" indent="-228600" algn="l">
              <a:lnSpc>
                <a:spcPct val="100000"/>
              </a:lnSpc>
              <a:spcBef>
                <a:spcPts val="280"/>
              </a:spcBef>
              <a:spcAft>
                <a:spcPts val="0"/>
              </a:spcAft>
              <a:buClr>
                <a:schemeClr val="dk1"/>
              </a:buClr>
              <a:buSzPts val="1400"/>
              <a:buFont typeface="Verdana"/>
              <a:buNone/>
              <a:defRPr sz="1400"/>
            </a:lvl2pPr>
            <a:lvl3pPr marL="1371600" lvl="2" indent="-228600" algn="l">
              <a:lnSpc>
                <a:spcPct val="100000"/>
              </a:lnSpc>
              <a:spcBef>
                <a:spcPts val="240"/>
              </a:spcBef>
              <a:spcAft>
                <a:spcPts val="0"/>
              </a:spcAft>
              <a:buClr>
                <a:schemeClr val="dk1"/>
              </a:buClr>
              <a:buSzPts val="1200"/>
              <a:buFont typeface="Verdana"/>
              <a:buNone/>
              <a:defRPr sz="1200"/>
            </a:lvl3pPr>
            <a:lvl4pPr marL="1828800" lvl="3" indent="-228600" algn="l">
              <a:lnSpc>
                <a:spcPct val="100000"/>
              </a:lnSpc>
              <a:spcBef>
                <a:spcPts val="200"/>
              </a:spcBef>
              <a:spcAft>
                <a:spcPts val="0"/>
              </a:spcAft>
              <a:buClr>
                <a:schemeClr val="dk1"/>
              </a:buClr>
              <a:buSzPts val="1000"/>
              <a:buFont typeface="Verdana"/>
              <a:buNone/>
              <a:defRPr sz="1000"/>
            </a:lvl4pPr>
            <a:lvl5pPr marL="2286000" lvl="4" indent="-228600" algn="l">
              <a:lnSpc>
                <a:spcPct val="100000"/>
              </a:lnSpc>
              <a:spcBef>
                <a:spcPts val="200"/>
              </a:spcBef>
              <a:spcAft>
                <a:spcPts val="0"/>
              </a:spcAft>
              <a:buClr>
                <a:schemeClr val="dk1"/>
              </a:buClr>
              <a:buSzPts val="1000"/>
              <a:buFont typeface="Verdana"/>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8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Verdana"/>
              <a:buChar char="•"/>
              <a:defRPr sz="3200"/>
            </a:lvl1pPr>
            <a:lvl2pPr marL="914400" lvl="1" indent="-406400" algn="l">
              <a:lnSpc>
                <a:spcPct val="100000"/>
              </a:lnSpc>
              <a:spcBef>
                <a:spcPts val="560"/>
              </a:spcBef>
              <a:spcAft>
                <a:spcPts val="0"/>
              </a:spcAft>
              <a:buClr>
                <a:schemeClr val="dk1"/>
              </a:buClr>
              <a:buSzPts val="2800"/>
              <a:buFont typeface="Verdana"/>
              <a:buChar char="–"/>
              <a:defRPr sz="2800"/>
            </a:lvl2pPr>
            <a:lvl3pPr marL="1371600" lvl="2" indent="-381000" algn="l">
              <a:lnSpc>
                <a:spcPct val="100000"/>
              </a:lnSpc>
              <a:spcBef>
                <a:spcPts val="480"/>
              </a:spcBef>
              <a:spcAft>
                <a:spcPts val="0"/>
              </a:spcAft>
              <a:buClr>
                <a:schemeClr val="dk1"/>
              </a:buClr>
              <a:buSzPts val="2400"/>
              <a:buFont typeface="Verdana"/>
              <a:buChar char="•"/>
              <a:defRPr sz="2400"/>
            </a:lvl3pPr>
            <a:lvl4pPr marL="1828800" lvl="3" indent="-355600" algn="l">
              <a:lnSpc>
                <a:spcPct val="100000"/>
              </a:lnSpc>
              <a:spcBef>
                <a:spcPts val="400"/>
              </a:spcBef>
              <a:spcAft>
                <a:spcPts val="0"/>
              </a:spcAft>
              <a:buClr>
                <a:schemeClr val="dk1"/>
              </a:buClr>
              <a:buSzPts val="2000"/>
              <a:buFont typeface="Verdana"/>
              <a:buChar char="–"/>
              <a:defRPr sz="2000"/>
            </a:lvl4pPr>
            <a:lvl5pPr marL="2286000" lvl="4" indent="-355600" algn="l">
              <a:lnSpc>
                <a:spcPct val="100000"/>
              </a:lnSpc>
              <a:spcBef>
                <a:spcPts val="400"/>
              </a:spcBef>
              <a:spcAft>
                <a:spcPts val="0"/>
              </a:spcAft>
              <a:buClr>
                <a:schemeClr val="dk1"/>
              </a:buClr>
              <a:buSzPts val="2000"/>
              <a:buFont typeface="Verdana"/>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8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Verdana"/>
              <a:buNone/>
              <a:defRPr sz="1600"/>
            </a:lvl1pPr>
            <a:lvl2pPr marL="914400" lvl="1" indent="-228600" algn="l">
              <a:lnSpc>
                <a:spcPct val="100000"/>
              </a:lnSpc>
              <a:spcBef>
                <a:spcPts val="280"/>
              </a:spcBef>
              <a:spcAft>
                <a:spcPts val="0"/>
              </a:spcAft>
              <a:buClr>
                <a:schemeClr val="dk1"/>
              </a:buClr>
              <a:buSzPts val="1400"/>
              <a:buFont typeface="Verdana"/>
              <a:buNone/>
              <a:defRPr sz="1400"/>
            </a:lvl2pPr>
            <a:lvl3pPr marL="1371600" lvl="2" indent="-228600" algn="l">
              <a:lnSpc>
                <a:spcPct val="100000"/>
              </a:lnSpc>
              <a:spcBef>
                <a:spcPts val="240"/>
              </a:spcBef>
              <a:spcAft>
                <a:spcPts val="0"/>
              </a:spcAft>
              <a:buClr>
                <a:schemeClr val="dk1"/>
              </a:buClr>
              <a:buSzPts val="1200"/>
              <a:buFont typeface="Verdana"/>
              <a:buNone/>
              <a:defRPr sz="1200"/>
            </a:lvl3pPr>
            <a:lvl4pPr marL="1828800" lvl="3" indent="-228600" algn="l">
              <a:lnSpc>
                <a:spcPct val="100000"/>
              </a:lnSpc>
              <a:spcBef>
                <a:spcPts val="200"/>
              </a:spcBef>
              <a:spcAft>
                <a:spcPts val="0"/>
              </a:spcAft>
              <a:buClr>
                <a:schemeClr val="dk1"/>
              </a:buClr>
              <a:buSzPts val="1000"/>
              <a:buFont typeface="Verdana"/>
              <a:buNone/>
              <a:defRPr sz="1000"/>
            </a:lvl4pPr>
            <a:lvl5pPr marL="2286000" lvl="4" indent="-228600" algn="l">
              <a:lnSpc>
                <a:spcPct val="100000"/>
              </a:lnSpc>
              <a:spcBef>
                <a:spcPts val="200"/>
              </a:spcBef>
              <a:spcAft>
                <a:spcPts val="0"/>
              </a:spcAft>
              <a:buClr>
                <a:schemeClr val="dk1"/>
              </a:buClr>
              <a:buSzPts val="1000"/>
              <a:buFont typeface="Verdana"/>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8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8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Verdana"/>
              <a:buNone/>
              <a:defRPr sz="2400" b="1"/>
            </a:lvl1pPr>
            <a:lvl2pPr marL="914400" lvl="1" indent="-228600" algn="l">
              <a:lnSpc>
                <a:spcPct val="100000"/>
              </a:lnSpc>
              <a:spcBef>
                <a:spcPts val="400"/>
              </a:spcBef>
              <a:spcAft>
                <a:spcPts val="0"/>
              </a:spcAft>
              <a:buClr>
                <a:schemeClr val="dk1"/>
              </a:buClr>
              <a:buSzPts val="2000"/>
              <a:buFont typeface="Verdana"/>
              <a:buNone/>
              <a:defRPr sz="2000" b="1"/>
            </a:lvl2pPr>
            <a:lvl3pPr marL="1371600" lvl="2" indent="-228600" algn="l">
              <a:lnSpc>
                <a:spcPct val="100000"/>
              </a:lnSpc>
              <a:spcBef>
                <a:spcPts val="360"/>
              </a:spcBef>
              <a:spcAft>
                <a:spcPts val="0"/>
              </a:spcAft>
              <a:buClr>
                <a:schemeClr val="dk1"/>
              </a:buClr>
              <a:buSzPts val="1800"/>
              <a:buFont typeface="Verdana"/>
              <a:buNone/>
              <a:defRPr sz="1800" b="1"/>
            </a:lvl3pPr>
            <a:lvl4pPr marL="1828800" lvl="3" indent="-228600" algn="l">
              <a:lnSpc>
                <a:spcPct val="100000"/>
              </a:lnSpc>
              <a:spcBef>
                <a:spcPts val="320"/>
              </a:spcBef>
              <a:spcAft>
                <a:spcPts val="0"/>
              </a:spcAft>
              <a:buClr>
                <a:schemeClr val="dk1"/>
              </a:buClr>
              <a:buSzPts val="1600"/>
              <a:buFont typeface="Verdana"/>
              <a:buNone/>
              <a:defRPr sz="1600" b="1"/>
            </a:lvl4pPr>
            <a:lvl5pPr marL="2286000" lvl="4" indent="-228600" algn="l">
              <a:lnSpc>
                <a:spcPct val="100000"/>
              </a:lnSpc>
              <a:spcBef>
                <a:spcPts val="320"/>
              </a:spcBef>
              <a:spcAft>
                <a:spcPts val="0"/>
              </a:spcAft>
              <a:buClr>
                <a:schemeClr val="dk1"/>
              </a:buClr>
              <a:buSzPts val="1600"/>
              <a:buFont typeface="Verdana"/>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8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Verdana"/>
              <a:buNone/>
              <a:defRPr sz="2400" b="1"/>
            </a:lvl1pPr>
            <a:lvl2pPr marL="914400" lvl="1" indent="-228600" algn="l">
              <a:lnSpc>
                <a:spcPct val="100000"/>
              </a:lnSpc>
              <a:spcBef>
                <a:spcPts val="400"/>
              </a:spcBef>
              <a:spcAft>
                <a:spcPts val="0"/>
              </a:spcAft>
              <a:buClr>
                <a:schemeClr val="dk1"/>
              </a:buClr>
              <a:buSzPts val="2000"/>
              <a:buFont typeface="Verdana"/>
              <a:buNone/>
              <a:defRPr sz="2000" b="1"/>
            </a:lvl2pPr>
            <a:lvl3pPr marL="1371600" lvl="2" indent="-228600" algn="l">
              <a:lnSpc>
                <a:spcPct val="100000"/>
              </a:lnSpc>
              <a:spcBef>
                <a:spcPts val="360"/>
              </a:spcBef>
              <a:spcAft>
                <a:spcPts val="0"/>
              </a:spcAft>
              <a:buClr>
                <a:schemeClr val="dk1"/>
              </a:buClr>
              <a:buSzPts val="1800"/>
              <a:buFont typeface="Verdana"/>
              <a:buNone/>
              <a:defRPr sz="1800" b="1"/>
            </a:lvl3pPr>
            <a:lvl4pPr marL="1828800" lvl="3" indent="-228600" algn="l">
              <a:lnSpc>
                <a:spcPct val="100000"/>
              </a:lnSpc>
              <a:spcBef>
                <a:spcPts val="320"/>
              </a:spcBef>
              <a:spcAft>
                <a:spcPts val="0"/>
              </a:spcAft>
              <a:buClr>
                <a:schemeClr val="dk1"/>
              </a:buClr>
              <a:buSzPts val="1600"/>
              <a:buFont typeface="Verdana"/>
              <a:buNone/>
              <a:defRPr sz="1600" b="1"/>
            </a:lvl4pPr>
            <a:lvl5pPr marL="2286000" lvl="4" indent="-228600" algn="l">
              <a:lnSpc>
                <a:spcPct val="100000"/>
              </a:lnSpc>
              <a:spcBef>
                <a:spcPts val="320"/>
              </a:spcBef>
              <a:spcAft>
                <a:spcPts val="0"/>
              </a:spcAft>
              <a:buClr>
                <a:schemeClr val="dk1"/>
              </a:buClr>
              <a:buSzPts val="1600"/>
              <a:buFont typeface="Verdana"/>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6" name="Google Shape;76;p8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8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75"/>
          <p:cNvPicPr preferRelativeResize="0"/>
          <p:nvPr/>
        </p:nvPicPr>
        <p:blipFill rotWithShape="1">
          <a:blip r:embed="rId12">
            <a:alphaModFix/>
          </a:blip>
          <a:srcRect/>
          <a:stretch/>
        </p:blipFill>
        <p:spPr>
          <a:xfrm>
            <a:off x="9056687" y="1066800"/>
            <a:ext cx="87312" cy="5791200"/>
          </a:xfrm>
          <a:prstGeom prst="rect">
            <a:avLst/>
          </a:prstGeom>
          <a:noFill/>
          <a:ln>
            <a:noFill/>
          </a:ln>
        </p:spPr>
      </p:pic>
      <p:sp>
        <p:nvSpPr>
          <p:cNvPr id="11" name="Google Shape;11;p75"/>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Comic Sans MS"/>
                <a:ea typeface="Comic Sans MS"/>
                <a:cs typeface="Comic Sans MS"/>
                <a:sym typeface="Comic Sans MS"/>
              </a:defRPr>
            </a:lvl9pPr>
          </a:lstStyle>
          <a:p>
            <a:endParaRPr/>
          </a:p>
        </p:txBody>
      </p:sp>
      <p:sp>
        <p:nvSpPr>
          <p:cNvPr id="12" name="Google Shape;12;p7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Verdana"/>
              <a:buChar char="•"/>
              <a:defRPr sz="2800" b="0" i="0" u="none" strike="noStrike" cap="none">
                <a:solidFill>
                  <a:schemeClr val="dk1"/>
                </a:solidFill>
                <a:latin typeface="Verdana"/>
                <a:ea typeface="Verdana"/>
                <a:cs typeface="Verdana"/>
                <a:sym typeface="Verdana"/>
              </a:defRPr>
            </a:lvl1pPr>
            <a:lvl2pPr marL="914400" marR="0" lvl="1" indent="-381000" algn="l" rtl="0">
              <a:lnSpc>
                <a:spcPct val="100000"/>
              </a:lnSpc>
              <a:spcBef>
                <a:spcPts val="480"/>
              </a:spcBef>
              <a:spcAft>
                <a:spcPts val="0"/>
              </a:spcAft>
              <a:buClr>
                <a:schemeClr val="dk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3pPr>
            <a:lvl4pPr marL="1828800" marR="0" lvl="3" indent="-342900" algn="l" rtl="0">
              <a:lnSpc>
                <a:spcPct val="100000"/>
              </a:lnSpc>
              <a:spcBef>
                <a:spcPts val="360"/>
              </a:spcBef>
              <a:spcAft>
                <a:spcPts val="0"/>
              </a:spcAft>
              <a:buClr>
                <a:schemeClr val="dk1"/>
              </a:buClr>
              <a:buSzPts val="1800"/>
              <a:buFont typeface="Verdana"/>
              <a:buChar char="–"/>
              <a:defRPr sz="1800" b="0" i="0" u="none" strike="noStrike" cap="none">
                <a:solidFill>
                  <a:schemeClr val="dk1"/>
                </a:solidFill>
                <a:latin typeface="Verdana"/>
                <a:ea typeface="Verdana"/>
                <a:cs typeface="Verdana"/>
                <a:sym typeface="Verdana"/>
              </a:defRPr>
            </a:lvl4pPr>
            <a:lvl5pPr marL="2286000" marR="0" lvl="4" indent="-342900" algn="l" rtl="0">
              <a:lnSpc>
                <a:spcPct val="100000"/>
              </a:lnSpc>
              <a:spcBef>
                <a:spcPts val="360"/>
              </a:spcBef>
              <a:spcAft>
                <a:spcPts val="0"/>
              </a:spcAft>
              <a:buClr>
                <a:schemeClr val="dk1"/>
              </a:buClr>
              <a:buSzPts val="1800"/>
              <a:buFont typeface="Verdana"/>
              <a:buChar char="»"/>
              <a:defRPr sz="18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3" name="Google Shape;13;p7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9pPr>
          </a:lstStyle>
          <a:p>
            <a:endParaRPr/>
          </a:p>
        </p:txBody>
      </p:sp>
      <p:sp>
        <p:nvSpPr>
          <p:cNvPr id="14" name="Google Shape;14;p7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a:ea typeface="Times"/>
                <a:cs typeface="Times"/>
                <a:sym typeface="Times"/>
              </a:defRPr>
            </a:lvl9pPr>
          </a:lstStyle>
          <a:p>
            <a:endParaRPr/>
          </a:p>
        </p:txBody>
      </p:sp>
      <p:sp>
        <p:nvSpPr>
          <p:cNvPr id="15" name="Google Shape;15;p7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1400"/>
              <a:buFont typeface="Times"/>
              <a:buNone/>
              <a:defRPr sz="14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grpSp>
        <p:nvGrpSpPr>
          <p:cNvPr id="16" name="Google Shape;16;p75"/>
          <p:cNvGrpSpPr/>
          <p:nvPr/>
        </p:nvGrpSpPr>
        <p:grpSpPr>
          <a:xfrm>
            <a:off x="0" y="228600"/>
            <a:ext cx="9144000" cy="838200"/>
            <a:chOff x="0" y="192"/>
            <a:chExt cx="5760" cy="528"/>
          </a:xfrm>
        </p:grpSpPr>
        <p:sp>
          <p:nvSpPr>
            <p:cNvPr id="17" name="Google Shape;17;p75"/>
            <p:cNvSpPr txBox="1"/>
            <p:nvPr/>
          </p:nvSpPr>
          <p:spPr>
            <a:xfrm>
              <a:off x="5232" y="528"/>
              <a:ext cx="528" cy="192"/>
            </a:xfrm>
            <a:prstGeom prst="rect">
              <a:avLst/>
            </a:prstGeom>
            <a:solidFill>
              <a:schemeClr val="l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cxnSp>
          <p:nvCxnSpPr>
            <p:cNvPr id="18" name="Google Shape;18;p75"/>
            <p:cNvCxnSpPr/>
            <p:nvPr/>
          </p:nvCxnSpPr>
          <p:spPr>
            <a:xfrm>
              <a:off x="1872" y="192"/>
              <a:ext cx="2976" cy="0"/>
            </a:xfrm>
            <a:prstGeom prst="straightConnector1">
              <a:avLst/>
            </a:prstGeom>
            <a:noFill/>
            <a:ln w="12700" cap="flat" cmpd="sng">
              <a:solidFill>
                <a:schemeClr val="accent2"/>
              </a:solidFill>
              <a:prstDash val="solid"/>
              <a:miter lim="800000"/>
              <a:headEnd type="none" w="sm" len="sm"/>
              <a:tailEnd type="none" w="sm" len="sm"/>
            </a:ln>
          </p:spPr>
        </p:cxnSp>
        <p:pic>
          <p:nvPicPr>
            <p:cNvPr id="19" name="Google Shape;19;p75"/>
            <p:cNvPicPr preferRelativeResize="0"/>
            <p:nvPr/>
          </p:nvPicPr>
          <p:blipFill rotWithShape="1">
            <a:blip r:embed="rId13">
              <a:alphaModFix/>
            </a:blip>
            <a:srcRect/>
            <a:stretch/>
          </p:blipFill>
          <p:spPr>
            <a:xfrm>
              <a:off x="3449" y="192"/>
              <a:ext cx="1063" cy="40"/>
            </a:xfrm>
            <a:prstGeom prst="rect">
              <a:avLst/>
            </a:prstGeom>
            <a:noFill/>
            <a:ln>
              <a:noFill/>
            </a:ln>
          </p:spPr>
        </p:pic>
        <p:pic>
          <p:nvPicPr>
            <p:cNvPr id="20" name="Google Shape;20;p75"/>
            <p:cNvPicPr preferRelativeResize="0"/>
            <p:nvPr/>
          </p:nvPicPr>
          <p:blipFill rotWithShape="1">
            <a:blip r:embed="rId14">
              <a:alphaModFix/>
            </a:blip>
            <a:srcRect/>
            <a:stretch/>
          </p:blipFill>
          <p:spPr>
            <a:xfrm>
              <a:off x="0" y="192"/>
              <a:ext cx="2016" cy="191"/>
            </a:xfrm>
            <a:prstGeom prst="rect">
              <a:avLst/>
            </a:prstGeom>
            <a:noFill/>
            <a:ln>
              <a:noFill/>
            </a:ln>
          </p:spPr>
        </p:pic>
        <p:pic>
          <p:nvPicPr>
            <p:cNvPr id="21" name="Google Shape;21;p75"/>
            <p:cNvPicPr preferRelativeResize="0"/>
            <p:nvPr/>
          </p:nvPicPr>
          <p:blipFill rotWithShape="1">
            <a:blip r:embed="rId15">
              <a:alphaModFix/>
            </a:blip>
            <a:srcRect/>
            <a:stretch/>
          </p:blipFill>
          <p:spPr>
            <a:xfrm>
              <a:off x="4752" y="192"/>
              <a:ext cx="1008" cy="481"/>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219200" y="1981200"/>
            <a:ext cx="6629400" cy="1219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E005D"/>
              </a:buClr>
              <a:buSzPts val="4000"/>
              <a:buFont typeface="Verdana"/>
              <a:buNone/>
            </a:pPr>
            <a:r>
              <a:rPr lang="en-US" sz="4000" b="0" i="0" u="none">
                <a:solidFill>
                  <a:srgbClr val="2E005D"/>
                </a:solidFill>
                <a:latin typeface="Verdana"/>
                <a:ea typeface="Verdana"/>
                <a:cs typeface="Verdana"/>
                <a:sym typeface="Verdana"/>
              </a:rPr>
              <a:t>Chapter 3</a:t>
            </a:r>
            <a:endParaRPr/>
          </a:p>
        </p:txBody>
      </p:sp>
      <p:sp>
        <p:nvSpPr>
          <p:cNvPr id="91" name="Google Shape;91;p1"/>
          <p:cNvSpPr txBox="1">
            <a:spLocks noGrp="1"/>
          </p:cNvSpPr>
          <p:nvPr>
            <p:ph type="subTitle" idx="1"/>
          </p:nvPr>
        </p:nvSpPr>
        <p:spPr>
          <a:xfrm>
            <a:off x="1371600" y="3352800"/>
            <a:ext cx="6400800" cy="2286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omic Sans MS"/>
              <a:buNone/>
            </a:pPr>
            <a:r>
              <a:rPr lang="en-US" sz="4400" b="0" i="0" u="none">
                <a:solidFill>
                  <a:schemeClr val="dk1"/>
                </a:solidFill>
                <a:latin typeface="Comic Sans MS"/>
                <a:ea typeface="Comic Sans MS"/>
                <a:cs typeface="Comic Sans MS"/>
                <a:sym typeface="Comic Sans MS"/>
              </a:rPr>
              <a:t>The Interaction</a:t>
            </a:r>
            <a:endParaRPr/>
          </a:p>
        </p:txBody>
      </p:sp>
      <p:grpSp>
        <p:nvGrpSpPr>
          <p:cNvPr id="92" name="Google Shape;92;p1"/>
          <p:cNvGrpSpPr/>
          <p:nvPr/>
        </p:nvGrpSpPr>
        <p:grpSpPr>
          <a:xfrm>
            <a:off x="0" y="0"/>
            <a:ext cx="9144000" cy="6858000"/>
            <a:chOff x="0" y="0"/>
            <a:chExt cx="5760" cy="4320"/>
          </a:xfrm>
        </p:grpSpPr>
        <p:sp>
          <p:nvSpPr>
            <p:cNvPr id="93" name="Google Shape;93;p1"/>
            <p:cNvSpPr txBox="1"/>
            <p:nvPr/>
          </p:nvSpPr>
          <p:spPr>
            <a:xfrm>
              <a:off x="5136" y="528"/>
              <a:ext cx="624" cy="3792"/>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94" name="Google Shape;94;p1"/>
            <p:cNvSpPr txBox="1"/>
            <p:nvPr/>
          </p:nvSpPr>
          <p:spPr>
            <a:xfrm>
              <a:off x="0" y="0"/>
              <a:ext cx="5760" cy="672"/>
            </a:xfrm>
            <a:prstGeom prst="rect">
              <a:avLst/>
            </a:prstGeom>
            <a:solidFill>
              <a:srgbClr val="2E005D"/>
            </a:solidFill>
            <a:ln w="9525" cap="flat" cmpd="sng">
              <a:solidFill>
                <a:srgbClr val="2E00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pic>
          <p:nvPicPr>
            <p:cNvPr id="95" name="Google Shape;95;p1"/>
            <p:cNvPicPr preferRelativeResize="0"/>
            <p:nvPr/>
          </p:nvPicPr>
          <p:blipFill rotWithShape="1">
            <a:blip r:embed="rId3">
              <a:alphaModFix/>
            </a:blip>
            <a:srcRect/>
            <a:stretch/>
          </p:blipFill>
          <p:spPr>
            <a:xfrm>
              <a:off x="912" y="0"/>
              <a:ext cx="3264" cy="672"/>
            </a:xfrm>
            <a:prstGeom prst="rect">
              <a:avLst/>
            </a:prstGeom>
            <a:noFill/>
            <a:ln>
              <a:noFill/>
            </a:ln>
          </p:spPr>
        </p:pic>
        <p:pic>
          <p:nvPicPr>
            <p:cNvPr id="96" name="Google Shape;96;p1"/>
            <p:cNvPicPr preferRelativeResize="0"/>
            <p:nvPr/>
          </p:nvPicPr>
          <p:blipFill rotWithShape="1">
            <a:blip r:embed="rId4">
              <a:alphaModFix/>
            </a:blip>
            <a:srcRect/>
            <a:stretch/>
          </p:blipFill>
          <p:spPr>
            <a:xfrm>
              <a:off x="4800" y="0"/>
              <a:ext cx="672" cy="672"/>
            </a:xfrm>
            <a:prstGeom prst="rect">
              <a:avLst/>
            </a:prstGeom>
            <a:noFill/>
            <a:ln>
              <a:noFill/>
            </a:ln>
          </p:spPr>
        </p:pic>
        <p:pic>
          <p:nvPicPr>
            <p:cNvPr id="97" name="Google Shape;97;p1"/>
            <p:cNvPicPr preferRelativeResize="0"/>
            <p:nvPr/>
          </p:nvPicPr>
          <p:blipFill rotWithShape="1">
            <a:blip r:embed="rId5">
              <a:alphaModFix/>
            </a:blip>
            <a:srcRect/>
            <a:stretch/>
          </p:blipFill>
          <p:spPr>
            <a:xfrm>
              <a:off x="0" y="0"/>
              <a:ext cx="672" cy="672"/>
            </a:xfrm>
            <a:prstGeom prst="rect">
              <a:avLst/>
            </a:prstGeom>
            <a:noFill/>
            <a:ln>
              <a:noFill/>
            </a:ln>
          </p:spPr>
        </p:pic>
        <p:pic>
          <p:nvPicPr>
            <p:cNvPr id="98" name="Google Shape;98;p1"/>
            <p:cNvPicPr preferRelativeResize="0"/>
            <p:nvPr/>
          </p:nvPicPr>
          <p:blipFill rotWithShape="1">
            <a:blip r:embed="rId6">
              <a:alphaModFix/>
            </a:blip>
            <a:srcRect/>
            <a:stretch/>
          </p:blipFill>
          <p:spPr>
            <a:xfrm>
              <a:off x="4480" y="0"/>
              <a:ext cx="176" cy="672"/>
            </a:xfrm>
            <a:prstGeom prst="rect">
              <a:avLst/>
            </a:prstGeom>
            <a:noFill/>
            <a:ln>
              <a:noFill/>
            </a:ln>
          </p:spPr>
        </p:pic>
        <p:pic>
          <p:nvPicPr>
            <p:cNvPr id="99" name="Google Shape;99;p1"/>
            <p:cNvPicPr preferRelativeResize="0"/>
            <p:nvPr/>
          </p:nvPicPr>
          <p:blipFill rotWithShape="1">
            <a:blip r:embed="rId6">
              <a:alphaModFix/>
            </a:blip>
            <a:srcRect/>
            <a:stretch/>
          </p:blipFill>
          <p:spPr>
            <a:xfrm>
              <a:off x="5584" y="0"/>
              <a:ext cx="176" cy="672"/>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685800" y="7620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execution/evaluation loop</a:t>
            </a:r>
            <a:endParaRPr/>
          </a:p>
        </p:txBody>
      </p:sp>
      <p:sp>
        <p:nvSpPr>
          <p:cNvPr id="165" name="Google Shape;165;p1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228600" algn="l" rtl="0">
              <a:lnSpc>
                <a:spcPct val="90000"/>
              </a:lnSpc>
              <a:spcBef>
                <a:spcPts val="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2286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2286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1143000" lvl="2" indent="-1143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1143000" lvl="2" indent="-1143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114300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user establishes the goal</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formulates intention</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specifies actions at interface</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executes action</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perceives system state</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interprets system state</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evaluates system state with respect to goal</a:t>
            </a:r>
            <a:endParaRPr/>
          </a:p>
        </p:txBody>
      </p:sp>
      <p:grpSp>
        <p:nvGrpSpPr>
          <p:cNvPr id="166" name="Google Shape;166;p10"/>
          <p:cNvGrpSpPr/>
          <p:nvPr/>
        </p:nvGrpSpPr>
        <p:grpSpPr>
          <a:xfrm>
            <a:off x="1733550" y="1752600"/>
            <a:ext cx="5734050" cy="1600200"/>
            <a:chOff x="1968" y="3120"/>
            <a:chExt cx="3612" cy="1008"/>
          </a:xfrm>
        </p:grpSpPr>
        <p:sp>
          <p:nvSpPr>
            <p:cNvPr id="167" name="Google Shape;167;p10"/>
            <p:cNvSpPr txBox="1"/>
            <p:nvPr/>
          </p:nvSpPr>
          <p:spPr>
            <a:xfrm>
              <a:off x="3361" y="3840"/>
              <a:ext cx="72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system</a:t>
              </a:r>
              <a:endParaRPr sz="1400" b="0" i="0" u="none" strike="noStrike" cap="none">
                <a:solidFill>
                  <a:srgbClr val="000000"/>
                </a:solidFill>
                <a:latin typeface="Arial"/>
                <a:ea typeface="Arial"/>
                <a:cs typeface="Arial"/>
                <a:sym typeface="Arial"/>
              </a:endParaRPr>
            </a:p>
          </p:txBody>
        </p:sp>
        <p:sp>
          <p:nvSpPr>
            <p:cNvPr id="168" name="Google Shape;168;p10"/>
            <p:cNvSpPr txBox="1"/>
            <p:nvPr/>
          </p:nvSpPr>
          <p:spPr>
            <a:xfrm>
              <a:off x="4587" y="3504"/>
              <a:ext cx="993"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evaluation</a:t>
              </a:r>
              <a:endParaRPr sz="1400" b="0" i="0" u="none" strike="noStrike" cap="none">
                <a:solidFill>
                  <a:srgbClr val="000000"/>
                </a:solidFill>
                <a:latin typeface="Arial"/>
                <a:ea typeface="Arial"/>
                <a:cs typeface="Arial"/>
                <a:sym typeface="Arial"/>
              </a:endParaRPr>
            </a:p>
          </p:txBody>
        </p:sp>
        <p:sp>
          <p:nvSpPr>
            <p:cNvPr id="169" name="Google Shape;169;p10"/>
            <p:cNvSpPr txBox="1"/>
            <p:nvPr/>
          </p:nvSpPr>
          <p:spPr>
            <a:xfrm>
              <a:off x="1968" y="3504"/>
              <a:ext cx="93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execution</a:t>
              </a:r>
              <a:endParaRPr sz="1400" b="0" i="0" u="none" strike="noStrike" cap="none">
                <a:solidFill>
                  <a:srgbClr val="000000"/>
                </a:solidFill>
                <a:latin typeface="Arial"/>
                <a:ea typeface="Arial"/>
                <a:cs typeface="Arial"/>
                <a:sym typeface="Arial"/>
              </a:endParaRPr>
            </a:p>
          </p:txBody>
        </p:sp>
        <p:grpSp>
          <p:nvGrpSpPr>
            <p:cNvPr id="170" name="Google Shape;170;p10"/>
            <p:cNvGrpSpPr/>
            <p:nvPr/>
          </p:nvGrpSpPr>
          <p:grpSpPr>
            <a:xfrm>
              <a:off x="2955" y="3216"/>
              <a:ext cx="1536" cy="816"/>
              <a:chOff x="1680" y="1104"/>
              <a:chExt cx="1536" cy="816"/>
            </a:xfrm>
          </p:grpSpPr>
          <p:sp>
            <p:nvSpPr>
              <p:cNvPr id="171" name="Google Shape;171;p10"/>
              <p:cNvSpPr/>
              <p:nvPr/>
            </p:nvSpPr>
            <p:spPr>
              <a:xfrm>
                <a:off x="1680" y="1152"/>
                <a:ext cx="384" cy="768"/>
              </a:xfrm>
              <a:prstGeom prst="curvedRightArrow">
                <a:avLst>
                  <a:gd name="adj1" fmla="val 25000"/>
                  <a:gd name="adj2" fmla="val 50000"/>
                  <a:gd name="adj3"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172" name="Google Shape;172;p10"/>
              <p:cNvSpPr/>
              <p:nvPr/>
            </p:nvSpPr>
            <p:spPr>
              <a:xfrm rot="10800000">
                <a:off x="2832" y="1104"/>
                <a:ext cx="384" cy="768"/>
              </a:xfrm>
              <a:prstGeom prst="curvedRightArrow">
                <a:avLst>
                  <a:gd name="adj1" fmla="val 25000"/>
                  <a:gd name="adj2" fmla="val 50000"/>
                  <a:gd name="adj3"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sp>
          <p:nvSpPr>
            <p:cNvPr id="173" name="Google Shape;173;p10"/>
            <p:cNvSpPr txBox="1"/>
            <p:nvPr/>
          </p:nvSpPr>
          <p:spPr>
            <a:xfrm>
              <a:off x="3504" y="3120"/>
              <a:ext cx="480"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goal</a:t>
              </a:r>
              <a:endParaRPr sz="1400" b="0" i="0" u="none" strike="noStrike" cap="none">
                <a:solidFill>
                  <a:srgbClr val="000000"/>
                </a:solidFill>
                <a:latin typeface="Arial"/>
                <a:ea typeface="Arial"/>
                <a:cs typeface="Arial"/>
                <a:sym typeface="Arial"/>
              </a:endParaRPr>
            </a:p>
          </p:txBody>
        </p:sp>
      </p:grpSp>
      <p:sp>
        <p:nvSpPr>
          <p:cNvPr id="174" name="Google Shape;174;p10"/>
          <p:cNvSpPr/>
          <p:nvPr/>
        </p:nvSpPr>
        <p:spPr>
          <a:xfrm>
            <a:off x="4114800" y="1676400"/>
            <a:ext cx="838200" cy="685800"/>
          </a:xfrm>
          <a:prstGeom prst="ellipse">
            <a:avLst/>
          </a:prstGeom>
          <a:noFill/>
          <a:ln w="38100" cap="flat" cmpd="sng">
            <a:solidFill>
              <a:srgbClr val="ED181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175" name="Google Shape;175;p10"/>
          <p:cNvSpPr txBox="1"/>
          <p:nvPr/>
        </p:nvSpPr>
        <p:spPr>
          <a:xfrm>
            <a:off x="1600200" y="3505200"/>
            <a:ext cx="3581400" cy="381000"/>
          </a:xfrm>
          <a:prstGeom prst="rect">
            <a:avLst/>
          </a:prstGeom>
          <a:noFill/>
          <a:ln w="38100" cap="flat" cmpd="sng">
            <a:solidFill>
              <a:srgbClr val="ED181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685800" y="7620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execution/evaluation loop</a:t>
            </a:r>
            <a:endParaRPr/>
          </a:p>
        </p:txBody>
      </p:sp>
      <p:sp>
        <p:nvSpPr>
          <p:cNvPr id="181" name="Google Shape;181;p1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228600" algn="l" rtl="0">
              <a:lnSpc>
                <a:spcPct val="90000"/>
              </a:lnSpc>
              <a:spcBef>
                <a:spcPts val="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2286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2286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1143000" lvl="2" indent="-1143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1143000" lvl="2" indent="-114300" algn="l" rtl="0">
              <a:lnSpc>
                <a:spcPct val="90000"/>
              </a:lnSpc>
              <a:spcBef>
                <a:spcPts val="360"/>
              </a:spcBef>
              <a:spcAft>
                <a:spcPts val="0"/>
              </a:spcAft>
              <a:buClr>
                <a:schemeClr val="dk1"/>
              </a:buClr>
              <a:buSzPts val="1800"/>
              <a:buFont typeface="Verdana"/>
              <a:buNone/>
            </a:pPr>
            <a:endParaRPr sz="1800" b="0" i="0" u="none">
              <a:solidFill>
                <a:schemeClr val="lt2"/>
              </a:solidFill>
              <a:latin typeface="Verdana"/>
              <a:ea typeface="Verdana"/>
              <a:cs typeface="Verdana"/>
              <a:sym typeface="Verdana"/>
            </a:endParaRPr>
          </a:p>
          <a:p>
            <a:pPr marL="1143000" lvl="2" indent="-228600" algn="l" rtl="0">
              <a:lnSpc>
                <a:spcPct val="90000"/>
              </a:lnSpc>
              <a:spcBef>
                <a:spcPts val="360"/>
              </a:spcBef>
              <a:spcAft>
                <a:spcPts val="0"/>
              </a:spcAft>
              <a:buClr>
                <a:schemeClr val="lt2"/>
              </a:buClr>
              <a:buSzPts val="1800"/>
              <a:buFont typeface="Verdana"/>
              <a:buChar char="•"/>
            </a:pPr>
            <a:r>
              <a:rPr lang="en-US" sz="1800" b="0" i="0" u="none">
                <a:solidFill>
                  <a:schemeClr val="lt2"/>
                </a:solidFill>
                <a:latin typeface="Verdana"/>
                <a:ea typeface="Verdana"/>
                <a:cs typeface="Verdana"/>
                <a:sym typeface="Verdana"/>
              </a:rPr>
              <a:t>user establishes the goal</a:t>
            </a:r>
            <a:endParaRPr/>
          </a:p>
          <a:p>
            <a:pPr marL="114300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formulates intention</a:t>
            </a:r>
            <a:endParaRPr/>
          </a:p>
          <a:p>
            <a:pPr marL="114300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specifies actions at interface</a:t>
            </a:r>
            <a:endParaRPr/>
          </a:p>
          <a:p>
            <a:pPr marL="114300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executes action</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perceives system state</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interprets system state</a:t>
            </a:r>
            <a:endParaRPr/>
          </a:p>
          <a:p>
            <a:pPr marL="1143000" lvl="2" indent="-228600" algn="l" rtl="0">
              <a:lnSpc>
                <a:spcPct val="90000"/>
              </a:lnSpc>
              <a:spcBef>
                <a:spcPts val="360"/>
              </a:spcBef>
              <a:spcAft>
                <a:spcPts val="0"/>
              </a:spcAft>
              <a:buClr>
                <a:schemeClr val="folHlink"/>
              </a:buClr>
              <a:buSzPts val="1800"/>
              <a:buFont typeface="Verdana"/>
              <a:buChar char="•"/>
            </a:pPr>
            <a:r>
              <a:rPr lang="en-US" sz="1800" b="0" i="0" u="none">
                <a:solidFill>
                  <a:schemeClr val="folHlink"/>
                </a:solidFill>
                <a:latin typeface="Verdana"/>
                <a:ea typeface="Verdana"/>
                <a:cs typeface="Verdana"/>
                <a:sym typeface="Verdana"/>
              </a:rPr>
              <a:t>evaluates system state with respect to goal</a:t>
            </a:r>
            <a:endParaRPr/>
          </a:p>
        </p:txBody>
      </p:sp>
      <p:grpSp>
        <p:nvGrpSpPr>
          <p:cNvPr id="182" name="Google Shape;182;p11"/>
          <p:cNvGrpSpPr/>
          <p:nvPr/>
        </p:nvGrpSpPr>
        <p:grpSpPr>
          <a:xfrm>
            <a:off x="1733550" y="1752600"/>
            <a:ext cx="5734050" cy="1600200"/>
            <a:chOff x="1968" y="3120"/>
            <a:chExt cx="3612" cy="1008"/>
          </a:xfrm>
        </p:grpSpPr>
        <p:sp>
          <p:nvSpPr>
            <p:cNvPr id="183" name="Google Shape;183;p11"/>
            <p:cNvSpPr txBox="1"/>
            <p:nvPr/>
          </p:nvSpPr>
          <p:spPr>
            <a:xfrm>
              <a:off x="3361" y="3840"/>
              <a:ext cx="72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system</a:t>
              </a:r>
              <a:endParaRPr sz="1400" b="0" i="0" u="none" strike="noStrike" cap="none">
                <a:solidFill>
                  <a:srgbClr val="000000"/>
                </a:solidFill>
                <a:latin typeface="Arial"/>
                <a:ea typeface="Arial"/>
                <a:cs typeface="Arial"/>
                <a:sym typeface="Arial"/>
              </a:endParaRPr>
            </a:p>
          </p:txBody>
        </p:sp>
        <p:sp>
          <p:nvSpPr>
            <p:cNvPr id="184" name="Google Shape;184;p11"/>
            <p:cNvSpPr txBox="1"/>
            <p:nvPr/>
          </p:nvSpPr>
          <p:spPr>
            <a:xfrm>
              <a:off x="4587" y="3504"/>
              <a:ext cx="993"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evaluation</a:t>
              </a:r>
              <a:endParaRPr sz="1400" b="0" i="0" u="none" strike="noStrike" cap="none">
                <a:solidFill>
                  <a:srgbClr val="000000"/>
                </a:solidFill>
                <a:latin typeface="Arial"/>
                <a:ea typeface="Arial"/>
                <a:cs typeface="Arial"/>
                <a:sym typeface="Arial"/>
              </a:endParaRPr>
            </a:p>
          </p:txBody>
        </p:sp>
        <p:sp>
          <p:nvSpPr>
            <p:cNvPr id="185" name="Google Shape;185;p11"/>
            <p:cNvSpPr txBox="1"/>
            <p:nvPr/>
          </p:nvSpPr>
          <p:spPr>
            <a:xfrm>
              <a:off x="1968" y="3504"/>
              <a:ext cx="93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execution</a:t>
              </a:r>
              <a:endParaRPr sz="1400" b="0" i="0" u="none" strike="noStrike" cap="none">
                <a:solidFill>
                  <a:srgbClr val="000000"/>
                </a:solidFill>
                <a:latin typeface="Arial"/>
                <a:ea typeface="Arial"/>
                <a:cs typeface="Arial"/>
                <a:sym typeface="Arial"/>
              </a:endParaRPr>
            </a:p>
          </p:txBody>
        </p:sp>
        <p:grpSp>
          <p:nvGrpSpPr>
            <p:cNvPr id="186" name="Google Shape;186;p11"/>
            <p:cNvGrpSpPr/>
            <p:nvPr/>
          </p:nvGrpSpPr>
          <p:grpSpPr>
            <a:xfrm>
              <a:off x="2955" y="3216"/>
              <a:ext cx="1536" cy="816"/>
              <a:chOff x="1680" y="1104"/>
              <a:chExt cx="1536" cy="816"/>
            </a:xfrm>
          </p:grpSpPr>
          <p:sp>
            <p:nvSpPr>
              <p:cNvPr id="187" name="Google Shape;187;p11"/>
              <p:cNvSpPr/>
              <p:nvPr/>
            </p:nvSpPr>
            <p:spPr>
              <a:xfrm>
                <a:off x="1680" y="1152"/>
                <a:ext cx="384" cy="768"/>
              </a:xfrm>
              <a:prstGeom prst="curvedRightArrow">
                <a:avLst>
                  <a:gd name="adj1" fmla="val 25000"/>
                  <a:gd name="adj2" fmla="val 50000"/>
                  <a:gd name="adj3"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188" name="Google Shape;188;p11"/>
              <p:cNvSpPr/>
              <p:nvPr/>
            </p:nvSpPr>
            <p:spPr>
              <a:xfrm rot="10800000">
                <a:off x="2832" y="1104"/>
                <a:ext cx="384" cy="768"/>
              </a:xfrm>
              <a:prstGeom prst="curvedRightArrow">
                <a:avLst>
                  <a:gd name="adj1" fmla="val 25000"/>
                  <a:gd name="adj2" fmla="val 50000"/>
                  <a:gd name="adj3"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sp>
          <p:nvSpPr>
            <p:cNvPr id="189" name="Google Shape;189;p11"/>
            <p:cNvSpPr txBox="1"/>
            <p:nvPr/>
          </p:nvSpPr>
          <p:spPr>
            <a:xfrm>
              <a:off x="3504" y="3120"/>
              <a:ext cx="480"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goal</a:t>
              </a:r>
              <a:endParaRPr sz="1400" b="0" i="0" u="none" strike="noStrike" cap="none">
                <a:solidFill>
                  <a:srgbClr val="000000"/>
                </a:solidFill>
                <a:latin typeface="Arial"/>
                <a:ea typeface="Arial"/>
                <a:cs typeface="Arial"/>
                <a:sym typeface="Arial"/>
              </a:endParaRPr>
            </a:p>
          </p:txBody>
        </p:sp>
      </p:grpSp>
      <p:sp>
        <p:nvSpPr>
          <p:cNvPr id="190" name="Google Shape;190;p11"/>
          <p:cNvSpPr/>
          <p:nvPr/>
        </p:nvSpPr>
        <p:spPr>
          <a:xfrm>
            <a:off x="1676400" y="2286000"/>
            <a:ext cx="1600200" cy="685800"/>
          </a:xfrm>
          <a:prstGeom prst="ellipse">
            <a:avLst/>
          </a:prstGeom>
          <a:noFill/>
          <a:ln w="38100" cap="flat" cmpd="sng">
            <a:solidFill>
              <a:srgbClr val="ED181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191" name="Google Shape;191;p11"/>
          <p:cNvSpPr txBox="1"/>
          <p:nvPr/>
        </p:nvSpPr>
        <p:spPr>
          <a:xfrm>
            <a:off x="1600200" y="3810000"/>
            <a:ext cx="4114800" cy="840600"/>
          </a:xfrm>
          <a:prstGeom prst="rect">
            <a:avLst/>
          </a:prstGeom>
          <a:noFill/>
          <a:ln w="38100" cap="flat" cmpd="sng">
            <a:solidFill>
              <a:srgbClr val="ED181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685800" y="7620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execution/evaluation loop</a:t>
            </a:r>
            <a:endParaRPr/>
          </a:p>
        </p:txBody>
      </p:sp>
      <p:sp>
        <p:nvSpPr>
          <p:cNvPr id="197" name="Google Shape;197;p1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228600" algn="l" rtl="0">
              <a:lnSpc>
                <a:spcPct val="90000"/>
              </a:lnSpc>
              <a:spcBef>
                <a:spcPts val="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2286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2286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1143000" lvl="2" indent="-11430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1143000" lvl="2" indent="-114300" algn="l" rtl="0">
              <a:lnSpc>
                <a:spcPct val="90000"/>
              </a:lnSpc>
              <a:spcBef>
                <a:spcPts val="360"/>
              </a:spcBef>
              <a:spcAft>
                <a:spcPts val="0"/>
              </a:spcAft>
              <a:buClr>
                <a:schemeClr val="dk1"/>
              </a:buClr>
              <a:buSzPts val="1800"/>
              <a:buFont typeface="Verdana"/>
              <a:buNone/>
            </a:pPr>
            <a:endParaRPr sz="1800" b="0" i="0" u="none">
              <a:solidFill>
                <a:schemeClr val="lt2"/>
              </a:solidFill>
              <a:latin typeface="Verdana"/>
              <a:ea typeface="Verdana"/>
              <a:cs typeface="Verdana"/>
              <a:sym typeface="Verdana"/>
            </a:endParaRPr>
          </a:p>
          <a:p>
            <a:pPr marL="1143000" lvl="2" indent="-228600" algn="l" rtl="0">
              <a:lnSpc>
                <a:spcPct val="90000"/>
              </a:lnSpc>
              <a:spcBef>
                <a:spcPts val="360"/>
              </a:spcBef>
              <a:spcAft>
                <a:spcPts val="0"/>
              </a:spcAft>
              <a:buClr>
                <a:schemeClr val="lt2"/>
              </a:buClr>
              <a:buSzPts val="1800"/>
              <a:buFont typeface="Verdana"/>
              <a:buChar char="•"/>
            </a:pPr>
            <a:r>
              <a:rPr lang="en-US" sz="1800" b="0" i="0" u="none">
                <a:solidFill>
                  <a:schemeClr val="lt2"/>
                </a:solidFill>
                <a:latin typeface="Verdana"/>
                <a:ea typeface="Verdana"/>
                <a:cs typeface="Verdana"/>
                <a:sym typeface="Verdana"/>
              </a:rPr>
              <a:t>user establishes the goal</a:t>
            </a:r>
            <a:endParaRPr/>
          </a:p>
          <a:p>
            <a:pPr marL="1143000" lvl="2" indent="-228600" algn="l" rtl="0">
              <a:lnSpc>
                <a:spcPct val="90000"/>
              </a:lnSpc>
              <a:spcBef>
                <a:spcPts val="360"/>
              </a:spcBef>
              <a:spcAft>
                <a:spcPts val="0"/>
              </a:spcAft>
              <a:buClr>
                <a:schemeClr val="lt2"/>
              </a:buClr>
              <a:buSzPts val="1800"/>
              <a:buFont typeface="Verdana"/>
              <a:buChar char="•"/>
            </a:pPr>
            <a:r>
              <a:rPr lang="en-US" sz="1800" b="0" i="0" u="none">
                <a:solidFill>
                  <a:schemeClr val="lt2"/>
                </a:solidFill>
                <a:latin typeface="Verdana"/>
                <a:ea typeface="Verdana"/>
                <a:cs typeface="Verdana"/>
                <a:sym typeface="Verdana"/>
              </a:rPr>
              <a:t>formulates intention</a:t>
            </a:r>
            <a:endParaRPr/>
          </a:p>
          <a:p>
            <a:pPr marL="1143000" lvl="2" indent="-228600" algn="l" rtl="0">
              <a:lnSpc>
                <a:spcPct val="90000"/>
              </a:lnSpc>
              <a:spcBef>
                <a:spcPts val="360"/>
              </a:spcBef>
              <a:spcAft>
                <a:spcPts val="0"/>
              </a:spcAft>
              <a:buClr>
                <a:schemeClr val="lt2"/>
              </a:buClr>
              <a:buSzPts val="1800"/>
              <a:buFont typeface="Verdana"/>
              <a:buChar char="•"/>
            </a:pPr>
            <a:r>
              <a:rPr lang="en-US" sz="1800" b="0" i="0" u="none">
                <a:solidFill>
                  <a:schemeClr val="lt2"/>
                </a:solidFill>
                <a:latin typeface="Verdana"/>
                <a:ea typeface="Verdana"/>
                <a:cs typeface="Verdana"/>
                <a:sym typeface="Verdana"/>
              </a:rPr>
              <a:t>specifies actions at interface</a:t>
            </a:r>
            <a:endParaRPr/>
          </a:p>
          <a:p>
            <a:pPr marL="1143000" lvl="2" indent="-228600" algn="l" rtl="0">
              <a:lnSpc>
                <a:spcPct val="90000"/>
              </a:lnSpc>
              <a:spcBef>
                <a:spcPts val="360"/>
              </a:spcBef>
              <a:spcAft>
                <a:spcPts val="0"/>
              </a:spcAft>
              <a:buClr>
                <a:schemeClr val="lt2"/>
              </a:buClr>
              <a:buSzPts val="1800"/>
              <a:buFont typeface="Verdana"/>
              <a:buChar char="•"/>
            </a:pPr>
            <a:r>
              <a:rPr lang="en-US" sz="1800" b="0" i="0" u="none">
                <a:solidFill>
                  <a:schemeClr val="lt2"/>
                </a:solidFill>
                <a:latin typeface="Verdana"/>
                <a:ea typeface="Verdana"/>
                <a:cs typeface="Verdana"/>
                <a:sym typeface="Verdana"/>
              </a:rPr>
              <a:t>executes action</a:t>
            </a:r>
            <a:endParaRPr/>
          </a:p>
          <a:p>
            <a:pPr marL="114300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perceives system state</a:t>
            </a:r>
            <a:endParaRPr/>
          </a:p>
          <a:p>
            <a:pPr marL="114300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interprets system state</a:t>
            </a:r>
            <a:endParaRPr/>
          </a:p>
          <a:p>
            <a:pPr marL="1143000" lvl="2" indent="-22860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evaluates system state with respect to goal</a:t>
            </a:r>
            <a:endParaRPr/>
          </a:p>
        </p:txBody>
      </p:sp>
      <p:grpSp>
        <p:nvGrpSpPr>
          <p:cNvPr id="198" name="Google Shape;198;p12"/>
          <p:cNvGrpSpPr/>
          <p:nvPr/>
        </p:nvGrpSpPr>
        <p:grpSpPr>
          <a:xfrm>
            <a:off x="1733550" y="1752600"/>
            <a:ext cx="5734050" cy="1600200"/>
            <a:chOff x="1968" y="3120"/>
            <a:chExt cx="3612" cy="1008"/>
          </a:xfrm>
        </p:grpSpPr>
        <p:sp>
          <p:nvSpPr>
            <p:cNvPr id="199" name="Google Shape;199;p12"/>
            <p:cNvSpPr txBox="1"/>
            <p:nvPr/>
          </p:nvSpPr>
          <p:spPr>
            <a:xfrm>
              <a:off x="3361" y="3840"/>
              <a:ext cx="72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system</a:t>
              </a:r>
              <a:endParaRPr sz="1400" b="0" i="0" u="none" strike="noStrike" cap="none">
                <a:solidFill>
                  <a:srgbClr val="000000"/>
                </a:solidFill>
                <a:latin typeface="Arial"/>
                <a:ea typeface="Arial"/>
                <a:cs typeface="Arial"/>
                <a:sym typeface="Arial"/>
              </a:endParaRPr>
            </a:p>
          </p:txBody>
        </p:sp>
        <p:sp>
          <p:nvSpPr>
            <p:cNvPr id="200" name="Google Shape;200;p12"/>
            <p:cNvSpPr txBox="1"/>
            <p:nvPr/>
          </p:nvSpPr>
          <p:spPr>
            <a:xfrm>
              <a:off x="4587" y="3504"/>
              <a:ext cx="993"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evaluation</a:t>
              </a:r>
              <a:endParaRPr sz="1400" b="0" i="0" u="none" strike="noStrike" cap="none">
                <a:solidFill>
                  <a:srgbClr val="000000"/>
                </a:solidFill>
                <a:latin typeface="Arial"/>
                <a:ea typeface="Arial"/>
                <a:cs typeface="Arial"/>
                <a:sym typeface="Arial"/>
              </a:endParaRPr>
            </a:p>
          </p:txBody>
        </p:sp>
        <p:sp>
          <p:nvSpPr>
            <p:cNvPr id="201" name="Google Shape;201;p12"/>
            <p:cNvSpPr txBox="1"/>
            <p:nvPr/>
          </p:nvSpPr>
          <p:spPr>
            <a:xfrm>
              <a:off x="1968" y="3504"/>
              <a:ext cx="93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execution</a:t>
              </a:r>
              <a:endParaRPr sz="1400" b="0" i="0" u="none" strike="noStrike" cap="none">
                <a:solidFill>
                  <a:srgbClr val="000000"/>
                </a:solidFill>
                <a:latin typeface="Arial"/>
                <a:ea typeface="Arial"/>
                <a:cs typeface="Arial"/>
                <a:sym typeface="Arial"/>
              </a:endParaRPr>
            </a:p>
          </p:txBody>
        </p:sp>
        <p:grpSp>
          <p:nvGrpSpPr>
            <p:cNvPr id="202" name="Google Shape;202;p12"/>
            <p:cNvGrpSpPr/>
            <p:nvPr/>
          </p:nvGrpSpPr>
          <p:grpSpPr>
            <a:xfrm>
              <a:off x="2955" y="3216"/>
              <a:ext cx="1536" cy="816"/>
              <a:chOff x="1680" y="1104"/>
              <a:chExt cx="1536" cy="816"/>
            </a:xfrm>
          </p:grpSpPr>
          <p:sp>
            <p:nvSpPr>
              <p:cNvPr id="203" name="Google Shape;203;p12"/>
              <p:cNvSpPr/>
              <p:nvPr/>
            </p:nvSpPr>
            <p:spPr>
              <a:xfrm>
                <a:off x="1680" y="1152"/>
                <a:ext cx="384" cy="768"/>
              </a:xfrm>
              <a:prstGeom prst="curvedRightArrow">
                <a:avLst>
                  <a:gd name="adj1" fmla="val 25000"/>
                  <a:gd name="adj2" fmla="val 50000"/>
                  <a:gd name="adj3"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204" name="Google Shape;204;p12"/>
              <p:cNvSpPr/>
              <p:nvPr/>
            </p:nvSpPr>
            <p:spPr>
              <a:xfrm rot="10800000">
                <a:off x="2832" y="1104"/>
                <a:ext cx="384" cy="768"/>
              </a:xfrm>
              <a:prstGeom prst="curvedRightArrow">
                <a:avLst>
                  <a:gd name="adj1" fmla="val 25000"/>
                  <a:gd name="adj2" fmla="val 50000"/>
                  <a:gd name="adj3"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sp>
          <p:nvSpPr>
            <p:cNvPr id="205" name="Google Shape;205;p12"/>
            <p:cNvSpPr txBox="1"/>
            <p:nvPr/>
          </p:nvSpPr>
          <p:spPr>
            <a:xfrm>
              <a:off x="3504" y="3120"/>
              <a:ext cx="480"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goal</a:t>
              </a:r>
              <a:endParaRPr sz="1400" b="0" i="0" u="none" strike="noStrike" cap="none">
                <a:solidFill>
                  <a:srgbClr val="000000"/>
                </a:solidFill>
                <a:latin typeface="Arial"/>
                <a:ea typeface="Arial"/>
                <a:cs typeface="Arial"/>
                <a:sym typeface="Arial"/>
              </a:endParaRPr>
            </a:p>
          </p:txBody>
        </p:sp>
      </p:grpSp>
      <p:sp>
        <p:nvSpPr>
          <p:cNvPr id="206" name="Google Shape;206;p12"/>
          <p:cNvSpPr/>
          <p:nvPr/>
        </p:nvSpPr>
        <p:spPr>
          <a:xfrm>
            <a:off x="5867400" y="2286000"/>
            <a:ext cx="1600200" cy="685800"/>
          </a:xfrm>
          <a:prstGeom prst="ellipse">
            <a:avLst/>
          </a:prstGeom>
          <a:noFill/>
          <a:ln w="38100" cap="flat" cmpd="sng">
            <a:solidFill>
              <a:srgbClr val="ED181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207" name="Google Shape;207;p12"/>
          <p:cNvSpPr txBox="1"/>
          <p:nvPr/>
        </p:nvSpPr>
        <p:spPr>
          <a:xfrm>
            <a:off x="1600200" y="4724400"/>
            <a:ext cx="5943600" cy="1066800"/>
          </a:xfrm>
          <a:prstGeom prst="rect">
            <a:avLst/>
          </a:prstGeom>
          <a:noFill/>
          <a:ln w="38100" cap="flat" cmpd="sng">
            <a:solidFill>
              <a:srgbClr val="ED181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152400" y="609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Example of  Norman cycle: switching on a light </a:t>
            </a:r>
            <a:endParaRPr/>
          </a:p>
        </p:txBody>
      </p:sp>
      <p:sp>
        <p:nvSpPr>
          <p:cNvPr id="213" name="Google Shape;213;p13"/>
          <p:cNvSpPr txBox="1">
            <a:spLocks noGrp="1"/>
          </p:cNvSpPr>
          <p:nvPr>
            <p:ph type="body" idx="1"/>
          </p:nvPr>
        </p:nvSpPr>
        <p:spPr>
          <a:xfrm>
            <a:off x="76200" y="1981200"/>
            <a:ext cx="8610600" cy="4114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Imagine you are sitting reading as evening falls. You decide you need more light; that is you establish the goal to get more light. From there you form an intention to switch on the desk lamp, and you specify the actions required, to reach over and press the lamp switch. If someone else is closer the intention may be different – you may ask them to switch on the light for you. Your goal is the same but the intention and actions are different. When you have executed the action you perceive the result, either the light is on or it isn’t and you interpret this, based on your knowledge of the world.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152400" y="609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Example of  Norman cycle: switching on a light (cont.)</a:t>
            </a:r>
            <a:endParaRPr/>
          </a:p>
        </p:txBody>
      </p:sp>
      <p:sp>
        <p:nvSpPr>
          <p:cNvPr id="219" name="Google Shape;219;p14"/>
          <p:cNvSpPr txBox="1">
            <a:spLocks noGrp="1"/>
          </p:cNvSpPr>
          <p:nvPr>
            <p:ph type="body" idx="1"/>
          </p:nvPr>
        </p:nvSpPr>
        <p:spPr>
          <a:xfrm>
            <a:off x="76200" y="1981200"/>
            <a:ext cx="86106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For example, if the light does not come on you may interpret this as indicating the bulb has blown or the lamp is not plugged into the mains, and you will formulate new goals to deal with this. If the light does come on, you will evaluate the new state according to the original goals – is there now enough light? If so, the cycle is complete. If not, you may formulate a new intention to switch on the main ceiling light as well.</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title"/>
          </p:nvPr>
        </p:nvSpPr>
        <p:spPr>
          <a:xfrm>
            <a:off x="696951" y="230458"/>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Using Norman’s model</a:t>
            </a:r>
            <a:endParaRPr/>
          </a:p>
        </p:txBody>
      </p:sp>
      <p:sp>
        <p:nvSpPr>
          <p:cNvPr id="225" name="Google Shape;225;p15"/>
          <p:cNvSpPr txBox="1">
            <a:spLocks noGrp="1"/>
          </p:cNvSpPr>
          <p:nvPr>
            <p:ph type="body" idx="1"/>
          </p:nvPr>
        </p:nvSpPr>
        <p:spPr>
          <a:xfrm>
            <a:off x="234176" y="1094676"/>
            <a:ext cx="8675649" cy="561835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None/>
            </a:pPr>
            <a:r>
              <a:rPr lang="en-US" sz="2000" b="0" i="0" u="none">
                <a:solidFill>
                  <a:schemeClr val="dk1"/>
                </a:solidFill>
              </a:rPr>
              <a:t>Some systems are harder to use than others</a:t>
            </a:r>
            <a:endParaRPr sz="2000" b="0" i="0" u="none">
              <a:solidFill>
                <a:schemeClr val="dk1"/>
              </a:solidFill>
            </a:endParaRPr>
          </a:p>
          <a:p>
            <a:pPr marL="342900" lvl="0" indent="-342900" algn="l" rtl="0">
              <a:lnSpc>
                <a:spcPct val="100000"/>
              </a:lnSpc>
              <a:spcBef>
                <a:spcPts val="480"/>
              </a:spcBef>
              <a:spcAft>
                <a:spcPts val="0"/>
              </a:spcAft>
              <a:buClr>
                <a:schemeClr val="dk1"/>
              </a:buClr>
              <a:buSzPts val="2400"/>
              <a:buFont typeface="Arial"/>
              <a:buChar char="•"/>
            </a:pPr>
            <a:r>
              <a:rPr lang="en-US" sz="2000" b="0" i="0" u="none">
                <a:solidFill>
                  <a:schemeClr val="dk1"/>
                </a:solidFill>
              </a:rPr>
              <a:t>Gulf of Execution</a:t>
            </a:r>
            <a:endParaRPr sz="2000"/>
          </a:p>
          <a:p>
            <a:pPr marL="800100" lvl="1" indent="-342900" algn="l" rtl="0">
              <a:lnSpc>
                <a:spcPct val="100000"/>
              </a:lnSpc>
              <a:spcBef>
                <a:spcPts val="560"/>
              </a:spcBef>
              <a:spcAft>
                <a:spcPts val="0"/>
              </a:spcAft>
              <a:buSzPts val="2000"/>
              <a:buChar char="–"/>
            </a:pPr>
            <a:r>
              <a:rPr lang="en-US" sz="2000" b="0" i="0" u="none">
                <a:solidFill>
                  <a:schemeClr val="dk1"/>
                </a:solidFill>
              </a:rPr>
              <a:t>	user’s formulation of actions to reach the goal</a:t>
            </a:r>
            <a:br>
              <a:rPr lang="en-US" sz="2000" b="0" i="0" u="none">
                <a:solidFill>
                  <a:schemeClr val="dk1"/>
                </a:solidFill>
              </a:rPr>
            </a:br>
            <a:r>
              <a:rPr lang="en-US" sz="2000" b="0" i="0" u="none">
                <a:solidFill>
                  <a:schemeClr val="dk1"/>
                </a:solidFill>
              </a:rPr>
              <a:t>	≠	actions allowed by the system</a:t>
            </a:r>
            <a:endParaRPr/>
          </a:p>
          <a:p>
            <a:pPr marL="800100" lvl="1" indent="-342900" algn="l" rtl="0">
              <a:lnSpc>
                <a:spcPct val="100000"/>
              </a:lnSpc>
              <a:spcBef>
                <a:spcPts val="560"/>
              </a:spcBef>
              <a:spcAft>
                <a:spcPts val="0"/>
              </a:spcAft>
              <a:buSzPts val="2000"/>
              <a:buChar char="–"/>
            </a:pPr>
            <a:r>
              <a:rPr lang="en-US" sz="2000"/>
              <a:t>If the actions allowed by the system correspond to those intended by the user, the interaction will be effective. </a:t>
            </a:r>
            <a:endParaRPr/>
          </a:p>
          <a:p>
            <a:pPr marL="800100" lvl="1" indent="-342900" algn="l" rtl="0">
              <a:lnSpc>
                <a:spcPct val="100000"/>
              </a:lnSpc>
              <a:spcBef>
                <a:spcPts val="560"/>
              </a:spcBef>
              <a:spcAft>
                <a:spcPts val="0"/>
              </a:spcAft>
              <a:buSzPts val="2000"/>
              <a:buChar char="–"/>
            </a:pPr>
            <a:r>
              <a:rPr lang="en-US" sz="2000"/>
              <a:t>The interface should therefore aim to reduce this gulf.</a:t>
            </a:r>
            <a:endParaRPr sz="2000"/>
          </a:p>
          <a:p>
            <a:pPr marL="342900" lvl="0" indent="-342900" algn="l" rtl="0">
              <a:lnSpc>
                <a:spcPct val="100000"/>
              </a:lnSpc>
              <a:spcBef>
                <a:spcPts val="480"/>
              </a:spcBef>
              <a:spcAft>
                <a:spcPts val="0"/>
              </a:spcAft>
              <a:buClr>
                <a:schemeClr val="dk1"/>
              </a:buClr>
              <a:buSzPts val="2400"/>
              <a:buFont typeface="Verdana"/>
              <a:buNone/>
            </a:pPr>
            <a:endParaRPr sz="2000" b="0" i="0" u="none">
              <a:solidFill>
                <a:schemeClr val="dk1"/>
              </a:solidFill>
            </a:endParaRPr>
          </a:p>
          <a:p>
            <a:pPr marL="342900" lvl="0" indent="-342900" algn="l" rtl="0">
              <a:lnSpc>
                <a:spcPct val="100000"/>
              </a:lnSpc>
              <a:spcBef>
                <a:spcPts val="480"/>
              </a:spcBef>
              <a:spcAft>
                <a:spcPts val="0"/>
              </a:spcAft>
              <a:buClr>
                <a:schemeClr val="dk1"/>
              </a:buClr>
              <a:buSzPts val="2400"/>
              <a:buFont typeface="Arial"/>
              <a:buChar char="•"/>
            </a:pPr>
            <a:r>
              <a:rPr lang="en-US" sz="2000" b="0" i="0" u="none">
                <a:solidFill>
                  <a:schemeClr val="dk1"/>
                </a:solidFill>
              </a:rPr>
              <a:t>Gulf of Evaluation</a:t>
            </a:r>
            <a:endParaRPr sz="2000"/>
          </a:p>
          <a:p>
            <a:pPr marL="800100" lvl="1" indent="-342900" algn="l" rtl="0">
              <a:lnSpc>
                <a:spcPct val="100000"/>
              </a:lnSpc>
              <a:spcBef>
                <a:spcPts val="560"/>
              </a:spcBef>
              <a:spcAft>
                <a:spcPts val="0"/>
              </a:spcAft>
              <a:buSzPts val="2000"/>
              <a:buChar char="–"/>
            </a:pPr>
            <a:r>
              <a:rPr lang="en-US" sz="2000" b="0" i="0" u="none">
                <a:solidFill>
                  <a:schemeClr val="dk1"/>
                </a:solidFill>
              </a:rPr>
              <a:t>	user’s expectation of changed system state</a:t>
            </a:r>
            <a:br>
              <a:rPr lang="en-US" sz="2000" b="0" i="0" u="none">
                <a:solidFill>
                  <a:schemeClr val="dk1"/>
                </a:solidFill>
              </a:rPr>
            </a:br>
            <a:r>
              <a:rPr lang="en-US" sz="2000" b="0" i="0" u="none">
                <a:solidFill>
                  <a:schemeClr val="dk1"/>
                </a:solidFill>
              </a:rPr>
              <a:t>	≠	actual presentation of this state</a:t>
            </a:r>
            <a:endParaRPr/>
          </a:p>
          <a:p>
            <a:pPr marL="800100" lvl="1" indent="-342900" algn="l" rtl="0">
              <a:lnSpc>
                <a:spcPct val="100000"/>
              </a:lnSpc>
              <a:spcBef>
                <a:spcPts val="560"/>
              </a:spcBef>
              <a:spcAft>
                <a:spcPts val="0"/>
              </a:spcAft>
              <a:buSzPts val="2000"/>
              <a:buChar char="–"/>
            </a:pPr>
            <a:r>
              <a:rPr lang="en-US" sz="2000"/>
              <a:t>The gulf of evaluation is the distance between the physical presentation of the system state and the expectation of the user. </a:t>
            </a:r>
            <a:endParaRPr sz="2000"/>
          </a:p>
          <a:p>
            <a:pPr marL="800100" lvl="1" indent="-342900" algn="l" rtl="0">
              <a:lnSpc>
                <a:spcPct val="100000"/>
              </a:lnSpc>
              <a:spcBef>
                <a:spcPts val="560"/>
              </a:spcBef>
              <a:spcAft>
                <a:spcPts val="0"/>
              </a:spcAft>
              <a:buSzPts val="2000"/>
              <a:buChar char="–"/>
            </a:pPr>
            <a:r>
              <a:rPr lang="en-US" sz="2000"/>
              <a:t>If the user can readily evaluate the presentation in terms of his goal, the gulf of evaluation is small.</a:t>
            </a:r>
            <a:endParaRPr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Comic Sans MS"/>
              <a:buNone/>
            </a:pPr>
            <a:r>
              <a:rPr lang="en-US" sz="3200" b="0" i="0" u="none">
                <a:solidFill>
                  <a:schemeClr val="dk2"/>
                </a:solidFill>
                <a:latin typeface="Comic Sans MS"/>
                <a:ea typeface="Comic Sans MS"/>
                <a:cs typeface="Comic Sans MS"/>
                <a:sym typeface="Comic Sans MS"/>
              </a:rPr>
              <a:t>Human error - slips and mistakes</a:t>
            </a:r>
            <a:endParaRPr/>
          </a:p>
        </p:txBody>
      </p:sp>
      <p:sp>
        <p:nvSpPr>
          <p:cNvPr id="231" name="Google Shape;231;p16"/>
          <p:cNvSpPr txBox="1">
            <a:spLocks noGrp="1"/>
          </p:cNvSpPr>
          <p:nvPr>
            <p:ph type="body" idx="1"/>
          </p:nvPr>
        </p:nvSpPr>
        <p:spPr>
          <a:xfrm>
            <a:off x="685800" y="1981200"/>
            <a:ext cx="7772400" cy="4343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slip</a:t>
            </a:r>
            <a:endParaRPr/>
          </a:p>
          <a:p>
            <a:pPr marL="742950" lvl="1" indent="-285750" algn="l" rtl="0">
              <a:lnSpc>
                <a:spcPct val="9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understand system and goal</a:t>
            </a:r>
            <a:endParaRPr/>
          </a:p>
          <a:p>
            <a:pPr marL="742950" lvl="1" indent="-285750" algn="l" rtl="0">
              <a:lnSpc>
                <a:spcPct val="9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correct formulation of action</a:t>
            </a:r>
            <a:endParaRPr/>
          </a:p>
          <a:p>
            <a:pPr marL="742950" lvl="1" indent="-285750" algn="l" rtl="0">
              <a:lnSpc>
                <a:spcPct val="9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incorrect action</a:t>
            </a:r>
            <a:endParaRPr/>
          </a:p>
          <a:p>
            <a:pPr marL="742950" lvl="1" indent="-209550" algn="l" rtl="0">
              <a:lnSpc>
                <a:spcPct val="9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9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mistake</a:t>
            </a:r>
            <a:endParaRPr/>
          </a:p>
          <a:p>
            <a:pPr marL="742950" lvl="1" indent="-285750" algn="l" rtl="0">
              <a:lnSpc>
                <a:spcPct val="9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may not even have right goal!</a:t>
            </a:r>
            <a:endParaRPr/>
          </a:p>
          <a:p>
            <a:pPr marL="742950" lvl="1" indent="-171450" algn="l" rtl="0">
              <a:lnSpc>
                <a:spcPct val="9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342900" algn="l" rtl="0">
              <a:lnSpc>
                <a:spcPct val="9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Fixing things?</a:t>
            </a:r>
            <a:endParaRPr/>
          </a:p>
          <a:p>
            <a:pPr marL="342900" lvl="0" indent="-342900" algn="l" rtl="0">
              <a:lnSpc>
                <a:spcPct val="9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	slip – better interface design</a:t>
            </a:r>
            <a:endParaRPr/>
          </a:p>
          <a:p>
            <a:pPr marL="342900" lvl="0" indent="-342900" algn="l" rtl="0">
              <a:lnSpc>
                <a:spcPct val="9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	mistake – better understanding of system</a:t>
            </a:r>
            <a:endParaRPr/>
          </a:p>
        </p:txBody>
      </p:sp>
      <p:pic>
        <p:nvPicPr>
          <p:cNvPr id="232" name="Google Shape;232;p16"/>
          <p:cNvPicPr preferRelativeResize="0"/>
          <p:nvPr/>
        </p:nvPicPr>
        <p:blipFill rotWithShape="1">
          <a:blip r:embed="rId3">
            <a:alphaModFix/>
          </a:blip>
          <a:srcRect/>
          <a:stretch/>
        </p:blipFill>
        <p:spPr>
          <a:xfrm>
            <a:off x="87312" y="609600"/>
            <a:ext cx="450850" cy="457200"/>
          </a:xfrm>
          <a:prstGeom prst="rect">
            <a:avLst/>
          </a:prstGeom>
          <a:noFill/>
          <a:ln>
            <a:noFill/>
          </a:ln>
        </p:spPr>
      </p:pic>
      <p:sp>
        <p:nvSpPr>
          <p:cNvPr id="233" name="Google Shape;233;p16"/>
          <p:cNvSpPr/>
          <p:nvPr/>
        </p:nvSpPr>
        <p:spPr>
          <a:xfrm>
            <a:off x="1066800" y="2514600"/>
            <a:ext cx="304800" cy="304800"/>
          </a:xfrm>
          <a:prstGeom prst="smileyFace">
            <a:avLst>
              <a:gd name="adj" fmla="val 4653"/>
            </a:avLst>
          </a:prstGeom>
          <a:solidFill>
            <a:srgbClr val="00FF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234" name="Google Shape;234;p16"/>
          <p:cNvSpPr/>
          <p:nvPr/>
        </p:nvSpPr>
        <p:spPr>
          <a:xfrm>
            <a:off x="1066800" y="2895600"/>
            <a:ext cx="304800" cy="304800"/>
          </a:xfrm>
          <a:prstGeom prst="smileyFace">
            <a:avLst>
              <a:gd name="adj" fmla="val 4653"/>
            </a:avLst>
          </a:prstGeom>
          <a:solidFill>
            <a:srgbClr val="00FF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235" name="Google Shape;235;p16"/>
          <p:cNvSpPr/>
          <p:nvPr/>
        </p:nvSpPr>
        <p:spPr>
          <a:xfrm>
            <a:off x="1066800" y="3352800"/>
            <a:ext cx="304800" cy="304800"/>
          </a:xfrm>
          <a:prstGeom prst="smileyFace">
            <a:avLst>
              <a:gd name="adj" fmla="val 15510"/>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236" name="Google Shape;236;p16"/>
          <p:cNvSpPr/>
          <p:nvPr/>
        </p:nvSpPr>
        <p:spPr>
          <a:xfrm>
            <a:off x="1066800" y="4419600"/>
            <a:ext cx="304800" cy="304800"/>
          </a:xfrm>
          <a:prstGeom prst="smileyFace">
            <a:avLst>
              <a:gd name="adj" fmla="val 15510"/>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87"/>
          <p:cNvSpPr txBox="1">
            <a:spLocks noGrp="1"/>
          </p:cNvSpPr>
          <p:nvPr>
            <p:ph type="title"/>
          </p:nvPr>
        </p:nvSpPr>
        <p:spPr>
          <a:xfrm>
            <a:off x="609600" y="228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The interaction framework </a:t>
            </a:r>
            <a:endParaRPr/>
          </a:p>
        </p:txBody>
      </p:sp>
      <p:sp>
        <p:nvSpPr>
          <p:cNvPr id="258" name="Google Shape;258;p87"/>
          <p:cNvSpPr txBox="1">
            <a:spLocks noGrp="1"/>
          </p:cNvSpPr>
          <p:nvPr>
            <p:ph type="body" idx="1"/>
          </p:nvPr>
        </p:nvSpPr>
        <p:spPr>
          <a:xfrm>
            <a:off x="351263" y="1066800"/>
            <a:ext cx="8792737" cy="5568176"/>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rPr>
              <a:t>Extension of Norman…</a:t>
            </a:r>
            <a:endParaRPr sz="2000"/>
          </a:p>
          <a:p>
            <a:pPr marL="45720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rPr>
              <a:t>The interaction framework has 4 parts</a:t>
            </a:r>
            <a:endParaRPr sz="2000" b="0" i="0" u="none">
              <a:solidFill>
                <a:schemeClr val="dk1"/>
              </a:solidFill>
            </a:endParaRPr>
          </a:p>
          <a:p>
            <a:pPr marL="8191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user</a:t>
            </a:r>
            <a:endParaRPr sz="2000"/>
          </a:p>
          <a:p>
            <a:pPr marL="8191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input</a:t>
            </a:r>
            <a:endParaRPr sz="2000"/>
          </a:p>
          <a:p>
            <a:pPr marL="8191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system</a:t>
            </a:r>
            <a:endParaRPr sz="2000"/>
          </a:p>
          <a:p>
            <a:pPr marL="8191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output</a:t>
            </a:r>
            <a:endParaRPr sz="2000"/>
          </a:p>
          <a:p>
            <a:pPr marL="457200" lvl="0" indent="-342900" algn="l" rtl="0">
              <a:lnSpc>
                <a:spcPct val="150000"/>
              </a:lnSpc>
              <a:spcBef>
                <a:spcPts val="360"/>
              </a:spcBef>
              <a:spcAft>
                <a:spcPts val="0"/>
              </a:spcAft>
              <a:buSzPts val="1800"/>
              <a:buChar char="•"/>
            </a:pPr>
            <a:r>
              <a:rPr lang="en-US" sz="2000"/>
              <a:t>Each component has its own language. </a:t>
            </a:r>
            <a:endParaRPr sz="2000"/>
          </a:p>
          <a:p>
            <a:pPr marL="457200" lvl="0" indent="-342900" algn="l" rtl="0">
              <a:lnSpc>
                <a:spcPct val="150000"/>
              </a:lnSpc>
              <a:spcBef>
                <a:spcPts val="360"/>
              </a:spcBef>
              <a:spcAft>
                <a:spcPts val="0"/>
              </a:spcAft>
              <a:buSzPts val="1800"/>
              <a:buChar char="•"/>
            </a:pPr>
            <a:r>
              <a:rPr lang="en-US" sz="2000"/>
              <a:t>In addition to the </a:t>
            </a:r>
            <a:r>
              <a:rPr lang="en-US" sz="2000" i="1"/>
              <a:t>User</a:t>
            </a:r>
            <a:r>
              <a:rPr lang="en-US" sz="2000"/>
              <a:t>’s task language and the S</a:t>
            </a:r>
            <a:r>
              <a:rPr lang="en-US" sz="2000" i="1"/>
              <a:t>ystem</a:t>
            </a:r>
            <a:r>
              <a:rPr lang="en-US" sz="2000"/>
              <a:t>’s core language, there are languages for both the </a:t>
            </a:r>
            <a:r>
              <a:rPr lang="en-US" sz="2000" i="1"/>
              <a:t>Input </a:t>
            </a:r>
            <a:r>
              <a:rPr lang="en-US" sz="2000"/>
              <a:t>and </a:t>
            </a:r>
            <a:r>
              <a:rPr lang="en-US" sz="2000" i="1"/>
              <a:t>Output </a:t>
            </a:r>
            <a:r>
              <a:rPr lang="en-US" sz="2000"/>
              <a:t>components. </a:t>
            </a:r>
            <a:endParaRPr sz="2000"/>
          </a:p>
          <a:p>
            <a:pPr marL="457200" lvl="0" indent="-342900" algn="l" rtl="0">
              <a:lnSpc>
                <a:spcPct val="150000"/>
              </a:lnSpc>
              <a:spcBef>
                <a:spcPts val="360"/>
              </a:spcBef>
              <a:spcAft>
                <a:spcPts val="0"/>
              </a:spcAft>
              <a:buSzPts val="1800"/>
              <a:buChar char="•"/>
            </a:pPr>
            <a:r>
              <a:rPr lang="en-US" sz="2000" i="1"/>
              <a:t>Input </a:t>
            </a:r>
            <a:r>
              <a:rPr lang="en-US" sz="2000"/>
              <a:t>and </a:t>
            </a:r>
            <a:r>
              <a:rPr lang="en-US" sz="2000" i="1"/>
              <a:t>Output </a:t>
            </a:r>
            <a:r>
              <a:rPr lang="en-US" sz="2000"/>
              <a:t>together form the </a:t>
            </a:r>
            <a:r>
              <a:rPr lang="en-US" sz="2000" i="1"/>
              <a:t>Interface</a:t>
            </a:r>
            <a:r>
              <a:rPr lang="en-US" sz="2000"/>
              <a:t>.</a:t>
            </a:r>
            <a:endParaRPr sz="2000" b="0" i="0" u="none">
              <a:solidFill>
                <a:schemeClr val="dk1"/>
              </a:solidFill>
            </a:endParaRPr>
          </a:p>
        </p:txBody>
      </p:sp>
      <p:grpSp>
        <p:nvGrpSpPr>
          <p:cNvPr id="259" name="Google Shape;259;p87"/>
          <p:cNvGrpSpPr/>
          <p:nvPr/>
        </p:nvGrpSpPr>
        <p:grpSpPr>
          <a:xfrm>
            <a:off x="5591562" y="1371600"/>
            <a:ext cx="3289300" cy="2514600"/>
            <a:chOff x="3452" y="1248"/>
            <a:chExt cx="2072" cy="1584"/>
          </a:xfrm>
        </p:grpSpPr>
        <p:sp>
          <p:nvSpPr>
            <p:cNvPr id="260" name="Google Shape;260;p87"/>
            <p:cNvSpPr/>
            <p:nvPr/>
          </p:nvSpPr>
          <p:spPr>
            <a:xfrm>
              <a:off x="4128" y="1248"/>
              <a:ext cx="720" cy="1584"/>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261" name="Google Shape;261;p87"/>
            <p:cNvSpPr txBox="1"/>
            <p:nvPr/>
          </p:nvSpPr>
          <p:spPr>
            <a:xfrm>
              <a:off x="3452" y="1852"/>
              <a:ext cx="396" cy="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core</a:t>
              </a:r>
              <a:endParaRPr sz="1400" b="0" i="0" u="none" strike="noStrike" cap="none">
                <a:solidFill>
                  <a:srgbClr val="000000"/>
                </a:solidFill>
                <a:latin typeface="Arial"/>
                <a:ea typeface="Arial"/>
                <a:cs typeface="Arial"/>
                <a:sym typeface="Arial"/>
              </a:endParaRPr>
            </a:p>
          </p:txBody>
        </p:sp>
        <p:sp>
          <p:nvSpPr>
            <p:cNvPr id="262" name="Google Shape;262;p87"/>
            <p:cNvSpPr txBox="1"/>
            <p:nvPr/>
          </p:nvSpPr>
          <p:spPr>
            <a:xfrm>
              <a:off x="5144" y="1852"/>
              <a:ext cx="380" cy="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U</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task</a:t>
              </a:r>
              <a:endParaRPr sz="1400" b="0" i="0" u="none" strike="noStrike" cap="none">
                <a:solidFill>
                  <a:srgbClr val="000000"/>
                </a:solidFill>
                <a:latin typeface="Arial"/>
                <a:ea typeface="Arial"/>
                <a:cs typeface="Arial"/>
                <a:sym typeface="Arial"/>
              </a:endParaRPr>
            </a:p>
          </p:txBody>
        </p:sp>
        <p:sp>
          <p:nvSpPr>
            <p:cNvPr id="263" name="Google Shape;263;p87"/>
            <p:cNvSpPr txBox="1"/>
            <p:nvPr/>
          </p:nvSpPr>
          <p:spPr>
            <a:xfrm>
              <a:off x="4224" y="1344"/>
              <a:ext cx="516" cy="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output</a:t>
              </a:r>
              <a:endParaRPr sz="1400" b="0" i="0" u="none" strike="noStrike" cap="none">
                <a:solidFill>
                  <a:srgbClr val="000000"/>
                </a:solidFill>
                <a:latin typeface="Arial"/>
                <a:ea typeface="Arial"/>
                <a:cs typeface="Arial"/>
                <a:sym typeface="Arial"/>
              </a:endParaRPr>
            </a:p>
          </p:txBody>
        </p:sp>
        <p:sp>
          <p:nvSpPr>
            <p:cNvPr id="264" name="Google Shape;264;p87"/>
            <p:cNvSpPr txBox="1"/>
            <p:nvPr/>
          </p:nvSpPr>
          <p:spPr>
            <a:xfrm>
              <a:off x="4276" y="2256"/>
              <a:ext cx="428" cy="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p:txBody>
        </p:sp>
        <p:cxnSp>
          <p:nvCxnSpPr>
            <p:cNvPr id="265" name="Google Shape;265;p87"/>
            <p:cNvCxnSpPr/>
            <p:nvPr/>
          </p:nvCxnSpPr>
          <p:spPr>
            <a:xfrm rot="10800000" flipH="1">
              <a:off x="3792" y="1584"/>
              <a:ext cx="528" cy="336"/>
            </a:xfrm>
            <a:prstGeom prst="straightConnector1">
              <a:avLst/>
            </a:prstGeom>
            <a:noFill/>
            <a:ln w="38100" cap="flat" cmpd="sng">
              <a:solidFill>
                <a:srgbClr val="262464"/>
              </a:solidFill>
              <a:prstDash val="solid"/>
              <a:miter lim="800000"/>
              <a:headEnd type="none" w="sm" len="sm"/>
              <a:tailEnd type="triangle" w="med" len="med"/>
            </a:ln>
          </p:spPr>
        </p:cxnSp>
        <p:cxnSp>
          <p:nvCxnSpPr>
            <p:cNvPr id="266" name="Google Shape;266;p87"/>
            <p:cNvCxnSpPr/>
            <p:nvPr/>
          </p:nvCxnSpPr>
          <p:spPr>
            <a:xfrm>
              <a:off x="4656" y="1584"/>
              <a:ext cx="528" cy="336"/>
            </a:xfrm>
            <a:prstGeom prst="straightConnector1">
              <a:avLst/>
            </a:prstGeom>
            <a:noFill/>
            <a:ln w="38100" cap="flat" cmpd="sng">
              <a:solidFill>
                <a:srgbClr val="262464"/>
              </a:solidFill>
              <a:prstDash val="solid"/>
              <a:miter lim="800000"/>
              <a:headEnd type="none" w="sm" len="sm"/>
              <a:tailEnd type="triangle" w="med" len="med"/>
            </a:ln>
          </p:spPr>
        </p:cxnSp>
        <p:cxnSp>
          <p:nvCxnSpPr>
            <p:cNvPr id="267" name="Google Shape;267;p87"/>
            <p:cNvCxnSpPr/>
            <p:nvPr/>
          </p:nvCxnSpPr>
          <p:spPr>
            <a:xfrm flipH="1" flipV="1">
              <a:off x="3733" y="1972"/>
              <a:ext cx="587" cy="476"/>
            </a:xfrm>
            <a:prstGeom prst="straightConnector1">
              <a:avLst/>
            </a:prstGeom>
            <a:noFill/>
            <a:ln w="38100" cap="flat" cmpd="sng">
              <a:solidFill>
                <a:srgbClr val="262464"/>
              </a:solidFill>
              <a:prstDash val="solid"/>
              <a:miter lim="800000"/>
              <a:headEnd type="none" w="sm" len="sm"/>
              <a:tailEnd type="triangle" w="med" len="med"/>
            </a:ln>
          </p:spPr>
        </p:cxnSp>
        <p:cxnSp>
          <p:nvCxnSpPr>
            <p:cNvPr id="268" name="Google Shape;268;p87"/>
            <p:cNvCxnSpPr/>
            <p:nvPr/>
          </p:nvCxnSpPr>
          <p:spPr>
            <a:xfrm flipH="1">
              <a:off x="4634" y="2112"/>
              <a:ext cx="510" cy="336"/>
            </a:xfrm>
            <a:prstGeom prst="straightConnector1">
              <a:avLst/>
            </a:prstGeom>
            <a:noFill/>
            <a:ln w="38100" cap="flat" cmpd="sng">
              <a:solidFill>
                <a:srgbClr val="262464"/>
              </a:solidFill>
              <a:prstDash val="solid"/>
              <a:miter lim="800000"/>
              <a:headEnd type="none" w="sm" len="sm"/>
              <a:tailEnd type="triangle" w="med" len="med"/>
            </a:ln>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8"/>
          <p:cNvSpPr txBox="1">
            <a:spLocks noGrp="1"/>
          </p:cNvSpPr>
          <p:nvPr>
            <p:ph type="body" idx="1"/>
          </p:nvPr>
        </p:nvSpPr>
        <p:spPr>
          <a:xfrm>
            <a:off x="94785" y="1245220"/>
            <a:ext cx="8854068" cy="469838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360"/>
              </a:spcBef>
              <a:spcAft>
                <a:spcPts val="0"/>
              </a:spcAft>
              <a:buSzPts val="1800"/>
              <a:buChar char="•"/>
            </a:pPr>
            <a:r>
              <a:rPr lang="en-US" sz="2000"/>
              <a:t>Since the interface sits between the </a:t>
            </a:r>
            <a:r>
              <a:rPr lang="en-US" sz="2000" i="1"/>
              <a:t>User </a:t>
            </a:r>
            <a:r>
              <a:rPr lang="en-US" sz="2000"/>
              <a:t>and the </a:t>
            </a:r>
            <a:r>
              <a:rPr lang="en-US" sz="2000" i="1"/>
              <a:t>System</a:t>
            </a:r>
            <a:r>
              <a:rPr lang="en-US" sz="2000"/>
              <a:t>, there are four steps in the interactive cycle, each corresponding to a translation from one component to another.</a:t>
            </a:r>
            <a:endParaRPr/>
          </a:p>
          <a:p>
            <a:pPr marL="457200" lvl="0" indent="-342900" algn="l" rtl="0">
              <a:lnSpc>
                <a:spcPct val="150000"/>
              </a:lnSpc>
              <a:spcBef>
                <a:spcPts val="360"/>
              </a:spcBef>
              <a:spcAft>
                <a:spcPts val="0"/>
              </a:spcAft>
              <a:buSzPts val="1800"/>
              <a:buChar char="•"/>
            </a:pPr>
            <a:r>
              <a:rPr lang="en-US" sz="2000"/>
              <a:t>The </a:t>
            </a:r>
            <a:r>
              <a:rPr lang="en-US" sz="2000" i="1"/>
              <a:t>User </a:t>
            </a:r>
            <a:r>
              <a:rPr lang="en-US" sz="2000"/>
              <a:t>begins the interactive cycle with the formulation of a goal and a task to achieve that goal. </a:t>
            </a:r>
            <a:endParaRPr sz="2000"/>
          </a:p>
          <a:p>
            <a:pPr marL="457200" lvl="0" indent="-342900" algn="l" rtl="0">
              <a:lnSpc>
                <a:spcPct val="150000"/>
              </a:lnSpc>
              <a:spcBef>
                <a:spcPts val="360"/>
              </a:spcBef>
              <a:spcAft>
                <a:spcPts val="0"/>
              </a:spcAft>
              <a:buSzPts val="1800"/>
              <a:buChar char="•"/>
            </a:pPr>
            <a:r>
              <a:rPr lang="en-US" sz="2000"/>
              <a:t>The only way the user can manipulate the machine is through the </a:t>
            </a:r>
            <a:r>
              <a:rPr lang="en-US" sz="2000" i="1"/>
              <a:t>Input</a:t>
            </a:r>
            <a:r>
              <a:rPr lang="en-US" sz="2000"/>
              <a:t>, and so the task must be articulated within the input language. </a:t>
            </a:r>
            <a:endParaRPr sz="2000"/>
          </a:p>
          <a:p>
            <a:pPr marL="457200" lvl="0" indent="-342900" algn="l" rtl="0">
              <a:lnSpc>
                <a:spcPct val="150000"/>
              </a:lnSpc>
              <a:spcBef>
                <a:spcPts val="360"/>
              </a:spcBef>
              <a:spcAft>
                <a:spcPts val="0"/>
              </a:spcAft>
              <a:buSzPts val="1800"/>
              <a:buChar char="•"/>
            </a:pPr>
            <a:r>
              <a:rPr lang="en-US" sz="2000"/>
              <a:t>The input language is translated into the core language as operations to be performed by the </a:t>
            </a:r>
            <a:r>
              <a:rPr lang="en-US" sz="2000" i="1"/>
              <a:t>System</a:t>
            </a:r>
            <a:r>
              <a:rPr lang="en-US" sz="2000"/>
              <a:t>. </a:t>
            </a:r>
            <a:endParaRPr sz="2000" b="0" i="0" u="none">
              <a:solidFill>
                <a:schemeClr val="dk1"/>
              </a:solidFill>
            </a:endParaRPr>
          </a:p>
        </p:txBody>
      </p:sp>
      <p:sp>
        <p:nvSpPr>
          <p:cNvPr id="274" name="Google Shape;274;p18"/>
          <p:cNvSpPr txBox="1">
            <a:spLocks noGrp="1"/>
          </p:cNvSpPr>
          <p:nvPr>
            <p:ph type="title"/>
          </p:nvPr>
        </p:nvSpPr>
        <p:spPr>
          <a:xfrm>
            <a:off x="94785" y="230459"/>
            <a:ext cx="7978698"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The interaction framework (cont.) </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88"/>
          <p:cNvSpPr txBox="1">
            <a:spLocks noGrp="1"/>
          </p:cNvSpPr>
          <p:nvPr>
            <p:ph type="body" idx="1"/>
          </p:nvPr>
        </p:nvSpPr>
        <p:spPr>
          <a:xfrm>
            <a:off x="111512" y="1083527"/>
            <a:ext cx="8854068" cy="469838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360"/>
              </a:spcBef>
              <a:spcAft>
                <a:spcPts val="0"/>
              </a:spcAft>
              <a:buSzPts val="1800"/>
              <a:buChar char="•"/>
            </a:pPr>
            <a:r>
              <a:rPr lang="en-US" sz="2000"/>
              <a:t>The </a:t>
            </a:r>
            <a:r>
              <a:rPr lang="en-US" sz="2000" i="1"/>
              <a:t>System </a:t>
            </a:r>
            <a:r>
              <a:rPr lang="en-US" sz="2000"/>
              <a:t>then transforms itself as described by the operations; the execution phase of the cycle is complete and the evaluation phase now begins.</a:t>
            </a:r>
            <a:endParaRPr/>
          </a:p>
          <a:p>
            <a:pPr marL="457200" lvl="0" indent="-342900" algn="l" rtl="0">
              <a:lnSpc>
                <a:spcPct val="150000"/>
              </a:lnSpc>
              <a:spcBef>
                <a:spcPts val="360"/>
              </a:spcBef>
              <a:spcAft>
                <a:spcPts val="0"/>
              </a:spcAft>
              <a:buSzPts val="1800"/>
              <a:buChar char="•"/>
            </a:pPr>
            <a:r>
              <a:rPr lang="en-US" sz="2000"/>
              <a:t>The </a:t>
            </a:r>
            <a:r>
              <a:rPr lang="en-US" sz="2000" i="1"/>
              <a:t>System </a:t>
            </a:r>
            <a:r>
              <a:rPr lang="en-US" sz="2000"/>
              <a:t>is in a new state, which must now be communicated to the </a:t>
            </a:r>
            <a:r>
              <a:rPr lang="en-US" sz="2000" i="1"/>
              <a:t>User</a:t>
            </a:r>
            <a:r>
              <a:rPr lang="en-US" sz="2000"/>
              <a:t>. </a:t>
            </a:r>
            <a:endParaRPr sz="2000"/>
          </a:p>
          <a:p>
            <a:pPr marL="457200" lvl="0" indent="-342900" algn="l" rtl="0">
              <a:lnSpc>
                <a:spcPct val="150000"/>
              </a:lnSpc>
              <a:spcBef>
                <a:spcPts val="360"/>
              </a:spcBef>
              <a:spcAft>
                <a:spcPts val="0"/>
              </a:spcAft>
              <a:buSzPts val="1800"/>
              <a:buChar char="•"/>
            </a:pPr>
            <a:r>
              <a:rPr lang="en-US" sz="2000"/>
              <a:t>The current values of system attributes are rendered as concepts or features of the </a:t>
            </a:r>
            <a:r>
              <a:rPr lang="en-US" sz="2000" i="1"/>
              <a:t>Output</a:t>
            </a:r>
            <a:r>
              <a:rPr lang="en-US" sz="2000"/>
              <a:t>. </a:t>
            </a:r>
            <a:endParaRPr sz="2000"/>
          </a:p>
          <a:p>
            <a:pPr marL="457200" lvl="0" indent="-342900" algn="l" rtl="0">
              <a:lnSpc>
                <a:spcPct val="150000"/>
              </a:lnSpc>
              <a:spcBef>
                <a:spcPts val="360"/>
              </a:spcBef>
              <a:spcAft>
                <a:spcPts val="0"/>
              </a:spcAft>
              <a:buSzPts val="1800"/>
              <a:buChar char="•"/>
            </a:pPr>
            <a:r>
              <a:rPr lang="en-US" sz="2000"/>
              <a:t>It is then up to the </a:t>
            </a:r>
            <a:r>
              <a:rPr lang="en-US" sz="2000" i="1"/>
              <a:t>User </a:t>
            </a:r>
            <a:r>
              <a:rPr lang="en-US" sz="2000"/>
              <a:t>to observe the </a:t>
            </a:r>
            <a:r>
              <a:rPr lang="en-US" sz="2000" i="1"/>
              <a:t>Output </a:t>
            </a:r>
            <a:r>
              <a:rPr lang="en-US" sz="2000"/>
              <a:t>and assess the results of the interaction relative to the original goal, ending the evaluation phase and, hence, the interactive cycle. </a:t>
            </a:r>
            <a:endParaRPr sz="2000"/>
          </a:p>
          <a:p>
            <a:pPr marL="457200" lvl="0" indent="-342900" algn="l" rtl="0">
              <a:lnSpc>
                <a:spcPct val="150000"/>
              </a:lnSpc>
              <a:spcBef>
                <a:spcPts val="360"/>
              </a:spcBef>
              <a:spcAft>
                <a:spcPts val="0"/>
              </a:spcAft>
              <a:buSzPts val="1800"/>
              <a:buChar char="•"/>
            </a:pPr>
            <a:r>
              <a:rPr lang="en-US" sz="2000"/>
              <a:t>There are four main translations involved in the interaction: articulation, performance, presentation and observation.</a:t>
            </a:r>
            <a:endParaRPr sz="2000" b="0" i="0" u="none">
              <a:solidFill>
                <a:schemeClr val="dk1"/>
              </a:solidFill>
            </a:endParaRPr>
          </a:p>
        </p:txBody>
      </p:sp>
      <p:sp>
        <p:nvSpPr>
          <p:cNvPr id="280" name="Google Shape;280;p88"/>
          <p:cNvSpPr txBox="1">
            <a:spLocks noGrp="1"/>
          </p:cNvSpPr>
          <p:nvPr>
            <p:ph type="title"/>
          </p:nvPr>
        </p:nvSpPr>
        <p:spPr>
          <a:xfrm>
            <a:off x="0" y="241610"/>
            <a:ext cx="7543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The interaction framework (cont.)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The Interaction</a:t>
            </a:r>
            <a:endParaRPr/>
          </a:p>
        </p:txBody>
      </p:sp>
      <p:sp>
        <p:nvSpPr>
          <p:cNvPr id="105" name="Google Shape;105;p2"/>
          <p:cNvSpPr txBox="1">
            <a:spLocks noGrp="1"/>
          </p:cNvSpPr>
          <p:nvPr>
            <p:ph type="body" idx="1"/>
          </p:nvPr>
        </p:nvSpPr>
        <p:spPr>
          <a:xfrm>
            <a:off x="682625" y="18288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Interaction models</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Translations between user and system</a:t>
            </a: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Ergonomics</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Physical characteristics of the interaction and its effectiveness.</a:t>
            </a:r>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Interaction styles</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The nature of user/system dialog</a:t>
            </a:r>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Context</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Social, organizational, motivational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89"/>
          <p:cNvPicPr preferRelativeResize="0"/>
          <p:nvPr/>
        </p:nvPicPr>
        <p:blipFill rotWithShape="1">
          <a:blip r:embed="rId3">
            <a:alphaModFix/>
          </a:blip>
          <a:srcRect/>
          <a:stretch/>
        </p:blipFill>
        <p:spPr>
          <a:xfrm>
            <a:off x="914400" y="1271239"/>
            <a:ext cx="5934075" cy="3019425"/>
          </a:xfrm>
          <a:prstGeom prst="rect">
            <a:avLst/>
          </a:prstGeom>
          <a:noFill/>
          <a:ln>
            <a:noFill/>
          </a:ln>
        </p:spPr>
      </p:pic>
      <p:sp>
        <p:nvSpPr>
          <p:cNvPr id="286" name="Google Shape;286;p89"/>
          <p:cNvSpPr txBox="1">
            <a:spLocks noGrp="1"/>
          </p:cNvSpPr>
          <p:nvPr>
            <p:ph type="body" idx="1"/>
          </p:nvPr>
        </p:nvSpPr>
        <p:spPr>
          <a:xfrm>
            <a:off x="111512" y="4415882"/>
            <a:ext cx="8854068" cy="2442117"/>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360"/>
              </a:spcBef>
              <a:spcAft>
                <a:spcPts val="0"/>
              </a:spcAft>
              <a:buSzPts val="1800"/>
              <a:buChar char="•"/>
            </a:pPr>
            <a:r>
              <a:rPr lang="en-US" sz="2000"/>
              <a:t>The tasks are responses of the </a:t>
            </a:r>
            <a:r>
              <a:rPr lang="en-US" sz="2000" i="1"/>
              <a:t>User </a:t>
            </a:r>
            <a:r>
              <a:rPr lang="en-US" sz="2000"/>
              <a:t>and they need to be translated to stimuli for the </a:t>
            </a:r>
            <a:r>
              <a:rPr lang="en-US" sz="2000" i="1"/>
              <a:t>Input</a:t>
            </a:r>
            <a:r>
              <a:rPr lang="en-US" sz="2000"/>
              <a:t>. </a:t>
            </a:r>
            <a:endParaRPr sz="2000"/>
          </a:p>
          <a:p>
            <a:pPr marL="457200" lvl="0" indent="-342900" algn="l" rtl="0">
              <a:lnSpc>
                <a:spcPct val="150000"/>
              </a:lnSpc>
              <a:spcBef>
                <a:spcPts val="360"/>
              </a:spcBef>
              <a:spcAft>
                <a:spcPts val="0"/>
              </a:spcAft>
              <a:buSzPts val="1800"/>
              <a:buChar char="•"/>
            </a:pPr>
            <a:r>
              <a:rPr lang="en-US" sz="2000"/>
              <a:t>This articulation is judged in terms of the coverage from tasks to input and the relative ease with which the translation can be accomplished. </a:t>
            </a:r>
            <a:endParaRPr sz="2000" b="0" i="0" u="none">
              <a:solidFill>
                <a:schemeClr val="dk1"/>
              </a:solidFill>
            </a:endParaRPr>
          </a:p>
        </p:txBody>
      </p:sp>
      <p:sp>
        <p:nvSpPr>
          <p:cNvPr id="287" name="Google Shape;287;p89"/>
          <p:cNvSpPr txBox="1">
            <a:spLocks noGrp="1"/>
          </p:cNvSpPr>
          <p:nvPr>
            <p:ph type="title"/>
          </p:nvPr>
        </p:nvSpPr>
        <p:spPr>
          <a:xfrm>
            <a:off x="0" y="241610"/>
            <a:ext cx="7543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The interaction framework (cont.) </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90"/>
          <p:cNvSpPr txBox="1">
            <a:spLocks noGrp="1"/>
          </p:cNvSpPr>
          <p:nvPr>
            <p:ph type="body" idx="1"/>
          </p:nvPr>
        </p:nvSpPr>
        <p:spPr>
          <a:xfrm>
            <a:off x="0" y="1384610"/>
            <a:ext cx="8854068" cy="5239214"/>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360"/>
              </a:spcBef>
              <a:spcAft>
                <a:spcPts val="0"/>
              </a:spcAft>
              <a:buSzPts val="1800"/>
              <a:buChar char="•"/>
            </a:pPr>
            <a:r>
              <a:rPr lang="en-US" sz="2000"/>
              <a:t>At the next stage, the responses of the </a:t>
            </a:r>
            <a:r>
              <a:rPr lang="en-US" sz="2000" i="1"/>
              <a:t>Input </a:t>
            </a:r>
            <a:r>
              <a:rPr lang="en-US" sz="2000"/>
              <a:t>are translated to stimuli for the </a:t>
            </a:r>
            <a:r>
              <a:rPr lang="en-US" sz="2000" i="1"/>
              <a:t>System</a:t>
            </a:r>
            <a:r>
              <a:rPr lang="en-US" sz="2000"/>
              <a:t>.</a:t>
            </a:r>
            <a:endParaRPr/>
          </a:p>
          <a:p>
            <a:pPr marL="457200" lvl="0" indent="-342900" algn="l" rtl="0">
              <a:lnSpc>
                <a:spcPct val="150000"/>
              </a:lnSpc>
              <a:spcBef>
                <a:spcPts val="360"/>
              </a:spcBef>
              <a:spcAft>
                <a:spcPts val="0"/>
              </a:spcAft>
              <a:buSzPts val="1800"/>
              <a:buChar char="•"/>
            </a:pPr>
            <a:r>
              <a:rPr lang="en-US" sz="2000"/>
              <a:t>Once a state transition has occurred within the </a:t>
            </a:r>
            <a:r>
              <a:rPr lang="en-US" sz="2000" i="1"/>
              <a:t>System</a:t>
            </a:r>
            <a:r>
              <a:rPr lang="en-US" sz="2000"/>
              <a:t>, the execution phase of the interaction is complete and the evaluation phase begins. </a:t>
            </a:r>
            <a:endParaRPr sz="2000"/>
          </a:p>
          <a:p>
            <a:pPr marL="457200" lvl="0" indent="-342900" algn="l" rtl="0">
              <a:lnSpc>
                <a:spcPct val="150000"/>
              </a:lnSpc>
              <a:spcBef>
                <a:spcPts val="360"/>
              </a:spcBef>
              <a:spcAft>
                <a:spcPts val="0"/>
              </a:spcAft>
              <a:buSzPts val="1800"/>
              <a:buChar char="•"/>
            </a:pPr>
            <a:r>
              <a:rPr lang="en-US" sz="2000"/>
              <a:t>The new state of the </a:t>
            </a:r>
            <a:r>
              <a:rPr lang="en-US" sz="2000" i="1"/>
              <a:t>System </a:t>
            </a:r>
            <a:r>
              <a:rPr lang="en-US" sz="2000"/>
              <a:t>must be communicated to the </a:t>
            </a:r>
            <a:r>
              <a:rPr lang="en-US" sz="2000" i="1"/>
              <a:t>User</a:t>
            </a:r>
            <a:r>
              <a:rPr lang="en-US" sz="2000"/>
              <a:t>, and this begins by translating the </a:t>
            </a:r>
            <a:r>
              <a:rPr lang="en-US" sz="2000" i="1"/>
              <a:t>System </a:t>
            </a:r>
            <a:r>
              <a:rPr lang="en-US" sz="2000"/>
              <a:t>responses to the transition into stimuli for the </a:t>
            </a:r>
            <a:r>
              <a:rPr lang="en-US" sz="2000" i="1"/>
              <a:t>Output </a:t>
            </a:r>
            <a:r>
              <a:rPr lang="en-US" sz="2000"/>
              <a:t>component.</a:t>
            </a:r>
            <a:endParaRPr/>
          </a:p>
          <a:p>
            <a:pPr marL="457200" lvl="0" indent="-342900" algn="l" rtl="0">
              <a:lnSpc>
                <a:spcPct val="150000"/>
              </a:lnSpc>
              <a:spcBef>
                <a:spcPts val="360"/>
              </a:spcBef>
              <a:spcAft>
                <a:spcPts val="0"/>
              </a:spcAft>
              <a:buSzPts val="1800"/>
              <a:buChar char="•"/>
            </a:pPr>
            <a:r>
              <a:rPr lang="en-US" sz="2000"/>
              <a:t>Ultimately, the user must interpret the output to evaluate what has happened. The response from the </a:t>
            </a:r>
            <a:r>
              <a:rPr lang="en-US" sz="2000" i="1"/>
              <a:t>Output </a:t>
            </a:r>
            <a:r>
              <a:rPr lang="en-US" sz="2000"/>
              <a:t>is translated to stimuli for the </a:t>
            </a:r>
            <a:r>
              <a:rPr lang="en-US" sz="2000" i="1"/>
              <a:t>User </a:t>
            </a:r>
            <a:r>
              <a:rPr lang="en-US" sz="2000"/>
              <a:t>which trigger assessment.</a:t>
            </a:r>
            <a:endParaRPr sz="2000" b="0" i="0" u="none">
              <a:solidFill>
                <a:schemeClr val="dk1"/>
              </a:solidFill>
            </a:endParaRPr>
          </a:p>
        </p:txBody>
      </p:sp>
      <p:sp>
        <p:nvSpPr>
          <p:cNvPr id="293" name="Google Shape;293;p90"/>
          <p:cNvSpPr txBox="1">
            <a:spLocks noGrp="1"/>
          </p:cNvSpPr>
          <p:nvPr>
            <p:ph type="title"/>
          </p:nvPr>
        </p:nvSpPr>
        <p:spPr>
          <a:xfrm>
            <a:off x="0" y="241610"/>
            <a:ext cx="7543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The interaction framework (cont.) </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91"/>
          <p:cNvSpPr txBox="1">
            <a:spLocks noGrp="1"/>
          </p:cNvSpPr>
          <p:nvPr>
            <p:ph type="body" idx="1"/>
          </p:nvPr>
        </p:nvSpPr>
        <p:spPr>
          <a:xfrm>
            <a:off x="0" y="1384610"/>
            <a:ext cx="8854068" cy="5239214"/>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360"/>
              </a:spcBef>
              <a:spcAft>
                <a:spcPts val="0"/>
              </a:spcAft>
              <a:buSzPts val="1800"/>
              <a:buChar char="•"/>
            </a:pPr>
            <a:r>
              <a:rPr lang="en-US" sz="2000"/>
              <a:t>Example: Developing a website using a markup language like HTML would be virtually impossible without being able to preview the output through a browser. </a:t>
            </a:r>
            <a:endParaRPr sz="2000"/>
          </a:p>
          <a:p>
            <a:pPr marL="457200" lvl="0" indent="-342900" algn="l" rtl="0">
              <a:lnSpc>
                <a:spcPct val="150000"/>
              </a:lnSpc>
              <a:spcBef>
                <a:spcPts val="360"/>
              </a:spcBef>
              <a:spcAft>
                <a:spcPts val="0"/>
              </a:spcAft>
              <a:buSzPts val="1800"/>
              <a:buChar char="•"/>
            </a:pPr>
            <a:r>
              <a:rPr lang="en-US" sz="2000" b="0" i="0" u="none">
                <a:solidFill>
                  <a:srgbClr val="FF0000"/>
                </a:solidFill>
              </a:rPr>
              <a:t>Task: Map the above mentioned scenario with respect to interaction framework.</a:t>
            </a:r>
            <a:endParaRPr/>
          </a:p>
          <a:p>
            <a:pPr marL="457200" lvl="0" indent="-342900" algn="l" rtl="0">
              <a:lnSpc>
                <a:spcPct val="150000"/>
              </a:lnSpc>
              <a:spcBef>
                <a:spcPts val="360"/>
              </a:spcBef>
              <a:spcAft>
                <a:spcPts val="0"/>
              </a:spcAft>
              <a:buSzPts val="1800"/>
              <a:buChar char="•"/>
            </a:pPr>
            <a:r>
              <a:rPr lang="en-US" sz="2000">
                <a:solidFill>
                  <a:srgbClr val="FF0000"/>
                </a:solidFill>
              </a:rPr>
              <a:t>Why do we choose to use the best editor?</a:t>
            </a:r>
            <a:endParaRPr sz="2000" b="0" i="0" u="none">
              <a:solidFill>
                <a:srgbClr val="FF0000"/>
              </a:solidFill>
            </a:endParaRPr>
          </a:p>
        </p:txBody>
      </p:sp>
      <p:sp>
        <p:nvSpPr>
          <p:cNvPr id="299" name="Google Shape;299;p91"/>
          <p:cNvSpPr txBox="1">
            <a:spLocks noGrp="1"/>
          </p:cNvSpPr>
          <p:nvPr>
            <p:ph type="title"/>
          </p:nvPr>
        </p:nvSpPr>
        <p:spPr>
          <a:xfrm>
            <a:off x="0" y="241610"/>
            <a:ext cx="7543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The interaction framework (cont.) </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9"/>
          <p:cNvSpPr txBox="1">
            <a:spLocks noGrp="1"/>
          </p:cNvSpPr>
          <p:nvPr>
            <p:ph type="ctrTitle"/>
          </p:nvPr>
        </p:nvSpPr>
        <p:spPr>
          <a:xfrm>
            <a:off x="685800" y="892098"/>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Ergonomics</a:t>
            </a:r>
            <a:endParaRPr/>
          </a:p>
        </p:txBody>
      </p:sp>
      <p:sp>
        <p:nvSpPr>
          <p:cNvPr id="305" name="Google Shape;305;p19"/>
          <p:cNvSpPr txBox="1">
            <a:spLocks noGrp="1"/>
          </p:cNvSpPr>
          <p:nvPr>
            <p:ph type="subTitle" idx="1"/>
          </p:nvPr>
        </p:nvSpPr>
        <p:spPr>
          <a:xfrm>
            <a:off x="1862253" y="2246971"/>
            <a:ext cx="6400800" cy="1752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Verdana"/>
                <a:ea typeface="Verdana"/>
                <a:cs typeface="Verdana"/>
                <a:sym typeface="Verdana"/>
              </a:rPr>
              <a:t>Physical aspects of interfaces</a:t>
            </a:r>
            <a:endParaRPr/>
          </a:p>
          <a:p>
            <a:pPr marL="457200" lvl="0" indent="-4572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Verdana"/>
                <a:ea typeface="Verdana"/>
                <a:cs typeface="Verdana"/>
                <a:sym typeface="Verdana"/>
              </a:rPr>
              <a:t>Industrial interfaces</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Ergonomics</a:t>
            </a:r>
            <a:endParaRPr/>
          </a:p>
        </p:txBody>
      </p:sp>
      <p:sp>
        <p:nvSpPr>
          <p:cNvPr id="311" name="Google Shape;311;p2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Study of the physical characteristics of interaction</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Also known as human factors – but this can also be used to mean much of HCI!</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Ergonomics good at defining standards and guidelines for constraining the way we design certain aspects of systems</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1"/>
          <p:cNvSpPr txBox="1">
            <a:spLocks noGrp="1"/>
          </p:cNvSpPr>
          <p:nvPr>
            <p:ph type="title"/>
          </p:nvPr>
        </p:nvSpPr>
        <p:spPr>
          <a:xfrm>
            <a:off x="585439" y="286214"/>
            <a:ext cx="6858000" cy="92926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Ergonomics - examples</a:t>
            </a:r>
            <a:endParaRPr/>
          </a:p>
        </p:txBody>
      </p:sp>
      <p:sp>
        <p:nvSpPr>
          <p:cNvPr id="317" name="Google Shape;317;p21"/>
          <p:cNvSpPr txBox="1">
            <a:spLocks noGrp="1"/>
          </p:cNvSpPr>
          <p:nvPr>
            <p:ph type="body" idx="1"/>
          </p:nvPr>
        </p:nvSpPr>
        <p:spPr>
          <a:xfrm>
            <a:off x="0" y="910684"/>
            <a:ext cx="9144000" cy="581350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Font typeface="Verdana"/>
              <a:buChar char="•"/>
            </a:pPr>
            <a:r>
              <a:rPr lang="en-US" sz="2000" b="1" i="0" u="none" dirty="0">
                <a:solidFill>
                  <a:schemeClr val="dk1"/>
                </a:solidFill>
              </a:rPr>
              <a:t>arrangement of controls and displays</a:t>
            </a:r>
            <a:endParaRPr sz="2000" b="1" dirty="0"/>
          </a:p>
          <a:p>
            <a:pPr marL="342900" lvl="0" indent="-215900" algn="l" rtl="0">
              <a:lnSpc>
                <a:spcPct val="150000"/>
              </a:lnSpc>
              <a:spcBef>
                <a:spcPts val="400"/>
              </a:spcBef>
              <a:spcAft>
                <a:spcPts val="0"/>
              </a:spcAft>
              <a:buClr>
                <a:schemeClr val="dk1"/>
              </a:buClr>
              <a:buSzPts val="2000"/>
              <a:buFont typeface="Verdana"/>
              <a:buNone/>
            </a:pPr>
            <a:r>
              <a:rPr lang="en-US" sz="2000" b="0" i="0" u="none" dirty="0">
                <a:solidFill>
                  <a:schemeClr val="dk1"/>
                </a:solidFill>
              </a:rPr>
              <a:t>The exact organization that this will suggest will depend on the </a:t>
            </a:r>
          </a:p>
          <a:p>
            <a:pPr marL="342900" lvl="0" indent="-215900" algn="l" rtl="0">
              <a:lnSpc>
                <a:spcPct val="150000"/>
              </a:lnSpc>
              <a:spcBef>
                <a:spcPts val="400"/>
              </a:spcBef>
              <a:spcAft>
                <a:spcPts val="0"/>
              </a:spcAft>
              <a:buClr>
                <a:schemeClr val="dk1"/>
              </a:buClr>
              <a:buSzPts val="2000"/>
              <a:buFont typeface="Verdana"/>
              <a:buNone/>
            </a:pPr>
            <a:r>
              <a:rPr lang="en-US" sz="2000" b="0" i="0" u="none" dirty="0">
                <a:solidFill>
                  <a:schemeClr val="dk1"/>
                </a:solidFill>
              </a:rPr>
              <a:t>domain and the application, but possible organizations</a:t>
            </a:r>
          </a:p>
          <a:p>
            <a:pPr marL="342900" lvl="0" indent="-215900" algn="l" rtl="0">
              <a:lnSpc>
                <a:spcPct val="150000"/>
              </a:lnSpc>
              <a:spcBef>
                <a:spcPts val="400"/>
              </a:spcBef>
              <a:spcAft>
                <a:spcPts val="0"/>
              </a:spcAft>
              <a:buClr>
                <a:schemeClr val="dk1"/>
              </a:buClr>
              <a:buSzPts val="2000"/>
              <a:buFont typeface="Verdana"/>
              <a:buNone/>
            </a:pPr>
            <a:r>
              <a:rPr lang="en-US" sz="2000" b="0" i="0" u="none" dirty="0">
                <a:solidFill>
                  <a:schemeClr val="dk1"/>
                </a:solidFill>
              </a:rPr>
              <a:t>include the following:</a:t>
            </a:r>
          </a:p>
          <a:p>
            <a:pPr marL="469900" lvl="0" algn="l" rtl="0">
              <a:lnSpc>
                <a:spcPct val="150000"/>
              </a:lnSpc>
              <a:spcBef>
                <a:spcPts val="400"/>
              </a:spcBef>
              <a:spcAft>
                <a:spcPts val="0"/>
              </a:spcAft>
              <a:buClr>
                <a:schemeClr val="dk1"/>
              </a:buClr>
              <a:buSzPts val="2000"/>
              <a:buFont typeface="Wingdings" panose="05000000000000000000" pitchFamily="2" charset="2"/>
              <a:buChar char="v"/>
            </a:pPr>
            <a:r>
              <a:rPr lang="en-US" sz="2000" b="0" i="0" u="none" dirty="0">
                <a:solidFill>
                  <a:schemeClr val="dk1"/>
                </a:solidFill>
              </a:rPr>
              <a:t>functional controls and displays are organized so that those that are functionally related are placed together;</a:t>
            </a:r>
          </a:p>
          <a:p>
            <a:pPr marL="469900" lvl="0" algn="l" rtl="0">
              <a:lnSpc>
                <a:spcPct val="150000"/>
              </a:lnSpc>
              <a:spcBef>
                <a:spcPts val="400"/>
              </a:spcBef>
              <a:spcAft>
                <a:spcPts val="0"/>
              </a:spcAft>
              <a:buClr>
                <a:schemeClr val="dk1"/>
              </a:buClr>
              <a:buSzPts val="2000"/>
              <a:buFont typeface="Wingdings" panose="05000000000000000000" pitchFamily="2" charset="2"/>
              <a:buChar char="v"/>
            </a:pPr>
            <a:r>
              <a:rPr lang="en-US" sz="2000" b="0" i="0" u="none" dirty="0">
                <a:solidFill>
                  <a:schemeClr val="dk1"/>
                </a:solidFill>
              </a:rPr>
              <a:t>sequential controls and displays are organized to reflect the order of their use in a typical interaction (this may be especially appropriate in domains where a particular task sequence is enforced, such as aviation);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1"/>
          <p:cNvSpPr txBox="1">
            <a:spLocks noGrp="1"/>
          </p:cNvSpPr>
          <p:nvPr>
            <p:ph type="title"/>
          </p:nvPr>
        </p:nvSpPr>
        <p:spPr>
          <a:xfrm>
            <a:off x="585439" y="286214"/>
            <a:ext cx="6858000" cy="92926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dirty="0">
                <a:solidFill>
                  <a:schemeClr val="dk2"/>
                </a:solidFill>
                <a:latin typeface="Comic Sans MS"/>
                <a:ea typeface="Comic Sans MS"/>
                <a:cs typeface="Comic Sans MS"/>
                <a:sym typeface="Comic Sans MS"/>
              </a:rPr>
              <a:t>Ergonomics – examples…</a:t>
            </a:r>
            <a:endParaRPr dirty="0"/>
          </a:p>
        </p:txBody>
      </p:sp>
      <p:sp>
        <p:nvSpPr>
          <p:cNvPr id="317" name="Google Shape;317;p21"/>
          <p:cNvSpPr txBox="1">
            <a:spLocks noGrp="1"/>
          </p:cNvSpPr>
          <p:nvPr>
            <p:ph type="body" idx="1"/>
          </p:nvPr>
        </p:nvSpPr>
        <p:spPr>
          <a:xfrm>
            <a:off x="0" y="910684"/>
            <a:ext cx="8987884" cy="5813502"/>
          </a:xfrm>
          <a:prstGeom prst="rect">
            <a:avLst/>
          </a:prstGeom>
          <a:noFill/>
          <a:ln>
            <a:noFill/>
          </a:ln>
        </p:spPr>
        <p:txBody>
          <a:bodyPr spcFirstLastPara="1" wrap="square" lIns="91425" tIns="45700" rIns="91425" bIns="45700" anchor="t" anchorCtr="0">
            <a:noAutofit/>
          </a:bodyPr>
          <a:lstStyle/>
          <a:p>
            <a:pPr marL="800100" lvl="1">
              <a:lnSpc>
                <a:spcPct val="150000"/>
              </a:lnSpc>
              <a:spcBef>
                <a:spcPts val="480"/>
              </a:spcBef>
              <a:buSzPts val="2400"/>
              <a:buFont typeface="Wingdings" panose="05000000000000000000" pitchFamily="2" charset="2"/>
              <a:buChar char="v"/>
            </a:pPr>
            <a:r>
              <a:rPr lang="en-US" sz="2000" b="0" i="0" u="none" dirty="0">
                <a:solidFill>
                  <a:schemeClr val="dk1"/>
                </a:solidFill>
              </a:rPr>
              <a:t>frequency controls and displays are organized according to how frequently they are used, with the most commonly used controls being the most easily accessible.</a:t>
            </a:r>
          </a:p>
          <a:p>
            <a:pPr marL="342900" lvl="0" indent="-342900" algn="l" rtl="0">
              <a:lnSpc>
                <a:spcPct val="150000"/>
              </a:lnSpc>
              <a:spcBef>
                <a:spcPts val="480"/>
              </a:spcBef>
              <a:spcAft>
                <a:spcPts val="0"/>
              </a:spcAft>
              <a:buClr>
                <a:schemeClr val="dk1"/>
              </a:buClr>
              <a:buSzPts val="2400"/>
              <a:buFont typeface="Verdana"/>
              <a:buChar char="•"/>
            </a:pPr>
            <a:r>
              <a:rPr lang="en-US" sz="2000" b="1" i="0" u="none" dirty="0">
                <a:solidFill>
                  <a:schemeClr val="dk1"/>
                </a:solidFill>
              </a:rPr>
              <a:t>surrounding environment</a:t>
            </a:r>
            <a:endParaRPr sz="2000" b="1" dirty="0"/>
          </a:p>
          <a:p>
            <a:pPr marL="1154112" lvl="1" indent="-587374" algn="l" rtl="0">
              <a:lnSpc>
                <a:spcPct val="150000"/>
              </a:lnSpc>
              <a:spcBef>
                <a:spcPts val="400"/>
              </a:spcBef>
              <a:spcAft>
                <a:spcPts val="0"/>
              </a:spcAft>
              <a:buClr>
                <a:schemeClr val="dk1"/>
              </a:buClr>
              <a:buSzPts val="2000"/>
              <a:buFont typeface="Verdana"/>
              <a:buNone/>
            </a:pPr>
            <a:r>
              <a:rPr lang="en-US" sz="2000" b="0" i="0" u="none" dirty="0">
                <a:solidFill>
                  <a:schemeClr val="dk1"/>
                </a:solidFill>
              </a:rPr>
              <a:t>e.g.	seating arrangements adaptable to cope with all sizes of user</a:t>
            </a:r>
            <a:endParaRPr sz="2000" dirty="0"/>
          </a:p>
          <a:p>
            <a:pPr marL="342900" lvl="0" indent="-342900" algn="l" rtl="0">
              <a:lnSpc>
                <a:spcPct val="150000"/>
              </a:lnSpc>
              <a:spcBef>
                <a:spcPts val="480"/>
              </a:spcBef>
              <a:spcAft>
                <a:spcPts val="0"/>
              </a:spcAft>
              <a:buClr>
                <a:schemeClr val="dk1"/>
              </a:buClr>
              <a:buSzPts val="2400"/>
              <a:buFont typeface="Verdana"/>
              <a:buChar char="•"/>
            </a:pPr>
            <a:r>
              <a:rPr lang="en-US" sz="2000" b="1" i="0" u="none" dirty="0">
                <a:solidFill>
                  <a:schemeClr val="dk1"/>
                </a:solidFill>
              </a:rPr>
              <a:t>health issues</a:t>
            </a:r>
            <a:endParaRPr sz="2000" b="1" dirty="0"/>
          </a:p>
          <a:p>
            <a:pPr marL="1154112" lvl="1" indent="-587374">
              <a:lnSpc>
                <a:spcPct val="150000"/>
              </a:lnSpc>
              <a:spcBef>
                <a:spcPts val="400"/>
              </a:spcBef>
              <a:buSzPts val="2000"/>
              <a:buNone/>
            </a:pPr>
            <a:r>
              <a:rPr lang="en-US" sz="2000" dirty="0"/>
              <a:t>should bear in mind possible consequences of our designs </a:t>
            </a:r>
            <a:r>
              <a:rPr lang="en-US" sz="2000" dirty="0" smtClean="0"/>
              <a:t>on</a:t>
            </a:r>
          </a:p>
          <a:p>
            <a:pPr marL="1154112" lvl="1" indent="-587374">
              <a:lnSpc>
                <a:spcPct val="150000"/>
              </a:lnSpc>
              <a:spcBef>
                <a:spcPts val="400"/>
              </a:spcBef>
              <a:buSzPts val="2000"/>
              <a:buNone/>
            </a:pPr>
            <a:r>
              <a:rPr lang="en-US" sz="2000" dirty="0" smtClean="0"/>
              <a:t>the </a:t>
            </a:r>
            <a:r>
              <a:rPr lang="en-US" sz="2000" dirty="0"/>
              <a:t>health and </a:t>
            </a:r>
            <a:r>
              <a:rPr lang="en-US" sz="2000" dirty="0" smtClean="0"/>
              <a:t>safety of </a:t>
            </a:r>
            <a:r>
              <a:rPr lang="en-US" sz="2000" dirty="0"/>
              <a:t>users</a:t>
            </a:r>
          </a:p>
          <a:p>
            <a:pPr marL="1154112" lvl="1" indent="-587374" algn="l" rtl="0">
              <a:lnSpc>
                <a:spcPct val="150000"/>
              </a:lnSpc>
              <a:spcBef>
                <a:spcPts val="400"/>
              </a:spcBef>
              <a:spcAft>
                <a:spcPts val="0"/>
              </a:spcAft>
              <a:buClr>
                <a:schemeClr val="dk1"/>
              </a:buClr>
              <a:buSzPts val="2000"/>
              <a:buFont typeface="Verdana"/>
              <a:buNone/>
            </a:pPr>
            <a:r>
              <a:rPr lang="en-US" sz="2000" b="0" i="0" u="none" dirty="0" smtClean="0">
                <a:solidFill>
                  <a:schemeClr val="dk1"/>
                </a:solidFill>
              </a:rPr>
              <a:t>e.g.	physical position, environmental conditions (temperature, humidity), lighting, noise,	time</a:t>
            </a:r>
            <a:endParaRPr sz="2000" b="0" i="0" u="none" dirty="0">
              <a:solidFill>
                <a:schemeClr val="dk1"/>
              </a:solidFill>
            </a:endParaRPr>
          </a:p>
        </p:txBody>
      </p:sp>
    </p:spTree>
    <p:extLst>
      <p:ext uri="{BB962C8B-B14F-4D97-AF65-F5344CB8AC3E}">
        <p14:creationId xmlns:p14="http://schemas.microsoft.com/office/powerpoint/2010/main" val="2951575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1"/>
          <p:cNvSpPr txBox="1">
            <a:spLocks noGrp="1"/>
          </p:cNvSpPr>
          <p:nvPr>
            <p:ph type="title"/>
          </p:nvPr>
        </p:nvSpPr>
        <p:spPr>
          <a:xfrm>
            <a:off x="585439" y="286214"/>
            <a:ext cx="6858000" cy="92926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dirty="0">
                <a:solidFill>
                  <a:schemeClr val="dk2"/>
                </a:solidFill>
                <a:latin typeface="Comic Sans MS"/>
                <a:ea typeface="Comic Sans MS"/>
                <a:cs typeface="Comic Sans MS"/>
                <a:sym typeface="Comic Sans MS"/>
              </a:rPr>
              <a:t>Ergonomics – examples…</a:t>
            </a:r>
            <a:endParaRPr dirty="0"/>
          </a:p>
        </p:txBody>
      </p:sp>
      <p:sp>
        <p:nvSpPr>
          <p:cNvPr id="317" name="Google Shape;317;p21"/>
          <p:cNvSpPr txBox="1">
            <a:spLocks noGrp="1"/>
          </p:cNvSpPr>
          <p:nvPr>
            <p:ph type="body" idx="1"/>
          </p:nvPr>
        </p:nvSpPr>
        <p:spPr>
          <a:xfrm>
            <a:off x="-539262" y="1044498"/>
            <a:ext cx="9585762" cy="5813502"/>
          </a:xfrm>
          <a:prstGeom prst="rect">
            <a:avLst/>
          </a:prstGeom>
          <a:noFill/>
          <a:ln>
            <a:noFill/>
          </a:ln>
        </p:spPr>
        <p:txBody>
          <a:bodyPr spcFirstLastPara="1" wrap="square" lIns="91425" tIns="45700" rIns="91425" bIns="45700" anchor="t" anchorCtr="0">
            <a:noAutofit/>
          </a:bodyPr>
          <a:lstStyle/>
          <a:p>
            <a:pPr marL="800100" lvl="1">
              <a:lnSpc>
                <a:spcPct val="150000"/>
              </a:lnSpc>
              <a:spcBef>
                <a:spcPts val="480"/>
              </a:spcBef>
              <a:buSzPts val="2400"/>
              <a:buFont typeface="Wingdings" panose="05000000000000000000" pitchFamily="2" charset="2"/>
              <a:buChar char="v"/>
            </a:pPr>
            <a:r>
              <a:rPr lang="en-US" sz="2000" b="1" dirty="0"/>
              <a:t>Physical position</a:t>
            </a:r>
            <a:r>
              <a:rPr lang="en-US" sz="2000" dirty="0"/>
              <a:t> As we noted in the previous section, users should be able to </a:t>
            </a:r>
            <a:r>
              <a:rPr lang="en-US" sz="2000" dirty="0" smtClean="0"/>
              <a:t>reach all </a:t>
            </a:r>
            <a:r>
              <a:rPr lang="en-US" sz="2000" dirty="0"/>
              <a:t>controls comfortably and see all displays. Users should not be expected </a:t>
            </a:r>
            <a:r>
              <a:rPr lang="en-US" sz="2000" dirty="0" smtClean="0"/>
              <a:t>to stand </a:t>
            </a:r>
            <a:r>
              <a:rPr lang="en-US" sz="2000" dirty="0"/>
              <a:t>for long periods and, if sitting, should be provided with back support</a:t>
            </a:r>
            <a:r>
              <a:rPr lang="en-US" sz="2000" dirty="0" smtClean="0"/>
              <a:t>. If </a:t>
            </a:r>
            <a:r>
              <a:rPr lang="en-US" sz="2000" dirty="0"/>
              <a:t>a particular position for a part of the body is to be adopted for long </a:t>
            </a:r>
            <a:r>
              <a:rPr lang="en-US" sz="2000" dirty="0" smtClean="0"/>
              <a:t>periods (</a:t>
            </a:r>
            <a:r>
              <a:rPr lang="en-US" sz="2000" dirty="0"/>
              <a:t>for example, in typing) support should be provided to allow rest.</a:t>
            </a:r>
          </a:p>
          <a:p>
            <a:pPr marL="800100" lvl="1">
              <a:lnSpc>
                <a:spcPct val="150000"/>
              </a:lnSpc>
              <a:spcBef>
                <a:spcPts val="480"/>
              </a:spcBef>
              <a:buSzPts val="2400"/>
              <a:buFont typeface="Wingdings" panose="05000000000000000000" pitchFamily="2" charset="2"/>
              <a:buChar char="v"/>
            </a:pPr>
            <a:r>
              <a:rPr lang="en-US" sz="2000" b="1" dirty="0"/>
              <a:t>Temperature</a:t>
            </a:r>
            <a:r>
              <a:rPr lang="en-US" sz="2000" dirty="0"/>
              <a:t> Although most users can adapt to slight changes in </a:t>
            </a:r>
            <a:r>
              <a:rPr lang="en-US" sz="2000" dirty="0" smtClean="0"/>
              <a:t>temperature without </a:t>
            </a:r>
            <a:r>
              <a:rPr lang="en-US" sz="2000" dirty="0"/>
              <a:t>adverse effect, extremes of hot or cold will affect performance and, </a:t>
            </a:r>
            <a:r>
              <a:rPr lang="en-US" sz="2000" dirty="0" smtClean="0"/>
              <a:t>in excessive </a:t>
            </a:r>
            <a:r>
              <a:rPr lang="en-US" sz="2000" dirty="0"/>
              <a:t>cases, health. Experimental studies show that performance </a:t>
            </a:r>
            <a:r>
              <a:rPr lang="en-US" sz="2000" dirty="0" smtClean="0"/>
              <a:t>deteriorates at </a:t>
            </a:r>
            <a:r>
              <a:rPr lang="en-US" sz="2000" dirty="0"/>
              <a:t>high or low temperatures, with users being unable to concentrate efficiently</a:t>
            </a:r>
            <a:r>
              <a:rPr lang="en-US" sz="2000" dirty="0" smtClean="0"/>
              <a:t>.</a:t>
            </a:r>
            <a:endParaRPr sz="2000" b="0" i="0" u="none" dirty="0">
              <a:solidFill>
                <a:schemeClr val="dk1"/>
              </a:solidFill>
            </a:endParaRPr>
          </a:p>
        </p:txBody>
      </p:sp>
    </p:spTree>
    <p:extLst>
      <p:ext uri="{BB962C8B-B14F-4D97-AF65-F5344CB8AC3E}">
        <p14:creationId xmlns:p14="http://schemas.microsoft.com/office/powerpoint/2010/main" val="3645357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1"/>
          <p:cNvSpPr txBox="1">
            <a:spLocks noGrp="1"/>
          </p:cNvSpPr>
          <p:nvPr>
            <p:ph type="title"/>
          </p:nvPr>
        </p:nvSpPr>
        <p:spPr>
          <a:xfrm>
            <a:off x="585439" y="286214"/>
            <a:ext cx="6858000" cy="92926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dirty="0">
                <a:solidFill>
                  <a:schemeClr val="dk2"/>
                </a:solidFill>
                <a:latin typeface="Comic Sans MS"/>
                <a:ea typeface="Comic Sans MS"/>
                <a:cs typeface="Comic Sans MS"/>
                <a:sym typeface="Comic Sans MS"/>
              </a:rPr>
              <a:t>Ergonomics – examples…</a:t>
            </a:r>
            <a:endParaRPr dirty="0"/>
          </a:p>
        </p:txBody>
      </p:sp>
      <p:sp>
        <p:nvSpPr>
          <p:cNvPr id="317" name="Google Shape;317;p21"/>
          <p:cNvSpPr txBox="1">
            <a:spLocks noGrp="1"/>
          </p:cNvSpPr>
          <p:nvPr>
            <p:ph type="body" idx="1"/>
          </p:nvPr>
        </p:nvSpPr>
        <p:spPr>
          <a:xfrm>
            <a:off x="0" y="1086530"/>
            <a:ext cx="8987884" cy="5325993"/>
          </a:xfrm>
          <a:prstGeom prst="rect">
            <a:avLst/>
          </a:prstGeom>
          <a:noFill/>
          <a:ln>
            <a:noFill/>
          </a:ln>
        </p:spPr>
        <p:txBody>
          <a:bodyPr spcFirstLastPara="1" wrap="square" lIns="91425" tIns="45700" rIns="91425" bIns="45700" anchor="t" anchorCtr="0">
            <a:noAutofit/>
          </a:bodyPr>
          <a:lstStyle/>
          <a:p>
            <a:pPr marL="800100" lvl="1">
              <a:lnSpc>
                <a:spcPct val="150000"/>
              </a:lnSpc>
              <a:spcBef>
                <a:spcPts val="480"/>
              </a:spcBef>
              <a:buSzPts val="2400"/>
              <a:buFont typeface="Wingdings" panose="05000000000000000000" pitchFamily="2" charset="2"/>
              <a:buChar char="v"/>
            </a:pPr>
            <a:r>
              <a:rPr lang="en-US" sz="2000" b="1" dirty="0" smtClean="0"/>
              <a:t>Lighting</a:t>
            </a:r>
            <a:r>
              <a:rPr lang="en-US" sz="2000" dirty="0" smtClean="0"/>
              <a:t> </a:t>
            </a:r>
            <a:r>
              <a:rPr lang="en-US" sz="2000" dirty="0"/>
              <a:t>The lighting level will again depend on the work environment. However</a:t>
            </a:r>
            <a:r>
              <a:rPr lang="en-US" sz="2000" dirty="0" smtClean="0"/>
              <a:t>, adequate </a:t>
            </a:r>
            <a:r>
              <a:rPr lang="en-US" sz="2000" dirty="0"/>
              <a:t>lighting should be provided to allow users to see the computer </a:t>
            </a:r>
            <a:r>
              <a:rPr lang="en-US" sz="2000" dirty="0" smtClean="0"/>
              <a:t>screen without </a:t>
            </a:r>
            <a:r>
              <a:rPr lang="en-US" sz="2000" dirty="0"/>
              <a:t>discomfort or eyestrain. The light source should also be positioned </a:t>
            </a:r>
            <a:r>
              <a:rPr lang="en-US" sz="2000" dirty="0" smtClean="0"/>
              <a:t>to avoid </a:t>
            </a:r>
            <a:r>
              <a:rPr lang="en-US" sz="2000" dirty="0"/>
              <a:t>glare affecting the display.</a:t>
            </a:r>
          </a:p>
          <a:p>
            <a:pPr marL="800100" lvl="1">
              <a:lnSpc>
                <a:spcPct val="150000"/>
              </a:lnSpc>
              <a:spcBef>
                <a:spcPts val="480"/>
              </a:spcBef>
              <a:buSzPts val="2400"/>
              <a:buFont typeface="Wingdings" panose="05000000000000000000" pitchFamily="2" charset="2"/>
              <a:buChar char="v"/>
            </a:pPr>
            <a:r>
              <a:rPr lang="en-US" sz="2000" b="1" dirty="0"/>
              <a:t>Noise</a:t>
            </a:r>
            <a:r>
              <a:rPr lang="en-US" sz="2000" dirty="0"/>
              <a:t> Excessive noise can be harmful to health, causing the user pain, and in </a:t>
            </a:r>
            <a:r>
              <a:rPr lang="en-US" sz="2000" dirty="0" smtClean="0"/>
              <a:t>acute cases</a:t>
            </a:r>
            <a:r>
              <a:rPr lang="en-US" sz="2000" dirty="0"/>
              <a:t>, loss of hearing. Noise levels should be maintained at a comfortable level </a:t>
            </a:r>
            <a:r>
              <a:rPr lang="en-US" sz="2000" dirty="0" smtClean="0"/>
              <a:t>in the </a:t>
            </a:r>
            <a:r>
              <a:rPr lang="en-US" sz="2000" dirty="0"/>
              <a:t>work environment. This does not necessarily mean no noise at all. Noise </a:t>
            </a:r>
            <a:r>
              <a:rPr lang="en-US" sz="2000" dirty="0" smtClean="0"/>
              <a:t>can be </a:t>
            </a:r>
            <a:r>
              <a:rPr lang="en-US" sz="2000" dirty="0"/>
              <a:t>a stimulus to users and can provide needed confirmation of system activity</a:t>
            </a:r>
            <a:r>
              <a:rPr lang="en-US" sz="2000" dirty="0" smtClean="0"/>
              <a:t>.</a:t>
            </a:r>
            <a:endParaRPr sz="2000" b="0" i="0" u="none" dirty="0">
              <a:solidFill>
                <a:schemeClr val="dk1"/>
              </a:solidFill>
            </a:endParaRPr>
          </a:p>
        </p:txBody>
      </p:sp>
    </p:spTree>
    <p:extLst>
      <p:ext uri="{BB962C8B-B14F-4D97-AF65-F5344CB8AC3E}">
        <p14:creationId xmlns:p14="http://schemas.microsoft.com/office/powerpoint/2010/main" val="1144494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1"/>
          <p:cNvSpPr txBox="1">
            <a:spLocks noGrp="1"/>
          </p:cNvSpPr>
          <p:nvPr>
            <p:ph type="title"/>
          </p:nvPr>
        </p:nvSpPr>
        <p:spPr>
          <a:xfrm>
            <a:off x="585439" y="286214"/>
            <a:ext cx="6858000" cy="92926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dirty="0">
                <a:solidFill>
                  <a:schemeClr val="dk2"/>
                </a:solidFill>
                <a:latin typeface="Comic Sans MS"/>
                <a:ea typeface="Comic Sans MS"/>
                <a:cs typeface="Comic Sans MS"/>
                <a:sym typeface="Comic Sans MS"/>
              </a:rPr>
              <a:t>Ergonomics – examples…</a:t>
            </a:r>
            <a:endParaRPr dirty="0"/>
          </a:p>
        </p:txBody>
      </p:sp>
      <p:sp>
        <p:nvSpPr>
          <p:cNvPr id="317" name="Google Shape;317;p21"/>
          <p:cNvSpPr txBox="1">
            <a:spLocks noGrp="1"/>
          </p:cNvSpPr>
          <p:nvPr>
            <p:ph type="body" idx="1"/>
          </p:nvPr>
        </p:nvSpPr>
        <p:spPr>
          <a:xfrm>
            <a:off x="0" y="910684"/>
            <a:ext cx="8987884" cy="5813502"/>
          </a:xfrm>
          <a:prstGeom prst="rect">
            <a:avLst/>
          </a:prstGeom>
          <a:noFill/>
          <a:ln>
            <a:noFill/>
          </a:ln>
        </p:spPr>
        <p:txBody>
          <a:bodyPr spcFirstLastPara="1" wrap="square" lIns="91425" tIns="45700" rIns="91425" bIns="45700" anchor="t" anchorCtr="0">
            <a:noAutofit/>
          </a:bodyPr>
          <a:lstStyle/>
          <a:p>
            <a:pPr marL="800100" lvl="1">
              <a:lnSpc>
                <a:spcPct val="150000"/>
              </a:lnSpc>
              <a:spcBef>
                <a:spcPts val="480"/>
              </a:spcBef>
              <a:buSzPts val="2400"/>
              <a:buFont typeface="Wingdings" panose="05000000000000000000" pitchFamily="2" charset="2"/>
              <a:buChar char="v"/>
            </a:pPr>
            <a:r>
              <a:rPr lang="en-US" sz="2000" b="1" dirty="0" smtClean="0"/>
              <a:t>Time</a:t>
            </a:r>
            <a:r>
              <a:rPr lang="en-US" sz="2000" dirty="0" smtClean="0"/>
              <a:t> The time users spend using the system should also be controlled. As we saw in the previous chapter, it has been  suggested that excessive use of CRT displays can be harmful to users, particularly pregnant women.</a:t>
            </a:r>
          </a:p>
          <a:p>
            <a:pPr marL="342900" lvl="0" indent="-342900" algn="l" rtl="0">
              <a:lnSpc>
                <a:spcPct val="150000"/>
              </a:lnSpc>
              <a:spcBef>
                <a:spcPts val="480"/>
              </a:spcBef>
              <a:spcAft>
                <a:spcPts val="0"/>
              </a:spcAft>
              <a:buClr>
                <a:schemeClr val="dk1"/>
              </a:buClr>
              <a:buSzPts val="2400"/>
              <a:buFont typeface="Verdana"/>
              <a:buChar char="•"/>
            </a:pPr>
            <a:r>
              <a:rPr lang="en-US" sz="2000" b="1" i="0" u="none" dirty="0" smtClean="0">
                <a:solidFill>
                  <a:schemeClr val="dk1"/>
                </a:solidFill>
              </a:rPr>
              <a:t>use of </a:t>
            </a:r>
            <a:r>
              <a:rPr lang="en-US" sz="2000" b="1" i="0" u="none" dirty="0" err="1" smtClean="0">
                <a:solidFill>
                  <a:schemeClr val="dk1"/>
                </a:solidFill>
              </a:rPr>
              <a:t>colour</a:t>
            </a:r>
            <a:endParaRPr sz="2000" b="1" dirty="0" smtClean="0"/>
          </a:p>
          <a:p>
            <a:pPr marL="1154112" lvl="1" indent="-587374">
              <a:lnSpc>
                <a:spcPct val="150000"/>
              </a:lnSpc>
              <a:spcBef>
                <a:spcPts val="400"/>
              </a:spcBef>
              <a:buSzPts val="2000"/>
              <a:buFont typeface="Wingdings" panose="05000000000000000000" pitchFamily="2" charset="2"/>
              <a:buChar char="v"/>
            </a:pPr>
            <a:r>
              <a:rPr lang="en-US" sz="2000" dirty="0" smtClean="0"/>
              <a:t>Colors used in the display should be as distinct as possible and the distinction should not be affected by changes in contrast. </a:t>
            </a:r>
          </a:p>
          <a:p>
            <a:pPr marL="1154112" lvl="1" indent="-587374">
              <a:lnSpc>
                <a:spcPct val="150000"/>
              </a:lnSpc>
              <a:spcBef>
                <a:spcPts val="400"/>
              </a:spcBef>
              <a:buSzPts val="2000"/>
              <a:buFont typeface="Wingdings" panose="05000000000000000000" pitchFamily="2" charset="2"/>
              <a:buChar char="v"/>
            </a:pPr>
            <a:r>
              <a:rPr lang="en-US" sz="2000" dirty="0" smtClean="0"/>
              <a:t>Blue should not be used to display critical information. Red, green and yellow are colors frequently associated with stop, go and standby respectively. </a:t>
            </a:r>
            <a:endParaRPr sz="2000" b="0" i="0" u="none" dirty="0">
              <a:solidFill>
                <a:schemeClr val="dk1"/>
              </a:solidFill>
            </a:endParaRPr>
          </a:p>
        </p:txBody>
      </p:sp>
    </p:spTree>
    <p:extLst>
      <p:ext uri="{BB962C8B-B14F-4D97-AF65-F5344CB8AC3E}">
        <p14:creationId xmlns:p14="http://schemas.microsoft.com/office/powerpoint/2010/main" val="690242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What is interaction?</a:t>
            </a:r>
            <a:endParaRPr/>
          </a:p>
        </p:txBody>
      </p:sp>
      <p:sp>
        <p:nvSpPr>
          <p:cNvPr id="111" name="Google Shape;111;p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
            </a:pPr>
            <a:r>
              <a:rPr lang="en-US" sz="2800" b="0" i="0" u="none" dirty="0">
                <a:solidFill>
                  <a:schemeClr val="dk1"/>
                </a:solidFill>
                <a:latin typeface="Verdana"/>
                <a:ea typeface="Verdana"/>
                <a:cs typeface="Verdana"/>
                <a:sym typeface="Verdana"/>
              </a:rPr>
              <a:t>communication</a:t>
            </a:r>
            <a:endParaRPr dirty="0"/>
          </a:p>
          <a:p>
            <a:pPr marL="342900" lvl="0" indent="-266700" algn="l" rtl="0">
              <a:lnSpc>
                <a:spcPct val="100000"/>
              </a:lnSpc>
              <a:spcBef>
                <a:spcPts val="240"/>
              </a:spcBef>
              <a:spcAft>
                <a:spcPts val="0"/>
              </a:spcAft>
              <a:buClr>
                <a:schemeClr val="dk1"/>
              </a:buClr>
              <a:buSzPts val="1200"/>
              <a:buFont typeface="Verdana"/>
              <a:buNone/>
            </a:pPr>
            <a:endParaRPr sz="1200" b="0" i="0" u="none" dirty="0">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
            </a:pPr>
            <a:r>
              <a:rPr lang="en-US" sz="2800" b="0" i="0" u="none" dirty="0">
                <a:solidFill>
                  <a:schemeClr val="dk1"/>
                </a:solidFill>
                <a:latin typeface="Verdana"/>
                <a:ea typeface="Verdana"/>
                <a:cs typeface="Verdana"/>
                <a:sym typeface="Verdana"/>
              </a:rPr>
              <a:t>	user              system</a:t>
            </a:r>
            <a:endParaRPr dirty="0"/>
          </a:p>
          <a:p>
            <a:pPr marL="342900" lvl="0" indent="-165100" algn="l" rtl="0">
              <a:lnSpc>
                <a:spcPct val="100000"/>
              </a:lnSpc>
              <a:spcBef>
                <a:spcPts val="560"/>
              </a:spcBef>
              <a:spcAft>
                <a:spcPts val="0"/>
              </a:spcAft>
              <a:buClr>
                <a:schemeClr val="dk1"/>
              </a:buClr>
              <a:buSzPts val="2800"/>
              <a:buFont typeface="Verdana"/>
              <a:buNone/>
            </a:pPr>
            <a:endParaRPr sz="2800" b="0" i="0" u="none" dirty="0">
              <a:solidFill>
                <a:schemeClr val="dk1"/>
              </a:solidFill>
              <a:latin typeface="Verdana"/>
              <a:ea typeface="Verdana"/>
              <a:cs typeface="Verdana"/>
              <a:sym typeface="Verdana"/>
            </a:endParaRPr>
          </a:p>
          <a:p>
            <a:pPr marL="342900" lvl="0" indent="-165100" algn="l" rtl="0">
              <a:lnSpc>
                <a:spcPct val="100000"/>
              </a:lnSpc>
              <a:spcBef>
                <a:spcPts val="560"/>
              </a:spcBef>
              <a:spcAft>
                <a:spcPts val="0"/>
              </a:spcAft>
              <a:buClr>
                <a:schemeClr val="dk1"/>
              </a:buClr>
              <a:buSzPts val="2800"/>
              <a:buFont typeface="Verdana"/>
              <a:buNone/>
            </a:pPr>
            <a:endParaRPr sz="2800" b="0" i="0" u="none" dirty="0">
              <a:solidFill>
                <a:schemeClr val="dk1"/>
              </a:solidFill>
              <a:latin typeface="Verdana"/>
              <a:ea typeface="Verdana"/>
              <a:cs typeface="Verdana"/>
              <a:sym typeface="Verdana"/>
            </a:endParaRPr>
          </a:p>
          <a:p>
            <a:pPr marL="342900" lvl="0" indent="-190500" algn="l" rtl="0">
              <a:lnSpc>
                <a:spcPct val="100000"/>
              </a:lnSpc>
              <a:spcBef>
                <a:spcPts val="480"/>
              </a:spcBef>
              <a:spcAft>
                <a:spcPts val="0"/>
              </a:spcAft>
              <a:buClr>
                <a:schemeClr val="dk1"/>
              </a:buClr>
              <a:buSzPts val="2400"/>
              <a:buFont typeface="Verdana"/>
              <a:buNone/>
            </a:pPr>
            <a:endParaRPr sz="2400" b="0" i="0" u="none" dirty="0">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
            </a:pPr>
            <a:r>
              <a:rPr lang="en-US" sz="2400" b="0" i="0" u="none" dirty="0">
                <a:solidFill>
                  <a:schemeClr val="dk1"/>
                </a:solidFill>
                <a:latin typeface="Verdana"/>
                <a:ea typeface="Verdana"/>
                <a:cs typeface="Verdana"/>
                <a:sym typeface="Verdana"/>
              </a:rPr>
              <a:t>but is that all … ?</a:t>
            </a:r>
            <a:endParaRPr dirty="0"/>
          </a:p>
          <a:p>
            <a:pPr marL="742950" lvl="1" indent="-285750" algn="l" rtl="0">
              <a:lnSpc>
                <a:spcPct val="100000"/>
              </a:lnSpc>
              <a:spcBef>
                <a:spcPts val="480"/>
              </a:spcBef>
              <a:spcAft>
                <a:spcPts val="0"/>
              </a:spcAft>
              <a:buClr>
                <a:schemeClr val="dk1"/>
              </a:buClr>
              <a:buSzPts val="2400"/>
              <a:buFont typeface="Verdana"/>
              <a:buChar char="–"/>
            </a:pPr>
            <a:r>
              <a:rPr lang="en-US" sz="2400" b="0" i="0" u="none" dirty="0">
                <a:solidFill>
                  <a:schemeClr val="dk1"/>
                </a:solidFill>
                <a:latin typeface="Verdana"/>
                <a:ea typeface="Verdana"/>
                <a:cs typeface="Verdana"/>
                <a:sym typeface="Verdana"/>
              </a:rPr>
              <a:t>see “language and action” in chapter 4 …</a:t>
            </a:r>
            <a:endParaRPr dirty="0"/>
          </a:p>
        </p:txBody>
      </p:sp>
      <p:sp>
        <p:nvSpPr>
          <p:cNvPr id="112" name="Google Shape;112;p3"/>
          <p:cNvSpPr txBox="1"/>
          <p:nvPr/>
        </p:nvSpPr>
        <p:spPr>
          <a:xfrm>
            <a:off x="3429000" y="2571750"/>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nvGrpSpPr>
          <p:cNvPr id="113" name="Google Shape;113;p3"/>
          <p:cNvGrpSpPr/>
          <p:nvPr/>
        </p:nvGrpSpPr>
        <p:grpSpPr>
          <a:xfrm>
            <a:off x="3070527" y="2685350"/>
            <a:ext cx="838200" cy="457200"/>
            <a:chOff x="2208" y="1632"/>
            <a:chExt cx="480" cy="288"/>
          </a:xfrm>
        </p:grpSpPr>
        <p:sp>
          <p:nvSpPr>
            <p:cNvPr id="114" name="Google Shape;114;p3"/>
            <p:cNvSpPr txBox="1"/>
            <p:nvPr/>
          </p:nvSpPr>
          <p:spPr>
            <a:xfrm>
              <a:off x="2208" y="1632"/>
              <a:ext cx="480" cy="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115" name="Google Shape;115;p3"/>
            <p:cNvSpPr/>
            <p:nvPr/>
          </p:nvSpPr>
          <p:spPr>
            <a:xfrm>
              <a:off x="2256" y="1680"/>
              <a:ext cx="384" cy="192"/>
            </a:xfrm>
            <a:prstGeom prst="leftRightArrow">
              <a:avLst>
                <a:gd name="adj1" fmla="val 50000"/>
                <a:gd name="adj2" fmla="val 50000"/>
              </a:avLst>
            </a:prstGeom>
            <a:solidFill>
              <a:srgbClr val="262464"/>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1"/>
          <p:cNvSpPr txBox="1">
            <a:spLocks noGrp="1"/>
          </p:cNvSpPr>
          <p:nvPr>
            <p:ph type="title"/>
          </p:nvPr>
        </p:nvSpPr>
        <p:spPr>
          <a:xfrm>
            <a:off x="585439" y="286214"/>
            <a:ext cx="6858000" cy="92926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dirty="0">
                <a:solidFill>
                  <a:schemeClr val="dk2"/>
                </a:solidFill>
                <a:latin typeface="Comic Sans MS"/>
                <a:ea typeface="Comic Sans MS"/>
                <a:cs typeface="Comic Sans MS"/>
                <a:sym typeface="Comic Sans MS"/>
              </a:rPr>
              <a:t>Ergonomics – examples…</a:t>
            </a:r>
            <a:endParaRPr dirty="0"/>
          </a:p>
        </p:txBody>
      </p:sp>
      <p:sp>
        <p:nvSpPr>
          <p:cNvPr id="317" name="Google Shape;317;p21"/>
          <p:cNvSpPr txBox="1">
            <a:spLocks noGrp="1"/>
          </p:cNvSpPr>
          <p:nvPr>
            <p:ph type="body" idx="1"/>
          </p:nvPr>
        </p:nvSpPr>
        <p:spPr>
          <a:xfrm>
            <a:off x="0" y="1395046"/>
            <a:ext cx="8987884" cy="5329140"/>
          </a:xfrm>
          <a:prstGeom prst="rect">
            <a:avLst/>
          </a:prstGeom>
          <a:noFill/>
          <a:ln>
            <a:noFill/>
          </a:ln>
        </p:spPr>
        <p:txBody>
          <a:bodyPr spcFirstLastPara="1" wrap="square" lIns="91425" tIns="45700" rIns="91425" bIns="45700" anchor="t" anchorCtr="0">
            <a:noAutofit/>
          </a:bodyPr>
          <a:lstStyle/>
          <a:p>
            <a:pPr marL="1154112" lvl="1" indent="-587374">
              <a:lnSpc>
                <a:spcPct val="150000"/>
              </a:lnSpc>
              <a:spcBef>
                <a:spcPts val="400"/>
              </a:spcBef>
              <a:buSzPts val="2000"/>
              <a:buFont typeface="Wingdings" panose="05000000000000000000" pitchFamily="2" charset="2"/>
              <a:buChar char="v"/>
            </a:pPr>
            <a:r>
              <a:rPr lang="en-US" sz="2000" dirty="0" smtClean="0"/>
              <a:t>Therefore</a:t>
            </a:r>
            <a:r>
              <a:rPr lang="en-US" sz="2000" dirty="0"/>
              <a:t>, red may be used to indicate emergency and alarms</a:t>
            </a:r>
            <a:r>
              <a:rPr lang="en-US" sz="2000" dirty="0" smtClean="0"/>
              <a:t>; green</a:t>
            </a:r>
            <a:r>
              <a:rPr lang="en-US" sz="2000" dirty="0"/>
              <a:t>, normal activity; and yellow, standby and auxiliary function</a:t>
            </a:r>
            <a:r>
              <a:rPr lang="en-US" sz="2000" dirty="0" smtClean="0"/>
              <a:t>.</a:t>
            </a:r>
          </a:p>
          <a:p>
            <a:pPr marL="1154112" lvl="1" indent="-587374">
              <a:lnSpc>
                <a:spcPct val="150000"/>
              </a:lnSpc>
              <a:spcBef>
                <a:spcPts val="400"/>
              </a:spcBef>
              <a:buSzPts val="2000"/>
              <a:buFont typeface="Wingdings" panose="05000000000000000000" pitchFamily="2" charset="2"/>
              <a:buChar char="v"/>
            </a:pPr>
            <a:r>
              <a:rPr lang="en-US" sz="2000" dirty="0"/>
              <a:t>However, we should remember that color conventions are culturally determined.</a:t>
            </a:r>
          </a:p>
          <a:p>
            <a:pPr marL="1154112" lvl="1" indent="-587374">
              <a:lnSpc>
                <a:spcPct val="150000"/>
              </a:lnSpc>
              <a:spcBef>
                <a:spcPts val="400"/>
              </a:spcBef>
              <a:buSzPts val="2000"/>
              <a:buFont typeface="Wingdings" panose="05000000000000000000" pitchFamily="2" charset="2"/>
              <a:buChar char="v"/>
            </a:pPr>
            <a:r>
              <a:rPr lang="en-US" sz="2000" dirty="0"/>
              <a:t>For example, red is associated with danger and warnings in most western cultures</a:t>
            </a:r>
            <a:r>
              <a:rPr lang="en-US" sz="2000" dirty="0" smtClean="0"/>
              <a:t>, but </a:t>
            </a:r>
            <a:r>
              <a:rPr lang="en-US" sz="2000" dirty="0"/>
              <a:t>in China it symbolizes happiness and good fortune. The color of mourning </a:t>
            </a:r>
            <a:r>
              <a:rPr lang="en-US" sz="2000" dirty="0" smtClean="0"/>
              <a:t>is black </a:t>
            </a:r>
            <a:r>
              <a:rPr lang="en-US" sz="2000" dirty="0"/>
              <a:t>in some cultures and white in others.</a:t>
            </a:r>
            <a:endParaRPr sz="2000" b="0" i="0" u="none" dirty="0">
              <a:solidFill>
                <a:schemeClr val="dk1"/>
              </a:solidFill>
            </a:endParaRPr>
          </a:p>
        </p:txBody>
      </p:sp>
    </p:spTree>
    <p:extLst>
      <p:ext uri="{BB962C8B-B14F-4D97-AF65-F5344CB8AC3E}">
        <p14:creationId xmlns:p14="http://schemas.microsoft.com/office/powerpoint/2010/main" val="905408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Industrial interfaces</a:t>
            </a:r>
            <a:endParaRPr/>
          </a:p>
        </p:txBody>
      </p:sp>
      <p:sp>
        <p:nvSpPr>
          <p:cNvPr id="323" name="Google Shape;323;p2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200025" lvl="0" indent="-200025" algn="l" rtl="0">
              <a:lnSpc>
                <a:spcPct val="90000"/>
              </a:lnSpc>
              <a:spcBef>
                <a:spcPts val="0"/>
              </a:spcBef>
              <a:spcAft>
                <a:spcPts val="0"/>
              </a:spcAft>
              <a:buClr>
                <a:schemeClr val="dk1"/>
              </a:buClr>
              <a:buSzPts val="2800"/>
              <a:buFont typeface="Verdana"/>
              <a:buChar char=" "/>
            </a:pPr>
            <a:r>
              <a:rPr lang="en-US" sz="2800" b="0" i="0" u="none">
                <a:solidFill>
                  <a:schemeClr val="dk1"/>
                </a:solidFill>
                <a:latin typeface="Verdana"/>
                <a:ea typeface="Verdana"/>
                <a:cs typeface="Verdana"/>
                <a:sym typeface="Verdana"/>
              </a:rPr>
              <a:t>Office interface vs. industrial interface?</a:t>
            </a:r>
            <a:endParaRPr/>
          </a:p>
          <a:p>
            <a:pPr marL="200025" lvl="0" indent="-98425" algn="l" rtl="0">
              <a:lnSpc>
                <a:spcPct val="90000"/>
              </a:lnSpc>
              <a:spcBef>
                <a:spcPts val="320"/>
              </a:spcBef>
              <a:spcAft>
                <a:spcPts val="0"/>
              </a:spcAft>
              <a:buClr>
                <a:schemeClr val="dk1"/>
              </a:buClr>
              <a:buSzPts val="1600"/>
              <a:buFont typeface="Verdana"/>
              <a:buNone/>
            </a:pPr>
            <a:endParaRPr sz="1600" b="0" i="0" u="none">
              <a:solidFill>
                <a:schemeClr val="dk1"/>
              </a:solidFill>
              <a:latin typeface="Verdana"/>
              <a:ea typeface="Verdana"/>
              <a:cs typeface="Verdana"/>
              <a:sym typeface="Verdana"/>
            </a:endParaRPr>
          </a:p>
          <a:p>
            <a:pPr marL="200025" lvl="0" indent="-200025" algn="l" rtl="0">
              <a:lnSpc>
                <a:spcPct val="90000"/>
              </a:lnSpc>
              <a:spcBef>
                <a:spcPts val="560"/>
              </a:spcBef>
              <a:spcAft>
                <a:spcPts val="0"/>
              </a:spcAft>
              <a:buClr>
                <a:schemeClr val="dk1"/>
              </a:buClr>
              <a:buSzPts val="2800"/>
              <a:buFont typeface="Verdana"/>
              <a:buChar char=" "/>
            </a:pPr>
            <a:r>
              <a:rPr lang="en-US" sz="2800" b="0" i="0" u="none">
                <a:solidFill>
                  <a:schemeClr val="dk1"/>
                </a:solidFill>
                <a:latin typeface="Verdana"/>
                <a:ea typeface="Verdana"/>
                <a:cs typeface="Verdana"/>
                <a:sym typeface="Verdana"/>
              </a:rPr>
              <a:t>Context matters!</a:t>
            </a:r>
            <a:endParaRPr/>
          </a:p>
          <a:p>
            <a:pPr marL="200025" lvl="0" indent="-111125" algn="l" rtl="0">
              <a:lnSpc>
                <a:spcPct val="90000"/>
              </a:lnSpc>
              <a:spcBef>
                <a:spcPts val="280"/>
              </a:spcBef>
              <a:spcAft>
                <a:spcPts val="0"/>
              </a:spcAft>
              <a:buClr>
                <a:schemeClr val="dk1"/>
              </a:buClr>
              <a:buSzPts val="1400"/>
              <a:buFont typeface="Verdana"/>
              <a:buNone/>
            </a:pPr>
            <a:endParaRPr sz="1400" b="0" i="0" u="none">
              <a:solidFill>
                <a:schemeClr val="dk1"/>
              </a:solidFill>
              <a:latin typeface="Verdana"/>
              <a:ea typeface="Verdana"/>
              <a:cs typeface="Verdana"/>
              <a:sym typeface="Verdana"/>
            </a:endParaRPr>
          </a:p>
          <a:p>
            <a:pPr marL="200025" lvl="0" indent="-200025" algn="l" rtl="0">
              <a:lnSpc>
                <a:spcPct val="9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		                 office	        industrial</a:t>
            </a:r>
            <a:endParaRPr/>
          </a:p>
          <a:p>
            <a:pPr marL="200025" lvl="0" indent="-200025" algn="l" rtl="0">
              <a:lnSpc>
                <a:spcPct val="9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 	type of data	textual	numeric</a:t>
            </a:r>
            <a:endParaRPr/>
          </a:p>
          <a:p>
            <a:pPr marL="200025" lvl="0" indent="-200025" algn="l" rtl="0">
              <a:lnSpc>
                <a:spcPct val="9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  	rate of change	slow	         fast</a:t>
            </a:r>
            <a:endParaRPr/>
          </a:p>
          <a:p>
            <a:pPr marL="200025" lvl="0" indent="-200025" algn="l" rtl="0">
              <a:lnSpc>
                <a:spcPct val="90000"/>
              </a:lnSpc>
              <a:spcBef>
                <a:spcPts val="56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  	environment	clean	         dirty</a:t>
            </a:r>
            <a:r>
              <a:rPr lang="en-US" sz="2800" b="0" i="0" u="none">
                <a:solidFill>
                  <a:schemeClr val="dk1"/>
                </a:solidFill>
                <a:latin typeface="Verdana"/>
                <a:ea typeface="Verdana"/>
                <a:cs typeface="Verdana"/>
                <a:sym typeface="Verdana"/>
              </a:rPr>
              <a:t>	</a:t>
            </a:r>
            <a:endParaRPr/>
          </a:p>
          <a:p>
            <a:pPr marL="200025" lvl="0" indent="-22225" algn="l" rtl="0">
              <a:lnSpc>
                <a:spcPct val="9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200025" lvl="0" indent="-200025" algn="l" rtl="0">
              <a:lnSpc>
                <a:spcPct val="90000"/>
              </a:lnSpc>
              <a:spcBef>
                <a:spcPts val="560"/>
              </a:spcBef>
              <a:spcAft>
                <a:spcPts val="0"/>
              </a:spcAft>
              <a:buClr>
                <a:schemeClr val="dk1"/>
              </a:buClr>
              <a:buSzPts val="2800"/>
              <a:buFont typeface="Verdana"/>
              <a:buChar char=" "/>
            </a:pPr>
            <a:r>
              <a:rPr lang="en-US" sz="2800" b="0" i="0" u="none">
                <a:solidFill>
                  <a:schemeClr val="dk1"/>
                </a:solidFill>
                <a:latin typeface="Verdana"/>
                <a:ea typeface="Verdana"/>
                <a:cs typeface="Verdana"/>
                <a:sym typeface="Verdana"/>
              </a:rPr>
              <a:t>…  the oil soaked mouse!</a:t>
            </a:r>
            <a:endParaRPr/>
          </a:p>
        </p:txBody>
      </p:sp>
      <p:cxnSp>
        <p:nvCxnSpPr>
          <p:cNvPr id="324" name="Google Shape;324;p22"/>
          <p:cNvCxnSpPr/>
          <p:nvPr/>
        </p:nvCxnSpPr>
        <p:spPr>
          <a:xfrm>
            <a:off x="1371600" y="3429000"/>
            <a:ext cx="6172200" cy="0"/>
          </a:xfrm>
          <a:prstGeom prst="straightConnector1">
            <a:avLst/>
          </a:prstGeom>
          <a:noFill/>
          <a:ln w="28575" cap="flat" cmpd="sng">
            <a:solidFill>
              <a:srgbClr val="262464"/>
            </a:solidFill>
            <a:prstDash val="solid"/>
            <a:miter lim="800000"/>
            <a:headEnd type="none" w="sm" len="sm"/>
            <a:tailEnd type="none" w="sm" len="sm"/>
          </a:ln>
        </p:spPr>
      </p:cxnSp>
      <p:cxnSp>
        <p:nvCxnSpPr>
          <p:cNvPr id="325" name="Google Shape;325;p22"/>
          <p:cNvCxnSpPr/>
          <p:nvPr/>
        </p:nvCxnSpPr>
        <p:spPr>
          <a:xfrm>
            <a:off x="1371600" y="3810000"/>
            <a:ext cx="6172200" cy="0"/>
          </a:xfrm>
          <a:prstGeom prst="straightConnector1">
            <a:avLst/>
          </a:prstGeom>
          <a:noFill/>
          <a:ln w="28575" cap="flat" cmpd="sng">
            <a:solidFill>
              <a:srgbClr val="262464"/>
            </a:solidFill>
            <a:prstDash val="solid"/>
            <a:miter lim="800000"/>
            <a:headEnd type="none" w="sm" len="sm"/>
            <a:tailEnd type="none" w="sm" len="sm"/>
          </a:ln>
        </p:spPr>
      </p:cxnSp>
      <p:cxnSp>
        <p:nvCxnSpPr>
          <p:cNvPr id="326" name="Google Shape;326;p22"/>
          <p:cNvCxnSpPr/>
          <p:nvPr/>
        </p:nvCxnSpPr>
        <p:spPr>
          <a:xfrm>
            <a:off x="1371600" y="5181600"/>
            <a:ext cx="6172200" cy="0"/>
          </a:xfrm>
          <a:prstGeom prst="straightConnector1">
            <a:avLst/>
          </a:prstGeom>
          <a:noFill/>
          <a:ln w="28575" cap="flat" cmpd="sng">
            <a:solidFill>
              <a:srgbClr val="262464"/>
            </a:solidFill>
            <a:prstDash val="solid"/>
            <a:miter lim="800000"/>
            <a:headEnd type="none" w="sm" len="sm"/>
            <a:tailEnd type="none" w="sm" len="sm"/>
          </a:ln>
        </p:spPr>
      </p:cxnSp>
      <p:pic>
        <p:nvPicPr>
          <p:cNvPr id="327" name="Google Shape;327;p22"/>
          <p:cNvPicPr preferRelativeResize="0"/>
          <p:nvPr/>
        </p:nvPicPr>
        <p:blipFill rotWithShape="1">
          <a:blip r:embed="rId3">
            <a:alphaModFix/>
          </a:blip>
          <a:srcRect/>
          <a:stretch/>
        </p:blipFill>
        <p:spPr>
          <a:xfrm>
            <a:off x="80962" y="609600"/>
            <a:ext cx="452437" cy="4572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Glass interfaces ?</a:t>
            </a:r>
            <a:endParaRPr/>
          </a:p>
        </p:txBody>
      </p:sp>
      <p:sp>
        <p:nvSpPr>
          <p:cNvPr id="333" name="Google Shape;333;p2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industrial interface:</a:t>
            </a:r>
            <a:endParaRPr/>
          </a:p>
          <a:p>
            <a:pPr marL="8191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traditional … dials and knobs</a:t>
            </a:r>
            <a:endParaRPr/>
          </a:p>
          <a:p>
            <a:pPr marL="8191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now … screens and keypads</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glass interface</a:t>
            </a:r>
            <a:endParaRPr/>
          </a:p>
          <a:p>
            <a:pPr marL="8191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cheaper, more flexible,</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multiple representations,</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precise values</a:t>
            </a:r>
            <a:endParaRPr/>
          </a:p>
          <a:p>
            <a:pPr marL="8191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not physically located,</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loss of context,</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complex interfaces</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may need both</a:t>
            </a:r>
            <a:endParaRPr/>
          </a:p>
        </p:txBody>
      </p:sp>
      <p:pic>
        <p:nvPicPr>
          <p:cNvPr id="334" name="Google Shape;334;p23"/>
          <p:cNvPicPr preferRelativeResize="0"/>
          <p:nvPr/>
        </p:nvPicPr>
        <p:blipFill rotWithShape="1">
          <a:blip r:embed="rId3">
            <a:alphaModFix/>
          </a:blip>
          <a:srcRect/>
          <a:stretch/>
        </p:blipFill>
        <p:spPr>
          <a:xfrm>
            <a:off x="80962" y="609600"/>
            <a:ext cx="452437" cy="457200"/>
          </a:xfrm>
          <a:prstGeom prst="rect">
            <a:avLst/>
          </a:prstGeom>
          <a:noFill/>
          <a:ln>
            <a:noFill/>
          </a:ln>
        </p:spPr>
      </p:pic>
      <p:grpSp>
        <p:nvGrpSpPr>
          <p:cNvPr id="335" name="Google Shape;335;p23"/>
          <p:cNvGrpSpPr/>
          <p:nvPr/>
        </p:nvGrpSpPr>
        <p:grpSpPr>
          <a:xfrm>
            <a:off x="5486400" y="3581400"/>
            <a:ext cx="3200400" cy="1981200"/>
            <a:chOff x="3456" y="2256"/>
            <a:chExt cx="2016" cy="1248"/>
          </a:xfrm>
        </p:grpSpPr>
        <p:sp>
          <p:nvSpPr>
            <p:cNvPr id="336" name="Google Shape;336;p23"/>
            <p:cNvSpPr/>
            <p:nvPr/>
          </p:nvSpPr>
          <p:spPr>
            <a:xfrm>
              <a:off x="3456" y="2256"/>
              <a:ext cx="2016" cy="1248"/>
            </a:xfrm>
            <a:prstGeom prst="roundRect">
              <a:avLst>
                <a:gd name="adj" fmla="val 243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337" name="Google Shape;337;p23"/>
            <p:cNvSpPr txBox="1"/>
            <p:nvPr/>
          </p:nvSpPr>
          <p:spPr>
            <a:xfrm>
              <a:off x="3600" y="2352"/>
              <a:ext cx="960" cy="240"/>
            </a:xfrm>
            <a:prstGeom prst="rect">
              <a:avLst/>
            </a:prstGeom>
            <a:solidFill>
              <a:schemeClr val="lt1"/>
            </a:solidFill>
            <a:ln w="28575" cap="flat" cmpd="sng">
              <a:solidFill>
                <a:srgbClr val="2624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Vessel B Temp</a:t>
              </a:r>
              <a:endParaRPr sz="1400" b="0" i="0" u="none" strike="noStrike" cap="none">
                <a:solidFill>
                  <a:srgbClr val="000000"/>
                </a:solidFill>
                <a:latin typeface="Arial"/>
                <a:ea typeface="Arial"/>
                <a:cs typeface="Arial"/>
                <a:sym typeface="Arial"/>
              </a:endParaRPr>
            </a:p>
          </p:txBody>
        </p:sp>
        <p:sp>
          <p:nvSpPr>
            <p:cNvPr id="338" name="Google Shape;338;p23"/>
            <p:cNvSpPr txBox="1"/>
            <p:nvPr/>
          </p:nvSpPr>
          <p:spPr>
            <a:xfrm>
              <a:off x="3600" y="2592"/>
              <a:ext cx="1728" cy="816"/>
            </a:xfrm>
            <a:prstGeom prst="rect">
              <a:avLst/>
            </a:prstGeom>
            <a:solidFill>
              <a:schemeClr val="lt1"/>
            </a:solidFill>
            <a:ln w="28575" cap="flat" cmpd="sng">
              <a:solidFill>
                <a:srgbClr val="2624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339" name="Google Shape;339;p23"/>
            <p:cNvSpPr txBox="1"/>
            <p:nvPr/>
          </p:nvSpPr>
          <p:spPr>
            <a:xfrm>
              <a:off x="3744" y="2880"/>
              <a:ext cx="1440" cy="14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cxnSp>
          <p:nvCxnSpPr>
            <p:cNvPr id="340" name="Google Shape;340;p23"/>
            <p:cNvCxnSpPr/>
            <p:nvPr/>
          </p:nvCxnSpPr>
          <p:spPr>
            <a:xfrm>
              <a:off x="3744" y="2784"/>
              <a:ext cx="0" cy="96"/>
            </a:xfrm>
            <a:prstGeom prst="straightConnector1">
              <a:avLst/>
            </a:prstGeom>
            <a:noFill/>
            <a:ln w="9525" cap="flat" cmpd="sng">
              <a:solidFill>
                <a:schemeClr val="dk1"/>
              </a:solidFill>
              <a:prstDash val="solid"/>
              <a:miter lim="800000"/>
              <a:headEnd type="none" w="sm" len="sm"/>
              <a:tailEnd type="none" w="sm" len="sm"/>
            </a:ln>
          </p:spPr>
        </p:cxnSp>
        <p:cxnSp>
          <p:nvCxnSpPr>
            <p:cNvPr id="341" name="Google Shape;341;p23"/>
            <p:cNvCxnSpPr/>
            <p:nvPr/>
          </p:nvCxnSpPr>
          <p:spPr>
            <a:xfrm>
              <a:off x="5184" y="2784"/>
              <a:ext cx="0" cy="96"/>
            </a:xfrm>
            <a:prstGeom prst="straightConnector1">
              <a:avLst/>
            </a:prstGeom>
            <a:noFill/>
            <a:ln w="9525" cap="flat" cmpd="sng">
              <a:solidFill>
                <a:schemeClr val="dk1"/>
              </a:solidFill>
              <a:prstDash val="solid"/>
              <a:miter lim="800000"/>
              <a:headEnd type="none" w="sm" len="sm"/>
              <a:tailEnd type="none" w="sm" len="sm"/>
            </a:ln>
          </p:spPr>
        </p:cxnSp>
        <p:cxnSp>
          <p:nvCxnSpPr>
            <p:cNvPr id="342" name="Google Shape;342;p23"/>
            <p:cNvCxnSpPr/>
            <p:nvPr/>
          </p:nvCxnSpPr>
          <p:spPr>
            <a:xfrm>
              <a:off x="4464" y="2784"/>
              <a:ext cx="0" cy="96"/>
            </a:xfrm>
            <a:prstGeom prst="straightConnector1">
              <a:avLst/>
            </a:prstGeom>
            <a:noFill/>
            <a:ln w="9525" cap="flat" cmpd="sng">
              <a:solidFill>
                <a:schemeClr val="dk1"/>
              </a:solidFill>
              <a:prstDash val="solid"/>
              <a:miter lim="800000"/>
              <a:headEnd type="none" w="sm" len="sm"/>
              <a:tailEnd type="none" w="sm" len="sm"/>
            </a:ln>
          </p:spPr>
        </p:cxnSp>
        <p:sp>
          <p:nvSpPr>
            <p:cNvPr id="343" name="Google Shape;343;p23"/>
            <p:cNvSpPr txBox="1"/>
            <p:nvPr/>
          </p:nvSpPr>
          <p:spPr>
            <a:xfrm>
              <a:off x="3662" y="2645"/>
              <a:ext cx="178" cy="1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344" name="Google Shape;344;p23"/>
            <p:cNvSpPr txBox="1"/>
            <p:nvPr/>
          </p:nvSpPr>
          <p:spPr>
            <a:xfrm>
              <a:off x="4306" y="2640"/>
              <a:ext cx="302" cy="1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100</a:t>
              </a:r>
              <a:endParaRPr sz="1400" b="0" i="0" u="none" strike="noStrike" cap="none">
                <a:solidFill>
                  <a:srgbClr val="000000"/>
                </a:solidFill>
                <a:latin typeface="Arial"/>
                <a:ea typeface="Arial"/>
                <a:cs typeface="Arial"/>
                <a:sym typeface="Arial"/>
              </a:endParaRPr>
            </a:p>
          </p:txBody>
        </p:sp>
        <p:sp>
          <p:nvSpPr>
            <p:cNvPr id="345" name="Google Shape;345;p23"/>
            <p:cNvSpPr txBox="1"/>
            <p:nvPr/>
          </p:nvSpPr>
          <p:spPr>
            <a:xfrm>
              <a:off x="5026" y="2640"/>
              <a:ext cx="302" cy="1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200</a:t>
              </a:r>
              <a:endParaRPr sz="1400" b="0" i="0" u="none" strike="noStrike" cap="none">
                <a:solidFill>
                  <a:srgbClr val="000000"/>
                </a:solidFill>
                <a:latin typeface="Arial"/>
                <a:ea typeface="Arial"/>
                <a:cs typeface="Arial"/>
                <a:sym typeface="Arial"/>
              </a:endParaRPr>
            </a:p>
          </p:txBody>
        </p:sp>
        <p:sp>
          <p:nvSpPr>
            <p:cNvPr id="346" name="Google Shape;346;p23"/>
            <p:cNvSpPr txBox="1"/>
            <p:nvPr/>
          </p:nvSpPr>
          <p:spPr>
            <a:xfrm>
              <a:off x="4200" y="3120"/>
              <a:ext cx="52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113</a:t>
              </a:r>
              <a:endParaRPr sz="1400" b="0" i="0" u="none" strike="noStrike" cap="none">
                <a:solidFill>
                  <a:srgbClr val="000000"/>
                </a:solidFill>
                <a:latin typeface="Arial"/>
                <a:ea typeface="Arial"/>
                <a:cs typeface="Arial"/>
                <a:sym typeface="Arial"/>
              </a:endParaRPr>
            </a:p>
          </p:txBody>
        </p:sp>
        <p:sp>
          <p:nvSpPr>
            <p:cNvPr id="347" name="Google Shape;347;p23"/>
            <p:cNvSpPr txBox="1"/>
            <p:nvPr/>
          </p:nvSpPr>
          <p:spPr>
            <a:xfrm>
              <a:off x="3744" y="2880"/>
              <a:ext cx="814" cy="14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grpSp>
        <p:nvGrpSpPr>
          <p:cNvPr id="348" name="Google Shape;348;p23"/>
          <p:cNvGrpSpPr/>
          <p:nvPr/>
        </p:nvGrpSpPr>
        <p:grpSpPr>
          <a:xfrm>
            <a:off x="6477000" y="4648200"/>
            <a:ext cx="2362200" cy="1670050"/>
            <a:chOff x="4080" y="2928"/>
            <a:chExt cx="1488" cy="1052"/>
          </a:xfrm>
        </p:grpSpPr>
        <p:sp>
          <p:nvSpPr>
            <p:cNvPr id="349" name="Google Shape;349;p23"/>
            <p:cNvSpPr txBox="1"/>
            <p:nvPr/>
          </p:nvSpPr>
          <p:spPr>
            <a:xfrm>
              <a:off x="4080" y="3648"/>
              <a:ext cx="1488" cy="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Verdana"/>
                <a:buNone/>
              </a:pPr>
              <a:r>
                <a:rPr lang="en-US" sz="1400" b="0" i="0" u="none" strike="noStrike" cap="none">
                  <a:solidFill>
                    <a:schemeClr val="dk1"/>
                  </a:solidFill>
                  <a:latin typeface="Verdana"/>
                  <a:ea typeface="Verdana"/>
                  <a:cs typeface="Verdana"/>
                  <a:sym typeface="Verdana"/>
                </a:rPr>
                <a:t>multiple representations</a:t>
              </a:r>
              <a:br>
                <a:rPr lang="en-US" sz="1400" b="0" i="0" u="none" strike="noStrike" cap="none">
                  <a:solidFill>
                    <a:schemeClr val="dk1"/>
                  </a:solidFill>
                  <a:latin typeface="Verdana"/>
                  <a:ea typeface="Verdana"/>
                  <a:cs typeface="Verdana"/>
                  <a:sym typeface="Verdana"/>
                </a:rPr>
              </a:br>
              <a:r>
                <a:rPr lang="en-US" sz="1400" b="0" i="0" u="none" strike="noStrike" cap="none">
                  <a:solidFill>
                    <a:schemeClr val="dk1"/>
                  </a:solidFill>
                  <a:latin typeface="Verdana"/>
                  <a:ea typeface="Verdana"/>
                  <a:cs typeface="Verdana"/>
                  <a:sym typeface="Verdana"/>
                </a:rPr>
                <a:t>of same information</a:t>
              </a:r>
              <a:endParaRPr sz="1400" b="0" i="0" u="none" strike="noStrike" cap="none">
                <a:solidFill>
                  <a:srgbClr val="000000"/>
                </a:solidFill>
                <a:latin typeface="Arial"/>
                <a:ea typeface="Arial"/>
                <a:cs typeface="Arial"/>
                <a:sym typeface="Arial"/>
              </a:endParaRPr>
            </a:p>
          </p:txBody>
        </p:sp>
        <p:cxnSp>
          <p:nvCxnSpPr>
            <p:cNvPr id="350" name="Google Shape;350;p23"/>
            <p:cNvCxnSpPr/>
            <p:nvPr/>
          </p:nvCxnSpPr>
          <p:spPr>
            <a:xfrm rot="10800000">
              <a:off x="4560" y="2928"/>
              <a:ext cx="336" cy="192"/>
            </a:xfrm>
            <a:prstGeom prst="straightConnector1">
              <a:avLst/>
            </a:prstGeom>
            <a:noFill/>
            <a:ln w="57150" cap="flat" cmpd="sng">
              <a:solidFill>
                <a:srgbClr val="FF0000"/>
              </a:solidFill>
              <a:prstDash val="solid"/>
              <a:miter lim="800000"/>
              <a:headEnd type="none" w="sm" len="sm"/>
              <a:tailEnd type="triangle" w="med" len="med"/>
            </a:ln>
          </p:spPr>
        </p:cxnSp>
        <p:cxnSp>
          <p:nvCxnSpPr>
            <p:cNvPr id="351" name="Google Shape;351;p23"/>
            <p:cNvCxnSpPr/>
            <p:nvPr/>
          </p:nvCxnSpPr>
          <p:spPr>
            <a:xfrm rot="10800000">
              <a:off x="4608" y="3264"/>
              <a:ext cx="336" cy="192"/>
            </a:xfrm>
            <a:prstGeom prst="straightConnector1">
              <a:avLst/>
            </a:prstGeom>
            <a:noFill/>
            <a:ln w="57150" cap="flat" cmpd="sng">
              <a:solidFill>
                <a:srgbClr val="FF0000"/>
              </a:solidFill>
              <a:prstDash val="solid"/>
              <a:miter lim="800000"/>
              <a:headEnd type="none" w="sm" len="sm"/>
              <a:tailEnd type="triangle" w="med" len="med"/>
            </a:ln>
          </p:spPr>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Indirect manipulation</a:t>
            </a:r>
            <a:endParaRPr/>
          </a:p>
        </p:txBody>
      </p:sp>
      <p:sp>
        <p:nvSpPr>
          <p:cNvPr id="357" name="Google Shape;357;p24"/>
          <p:cNvSpPr txBox="1">
            <a:spLocks noGrp="1"/>
          </p:cNvSpPr>
          <p:nvPr>
            <p:ph type="body" idx="1"/>
          </p:nvPr>
        </p:nvSpPr>
        <p:spPr>
          <a:xfrm>
            <a:off x="685800" y="1981200"/>
            <a:ext cx="5181600" cy="129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office– direct manipulation</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user interacts</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with artificial world</a:t>
            </a:r>
            <a:endParaRPr/>
          </a:p>
        </p:txBody>
      </p:sp>
      <p:sp>
        <p:nvSpPr>
          <p:cNvPr id="358" name="Google Shape;358;p24"/>
          <p:cNvSpPr txBox="1">
            <a:spLocks noGrp="1"/>
          </p:cNvSpPr>
          <p:nvPr>
            <p:ph type="body" idx="1"/>
          </p:nvPr>
        </p:nvSpPr>
        <p:spPr>
          <a:xfrm>
            <a:off x="685800" y="3581400"/>
            <a:ext cx="7772400" cy="3048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dirty="0">
                <a:solidFill>
                  <a:schemeClr val="dk1"/>
                </a:solidFill>
                <a:latin typeface="Verdana"/>
                <a:ea typeface="Verdana"/>
                <a:cs typeface="Verdana"/>
                <a:sym typeface="Verdana"/>
              </a:rPr>
              <a:t>industrial – indirect manipulation</a:t>
            </a:r>
            <a:endParaRPr dirty="0"/>
          </a:p>
          <a:p>
            <a:pPr marL="742950" lvl="1" indent="-285750" algn="l" rtl="0">
              <a:lnSpc>
                <a:spcPct val="100000"/>
              </a:lnSpc>
              <a:spcBef>
                <a:spcPts val="400"/>
              </a:spcBef>
              <a:spcAft>
                <a:spcPts val="0"/>
              </a:spcAft>
              <a:buClr>
                <a:schemeClr val="dk1"/>
              </a:buClr>
              <a:buSzPts val="2000"/>
              <a:buFont typeface="Verdana"/>
              <a:buChar char="–"/>
            </a:pPr>
            <a:r>
              <a:rPr lang="en-US" sz="2000" b="0" i="0" u="none" dirty="0">
                <a:solidFill>
                  <a:schemeClr val="dk1"/>
                </a:solidFill>
                <a:latin typeface="Verdana"/>
                <a:ea typeface="Verdana"/>
                <a:cs typeface="Verdana"/>
                <a:sym typeface="Verdana"/>
              </a:rPr>
              <a:t>user interacts</a:t>
            </a:r>
            <a:br>
              <a:rPr lang="en-US" sz="2000" b="0" i="0" u="none" dirty="0">
                <a:solidFill>
                  <a:schemeClr val="dk1"/>
                </a:solidFill>
                <a:latin typeface="Verdana"/>
                <a:ea typeface="Verdana"/>
                <a:cs typeface="Verdana"/>
                <a:sym typeface="Verdana"/>
              </a:rPr>
            </a:br>
            <a:r>
              <a:rPr lang="en-US" sz="2000" b="0" i="1" u="none" dirty="0">
                <a:solidFill>
                  <a:schemeClr val="dk1"/>
                </a:solidFill>
                <a:latin typeface="Verdana"/>
                <a:ea typeface="Verdana"/>
                <a:cs typeface="Verdana"/>
                <a:sym typeface="Verdana"/>
              </a:rPr>
              <a:t>with</a:t>
            </a:r>
            <a:r>
              <a:rPr lang="en-US" sz="2000" b="0" i="0" u="none" dirty="0">
                <a:solidFill>
                  <a:schemeClr val="dk1"/>
                </a:solidFill>
                <a:latin typeface="Verdana"/>
                <a:ea typeface="Verdana"/>
                <a:cs typeface="Verdana"/>
                <a:sym typeface="Verdana"/>
              </a:rPr>
              <a:t> real world</a:t>
            </a:r>
            <a:br>
              <a:rPr lang="en-US" sz="2000" b="0" i="0" u="none" dirty="0">
                <a:solidFill>
                  <a:schemeClr val="dk1"/>
                </a:solidFill>
                <a:latin typeface="Verdana"/>
                <a:ea typeface="Verdana"/>
                <a:cs typeface="Verdana"/>
                <a:sym typeface="Verdana"/>
              </a:rPr>
            </a:br>
            <a:r>
              <a:rPr lang="en-US" sz="2000" b="0" i="1" u="none" dirty="0">
                <a:solidFill>
                  <a:schemeClr val="dk1"/>
                </a:solidFill>
                <a:latin typeface="Verdana"/>
                <a:ea typeface="Verdana"/>
                <a:cs typeface="Verdana"/>
                <a:sym typeface="Verdana"/>
              </a:rPr>
              <a:t>through</a:t>
            </a:r>
            <a:r>
              <a:rPr lang="en-US" sz="2000" b="0" i="0" u="none" dirty="0">
                <a:solidFill>
                  <a:schemeClr val="dk1"/>
                </a:solidFill>
                <a:latin typeface="Verdana"/>
                <a:ea typeface="Verdana"/>
                <a:cs typeface="Verdana"/>
                <a:sym typeface="Verdana"/>
              </a:rPr>
              <a:t> interface</a:t>
            </a:r>
            <a:endParaRPr dirty="0"/>
          </a:p>
          <a:p>
            <a:pPr marL="342900" lvl="0" indent="-342900" algn="l" rtl="0">
              <a:lnSpc>
                <a:spcPct val="100000"/>
              </a:lnSpc>
              <a:spcBef>
                <a:spcPts val="480"/>
              </a:spcBef>
              <a:spcAft>
                <a:spcPts val="0"/>
              </a:spcAft>
              <a:buClr>
                <a:schemeClr val="dk1"/>
              </a:buClr>
              <a:buSzPts val="2400"/>
              <a:buFont typeface="Verdana"/>
              <a:buChar char="•"/>
            </a:pPr>
            <a:r>
              <a:rPr lang="en-US" sz="2400" b="0" i="0" u="none" dirty="0">
                <a:solidFill>
                  <a:schemeClr val="dk1"/>
                </a:solidFill>
                <a:latin typeface="Verdana"/>
                <a:ea typeface="Verdana"/>
                <a:cs typeface="Verdana"/>
                <a:sym typeface="Verdana"/>
              </a:rPr>
              <a:t>issues ..</a:t>
            </a:r>
            <a:endParaRPr dirty="0"/>
          </a:p>
          <a:p>
            <a:pPr marL="742950" lvl="1" indent="-285750" algn="l" rtl="0">
              <a:lnSpc>
                <a:spcPct val="100000"/>
              </a:lnSpc>
              <a:spcBef>
                <a:spcPts val="400"/>
              </a:spcBef>
              <a:spcAft>
                <a:spcPts val="0"/>
              </a:spcAft>
              <a:buClr>
                <a:schemeClr val="dk1"/>
              </a:buClr>
              <a:buSzPts val="2000"/>
              <a:buFont typeface="Verdana"/>
              <a:buChar char="–"/>
            </a:pPr>
            <a:r>
              <a:rPr lang="en-US" sz="2000" b="0" i="0" u="none" dirty="0">
                <a:solidFill>
                  <a:schemeClr val="dk1"/>
                </a:solidFill>
                <a:latin typeface="Verdana"/>
                <a:ea typeface="Verdana"/>
                <a:cs typeface="Verdana"/>
                <a:sym typeface="Verdana"/>
              </a:rPr>
              <a:t>feedback</a:t>
            </a:r>
            <a:endParaRPr dirty="0"/>
          </a:p>
          <a:p>
            <a:pPr marL="742950" lvl="1" indent="-285750" algn="l" rtl="0">
              <a:lnSpc>
                <a:spcPct val="100000"/>
              </a:lnSpc>
              <a:spcBef>
                <a:spcPts val="400"/>
              </a:spcBef>
              <a:spcAft>
                <a:spcPts val="0"/>
              </a:spcAft>
              <a:buClr>
                <a:schemeClr val="dk1"/>
              </a:buClr>
              <a:buSzPts val="2000"/>
              <a:buFont typeface="Verdana"/>
              <a:buChar char="–"/>
            </a:pPr>
            <a:r>
              <a:rPr lang="en-US" sz="2000" b="0" i="0" u="none" dirty="0">
                <a:solidFill>
                  <a:schemeClr val="dk1"/>
                </a:solidFill>
                <a:latin typeface="Verdana"/>
                <a:ea typeface="Verdana"/>
                <a:cs typeface="Verdana"/>
                <a:sym typeface="Verdana"/>
              </a:rPr>
              <a:t>delays</a:t>
            </a:r>
            <a:endParaRPr dirty="0"/>
          </a:p>
        </p:txBody>
      </p:sp>
      <p:pic>
        <p:nvPicPr>
          <p:cNvPr id="359" name="Google Shape;359;p24"/>
          <p:cNvPicPr preferRelativeResize="0"/>
          <p:nvPr/>
        </p:nvPicPr>
        <p:blipFill rotWithShape="1">
          <a:blip r:embed="rId3">
            <a:alphaModFix/>
          </a:blip>
          <a:srcRect/>
          <a:stretch/>
        </p:blipFill>
        <p:spPr>
          <a:xfrm>
            <a:off x="80962" y="609600"/>
            <a:ext cx="452437" cy="457200"/>
          </a:xfrm>
          <a:prstGeom prst="rect">
            <a:avLst/>
          </a:prstGeom>
          <a:noFill/>
          <a:ln>
            <a:noFill/>
          </a:ln>
        </p:spPr>
      </p:pic>
      <p:grpSp>
        <p:nvGrpSpPr>
          <p:cNvPr id="360" name="Google Shape;360;p24"/>
          <p:cNvGrpSpPr/>
          <p:nvPr/>
        </p:nvGrpSpPr>
        <p:grpSpPr>
          <a:xfrm>
            <a:off x="5257800" y="2514600"/>
            <a:ext cx="3581400" cy="838200"/>
            <a:chOff x="2544" y="1296"/>
            <a:chExt cx="2256" cy="528"/>
          </a:xfrm>
        </p:grpSpPr>
        <p:sp>
          <p:nvSpPr>
            <p:cNvPr id="361" name="Google Shape;361;p24"/>
            <p:cNvSpPr txBox="1"/>
            <p:nvPr/>
          </p:nvSpPr>
          <p:spPr>
            <a:xfrm>
              <a:off x="3936" y="1296"/>
              <a:ext cx="864" cy="528"/>
            </a:xfrm>
            <a:prstGeom prst="rect">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system</a:t>
              </a:r>
              <a:endParaRPr sz="1400" b="0" i="0" u="none" strike="noStrike" cap="none">
                <a:solidFill>
                  <a:srgbClr val="000000"/>
                </a:solidFill>
                <a:latin typeface="Arial"/>
                <a:ea typeface="Arial"/>
                <a:cs typeface="Arial"/>
                <a:sym typeface="Arial"/>
              </a:endParaRPr>
            </a:p>
          </p:txBody>
        </p:sp>
        <p:sp>
          <p:nvSpPr>
            <p:cNvPr id="362" name="Google Shape;362;p24"/>
            <p:cNvSpPr/>
            <p:nvPr/>
          </p:nvSpPr>
          <p:spPr>
            <a:xfrm>
              <a:off x="2544" y="1296"/>
              <a:ext cx="528" cy="528"/>
            </a:xfrm>
            <a:prstGeom prst="smileyFace">
              <a:avLst>
                <a:gd name="adj" fmla="val 4653"/>
              </a:avLst>
            </a:prstGeom>
            <a:solidFill>
              <a:srgbClr val="FFFF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cxnSp>
          <p:nvCxnSpPr>
            <p:cNvPr id="363" name="Google Shape;363;p24"/>
            <p:cNvCxnSpPr/>
            <p:nvPr/>
          </p:nvCxnSpPr>
          <p:spPr>
            <a:xfrm>
              <a:off x="3168" y="1440"/>
              <a:ext cx="672" cy="0"/>
            </a:xfrm>
            <a:prstGeom prst="straightConnector1">
              <a:avLst/>
            </a:prstGeom>
            <a:noFill/>
            <a:ln w="38100" cap="flat" cmpd="sng">
              <a:solidFill>
                <a:srgbClr val="262464"/>
              </a:solidFill>
              <a:prstDash val="solid"/>
              <a:miter lim="800000"/>
              <a:headEnd type="none" w="sm" len="sm"/>
              <a:tailEnd type="triangle" w="med" len="med"/>
            </a:ln>
          </p:spPr>
        </p:cxnSp>
        <p:cxnSp>
          <p:nvCxnSpPr>
            <p:cNvPr id="364" name="Google Shape;364;p24"/>
            <p:cNvCxnSpPr/>
            <p:nvPr/>
          </p:nvCxnSpPr>
          <p:spPr>
            <a:xfrm rot="10800000">
              <a:off x="3120" y="1632"/>
              <a:ext cx="672" cy="0"/>
            </a:xfrm>
            <a:prstGeom prst="straightConnector1">
              <a:avLst/>
            </a:prstGeom>
            <a:noFill/>
            <a:ln w="38100" cap="flat" cmpd="sng">
              <a:solidFill>
                <a:srgbClr val="262464"/>
              </a:solidFill>
              <a:prstDash val="solid"/>
              <a:miter lim="800000"/>
              <a:headEnd type="none" w="sm" len="sm"/>
              <a:tailEnd type="triangle" w="med" len="med"/>
            </a:ln>
          </p:spPr>
        </p:cxnSp>
      </p:grpSp>
      <p:grpSp>
        <p:nvGrpSpPr>
          <p:cNvPr id="365" name="Google Shape;365;p24"/>
          <p:cNvGrpSpPr/>
          <p:nvPr/>
        </p:nvGrpSpPr>
        <p:grpSpPr>
          <a:xfrm>
            <a:off x="3657600" y="4800600"/>
            <a:ext cx="5181600" cy="1676400"/>
            <a:chOff x="1488" y="2256"/>
            <a:chExt cx="3264" cy="1056"/>
          </a:xfrm>
        </p:grpSpPr>
        <p:sp>
          <p:nvSpPr>
            <p:cNvPr id="366" name="Google Shape;366;p24"/>
            <p:cNvSpPr/>
            <p:nvPr/>
          </p:nvSpPr>
          <p:spPr>
            <a:xfrm>
              <a:off x="1488" y="2544"/>
              <a:ext cx="528" cy="528"/>
            </a:xfrm>
            <a:prstGeom prst="smileyFace">
              <a:avLst>
                <a:gd name="adj" fmla="val 4653"/>
              </a:avLst>
            </a:prstGeom>
            <a:solidFill>
              <a:srgbClr val="FFFF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367" name="Google Shape;367;p24"/>
            <p:cNvSpPr txBox="1"/>
            <p:nvPr/>
          </p:nvSpPr>
          <p:spPr>
            <a:xfrm>
              <a:off x="4176" y="2256"/>
              <a:ext cx="576" cy="1056"/>
            </a:xfrm>
            <a:prstGeom prst="rect">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368" name="Google Shape;368;p24"/>
            <p:cNvSpPr/>
            <p:nvPr/>
          </p:nvSpPr>
          <p:spPr>
            <a:xfrm>
              <a:off x="2928" y="2256"/>
              <a:ext cx="768" cy="1056"/>
            </a:xfrm>
            <a:prstGeom prst="roundRect">
              <a:avLst>
                <a:gd name="adj" fmla="val 2194"/>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369" name="Google Shape;369;p24"/>
            <p:cNvSpPr txBox="1"/>
            <p:nvPr/>
          </p:nvSpPr>
          <p:spPr>
            <a:xfrm>
              <a:off x="2976" y="2265"/>
              <a:ext cx="66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interface</a:t>
              </a:r>
              <a:endParaRPr sz="1400" b="0" i="0" u="none" strike="noStrike" cap="none">
                <a:solidFill>
                  <a:srgbClr val="000000"/>
                </a:solidFill>
                <a:latin typeface="Arial"/>
                <a:ea typeface="Arial"/>
                <a:cs typeface="Arial"/>
                <a:sym typeface="Arial"/>
              </a:endParaRPr>
            </a:p>
          </p:txBody>
        </p:sp>
        <p:grpSp>
          <p:nvGrpSpPr>
            <p:cNvPr id="370" name="Google Shape;370;p24"/>
            <p:cNvGrpSpPr/>
            <p:nvPr/>
          </p:nvGrpSpPr>
          <p:grpSpPr>
            <a:xfrm>
              <a:off x="2736" y="2448"/>
              <a:ext cx="336" cy="480"/>
              <a:chOff x="2736" y="3408"/>
              <a:chExt cx="336" cy="480"/>
            </a:xfrm>
          </p:grpSpPr>
          <p:sp>
            <p:nvSpPr>
              <p:cNvPr id="371" name="Google Shape;371;p24"/>
              <p:cNvSpPr/>
              <p:nvPr/>
            </p:nvSpPr>
            <p:spPr>
              <a:xfrm>
                <a:off x="2784" y="3504"/>
                <a:ext cx="288" cy="288"/>
              </a:xfrm>
              <a:prstGeom prst="ellipse">
                <a:avLst/>
              </a:prstGeom>
              <a:solidFill>
                <a:schemeClr val="accent1"/>
              </a:solidFill>
              <a:ln w="38100" cap="flat" cmpd="sng">
                <a:solidFill>
                  <a:srgbClr val="2624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372" name="Google Shape;372;p24"/>
              <p:cNvSpPr txBox="1"/>
              <p:nvPr/>
            </p:nvSpPr>
            <p:spPr>
              <a:xfrm>
                <a:off x="2736" y="3456"/>
                <a:ext cx="192" cy="384"/>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cxnSp>
            <p:nvCxnSpPr>
              <p:cNvPr id="373" name="Google Shape;373;p24"/>
              <p:cNvCxnSpPr/>
              <p:nvPr/>
            </p:nvCxnSpPr>
            <p:spPr>
              <a:xfrm>
                <a:off x="2928" y="3408"/>
                <a:ext cx="0" cy="480"/>
              </a:xfrm>
              <a:prstGeom prst="straightConnector1">
                <a:avLst/>
              </a:prstGeom>
              <a:noFill/>
              <a:ln w="28575" cap="flat" cmpd="sng">
                <a:solidFill>
                  <a:schemeClr val="dk1"/>
                </a:solidFill>
                <a:prstDash val="solid"/>
                <a:miter lim="800000"/>
                <a:headEnd type="none" w="sm" len="sm"/>
                <a:tailEnd type="none" w="sm" len="sm"/>
              </a:ln>
            </p:spPr>
          </p:cxnSp>
        </p:grpSp>
        <p:grpSp>
          <p:nvGrpSpPr>
            <p:cNvPr id="374" name="Google Shape;374;p24"/>
            <p:cNvGrpSpPr/>
            <p:nvPr/>
          </p:nvGrpSpPr>
          <p:grpSpPr>
            <a:xfrm>
              <a:off x="3773" y="2448"/>
              <a:ext cx="691" cy="768"/>
              <a:chOff x="3773" y="2448"/>
              <a:chExt cx="691" cy="768"/>
            </a:xfrm>
          </p:grpSpPr>
          <p:sp>
            <p:nvSpPr>
              <p:cNvPr id="375" name="Google Shape;375;p24"/>
              <p:cNvSpPr/>
              <p:nvPr/>
            </p:nvSpPr>
            <p:spPr>
              <a:xfrm>
                <a:off x="3888" y="2544"/>
                <a:ext cx="576" cy="576"/>
              </a:xfrm>
              <a:prstGeom prst="ellipse">
                <a:avLst/>
              </a:prstGeom>
              <a:solidFill>
                <a:schemeClr val="accent1"/>
              </a:solidFill>
              <a:ln w="38100" cap="flat" cmpd="sng">
                <a:solidFill>
                  <a:srgbClr val="2624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376" name="Google Shape;376;p24"/>
              <p:cNvSpPr txBox="1"/>
              <p:nvPr/>
            </p:nvSpPr>
            <p:spPr>
              <a:xfrm>
                <a:off x="3773" y="2495"/>
                <a:ext cx="404" cy="673"/>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cxnSp>
            <p:nvCxnSpPr>
              <p:cNvPr id="377" name="Google Shape;377;p24"/>
              <p:cNvCxnSpPr/>
              <p:nvPr/>
            </p:nvCxnSpPr>
            <p:spPr>
              <a:xfrm>
                <a:off x="4177" y="2448"/>
                <a:ext cx="0" cy="768"/>
              </a:xfrm>
              <a:prstGeom prst="straightConnector1">
                <a:avLst/>
              </a:prstGeom>
              <a:noFill/>
              <a:ln w="28575" cap="flat" cmpd="sng">
                <a:solidFill>
                  <a:schemeClr val="dk1"/>
                </a:solidFill>
                <a:prstDash val="solid"/>
                <a:miter lim="800000"/>
                <a:headEnd type="none" w="sm" len="sm"/>
                <a:tailEnd type="none" w="sm" len="sm"/>
              </a:ln>
            </p:spPr>
          </p:cxnSp>
        </p:grpSp>
        <p:cxnSp>
          <p:nvCxnSpPr>
            <p:cNvPr id="378" name="Google Shape;378;p24"/>
            <p:cNvCxnSpPr/>
            <p:nvPr/>
          </p:nvCxnSpPr>
          <p:spPr>
            <a:xfrm>
              <a:off x="2160" y="2544"/>
              <a:ext cx="768" cy="0"/>
            </a:xfrm>
            <a:prstGeom prst="straightConnector1">
              <a:avLst/>
            </a:prstGeom>
            <a:noFill/>
            <a:ln w="38100" cap="flat" cmpd="sng">
              <a:solidFill>
                <a:srgbClr val="262464"/>
              </a:solidFill>
              <a:prstDash val="solid"/>
              <a:miter lim="800000"/>
              <a:headEnd type="none" w="sm" len="sm"/>
              <a:tailEnd type="triangle" w="med" len="med"/>
            </a:ln>
          </p:spPr>
        </p:cxnSp>
        <p:cxnSp>
          <p:nvCxnSpPr>
            <p:cNvPr id="379" name="Google Shape;379;p24"/>
            <p:cNvCxnSpPr/>
            <p:nvPr/>
          </p:nvCxnSpPr>
          <p:spPr>
            <a:xfrm rot="10800000">
              <a:off x="2112" y="2832"/>
              <a:ext cx="816" cy="0"/>
            </a:xfrm>
            <a:prstGeom prst="straightConnector1">
              <a:avLst/>
            </a:prstGeom>
            <a:noFill/>
            <a:ln w="38100" cap="flat" cmpd="sng">
              <a:solidFill>
                <a:srgbClr val="262464"/>
              </a:solidFill>
              <a:prstDash val="solid"/>
              <a:miter lim="800000"/>
              <a:headEnd type="none" w="sm" len="sm"/>
              <a:tailEnd type="triangle" w="med" len="med"/>
            </a:ln>
          </p:spPr>
        </p:cxnSp>
        <p:cxnSp>
          <p:nvCxnSpPr>
            <p:cNvPr id="380" name="Google Shape;380;p24"/>
            <p:cNvCxnSpPr/>
            <p:nvPr/>
          </p:nvCxnSpPr>
          <p:spPr>
            <a:xfrm rot="10800000">
              <a:off x="2112" y="3120"/>
              <a:ext cx="816" cy="0"/>
            </a:xfrm>
            <a:prstGeom prst="straightConnector1">
              <a:avLst/>
            </a:prstGeom>
            <a:noFill/>
            <a:ln w="38100" cap="flat" cmpd="sng">
              <a:solidFill>
                <a:srgbClr val="262464"/>
              </a:solidFill>
              <a:prstDash val="solid"/>
              <a:miter lim="800000"/>
              <a:headEnd type="none" w="sm" len="sm"/>
              <a:tailEnd type="triangle" w="med" len="med"/>
            </a:ln>
          </p:spPr>
        </p:cxnSp>
        <p:cxnSp>
          <p:nvCxnSpPr>
            <p:cNvPr id="381" name="Google Shape;381;p24"/>
            <p:cNvCxnSpPr/>
            <p:nvPr/>
          </p:nvCxnSpPr>
          <p:spPr>
            <a:xfrm>
              <a:off x="3696" y="2544"/>
              <a:ext cx="480" cy="0"/>
            </a:xfrm>
            <a:prstGeom prst="straightConnector1">
              <a:avLst/>
            </a:prstGeom>
            <a:noFill/>
            <a:ln w="38100" cap="flat" cmpd="sng">
              <a:solidFill>
                <a:srgbClr val="262464"/>
              </a:solidFill>
              <a:prstDash val="solid"/>
              <a:miter lim="800000"/>
              <a:headEnd type="none" w="sm" len="sm"/>
              <a:tailEnd type="triangle" w="med" len="med"/>
            </a:ln>
          </p:spPr>
        </p:cxnSp>
        <p:cxnSp>
          <p:nvCxnSpPr>
            <p:cNvPr id="382" name="Google Shape;382;p24"/>
            <p:cNvCxnSpPr/>
            <p:nvPr/>
          </p:nvCxnSpPr>
          <p:spPr>
            <a:xfrm rot="10800000">
              <a:off x="3696" y="3120"/>
              <a:ext cx="480" cy="0"/>
            </a:xfrm>
            <a:prstGeom prst="straightConnector1">
              <a:avLst/>
            </a:prstGeom>
            <a:noFill/>
            <a:ln w="38100" cap="flat" cmpd="sng">
              <a:solidFill>
                <a:srgbClr val="262464"/>
              </a:solidFill>
              <a:prstDash val="solid"/>
              <a:miter lim="800000"/>
              <a:headEnd type="none" w="sm" len="sm"/>
              <a:tailEnd type="triangle" w="med" len="med"/>
            </a:ln>
          </p:spPr>
        </p:cxnSp>
        <p:sp>
          <p:nvSpPr>
            <p:cNvPr id="383" name="Google Shape;383;p24"/>
            <p:cNvSpPr txBox="1"/>
            <p:nvPr/>
          </p:nvSpPr>
          <p:spPr>
            <a:xfrm>
              <a:off x="4224" y="2256"/>
              <a:ext cx="42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plant</a:t>
              </a:r>
              <a:endParaRPr sz="1400" b="0" i="0" u="none" strike="noStrike" cap="none">
                <a:solidFill>
                  <a:srgbClr val="000000"/>
                </a:solidFill>
                <a:latin typeface="Arial"/>
                <a:ea typeface="Arial"/>
                <a:cs typeface="Arial"/>
                <a:sym typeface="Arial"/>
              </a:endParaRPr>
            </a:p>
          </p:txBody>
        </p:sp>
        <p:cxnSp>
          <p:nvCxnSpPr>
            <p:cNvPr id="384" name="Google Shape;384;p24"/>
            <p:cNvCxnSpPr/>
            <p:nvPr/>
          </p:nvCxnSpPr>
          <p:spPr>
            <a:xfrm>
              <a:off x="2928" y="2544"/>
              <a:ext cx="768" cy="0"/>
            </a:xfrm>
            <a:prstGeom prst="straightConnector1">
              <a:avLst/>
            </a:prstGeom>
            <a:noFill/>
            <a:ln w="38100" cap="flat" cmpd="sng">
              <a:solidFill>
                <a:srgbClr val="262464"/>
              </a:solidFill>
              <a:prstDash val="solid"/>
              <a:miter lim="800000"/>
              <a:headEnd type="none" w="sm" len="sm"/>
              <a:tailEnd type="none" w="sm" len="sm"/>
            </a:ln>
          </p:spPr>
        </p:cxnSp>
        <p:cxnSp>
          <p:nvCxnSpPr>
            <p:cNvPr id="385" name="Google Shape;385;p24"/>
            <p:cNvCxnSpPr/>
            <p:nvPr/>
          </p:nvCxnSpPr>
          <p:spPr>
            <a:xfrm>
              <a:off x="2928" y="3120"/>
              <a:ext cx="768" cy="0"/>
            </a:xfrm>
            <a:prstGeom prst="straightConnector1">
              <a:avLst/>
            </a:prstGeom>
            <a:noFill/>
            <a:ln w="38100" cap="flat" cmpd="sng">
              <a:solidFill>
                <a:srgbClr val="262464"/>
              </a:solidFill>
              <a:prstDash val="solid"/>
              <a:miter lim="800000"/>
              <a:headEnd type="none" w="sm" len="sm"/>
              <a:tailEnd type="none" w="sm" len="sm"/>
            </a:ln>
          </p:spPr>
        </p:cxnSp>
        <p:sp>
          <p:nvSpPr>
            <p:cNvPr id="386" name="Google Shape;386;p24"/>
            <p:cNvSpPr txBox="1"/>
            <p:nvPr/>
          </p:nvSpPr>
          <p:spPr>
            <a:xfrm>
              <a:off x="2249" y="2640"/>
              <a:ext cx="631" cy="1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immediate</a:t>
              </a:r>
              <a:endParaRPr sz="1400" b="0" i="0" u="none" strike="noStrike" cap="none">
                <a:solidFill>
                  <a:srgbClr val="000000"/>
                </a:solidFill>
                <a:latin typeface="Arial"/>
                <a:ea typeface="Arial"/>
                <a:cs typeface="Arial"/>
                <a:sym typeface="Arial"/>
              </a:endParaRPr>
            </a:p>
          </p:txBody>
        </p:sp>
        <p:sp>
          <p:nvSpPr>
            <p:cNvPr id="387" name="Google Shape;387;p24"/>
            <p:cNvSpPr txBox="1"/>
            <p:nvPr/>
          </p:nvSpPr>
          <p:spPr>
            <a:xfrm>
              <a:off x="2280" y="2832"/>
              <a:ext cx="569" cy="1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feedback</a:t>
              </a:r>
              <a:endParaRPr sz="1400" b="0" i="0" u="none" strike="noStrike" cap="none">
                <a:solidFill>
                  <a:srgbClr val="000000"/>
                </a:solidFill>
                <a:latin typeface="Arial"/>
                <a:ea typeface="Arial"/>
                <a:cs typeface="Arial"/>
                <a:sym typeface="Arial"/>
              </a:endParaRPr>
            </a:p>
          </p:txBody>
        </p:sp>
        <p:sp>
          <p:nvSpPr>
            <p:cNvPr id="388" name="Google Shape;388;p24"/>
            <p:cNvSpPr txBox="1"/>
            <p:nvPr/>
          </p:nvSpPr>
          <p:spPr>
            <a:xfrm>
              <a:off x="2208" y="3120"/>
              <a:ext cx="693" cy="1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instruments</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5"/>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a:t>I</a:t>
            </a:r>
            <a:r>
              <a:rPr lang="en-US" sz="3600" b="0" i="0" u="none">
                <a:solidFill>
                  <a:schemeClr val="dk2"/>
                </a:solidFill>
                <a:latin typeface="Comic Sans MS"/>
                <a:ea typeface="Comic Sans MS"/>
                <a:cs typeface="Comic Sans MS"/>
                <a:sym typeface="Comic Sans MS"/>
              </a:rPr>
              <a:t>nteraction </a:t>
            </a:r>
            <a:r>
              <a:rPr lang="en-US" sz="3600"/>
              <a:t>S</a:t>
            </a:r>
            <a:r>
              <a:rPr lang="en-US" sz="3600" b="0" i="0" u="none">
                <a:solidFill>
                  <a:schemeClr val="dk2"/>
                </a:solidFill>
                <a:latin typeface="Comic Sans MS"/>
                <a:ea typeface="Comic Sans MS"/>
                <a:cs typeface="Comic Sans MS"/>
                <a:sym typeface="Comic Sans MS"/>
              </a:rPr>
              <a:t>tyles</a:t>
            </a:r>
            <a:endParaRPr/>
          </a:p>
        </p:txBody>
      </p:sp>
      <p:sp>
        <p:nvSpPr>
          <p:cNvPr id="394" name="Google Shape;394;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dialogue … computer and user</a:t>
            </a:r>
            <a:endParaRPr/>
          </a:p>
          <a:p>
            <a:pPr marL="0" lvl="0" indent="0" algn="ctr" rtl="0">
              <a:lnSpc>
                <a:spcPct val="100000"/>
              </a:lnSpc>
              <a:spcBef>
                <a:spcPts val="280"/>
              </a:spcBef>
              <a:spcAft>
                <a:spcPts val="0"/>
              </a:spcAft>
              <a:buClr>
                <a:schemeClr val="dk1"/>
              </a:buClr>
              <a:buSzPts val="1400"/>
              <a:buFont typeface="Verdana"/>
              <a:buNone/>
            </a:pPr>
            <a:endParaRPr sz="1400" b="0" i="0" u="none">
              <a:solidFill>
                <a:schemeClr val="dk1"/>
              </a:solidFill>
              <a:latin typeface="Verdana"/>
              <a:ea typeface="Verdana"/>
              <a:cs typeface="Verdana"/>
              <a:sym typeface="Verdana"/>
            </a:endParaRPr>
          </a:p>
          <a:p>
            <a:pPr marL="0" lvl="0" indent="0" algn="ctr" rtl="0">
              <a:lnSpc>
                <a:spcPct val="10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distinct styles of interaction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Common interaction styles</a:t>
            </a:r>
            <a:endParaRPr/>
          </a:p>
        </p:txBody>
      </p:sp>
      <p:sp>
        <p:nvSpPr>
          <p:cNvPr id="400" name="Google Shape;400;p2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command line interface</a:t>
            </a:r>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menus</a:t>
            </a:r>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natural language</a:t>
            </a:r>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question/answer and query dialogue</a:t>
            </a:r>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form-fills and spreadsheets</a:t>
            </a:r>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WIMP</a:t>
            </a:r>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point and click</a:t>
            </a:r>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three–dimensional interfaces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7"/>
          <p:cNvSpPr txBox="1">
            <a:spLocks noGrp="1"/>
          </p:cNvSpPr>
          <p:nvPr>
            <p:ph type="title"/>
          </p:nvPr>
        </p:nvSpPr>
        <p:spPr>
          <a:xfrm>
            <a:off x="440473" y="252761"/>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Command line interface</a:t>
            </a:r>
            <a:endParaRPr/>
          </a:p>
        </p:txBody>
      </p:sp>
      <p:sp>
        <p:nvSpPr>
          <p:cNvPr id="406" name="Google Shape;406;p27"/>
          <p:cNvSpPr txBox="1">
            <a:spLocks noGrp="1"/>
          </p:cNvSpPr>
          <p:nvPr>
            <p:ph type="body" idx="1"/>
          </p:nvPr>
        </p:nvSpPr>
        <p:spPr>
          <a:xfrm>
            <a:off x="239751" y="1167161"/>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Verdana"/>
              <a:buChar char="•"/>
            </a:pPr>
            <a:r>
              <a:rPr lang="en-US" sz="2000" b="0" i="0" u="none">
                <a:solidFill>
                  <a:schemeClr val="dk1"/>
                </a:solidFill>
              </a:rPr>
              <a:t>Way of expressing instructions to the computer directly</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function keys, single characters, short abbreviations, whole words, or a combination</a:t>
            </a:r>
            <a:endParaRPr sz="2000"/>
          </a:p>
          <a:p>
            <a:pPr marL="342900" lvl="0" indent="-266700" algn="l" rtl="0">
              <a:lnSpc>
                <a:spcPct val="90000"/>
              </a:lnSpc>
              <a:spcBef>
                <a:spcPts val="240"/>
              </a:spcBef>
              <a:spcAft>
                <a:spcPts val="0"/>
              </a:spcAft>
              <a:buClr>
                <a:schemeClr val="dk1"/>
              </a:buClr>
              <a:buSzPts val="1200"/>
              <a:buFont typeface="Verdana"/>
              <a:buNone/>
            </a:pPr>
            <a:endParaRPr sz="2000" b="0" i="0" u="none">
              <a:solidFill>
                <a:schemeClr val="dk1"/>
              </a:solidFill>
            </a:endParaRPr>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suitable for repetitive tasks</a:t>
            </a:r>
            <a:endParaRPr sz="2000"/>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better for expert users than novices</a:t>
            </a:r>
            <a:endParaRPr sz="2000"/>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offers direct access to system functionality</a:t>
            </a:r>
            <a:endParaRPr sz="2000"/>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command names/abbreviations should  be meaningful!</a:t>
            </a:r>
            <a:endParaRPr sz="2000"/>
          </a:p>
          <a:p>
            <a:pPr marL="342900" lvl="0" indent="-266700" algn="l" rtl="0">
              <a:lnSpc>
                <a:spcPct val="90000"/>
              </a:lnSpc>
              <a:spcBef>
                <a:spcPts val="240"/>
              </a:spcBef>
              <a:spcAft>
                <a:spcPts val="0"/>
              </a:spcAft>
              <a:buClr>
                <a:schemeClr val="dk1"/>
              </a:buClr>
              <a:buSzPts val="1200"/>
              <a:buFont typeface="Verdana"/>
              <a:buNone/>
            </a:pPr>
            <a:endParaRPr sz="2000" b="0" i="0" u="none">
              <a:solidFill>
                <a:schemeClr val="dk1"/>
              </a:solidFill>
            </a:endParaRPr>
          </a:p>
          <a:p>
            <a:pPr marL="342900" lvl="0" indent="-342900" algn="l" rtl="0">
              <a:lnSpc>
                <a:spcPct val="90000"/>
              </a:lnSpc>
              <a:spcBef>
                <a:spcPts val="480"/>
              </a:spcBef>
              <a:spcAft>
                <a:spcPts val="0"/>
              </a:spcAft>
              <a:buClr>
                <a:schemeClr val="dk1"/>
              </a:buClr>
              <a:buSzPts val="2400"/>
              <a:buFont typeface="Verdana"/>
              <a:buNone/>
            </a:pPr>
            <a:r>
              <a:rPr lang="en-US" sz="2000" b="0" i="0" u="none">
                <a:solidFill>
                  <a:schemeClr val="dk1"/>
                </a:solidFill>
              </a:rPr>
              <a:t>Typical example: the Unix system</a:t>
            </a:r>
            <a:endParaRPr sz="2000"/>
          </a:p>
        </p:txBody>
      </p:sp>
      <p:pic>
        <p:nvPicPr>
          <p:cNvPr id="407" name="Google Shape;407;p27"/>
          <p:cNvPicPr preferRelativeResize="0"/>
          <p:nvPr/>
        </p:nvPicPr>
        <p:blipFill rotWithShape="1">
          <a:blip r:embed="rId3">
            <a:alphaModFix/>
          </a:blip>
          <a:srcRect/>
          <a:stretch/>
        </p:blipFill>
        <p:spPr>
          <a:xfrm>
            <a:off x="2587465" y="4834986"/>
            <a:ext cx="5135369" cy="189197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8"/>
          <p:cNvSpPr txBox="1">
            <a:spLocks noGrp="1"/>
          </p:cNvSpPr>
          <p:nvPr>
            <p:ph type="title"/>
          </p:nvPr>
        </p:nvSpPr>
        <p:spPr>
          <a:xfrm>
            <a:off x="685800" y="286214"/>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Menus</a:t>
            </a:r>
            <a:endParaRPr/>
          </a:p>
        </p:txBody>
      </p:sp>
      <p:sp>
        <p:nvSpPr>
          <p:cNvPr id="413" name="Google Shape;413;p28"/>
          <p:cNvSpPr txBox="1">
            <a:spLocks noGrp="1"/>
          </p:cNvSpPr>
          <p:nvPr>
            <p:ph type="body" idx="1"/>
          </p:nvPr>
        </p:nvSpPr>
        <p:spPr>
          <a:xfrm>
            <a:off x="395868" y="1267522"/>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Verdana"/>
              <a:buChar char="•"/>
            </a:pPr>
            <a:r>
              <a:rPr lang="en-US" sz="2000" b="0" i="0" u="none">
                <a:solidFill>
                  <a:schemeClr val="dk1"/>
                </a:solidFill>
              </a:rPr>
              <a:t>Set of options displayed on the screen</a:t>
            </a:r>
            <a:endParaRPr sz="2000"/>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Options visible</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less recall - easier to use</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rely on recognition so names should be meaningful</a:t>
            </a:r>
            <a:endParaRPr sz="2000"/>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Selection by: </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numbers, letters, arrow keys, mouse</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combination  (e.g. mouse plus accelerators)</a:t>
            </a:r>
            <a:endParaRPr sz="2000"/>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Often options hierarchically grouped</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sensible grouping is needed</a:t>
            </a:r>
            <a:endParaRPr sz="2000"/>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Restricted form of full WIMP system </a:t>
            </a:r>
            <a:endParaRPr sz="2000"/>
          </a:p>
          <a:p>
            <a:pPr marL="342900" lvl="0" indent="-190500" algn="l" rtl="0">
              <a:lnSpc>
                <a:spcPct val="100000"/>
              </a:lnSpc>
              <a:spcBef>
                <a:spcPts val="480"/>
              </a:spcBef>
              <a:spcAft>
                <a:spcPts val="0"/>
              </a:spcAft>
              <a:buClr>
                <a:schemeClr val="dk1"/>
              </a:buClr>
              <a:buSzPts val="2400"/>
              <a:buFont typeface="Verdana"/>
              <a:buNone/>
            </a:pPr>
            <a:endParaRPr sz="2000" b="0" i="0" u="none">
              <a:solidFill>
                <a:schemeClr val="dk1"/>
              </a:solidFill>
            </a:endParaRPr>
          </a:p>
        </p:txBody>
      </p:sp>
      <p:pic>
        <p:nvPicPr>
          <p:cNvPr id="414" name="Google Shape;414;p28"/>
          <p:cNvPicPr preferRelativeResize="0"/>
          <p:nvPr/>
        </p:nvPicPr>
        <p:blipFill rotWithShape="1">
          <a:blip r:embed="rId3">
            <a:alphaModFix/>
          </a:blip>
          <a:srcRect/>
          <a:stretch/>
        </p:blipFill>
        <p:spPr>
          <a:xfrm>
            <a:off x="3512635" y="4897708"/>
            <a:ext cx="5252224" cy="1790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p:nvPr>
        </p:nvSpPr>
        <p:spPr>
          <a:xfrm>
            <a:off x="685800" y="275063"/>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Natural language</a:t>
            </a:r>
            <a:endParaRPr/>
          </a:p>
        </p:txBody>
      </p:sp>
      <p:sp>
        <p:nvSpPr>
          <p:cNvPr id="420" name="Google Shape;420;p29"/>
          <p:cNvSpPr txBox="1">
            <a:spLocks noGrp="1"/>
          </p:cNvSpPr>
          <p:nvPr>
            <p:ph type="body" idx="1"/>
          </p:nvPr>
        </p:nvSpPr>
        <p:spPr>
          <a:xfrm>
            <a:off x="540833" y="1105828"/>
            <a:ext cx="8335537" cy="5573751"/>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000" b="0" i="0" u="none">
                <a:solidFill>
                  <a:schemeClr val="dk1"/>
                </a:solidFill>
              </a:rPr>
              <a:t>Familiar to user</a:t>
            </a:r>
            <a:endParaRPr sz="2000"/>
          </a:p>
          <a:p>
            <a:pPr marL="342900" lvl="0" indent="-342900" algn="l" rtl="0">
              <a:lnSpc>
                <a:spcPct val="100000"/>
              </a:lnSpc>
              <a:spcBef>
                <a:spcPts val="480"/>
              </a:spcBef>
              <a:spcAft>
                <a:spcPts val="0"/>
              </a:spcAft>
              <a:buClr>
                <a:schemeClr val="dk1"/>
              </a:buClr>
              <a:buSzPts val="2400"/>
              <a:buFont typeface="Verdana"/>
              <a:buChar char="•"/>
            </a:pPr>
            <a:r>
              <a:rPr lang="en-US" sz="2000" b="0" i="0" u="none">
                <a:solidFill>
                  <a:schemeClr val="dk1"/>
                </a:solidFill>
              </a:rPr>
              <a:t>speech recognition or typed natural language</a:t>
            </a:r>
            <a:endParaRPr sz="2000"/>
          </a:p>
          <a:p>
            <a:pPr marL="342900" lvl="0" indent="-342900" algn="l" rtl="0">
              <a:lnSpc>
                <a:spcPct val="100000"/>
              </a:lnSpc>
              <a:spcBef>
                <a:spcPts val="480"/>
              </a:spcBef>
              <a:spcAft>
                <a:spcPts val="0"/>
              </a:spcAft>
              <a:buClr>
                <a:schemeClr val="dk1"/>
              </a:buClr>
              <a:buSzPts val="2400"/>
              <a:buFont typeface="Verdana"/>
              <a:buChar char="•"/>
            </a:pPr>
            <a:r>
              <a:rPr lang="en-US" sz="2000" b="0" i="0" u="none">
                <a:solidFill>
                  <a:schemeClr val="dk1"/>
                </a:solidFill>
              </a:rPr>
              <a:t>Problems</a:t>
            </a:r>
            <a:endParaRPr sz="2000"/>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rPr>
              <a:t>vague</a:t>
            </a:r>
            <a:endParaRPr sz="2000"/>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rPr>
              <a:t>ambiguous</a:t>
            </a:r>
            <a:endParaRPr sz="2000"/>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rPr>
              <a:t>hard to do well!</a:t>
            </a:r>
            <a:endParaRPr sz="2000"/>
          </a:p>
          <a:p>
            <a:pPr marL="342900" lvl="0" indent="-342900" algn="l" rtl="0">
              <a:lnSpc>
                <a:spcPct val="100000"/>
              </a:lnSpc>
              <a:spcBef>
                <a:spcPts val="480"/>
              </a:spcBef>
              <a:spcAft>
                <a:spcPts val="0"/>
              </a:spcAft>
              <a:buClr>
                <a:schemeClr val="dk1"/>
              </a:buClr>
              <a:buSzPts val="2400"/>
              <a:buFont typeface="Verdana"/>
              <a:buChar char="•"/>
            </a:pPr>
            <a:r>
              <a:rPr lang="en-US" sz="2000" b="0" i="0" u="none">
                <a:solidFill>
                  <a:schemeClr val="dk1"/>
                </a:solidFill>
              </a:rPr>
              <a:t>Solutions</a:t>
            </a:r>
            <a:endParaRPr sz="2000"/>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rPr>
              <a:t>try to understand a subset</a:t>
            </a:r>
            <a:endParaRPr sz="2000"/>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rPr>
              <a:t>pick on key words</a:t>
            </a:r>
            <a:endParaRPr/>
          </a:p>
          <a:p>
            <a:pPr marL="457200" lvl="0" indent="-342900" algn="l" rtl="0">
              <a:lnSpc>
                <a:spcPct val="100000"/>
              </a:lnSpc>
              <a:spcBef>
                <a:spcPts val="360"/>
              </a:spcBef>
              <a:spcAft>
                <a:spcPts val="0"/>
              </a:spcAft>
              <a:buClr>
                <a:schemeClr val="dk1"/>
              </a:buClr>
              <a:buSzPts val="1800"/>
              <a:buChar char="•"/>
            </a:pPr>
            <a:r>
              <a:rPr lang="en-US" sz="2000"/>
              <a:t>First, the syntax, or structure, of a phrase may not be clear. If we are given the sentence ---------</a:t>
            </a:r>
            <a:endParaRPr sz="2000"/>
          </a:p>
          <a:p>
            <a:pPr marL="114300" lvl="0" indent="0" algn="l" rtl="0">
              <a:lnSpc>
                <a:spcPct val="100000"/>
              </a:lnSpc>
              <a:spcBef>
                <a:spcPts val="360"/>
              </a:spcBef>
              <a:spcAft>
                <a:spcPts val="0"/>
              </a:spcAft>
              <a:buSzPts val="1800"/>
              <a:buNone/>
            </a:pPr>
            <a:r>
              <a:rPr lang="en-US" sz="2000"/>
              <a:t>	</a:t>
            </a:r>
            <a:r>
              <a:rPr lang="en-US" sz="2000" b="1"/>
              <a:t>The boy hit the dog with the stick </a:t>
            </a:r>
            <a:endParaRPr b="1"/>
          </a:p>
          <a:p>
            <a:pPr marL="114300" lvl="0" indent="0" algn="l" rtl="0">
              <a:lnSpc>
                <a:spcPct val="100000"/>
              </a:lnSpc>
              <a:spcBef>
                <a:spcPts val="360"/>
              </a:spcBef>
              <a:spcAft>
                <a:spcPts val="0"/>
              </a:spcAft>
              <a:buSzPts val="1800"/>
              <a:buNone/>
            </a:pPr>
            <a:r>
              <a:rPr lang="en-US" sz="2000"/>
              <a:t>We cannot be sure whether the boy is using the stick to hit the dog or whether the dog is holding the stick when it is hit.</a:t>
            </a:r>
            <a:r>
              <a:rPr lang="en-US" sz="2000" b="0" i="0" u="none">
                <a:solidFill>
                  <a:schemeClr val="dk1"/>
                </a:solidFill>
              </a:rPr>
              <a:t> </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Query interfaces</a:t>
            </a:r>
            <a:endParaRPr/>
          </a:p>
        </p:txBody>
      </p:sp>
      <p:sp>
        <p:nvSpPr>
          <p:cNvPr id="426" name="Google Shape;426;p3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Question/answer interfaces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user led through interaction via series of questions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suitable for novice users but restricted functionality</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often used in information systems</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Query languages (e.g. SQL)</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used to retrieve information from database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requires understanding of database structure and language syntax, hence requires some expertise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ctrTitle"/>
          </p:nvPr>
        </p:nvSpPr>
        <p:spPr>
          <a:xfrm>
            <a:off x="685800" y="9144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Models Of Interaction</a:t>
            </a:r>
            <a:endParaRPr/>
          </a:p>
        </p:txBody>
      </p:sp>
      <p:sp>
        <p:nvSpPr>
          <p:cNvPr id="121" name="Google Shape;121;p4"/>
          <p:cNvSpPr txBox="1">
            <a:spLocks noGrp="1"/>
          </p:cNvSpPr>
          <p:nvPr>
            <p:ph type="subTitle" idx="1"/>
          </p:nvPr>
        </p:nvSpPr>
        <p:spPr>
          <a:xfrm>
            <a:off x="1447800" y="2362200"/>
            <a:ext cx="6400800" cy="1752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Terms Of Interaction</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Norman Model</a:t>
            </a:r>
            <a:endParaRPr/>
          </a:p>
          <a:p>
            <a:pPr marL="457200" lvl="0" indent="-4572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Interaction Framework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Form-fills</a:t>
            </a:r>
            <a:endParaRPr/>
          </a:p>
        </p:txBody>
      </p:sp>
      <p:sp>
        <p:nvSpPr>
          <p:cNvPr id="432" name="Google Shape;432;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Primarily for data entry or data retrieval</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Screen like paper form.</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Data put in relevant place</a:t>
            </a: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Requires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good design</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obvious correction</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facilities</a:t>
            </a:r>
            <a:endParaRPr/>
          </a:p>
        </p:txBody>
      </p:sp>
      <p:pic>
        <p:nvPicPr>
          <p:cNvPr id="433" name="Google Shape;433;p31"/>
          <p:cNvPicPr preferRelativeResize="0"/>
          <p:nvPr/>
        </p:nvPicPr>
        <p:blipFill rotWithShape="1">
          <a:blip r:embed="rId3">
            <a:alphaModFix/>
          </a:blip>
          <a:srcRect/>
          <a:stretch/>
        </p:blipFill>
        <p:spPr>
          <a:xfrm>
            <a:off x="4572000" y="3546475"/>
            <a:ext cx="4162425" cy="30241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2"/>
          <p:cNvSpPr txBox="1">
            <a:spLocks noGrp="1"/>
          </p:cNvSpPr>
          <p:nvPr>
            <p:ph type="title"/>
          </p:nvPr>
        </p:nvSpPr>
        <p:spPr>
          <a:xfrm>
            <a:off x="574288" y="252761"/>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Spreadsheets</a:t>
            </a:r>
            <a:endParaRPr/>
          </a:p>
        </p:txBody>
      </p:sp>
      <p:sp>
        <p:nvSpPr>
          <p:cNvPr id="439" name="Google Shape;439;p32"/>
          <p:cNvSpPr txBox="1">
            <a:spLocks noGrp="1"/>
          </p:cNvSpPr>
          <p:nvPr>
            <p:ph type="body" idx="1"/>
          </p:nvPr>
        </p:nvSpPr>
        <p:spPr>
          <a:xfrm>
            <a:off x="384717" y="1256371"/>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000" b="0" i="0" u="none">
                <a:solidFill>
                  <a:schemeClr val="dk1"/>
                </a:solidFill>
              </a:rPr>
              <a:t>first spreadsheet VISICALC, followed by Lotus 1-2-3</a:t>
            </a:r>
            <a:br>
              <a:rPr lang="en-US" sz="2000" b="0" i="0" u="none">
                <a:solidFill>
                  <a:schemeClr val="dk1"/>
                </a:solidFill>
              </a:rPr>
            </a:br>
            <a:r>
              <a:rPr lang="en-US" sz="2000" b="0" i="0" u="none">
                <a:solidFill>
                  <a:schemeClr val="dk1"/>
                </a:solidFill>
              </a:rPr>
              <a:t>MS Excel most common today</a:t>
            </a:r>
            <a:endParaRPr sz="2000"/>
          </a:p>
          <a:p>
            <a:pPr marL="342900" lvl="0" indent="-342900" algn="l" rtl="0">
              <a:lnSpc>
                <a:spcPct val="100000"/>
              </a:lnSpc>
              <a:spcBef>
                <a:spcPts val="560"/>
              </a:spcBef>
              <a:spcAft>
                <a:spcPts val="0"/>
              </a:spcAft>
              <a:buClr>
                <a:schemeClr val="dk1"/>
              </a:buClr>
              <a:buSzPts val="2800"/>
              <a:buFont typeface="Verdana"/>
              <a:buChar char="•"/>
            </a:pPr>
            <a:r>
              <a:rPr lang="en-US" sz="2000" b="0" i="0" u="none">
                <a:solidFill>
                  <a:schemeClr val="dk1"/>
                </a:solidFill>
              </a:rPr>
              <a:t>sophisticated variation of form-filling.</a:t>
            </a:r>
            <a:endParaRPr sz="2000"/>
          </a:p>
          <a:p>
            <a:pPr marL="742950" lvl="1" indent="-285750" algn="l" rtl="0">
              <a:lnSpc>
                <a:spcPct val="100000"/>
              </a:lnSpc>
              <a:spcBef>
                <a:spcPts val="480"/>
              </a:spcBef>
              <a:spcAft>
                <a:spcPts val="0"/>
              </a:spcAft>
              <a:buClr>
                <a:schemeClr val="dk1"/>
              </a:buClr>
              <a:buSzPts val="2400"/>
              <a:buFont typeface="Verdana"/>
              <a:buChar char="–"/>
            </a:pPr>
            <a:r>
              <a:rPr lang="en-US" sz="2000" b="0" i="0" u="none">
                <a:solidFill>
                  <a:schemeClr val="dk1"/>
                </a:solidFill>
              </a:rPr>
              <a:t>grid of cells contain a value or a formula</a:t>
            </a:r>
            <a:endParaRPr sz="2000"/>
          </a:p>
          <a:p>
            <a:pPr marL="742950" lvl="1" indent="-285750" algn="l" rtl="0">
              <a:lnSpc>
                <a:spcPct val="100000"/>
              </a:lnSpc>
              <a:spcBef>
                <a:spcPts val="480"/>
              </a:spcBef>
              <a:spcAft>
                <a:spcPts val="0"/>
              </a:spcAft>
              <a:buClr>
                <a:schemeClr val="dk1"/>
              </a:buClr>
              <a:buSzPts val="2400"/>
              <a:buFont typeface="Verdana"/>
              <a:buChar char="–"/>
            </a:pPr>
            <a:r>
              <a:rPr lang="en-US" sz="2000" b="0" i="0" u="none">
                <a:solidFill>
                  <a:schemeClr val="dk1"/>
                </a:solidFill>
              </a:rPr>
              <a:t>formula can involve values of other cells</a:t>
            </a:r>
            <a:br>
              <a:rPr lang="en-US" sz="2000" b="0" i="0" u="none">
                <a:solidFill>
                  <a:schemeClr val="dk1"/>
                </a:solidFill>
              </a:rPr>
            </a:br>
            <a:r>
              <a:rPr lang="en-US" sz="2000" b="0" i="0" u="none">
                <a:solidFill>
                  <a:schemeClr val="dk1"/>
                </a:solidFill>
              </a:rPr>
              <a:t>		e.g. sum of all cells in this column</a:t>
            </a:r>
            <a:endParaRPr sz="2000"/>
          </a:p>
          <a:p>
            <a:pPr marL="742950" lvl="1" indent="-285750" algn="l" rtl="0">
              <a:lnSpc>
                <a:spcPct val="100000"/>
              </a:lnSpc>
              <a:spcBef>
                <a:spcPts val="480"/>
              </a:spcBef>
              <a:spcAft>
                <a:spcPts val="0"/>
              </a:spcAft>
              <a:buClr>
                <a:schemeClr val="dk1"/>
              </a:buClr>
              <a:buSzPts val="2400"/>
              <a:buFont typeface="Verdana"/>
              <a:buChar char="–"/>
            </a:pPr>
            <a:r>
              <a:rPr lang="en-US" sz="2000" b="0" i="0" u="none">
                <a:solidFill>
                  <a:schemeClr val="dk1"/>
                </a:solidFill>
              </a:rPr>
              <a:t>user can enter and alter data spreadsheet maintains consistency</a:t>
            </a:r>
            <a:endParaRPr sz="2000"/>
          </a:p>
        </p:txBody>
      </p:sp>
      <p:pic>
        <p:nvPicPr>
          <p:cNvPr id="440" name="Google Shape;440;p32"/>
          <p:cNvPicPr preferRelativeResize="0"/>
          <p:nvPr/>
        </p:nvPicPr>
        <p:blipFill rotWithShape="1">
          <a:blip r:embed="rId3">
            <a:alphaModFix/>
          </a:blip>
          <a:srcRect/>
          <a:stretch/>
        </p:blipFill>
        <p:spPr>
          <a:xfrm>
            <a:off x="407019" y="4096737"/>
            <a:ext cx="8134350" cy="25488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685800" y="252762"/>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WIMP Interface</a:t>
            </a:r>
            <a:endParaRPr/>
          </a:p>
        </p:txBody>
      </p:sp>
      <p:sp>
        <p:nvSpPr>
          <p:cNvPr id="446" name="Google Shape;446;p33"/>
          <p:cNvSpPr txBox="1">
            <a:spLocks noGrp="1"/>
          </p:cNvSpPr>
          <p:nvPr>
            <p:ph type="body" idx="1"/>
          </p:nvPr>
        </p:nvSpPr>
        <p:spPr>
          <a:xfrm>
            <a:off x="401444" y="1122556"/>
            <a:ext cx="8508380" cy="5568176"/>
          </a:xfrm>
          <a:prstGeom prst="rect">
            <a:avLst/>
          </a:prstGeom>
          <a:noFill/>
          <a:ln>
            <a:noFill/>
          </a:ln>
        </p:spPr>
        <p:txBody>
          <a:bodyPr spcFirstLastPara="1" wrap="square" lIns="91425" tIns="45700" rIns="91425" bIns="45700" anchor="t" anchorCtr="0">
            <a:noAutofit/>
          </a:bodyPr>
          <a:lstStyle/>
          <a:p>
            <a:pPr marL="376237" lvl="0" indent="-376237" algn="l" rtl="0">
              <a:lnSpc>
                <a:spcPct val="150000"/>
              </a:lnSpc>
              <a:spcBef>
                <a:spcPts val="0"/>
              </a:spcBef>
              <a:spcAft>
                <a:spcPts val="0"/>
              </a:spcAft>
              <a:buClr>
                <a:schemeClr val="dk1"/>
              </a:buClr>
              <a:buSzPts val="2800"/>
              <a:buFont typeface="Verdana"/>
              <a:buChar char=" "/>
            </a:pPr>
            <a:r>
              <a:rPr lang="en-US" sz="2000" b="0" i="0" u="none">
                <a:solidFill>
                  <a:schemeClr val="dk1"/>
                </a:solidFill>
              </a:rPr>
              <a:t>	Windows</a:t>
            </a:r>
            <a:endParaRPr sz="2000"/>
          </a:p>
          <a:p>
            <a:pPr marL="376237" lvl="0" indent="-376237" algn="l" rtl="0">
              <a:lnSpc>
                <a:spcPct val="150000"/>
              </a:lnSpc>
              <a:spcBef>
                <a:spcPts val="560"/>
              </a:spcBef>
              <a:spcAft>
                <a:spcPts val="0"/>
              </a:spcAft>
              <a:buClr>
                <a:schemeClr val="dk1"/>
              </a:buClr>
              <a:buSzPts val="2800"/>
              <a:buFont typeface="Verdana"/>
              <a:buChar char=" "/>
            </a:pPr>
            <a:r>
              <a:rPr lang="en-US" sz="2000" b="0" i="0" u="none">
                <a:solidFill>
                  <a:schemeClr val="dk1"/>
                </a:solidFill>
              </a:rPr>
              <a:t>		Icons</a:t>
            </a:r>
            <a:endParaRPr sz="2000"/>
          </a:p>
          <a:p>
            <a:pPr marL="376237" lvl="0" indent="-376237" algn="l" rtl="0">
              <a:lnSpc>
                <a:spcPct val="150000"/>
              </a:lnSpc>
              <a:spcBef>
                <a:spcPts val="560"/>
              </a:spcBef>
              <a:spcAft>
                <a:spcPts val="0"/>
              </a:spcAft>
              <a:buClr>
                <a:schemeClr val="dk1"/>
              </a:buClr>
              <a:buSzPts val="2800"/>
              <a:buFont typeface="Verdana"/>
              <a:buChar char=" "/>
            </a:pPr>
            <a:r>
              <a:rPr lang="en-US" sz="2000" b="0" i="0" u="none">
                <a:solidFill>
                  <a:schemeClr val="dk1"/>
                </a:solidFill>
              </a:rPr>
              <a:t>			Menus</a:t>
            </a:r>
            <a:endParaRPr sz="2000"/>
          </a:p>
          <a:p>
            <a:pPr marL="376237" lvl="0" indent="-376237" algn="l" rtl="0">
              <a:lnSpc>
                <a:spcPct val="150000"/>
              </a:lnSpc>
              <a:spcBef>
                <a:spcPts val="560"/>
              </a:spcBef>
              <a:spcAft>
                <a:spcPts val="0"/>
              </a:spcAft>
              <a:buClr>
                <a:schemeClr val="dk1"/>
              </a:buClr>
              <a:buSzPts val="2800"/>
              <a:buFont typeface="Verdana"/>
              <a:buChar char=" "/>
            </a:pPr>
            <a:r>
              <a:rPr lang="en-US" sz="2000" b="0" i="0" u="none">
                <a:solidFill>
                  <a:schemeClr val="dk1"/>
                </a:solidFill>
              </a:rPr>
              <a:t>				Pointers</a:t>
            </a:r>
            <a:endParaRPr sz="2000" b="0" i="0" u="none">
              <a:solidFill>
                <a:schemeClr val="dk1"/>
              </a:solidFill>
            </a:endParaRPr>
          </a:p>
          <a:p>
            <a:pPr marL="376237" lvl="0" indent="-300037" algn="l" rtl="0">
              <a:lnSpc>
                <a:spcPct val="150000"/>
              </a:lnSpc>
              <a:spcBef>
                <a:spcPts val="240"/>
              </a:spcBef>
              <a:spcAft>
                <a:spcPts val="0"/>
              </a:spcAft>
              <a:buClr>
                <a:schemeClr val="dk1"/>
              </a:buClr>
              <a:buSzPts val="1200"/>
              <a:buFont typeface="Verdana"/>
              <a:buNone/>
            </a:pPr>
            <a:endParaRPr sz="2000" b="0" i="0" u="none">
              <a:solidFill>
                <a:schemeClr val="dk1"/>
              </a:solidFill>
            </a:endParaRPr>
          </a:p>
          <a:p>
            <a:pPr marL="376237" lvl="0" indent="-376237" algn="l" rtl="0">
              <a:lnSpc>
                <a:spcPct val="150000"/>
              </a:lnSpc>
              <a:spcBef>
                <a:spcPts val="400"/>
              </a:spcBef>
              <a:spcAft>
                <a:spcPts val="0"/>
              </a:spcAft>
              <a:buClr>
                <a:schemeClr val="dk1"/>
              </a:buClr>
              <a:buSzPts val="2000"/>
              <a:buFont typeface="Verdana"/>
              <a:buChar char=" "/>
            </a:pPr>
            <a:r>
              <a:rPr lang="en-US" sz="2000" b="0" i="0" u="none">
                <a:solidFill>
                  <a:schemeClr val="dk1"/>
                </a:solidFill>
              </a:rPr>
              <a:t>… or windows, icons, mice, and pull-down menus!</a:t>
            </a:r>
            <a:endParaRPr sz="2000" b="0" i="0" u="none">
              <a:solidFill>
                <a:schemeClr val="dk1"/>
              </a:solidFill>
            </a:endParaRPr>
          </a:p>
          <a:p>
            <a:pPr marL="376237" lvl="0" indent="-376237" algn="l" rtl="0">
              <a:lnSpc>
                <a:spcPct val="150000"/>
              </a:lnSpc>
              <a:spcBef>
                <a:spcPts val="480"/>
              </a:spcBef>
              <a:spcAft>
                <a:spcPts val="0"/>
              </a:spcAft>
              <a:buClr>
                <a:schemeClr val="dk1"/>
              </a:buClr>
              <a:buSzPts val="2400"/>
              <a:buFont typeface="Verdana"/>
              <a:buChar char="•"/>
            </a:pPr>
            <a:r>
              <a:rPr lang="en-US" sz="2000" b="0" i="0" u="none">
                <a:solidFill>
                  <a:schemeClr val="dk1"/>
                </a:solidFill>
              </a:rPr>
              <a:t>default style for majority of interactive computer systems, especially PCs and desktop machines.</a:t>
            </a:r>
            <a:endParaRPr/>
          </a:p>
          <a:p>
            <a:pPr marL="457200" lvl="0" indent="-342900" algn="l" rtl="0">
              <a:lnSpc>
                <a:spcPct val="150000"/>
              </a:lnSpc>
              <a:spcBef>
                <a:spcPts val="360"/>
              </a:spcBef>
              <a:spcAft>
                <a:spcPts val="0"/>
              </a:spcAft>
              <a:buSzPts val="1800"/>
              <a:buChar char="•"/>
            </a:pPr>
            <a:r>
              <a:rPr lang="en-US" sz="2000"/>
              <a:t>Examples of WIMP interfaces include Microsoft Windows for IBM PC compatibles, MacOS for Apple Macintosh compatibles and various X Windows-based systems for UNIX.</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Point and click interfaces</a:t>
            </a:r>
            <a:endParaRPr/>
          </a:p>
        </p:txBody>
      </p:sp>
      <p:sp>
        <p:nvSpPr>
          <p:cNvPr id="452" name="Google Shape;452;p34"/>
          <p:cNvSpPr txBox="1">
            <a:spLocks noGrp="1"/>
          </p:cNvSpPr>
          <p:nvPr>
            <p:ph type="body" idx="1"/>
          </p:nvPr>
        </p:nvSpPr>
        <p:spPr>
          <a:xfrm>
            <a:off x="685800" y="17526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used in ..</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multimedia</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web browsers</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hypertext</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just click something!</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icons, text links or location on map</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minimal typing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5"/>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Three dimensional interfaces</a:t>
            </a:r>
            <a:endParaRPr/>
          </a:p>
        </p:txBody>
      </p:sp>
      <p:sp>
        <p:nvSpPr>
          <p:cNvPr id="458" name="Google Shape;458;p3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virtual reality</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‘ordinary’ window systems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highlighting</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visual affordance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indiscriminate use</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just confusing!</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3D workspaces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 for extra virtual space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light and occlusion give depth</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distance effects</a:t>
            </a:r>
            <a:endParaRPr/>
          </a:p>
        </p:txBody>
      </p:sp>
      <p:grpSp>
        <p:nvGrpSpPr>
          <p:cNvPr id="459" name="Google Shape;459;p35"/>
          <p:cNvGrpSpPr/>
          <p:nvPr/>
        </p:nvGrpSpPr>
        <p:grpSpPr>
          <a:xfrm>
            <a:off x="6492875" y="3516312"/>
            <a:ext cx="2054225" cy="912812"/>
            <a:chOff x="3648" y="2400"/>
            <a:chExt cx="1728" cy="768"/>
          </a:xfrm>
        </p:grpSpPr>
        <p:grpSp>
          <p:nvGrpSpPr>
            <p:cNvPr id="460" name="Google Shape;460;p35"/>
            <p:cNvGrpSpPr/>
            <p:nvPr/>
          </p:nvGrpSpPr>
          <p:grpSpPr>
            <a:xfrm>
              <a:off x="4608" y="2400"/>
              <a:ext cx="768" cy="768"/>
              <a:chOff x="3168" y="2112"/>
              <a:chExt cx="768" cy="768"/>
            </a:xfrm>
          </p:grpSpPr>
          <p:sp>
            <p:nvSpPr>
              <p:cNvPr id="461" name="Google Shape;461;p35"/>
              <p:cNvSpPr/>
              <p:nvPr/>
            </p:nvSpPr>
            <p:spPr>
              <a:xfrm rot="10800000" flipH="1">
                <a:off x="3168" y="2112"/>
                <a:ext cx="768" cy="768"/>
              </a:xfrm>
              <a:prstGeom prst="rtTriangl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462" name="Google Shape;462;p35"/>
              <p:cNvSpPr/>
              <p:nvPr/>
            </p:nvSpPr>
            <p:spPr>
              <a:xfrm flipH="1">
                <a:off x="3168" y="2112"/>
                <a:ext cx="768" cy="768"/>
              </a:xfrm>
              <a:prstGeom prst="rtTriangle">
                <a:avLst/>
              </a:prstGeom>
              <a:solidFill>
                <a:srgbClr val="4EA1DB"/>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cxnSp>
            <p:nvCxnSpPr>
              <p:cNvPr id="463" name="Google Shape;463;p35"/>
              <p:cNvCxnSpPr/>
              <p:nvPr/>
            </p:nvCxnSpPr>
            <p:spPr>
              <a:xfrm>
                <a:off x="3168" y="2112"/>
                <a:ext cx="768" cy="768"/>
              </a:xfrm>
              <a:prstGeom prst="straightConnector1">
                <a:avLst/>
              </a:prstGeom>
              <a:noFill/>
              <a:ln w="9525" cap="flat" cmpd="sng">
                <a:solidFill>
                  <a:schemeClr val="dk1"/>
                </a:solidFill>
                <a:prstDash val="solid"/>
                <a:miter lim="800000"/>
                <a:headEnd type="none" w="sm" len="sm"/>
                <a:tailEnd type="none" w="sm" len="sm"/>
              </a:ln>
            </p:spPr>
          </p:cxnSp>
          <p:grpSp>
            <p:nvGrpSpPr>
              <p:cNvPr id="464" name="Google Shape;464;p35"/>
              <p:cNvGrpSpPr/>
              <p:nvPr/>
            </p:nvGrpSpPr>
            <p:grpSpPr>
              <a:xfrm>
                <a:off x="3264" y="2208"/>
                <a:ext cx="576" cy="576"/>
                <a:chOff x="1008" y="1536"/>
                <a:chExt cx="576" cy="576"/>
              </a:xfrm>
            </p:grpSpPr>
            <p:sp>
              <p:nvSpPr>
                <p:cNvPr id="465" name="Google Shape;465;p35"/>
                <p:cNvSpPr txBox="1"/>
                <p:nvPr/>
              </p:nvSpPr>
              <p:spPr>
                <a:xfrm>
                  <a:off x="1008" y="1536"/>
                  <a:ext cx="576" cy="5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pic>
              <p:nvPicPr>
                <p:cNvPr id="466" name="Google Shape;466;p35"/>
                <p:cNvPicPr preferRelativeResize="0"/>
                <p:nvPr/>
              </p:nvPicPr>
              <p:blipFill rotWithShape="1">
                <a:blip r:embed="rId3">
                  <a:alphaModFix/>
                </a:blip>
                <a:srcRect/>
                <a:stretch/>
              </p:blipFill>
              <p:spPr>
                <a:xfrm>
                  <a:off x="1040" y="1568"/>
                  <a:ext cx="512" cy="512"/>
                </a:xfrm>
                <a:prstGeom prst="rect">
                  <a:avLst/>
                </a:prstGeom>
                <a:noFill/>
                <a:ln>
                  <a:noFill/>
                </a:ln>
              </p:spPr>
            </p:pic>
          </p:grpSp>
        </p:grpSp>
        <p:grpSp>
          <p:nvGrpSpPr>
            <p:cNvPr id="467" name="Google Shape;467;p35"/>
            <p:cNvGrpSpPr/>
            <p:nvPr/>
          </p:nvGrpSpPr>
          <p:grpSpPr>
            <a:xfrm>
              <a:off x="3648" y="2400"/>
              <a:ext cx="768" cy="768"/>
              <a:chOff x="2112" y="2208"/>
              <a:chExt cx="768" cy="768"/>
            </a:xfrm>
          </p:grpSpPr>
          <p:sp>
            <p:nvSpPr>
              <p:cNvPr id="468" name="Google Shape;468;p35"/>
              <p:cNvSpPr/>
              <p:nvPr/>
            </p:nvSpPr>
            <p:spPr>
              <a:xfrm rot="10800000" flipH="1">
                <a:off x="2112" y="2208"/>
                <a:ext cx="768" cy="768"/>
              </a:xfrm>
              <a:prstGeom prst="rtTriangl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469" name="Google Shape;469;p35"/>
              <p:cNvSpPr/>
              <p:nvPr/>
            </p:nvSpPr>
            <p:spPr>
              <a:xfrm flipH="1">
                <a:off x="2112" y="2208"/>
                <a:ext cx="768" cy="768"/>
              </a:xfrm>
              <a:prstGeom prst="rtTriangle">
                <a:avLst/>
              </a:prstGeom>
              <a:solidFill>
                <a:srgbClr val="4EA1DB"/>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cxnSp>
            <p:nvCxnSpPr>
              <p:cNvPr id="470" name="Google Shape;470;p35"/>
              <p:cNvCxnSpPr/>
              <p:nvPr/>
            </p:nvCxnSpPr>
            <p:spPr>
              <a:xfrm>
                <a:off x="2112" y="2208"/>
                <a:ext cx="768" cy="768"/>
              </a:xfrm>
              <a:prstGeom prst="straightConnector1">
                <a:avLst/>
              </a:prstGeom>
              <a:noFill/>
              <a:ln w="9525" cap="flat" cmpd="sng">
                <a:solidFill>
                  <a:schemeClr val="dk1"/>
                </a:solidFill>
                <a:prstDash val="solid"/>
                <a:miter lim="800000"/>
                <a:headEnd type="none" w="sm" len="sm"/>
                <a:tailEnd type="none" w="sm" len="sm"/>
              </a:ln>
            </p:spPr>
          </p:cxnSp>
          <p:grpSp>
            <p:nvGrpSpPr>
              <p:cNvPr id="471" name="Google Shape;471;p35"/>
              <p:cNvGrpSpPr/>
              <p:nvPr/>
            </p:nvGrpSpPr>
            <p:grpSpPr>
              <a:xfrm>
                <a:off x="2208" y="2304"/>
                <a:ext cx="576" cy="576"/>
                <a:chOff x="2064" y="1392"/>
                <a:chExt cx="576" cy="576"/>
              </a:xfrm>
            </p:grpSpPr>
            <p:sp>
              <p:nvSpPr>
                <p:cNvPr id="472" name="Google Shape;472;p35"/>
                <p:cNvSpPr txBox="1"/>
                <p:nvPr/>
              </p:nvSpPr>
              <p:spPr>
                <a:xfrm>
                  <a:off x="2064" y="1392"/>
                  <a:ext cx="576" cy="5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pic>
              <p:nvPicPr>
                <p:cNvPr id="473" name="Google Shape;473;p35"/>
                <p:cNvPicPr preferRelativeResize="0"/>
                <p:nvPr/>
              </p:nvPicPr>
              <p:blipFill rotWithShape="1">
                <a:blip r:embed="rId4">
                  <a:alphaModFix/>
                </a:blip>
                <a:srcRect/>
                <a:stretch/>
              </p:blipFill>
              <p:spPr>
                <a:xfrm>
                  <a:off x="2096" y="1424"/>
                  <a:ext cx="512" cy="512"/>
                </a:xfrm>
                <a:prstGeom prst="rect">
                  <a:avLst/>
                </a:prstGeom>
                <a:noFill/>
                <a:ln>
                  <a:noFill/>
                </a:ln>
              </p:spPr>
            </p:pic>
          </p:grpSp>
        </p:grpSp>
      </p:grpSp>
      <p:grpSp>
        <p:nvGrpSpPr>
          <p:cNvPr id="474" name="Google Shape;474;p35"/>
          <p:cNvGrpSpPr/>
          <p:nvPr/>
        </p:nvGrpSpPr>
        <p:grpSpPr>
          <a:xfrm>
            <a:off x="5956300" y="1992312"/>
            <a:ext cx="2054225" cy="912812"/>
            <a:chOff x="980" y="1872"/>
            <a:chExt cx="1728" cy="768"/>
          </a:xfrm>
        </p:grpSpPr>
        <p:grpSp>
          <p:nvGrpSpPr>
            <p:cNvPr id="475" name="Google Shape;475;p35"/>
            <p:cNvGrpSpPr/>
            <p:nvPr/>
          </p:nvGrpSpPr>
          <p:grpSpPr>
            <a:xfrm>
              <a:off x="980" y="1872"/>
              <a:ext cx="768" cy="768"/>
              <a:chOff x="768" y="1968"/>
              <a:chExt cx="768" cy="768"/>
            </a:xfrm>
          </p:grpSpPr>
          <p:sp>
            <p:nvSpPr>
              <p:cNvPr id="476" name="Google Shape;476;p35"/>
              <p:cNvSpPr/>
              <p:nvPr/>
            </p:nvSpPr>
            <p:spPr>
              <a:xfrm>
                <a:off x="768" y="1968"/>
                <a:ext cx="768" cy="768"/>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nvGrpSpPr>
              <p:cNvPr id="477" name="Google Shape;477;p35"/>
              <p:cNvGrpSpPr/>
              <p:nvPr/>
            </p:nvGrpSpPr>
            <p:grpSpPr>
              <a:xfrm>
                <a:off x="864" y="2064"/>
                <a:ext cx="576" cy="576"/>
                <a:chOff x="2064" y="1392"/>
                <a:chExt cx="576" cy="576"/>
              </a:xfrm>
            </p:grpSpPr>
            <p:sp>
              <p:nvSpPr>
                <p:cNvPr id="478" name="Google Shape;478;p35"/>
                <p:cNvSpPr txBox="1"/>
                <p:nvPr/>
              </p:nvSpPr>
              <p:spPr>
                <a:xfrm>
                  <a:off x="2064" y="1392"/>
                  <a:ext cx="576" cy="57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pic>
              <p:nvPicPr>
                <p:cNvPr id="479" name="Google Shape;479;p35"/>
                <p:cNvPicPr preferRelativeResize="0"/>
                <p:nvPr/>
              </p:nvPicPr>
              <p:blipFill rotWithShape="1">
                <a:blip r:embed="rId4">
                  <a:alphaModFix/>
                </a:blip>
                <a:srcRect/>
                <a:stretch/>
              </p:blipFill>
              <p:spPr>
                <a:xfrm>
                  <a:off x="2096" y="1424"/>
                  <a:ext cx="512" cy="512"/>
                </a:xfrm>
                <a:prstGeom prst="rect">
                  <a:avLst/>
                </a:prstGeom>
                <a:noFill/>
                <a:ln>
                  <a:noFill/>
                </a:ln>
              </p:spPr>
            </p:pic>
          </p:grpSp>
        </p:grpSp>
        <p:grpSp>
          <p:nvGrpSpPr>
            <p:cNvPr id="480" name="Google Shape;480;p35"/>
            <p:cNvGrpSpPr/>
            <p:nvPr/>
          </p:nvGrpSpPr>
          <p:grpSpPr>
            <a:xfrm>
              <a:off x="1940" y="1872"/>
              <a:ext cx="768" cy="768"/>
              <a:chOff x="1200" y="1056"/>
              <a:chExt cx="768" cy="768"/>
            </a:xfrm>
          </p:grpSpPr>
          <p:sp>
            <p:nvSpPr>
              <p:cNvPr id="481" name="Google Shape;481;p35"/>
              <p:cNvSpPr/>
              <p:nvPr/>
            </p:nvSpPr>
            <p:spPr>
              <a:xfrm>
                <a:off x="1200" y="1056"/>
                <a:ext cx="768" cy="768"/>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nvGrpSpPr>
              <p:cNvPr id="482" name="Google Shape;482;p35"/>
              <p:cNvGrpSpPr/>
              <p:nvPr/>
            </p:nvGrpSpPr>
            <p:grpSpPr>
              <a:xfrm>
                <a:off x="1296" y="1152"/>
                <a:ext cx="576" cy="576"/>
                <a:chOff x="1008" y="1536"/>
                <a:chExt cx="576" cy="576"/>
              </a:xfrm>
            </p:grpSpPr>
            <p:sp>
              <p:nvSpPr>
                <p:cNvPr id="483" name="Google Shape;483;p35"/>
                <p:cNvSpPr txBox="1"/>
                <p:nvPr/>
              </p:nvSpPr>
              <p:spPr>
                <a:xfrm>
                  <a:off x="1008" y="1536"/>
                  <a:ext cx="576" cy="57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pic>
              <p:nvPicPr>
                <p:cNvPr id="484" name="Google Shape;484;p35"/>
                <p:cNvPicPr preferRelativeResize="0"/>
                <p:nvPr/>
              </p:nvPicPr>
              <p:blipFill rotWithShape="1">
                <a:blip r:embed="rId3">
                  <a:alphaModFix/>
                </a:blip>
                <a:srcRect/>
                <a:stretch/>
              </p:blipFill>
              <p:spPr>
                <a:xfrm>
                  <a:off x="1040" y="1568"/>
                  <a:ext cx="512" cy="512"/>
                </a:xfrm>
                <a:prstGeom prst="rect">
                  <a:avLst/>
                </a:prstGeom>
                <a:noFill/>
                <a:ln>
                  <a:noFill/>
                </a:ln>
              </p:spPr>
            </p:pic>
          </p:grpSp>
        </p:grpSp>
      </p:grpSp>
      <p:sp>
        <p:nvSpPr>
          <p:cNvPr id="485" name="Google Shape;485;p35"/>
          <p:cNvSpPr txBox="1"/>
          <p:nvPr/>
        </p:nvSpPr>
        <p:spPr>
          <a:xfrm>
            <a:off x="5880100" y="2906712"/>
            <a:ext cx="17748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flat buttons …</a:t>
            </a:r>
            <a:endParaRPr sz="1400" b="0" i="0" u="none" strike="noStrike" cap="none">
              <a:solidFill>
                <a:srgbClr val="000000"/>
              </a:solidFill>
              <a:latin typeface="Arial"/>
              <a:ea typeface="Arial"/>
              <a:cs typeface="Arial"/>
              <a:sym typeface="Arial"/>
            </a:endParaRPr>
          </a:p>
        </p:txBody>
      </p:sp>
      <p:sp>
        <p:nvSpPr>
          <p:cNvPr id="486" name="Google Shape;486;p35"/>
          <p:cNvSpPr txBox="1"/>
          <p:nvPr/>
        </p:nvSpPr>
        <p:spPr>
          <a:xfrm>
            <a:off x="6718300" y="4430712"/>
            <a:ext cx="1968500" cy="3698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 or sculptured</a:t>
            </a:r>
            <a:endParaRPr sz="1400" b="0" i="0" u="none" strike="noStrike" cap="none">
              <a:solidFill>
                <a:srgbClr val="000000"/>
              </a:solidFill>
              <a:latin typeface="Arial"/>
              <a:ea typeface="Arial"/>
              <a:cs typeface="Arial"/>
              <a:sym typeface="Arial"/>
            </a:endParaRPr>
          </a:p>
        </p:txBody>
      </p:sp>
      <p:sp>
        <p:nvSpPr>
          <p:cNvPr id="487" name="Google Shape;487;p35"/>
          <p:cNvSpPr/>
          <p:nvPr/>
        </p:nvSpPr>
        <p:spPr>
          <a:xfrm>
            <a:off x="4508500" y="3516312"/>
            <a:ext cx="1600200" cy="685800"/>
          </a:xfrm>
          <a:prstGeom prst="wedgeRoundRectCallout">
            <a:avLst>
              <a:gd name="adj1" fmla="val 29186"/>
              <a:gd name="adj2" fmla="val 12150"/>
              <a:gd name="adj3" fmla="val 0"/>
            </a:avLst>
          </a:prstGeom>
          <a:solidFill>
            <a:schemeClr val="lt1"/>
          </a:solid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click me!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6"/>
          <p:cNvSpPr txBox="1">
            <a:spLocks noGrp="1"/>
          </p:cNvSpPr>
          <p:nvPr>
            <p:ph type="ctrTitle"/>
          </p:nvPr>
        </p:nvSpPr>
        <p:spPr>
          <a:xfrm>
            <a:off x="875370" y="836342"/>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Elements Of The Wimp Interface</a:t>
            </a:r>
            <a:endParaRPr/>
          </a:p>
        </p:txBody>
      </p:sp>
      <p:sp>
        <p:nvSpPr>
          <p:cNvPr id="493" name="Google Shape;493;p36"/>
          <p:cNvSpPr txBox="1">
            <a:spLocks noGrp="1"/>
          </p:cNvSpPr>
          <p:nvPr>
            <p:ph type="subTitle" idx="1"/>
          </p:nvPr>
        </p:nvSpPr>
        <p:spPr>
          <a:xfrm>
            <a:off x="1263804" y="1979341"/>
            <a:ext cx="6705600" cy="220236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windows, icons, menus, pointers</a:t>
            </a:r>
            <a:endParaRPr/>
          </a:p>
          <a:p>
            <a:pPr marL="0" lvl="0" indent="0" algn="ctr" rtl="0">
              <a:lnSpc>
                <a:spcPct val="10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a:t>
            </a:r>
            <a:endParaRPr/>
          </a:p>
          <a:p>
            <a:pPr marL="0" lvl="0" indent="0" algn="ctr" rtl="0">
              <a:lnSpc>
                <a:spcPct val="100000"/>
              </a:lnSpc>
              <a:spcBef>
                <a:spcPts val="56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buttons, toolbars, </a:t>
            </a:r>
            <a:br>
              <a:rPr lang="en-US" sz="2800" b="0" i="0" u="none">
                <a:solidFill>
                  <a:schemeClr val="dk1"/>
                </a:solidFill>
                <a:latin typeface="Verdana"/>
                <a:ea typeface="Verdana"/>
                <a:cs typeface="Verdana"/>
                <a:sym typeface="Verdana"/>
              </a:rPr>
            </a:br>
            <a:r>
              <a:rPr lang="en-US" sz="2800" b="0" i="0" u="none">
                <a:solidFill>
                  <a:schemeClr val="dk1"/>
                </a:solidFill>
                <a:latin typeface="Verdana"/>
                <a:ea typeface="Verdana"/>
                <a:cs typeface="Verdana"/>
                <a:sym typeface="Verdana"/>
              </a:rPr>
              <a:t>palettes, dialog boxes </a:t>
            </a:r>
            <a:endParaRPr/>
          </a:p>
        </p:txBody>
      </p:sp>
      <p:sp>
        <p:nvSpPr>
          <p:cNvPr id="494" name="Google Shape;494;p36"/>
          <p:cNvSpPr txBox="1"/>
          <p:nvPr/>
        </p:nvSpPr>
        <p:spPr>
          <a:xfrm>
            <a:off x="6248400" y="6248400"/>
            <a:ext cx="2736850" cy="463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Verdana"/>
              <a:buNone/>
            </a:pPr>
            <a:r>
              <a:rPr lang="en-US" sz="1200" b="0" i="0" u="none" strike="noStrike" cap="none">
                <a:solidFill>
                  <a:schemeClr val="lt2"/>
                </a:solidFill>
                <a:latin typeface="Verdana"/>
                <a:ea typeface="Verdana"/>
                <a:cs typeface="Verdana"/>
                <a:sym typeface="Verdana"/>
              </a:rPr>
              <a:t>also see supplementary  material</a:t>
            </a:r>
            <a:br>
              <a:rPr lang="en-US" sz="1200" b="0" i="0" u="none" strike="noStrike" cap="none">
                <a:solidFill>
                  <a:schemeClr val="lt2"/>
                </a:solidFill>
                <a:latin typeface="Verdana"/>
                <a:ea typeface="Verdana"/>
                <a:cs typeface="Verdana"/>
                <a:sym typeface="Verdana"/>
              </a:rPr>
            </a:br>
            <a:r>
              <a:rPr lang="en-US" sz="1200" b="0" i="0" u="none" strike="noStrike" cap="none">
                <a:solidFill>
                  <a:schemeClr val="lt2"/>
                </a:solidFill>
                <a:latin typeface="Verdana"/>
                <a:ea typeface="Verdana"/>
                <a:cs typeface="Verdana"/>
                <a:sym typeface="Verdana"/>
              </a:rPr>
              <a:t>on choosing wimp elements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7"/>
          <p:cNvSpPr txBox="1">
            <a:spLocks noGrp="1"/>
          </p:cNvSpPr>
          <p:nvPr>
            <p:ph type="title"/>
          </p:nvPr>
        </p:nvSpPr>
        <p:spPr>
          <a:xfrm>
            <a:off x="797312" y="252761"/>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Windows</a:t>
            </a:r>
            <a:endParaRPr/>
          </a:p>
        </p:txBody>
      </p:sp>
      <p:sp>
        <p:nvSpPr>
          <p:cNvPr id="500" name="Google Shape;500;p37"/>
          <p:cNvSpPr txBox="1">
            <a:spLocks noGrp="1"/>
          </p:cNvSpPr>
          <p:nvPr>
            <p:ph type="body" idx="1"/>
          </p:nvPr>
        </p:nvSpPr>
        <p:spPr>
          <a:xfrm>
            <a:off x="78058" y="1395761"/>
            <a:ext cx="5341433" cy="470871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Verdana"/>
              <a:buChar char="•"/>
            </a:pPr>
            <a:r>
              <a:rPr lang="en-US" sz="2000" b="0" i="0" u="none">
                <a:solidFill>
                  <a:schemeClr val="dk1"/>
                </a:solidFill>
              </a:rPr>
              <a:t>Areas of the screen that behave as if they were independent</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can contain text or graphics</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can be moved or resized</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can overlap and obscure each other, or can be laid out next to one another (tiled)</a:t>
            </a:r>
            <a:endParaRPr sz="2000" b="0" i="0" u="none">
              <a:solidFill>
                <a:schemeClr val="dk1"/>
              </a:solidFill>
            </a:endParaRPr>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scrollbars</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allow the user to move the contents of the window up and down or from side to side</a:t>
            </a:r>
            <a:endParaRPr sz="2000"/>
          </a:p>
          <a:p>
            <a:pPr marL="342900" lvl="0" indent="-342900" algn="l" rtl="0">
              <a:lnSpc>
                <a:spcPct val="90000"/>
              </a:lnSpc>
              <a:spcBef>
                <a:spcPts val="480"/>
              </a:spcBef>
              <a:spcAft>
                <a:spcPts val="0"/>
              </a:spcAft>
              <a:buClr>
                <a:schemeClr val="dk1"/>
              </a:buClr>
              <a:buSzPts val="2400"/>
              <a:buFont typeface="Verdana"/>
              <a:buChar char="•"/>
            </a:pPr>
            <a:r>
              <a:rPr lang="en-US" sz="2000" b="0" i="0" u="none">
                <a:solidFill>
                  <a:schemeClr val="dk1"/>
                </a:solidFill>
              </a:rPr>
              <a:t>title bars</a:t>
            </a:r>
            <a:endParaRPr sz="2000"/>
          </a:p>
          <a:p>
            <a:pPr marL="742950" lvl="1" indent="-285750" algn="l" rtl="0">
              <a:lnSpc>
                <a:spcPct val="90000"/>
              </a:lnSpc>
              <a:spcBef>
                <a:spcPts val="400"/>
              </a:spcBef>
              <a:spcAft>
                <a:spcPts val="0"/>
              </a:spcAft>
              <a:buClr>
                <a:schemeClr val="dk1"/>
              </a:buClr>
              <a:buSzPts val="2000"/>
              <a:buFont typeface="Verdana"/>
              <a:buChar char="–"/>
            </a:pPr>
            <a:r>
              <a:rPr lang="en-US" sz="2000" b="0" i="0" u="none">
                <a:solidFill>
                  <a:schemeClr val="dk1"/>
                </a:solidFill>
              </a:rPr>
              <a:t>describe the name of the window</a:t>
            </a:r>
            <a:endParaRPr sz="2000"/>
          </a:p>
        </p:txBody>
      </p:sp>
      <p:pic>
        <p:nvPicPr>
          <p:cNvPr id="501" name="Google Shape;501;p37"/>
          <p:cNvPicPr preferRelativeResize="0"/>
          <p:nvPr/>
        </p:nvPicPr>
        <p:blipFill rotWithShape="1">
          <a:blip r:embed="rId3">
            <a:alphaModFix/>
          </a:blip>
          <a:srcRect/>
          <a:stretch/>
        </p:blipFill>
        <p:spPr>
          <a:xfrm>
            <a:off x="5218771" y="1395761"/>
            <a:ext cx="3791416" cy="50387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title"/>
          </p:nvPr>
        </p:nvSpPr>
        <p:spPr>
          <a:xfrm>
            <a:off x="551985" y="275063"/>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Icons</a:t>
            </a:r>
            <a:endParaRPr/>
          </a:p>
        </p:txBody>
      </p:sp>
      <p:sp>
        <p:nvSpPr>
          <p:cNvPr id="507" name="Google Shape;507;p38"/>
          <p:cNvSpPr txBox="1">
            <a:spLocks noGrp="1"/>
          </p:cNvSpPr>
          <p:nvPr>
            <p:ph type="body" idx="1"/>
          </p:nvPr>
        </p:nvSpPr>
        <p:spPr>
          <a:xfrm>
            <a:off x="384718" y="1300975"/>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00"/>
              <a:buFont typeface="Verdana"/>
              <a:buChar char="•"/>
            </a:pPr>
            <a:r>
              <a:rPr lang="en-US" sz="2000" b="0" i="0" u="none">
                <a:solidFill>
                  <a:schemeClr val="dk1"/>
                </a:solidFill>
              </a:rPr>
              <a:t>small picture or image</a:t>
            </a:r>
            <a:endParaRPr sz="2000"/>
          </a:p>
          <a:p>
            <a:pPr marL="342900" lvl="0" indent="-342900" algn="l" rtl="0">
              <a:lnSpc>
                <a:spcPct val="150000"/>
              </a:lnSpc>
              <a:spcBef>
                <a:spcPts val="560"/>
              </a:spcBef>
              <a:spcAft>
                <a:spcPts val="0"/>
              </a:spcAft>
              <a:buClr>
                <a:schemeClr val="dk1"/>
              </a:buClr>
              <a:buSzPts val="2800"/>
              <a:buFont typeface="Verdana"/>
              <a:buChar char="•"/>
            </a:pPr>
            <a:r>
              <a:rPr lang="en-US" sz="2000" b="0" i="0" u="none">
                <a:solidFill>
                  <a:schemeClr val="dk1"/>
                </a:solidFill>
              </a:rPr>
              <a:t>represents some object in the interface</a:t>
            </a:r>
            <a:endParaRPr sz="2000"/>
          </a:p>
          <a:p>
            <a:pPr marL="742950" lvl="1" indent="-285750" algn="l" rtl="0">
              <a:lnSpc>
                <a:spcPct val="150000"/>
              </a:lnSpc>
              <a:spcBef>
                <a:spcPts val="480"/>
              </a:spcBef>
              <a:spcAft>
                <a:spcPts val="0"/>
              </a:spcAft>
              <a:buClr>
                <a:schemeClr val="dk1"/>
              </a:buClr>
              <a:buSzPts val="2400"/>
              <a:buFont typeface="Verdana"/>
              <a:buChar char="–"/>
            </a:pPr>
            <a:r>
              <a:rPr lang="en-US" sz="2000" b="0" i="0" u="none">
                <a:solidFill>
                  <a:schemeClr val="dk1"/>
                </a:solidFill>
              </a:rPr>
              <a:t>often a window or action</a:t>
            </a:r>
            <a:endParaRPr sz="2000"/>
          </a:p>
          <a:p>
            <a:pPr marL="342900" lvl="0" indent="-342900" algn="l" rtl="0">
              <a:lnSpc>
                <a:spcPct val="150000"/>
              </a:lnSpc>
              <a:spcBef>
                <a:spcPts val="560"/>
              </a:spcBef>
              <a:spcAft>
                <a:spcPts val="0"/>
              </a:spcAft>
              <a:buClr>
                <a:schemeClr val="dk1"/>
              </a:buClr>
              <a:buSzPts val="2800"/>
              <a:buFont typeface="Verdana"/>
              <a:buChar char="•"/>
            </a:pPr>
            <a:r>
              <a:rPr lang="en-US" sz="2000" b="0" i="0" u="none">
                <a:solidFill>
                  <a:schemeClr val="dk1"/>
                </a:solidFill>
              </a:rPr>
              <a:t>windows can be closed down (iconised)</a:t>
            </a:r>
            <a:endParaRPr sz="2000"/>
          </a:p>
          <a:p>
            <a:pPr marL="742950" lvl="1" indent="-285750" algn="l" rtl="0">
              <a:lnSpc>
                <a:spcPct val="150000"/>
              </a:lnSpc>
              <a:spcBef>
                <a:spcPts val="480"/>
              </a:spcBef>
              <a:spcAft>
                <a:spcPts val="0"/>
              </a:spcAft>
              <a:buClr>
                <a:schemeClr val="dk1"/>
              </a:buClr>
              <a:buSzPts val="2400"/>
              <a:buFont typeface="Verdana"/>
              <a:buChar char="–"/>
            </a:pPr>
            <a:r>
              <a:rPr lang="en-US" sz="2000" b="0" i="0" u="none">
                <a:solidFill>
                  <a:schemeClr val="dk1"/>
                </a:solidFill>
              </a:rPr>
              <a:t>small representation </a:t>
            </a:r>
            <a:r>
              <a:rPr lang="en-US" sz="2000"/>
              <a:t>for</a:t>
            </a:r>
            <a:r>
              <a:rPr lang="en-US" sz="2000" b="0" i="0" u="none">
                <a:solidFill>
                  <a:schemeClr val="dk1"/>
                </a:solidFill>
              </a:rPr>
              <a:t> many accessible windows</a:t>
            </a:r>
            <a:endParaRPr sz="2000"/>
          </a:p>
          <a:p>
            <a:pPr marL="342900" lvl="0" indent="-342900" algn="l" rtl="0">
              <a:lnSpc>
                <a:spcPct val="150000"/>
              </a:lnSpc>
              <a:spcBef>
                <a:spcPts val="560"/>
              </a:spcBef>
              <a:spcAft>
                <a:spcPts val="0"/>
              </a:spcAft>
              <a:buClr>
                <a:schemeClr val="dk1"/>
              </a:buClr>
              <a:buSzPts val="2800"/>
              <a:buFont typeface="Verdana"/>
              <a:buChar char="•"/>
            </a:pPr>
            <a:r>
              <a:rPr lang="en-US" sz="2000" b="0" i="0" u="none">
                <a:solidFill>
                  <a:schemeClr val="dk1"/>
                </a:solidFill>
              </a:rPr>
              <a:t>icons can be many and various</a:t>
            </a:r>
            <a:endParaRPr sz="2000"/>
          </a:p>
          <a:p>
            <a:pPr marL="742950" lvl="1" indent="-285750" algn="l" rtl="0">
              <a:lnSpc>
                <a:spcPct val="150000"/>
              </a:lnSpc>
              <a:spcBef>
                <a:spcPts val="480"/>
              </a:spcBef>
              <a:spcAft>
                <a:spcPts val="0"/>
              </a:spcAft>
              <a:buClr>
                <a:schemeClr val="dk1"/>
              </a:buClr>
              <a:buSzPts val="2400"/>
              <a:buFont typeface="Verdana"/>
              <a:buChar char="–"/>
            </a:pPr>
            <a:r>
              <a:rPr lang="en-US" sz="2000" b="0" i="0" u="none">
                <a:solidFill>
                  <a:schemeClr val="dk1"/>
                </a:solidFill>
              </a:rPr>
              <a:t>highly stylized</a:t>
            </a:r>
            <a:endParaRPr sz="2000"/>
          </a:p>
          <a:p>
            <a:pPr marL="742950" lvl="1" indent="-285750" algn="l" rtl="0">
              <a:lnSpc>
                <a:spcPct val="150000"/>
              </a:lnSpc>
              <a:spcBef>
                <a:spcPts val="480"/>
              </a:spcBef>
              <a:spcAft>
                <a:spcPts val="0"/>
              </a:spcAft>
              <a:buClr>
                <a:schemeClr val="dk1"/>
              </a:buClr>
              <a:buSzPts val="2400"/>
              <a:buFont typeface="Verdana"/>
              <a:buChar char="–"/>
            </a:pPr>
            <a:r>
              <a:rPr lang="en-US" sz="2000" b="0" i="0" u="none">
                <a:solidFill>
                  <a:schemeClr val="dk1"/>
                </a:solidFill>
              </a:rPr>
              <a:t>realistic representations.</a:t>
            </a:r>
            <a:endParaRPr sz="2000"/>
          </a:p>
        </p:txBody>
      </p:sp>
      <p:pic>
        <p:nvPicPr>
          <p:cNvPr id="508" name="Google Shape;508;p38"/>
          <p:cNvPicPr preferRelativeResize="0"/>
          <p:nvPr/>
        </p:nvPicPr>
        <p:blipFill rotWithShape="1">
          <a:blip r:embed="rId3">
            <a:alphaModFix/>
          </a:blip>
          <a:srcRect/>
          <a:stretch/>
        </p:blipFill>
        <p:spPr>
          <a:xfrm>
            <a:off x="5207619" y="4168290"/>
            <a:ext cx="3782238" cy="249496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9"/>
          <p:cNvSpPr txBox="1">
            <a:spLocks noGrp="1"/>
          </p:cNvSpPr>
          <p:nvPr>
            <p:ph type="title"/>
          </p:nvPr>
        </p:nvSpPr>
        <p:spPr>
          <a:xfrm>
            <a:off x="685800" y="228213"/>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Pointers</a:t>
            </a:r>
            <a:endParaRPr/>
          </a:p>
        </p:txBody>
      </p:sp>
      <p:sp>
        <p:nvSpPr>
          <p:cNvPr id="514" name="Google Shape;514;p39"/>
          <p:cNvSpPr txBox="1">
            <a:spLocks noGrp="1"/>
          </p:cNvSpPr>
          <p:nvPr>
            <p:ph type="body" idx="1"/>
          </p:nvPr>
        </p:nvSpPr>
        <p:spPr>
          <a:xfrm>
            <a:off x="540834" y="1133707"/>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Font typeface="Verdana"/>
              <a:buChar char="•"/>
            </a:pPr>
            <a:r>
              <a:rPr lang="en-US" sz="2000" b="0" i="0" u="none">
                <a:solidFill>
                  <a:schemeClr val="dk1"/>
                </a:solidFill>
              </a:rPr>
              <a:t>important component</a:t>
            </a:r>
            <a:endParaRPr sz="2000"/>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WIMP style relies on pointing and selecting things</a:t>
            </a:r>
            <a:endParaRPr sz="2000"/>
          </a:p>
          <a:p>
            <a:pPr marL="342900" lvl="0" indent="-342900" algn="l" rtl="0">
              <a:lnSpc>
                <a:spcPct val="150000"/>
              </a:lnSpc>
              <a:spcBef>
                <a:spcPts val="480"/>
              </a:spcBef>
              <a:spcAft>
                <a:spcPts val="0"/>
              </a:spcAft>
              <a:buClr>
                <a:schemeClr val="dk1"/>
              </a:buClr>
              <a:buSzPts val="2400"/>
              <a:buFont typeface="Verdana"/>
              <a:buChar char="•"/>
            </a:pPr>
            <a:r>
              <a:rPr lang="en-US" sz="2000" b="0" i="0" u="none">
                <a:solidFill>
                  <a:schemeClr val="dk1"/>
                </a:solidFill>
              </a:rPr>
              <a:t>uses mouse, trackpad, joystick, trackball, cursor keys or keyboard shortcuts</a:t>
            </a:r>
            <a:endParaRPr sz="2000"/>
          </a:p>
          <a:p>
            <a:pPr marL="342900" lvl="0" indent="-342900" algn="l" rtl="0">
              <a:lnSpc>
                <a:spcPct val="150000"/>
              </a:lnSpc>
              <a:spcBef>
                <a:spcPts val="480"/>
              </a:spcBef>
              <a:spcAft>
                <a:spcPts val="0"/>
              </a:spcAft>
              <a:buClr>
                <a:schemeClr val="dk1"/>
              </a:buClr>
              <a:buSzPts val="2400"/>
              <a:buFont typeface="Verdana"/>
              <a:buChar char="•"/>
            </a:pPr>
            <a:r>
              <a:rPr lang="en-US" sz="2000" b="0" i="0" u="none">
                <a:solidFill>
                  <a:schemeClr val="dk1"/>
                </a:solidFill>
              </a:rPr>
              <a:t>wide variety of graphical images</a:t>
            </a:r>
            <a:endParaRPr sz="2000"/>
          </a:p>
        </p:txBody>
      </p:sp>
      <p:pic>
        <p:nvPicPr>
          <p:cNvPr id="515" name="Google Shape;515;p39"/>
          <p:cNvPicPr preferRelativeResize="0"/>
          <p:nvPr/>
        </p:nvPicPr>
        <p:blipFill rotWithShape="1">
          <a:blip r:embed="rId3">
            <a:alphaModFix/>
          </a:blip>
          <a:srcRect/>
          <a:stretch/>
        </p:blipFill>
        <p:spPr>
          <a:xfrm>
            <a:off x="1269496" y="3905250"/>
            <a:ext cx="6315075" cy="29527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708102" y="347663"/>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Menus</a:t>
            </a:r>
            <a:endParaRPr/>
          </a:p>
        </p:txBody>
      </p:sp>
      <p:sp>
        <p:nvSpPr>
          <p:cNvPr id="521" name="Google Shape;521;p40"/>
          <p:cNvSpPr txBox="1">
            <a:spLocks noGrp="1"/>
          </p:cNvSpPr>
          <p:nvPr>
            <p:ph type="body" idx="1"/>
          </p:nvPr>
        </p:nvSpPr>
        <p:spPr>
          <a:xfrm>
            <a:off x="633412" y="1490662"/>
            <a:ext cx="7924800" cy="5367337"/>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360"/>
              </a:spcBef>
              <a:spcAft>
                <a:spcPts val="0"/>
              </a:spcAft>
              <a:buSzPts val="1800"/>
              <a:buChar char="•"/>
            </a:pPr>
            <a:r>
              <a:rPr lang="en-US" sz="2000"/>
              <a:t>Choice of operations or services offered on the screen</a:t>
            </a:r>
            <a:endParaRPr sz="2000"/>
          </a:p>
          <a:p>
            <a:pPr marL="457200" lvl="0" indent="-342900" algn="l" rtl="0">
              <a:lnSpc>
                <a:spcPct val="150000"/>
              </a:lnSpc>
              <a:spcBef>
                <a:spcPts val="360"/>
              </a:spcBef>
              <a:spcAft>
                <a:spcPts val="0"/>
              </a:spcAft>
              <a:buSzPts val="1800"/>
              <a:buChar char="•"/>
            </a:pPr>
            <a:r>
              <a:rPr lang="en-US" sz="2000"/>
              <a:t>In Chapter 1, we pointed out that our ability to recall information is inferior to our ability to recognize it from some visual cue. Menus provide information cues in the form of an ordered list of operations that can be scanned. </a:t>
            </a:r>
            <a:endParaRPr sz="2000"/>
          </a:p>
          <a:p>
            <a:pPr marL="457200" lvl="0" indent="-342900" algn="l" rtl="0">
              <a:lnSpc>
                <a:spcPct val="150000"/>
              </a:lnSpc>
              <a:spcBef>
                <a:spcPts val="360"/>
              </a:spcBef>
              <a:spcAft>
                <a:spcPts val="0"/>
              </a:spcAft>
              <a:buSzPts val="1800"/>
              <a:buChar char="•"/>
            </a:pPr>
            <a:r>
              <a:rPr lang="en-US" sz="2000"/>
              <a:t>This implies that the names used for the commands in the menu should be meaningful and informative.</a:t>
            </a:r>
            <a:endParaRPr/>
          </a:p>
          <a:p>
            <a:pPr marL="457200" lvl="0" indent="-342900" algn="l" rtl="0">
              <a:lnSpc>
                <a:spcPct val="150000"/>
              </a:lnSpc>
              <a:spcBef>
                <a:spcPts val="360"/>
              </a:spcBef>
              <a:spcAft>
                <a:spcPts val="0"/>
              </a:spcAft>
              <a:buSzPts val="1800"/>
              <a:buChar char="•"/>
            </a:pPr>
            <a:r>
              <a:rPr lang="en-US" sz="2000"/>
              <a:t>Required option selected with pointer</a:t>
            </a:r>
            <a:endParaRPr/>
          </a:p>
          <a:p>
            <a:pPr marL="342900" lvl="0" indent="-215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215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215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215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215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215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342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342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342900" algn="l" rtl="0">
              <a:lnSpc>
                <a:spcPct val="150000"/>
              </a:lnSpc>
              <a:spcBef>
                <a:spcPts val="400"/>
              </a:spcBef>
              <a:spcAft>
                <a:spcPts val="0"/>
              </a:spcAft>
              <a:buClr>
                <a:schemeClr val="dk1"/>
              </a:buClr>
              <a:buSzPts val="2000"/>
              <a:buFont typeface="Verdana"/>
              <a:buNone/>
            </a:pPr>
            <a:endParaRPr sz="2000"/>
          </a:p>
          <a:p>
            <a:pPr marL="342900" lvl="0" indent="-342900" algn="l" rtl="0">
              <a:lnSpc>
                <a:spcPct val="150000"/>
              </a:lnSpc>
              <a:spcBef>
                <a:spcPts val="400"/>
              </a:spcBef>
              <a:spcAft>
                <a:spcPts val="0"/>
              </a:spcAft>
              <a:buClr>
                <a:schemeClr val="dk1"/>
              </a:buClr>
              <a:buSzPts val="2000"/>
              <a:buFont typeface="Verdana"/>
              <a:buNone/>
            </a:pPr>
            <a:endParaRPr sz="2000" b="0" i="0" u="none">
              <a:solidFill>
                <a:schemeClr val="dk1"/>
              </a:solidFill>
            </a:endParaRPr>
          </a:p>
          <a:p>
            <a:pPr marL="342900" lvl="0" indent="-342900" algn="l" rtl="0">
              <a:lnSpc>
                <a:spcPct val="150000"/>
              </a:lnSpc>
              <a:spcBef>
                <a:spcPts val="400"/>
              </a:spcBef>
              <a:spcAft>
                <a:spcPts val="0"/>
              </a:spcAft>
              <a:buClr>
                <a:schemeClr val="dk1"/>
              </a:buClr>
              <a:buSzPts val="2000"/>
              <a:buFont typeface="Verdana"/>
              <a:buNone/>
            </a:pPr>
            <a:endParaRPr sz="2000"/>
          </a:p>
          <a:p>
            <a:pPr marL="342900" lvl="0" indent="-342900" algn="l" rtl="0">
              <a:lnSpc>
                <a:spcPct val="150000"/>
              </a:lnSpc>
              <a:spcBef>
                <a:spcPts val="400"/>
              </a:spcBef>
              <a:spcAft>
                <a:spcPts val="0"/>
              </a:spcAft>
              <a:buClr>
                <a:schemeClr val="dk1"/>
              </a:buClr>
              <a:buSzPts val="2000"/>
              <a:buFont typeface="Verdana"/>
              <a:buNone/>
            </a:pPr>
            <a:r>
              <a:rPr lang="en-US" sz="2000" b="0" i="0" u="none">
                <a:solidFill>
                  <a:schemeClr val="dk1"/>
                </a:solidFill>
              </a:rPr>
              <a:t>problem – take a lot of screen space</a:t>
            </a:r>
            <a:endParaRPr sz="2000"/>
          </a:p>
          <a:p>
            <a:pPr marL="342900" lvl="0" indent="-342900" algn="l" rtl="0">
              <a:lnSpc>
                <a:spcPct val="150000"/>
              </a:lnSpc>
              <a:spcBef>
                <a:spcPts val="400"/>
              </a:spcBef>
              <a:spcAft>
                <a:spcPts val="0"/>
              </a:spcAft>
              <a:buClr>
                <a:schemeClr val="dk1"/>
              </a:buClr>
              <a:buSzPts val="2000"/>
              <a:buFont typeface="Verdana"/>
              <a:buNone/>
            </a:pPr>
            <a:r>
              <a:rPr lang="en-US" sz="2000" b="0" i="0" u="none">
                <a:solidFill>
                  <a:schemeClr val="dk1"/>
                </a:solidFill>
              </a:rPr>
              <a:t>solution – pop-up: menu appears when needed</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Some Terms Of Interaction</a:t>
            </a:r>
            <a:endParaRPr/>
          </a:p>
        </p:txBody>
      </p:sp>
      <p:sp>
        <p:nvSpPr>
          <p:cNvPr id="127" name="Google Shape;127;p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Verdana"/>
              <a:buNone/>
            </a:pPr>
            <a:r>
              <a:rPr lang="en-US" sz="2400" b="0" i="0" u="none" dirty="0">
                <a:solidFill>
                  <a:schemeClr val="dk1"/>
                </a:solidFill>
                <a:latin typeface="Verdana"/>
                <a:ea typeface="Verdana"/>
                <a:cs typeface="Verdana"/>
                <a:sym typeface="Verdana"/>
              </a:rPr>
              <a:t>domain</a:t>
            </a:r>
            <a:r>
              <a:rPr lang="en-US" sz="2000" b="0" i="0" u="none" dirty="0">
                <a:solidFill>
                  <a:schemeClr val="dk1"/>
                </a:solidFill>
                <a:latin typeface="Verdana"/>
                <a:ea typeface="Verdana"/>
                <a:cs typeface="Verdana"/>
                <a:sym typeface="Verdana"/>
              </a:rPr>
              <a:t>– the area of work under study</a:t>
            </a:r>
            <a:endParaRPr sz="2400" b="0" i="0" u="none" dirty="0">
              <a:solidFill>
                <a:schemeClr val="dk1"/>
              </a:solidFill>
              <a:latin typeface="Verdana"/>
              <a:ea typeface="Verdana"/>
              <a:cs typeface="Verdana"/>
              <a:sym typeface="Verdana"/>
            </a:endParaRPr>
          </a:p>
          <a:p>
            <a:pPr marL="742950" lvl="1" indent="-285750" algn="l" rtl="0">
              <a:lnSpc>
                <a:spcPct val="90000"/>
              </a:lnSpc>
              <a:spcBef>
                <a:spcPts val="400"/>
              </a:spcBef>
              <a:spcAft>
                <a:spcPts val="0"/>
              </a:spcAft>
              <a:buClr>
                <a:schemeClr val="dk1"/>
              </a:buClr>
              <a:buSzPts val="2000"/>
              <a:buFont typeface="Verdana"/>
              <a:buNone/>
            </a:pPr>
            <a:r>
              <a:rPr lang="en-US" sz="2000" b="0" i="0" u="none" dirty="0">
                <a:solidFill>
                  <a:schemeClr val="dk1"/>
                </a:solidFill>
                <a:latin typeface="Verdana"/>
                <a:ea typeface="Verdana"/>
                <a:cs typeface="Verdana"/>
                <a:sym typeface="Verdana"/>
              </a:rPr>
              <a:t>			</a:t>
            </a:r>
            <a:r>
              <a:rPr lang="en-US" sz="1800" b="0" i="0" u="none" dirty="0">
                <a:solidFill>
                  <a:schemeClr val="dk1"/>
                </a:solidFill>
                <a:latin typeface="Verdana"/>
                <a:ea typeface="Verdana"/>
                <a:cs typeface="Verdana"/>
                <a:sym typeface="Verdana"/>
              </a:rPr>
              <a:t>e.g. graphic design</a:t>
            </a:r>
            <a:endParaRPr dirty="0"/>
          </a:p>
          <a:p>
            <a:pPr marL="342900" lvl="0" indent="-342900" algn="l" rtl="0">
              <a:lnSpc>
                <a:spcPct val="90000"/>
              </a:lnSpc>
              <a:spcBef>
                <a:spcPts val="480"/>
              </a:spcBef>
              <a:spcAft>
                <a:spcPts val="0"/>
              </a:spcAft>
              <a:buClr>
                <a:schemeClr val="dk1"/>
              </a:buClr>
              <a:buSzPts val="2400"/>
              <a:buFont typeface="Verdana"/>
              <a:buNone/>
            </a:pPr>
            <a:r>
              <a:rPr lang="en-US" sz="2400" b="0" i="0" u="none" dirty="0">
                <a:solidFill>
                  <a:schemeClr val="dk1"/>
                </a:solidFill>
                <a:latin typeface="Verdana"/>
                <a:ea typeface="Verdana"/>
                <a:cs typeface="Verdana"/>
                <a:sym typeface="Verdana"/>
              </a:rPr>
              <a:t>goal	</a:t>
            </a:r>
            <a:r>
              <a:rPr lang="en-US" sz="2000" b="0" i="0" u="none" dirty="0">
                <a:solidFill>
                  <a:schemeClr val="dk1"/>
                </a:solidFill>
                <a:latin typeface="Verdana"/>
                <a:ea typeface="Verdana"/>
                <a:cs typeface="Verdana"/>
                <a:sym typeface="Verdana"/>
              </a:rPr>
              <a:t>– the desired output from a performed task or  </a:t>
            </a:r>
            <a:endParaRPr dirty="0"/>
          </a:p>
          <a:p>
            <a:pPr marL="342900" lvl="0" indent="-342900" algn="l" rtl="0">
              <a:lnSpc>
                <a:spcPct val="90000"/>
              </a:lnSpc>
              <a:spcBef>
                <a:spcPts val="400"/>
              </a:spcBef>
              <a:spcAft>
                <a:spcPts val="0"/>
              </a:spcAft>
              <a:buClr>
                <a:schemeClr val="dk1"/>
              </a:buClr>
              <a:buSzPts val="2000"/>
              <a:buFont typeface="Verdana"/>
              <a:buNone/>
            </a:pPr>
            <a:r>
              <a:rPr lang="en-US" sz="2000" b="0" i="0" u="none" dirty="0">
                <a:solidFill>
                  <a:schemeClr val="dk1"/>
                </a:solidFill>
                <a:latin typeface="Verdana"/>
                <a:ea typeface="Verdana"/>
                <a:cs typeface="Verdana"/>
                <a:sym typeface="Verdana"/>
              </a:rPr>
              <a:t>                  what you want to achieve</a:t>
            </a:r>
            <a:endParaRPr sz="2400" b="0" i="0" u="none" dirty="0">
              <a:solidFill>
                <a:schemeClr val="dk1"/>
              </a:solidFill>
              <a:latin typeface="Verdana"/>
              <a:ea typeface="Verdana"/>
              <a:cs typeface="Verdana"/>
              <a:sym typeface="Verdana"/>
            </a:endParaRPr>
          </a:p>
          <a:p>
            <a:pPr marL="742950" lvl="1" indent="-285750" algn="l" rtl="0">
              <a:lnSpc>
                <a:spcPct val="90000"/>
              </a:lnSpc>
              <a:spcBef>
                <a:spcPts val="400"/>
              </a:spcBef>
              <a:spcAft>
                <a:spcPts val="0"/>
              </a:spcAft>
              <a:buClr>
                <a:schemeClr val="dk1"/>
              </a:buClr>
              <a:buSzPts val="2000"/>
              <a:buFont typeface="Verdana"/>
              <a:buNone/>
            </a:pPr>
            <a:r>
              <a:rPr lang="en-US" sz="2000" b="0" i="0" u="none" dirty="0">
                <a:solidFill>
                  <a:schemeClr val="dk1"/>
                </a:solidFill>
                <a:latin typeface="Verdana"/>
                <a:ea typeface="Verdana"/>
                <a:cs typeface="Verdana"/>
                <a:sym typeface="Verdana"/>
              </a:rPr>
              <a:t>			</a:t>
            </a:r>
            <a:r>
              <a:rPr lang="en-US" sz="1800" b="0" i="0" u="none" dirty="0">
                <a:solidFill>
                  <a:schemeClr val="dk1"/>
                </a:solidFill>
                <a:latin typeface="Verdana"/>
                <a:ea typeface="Verdana"/>
                <a:cs typeface="Verdana"/>
                <a:sym typeface="Verdana"/>
              </a:rPr>
              <a:t>e.g. create a solid red triangle</a:t>
            </a:r>
            <a:endParaRPr dirty="0"/>
          </a:p>
          <a:p>
            <a:pPr marL="342900" lvl="0" indent="-342900" algn="l" rtl="0">
              <a:lnSpc>
                <a:spcPct val="90000"/>
              </a:lnSpc>
              <a:spcBef>
                <a:spcPts val="480"/>
              </a:spcBef>
              <a:spcAft>
                <a:spcPts val="0"/>
              </a:spcAft>
              <a:buClr>
                <a:schemeClr val="dk1"/>
              </a:buClr>
              <a:buSzPts val="2400"/>
              <a:buFont typeface="Verdana"/>
              <a:buNone/>
            </a:pPr>
            <a:r>
              <a:rPr lang="en-US" sz="2400" b="0" i="0" u="none" dirty="0">
                <a:solidFill>
                  <a:schemeClr val="dk1"/>
                </a:solidFill>
                <a:latin typeface="Verdana"/>
                <a:ea typeface="Verdana"/>
                <a:cs typeface="Verdana"/>
                <a:sym typeface="Verdana"/>
              </a:rPr>
              <a:t>task	</a:t>
            </a:r>
            <a:r>
              <a:rPr lang="en-US" sz="2000" b="0" i="0" u="none" dirty="0">
                <a:solidFill>
                  <a:schemeClr val="dk1"/>
                </a:solidFill>
                <a:latin typeface="Verdana"/>
                <a:ea typeface="Verdana"/>
                <a:cs typeface="Verdana"/>
                <a:sym typeface="Verdana"/>
              </a:rPr>
              <a:t>– how you go about doing it</a:t>
            </a:r>
            <a:br>
              <a:rPr lang="en-US" sz="2000" b="0" i="0" u="none" dirty="0">
                <a:solidFill>
                  <a:schemeClr val="dk1"/>
                </a:solidFill>
                <a:latin typeface="Verdana"/>
                <a:ea typeface="Verdana"/>
                <a:cs typeface="Verdana"/>
                <a:sym typeface="Verdana"/>
              </a:rPr>
            </a:br>
            <a:r>
              <a:rPr lang="en-US" sz="2000" b="0" i="0" u="none" dirty="0">
                <a:solidFill>
                  <a:schemeClr val="dk1"/>
                </a:solidFill>
                <a:latin typeface="Verdana"/>
                <a:ea typeface="Verdana"/>
                <a:cs typeface="Verdana"/>
                <a:sym typeface="Verdana"/>
              </a:rPr>
              <a:t>	– ultimately in terms of operations or actions</a:t>
            </a:r>
            <a:endParaRPr dirty="0"/>
          </a:p>
          <a:p>
            <a:pPr marL="742950" lvl="1" indent="-285750" algn="l" rtl="0">
              <a:lnSpc>
                <a:spcPct val="90000"/>
              </a:lnSpc>
              <a:spcBef>
                <a:spcPts val="400"/>
              </a:spcBef>
              <a:spcAft>
                <a:spcPts val="0"/>
              </a:spcAft>
              <a:buClr>
                <a:schemeClr val="dk1"/>
              </a:buClr>
              <a:buSzPts val="2000"/>
              <a:buFont typeface="Verdana"/>
              <a:buNone/>
            </a:pPr>
            <a:r>
              <a:rPr lang="en-US" sz="2000" b="0" i="0" u="none" dirty="0">
                <a:solidFill>
                  <a:schemeClr val="dk1"/>
                </a:solidFill>
                <a:latin typeface="Verdana"/>
                <a:ea typeface="Verdana"/>
                <a:cs typeface="Verdana"/>
                <a:sym typeface="Verdana"/>
              </a:rPr>
              <a:t>			</a:t>
            </a:r>
            <a:r>
              <a:rPr lang="en-US" sz="1800" b="0" i="0" u="none" dirty="0">
                <a:solidFill>
                  <a:schemeClr val="dk1"/>
                </a:solidFill>
                <a:latin typeface="Verdana"/>
                <a:ea typeface="Verdana"/>
                <a:cs typeface="Verdana"/>
                <a:sym typeface="Verdana"/>
              </a:rPr>
              <a:t>e.g. … select fill tool, click over triangle</a:t>
            </a:r>
            <a:r>
              <a:rPr lang="en-US" sz="2000" b="0" i="0" u="none" dirty="0">
                <a:solidFill>
                  <a:schemeClr val="dk1"/>
                </a:solidFill>
                <a:latin typeface="Verdana"/>
                <a:ea typeface="Verdana"/>
                <a:cs typeface="Verdana"/>
                <a:sym typeface="Verdana"/>
              </a:rPr>
              <a:t> </a:t>
            </a:r>
            <a:endParaRPr dirty="0"/>
          </a:p>
          <a:p>
            <a:pPr marL="342900" lvl="0" indent="-342900" algn="l" rtl="0">
              <a:lnSpc>
                <a:spcPct val="90000"/>
              </a:lnSpc>
              <a:spcBef>
                <a:spcPts val="240"/>
              </a:spcBef>
              <a:spcAft>
                <a:spcPts val="0"/>
              </a:spcAft>
              <a:buClr>
                <a:schemeClr val="dk1"/>
              </a:buClr>
              <a:buSzPts val="1200"/>
              <a:buFont typeface="Verdana"/>
              <a:buNone/>
            </a:pPr>
            <a:endParaRPr sz="1200" b="0" i="0" u="none" dirty="0">
              <a:solidFill>
                <a:schemeClr val="dk1"/>
              </a:solidFill>
              <a:latin typeface="Verdana"/>
              <a:ea typeface="Verdana"/>
              <a:cs typeface="Verdana"/>
              <a:sym typeface="Verdana"/>
            </a:endParaRPr>
          </a:p>
          <a:p>
            <a:pPr marL="342900" lvl="0" indent="-342900" algn="l" rtl="0">
              <a:lnSpc>
                <a:spcPct val="90000"/>
              </a:lnSpc>
              <a:spcBef>
                <a:spcPts val="480"/>
              </a:spcBef>
              <a:spcAft>
                <a:spcPts val="0"/>
              </a:spcAft>
              <a:buClr>
                <a:schemeClr val="dk1"/>
              </a:buClr>
              <a:buSzPts val="2400"/>
              <a:buFont typeface="Verdana"/>
              <a:buNone/>
            </a:pPr>
            <a:r>
              <a:rPr lang="en-US" sz="2400" b="0" i="0" u="none" dirty="0">
                <a:solidFill>
                  <a:schemeClr val="dk1"/>
                </a:solidFill>
                <a:latin typeface="Verdana"/>
                <a:ea typeface="Verdana"/>
                <a:cs typeface="Verdana"/>
                <a:sym typeface="Verdana"/>
              </a:rPr>
              <a:t>Note …</a:t>
            </a:r>
            <a:endParaRPr dirty="0"/>
          </a:p>
          <a:p>
            <a:pPr marL="742950" lvl="1" indent="-285750" algn="l" rtl="0">
              <a:lnSpc>
                <a:spcPct val="90000"/>
              </a:lnSpc>
              <a:spcBef>
                <a:spcPts val="400"/>
              </a:spcBef>
              <a:spcAft>
                <a:spcPts val="0"/>
              </a:spcAft>
              <a:buClr>
                <a:schemeClr val="dk1"/>
              </a:buClr>
              <a:buSzPts val="2000"/>
              <a:buFont typeface="Verdana"/>
              <a:buChar char="–"/>
            </a:pPr>
            <a:r>
              <a:rPr lang="en-US" sz="2000" b="0" i="0" u="none" dirty="0">
                <a:solidFill>
                  <a:schemeClr val="dk1"/>
                </a:solidFill>
                <a:latin typeface="Verdana"/>
                <a:ea typeface="Verdana"/>
                <a:cs typeface="Verdana"/>
                <a:sym typeface="Verdana"/>
              </a:rPr>
              <a:t>traditional interaction …</a:t>
            </a:r>
            <a:endParaRPr dirty="0"/>
          </a:p>
          <a:p>
            <a:pPr marL="742950" lvl="1" indent="-285750" algn="l" rtl="0">
              <a:lnSpc>
                <a:spcPct val="90000"/>
              </a:lnSpc>
              <a:spcBef>
                <a:spcPts val="400"/>
              </a:spcBef>
              <a:spcAft>
                <a:spcPts val="0"/>
              </a:spcAft>
              <a:buClr>
                <a:schemeClr val="dk1"/>
              </a:buClr>
              <a:buSzPts val="2000"/>
              <a:buFont typeface="Verdana"/>
              <a:buChar char="–"/>
            </a:pPr>
            <a:r>
              <a:rPr lang="en-US" sz="2000" b="0" i="0" u="none" dirty="0">
                <a:solidFill>
                  <a:schemeClr val="dk1"/>
                </a:solidFill>
                <a:latin typeface="Verdana"/>
                <a:ea typeface="Verdana"/>
                <a:cs typeface="Verdana"/>
                <a:sym typeface="Verdana"/>
              </a:rPr>
              <a:t>use of terms differs a lot especially task/goal !!!</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92"/>
          <p:cNvSpPr txBox="1">
            <a:spLocks noGrp="1"/>
          </p:cNvSpPr>
          <p:nvPr>
            <p:ph type="title"/>
          </p:nvPr>
        </p:nvSpPr>
        <p:spPr>
          <a:xfrm>
            <a:off x="708102" y="347663"/>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Menus (cont.)</a:t>
            </a:r>
            <a:endParaRPr/>
          </a:p>
        </p:txBody>
      </p:sp>
      <p:sp>
        <p:nvSpPr>
          <p:cNvPr id="527" name="Google Shape;527;p92"/>
          <p:cNvSpPr txBox="1">
            <a:spLocks noGrp="1"/>
          </p:cNvSpPr>
          <p:nvPr>
            <p:ph type="body" idx="1"/>
          </p:nvPr>
        </p:nvSpPr>
        <p:spPr>
          <a:xfrm>
            <a:off x="633412" y="1490662"/>
            <a:ext cx="7924800" cy="5367337"/>
          </a:xfrm>
          <a:prstGeom prst="rect">
            <a:avLst/>
          </a:prstGeom>
          <a:noFill/>
          <a:ln>
            <a:noFill/>
          </a:ln>
        </p:spPr>
        <p:txBody>
          <a:bodyPr spcFirstLastPara="1" wrap="square" lIns="91425" tIns="45700" rIns="91425" bIns="45700" anchor="t" anchorCtr="0">
            <a:noAutofit/>
          </a:bodyPr>
          <a:lstStyle/>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l" rtl="0">
              <a:lnSpc>
                <a:spcPct val="100000"/>
              </a:lnSpc>
              <a:spcBef>
                <a:spcPts val="400"/>
              </a:spcBef>
              <a:spcAft>
                <a:spcPts val="0"/>
              </a:spcAft>
              <a:buClr>
                <a:schemeClr val="dk1"/>
              </a:buClr>
              <a:buSzPts val="2000"/>
              <a:buFont typeface="Verdana"/>
              <a:buNone/>
            </a:pPr>
            <a:endParaRPr sz="2000"/>
          </a:p>
          <a:p>
            <a:pPr marL="342900" lvl="0" indent="-342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l" rtl="0">
              <a:lnSpc>
                <a:spcPct val="100000"/>
              </a:lnSpc>
              <a:spcBef>
                <a:spcPts val="400"/>
              </a:spcBef>
              <a:spcAft>
                <a:spcPts val="0"/>
              </a:spcAft>
              <a:buClr>
                <a:schemeClr val="dk1"/>
              </a:buClr>
              <a:buSzPts val="2000"/>
              <a:buFont typeface="Verdana"/>
              <a:buNone/>
            </a:pPr>
            <a:endParaRPr sz="2000"/>
          </a:p>
          <a:p>
            <a:pPr marL="342900" lvl="0" indent="-342900" algn="l" rtl="0">
              <a:lnSpc>
                <a:spcPct val="10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problem – take a lot of screen space</a:t>
            </a:r>
            <a:endParaRPr/>
          </a:p>
          <a:p>
            <a:pPr marL="342900" lvl="0" indent="-342900" algn="l" rtl="0">
              <a:lnSpc>
                <a:spcPct val="10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solution – pop-up: menu appears when needed</a:t>
            </a:r>
            <a:endParaRPr/>
          </a:p>
        </p:txBody>
      </p:sp>
      <p:pic>
        <p:nvPicPr>
          <p:cNvPr id="528" name="Google Shape;528;p92"/>
          <p:cNvPicPr preferRelativeResize="0"/>
          <p:nvPr/>
        </p:nvPicPr>
        <p:blipFill rotWithShape="1">
          <a:blip r:embed="rId3">
            <a:alphaModFix/>
          </a:blip>
          <a:srcRect/>
          <a:stretch/>
        </p:blipFill>
        <p:spPr>
          <a:xfrm>
            <a:off x="1419804" y="1394483"/>
            <a:ext cx="5724525" cy="3533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1"/>
          <p:cNvSpPr txBox="1">
            <a:spLocks noGrp="1"/>
          </p:cNvSpPr>
          <p:nvPr>
            <p:ph type="title"/>
          </p:nvPr>
        </p:nvSpPr>
        <p:spPr>
          <a:xfrm>
            <a:off x="685800" y="24161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Kinds of Menus </a:t>
            </a:r>
            <a:endParaRPr/>
          </a:p>
        </p:txBody>
      </p:sp>
      <p:sp>
        <p:nvSpPr>
          <p:cNvPr id="534" name="Google Shape;534;p41"/>
          <p:cNvSpPr txBox="1">
            <a:spLocks noGrp="1"/>
          </p:cNvSpPr>
          <p:nvPr>
            <p:ph type="body" idx="1"/>
          </p:nvPr>
        </p:nvSpPr>
        <p:spPr>
          <a:xfrm>
            <a:off x="139389" y="1191322"/>
            <a:ext cx="8759283" cy="4183566"/>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Font typeface="Verdana"/>
              <a:buChar char="•"/>
            </a:pPr>
            <a:r>
              <a:rPr lang="en-US" sz="2000" b="0" i="0" u="none">
                <a:solidFill>
                  <a:schemeClr val="dk1"/>
                </a:solidFill>
              </a:rPr>
              <a:t>Menu Bar at top of screen (normally), menu drags down</a:t>
            </a:r>
            <a:endParaRPr sz="2000"/>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pull-down menu - mouse hold and drag down menu</a:t>
            </a:r>
            <a:endParaRPr sz="2000"/>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drop-down menu - mouse click reveals menu</a:t>
            </a:r>
            <a:endParaRPr sz="2000"/>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fall-down menus - mouse just moves over bar!</a:t>
            </a:r>
            <a:endParaRPr sz="2000"/>
          </a:p>
          <a:p>
            <a:pPr marL="342900" lvl="0" indent="-266700" algn="l" rtl="0">
              <a:lnSpc>
                <a:spcPct val="150000"/>
              </a:lnSpc>
              <a:spcBef>
                <a:spcPts val="240"/>
              </a:spcBef>
              <a:spcAft>
                <a:spcPts val="0"/>
              </a:spcAft>
              <a:buClr>
                <a:schemeClr val="dk1"/>
              </a:buClr>
              <a:buSzPts val="1200"/>
              <a:buFont typeface="Verdana"/>
              <a:buNone/>
            </a:pPr>
            <a:endParaRPr sz="2000" b="0" i="0" u="none">
              <a:solidFill>
                <a:schemeClr val="dk1"/>
              </a:solidFill>
            </a:endParaRPr>
          </a:p>
          <a:p>
            <a:pPr marL="342900" lvl="0" indent="-342900" algn="l" rtl="0">
              <a:lnSpc>
                <a:spcPct val="150000"/>
              </a:lnSpc>
              <a:spcBef>
                <a:spcPts val="480"/>
              </a:spcBef>
              <a:spcAft>
                <a:spcPts val="0"/>
              </a:spcAft>
              <a:buClr>
                <a:schemeClr val="dk1"/>
              </a:buClr>
              <a:buSzPts val="2400"/>
              <a:buFont typeface="Verdana"/>
              <a:buChar char="•"/>
            </a:pPr>
            <a:r>
              <a:rPr lang="en-US" sz="2000" b="0" i="0" u="none">
                <a:solidFill>
                  <a:schemeClr val="dk1"/>
                </a:solidFill>
              </a:rPr>
              <a:t>Contextual menu appears where you are</a:t>
            </a:r>
            <a:endParaRPr sz="2000"/>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pop-up menus - actions for selected object</a:t>
            </a:r>
            <a:endParaRPr sz="2000"/>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rPr>
              <a:t>pie menus - arranged in a circle</a:t>
            </a:r>
            <a:endParaRPr sz="2000"/>
          </a:p>
          <a:p>
            <a:pPr marL="1143000" lvl="2" indent="-228600" algn="l" rtl="0">
              <a:lnSpc>
                <a:spcPct val="150000"/>
              </a:lnSpc>
              <a:spcBef>
                <a:spcPts val="360"/>
              </a:spcBef>
              <a:spcAft>
                <a:spcPts val="0"/>
              </a:spcAft>
              <a:buClr>
                <a:schemeClr val="dk1"/>
              </a:buClr>
              <a:buSzPts val="1800"/>
              <a:buFont typeface="Verdana"/>
              <a:buChar char="•"/>
            </a:pPr>
            <a:r>
              <a:rPr lang="en-US" b="0" i="0" u="none">
                <a:solidFill>
                  <a:schemeClr val="dk1"/>
                </a:solidFill>
              </a:rPr>
              <a:t>easier to select item (larger target area)</a:t>
            </a:r>
            <a:endParaRPr/>
          </a:p>
          <a:p>
            <a:pPr marL="1143000" lvl="2" indent="-228600" algn="l" rtl="0">
              <a:lnSpc>
                <a:spcPct val="150000"/>
              </a:lnSpc>
              <a:spcBef>
                <a:spcPts val="360"/>
              </a:spcBef>
              <a:spcAft>
                <a:spcPts val="0"/>
              </a:spcAft>
              <a:buClr>
                <a:schemeClr val="dk1"/>
              </a:buClr>
              <a:buSzPts val="1800"/>
              <a:buFont typeface="Verdana"/>
              <a:buChar char="•"/>
            </a:pPr>
            <a:r>
              <a:rPr lang="en-US" b="0" i="0" u="none">
                <a:solidFill>
                  <a:schemeClr val="dk1"/>
                </a:solidFill>
              </a:rPr>
              <a:t>quicker (same distance to any option)</a:t>
            </a:r>
            <a:br>
              <a:rPr lang="en-US" b="0" i="0" u="none">
                <a:solidFill>
                  <a:schemeClr val="dk1"/>
                </a:solidFill>
              </a:rPr>
            </a:br>
            <a:r>
              <a:rPr lang="en-US" b="0" i="0" u="none">
                <a:solidFill>
                  <a:schemeClr val="dk1"/>
                </a:solidFill>
              </a:rPr>
              <a:t>…  but not widely used!</a:t>
            </a:r>
            <a:endParaRPr/>
          </a:p>
          <a:p>
            <a:pPr marL="342900" lvl="0" indent="-228600" algn="l" rtl="0">
              <a:lnSpc>
                <a:spcPct val="150000"/>
              </a:lnSpc>
              <a:spcBef>
                <a:spcPts val="360"/>
              </a:spcBef>
              <a:spcAft>
                <a:spcPts val="0"/>
              </a:spcAft>
              <a:buClr>
                <a:schemeClr val="dk1"/>
              </a:buClr>
              <a:buSzPts val="1800"/>
              <a:buFont typeface="Verdana"/>
              <a:buNone/>
            </a:pPr>
            <a:endParaRPr sz="2000" b="0" i="0" u="none">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3"/>
          <p:cNvSpPr txBox="1">
            <a:spLocks noGrp="1"/>
          </p:cNvSpPr>
          <p:nvPr>
            <p:ph type="title"/>
          </p:nvPr>
        </p:nvSpPr>
        <p:spPr>
          <a:xfrm>
            <a:off x="685800" y="24161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Kinds of Menus (cont.)</a:t>
            </a:r>
            <a:endParaRPr/>
          </a:p>
        </p:txBody>
      </p:sp>
      <p:pic>
        <p:nvPicPr>
          <p:cNvPr id="540" name="Google Shape;540;p93" descr="Concept Idea: Radial Menu UI (animated) by Jared Katamani on Dribbble"/>
          <p:cNvPicPr preferRelativeResize="0"/>
          <p:nvPr/>
        </p:nvPicPr>
        <p:blipFill rotWithShape="1">
          <a:blip r:embed="rId3">
            <a:alphaModFix/>
          </a:blip>
          <a:srcRect/>
          <a:stretch/>
        </p:blipFill>
        <p:spPr>
          <a:xfrm>
            <a:off x="1789770" y="2300868"/>
            <a:ext cx="6261410" cy="3362093"/>
          </a:xfrm>
          <a:prstGeom prst="rect">
            <a:avLst/>
          </a:prstGeom>
          <a:noFill/>
          <a:ln>
            <a:noFill/>
          </a:ln>
        </p:spPr>
      </p:pic>
      <p:sp>
        <p:nvSpPr>
          <p:cNvPr id="541" name="Google Shape;541;p93"/>
          <p:cNvSpPr txBox="1"/>
          <p:nvPr/>
        </p:nvSpPr>
        <p:spPr>
          <a:xfrm>
            <a:off x="3434576" y="5509072"/>
            <a:ext cx="364644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Figure: Pie Menu</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Menus extras</a:t>
            </a:r>
            <a:endParaRPr/>
          </a:p>
        </p:txBody>
      </p:sp>
      <p:sp>
        <p:nvSpPr>
          <p:cNvPr id="547" name="Google Shape;547;p4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Cascading menus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hierarchical menu structure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menu selection opens new menu</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and so in ad infinitum</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Keyboard accelerators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key combinations - same effect as menu item</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two kinds</a:t>
            </a:r>
            <a:endParaRPr/>
          </a:p>
          <a:p>
            <a:pPr marL="1143000" lvl="2" indent="-228600" algn="l" rtl="0">
              <a:lnSpc>
                <a:spcPct val="10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active when menu open – usually first letter</a:t>
            </a:r>
            <a:endParaRPr/>
          </a:p>
          <a:p>
            <a:pPr marL="1143000" lvl="2" indent="-228600" algn="l" rtl="0">
              <a:lnSpc>
                <a:spcPct val="10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active when menu closed – usually Ctrl + letter</a:t>
            </a:r>
            <a:endParaRPr/>
          </a:p>
          <a:p>
            <a:pPr marL="742950" lvl="1" indent="-285750" algn="l" rtl="0">
              <a:lnSpc>
                <a:spcPct val="100000"/>
              </a:lnSpc>
              <a:spcBef>
                <a:spcPts val="400"/>
              </a:spcBef>
              <a:spcAft>
                <a:spcPts val="0"/>
              </a:spcAft>
              <a:buClr>
                <a:schemeClr val="dk1"/>
              </a:buClr>
              <a:buSzPts val="2000"/>
              <a:buFont typeface="Verdana"/>
              <a:buChar char=" "/>
            </a:pPr>
            <a:r>
              <a:rPr lang="en-US" sz="2000" b="0" i="0" u="none">
                <a:solidFill>
                  <a:schemeClr val="dk1"/>
                </a:solidFill>
                <a:latin typeface="Verdana"/>
                <a:ea typeface="Verdana"/>
                <a:cs typeface="Verdana"/>
                <a:sym typeface="Verdana"/>
              </a:rPr>
              <a:t>usually different !!!</a:t>
            </a:r>
            <a:endParaRPr/>
          </a:p>
        </p:txBody>
      </p:sp>
      <p:pic>
        <p:nvPicPr>
          <p:cNvPr id="548" name="Google Shape;548;p42"/>
          <p:cNvPicPr preferRelativeResize="0"/>
          <p:nvPr/>
        </p:nvPicPr>
        <p:blipFill rotWithShape="1">
          <a:blip r:embed="rId3">
            <a:alphaModFix/>
          </a:blip>
          <a:srcRect/>
          <a:stretch/>
        </p:blipFill>
        <p:spPr>
          <a:xfrm>
            <a:off x="4572000" y="5810250"/>
            <a:ext cx="2781300" cy="5143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Menus design issues</a:t>
            </a:r>
            <a:endParaRPr/>
          </a:p>
        </p:txBody>
      </p:sp>
      <p:sp>
        <p:nvSpPr>
          <p:cNvPr id="554" name="Google Shape;554;p4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which kind to use</a:t>
            </a:r>
            <a:endParaRPr/>
          </a:p>
          <a:p>
            <a:pPr marL="342900" lvl="0" indent="-342900" algn="l" rtl="0">
              <a:lnSpc>
                <a:spcPct val="100000"/>
              </a:lnSpc>
              <a:spcBef>
                <a:spcPts val="120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what to include in menus at all</a:t>
            </a:r>
            <a:endParaRPr/>
          </a:p>
          <a:p>
            <a:pPr marL="342900" lvl="0" indent="-342900" algn="l" rtl="0">
              <a:lnSpc>
                <a:spcPct val="100000"/>
              </a:lnSpc>
              <a:spcBef>
                <a:spcPts val="120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words to use (action or description)</a:t>
            </a:r>
            <a:endParaRPr/>
          </a:p>
          <a:p>
            <a:pPr marL="342900" lvl="0" indent="-342900" algn="l" rtl="0">
              <a:lnSpc>
                <a:spcPct val="100000"/>
              </a:lnSpc>
              <a:spcBef>
                <a:spcPts val="120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how to group items</a:t>
            </a:r>
            <a:endParaRPr/>
          </a:p>
          <a:p>
            <a:pPr marL="342900" lvl="0" indent="-342900" algn="l" rtl="0">
              <a:lnSpc>
                <a:spcPct val="100000"/>
              </a:lnSpc>
              <a:spcBef>
                <a:spcPts val="120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choice of keyboard accelerators</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Buttons</a:t>
            </a:r>
            <a:endParaRPr/>
          </a:p>
        </p:txBody>
      </p:sp>
      <p:sp>
        <p:nvSpPr>
          <p:cNvPr id="560" name="Google Shape;560;p4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individual and isolated regions within a display that can be selected to invoke an action  </a:t>
            </a:r>
            <a:endParaRPr/>
          </a:p>
          <a:p>
            <a:pPr marL="342900" lvl="0" indent="-165100" algn="l" rtl="0">
              <a:lnSpc>
                <a:spcPct val="9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165100" algn="l" rtl="0">
              <a:lnSpc>
                <a:spcPct val="9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Special kinds</a:t>
            </a:r>
            <a:endParaRPr/>
          </a:p>
          <a:p>
            <a:pPr marL="742950" lvl="1" indent="-28575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radio buttons</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  set of mutually exclusive choices</a:t>
            </a:r>
            <a:endParaRPr/>
          </a:p>
          <a:p>
            <a:pPr marL="742950" lvl="1" indent="-285750" algn="l" rtl="0">
              <a:lnSpc>
                <a:spcPct val="9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check boxes</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  set of non-exclusive choices</a:t>
            </a:r>
            <a:endParaRPr/>
          </a:p>
        </p:txBody>
      </p:sp>
      <p:pic>
        <p:nvPicPr>
          <p:cNvPr id="561" name="Google Shape;561;p44"/>
          <p:cNvPicPr preferRelativeResize="0"/>
          <p:nvPr/>
        </p:nvPicPr>
        <p:blipFill rotWithShape="1">
          <a:blip r:embed="rId3">
            <a:alphaModFix/>
          </a:blip>
          <a:srcRect/>
          <a:stretch/>
        </p:blipFill>
        <p:spPr>
          <a:xfrm>
            <a:off x="4267200" y="3048000"/>
            <a:ext cx="4622800" cy="1371600"/>
          </a:xfrm>
          <a:prstGeom prst="rect">
            <a:avLst/>
          </a:prstGeom>
          <a:noFill/>
          <a:ln w="28575" cap="flat" cmpd="sng">
            <a:solidFill>
              <a:schemeClr val="lt2"/>
            </a:solidFill>
            <a:prstDash val="solid"/>
            <a:miter lim="800000"/>
            <a:headEnd type="none" w="sm" len="sm"/>
            <a:tailEnd type="none" w="sm" len="sm"/>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5"/>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Toolbars</a:t>
            </a:r>
            <a:endParaRPr/>
          </a:p>
        </p:txBody>
      </p:sp>
      <p:sp>
        <p:nvSpPr>
          <p:cNvPr id="567" name="Google Shape;567;p4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long lines of icons …</a:t>
            </a:r>
            <a:br>
              <a:rPr lang="en-US" sz="2800" b="0" i="0" u="none">
                <a:solidFill>
                  <a:schemeClr val="dk1"/>
                </a:solidFill>
                <a:latin typeface="Verdana"/>
                <a:ea typeface="Verdana"/>
                <a:cs typeface="Verdana"/>
                <a:sym typeface="Verdana"/>
              </a:rPr>
            </a:br>
            <a:r>
              <a:rPr lang="en-US" sz="2800" b="0" i="0" u="none">
                <a:solidFill>
                  <a:schemeClr val="dk1"/>
                </a:solidFill>
                <a:latin typeface="Verdana"/>
                <a:ea typeface="Verdana"/>
                <a:cs typeface="Verdana"/>
                <a:sym typeface="Verdana"/>
              </a:rPr>
              <a:t>	… but what do they do?</a:t>
            </a:r>
            <a:endParaRPr/>
          </a:p>
          <a:p>
            <a:pPr marL="342900" lvl="0" indent="-228600" algn="l" rtl="0">
              <a:lnSpc>
                <a:spcPct val="10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fast access to common actions</a:t>
            </a:r>
            <a:endParaRPr/>
          </a:p>
          <a:p>
            <a:pPr marL="342900" lvl="0" indent="-228600" algn="l" rtl="0">
              <a:lnSpc>
                <a:spcPct val="10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often customizable:</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choose </a:t>
            </a:r>
            <a:r>
              <a:rPr lang="en-US" sz="2400" b="0" i="1" u="none">
                <a:solidFill>
                  <a:schemeClr val="dk1"/>
                </a:solidFill>
                <a:latin typeface="Verdana"/>
                <a:ea typeface="Verdana"/>
                <a:cs typeface="Verdana"/>
                <a:sym typeface="Verdana"/>
              </a:rPr>
              <a:t>which</a:t>
            </a:r>
            <a:r>
              <a:rPr lang="en-US" sz="2400" b="0" i="0" u="none">
                <a:solidFill>
                  <a:schemeClr val="dk1"/>
                </a:solidFill>
                <a:latin typeface="Verdana"/>
                <a:ea typeface="Verdana"/>
                <a:cs typeface="Verdana"/>
                <a:sym typeface="Verdana"/>
              </a:rPr>
              <a:t> toolbars to see</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choose </a:t>
            </a:r>
            <a:r>
              <a:rPr lang="en-US" sz="2400" b="0" i="1" u="none">
                <a:solidFill>
                  <a:schemeClr val="dk1"/>
                </a:solidFill>
                <a:latin typeface="Verdana"/>
                <a:ea typeface="Verdana"/>
                <a:cs typeface="Verdana"/>
                <a:sym typeface="Verdana"/>
              </a:rPr>
              <a:t>what</a:t>
            </a:r>
            <a:r>
              <a:rPr lang="en-US" sz="2400" b="0" i="0" u="none">
                <a:solidFill>
                  <a:schemeClr val="dk1"/>
                </a:solidFill>
                <a:latin typeface="Verdana"/>
                <a:ea typeface="Verdana"/>
                <a:cs typeface="Verdana"/>
                <a:sym typeface="Verdana"/>
              </a:rPr>
              <a:t> options are on it</a:t>
            </a:r>
            <a:endParaRPr/>
          </a:p>
        </p:txBody>
      </p:sp>
      <p:pic>
        <p:nvPicPr>
          <p:cNvPr id="568" name="Google Shape;568;p45"/>
          <p:cNvPicPr preferRelativeResize="0"/>
          <p:nvPr/>
        </p:nvPicPr>
        <p:blipFill rotWithShape="1">
          <a:blip r:embed="rId3">
            <a:alphaModFix/>
          </a:blip>
          <a:srcRect/>
          <a:stretch/>
        </p:blipFill>
        <p:spPr>
          <a:xfrm>
            <a:off x="133349" y="5568462"/>
            <a:ext cx="8916865" cy="94956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Palettes and tear-off menus</a:t>
            </a:r>
            <a:endParaRPr/>
          </a:p>
        </p:txBody>
      </p:sp>
      <p:sp>
        <p:nvSpPr>
          <p:cNvPr id="574" name="Google Shape;574;p46"/>
          <p:cNvSpPr txBox="1">
            <a:spLocks noGrp="1"/>
          </p:cNvSpPr>
          <p:nvPr>
            <p:ph type="body" idx="1"/>
          </p:nvPr>
        </p:nvSpPr>
        <p:spPr>
          <a:xfrm>
            <a:off x="183995" y="1836235"/>
            <a:ext cx="5670395"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Problem</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menu not there when you want it</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Solution</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palettes – little windows of actions</a:t>
            </a:r>
            <a:endParaRPr/>
          </a:p>
          <a:p>
            <a:pPr marL="1520825"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shown/hidden via menu option</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e.g. available shapes in drawing package</a:t>
            </a:r>
            <a:endParaRPr/>
          </a:p>
          <a:p>
            <a:pPr marL="342900" lvl="0" indent="-342900" algn="l" rtl="0">
              <a:lnSpc>
                <a:spcPct val="10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	tear-off and pin-up menus</a:t>
            </a:r>
            <a:endParaRPr/>
          </a:p>
          <a:p>
            <a:pPr marL="1520825"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menu ‘tears off’ to become palette </a:t>
            </a:r>
            <a:endParaRPr/>
          </a:p>
          <a:p>
            <a:pPr marL="342900" lvl="0" indent="-2159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p:txBody>
      </p:sp>
      <p:pic>
        <p:nvPicPr>
          <p:cNvPr id="575" name="Google Shape;575;p46" descr="BCGSoft | Samples"/>
          <p:cNvPicPr preferRelativeResize="0"/>
          <p:nvPr/>
        </p:nvPicPr>
        <p:blipFill rotWithShape="1">
          <a:blip r:embed="rId3">
            <a:alphaModFix/>
          </a:blip>
          <a:srcRect/>
          <a:stretch/>
        </p:blipFill>
        <p:spPr>
          <a:xfrm>
            <a:off x="6021658" y="1752600"/>
            <a:ext cx="3044283" cy="295220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7"/>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Dialogue boxes</a:t>
            </a:r>
            <a:endParaRPr/>
          </a:p>
        </p:txBody>
      </p:sp>
      <p:sp>
        <p:nvSpPr>
          <p:cNvPr id="581" name="Google Shape;581;p4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information windows that pop up to inform of an important event or request information.</a:t>
            </a:r>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742950" lvl="1" indent="-285750" algn="l" rtl="0">
              <a:lnSpc>
                <a:spcPct val="10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e.g:  when saving a file, a dialogue box is displayed to allow the user to specify the filename and location.  Once the file is saved, the box disappears.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8"/>
          <p:cNvSpPr txBox="1">
            <a:spLocks noGrp="1"/>
          </p:cNvSpPr>
          <p:nvPr>
            <p:ph type="ctrTitle"/>
          </p:nvPr>
        </p:nvSpPr>
        <p:spPr>
          <a:xfrm>
            <a:off x="685800" y="769434"/>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Interactivity</a:t>
            </a:r>
            <a:endParaRPr/>
          </a:p>
        </p:txBody>
      </p:sp>
      <p:sp>
        <p:nvSpPr>
          <p:cNvPr id="587" name="Google Shape;587;p48"/>
          <p:cNvSpPr txBox="1">
            <a:spLocks noGrp="1"/>
          </p:cNvSpPr>
          <p:nvPr>
            <p:ph type="subTitle" idx="1"/>
          </p:nvPr>
        </p:nvSpPr>
        <p:spPr>
          <a:xfrm>
            <a:off x="1371600" y="2380785"/>
            <a:ext cx="6400800" cy="1752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Verdana"/>
                <a:ea typeface="Verdana"/>
                <a:cs typeface="Verdana"/>
                <a:sym typeface="Verdana"/>
              </a:rPr>
              <a:t>Easy to focus on look</a:t>
            </a:r>
            <a:endParaRPr/>
          </a:p>
          <a:p>
            <a:pPr marL="457200" lvl="0" indent="-4572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Verdana"/>
                <a:ea typeface="Verdana"/>
                <a:cs typeface="Verdana"/>
                <a:sym typeface="Verdana"/>
              </a:rPr>
              <a:t>What about feel?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Some Terms Of Interaction (cont.)</a:t>
            </a:r>
            <a:endParaRPr/>
          </a:p>
        </p:txBody>
      </p:sp>
      <p:sp>
        <p:nvSpPr>
          <p:cNvPr id="133" name="Google Shape;133;p6"/>
          <p:cNvSpPr txBox="1">
            <a:spLocks noGrp="1"/>
          </p:cNvSpPr>
          <p:nvPr>
            <p:ph type="body" idx="1"/>
          </p:nvPr>
        </p:nvSpPr>
        <p:spPr>
          <a:xfrm>
            <a:off x="685800" y="1981200"/>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1" u="none">
                <a:solidFill>
                  <a:schemeClr val="dk1"/>
                </a:solidFill>
                <a:latin typeface="Verdana"/>
                <a:ea typeface="Verdana"/>
                <a:cs typeface="Verdana"/>
                <a:sym typeface="Verdana"/>
              </a:rPr>
              <a:t>Task analysis </a:t>
            </a:r>
            <a:r>
              <a:rPr lang="en-US" sz="2000" b="0" i="0" u="none">
                <a:solidFill>
                  <a:schemeClr val="dk1"/>
                </a:solidFill>
                <a:latin typeface="Verdana"/>
                <a:ea typeface="Verdana"/>
                <a:cs typeface="Verdana"/>
                <a:sym typeface="Verdana"/>
              </a:rPr>
              <a:t>involves the identification of the problem space for the user of an interactive system in terms of the domain, goals, intentions and tasks. </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We can use our knowledge of tasks and goals to assess the interactive system that is designed to support them. </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The concepts used in the design of the system and the description of the user are separate, and so we can refer to them as distinct components, called the </a:t>
            </a:r>
            <a:r>
              <a:rPr lang="en-US" sz="2000" b="0" i="1" u="none">
                <a:solidFill>
                  <a:schemeClr val="dk1"/>
                </a:solidFill>
                <a:latin typeface="Verdana"/>
                <a:ea typeface="Verdana"/>
                <a:cs typeface="Verdana"/>
                <a:sym typeface="Verdana"/>
              </a:rPr>
              <a:t>System </a:t>
            </a:r>
            <a:r>
              <a:rPr lang="en-US" sz="2000" b="0" i="0" u="none">
                <a:solidFill>
                  <a:schemeClr val="dk1"/>
                </a:solidFill>
                <a:latin typeface="Verdana"/>
                <a:ea typeface="Verdana"/>
                <a:cs typeface="Verdana"/>
                <a:sym typeface="Verdana"/>
              </a:rPr>
              <a:t>and the </a:t>
            </a:r>
            <a:r>
              <a:rPr lang="en-US" sz="2000" b="0" i="1" u="none">
                <a:solidFill>
                  <a:schemeClr val="dk1"/>
                </a:solidFill>
                <a:latin typeface="Verdana"/>
                <a:ea typeface="Verdana"/>
                <a:cs typeface="Verdana"/>
                <a:sym typeface="Verdana"/>
              </a:rPr>
              <a:t>User</a:t>
            </a:r>
            <a:r>
              <a:rPr lang="en-US" sz="2000" b="0" i="0" u="none">
                <a:solidFill>
                  <a:schemeClr val="dk1"/>
                </a:solidFill>
                <a:latin typeface="Verdana"/>
                <a:ea typeface="Verdana"/>
                <a:cs typeface="Verdana"/>
                <a:sym typeface="Verdana"/>
              </a:rPr>
              <a:t>, respectively.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9"/>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Speech–driven Interfaces</a:t>
            </a:r>
            <a:endParaRPr/>
          </a:p>
        </p:txBody>
      </p:sp>
      <p:sp>
        <p:nvSpPr>
          <p:cNvPr id="593" name="Google Shape;593;p4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rapidly improving …</a:t>
            </a:r>
            <a:br>
              <a:rPr lang="en-US" sz="2800" b="0" i="0" u="none">
                <a:solidFill>
                  <a:schemeClr val="dk1"/>
                </a:solidFill>
                <a:latin typeface="Verdana"/>
                <a:ea typeface="Verdana"/>
                <a:cs typeface="Verdana"/>
                <a:sym typeface="Verdana"/>
              </a:rPr>
            </a:br>
            <a:r>
              <a:rPr lang="en-US" sz="2800" b="0" i="0" u="none">
                <a:solidFill>
                  <a:schemeClr val="dk1"/>
                </a:solidFill>
                <a:latin typeface="Verdana"/>
                <a:ea typeface="Verdana"/>
                <a:cs typeface="Verdana"/>
                <a:sym typeface="Verdana"/>
              </a:rPr>
              <a:t>	… but still inaccurate</a:t>
            </a:r>
            <a:endParaRPr/>
          </a:p>
          <a:p>
            <a:pPr marL="342900" lvl="0" indent="-266700" algn="l" rtl="0">
              <a:lnSpc>
                <a:spcPct val="9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9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how to have robust dialogue?</a:t>
            </a:r>
            <a:br>
              <a:rPr lang="en-US" sz="2800" b="0" i="0" u="none">
                <a:solidFill>
                  <a:schemeClr val="dk1"/>
                </a:solidFill>
                <a:latin typeface="Verdana"/>
                <a:ea typeface="Verdana"/>
                <a:cs typeface="Verdana"/>
                <a:sym typeface="Verdana"/>
              </a:rPr>
            </a:br>
            <a:r>
              <a:rPr lang="en-US" sz="2800" b="0" i="0" u="none">
                <a:solidFill>
                  <a:schemeClr val="dk1"/>
                </a:solidFill>
                <a:latin typeface="Verdana"/>
                <a:ea typeface="Verdana"/>
                <a:cs typeface="Verdana"/>
                <a:sym typeface="Verdana"/>
              </a:rPr>
              <a:t>	… interaction of course!</a:t>
            </a:r>
            <a:endParaRPr/>
          </a:p>
          <a:p>
            <a:pPr marL="342900" lvl="0" indent="-165100" algn="l" rtl="0">
              <a:lnSpc>
                <a:spcPct val="9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9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e.g. airline reservation:</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reliable “yes” and “no”</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 system reflects back its understanding</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a:t>
            </a:r>
            <a:r>
              <a:rPr lang="en-US" sz="2000" b="0" i="0" u="none">
                <a:solidFill>
                  <a:schemeClr val="dk1"/>
                </a:solidFill>
                <a:latin typeface="Verdana"/>
                <a:ea typeface="Verdana"/>
                <a:cs typeface="Verdana"/>
                <a:sym typeface="Verdana"/>
              </a:rPr>
              <a:t>“you want a ticket from New York to Boston?”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0"/>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Look and … feel</a:t>
            </a:r>
            <a:endParaRPr/>
          </a:p>
        </p:txBody>
      </p:sp>
      <p:sp>
        <p:nvSpPr>
          <p:cNvPr id="599" name="Google Shape;599;p5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WIMP systems have the same elements:</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a:t>
            </a:r>
            <a:r>
              <a:rPr lang="en-US" sz="1800" b="0" i="0" u="none">
                <a:solidFill>
                  <a:schemeClr val="dk1"/>
                </a:solidFill>
                <a:latin typeface="Verdana"/>
                <a:ea typeface="Verdana"/>
                <a:cs typeface="Verdana"/>
                <a:sym typeface="Verdana"/>
              </a:rPr>
              <a:t>windows, icons., menus, pointers, buttons, etc.</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but different window systems</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 </a:t>
            </a:r>
            <a:r>
              <a:rPr lang="en-US" sz="2400" b="0" i="1" u="none">
                <a:solidFill>
                  <a:schemeClr val="dk1"/>
                </a:solidFill>
                <a:latin typeface="Verdana"/>
                <a:ea typeface="Verdana"/>
                <a:cs typeface="Verdana"/>
                <a:sym typeface="Verdana"/>
              </a:rPr>
              <a:t>behave</a:t>
            </a:r>
            <a:r>
              <a:rPr lang="en-US" sz="2400" b="0" i="0" u="none">
                <a:solidFill>
                  <a:schemeClr val="dk1"/>
                </a:solidFill>
                <a:latin typeface="Verdana"/>
                <a:ea typeface="Verdana"/>
                <a:cs typeface="Verdana"/>
                <a:sym typeface="Verdana"/>
              </a:rPr>
              <a:t> differently</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742950" lvl="1" indent="-285750" algn="l" rtl="0">
              <a:lnSpc>
                <a:spcPct val="100000"/>
              </a:lnSpc>
              <a:spcBef>
                <a:spcPts val="400"/>
              </a:spcBef>
              <a:spcAft>
                <a:spcPts val="0"/>
              </a:spcAft>
              <a:buClr>
                <a:schemeClr val="dk1"/>
              </a:buClr>
              <a:buSzPts val="2000"/>
              <a:buFont typeface="Verdana"/>
              <a:buChar char=" "/>
            </a:pPr>
            <a:r>
              <a:rPr lang="en-US" sz="2000" b="0" i="0" u="none">
                <a:solidFill>
                  <a:schemeClr val="dk1"/>
                </a:solidFill>
                <a:latin typeface="Verdana"/>
                <a:ea typeface="Verdana"/>
                <a:cs typeface="Verdana"/>
                <a:sym typeface="Verdana"/>
              </a:rPr>
              <a:t>e.g. MacOS vs Windows menus</a:t>
            </a:r>
            <a:endParaRPr/>
          </a:p>
          <a:p>
            <a:pPr marL="342900" lvl="0" indent="-190500" algn="l" rtl="0">
              <a:lnSpc>
                <a:spcPct val="100000"/>
              </a:lnSpc>
              <a:spcBef>
                <a:spcPts val="480"/>
              </a:spcBef>
              <a:spcAft>
                <a:spcPts val="0"/>
              </a:spcAft>
              <a:buClr>
                <a:schemeClr val="dk1"/>
              </a:buClr>
              <a:buSzPts val="2400"/>
              <a:buFont typeface="Verdana"/>
              <a:buNone/>
            </a:pPr>
            <a:endParaRPr sz="2400" b="0" i="0" u="none">
              <a:solidFill>
                <a:schemeClr val="dk1"/>
              </a:solidFill>
              <a:latin typeface="Verdana"/>
              <a:ea typeface="Verdana"/>
              <a:cs typeface="Verdana"/>
              <a:sym typeface="Verdana"/>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appearance + behaviour   =   look and feel</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1"/>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Initiative </a:t>
            </a:r>
            <a:endParaRPr/>
          </a:p>
        </p:txBody>
      </p:sp>
      <p:sp>
        <p:nvSpPr>
          <p:cNvPr id="605" name="Google Shape;605;p5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who has the initiative?</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old question–answer	–  computer</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WIMP interface	–  user</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WIMP exceptions …</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a:t>
            </a:r>
            <a:r>
              <a:rPr lang="en-US" sz="2400" b="0" i="1" u="none">
                <a:solidFill>
                  <a:schemeClr val="dk1"/>
                </a:solidFill>
                <a:latin typeface="Verdana"/>
                <a:ea typeface="Verdana"/>
                <a:cs typeface="Verdana"/>
                <a:sym typeface="Verdana"/>
              </a:rPr>
              <a:t>pre-emptive</a:t>
            </a:r>
            <a:r>
              <a:rPr lang="en-US" sz="2400" b="0" i="0" u="none">
                <a:solidFill>
                  <a:schemeClr val="dk1"/>
                </a:solidFill>
                <a:latin typeface="Verdana"/>
                <a:ea typeface="Verdana"/>
                <a:cs typeface="Verdana"/>
                <a:sym typeface="Verdana"/>
              </a:rPr>
              <a:t> parts of the interface</a:t>
            </a:r>
            <a:endParaRPr/>
          </a:p>
          <a:p>
            <a:pPr marL="342900" lvl="0" indent="-266700" algn="l" rtl="0">
              <a:lnSpc>
                <a:spcPct val="100000"/>
              </a:lnSpc>
              <a:spcBef>
                <a:spcPts val="240"/>
              </a:spcBef>
              <a:spcAft>
                <a:spcPts val="0"/>
              </a:spcAft>
              <a:buClr>
                <a:schemeClr val="dk1"/>
              </a:buClr>
              <a:buSzPts val="1200"/>
              <a:buFont typeface="Verdana"/>
              <a:buNone/>
            </a:pPr>
            <a:endParaRPr sz="12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modal dialog boxes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come and won’t go away!</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good for errors, essential steps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but use with care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2"/>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Error and repair</a:t>
            </a:r>
            <a:endParaRPr/>
          </a:p>
        </p:txBody>
      </p:sp>
      <p:sp>
        <p:nvSpPr>
          <p:cNvPr id="611" name="Google Shape;611;p52"/>
          <p:cNvSpPr txBox="1">
            <a:spLocks noGrp="1"/>
          </p:cNvSpPr>
          <p:nvPr>
            <p:ph type="body" idx="1"/>
          </p:nvPr>
        </p:nvSpPr>
        <p:spPr>
          <a:xfrm>
            <a:off x="685800" y="1981200"/>
            <a:ext cx="7620000" cy="190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can’t always avoid errors …</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 but we can put them right</a:t>
            </a:r>
            <a:endParaRPr/>
          </a:p>
          <a:p>
            <a:pPr marL="0" lvl="0" indent="0" algn="l" rtl="0">
              <a:lnSpc>
                <a:spcPct val="100000"/>
              </a:lnSpc>
              <a:spcBef>
                <a:spcPts val="200"/>
              </a:spcBef>
              <a:spcAft>
                <a:spcPts val="0"/>
              </a:spcAft>
              <a:buClr>
                <a:schemeClr val="dk1"/>
              </a:buClr>
              <a:buSzPts val="1000"/>
              <a:buFont typeface="Verdana"/>
              <a:buNone/>
            </a:pPr>
            <a:endParaRPr sz="1000" b="0" i="0" u="none">
              <a:solidFill>
                <a:schemeClr val="dk1"/>
              </a:solidFill>
              <a:latin typeface="Verdana"/>
              <a:ea typeface="Verdana"/>
              <a:cs typeface="Verdana"/>
              <a:sym typeface="Verdana"/>
            </a:endParaRPr>
          </a:p>
          <a:p>
            <a:pPr marL="0" lvl="0" indent="0" algn="l" rtl="0">
              <a:lnSpc>
                <a:spcPct val="100000"/>
              </a:lnSpc>
              <a:spcBef>
                <a:spcPts val="480"/>
              </a:spcBef>
              <a:spcAft>
                <a:spcPts val="0"/>
              </a:spcAft>
              <a:buClr>
                <a:schemeClr val="dk1"/>
              </a:buClr>
              <a:buSzPts val="2400"/>
              <a:buFont typeface="Verdana"/>
              <a:buChar char=" "/>
            </a:pPr>
            <a:r>
              <a:rPr lang="en-US" sz="2400" b="0" i="0" u="none">
                <a:solidFill>
                  <a:schemeClr val="dk1"/>
                </a:solidFill>
                <a:latin typeface="Verdana"/>
                <a:ea typeface="Verdana"/>
                <a:cs typeface="Verdana"/>
                <a:sym typeface="Verdana"/>
              </a:rPr>
              <a:t>make it easy to </a:t>
            </a:r>
            <a:r>
              <a:rPr lang="en-US" sz="2400" b="0" i="1" u="none">
                <a:solidFill>
                  <a:schemeClr val="dk1"/>
                </a:solidFill>
                <a:latin typeface="Verdana"/>
                <a:ea typeface="Verdana"/>
                <a:cs typeface="Verdana"/>
                <a:sym typeface="Verdana"/>
              </a:rPr>
              <a:t>detect</a:t>
            </a:r>
            <a:r>
              <a:rPr lang="en-US" sz="2400" b="0" i="0" u="none">
                <a:solidFill>
                  <a:schemeClr val="dk1"/>
                </a:solidFill>
                <a:latin typeface="Verdana"/>
                <a:ea typeface="Verdana"/>
                <a:cs typeface="Verdana"/>
                <a:sym typeface="Verdana"/>
              </a:rPr>
              <a:t> errors</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 then the user can </a:t>
            </a:r>
            <a:r>
              <a:rPr lang="en-US" sz="2400" b="0" i="1" u="none">
                <a:solidFill>
                  <a:schemeClr val="dk1"/>
                </a:solidFill>
                <a:latin typeface="Verdana"/>
                <a:ea typeface="Verdana"/>
                <a:cs typeface="Verdana"/>
                <a:sym typeface="Verdana"/>
              </a:rPr>
              <a:t>repair</a:t>
            </a:r>
            <a:r>
              <a:rPr lang="en-US" sz="2400" b="0" i="0" u="none">
                <a:solidFill>
                  <a:schemeClr val="dk1"/>
                </a:solidFill>
                <a:latin typeface="Verdana"/>
                <a:ea typeface="Verdana"/>
                <a:cs typeface="Verdana"/>
                <a:sym typeface="Verdana"/>
              </a:rPr>
              <a:t> them</a:t>
            </a:r>
            <a:endParaRPr/>
          </a:p>
        </p:txBody>
      </p:sp>
      <p:sp>
        <p:nvSpPr>
          <p:cNvPr id="612" name="Google Shape;612;p52"/>
          <p:cNvSpPr txBox="1">
            <a:spLocks noGrp="1"/>
          </p:cNvSpPr>
          <p:nvPr>
            <p:ph type="body" idx="1"/>
          </p:nvPr>
        </p:nvSpPr>
        <p:spPr>
          <a:xfrm>
            <a:off x="3124200" y="4038600"/>
            <a:ext cx="5181600" cy="2514600"/>
          </a:xfrm>
          <a:prstGeom prst="rect">
            <a:avLst/>
          </a:prstGeom>
          <a:noFill/>
          <a:ln w="28575" cap="flat" cmpd="sng">
            <a:solidFill>
              <a:schemeClr val="lt2"/>
            </a:solidFill>
            <a:prstDash val="solid"/>
            <a:miter lim="524288"/>
            <a:headEnd type="none" w="sm" len="sm"/>
            <a:tailEnd type="none" w="sm" len="sm"/>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hello, this is the Go Faster booking system</a:t>
            </a:r>
            <a:endParaRPr/>
          </a:p>
          <a:p>
            <a:pPr marL="342900" lvl="0" indent="-342900" algn="l" rtl="0">
              <a:lnSpc>
                <a:spcPct val="100000"/>
              </a:lnSpc>
              <a:spcBef>
                <a:spcPts val="28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what would you like?</a:t>
            </a:r>
            <a:endParaRPr/>
          </a:p>
          <a:p>
            <a:pPr marL="342900" lvl="0" indent="-342900" algn="l" rtl="0">
              <a:lnSpc>
                <a:spcPct val="100000"/>
              </a:lnSpc>
              <a:spcBef>
                <a:spcPts val="28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(user) </a:t>
            </a:r>
            <a:r>
              <a:rPr lang="en-US" sz="1400" b="0" i="1" u="none">
                <a:solidFill>
                  <a:schemeClr val="dk1"/>
                </a:solidFill>
                <a:latin typeface="Verdana"/>
                <a:ea typeface="Verdana"/>
                <a:cs typeface="Verdana"/>
                <a:sym typeface="Verdana"/>
              </a:rPr>
              <a:t>I want to fly from New York to London</a:t>
            </a:r>
            <a:endParaRPr/>
          </a:p>
          <a:p>
            <a:pPr marL="342900" lvl="0" indent="-342900" algn="l" rtl="0">
              <a:lnSpc>
                <a:spcPct val="100000"/>
              </a:lnSpc>
              <a:spcBef>
                <a:spcPts val="28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you want a ticket from New York to Boston</a:t>
            </a:r>
            <a:endParaRPr/>
          </a:p>
          <a:p>
            <a:pPr marL="342900" lvl="0" indent="-342900" algn="l" rtl="0">
              <a:lnSpc>
                <a:spcPct val="100000"/>
              </a:lnSpc>
              <a:spcBef>
                <a:spcPts val="28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(user) </a:t>
            </a:r>
            <a:r>
              <a:rPr lang="en-US" sz="1400" b="0" i="1" u="none">
                <a:solidFill>
                  <a:schemeClr val="dk1"/>
                </a:solidFill>
                <a:latin typeface="Verdana"/>
                <a:ea typeface="Verdana"/>
                <a:cs typeface="Verdana"/>
                <a:sym typeface="Verdana"/>
              </a:rPr>
              <a:t>no</a:t>
            </a:r>
            <a:endParaRPr/>
          </a:p>
          <a:p>
            <a:pPr marL="342900" lvl="0" indent="-342900" algn="l" rtl="0">
              <a:lnSpc>
                <a:spcPct val="100000"/>
              </a:lnSpc>
              <a:spcBef>
                <a:spcPts val="28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sorry, please confirm one at a time</a:t>
            </a:r>
            <a:endParaRPr/>
          </a:p>
          <a:p>
            <a:pPr marL="342900" lvl="0" indent="-342900" algn="l" rtl="0">
              <a:lnSpc>
                <a:spcPct val="100000"/>
              </a:lnSpc>
              <a:spcBef>
                <a:spcPts val="28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do you want to fly from New York</a:t>
            </a:r>
            <a:endParaRPr/>
          </a:p>
          <a:p>
            <a:pPr marL="342900" lvl="0" indent="-342900" algn="l" rtl="0">
              <a:lnSpc>
                <a:spcPct val="100000"/>
              </a:lnSpc>
              <a:spcBef>
                <a:spcPts val="28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(user) yes</a:t>
            </a:r>
            <a:endParaRPr/>
          </a:p>
          <a:p>
            <a:pPr marL="342900" lvl="0" indent="-342900" algn="l" rtl="0">
              <a:lnSpc>
                <a:spcPct val="100000"/>
              </a:lnSpc>
              <a:spcBef>
                <a:spcPts val="28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 …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3"/>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Context</a:t>
            </a:r>
            <a:endParaRPr/>
          </a:p>
        </p:txBody>
      </p:sp>
      <p:sp>
        <p:nvSpPr>
          <p:cNvPr id="618" name="Google Shape;618;p5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Verdana"/>
              <a:buNone/>
            </a:pPr>
            <a:r>
              <a:rPr lang="en-US" sz="2400" b="0" i="0" u="none">
                <a:solidFill>
                  <a:schemeClr val="dk1"/>
                </a:solidFill>
                <a:latin typeface="Verdana"/>
                <a:ea typeface="Verdana"/>
                <a:cs typeface="Verdana"/>
                <a:sym typeface="Verdana"/>
              </a:rPr>
              <a:t>Interaction affected by social and organizational context</a:t>
            </a:r>
            <a:endParaRPr/>
          </a:p>
          <a:p>
            <a:pPr marL="342900" lvl="0" indent="-228600" algn="l" rtl="0">
              <a:lnSpc>
                <a:spcPct val="10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other people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desire to impress, competition, fear of failure</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motivation</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fear, allegiance, ambition, self-satisfaction</a:t>
            </a:r>
            <a:endParaRPr/>
          </a:p>
          <a:p>
            <a:pPr marL="342900" lvl="0" indent="-34290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inadequate systems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cause frustration and lack of motivation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4"/>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General lesson …</a:t>
            </a:r>
            <a:endParaRPr/>
          </a:p>
        </p:txBody>
      </p:sp>
      <p:sp>
        <p:nvSpPr>
          <p:cNvPr id="624" name="Google Shape;624;p7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Verdana"/>
              <a:buNone/>
            </a:pPr>
            <a:r>
              <a:rPr lang="en-US" sz="2800" b="0" i="0" u="none">
                <a:solidFill>
                  <a:schemeClr val="dk1"/>
                </a:solidFill>
                <a:latin typeface="Verdana"/>
                <a:ea typeface="Verdana"/>
                <a:cs typeface="Verdana"/>
                <a:sym typeface="Verdana"/>
              </a:rPr>
              <a:t>if you want someone to do something …</a:t>
            </a:r>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make it easy for them!</a:t>
            </a:r>
            <a:endParaRPr/>
          </a:p>
          <a:p>
            <a:pPr marL="342900" lvl="0" indent="-165100" algn="l" rtl="0">
              <a:lnSpc>
                <a:spcPct val="100000"/>
              </a:lnSpc>
              <a:spcBef>
                <a:spcPts val="560"/>
              </a:spcBef>
              <a:spcAft>
                <a:spcPts val="0"/>
              </a:spcAft>
              <a:buClr>
                <a:schemeClr val="dk1"/>
              </a:buClr>
              <a:buSzPts val="2800"/>
              <a:buFont typeface="Verdana"/>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dk1"/>
              </a:buClr>
              <a:buSzPts val="2800"/>
              <a:buFont typeface="Verdana"/>
              <a:buChar char="•"/>
            </a:pPr>
            <a:r>
              <a:rPr lang="en-US" sz="2800" b="0" i="0" u="none">
                <a:solidFill>
                  <a:schemeClr val="dk1"/>
                </a:solidFill>
                <a:latin typeface="Verdana"/>
                <a:ea typeface="Verdana"/>
                <a:cs typeface="Verdana"/>
                <a:sym typeface="Verdana"/>
              </a:rPr>
              <a:t>understand their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Some Terms Of Interaction (cont.)</a:t>
            </a:r>
            <a:endParaRPr/>
          </a:p>
        </p:txBody>
      </p:sp>
      <p:sp>
        <p:nvSpPr>
          <p:cNvPr id="139" name="Google Shape;139;p7"/>
          <p:cNvSpPr txBox="1">
            <a:spLocks noGrp="1"/>
          </p:cNvSpPr>
          <p:nvPr>
            <p:ph type="body" idx="1"/>
          </p:nvPr>
        </p:nvSpPr>
        <p:spPr>
          <a:xfrm>
            <a:off x="685800" y="1981200"/>
            <a:ext cx="77724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The </a:t>
            </a:r>
            <a:r>
              <a:rPr lang="en-US" sz="2000" b="0" i="1" u="none">
                <a:solidFill>
                  <a:schemeClr val="dk1"/>
                </a:solidFill>
                <a:latin typeface="Verdana"/>
                <a:ea typeface="Verdana"/>
                <a:cs typeface="Verdana"/>
                <a:sym typeface="Verdana"/>
              </a:rPr>
              <a:t>System </a:t>
            </a:r>
            <a:r>
              <a:rPr lang="en-US" sz="2000" b="0" i="0" u="none">
                <a:solidFill>
                  <a:schemeClr val="dk1"/>
                </a:solidFill>
                <a:latin typeface="Verdana"/>
                <a:ea typeface="Verdana"/>
                <a:cs typeface="Verdana"/>
                <a:sym typeface="Verdana"/>
              </a:rPr>
              <a:t>and </a:t>
            </a:r>
            <a:r>
              <a:rPr lang="en-US" sz="2000" b="0" i="1" u="none">
                <a:solidFill>
                  <a:schemeClr val="dk1"/>
                </a:solidFill>
                <a:latin typeface="Verdana"/>
                <a:ea typeface="Verdana"/>
                <a:cs typeface="Verdana"/>
                <a:sym typeface="Verdana"/>
              </a:rPr>
              <a:t>User </a:t>
            </a:r>
            <a:r>
              <a:rPr lang="en-US" sz="2000" b="0" i="0" u="none">
                <a:solidFill>
                  <a:schemeClr val="dk1"/>
                </a:solidFill>
                <a:latin typeface="Verdana"/>
                <a:ea typeface="Verdana"/>
                <a:cs typeface="Verdana"/>
                <a:sym typeface="Verdana"/>
              </a:rPr>
              <a:t>are each described by means of a language that can express concepts relevant in the domain of the application. </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The </a:t>
            </a:r>
            <a:r>
              <a:rPr lang="en-US" sz="2000" b="0" i="1" u="none">
                <a:solidFill>
                  <a:schemeClr val="dk1"/>
                </a:solidFill>
                <a:latin typeface="Verdana"/>
                <a:ea typeface="Verdana"/>
                <a:cs typeface="Verdana"/>
                <a:sym typeface="Verdana"/>
              </a:rPr>
              <a:t>System</a:t>
            </a:r>
            <a:r>
              <a:rPr lang="en-US" sz="2000" b="0" i="0" u="none">
                <a:solidFill>
                  <a:schemeClr val="dk1"/>
                </a:solidFill>
                <a:latin typeface="Verdana"/>
                <a:ea typeface="Verdana"/>
                <a:cs typeface="Verdana"/>
                <a:sym typeface="Verdana"/>
              </a:rPr>
              <a:t>’s language we will refer to as the </a:t>
            </a:r>
            <a:r>
              <a:rPr lang="en-US" sz="2000" b="0" i="1" u="none">
                <a:solidFill>
                  <a:schemeClr val="dk1"/>
                </a:solidFill>
                <a:latin typeface="Verdana"/>
                <a:ea typeface="Verdana"/>
                <a:cs typeface="Verdana"/>
                <a:sym typeface="Verdana"/>
              </a:rPr>
              <a:t>core language </a:t>
            </a:r>
            <a:r>
              <a:rPr lang="en-US" sz="2000" b="0" i="0" u="none">
                <a:solidFill>
                  <a:schemeClr val="dk1"/>
                </a:solidFill>
                <a:latin typeface="Verdana"/>
                <a:ea typeface="Verdana"/>
                <a:cs typeface="Verdana"/>
                <a:sym typeface="Verdana"/>
              </a:rPr>
              <a:t>and the </a:t>
            </a:r>
            <a:r>
              <a:rPr lang="en-US" sz="2000" b="0" i="1" u="none">
                <a:solidFill>
                  <a:schemeClr val="dk1"/>
                </a:solidFill>
                <a:latin typeface="Verdana"/>
                <a:ea typeface="Verdana"/>
                <a:cs typeface="Verdana"/>
                <a:sym typeface="Verdana"/>
              </a:rPr>
              <a:t>User</a:t>
            </a:r>
            <a:r>
              <a:rPr lang="en-US" sz="2000" b="0" i="0" u="none">
                <a:solidFill>
                  <a:schemeClr val="dk1"/>
                </a:solidFill>
                <a:latin typeface="Verdana"/>
                <a:ea typeface="Verdana"/>
                <a:cs typeface="Verdana"/>
                <a:sym typeface="Verdana"/>
              </a:rPr>
              <a:t>’s language we will refer to as the </a:t>
            </a:r>
            <a:r>
              <a:rPr lang="en-US" sz="2000" b="0" i="1" u="none">
                <a:solidFill>
                  <a:schemeClr val="dk1"/>
                </a:solidFill>
                <a:latin typeface="Verdana"/>
                <a:ea typeface="Verdana"/>
                <a:cs typeface="Verdana"/>
                <a:sym typeface="Verdana"/>
              </a:rPr>
              <a:t>task language</a:t>
            </a:r>
            <a:r>
              <a:rPr lang="en-US" sz="2000" b="0" i="0" u="none">
                <a:solidFill>
                  <a:schemeClr val="dk1"/>
                </a:solidFill>
                <a:latin typeface="Verdana"/>
                <a:ea typeface="Verdana"/>
                <a:cs typeface="Verdana"/>
                <a:sym typeface="Verdana"/>
              </a:rPr>
              <a:t>. </a:t>
            </a:r>
            <a:endParaRPr/>
          </a:p>
          <a:p>
            <a:pPr marL="342900" lvl="0" indent="-34290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The core language describes computational attributes of the domain relevant to the </a:t>
            </a:r>
            <a:r>
              <a:rPr lang="en-US" sz="2000" b="0" i="1" u="none">
                <a:solidFill>
                  <a:schemeClr val="dk1"/>
                </a:solidFill>
                <a:latin typeface="Verdana"/>
                <a:ea typeface="Verdana"/>
                <a:cs typeface="Verdana"/>
                <a:sym typeface="Verdana"/>
              </a:rPr>
              <a:t>System </a:t>
            </a:r>
            <a:r>
              <a:rPr lang="en-US" sz="2000" b="0" i="0" u="none">
                <a:solidFill>
                  <a:schemeClr val="dk1"/>
                </a:solidFill>
                <a:latin typeface="Verdana"/>
                <a:ea typeface="Verdana"/>
                <a:cs typeface="Verdana"/>
                <a:sym typeface="Verdana"/>
              </a:rPr>
              <a:t>state, whereas the task language describes psychological attributes of the domain relevant to the </a:t>
            </a:r>
            <a:r>
              <a:rPr lang="en-US" sz="2000" b="0" i="1" u="none">
                <a:solidFill>
                  <a:schemeClr val="dk1"/>
                </a:solidFill>
                <a:latin typeface="Verdana"/>
                <a:ea typeface="Verdana"/>
                <a:cs typeface="Verdana"/>
                <a:sym typeface="Verdana"/>
              </a:rPr>
              <a:t>User </a:t>
            </a:r>
            <a:r>
              <a:rPr lang="en-US" sz="2000" b="0" i="0" u="none">
                <a:solidFill>
                  <a:schemeClr val="dk1"/>
                </a:solidFill>
                <a:latin typeface="Verdana"/>
                <a:ea typeface="Verdana"/>
                <a:cs typeface="Verdana"/>
                <a:sym typeface="Verdana"/>
              </a:rPr>
              <a:t>state.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685800" y="6096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0" i="0" u="none">
                <a:solidFill>
                  <a:schemeClr val="dk2"/>
                </a:solidFill>
                <a:latin typeface="Comic Sans MS"/>
                <a:ea typeface="Comic Sans MS"/>
                <a:cs typeface="Comic Sans MS"/>
                <a:sym typeface="Comic Sans MS"/>
              </a:rPr>
              <a:t>Donald Norman’s model</a:t>
            </a:r>
            <a:endParaRPr/>
          </a:p>
        </p:txBody>
      </p:sp>
      <p:sp>
        <p:nvSpPr>
          <p:cNvPr id="145" name="Google Shape;145;p8"/>
          <p:cNvSpPr txBox="1">
            <a:spLocks noGrp="1"/>
          </p:cNvSpPr>
          <p:nvPr>
            <p:ph type="body" idx="1"/>
          </p:nvPr>
        </p:nvSpPr>
        <p:spPr>
          <a:xfrm>
            <a:off x="762000" y="1447800"/>
            <a:ext cx="77724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Seven stages</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User establishes the goal</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Formulates intention</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Specifies actions at interface</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Executes action</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Perceives system state</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Interprets system state</a:t>
            </a:r>
            <a:endParaRPr/>
          </a:p>
          <a:p>
            <a:pPr marL="742950" lvl="1" indent="-285750" algn="l" rtl="0">
              <a:lnSpc>
                <a:spcPct val="15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Evaluates system state with respect to goal</a:t>
            </a:r>
            <a:endParaRPr sz="2400" b="0" i="0" u="none">
              <a:solidFill>
                <a:schemeClr val="dk1"/>
              </a:solidFill>
              <a:latin typeface="Verdana"/>
              <a:ea typeface="Verdana"/>
              <a:cs typeface="Verdana"/>
              <a:sym typeface="Verdana"/>
            </a:endParaRPr>
          </a:p>
          <a:p>
            <a:pPr marL="342900" lvl="0" indent="-342900" algn="l" rtl="0">
              <a:lnSpc>
                <a:spcPct val="15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Norman’s model concentrates on user’s view of the interface.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685800" y="762000"/>
            <a:ext cx="6858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Comic Sans MS"/>
              <a:buNone/>
            </a:pPr>
            <a:r>
              <a:rPr lang="en-US" sz="3600" b="0" i="0" u="none">
                <a:solidFill>
                  <a:schemeClr val="dk1"/>
                </a:solidFill>
                <a:latin typeface="Comic Sans MS"/>
                <a:ea typeface="Comic Sans MS"/>
                <a:cs typeface="Comic Sans MS"/>
                <a:sym typeface="Comic Sans MS"/>
              </a:rPr>
              <a:t>The interactive cycle: execution-evaluation loop</a:t>
            </a:r>
            <a:endParaRPr/>
          </a:p>
        </p:txBody>
      </p:sp>
      <p:sp>
        <p:nvSpPr>
          <p:cNvPr id="151" name="Google Shape;151;p9"/>
          <p:cNvSpPr txBox="1">
            <a:spLocks noGrp="1"/>
          </p:cNvSpPr>
          <p:nvPr>
            <p:ph type="body" idx="1"/>
          </p:nvPr>
        </p:nvSpPr>
        <p:spPr>
          <a:xfrm>
            <a:off x="685800" y="1981200"/>
            <a:ext cx="7772400" cy="4724400"/>
          </a:xfrm>
          <a:prstGeom prst="rect">
            <a:avLst/>
          </a:prstGeom>
          <a:noFill/>
          <a:ln>
            <a:noFill/>
          </a:ln>
        </p:spPr>
        <p:txBody>
          <a:bodyPr spcFirstLastPara="1" wrap="square" lIns="91425" tIns="45700" rIns="91425" bIns="45700" anchor="t" anchorCtr="0">
            <a:noAutofit/>
          </a:bodyPr>
          <a:lstStyle/>
          <a:p>
            <a:pPr marL="342900" lvl="0" indent="-228600" algn="l" rtl="0">
              <a:lnSpc>
                <a:spcPct val="150000"/>
              </a:lnSpc>
              <a:spcBef>
                <a:spcPts val="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342900" lvl="0" indent="-228600" algn="l" rtl="0">
              <a:lnSpc>
                <a:spcPct val="15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914400" lvl="2" indent="0" algn="l" rtl="0">
              <a:lnSpc>
                <a:spcPct val="15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914400" lvl="2" indent="-114300" algn="l" rtl="0">
              <a:lnSpc>
                <a:spcPct val="15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user establishes the goal</a:t>
            </a:r>
            <a:endParaRPr/>
          </a:p>
          <a:p>
            <a:pPr marL="914400" lvl="2" indent="-114300" algn="l" rtl="0">
              <a:lnSpc>
                <a:spcPct val="15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formulates intention</a:t>
            </a:r>
            <a:endParaRPr/>
          </a:p>
          <a:p>
            <a:pPr marL="914400" lvl="2" indent="-114300" algn="l" rtl="0">
              <a:lnSpc>
                <a:spcPct val="15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specifies actions at interface</a:t>
            </a:r>
            <a:endParaRPr/>
          </a:p>
          <a:p>
            <a:pPr marL="914400" lvl="2" indent="-114300" algn="l" rtl="0">
              <a:lnSpc>
                <a:spcPct val="15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executes action</a:t>
            </a:r>
            <a:endParaRPr/>
          </a:p>
          <a:p>
            <a:pPr marL="914400" lvl="2" indent="-114300" algn="l" rtl="0">
              <a:lnSpc>
                <a:spcPct val="15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perceives system state</a:t>
            </a:r>
            <a:endParaRPr/>
          </a:p>
          <a:p>
            <a:pPr marL="914400" lvl="2" indent="-114300" algn="l" rtl="0">
              <a:lnSpc>
                <a:spcPct val="15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interprets system state</a:t>
            </a:r>
            <a:endParaRPr/>
          </a:p>
          <a:p>
            <a:pPr marL="914400" lvl="2" indent="-114300" algn="l" rtl="0">
              <a:lnSpc>
                <a:spcPct val="15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evaluates system state with respect to goal</a:t>
            </a:r>
            <a:endParaRPr/>
          </a:p>
          <a:p>
            <a:pPr marL="342900" lvl="0" indent="-228600" algn="l" rtl="0">
              <a:lnSpc>
                <a:spcPct val="10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p:txBody>
      </p:sp>
      <p:grpSp>
        <p:nvGrpSpPr>
          <p:cNvPr id="152" name="Google Shape;152;p9"/>
          <p:cNvGrpSpPr/>
          <p:nvPr/>
        </p:nvGrpSpPr>
        <p:grpSpPr>
          <a:xfrm>
            <a:off x="1733550" y="1752600"/>
            <a:ext cx="5734050" cy="1600200"/>
            <a:chOff x="1968" y="3120"/>
            <a:chExt cx="3612" cy="1008"/>
          </a:xfrm>
        </p:grpSpPr>
        <p:sp>
          <p:nvSpPr>
            <p:cNvPr id="153" name="Google Shape;153;p9"/>
            <p:cNvSpPr txBox="1"/>
            <p:nvPr/>
          </p:nvSpPr>
          <p:spPr>
            <a:xfrm>
              <a:off x="3361" y="3840"/>
              <a:ext cx="72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system</a:t>
              </a:r>
              <a:endParaRPr sz="1400" b="0" i="0" u="none" strike="noStrike" cap="none">
                <a:solidFill>
                  <a:srgbClr val="000000"/>
                </a:solidFill>
                <a:latin typeface="Arial"/>
                <a:ea typeface="Arial"/>
                <a:cs typeface="Arial"/>
                <a:sym typeface="Arial"/>
              </a:endParaRPr>
            </a:p>
          </p:txBody>
        </p:sp>
        <p:sp>
          <p:nvSpPr>
            <p:cNvPr id="154" name="Google Shape;154;p9"/>
            <p:cNvSpPr txBox="1"/>
            <p:nvPr/>
          </p:nvSpPr>
          <p:spPr>
            <a:xfrm>
              <a:off x="4587" y="3504"/>
              <a:ext cx="993"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evaluation</a:t>
              </a:r>
              <a:endParaRPr sz="1400" b="0" i="0" u="none" strike="noStrike" cap="none">
                <a:solidFill>
                  <a:srgbClr val="000000"/>
                </a:solidFill>
                <a:latin typeface="Arial"/>
                <a:ea typeface="Arial"/>
                <a:cs typeface="Arial"/>
                <a:sym typeface="Arial"/>
              </a:endParaRPr>
            </a:p>
          </p:txBody>
        </p:sp>
        <p:sp>
          <p:nvSpPr>
            <p:cNvPr id="155" name="Google Shape;155;p9"/>
            <p:cNvSpPr txBox="1"/>
            <p:nvPr/>
          </p:nvSpPr>
          <p:spPr>
            <a:xfrm>
              <a:off x="1968" y="3504"/>
              <a:ext cx="939"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execution</a:t>
              </a:r>
              <a:endParaRPr sz="1400" b="0" i="0" u="none" strike="noStrike" cap="none">
                <a:solidFill>
                  <a:srgbClr val="000000"/>
                </a:solidFill>
                <a:latin typeface="Arial"/>
                <a:ea typeface="Arial"/>
                <a:cs typeface="Arial"/>
                <a:sym typeface="Arial"/>
              </a:endParaRPr>
            </a:p>
          </p:txBody>
        </p:sp>
        <p:grpSp>
          <p:nvGrpSpPr>
            <p:cNvPr id="156" name="Google Shape;156;p9"/>
            <p:cNvGrpSpPr/>
            <p:nvPr/>
          </p:nvGrpSpPr>
          <p:grpSpPr>
            <a:xfrm>
              <a:off x="2955" y="3216"/>
              <a:ext cx="1536" cy="816"/>
              <a:chOff x="1680" y="1104"/>
              <a:chExt cx="1536" cy="816"/>
            </a:xfrm>
          </p:grpSpPr>
          <p:sp>
            <p:nvSpPr>
              <p:cNvPr id="157" name="Google Shape;157;p9"/>
              <p:cNvSpPr/>
              <p:nvPr/>
            </p:nvSpPr>
            <p:spPr>
              <a:xfrm>
                <a:off x="1680" y="1152"/>
                <a:ext cx="384" cy="768"/>
              </a:xfrm>
              <a:prstGeom prst="curvedRightArrow">
                <a:avLst>
                  <a:gd name="adj1" fmla="val 25000"/>
                  <a:gd name="adj2" fmla="val 50000"/>
                  <a:gd name="adj3"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sp>
            <p:nvSpPr>
              <p:cNvPr id="158" name="Google Shape;158;p9"/>
              <p:cNvSpPr/>
              <p:nvPr/>
            </p:nvSpPr>
            <p:spPr>
              <a:xfrm rot="10800000">
                <a:off x="2832" y="1104"/>
                <a:ext cx="384" cy="768"/>
              </a:xfrm>
              <a:prstGeom prst="curvedRightArrow">
                <a:avLst>
                  <a:gd name="adj1" fmla="val 25000"/>
                  <a:gd name="adj2" fmla="val 50000"/>
                  <a:gd name="adj3" fmla="val 2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a:ea typeface="Times"/>
                  <a:cs typeface="Times"/>
                  <a:sym typeface="Times"/>
                </a:endParaRPr>
              </a:p>
            </p:txBody>
          </p:sp>
        </p:grpSp>
        <p:sp>
          <p:nvSpPr>
            <p:cNvPr id="159" name="Google Shape;159;p9"/>
            <p:cNvSpPr txBox="1"/>
            <p:nvPr/>
          </p:nvSpPr>
          <p:spPr>
            <a:xfrm>
              <a:off x="3504" y="3120"/>
              <a:ext cx="480"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goal</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2852</Words>
  <Application>Microsoft Office PowerPoint</Application>
  <PresentationFormat>On-screen Show (4:3)</PresentationFormat>
  <Paragraphs>538</Paragraphs>
  <Slides>65</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Comic Sans MS</vt:lpstr>
      <vt:lpstr>Times</vt:lpstr>
      <vt:lpstr>Verdana</vt:lpstr>
      <vt:lpstr>Wingdings</vt:lpstr>
      <vt:lpstr>Blank</vt:lpstr>
      <vt:lpstr>Chapter 3</vt:lpstr>
      <vt:lpstr>The Interaction</vt:lpstr>
      <vt:lpstr>What is interaction?</vt:lpstr>
      <vt:lpstr>Models Of Interaction</vt:lpstr>
      <vt:lpstr>Some Terms Of Interaction</vt:lpstr>
      <vt:lpstr>Some Terms Of Interaction (cont.)</vt:lpstr>
      <vt:lpstr>Some Terms Of Interaction (cont.)</vt:lpstr>
      <vt:lpstr>Donald Norman’s model</vt:lpstr>
      <vt:lpstr>The interactive cycle: execution-evaluation loop</vt:lpstr>
      <vt:lpstr>execution/evaluation loop</vt:lpstr>
      <vt:lpstr>execution/evaluation loop</vt:lpstr>
      <vt:lpstr>execution/evaluation loop</vt:lpstr>
      <vt:lpstr>Example of  Norman cycle: switching on a light </vt:lpstr>
      <vt:lpstr>Example of  Norman cycle: switching on a light (cont.)</vt:lpstr>
      <vt:lpstr>Using Norman’s model</vt:lpstr>
      <vt:lpstr>Human error - slips and mistakes</vt:lpstr>
      <vt:lpstr>The interaction framework </vt:lpstr>
      <vt:lpstr>The interaction framework (cont.) </vt:lpstr>
      <vt:lpstr>The interaction framework (cont.) </vt:lpstr>
      <vt:lpstr>The interaction framework (cont.) </vt:lpstr>
      <vt:lpstr>The interaction framework (cont.) </vt:lpstr>
      <vt:lpstr>The interaction framework (cont.) </vt:lpstr>
      <vt:lpstr>Ergonomics</vt:lpstr>
      <vt:lpstr>Ergonomics</vt:lpstr>
      <vt:lpstr>Ergonomics - examples</vt:lpstr>
      <vt:lpstr>Ergonomics – examples…</vt:lpstr>
      <vt:lpstr>Ergonomics – examples…</vt:lpstr>
      <vt:lpstr>Ergonomics – examples…</vt:lpstr>
      <vt:lpstr>Ergonomics – examples…</vt:lpstr>
      <vt:lpstr>Ergonomics – examples…</vt:lpstr>
      <vt:lpstr>Industrial interfaces</vt:lpstr>
      <vt:lpstr>Glass interfaces ?</vt:lpstr>
      <vt:lpstr>Indirect manipulation</vt:lpstr>
      <vt:lpstr>Interaction Styles</vt:lpstr>
      <vt:lpstr>Common interaction styles</vt:lpstr>
      <vt:lpstr>Command line interface</vt:lpstr>
      <vt:lpstr>Menus</vt:lpstr>
      <vt:lpstr>Natural language</vt:lpstr>
      <vt:lpstr>Query interfaces</vt:lpstr>
      <vt:lpstr>Form-fills</vt:lpstr>
      <vt:lpstr>Spreadsheets</vt:lpstr>
      <vt:lpstr>WIMP Interface</vt:lpstr>
      <vt:lpstr>Point and click interfaces</vt:lpstr>
      <vt:lpstr>Three dimensional interfaces</vt:lpstr>
      <vt:lpstr>Elements Of The Wimp Interface</vt:lpstr>
      <vt:lpstr>Windows</vt:lpstr>
      <vt:lpstr>Icons</vt:lpstr>
      <vt:lpstr>Pointers</vt:lpstr>
      <vt:lpstr>Menus</vt:lpstr>
      <vt:lpstr>Menus (cont.)</vt:lpstr>
      <vt:lpstr>Kinds of Menus </vt:lpstr>
      <vt:lpstr>Kinds of Menus (cont.)</vt:lpstr>
      <vt:lpstr>Menus extras</vt:lpstr>
      <vt:lpstr>Menus design issues</vt:lpstr>
      <vt:lpstr>Buttons</vt:lpstr>
      <vt:lpstr>Toolbars</vt:lpstr>
      <vt:lpstr>Palettes and tear-off menus</vt:lpstr>
      <vt:lpstr>Dialogue boxes</vt:lpstr>
      <vt:lpstr>Interactivity</vt:lpstr>
      <vt:lpstr>Speech–driven Interfaces</vt:lpstr>
      <vt:lpstr>Look and … feel</vt:lpstr>
      <vt:lpstr>Initiative </vt:lpstr>
      <vt:lpstr>Error and repair</vt:lpstr>
      <vt:lpstr>Context</vt:lpstr>
      <vt:lpstr>General lesson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Alan Dix</dc:creator>
  <cp:lastModifiedBy>windows 10</cp:lastModifiedBy>
  <cp:revision>19</cp:revision>
  <dcterms:created xsi:type="dcterms:W3CDTF">2003-08-07T14:10:51Z</dcterms:created>
  <dcterms:modified xsi:type="dcterms:W3CDTF">2023-07-25T05:18:28Z</dcterms:modified>
</cp:coreProperties>
</file>