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4" r:id="rId28"/>
    <p:sldId id="283" r:id="rId29"/>
    <p:sldId id="281"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C44E0-D1D1-45C1-B1B4-2AAD735EEE28}"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3FC4C-4DFE-4D4A-8E60-C89956D2F14F}" type="slidenum">
              <a:rPr lang="en-US" smtClean="0"/>
              <a:t>‹#›</a:t>
            </a:fld>
            <a:endParaRPr lang="en-US"/>
          </a:p>
        </p:txBody>
      </p:sp>
    </p:spTree>
    <p:extLst>
      <p:ext uri="{BB962C8B-B14F-4D97-AF65-F5344CB8AC3E}">
        <p14:creationId xmlns:p14="http://schemas.microsoft.com/office/powerpoint/2010/main" val="156323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364B3-04A5-4C5F-98C9-02BB474E4686}" type="slidenum">
              <a:rPr lang="en-US" altLang="en-US"/>
              <a:pPr/>
              <a:t>38</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2698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0E479F-C364-490A-8A55-A9AC80C07F3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22334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E479F-C364-490A-8A55-A9AC80C07F3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98670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E479F-C364-490A-8A55-A9AC80C07F3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77507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E479F-C364-490A-8A55-A9AC80C07F3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214044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0E479F-C364-490A-8A55-A9AC80C07F32}"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65705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0E479F-C364-490A-8A55-A9AC80C07F3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93086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0E479F-C364-490A-8A55-A9AC80C07F32}"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3876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0E479F-C364-490A-8A55-A9AC80C07F32}"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9660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E479F-C364-490A-8A55-A9AC80C07F32}"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167930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E479F-C364-490A-8A55-A9AC80C07F3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31087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E479F-C364-490A-8A55-A9AC80C07F3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D4D13-260C-49FB-B7E0-8F7CD3F6D108}" type="slidenum">
              <a:rPr lang="en-US" smtClean="0"/>
              <a:t>‹#›</a:t>
            </a:fld>
            <a:endParaRPr lang="en-US"/>
          </a:p>
        </p:txBody>
      </p:sp>
    </p:spTree>
    <p:extLst>
      <p:ext uri="{BB962C8B-B14F-4D97-AF65-F5344CB8AC3E}">
        <p14:creationId xmlns:p14="http://schemas.microsoft.com/office/powerpoint/2010/main" val="365649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E479F-C364-490A-8A55-A9AC80C07F32}" type="datetimeFigureOut">
              <a:rPr lang="en-US" smtClean="0"/>
              <a:t>11/17/2020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D4D13-260C-49FB-B7E0-8F7CD3F6D108}" type="slidenum">
              <a:rPr lang="en-US" smtClean="0"/>
              <a:t>‹#›</a:t>
            </a:fld>
            <a:endParaRPr lang="en-US"/>
          </a:p>
        </p:txBody>
      </p:sp>
    </p:spTree>
    <p:extLst>
      <p:ext uri="{BB962C8B-B14F-4D97-AF65-F5344CB8AC3E}">
        <p14:creationId xmlns:p14="http://schemas.microsoft.com/office/powerpoint/2010/main" val="3214192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image" Target="../media/image24.wmf"/><Relationship Id="rId9"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Network Layer	</a:t>
            </a:r>
          </a:p>
        </p:txBody>
      </p:sp>
      <p:sp>
        <p:nvSpPr>
          <p:cNvPr id="3" name="Subtitle 2"/>
          <p:cNvSpPr>
            <a:spLocks noGrp="1"/>
          </p:cNvSpPr>
          <p:nvPr>
            <p:ph type="subTitle" idx="1"/>
          </p:nvPr>
        </p:nvSpPr>
        <p:spPr/>
        <p:txBody>
          <a:bodyPr>
            <a:normAutofit lnSpcReduction="10000"/>
          </a:bodyPr>
          <a:lstStyle/>
          <a:p>
            <a:r>
              <a:rPr lang="en-US" dirty="0"/>
              <a:t>Prepared by</a:t>
            </a:r>
          </a:p>
          <a:p>
            <a:r>
              <a:rPr lang="en-US" dirty="0"/>
              <a:t>Risala Tasin Khan</a:t>
            </a:r>
          </a:p>
          <a:p>
            <a:r>
              <a:rPr lang="en-US" dirty="0"/>
              <a:t> Professor</a:t>
            </a:r>
          </a:p>
          <a:p>
            <a:r>
              <a:rPr lang="en-US" dirty="0"/>
              <a:t>IIT, JU</a:t>
            </a:r>
          </a:p>
        </p:txBody>
      </p:sp>
    </p:spTree>
    <p:extLst>
      <p:ext uri="{BB962C8B-B14F-4D97-AF65-F5344CB8AC3E}">
        <p14:creationId xmlns:p14="http://schemas.microsoft.com/office/powerpoint/2010/main" val="391271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3315"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076B03A0-D1DD-4F1C-A33F-8D7E2A9D96D1}" type="slidenum">
              <a:rPr lang="en-US" altLang="en-US" sz="1200">
                <a:latin typeface="Tahoma" panose="020B0604030504040204" pitchFamily="34" charset="0"/>
              </a:rPr>
              <a:pPr/>
              <a:t>10</a:t>
            </a:fld>
            <a:endParaRPr lang="en-US" altLang="en-US" sz="1200">
              <a:latin typeface="Tahoma" panose="020B0604030504040204" pitchFamily="34" charset="0"/>
            </a:endParaRPr>
          </a:p>
        </p:txBody>
      </p:sp>
      <p:pic>
        <p:nvPicPr>
          <p:cNvPr id="28675"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447" y="1284866"/>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2"/>
          <p:cNvSpPr>
            <a:spLocks noGrp="1" noChangeArrowheads="1"/>
          </p:cNvSpPr>
          <p:nvPr>
            <p:ph type="title"/>
          </p:nvPr>
        </p:nvSpPr>
        <p:spPr/>
        <p:txBody>
          <a:bodyPr/>
          <a:lstStyle/>
          <a:p>
            <a:pPr>
              <a:defRPr/>
            </a:pPr>
            <a:r>
              <a:rPr lang="en-US">
                <a:cs typeface="+mj-cs"/>
              </a:rPr>
              <a:t>VC implementation</a:t>
            </a:r>
          </a:p>
        </p:txBody>
      </p:sp>
      <p:sp>
        <p:nvSpPr>
          <p:cNvPr id="13318" name="Rectangle 3"/>
          <p:cNvSpPr>
            <a:spLocks noGrp="1" noChangeArrowheads="1"/>
          </p:cNvSpPr>
          <p:nvPr>
            <p:ph type="body" idx="1"/>
          </p:nvPr>
        </p:nvSpPr>
        <p:spPr/>
        <p:txBody>
          <a:bodyPr/>
          <a:lstStyle/>
          <a:p>
            <a:pPr marL="533400" indent="-533400">
              <a:buNone/>
              <a:defRPr/>
            </a:pPr>
            <a:r>
              <a:rPr lang="en-US" i="1">
                <a:solidFill>
                  <a:srgbClr val="CC0000"/>
                </a:solidFill>
                <a:cs typeface="+mn-cs"/>
              </a:rPr>
              <a:t>a VC consists of:</a:t>
            </a:r>
          </a:p>
          <a:p>
            <a:pPr marL="914400" lvl="1" indent="-457200">
              <a:buClr>
                <a:schemeClr val="tx1"/>
              </a:buClr>
              <a:buFont typeface="ZapfDingbats" charset="0"/>
              <a:buAutoNum type="arabicPeriod"/>
              <a:defRPr/>
            </a:pPr>
            <a:r>
              <a:rPr lang="en-US" i="1">
                <a:solidFill>
                  <a:srgbClr val="CC0000"/>
                </a:solidFill>
              </a:rPr>
              <a:t>path</a:t>
            </a:r>
            <a:r>
              <a:rPr lang="en-US"/>
              <a:t> from source to destination</a:t>
            </a:r>
          </a:p>
          <a:p>
            <a:pPr marL="914400" lvl="1" indent="-457200">
              <a:buClr>
                <a:schemeClr val="tx1"/>
              </a:buClr>
              <a:buFont typeface="ZapfDingbats" charset="0"/>
              <a:buAutoNum type="arabicPeriod"/>
              <a:defRPr/>
            </a:pPr>
            <a:r>
              <a:rPr lang="en-US" i="1">
                <a:solidFill>
                  <a:srgbClr val="CC0000"/>
                </a:solidFill>
              </a:rPr>
              <a:t>VC numbers</a:t>
            </a:r>
            <a:r>
              <a:rPr lang="en-US"/>
              <a:t>, one number for each link along path</a:t>
            </a:r>
          </a:p>
          <a:p>
            <a:pPr marL="914400" lvl="1" indent="-457200">
              <a:buClr>
                <a:schemeClr val="tx1"/>
              </a:buClr>
              <a:buFont typeface="ZapfDingbats" charset="0"/>
              <a:buAutoNum type="arabicPeriod"/>
              <a:defRPr/>
            </a:pPr>
            <a:r>
              <a:rPr lang="en-US" i="1">
                <a:solidFill>
                  <a:srgbClr val="CC0000"/>
                </a:solidFill>
              </a:rPr>
              <a:t>entries in forwarding tables</a:t>
            </a:r>
            <a:r>
              <a:rPr lang="en-US"/>
              <a:t> in routers along path</a:t>
            </a:r>
          </a:p>
          <a:p>
            <a:pPr marL="533400" indent="-533400">
              <a:buFont typeface="Wingdings" charset="0"/>
              <a:buChar char="v"/>
              <a:defRPr/>
            </a:pPr>
            <a:r>
              <a:rPr lang="en-US">
                <a:cs typeface="+mn-cs"/>
              </a:rPr>
              <a:t>packet belonging to VC carries VC number (rather than dest address)</a:t>
            </a:r>
          </a:p>
          <a:p>
            <a:pPr marL="533400" indent="-533400">
              <a:buFont typeface="Wingdings" charset="0"/>
              <a:buChar char="v"/>
              <a:defRPr/>
            </a:pPr>
            <a:r>
              <a:rPr lang="en-US">
                <a:cs typeface="+mn-cs"/>
              </a:rPr>
              <a:t>VC number can be changed on each link.</a:t>
            </a:r>
          </a:p>
          <a:p>
            <a:pPr marL="914400" lvl="1" indent="-457200">
              <a:buFont typeface="Wingdings" charset="0"/>
              <a:buChar char="§"/>
              <a:defRPr/>
            </a:pPr>
            <a:r>
              <a:rPr lang="en-US"/>
              <a:t>new VC number comes from forwarding table</a:t>
            </a:r>
          </a:p>
        </p:txBody>
      </p:sp>
    </p:spTree>
    <p:extLst>
      <p:ext uri="{BB962C8B-B14F-4D97-AF65-F5344CB8AC3E}">
        <p14:creationId xmlns:p14="http://schemas.microsoft.com/office/powerpoint/2010/main" val="114701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4339" name="Slide Number Placeholder 4"/>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C3FCAD64-155B-4DB4-BE2E-F7C715F6C092}" type="slidenum">
              <a:rPr lang="en-US" altLang="en-US" sz="1200">
                <a:latin typeface="Tahoma" panose="020B0604030504040204" pitchFamily="34" charset="0"/>
              </a:rPr>
              <a:pPr/>
              <a:t>11</a:t>
            </a:fld>
            <a:endParaRPr lang="en-US" altLang="en-US" sz="1200">
              <a:latin typeface="Tahoma" panose="020B0604030504040204" pitchFamily="34" charset="0"/>
            </a:endParaRPr>
          </a:p>
        </p:txBody>
      </p:sp>
      <p:pic>
        <p:nvPicPr>
          <p:cNvPr id="29699" name="Picture 20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326" y="950914"/>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Grp="1" noChangeArrowheads="1"/>
          </p:cNvSpPr>
          <p:nvPr>
            <p:ph type="title"/>
          </p:nvPr>
        </p:nvSpPr>
        <p:spPr>
          <a:xfrm>
            <a:off x="1893888" y="223838"/>
            <a:ext cx="7772400" cy="1003300"/>
          </a:xfrm>
        </p:spPr>
        <p:txBody>
          <a:bodyPr/>
          <a:lstStyle/>
          <a:p>
            <a:pPr>
              <a:lnSpc>
                <a:spcPct val="85000"/>
              </a:lnSpc>
              <a:defRPr/>
            </a:pPr>
            <a:r>
              <a:rPr lang="en-US">
                <a:cs typeface="+mj-cs"/>
              </a:rPr>
              <a:t>VC forwarding table</a:t>
            </a:r>
          </a:p>
        </p:txBody>
      </p:sp>
      <p:sp>
        <p:nvSpPr>
          <p:cNvPr id="29701" name="Freeform 7"/>
          <p:cNvSpPr>
            <a:spLocks/>
          </p:cNvSpPr>
          <p:nvPr/>
        </p:nvSpPr>
        <p:spPr bwMode="auto">
          <a:xfrm>
            <a:off x="7016751" y="12303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115"/>
          <p:cNvSpPr>
            <a:spLocks noChangeShapeType="1"/>
          </p:cNvSpPr>
          <p:nvPr/>
        </p:nvSpPr>
        <p:spPr bwMode="auto">
          <a:xfrm>
            <a:off x="7656513" y="1828800"/>
            <a:ext cx="0" cy="3619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4" name="Line 117"/>
          <p:cNvSpPr>
            <a:spLocks noChangeShapeType="1"/>
          </p:cNvSpPr>
          <p:nvPr/>
        </p:nvSpPr>
        <p:spPr bwMode="auto">
          <a:xfrm>
            <a:off x="7951788" y="1700213"/>
            <a:ext cx="7985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5" name="Line 118"/>
          <p:cNvSpPr>
            <a:spLocks noChangeShapeType="1"/>
          </p:cNvSpPr>
          <p:nvPr/>
        </p:nvSpPr>
        <p:spPr bwMode="auto">
          <a:xfrm>
            <a:off x="7888288" y="2332038"/>
            <a:ext cx="823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6" name="Line 119"/>
          <p:cNvSpPr>
            <a:spLocks noChangeShapeType="1"/>
          </p:cNvSpPr>
          <p:nvPr/>
        </p:nvSpPr>
        <p:spPr bwMode="auto">
          <a:xfrm>
            <a:off x="8969375" y="1816100"/>
            <a:ext cx="0" cy="3746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7" name="Line 120"/>
          <p:cNvSpPr>
            <a:spLocks noChangeShapeType="1"/>
          </p:cNvSpPr>
          <p:nvPr/>
        </p:nvSpPr>
        <p:spPr bwMode="auto">
          <a:xfrm>
            <a:off x="6858000" y="1712913"/>
            <a:ext cx="5540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8" name="Line 121"/>
          <p:cNvSpPr>
            <a:spLocks noChangeShapeType="1"/>
          </p:cNvSpPr>
          <p:nvPr/>
        </p:nvSpPr>
        <p:spPr bwMode="auto">
          <a:xfrm>
            <a:off x="9228139" y="1712913"/>
            <a:ext cx="7461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49" name="Line 122"/>
          <p:cNvSpPr>
            <a:spLocks noChangeShapeType="1"/>
          </p:cNvSpPr>
          <p:nvPr/>
        </p:nvSpPr>
        <p:spPr bwMode="auto">
          <a:xfrm>
            <a:off x="9175750" y="2332038"/>
            <a:ext cx="374650" cy="127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0" name="Line 123"/>
          <p:cNvSpPr>
            <a:spLocks noChangeShapeType="1"/>
          </p:cNvSpPr>
          <p:nvPr/>
        </p:nvSpPr>
        <p:spPr bwMode="auto">
          <a:xfrm>
            <a:off x="7205664" y="2344738"/>
            <a:ext cx="2190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1" name="Line 126"/>
          <p:cNvSpPr>
            <a:spLocks noChangeShapeType="1"/>
          </p:cNvSpPr>
          <p:nvPr/>
        </p:nvSpPr>
        <p:spPr bwMode="auto">
          <a:xfrm>
            <a:off x="6953251" y="1633538"/>
            <a:ext cx="411163" cy="0"/>
          </a:xfrm>
          <a:prstGeom prst="line">
            <a:avLst/>
          </a:prstGeom>
          <a:noFill/>
          <a:ln w="3810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2" name="Line 127"/>
          <p:cNvSpPr>
            <a:spLocks noChangeShapeType="1"/>
          </p:cNvSpPr>
          <p:nvPr/>
        </p:nvSpPr>
        <p:spPr bwMode="auto">
          <a:xfrm>
            <a:off x="9339263" y="1635125"/>
            <a:ext cx="582612" cy="0"/>
          </a:xfrm>
          <a:prstGeom prst="line">
            <a:avLst/>
          </a:prstGeom>
          <a:noFill/>
          <a:ln w="3810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3" name="Line 128"/>
          <p:cNvSpPr>
            <a:spLocks noChangeShapeType="1"/>
          </p:cNvSpPr>
          <p:nvPr/>
        </p:nvSpPr>
        <p:spPr bwMode="auto">
          <a:xfrm>
            <a:off x="8015289" y="1622425"/>
            <a:ext cx="681037" cy="0"/>
          </a:xfrm>
          <a:prstGeom prst="line">
            <a:avLst/>
          </a:prstGeom>
          <a:noFill/>
          <a:ln w="3810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54" name="Text Box 129"/>
          <p:cNvSpPr txBox="1">
            <a:spLocks noChangeArrowheads="1"/>
          </p:cNvSpPr>
          <p:nvPr/>
        </p:nvSpPr>
        <p:spPr bwMode="auto">
          <a:xfrm>
            <a:off x="7034213" y="1354138"/>
            <a:ext cx="381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400">
                <a:solidFill>
                  <a:srgbClr val="CC0000"/>
                </a:solidFill>
              </a:rPr>
              <a:t>12</a:t>
            </a:r>
          </a:p>
        </p:txBody>
      </p:sp>
      <p:sp>
        <p:nvSpPr>
          <p:cNvPr id="14355" name="Text Box 130"/>
          <p:cNvSpPr txBox="1">
            <a:spLocks noChangeArrowheads="1"/>
          </p:cNvSpPr>
          <p:nvPr/>
        </p:nvSpPr>
        <p:spPr bwMode="auto">
          <a:xfrm>
            <a:off x="8194675" y="1277938"/>
            <a:ext cx="381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400">
                <a:solidFill>
                  <a:srgbClr val="CC0000"/>
                </a:solidFill>
              </a:rPr>
              <a:t>22</a:t>
            </a:r>
          </a:p>
        </p:txBody>
      </p:sp>
      <p:sp>
        <p:nvSpPr>
          <p:cNvPr id="14356" name="Text Box 131"/>
          <p:cNvSpPr txBox="1">
            <a:spLocks noChangeArrowheads="1"/>
          </p:cNvSpPr>
          <p:nvPr/>
        </p:nvSpPr>
        <p:spPr bwMode="auto">
          <a:xfrm>
            <a:off x="9353550" y="1316038"/>
            <a:ext cx="381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400">
                <a:solidFill>
                  <a:srgbClr val="CC0000"/>
                </a:solidFill>
              </a:rPr>
              <a:t>32</a:t>
            </a:r>
          </a:p>
        </p:txBody>
      </p:sp>
      <p:sp>
        <p:nvSpPr>
          <p:cNvPr id="14357" name="Text Box 132"/>
          <p:cNvSpPr txBox="1">
            <a:spLocks noChangeArrowheads="1"/>
          </p:cNvSpPr>
          <p:nvPr/>
        </p:nvSpPr>
        <p:spPr bwMode="auto">
          <a:xfrm>
            <a:off x="7202488" y="1663700"/>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a:t>1</a:t>
            </a:r>
          </a:p>
        </p:txBody>
      </p:sp>
      <p:sp>
        <p:nvSpPr>
          <p:cNvPr id="14358" name="Text Box 133"/>
          <p:cNvSpPr txBox="1">
            <a:spLocks noChangeArrowheads="1"/>
          </p:cNvSpPr>
          <p:nvPr/>
        </p:nvSpPr>
        <p:spPr bwMode="auto">
          <a:xfrm>
            <a:off x="7589838" y="1778000"/>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a:t>2</a:t>
            </a:r>
          </a:p>
        </p:txBody>
      </p:sp>
      <p:sp>
        <p:nvSpPr>
          <p:cNvPr id="14359" name="Text Box 134"/>
          <p:cNvSpPr txBox="1">
            <a:spLocks noChangeArrowheads="1"/>
          </p:cNvSpPr>
          <p:nvPr/>
        </p:nvSpPr>
        <p:spPr bwMode="auto">
          <a:xfrm>
            <a:off x="7899401" y="1624013"/>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a:t>3</a:t>
            </a:r>
          </a:p>
        </p:txBody>
      </p:sp>
      <p:sp>
        <p:nvSpPr>
          <p:cNvPr id="14360" name="Text Box 135"/>
          <p:cNvSpPr txBox="1">
            <a:spLocks noChangeArrowheads="1"/>
          </p:cNvSpPr>
          <p:nvPr/>
        </p:nvSpPr>
        <p:spPr bwMode="auto">
          <a:xfrm>
            <a:off x="5505450" y="1963738"/>
            <a:ext cx="1339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solidFill>
                  <a:srgbClr val="CC0000"/>
                </a:solidFill>
              </a:rPr>
              <a:t>VC number</a:t>
            </a:r>
          </a:p>
        </p:txBody>
      </p:sp>
      <p:sp>
        <p:nvSpPr>
          <p:cNvPr id="14361" name="Line 137"/>
          <p:cNvSpPr>
            <a:spLocks noChangeShapeType="1"/>
          </p:cNvSpPr>
          <p:nvPr/>
        </p:nvSpPr>
        <p:spPr bwMode="auto">
          <a:xfrm flipV="1">
            <a:off x="6792913" y="1522413"/>
            <a:ext cx="366712" cy="67151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2" name="Text Box 138"/>
          <p:cNvSpPr txBox="1">
            <a:spLocks noChangeArrowheads="1"/>
          </p:cNvSpPr>
          <p:nvPr/>
        </p:nvSpPr>
        <p:spPr bwMode="auto">
          <a:xfrm>
            <a:off x="5994400" y="2320925"/>
            <a:ext cx="1060450" cy="55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5000"/>
              </a:lnSpc>
              <a:defRPr/>
            </a:pPr>
            <a:r>
              <a:rPr lang="en-US"/>
              <a:t>interface</a:t>
            </a:r>
          </a:p>
          <a:p>
            <a:pPr>
              <a:lnSpc>
                <a:spcPct val="85000"/>
              </a:lnSpc>
              <a:defRPr/>
            </a:pPr>
            <a:r>
              <a:rPr lang="en-US"/>
              <a:t>number</a:t>
            </a:r>
          </a:p>
        </p:txBody>
      </p:sp>
      <p:sp>
        <p:nvSpPr>
          <p:cNvPr id="14363" name="Line 139"/>
          <p:cNvSpPr>
            <a:spLocks noChangeShapeType="1"/>
          </p:cNvSpPr>
          <p:nvPr/>
        </p:nvSpPr>
        <p:spPr bwMode="auto">
          <a:xfrm flipV="1">
            <a:off x="7004050" y="1873250"/>
            <a:ext cx="325438" cy="6159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4" name="Text Box 143"/>
          <p:cNvSpPr txBox="1">
            <a:spLocks noChangeArrowheads="1"/>
          </p:cNvSpPr>
          <p:nvPr/>
        </p:nvSpPr>
        <p:spPr bwMode="auto">
          <a:xfrm>
            <a:off x="2016125" y="3297238"/>
            <a:ext cx="7740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Incoming interface    Incoming VC #     Outgoing interface    Outgoing VC #</a:t>
            </a:r>
          </a:p>
        </p:txBody>
      </p:sp>
      <p:sp>
        <p:nvSpPr>
          <p:cNvPr id="14365" name="Line 145"/>
          <p:cNvSpPr>
            <a:spLocks noChangeShapeType="1"/>
          </p:cNvSpPr>
          <p:nvPr/>
        </p:nvSpPr>
        <p:spPr bwMode="auto">
          <a:xfrm>
            <a:off x="4133850" y="3346451"/>
            <a:ext cx="0" cy="2125663"/>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6" name="Line 146"/>
          <p:cNvSpPr>
            <a:spLocks noChangeShapeType="1"/>
          </p:cNvSpPr>
          <p:nvPr/>
        </p:nvSpPr>
        <p:spPr bwMode="auto">
          <a:xfrm>
            <a:off x="5938838" y="3384551"/>
            <a:ext cx="0" cy="2112963"/>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7" name="Line 147"/>
          <p:cNvSpPr>
            <a:spLocks noChangeShapeType="1"/>
          </p:cNvSpPr>
          <p:nvPr/>
        </p:nvSpPr>
        <p:spPr bwMode="auto">
          <a:xfrm>
            <a:off x="8067675" y="3346451"/>
            <a:ext cx="0" cy="2189163"/>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4368" name="Text Box 148"/>
          <p:cNvSpPr txBox="1">
            <a:spLocks noChangeArrowheads="1"/>
          </p:cNvSpPr>
          <p:nvPr/>
        </p:nvSpPr>
        <p:spPr bwMode="auto">
          <a:xfrm>
            <a:off x="2836863" y="3825876"/>
            <a:ext cx="65595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1                          12                               3                          22</a:t>
            </a:r>
          </a:p>
          <a:p>
            <a:r>
              <a:rPr lang="en-US" altLang="en-US" sz="1800"/>
              <a:t>2                          63                               1                          18 </a:t>
            </a:r>
          </a:p>
          <a:p>
            <a:r>
              <a:rPr lang="en-US" altLang="en-US" sz="1800"/>
              <a:t>3                           7                                2                          17</a:t>
            </a:r>
          </a:p>
          <a:p>
            <a:r>
              <a:rPr lang="en-US" altLang="en-US" sz="1800"/>
              <a:t>1                          97                               3                           87</a:t>
            </a:r>
          </a:p>
          <a:p>
            <a:r>
              <a:rPr lang="en-US" altLang="en-US" sz="1800"/>
              <a:t>…                          …                                …                            …</a:t>
            </a:r>
          </a:p>
        </p:txBody>
      </p:sp>
      <p:sp>
        <p:nvSpPr>
          <p:cNvPr id="14369" name="Text Box 149"/>
          <p:cNvSpPr txBox="1">
            <a:spLocks noChangeArrowheads="1"/>
          </p:cNvSpPr>
          <p:nvPr/>
        </p:nvSpPr>
        <p:spPr bwMode="auto">
          <a:xfrm>
            <a:off x="2813050" y="4237038"/>
            <a:ext cx="184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endParaRPr lang="en-US"/>
          </a:p>
        </p:txBody>
      </p:sp>
      <p:sp>
        <p:nvSpPr>
          <p:cNvPr id="14370" name="Text Box 151"/>
          <p:cNvSpPr txBox="1">
            <a:spLocks noChangeArrowheads="1"/>
          </p:cNvSpPr>
          <p:nvPr/>
        </p:nvSpPr>
        <p:spPr bwMode="auto">
          <a:xfrm>
            <a:off x="1779589" y="2436814"/>
            <a:ext cx="2327275" cy="71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5000"/>
              </a:lnSpc>
              <a:defRPr/>
            </a:pPr>
            <a:r>
              <a:rPr lang="en-US" sz="2400" i="1">
                <a:solidFill>
                  <a:srgbClr val="CC0000"/>
                </a:solidFill>
                <a:latin typeface="Gill Sans MT" charset="0"/>
              </a:rPr>
              <a:t>forwarding table in</a:t>
            </a:r>
          </a:p>
          <a:p>
            <a:pPr>
              <a:lnSpc>
                <a:spcPct val="85000"/>
              </a:lnSpc>
              <a:defRPr/>
            </a:pPr>
            <a:r>
              <a:rPr lang="en-US" sz="2400" i="1">
                <a:solidFill>
                  <a:srgbClr val="CC0000"/>
                </a:solidFill>
                <a:latin typeface="Gill Sans MT" charset="0"/>
              </a:rPr>
              <a:t>northwest router:</a:t>
            </a:r>
          </a:p>
        </p:txBody>
      </p:sp>
      <p:sp>
        <p:nvSpPr>
          <p:cNvPr id="14371" name="Text Box 152"/>
          <p:cNvSpPr txBox="1">
            <a:spLocks noChangeArrowheads="1"/>
          </p:cNvSpPr>
          <p:nvPr/>
        </p:nvSpPr>
        <p:spPr bwMode="auto">
          <a:xfrm>
            <a:off x="2263776" y="5621339"/>
            <a:ext cx="7802563" cy="604837"/>
          </a:xfrm>
          <a:prstGeom prst="rect">
            <a:avLst/>
          </a:prstGeom>
          <a:noFill/>
          <a:ln w="2540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3200" i="1">
                <a:solidFill>
                  <a:srgbClr val="CC0000"/>
                </a:solidFill>
                <a:latin typeface="Gill Sans MT" charset="0"/>
              </a:rPr>
              <a:t>VC routers maintain connection state information!</a:t>
            </a:r>
          </a:p>
        </p:txBody>
      </p:sp>
      <p:sp>
        <p:nvSpPr>
          <p:cNvPr id="14372" name="Line 153"/>
          <p:cNvSpPr>
            <a:spLocks noChangeShapeType="1"/>
          </p:cNvSpPr>
          <p:nvPr/>
        </p:nvSpPr>
        <p:spPr bwMode="auto">
          <a:xfrm>
            <a:off x="2136775" y="3679825"/>
            <a:ext cx="749458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nvGrpSpPr>
          <p:cNvPr id="29732" name="Group 154"/>
          <p:cNvGrpSpPr>
            <a:grpSpLocks/>
          </p:cNvGrpSpPr>
          <p:nvPr/>
        </p:nvGrpSpPr>
        <p:grpSpPr bwMode="auto">
          <a:xfrm>
            <a:off x="6350001" y="1403351"/>
            <a:ext cx="542925" cy="538163"/>
            <a:chOff x="-44" y="1473"/>
            <a:chExt cx="981" cy="1105"/>
          </a:xfrm>
        </p:grpSpPr>
        <p:pic>
          <p:nvPicPr>
            <p:cNvPr id="29772" name="Picture 15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73" name="Freeform 15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9733" name="Group 157"/>
          <p:cNvGrpSpPr>
            <a:grpSpLocks/>
          </p:cNvGrpSpPr>
          <p:nvPr/>
        </p:nvGrpSpPr>
        <p:grpSpPr bwMode="auto">
          <a:xfrm flipH="1">
            <a:off x="9891714" y="1433513"/>
            <a:ext cx="542925" cy="538162"/>
            <a:chOff x="-44" y="1473"/>
            <a:chExt cx="981" cy="1105"/>
          </a:xfrm>
        </p:grpSpPr>
        <p:pic>
          <p:nvPicPr>
            <p:cNvPr id="29770" name="Picture 15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71" name="Freeform 159"/>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9734" name="Group 169"/>
          <p:cNvGrpSpPr>
            <a:grpSpLocks/>
          </p:cNvGrpSpPr>
          <p:nvPr/>
        </p:nvGrpSpPr>
        <p:grpSpPr bwMode="auto">
          <a:xfrm>
            <a:off x="7388226" y="1552575"/>
            <a:ext cx="600075" cy="287338"/>
            <a:chOff x="4396" y="1245"/>
            <a:chExt cx="672" cy="248"/>
          </a:xfrm>
        </p:grpSpPr>
        <p:sp>
          <p:nvSpPr>
            <p:cNvPr id="2976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6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6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65" name="Group 173"/>
            <p:cNvGrpSpPr>
              <a:grpSpLocks/>
            </p:cNvGrpSpPr>
            <p:nvPr/>
          </p:nvGrpSpPr>
          <p:grpSpPr bwMode="auto">
            <a:xfrm>
              <a:off x="4530" y="1287"/>
              <a:ext cx="377" cy="75"/>
              <a:chOff x="2468" y="1332"/>
              <a:chExt cx="310" cy="60"/>
            </a:xfrm>
          </p:grpSpPr>
          <p:sp>
            <p:nvSpPr>
              <p:cNvPr id="29768" name="Freeform 1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9" name="Freeform 1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407" name="Line 176"/>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408" name="Line 177"/>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9735" name="Group 178"/>
          <p:cNvGrpSpPr>
            <a:grpSpLocks/>
          </p:cNvGrpSpPr>
          <p:nvPr/>
        </p:nvGrpSpPr>
        <p:grpSpPr bwMode="auto">
          <a:xfrm>
            <a:off x="7404101" y="2209800"/>
            <a:ext cx="600075" cy="287338"/>
            <a:chOff x="4396" y="1245"/>
            <a:chExt cx="672" cy="248"/>
          </a:xfrm>
        </p:grpSpPr>
        <p:sp>
          <p:nvSpPr>
            <p:cNvPr id="2975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5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5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57" name="Group 182"/>
            <p:cNvGrpSpPr>
              <a:grpSpLocks/>
            </p:cNvGrpSpPr>
            <p:nvPr/>
          </p:nvGrpSpPr>
          <p:grpSpPr bwMode="auto">
            <a:xfrm>
              <a:off x="4530" y="1287"/>
              <a:ext cx="377" cy="75"/>
              <a:chOff x="2468" y="1332"/>
              <a:chExt cx="310" cy="60"/>
            </a:xfrm>
          </p:grpSpPr>
          <p:sp>
            <p:nvSpPr>
              <p:cNvPr id="29760" name="Freeform 1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1" name="Freeform 1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99" name="Line 185"/>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400" name="Line 186"/>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9736" name="Group 187"/>
          <p:cNvGrpSpPr>
            <a:grpSpLocks/>
          </p:cNvGrpSpPr>
          <p:nvPr/>
        </p:nvGrpSpPr>
        <p:grpSpPr bwMode="auto">
          <a:xfrm>
            <a:off x="8712201" y="1565275"/>
            <a:ext cx="600075" cy="287338"/>
            <a:chOff x="4396" y="1245"/>
            <a:chExt cx="672" cy="248"/>
          </a:xfrm>
        </p:grpSpPr>
        <p:sp>
          <p:nvSpPr>
            <p:cNvPr id="2974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4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4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49" name="Group 191"/>
            <p:cNvGrpSpPr>
              <a:grpSpLocks/>
            </p:cNvGrpSpPr>
            <p:nvPr/>
          </p:nvGrpSpPr>
          <p:grpSpPr bwMode="auto">
            <a:xfrm>
              <a:off x="4530" y="1287"/>
              <a:ext cx="377" cy="75"/>
              <a:chOff x="2468" y="1332"/>
              <a:chExt cx="310" cy="60"/>
            </a:xfrm>
          </p:grpSpPr>
          <p:sp>
            <p:nvSpPr>
              <p:cNvPr id="29752" name="Freeform 1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3" name="Freeform 1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91" name="Line 194"/>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92" name="Line 195"/>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9737" name="Group 196"/>
          <p:cNvGrpSpPr>
            <a:grpSpLocks/>
          </p:cNvGrpSpPr>
          <p:nvPr/>
        </p:nvGrpSpPr>
        <p:grpSpPr bwMode="auto">
          <a:xfrm>
            <a:off x="8712201" y="2178050"/>
            <a:ext cx="600075" cy="287338"/>
            <a:chOff x="4396" y="1245"/>
            <a:chExt cx="672" cy="248"/>
          </a:xfrm>
        </p:grpSpPr>
        <p:sp>
          <p:nvSpPr>
            <p:cNvPr id="2973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973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974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9741" name="Group 200"/>
            <p:cNvGrpSpPr>
              <a:grpSpLocks/>
            </p:cNvGrpSpPr>
            <p:nvPr/>
          </p:nvGrpSpPr>
          <p:grpSpPr bwMode="auto">
            <a:xfrm>
              <a:off x="4530" y="1287"/>
              <a:ext cx="377" cy="75"/>
              <a:chOff x="2468" y="1332"/>
              <a:chExt cx="310" cy="60"/>
            </a:xfrm>
          </p:grpSpPr>
          <p:sp>
            <p:nvSpPr>
              <p:cNvPr id="29744" name="Freeform 2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5" name="Freeform 2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83" name="Line 203"/>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84" name="Line 204"/>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123769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5363"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C2191074-CBA2-4ED6-87D1-F8E3B8048B1E}" type="slidenum">
              <a:rPr lang="en-US" altLang="en-US" sz="1200">
                <a:latin typeface="Tahoma" panose="020B0604030504040204" pitchFamily="34" charset="0"/>
              </a:rPr>
              <a:pPr/>
              <a:t>12</a:t>
            </a:fld>
            <a:endParaRPr lang="en-US" altLang="en-US" sz="1200">
              <a:latin typeface="Tahoma" panose="020B0604030504040204" pitchFamily="34" charset="0"/>
            </a:endParaRPr>
          </a:p>
        </p:txBody>
      </p:sp>
      <p:grpSp>
        <p:nvGrpSpPr>
          <p:cNvPr id="30723" name="Group 669"/>
          <p:cNvGrpSpPr>
            <a:grpSpLocks/>
          </p:cNvGrpSpPr>
          <p:nvPr/>
        </p:nvGrpSpPr>
        <p:grpSpPr bwMode="auto">
          <a:xfrm>
            <a:off x="8389938" y="3735389"/>
            <a:ext cx="2006600" cy="2416175"/>
            <a:chOff x="4325" y="2353"/>
            <a:chExt cx="1264" cy="1522"/>
          </a:xfrm>
        </p:grpSpPr>
        <p:sp>
          <p:nvSpPr>
            <p:cNvPr id="30842" name="Freeform 552"/>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0843" name="Group 553"/>
            <p:cNvGrpSpPr>
              <a:grpSpLocks/>
            </p:cNvGrpSpPr>
            <p:nvPr/>
          </p:nvGrpSpPr>
          <p:grpSpPr bwMode="auto">
            <a:xfrm>
              <a:off x="4325" y="3402"/>
              <a:ext cx="454" cy="473"/>
              <a:chOff x="-44" y="1473"/>
              <a:chExt cx="981" cy="1105"/>
            </a:xfrm>
          </p:grpSpPr>
          <p:pic>
            <p:nvPicPr>
              <p:cNvPr id="30852" name="Picture 55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3" name="Freeform 555"/>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485" name="Rectangle 539"/>
            <p:cNvSpPr>
              <a:spLocks noChangeArrowheads="1"/>
            </p:cNvSpPr>
            <p:nvPr/>
          </p:nvSpPr>
          <p:spPr bwMode="auto">
            <a:xfrm>
              <a:off x="4719" y="2353"/>
              <a:ext cx="820" cy="946"/>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86" name="Rectangle 540"/>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87" name="Rectangle 541"/>
            <p:cNvSpPr>
              <a:spLocks noChangeArrowheads="1"/>
            </p:cNvSpPr>
            <p:nvPr/>
          </p:nvSpPr>
          <p:spPr bwMode="auto">
            <a:xfrm>
              <a:off x="4683" y="2784"/>
              <a:ext cx="831" cy="192"/>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88" name="Text Box 542"/>
            <p:cNvSpPr txBox="1">
              <a:spLocks noChangeArrowheads="1"/>
            </p:cNvSpPr>
            <p:nvPr/>
          </p:nvSpPr>
          <p:spPr bwMode="auto">
            <a:xfrm>
              <a:off x="4602" y="2360"/>
              <a:ext cx="987" cy="1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5489" name="Line 543"/>
            <p:cNvSpPr>
              <a:spLocks noChangeShapeType="1"/>
            </p:cNvSpPr>
            <p:nvPr/>
          </p:nvSpPr>
          <p:spPr bwMode="auto">
            <a:xfrm>
              <a:off x="4678" y="2782"/>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90" name="Line 544"/>
            <p:cNvSpPr>
              <a:spLocks noChangeShapeType="1"/>
            </p:cNvSpPr>
            <p:nvPr/>
          </p:nvSpPr>
          <p:spPr bwMode="auto">
            <a:xfrm>
              <a:off x="4678" y="2976"/>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91" name="Line 545"/>
            <p:cNvSpPr>
              <a:spLocks noChangeShapeType="1"/>
            </p:cNvSpPr>
            <p:nvPr/>
          </p:nvSpPr>
          <p:spPr bwMode="auto">
            <a:xfrm>
              <a:off x="4676" y="3160"/>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92" name="Line 546"/>
            <p:cNvSpPr>
              <a:spLocks noChangeShapeType="1"/>
            </p:cNvSpPr>
            <p:nvPr/>
          </p:nvSpPr>
          <p:spPr bwMode="auto">
            <a:xfrm>
              <a:off x="4678" y="2588"/>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sp>
        <p:nvSpPr>
          <p:cNvPr id="30724" name="Freeform 7"/>
          <p:cNvSpPr>
            <a:spLocks/>
          </p:cNvSpPr>
          <p:nvPr/>
        </p:nvSpPr>
        <p:spPr bwMode="auto">
          <a:xfrm>
            <a:off x="4895851" y="46085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25" name="Group 667"/>
          <p:cNvGrpSpPr>
            <a:grpSpLocks/>
          </p:cNvGrpSpPr>
          <p:nvPr/>
        </p:nvGrpSpPr>
        <p:grpSpPr bwMode="auto">
          <a:xfrm>
            <a:off x="5010151" y="5016501"/>
            <a:ext cx="2606675" cy="658813"/>
            <a:chOff x="959" y="3814"/>
            <a:chExt cx="1642" cy="415"/>
          </a:xfrm>
        </p:grpSpPr>
        <p:grpSp>
          <p:nvGrpSpPr>
            <p:cNvPr id="30815" name="Group 640"/>
            <p:cNvGrpSpPr>
              <a:grpSpLocks/>
            </p:cNvGrpSpPr>
            <p:nvPr/>
          </p:nvGrpSpPr>
          <p:grpSpPr bwMode="auto">
            <a:xfrm>
              <a:off x="2223" y="3814"/>
              <a:ext cx="378" cy="181"/>
              <a:chOff x="4396" y="1245"/>
              <a:chExt cx="672" cy="248"/>
            </a:xfrm>
          </p:grpSpPr>
          <p:sp>
            <p:nvSpPr>
              <p:cNvPr id="3083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3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3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37" name="Group 644"/>
              <p:cNvGrpSpPr>
                <a:grpSpLocks/>
              </p:cNvGrpSpPr>
              <p:nvPr/>
            </p:nvGrpSpPr>
            <p:grpSpPr bwMode="auto">
              <a:xfrm>
                <a:off x="4530" y="1287"/>
                <a:ext cx="377" cy="75"/>
                <a:chOff x="2468" y="1332"/>
                <a:chExt cx="310" cy="60"/>
              </a:xfrm>
            </p:grpSpPr>
            <p:sp>
              <p:nvSpPr>
                <p:cNvPr id="30840" name="Freeform 6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1" name="Freeform 6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79" name="Line 647"/>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80" name="Line 648"/>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816" name="Group 649"/>
            <p:cNvGrpSpPr>
              <a:grpSpLocks/>
            </p:cNvGrpSpPr>
            <p:nvPr/>
          </p:nvGrpSpPr>
          <p:grpSpPr bwMode="auto">
            <a:xfrm>
              <a:off x="1559" y="4048"/>
              <a:ext cx="378" cy="181"/>
              <a:chOff x="4396" y="1245"/>
              <a:chExt cx="672" cy="248"/>
            </a:xfrm>
          </p:grpSpPr>
          <p:sp>
            <p:nvSpPr>
              <p:cNvPr id="3082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2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2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29" name="Group 653"/>
              <p:cNvGrpSpPr>
                <a:grpSpLocks/>
              </p:cNvGrpSpPr>
              <p:nvPr/>
            </p:nvGrpSpPr>
            <p:grpSpPr bwMode="auto">
              <a:xfrm>
                <a:off x="4530" y="1287"/>
                <a:ext cx="377" cy="75"/>
                <a:chOff x="2468" y="1332"/>
                <a:chExt cx="310" cy="60"/>
              </a:xfrm>
            </p:grpSpPr>
            <p:sp>
              <p:nvSpPr>
                <p:cNvPr id="30832" name="Freeform 6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3" name="Freeform 6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71" name="Line 656"/>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72" name="Line 657"/>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817" name="Group 658"/>
            <p:cNvGrpSpPr>
              <a:grpSpLocks/>
            </p:cNvGrpSpPr>
            <p:nvPr/>
          </p:nvGrpSpPr>
          <p:grpSpPr bwMode="auto">
            <a:xfrm>
              <a:off x="959" y="3816"/>
              <a:ext cx="378" cy="181"/>
              <a:chOff x="4396" y="1245"/>
              <a:chExt cx="672" cy="248"/>
            </a:xfrm>
          </p:grpSpPr>
          <p:sp>
            <p:nvSpPr>
              <p:cNvPr id="308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21" name="Group 662"/>
              <p:cNvGrpSpPr>
                <a:grpSpLocks/>
              </p:cNvGrpSpPr>
              <p:nvPr/>
            </p:nvGrpSpPr>
            <p:grpSpPr bwMode="auto">
              <a:xfrm>
                <a:off x="4530" y="1287"/>
                <a:ext cx="377" cy="75"/>
                <a:chOff x="2468" y="1332"/>
                <a:chExt cx="310" cy="60"/>
              </a:xfrm>
            </p:grpSpPr>
            <p:sp>
              <p:nvSpPr>
                <p:cNvPr id="30824" name="Freeform 6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5" name="Freeform 6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63" name="Line 665"/>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64" name="Line 666"/>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grpSp>
        <p:nvGrpSpPr>
          <p:cNvPr id="30726" name="Group 611"/>
          <p:cNvGrpSpPr>
            <a:grpSpLocks/>
          </p:cNvGrpSpPr>
          <p:nvPr/>
        </p:nvGrpSpPr>
        <p:grpSpPr bwMode="auto">
          <a:xfrm>
            <a:off x="5013325" y="5014914"/>
            <a:ext cx="2603500" cy="661987"/>
            <a:chOff x="960" y="3814"/>
            <a:chExt cx="1640" cy="417"/>
          </a:xfrm>
        </p:grpSpPr>
        <p:grpSp>
          <p:nvGrpSpPr>
            <p:cNvPr id="30788" name="Group 592"/>
            <p:cNvGrpSpPr>
              <a:grpSpLocks/>
            </p:cNvGrpSpPr>
            <p:nvPr/>
          </p:nvGrpSpPr>
          <p:grpSpPr bwMode="auto">
            <a:xfrm>
              <a:off x="960" y="3817"/>
              <a:ext cx="378" cy="181"/>
              <a:chOff x="2758" y="3803"/>
              <a:chExt cx="378" cy="181"/>
            </a:xfrm>
          </p:grpSpPr>
          <p:sp>
            <p:nvSpPr>
              <p:cNvPr id="30807"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08"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09"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10" name="Group 587"/>
              <p:cNvGrpSpPr>
                <a:grpSpLocks/>
              </p:cNvGrpSpPr>
              <p:nvPr/>
            </p:nvGrpSpPr>
            <p:grpSpPr bwMode="auto">
              <a:xfrm>
                <a:off x="2833" y="3834"/>
                <a:ext cx="212" cy="54"/>
                <a:chOff x="2468" y="1332"/>
                <a:chExt cx="310" cy="60"/>
              </a:xfrm>
            </p:grpSpPr>
            <p:sp>
              <p:nvSpPr>
                <p:cNvPr id="30813" name="Freeform 5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4" name="Freeform 5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52" name="Line 590"/>
              <p:cNvSpPr>
                <a:spLocks noChangeShapeType="1"/>
              </p:cNvSpPr>
              <p:nvPr/>
            </p:nvSpPr>
            <p:spPr bwMode="auto">
              <a:xfrm>
                <a:off x="2760" y="3858"/>
                <a:ext cx="0" cy="8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53" name="Line 591"/>
              <p:cNvSpPr>
                <a:spLocks noChangeShapeType="1"/>
              </p:cNvSpPr>
              <p:nvPr/>
            </p:nvSpPr>
            <p:spPr bwMode="auto">
              <a:xfrm>
                <a:off x="3133" y="3862"/>
                <a:ext cx="0" cy="78"/>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89" name="Group 593"/>
            <p:cNvGrpSpPr>
              <a:grpSpLocks/>
            </p:cNvGrpSpPr>
            <p:nvPr/>
          </p:nvGrpSpPr>
          <p:grpSpPr bwMode="auto">
            <a:xfrm>
              <a:off x="2222" y="3814"/>
              <a:ext cx="378" cy="181"/>
              <a:chOff x="2758" y="3803"/>
              <a:chExt cx="378" cy="181"/>
            </a:xfrm>
          </p:grpSpPr>
          <p:sp>
            <p:nvSpPr>
              <p:cNvPr id="30799"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800"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801"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802" name="Group 597"/>
              <p:cNvGrpSpPr>
                <a:grpSpLocks/>
              </p:cNvGrpSpPr>
              <p:nvPr/>
            </p:nvGrpSpPr>
            <p:grpSpPr bwMode="auto">
              <a:xfrm>
                <a:off x="2833" y="3834"/>
                <a:ext cx="212" cy="54"/>
                <a:chOff x="2468" y="1332"/>
                <a:chExt cx="310" cy="60"/>
              </a:xfrm>
            </p:grpSpPr>
            <p:sp>
              <p:nvSpPr>
                <p:cNvPr id="30805" name="Freeform 5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6" name="Freeform 5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44" name="Line 600"/>
              <p:cNvSpPr>
                <a:spLocks noChangeShapeType="1"/>
              </p:cNvSpPr>
              <p:nvPr/>
            </p:nvSpPr>
            <p:spPr bwMode="auto">
              <a:xfrm>
                <a:off x="2760" y="3858"/>
                <a:ext cx="0" cy="8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45" name="Line 601"/>
              <p:cNvSpPr>
                <a:spLocks noChangeShapeType="1"/>
              </p:cNvSpPr>
              <p:nvPr/>
            </p:nvSpPr>
            <p:spPr bwMode="auto">
              <a:xfrm>
                <a:off x="3133" y="3862"/>
                <a:ext cx="0" cy="78"/>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90" name="Group 602"/>
            <p:cNvGrpSpPr>
              <a:grpSpLocks/>
            </p:cNvGrpSpPr>
            <p:nvPr/>
          </p:nvGrpSpPr>
          <p:grpSpPr bwMode="auto">
            <a:xfrm>
              <a:off x="1559" y="4050"/>
              <a:ext cx="378" cy="181"/>
              <a:chOff x="2758" y="3803"/>
              <a:chExt cx="378" cy="181"/>
            </a:xfrm>
          </p:grpSpPr>
          <p:sp>
            <p:nvSpPr>
              <p:cNvPr id="30791"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92"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93"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94" name="Group 606"/>
              <p:cNvGrpSpPr>
                <a:grpSpLocks/>
              </p:cNvGrpSpPr>
              <p:nvPr/>
            </p:nvGrpSpPr>
            <p:grpSpPr bwMode="auto">
              <a:xfrm>
                <a:off x="2833" y="3834"/>
                <a:ext cx="212" cy="54"/>
                <a:chOff x="2468" y="1332"/>
                <a:chExt cx="310" cy="60"/>
              </a:xfrm>
            </p:grpSpPr>
            <p:sp>
              <p:nvSpPr>
                <p:cNvPr id="30797" name="Freeform 6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8" name="Freeform 6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36" name="Line 609"/>
              <p:cNvSpPr>
                <a:spLocks noChangeShapeType="1"/>
              </p:cNvSpPr>
              <p:nvPr/>
            </p:nvSpPr>
            <p:spPr bwMode="auto">
              <a:xfrm>
                <a:off x="2760" y="3858"/>
                <a:ext cx="0" cy="8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37" name="Line 610"/>
              <p:cNvSpPr>
                <a:spLocks noChangeShapeType="1"/>
              </p:cNvSpPr>
              <p:nvPr/>
            </p:nvSpPr>
            <p:spPr bwMode="auto">
              <a:xfrm>
                <a:off x="3133" y="3862"/>
                <a:ext cx="0" cy="78"/>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pic>
        <p:nvPicPr>
          <p:cNvPr id="30727" name="Picture 53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526" y="94932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2"/>
          <p:cNvSpPr>
            <a:spLocks noGrp="1" noChangeArrowheads="1"/>
          </p:cNvSpPr>
          <p:nvPr>
            <p:ph type="title"/>
          </p:nvPr>
        </p:nvSpPr>
        <p:spPr>
          <a:xfrm>
            <a:off x="2035175" y="230189"/>
            <a:ext cx="7772400" cy="985837"/>
          </a:xfrm>
        </p:spPr>
        <p:txBody>
          <a:bodyPr/>
          <a:lstStyle/>
          <a:p>
            <a:pPr>
              <a:defRPr/>
            </a:pPr>
            <a:r>
              <a:rPr lang="en-US" sz="4000"/>
              <a:t>Virtual circuits: signaling protocols</a:t>
            </a:r>
            <a:endParaRPr lang="en-US">
              <a:cs typeface="+mj-cs"/>
            </a:endParaRPr>
          </a:p>
        </p:txBody>
      </p:sp>
      <p:sp>
        <p:nvSpPr>
          <p:cNvPr id="15370" name="Rectangle 3"/>
          <p:cNvSpPr>
            <a:spLocks noGrp="1" noChangeArrowheads="1"/>
          </p:cNvSpPr>
          <p:nvPr>
            <p:ph type="body" sz="half" idx="1"/>
          </p:nvPr>
        </p:nvSpPr>
        <p:spPr>
          <a:xfrm>
            <a:off x="2181225" y="1385888"/>
            <a:ext cx="6534150" cy="1390650"/>
          </a:xfrm>
        </p:spPr>
        <p:txBody>
          <a:bodyPr>
            <a:normAutofit lnSpcReduction="10000"/>
          </a:bodyPr>
          <a:lstStyle/>
          <a:p>
            <a:r>
              <a:rPr lang="en-US" altLang="en-US">
                <a:ea typeface="ＭＳ Ｐゴシック" panose="020B0600070205080204" pitchFamily="34" charset="-128"/>
              </a:rPr>
              <a:t>used to setup, maintain  teardown VC</a:t>
            </a:r>
          </a:p>
          <a:p>
            <a:r>
              <a:rPr lang="en-US" altLang="en-US">
                <a:ea typeface="ＭＳ Ｐゴシック" panose="020B0600070205080204" pitchFamily="34" charset="-128"/>
              </a:rPr>
              <a:t>used in ATM, frame-relay, X.25</a:t>
            </a:r>
          </a:p>
          <a:p>
            <a:r>
              <a:rPr lang="en-US" altLang="en-US">
                <a:ea typeface="ＭＳ Ｐゴシック" panose="020B0600070205080204" pitchFamily="34" charset="-128"/>
              </a:rPr>
              <a:t>not used in today</a:t>
            </a:r>
            <a:r>
              <a:rPr lang="ja-JP" altLang="en-US">
                <a:ea typeface="ＭＳ Ｐゴシック" panose="020B0600070205080204" pitchFamily="34" charset="-128"/>
              </a:rPr>
              <a:t>’</a:t>
            </a:r>
            <a:r>
              <a:rPr lang="en-US" altLang="ja-JP">
                <a:ea typeface="ＭＳ Ｐゴシック" panose="020B0600070205080204" pitchFamily="34" charset="-128"/>
              </a:rPr>
              <a:t>s Internet</a:t>
            </a:r>
            <a:endParaRPr lang="en-US" altLang="en-US">
              <a:ea typeface="ＭＳ Ｐゴシック" panose="020B0600070205080204" pitchFamily="34" charset="-128"/>
            </a:endParaRPr>
          </a:p>
        </p:txBody>
      </p:sp>
      <p:sp>
        <p:nvSpPr>
          <p:cNvPr id="15371" name="Line 101"/>
          <p:cNvSpPr>
            <a:spLocks noChangeShapeType="1"/>
          </p:cNvSpPr>
          <p:nvPr/>
        </p:nvSpPr>
        <p:spPr bwMode="auto">
          <a:xfrm rot="5400000" flipV="1">
            <a:off x="4249738" y="4348163"/>
            <a:ext cx="6350" cy="15779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31" name="Freeform 107"/>
          <p:cNvSpPr>
            <a:spLocks/>
          </p:cNvSpPr>
          <p:nvPr/>
        </p:nvSpPr>
        <p:spPr bwMode="auto">
          <a:xfrm>
            <a:off x="5610226" y="4899026"/>
            <a:ext cx="466725" cy="263525"/>
          </a:xfrm>
          <a:custGeom>
            <a:avLst/>
            <a:gdLst>
              <a:gd name="T0" fmla="*/ 0 w 294"/>
              <a:gd name="T1" fmla="*/ 2147483647 h 166"/>
              <a:gd name="T2" fmla="*/ 2147483647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Freeform 420"/>
          <p:cNvSpPr>
            <a:spLocks/>
          </p:cNvSpPr>
          <p:nvPr/>
        </p:nvSpPr>
        <p:spPr bwMode="auto">
          <a:xfrm>
            <a:off x="6575425" y="4892676"/>
            <a:ext cx="431800" cy="276225"/>
          </a:xfrm>
          <a:custGeom>
            <a:avLst/>
            <a:gdLst>
              <a:gd name="T0" fmla="*/ 0 w 272"/>
              <a:gd name="T1" fmla="*/ 0 h 174"/>
              <a:gd name="T2" fmla="*/ 2147483647 w 272"/>
              <a:gd name="T3" fmla="*/ 2147483647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Freeform 421"/>
          <p:cNvSpPr>
            <a:spLocks/>
          </p:cNvSpPr>
          <p:nvPr/>
        </p:nvSpPr>
        <p:spPr bwMode="auto">
          <a:xfrm>
            <a:off x="5510213" y="5284789"/>
            <a:ext cx="481012" cy="238125"/>
          </a:xfrm>
          <a:custGeom>
            <a:avLst/>
            <a:gdLst>
              <a:gd name="T0" fmla="*/ 0 w 294"/>
              <a:gd name="T1" fmla="*/ 0 h 174"/>
              <a:gd name="T2" fmla="*/ 2147483647 w 294"/>
              <a:gd name="T3" fmla="*/ 2147483647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Freeform 422"/>
          <p:cNvSpPr>
            <a:spLocks/>
          </p:cNvSpPr>
          <p:nvPr/>
        </p:nvSpPr>
        <p:spPr bwMode="auto">
          <a:xfrm>
            <a:off x="6553200" y="5273675"/>
            <a:ext cx="558800" cy="234950"/>
          </a:xfrm>
          <a:custGeom>
            <a:avLst/>
            <a:gdLst>
              <a:gd name="T0" fmla="*/ 0 w 352"/>
              <a:gd name="T1" fmla="*/ 2147483647 h 148"/>
              <a:gd name="T2" fmla="*/ 2147483647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Freeform 423"/>
          <p:cNvSpPr>
            <a:spLocks/>
          </p:cNvSpPr>
          <p:nvPr/>
        </p:nvSpPr>
        <p:spPr bwMode="auto">
          <a:xfrm>
            <a:off x="7124701" y="5314950"/>
            <a:ext cx="206375" cy="508000"/>
          </a:xfrm>
          <a:custGeom>
            <a:avLst/>
            <a:gdLst>
              <a:gd name="T0" fmla="*/ 0 w 118"/>
              <a:gd name="T1" fmla="*/ 2147483647 h 500"/>
              <a:gd name="T2" fmla="*/ 2147483647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Freeform 424"/>
          <p:cNvSpPr>
            <a:spLocks/>
          </p:cNvSpPr>
          <p:nvPr/>
        </p:nvSpPr>
        <p:spPr bwMode="auto">
          <a:xfrm>
            <a:off x="5889625" y="5848351"/>
            <a:ext cx="736600" cy="74613"/>
          </a:xfrm>
          <a:custGeom>
            <a:avLst/>
            <a:gdLst>
              <a:gd name="T0" fmla="*/ 2147483647 w 370"/>
              <a:gd name="T1" fmla="*/ 214748364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Freeform 425"/>
          <p:cNvSpPr>
            <a:spLocks/>
          </p:cNvSpPr>
          <p:nvPr/>
        </p:nvSpPr>
        <p:spPr bwMode="auto">
          <a:xfrm>
            <a:off x="5353051"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439"/>
          <p:cNvSpPr>
            <a:spLocks noChangeShapeType="1"/>
          </p:cNvSpPr>
          <p:nvPr/>
        </p:nvSpPr>
        <p:spPr bwMode="auto">
          <a:xfrm rot="16200000" flipH="1" flipV="1">
            <a:off x="8269288" y="4548188"/>
            <a:ext cx="0" cy="13620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1041" name="Text Box 449"/>
          <p:cNvSpPr txBox="1">
            <a:spLocks noChangeArrowheads="1"/>
          </p:cNvSpPr>
          <p:nvPr/>
        </p:nvSpPr>
        <p:spPr bwMode="auto">
          <a:xfrm>
            <a:off x="3586164" y="4470401"/>
            <a:ext cx="14001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1. initiate call</a:t>
            </a:r>
            <a:endParaRPr lang="en-US" sz="2400">
              <a:solidFill>
                <a:srgbClr val="CC0000"/>
              </a:solidFill>
              <a:latin typeface="Gill Sans MT" charset="0"/>
            </a:endParaRPr>
          </a:p>
        </p:txBody>
      </p:sp>
      <p:sp>
        <p:nvSpPr>
          <p:cNvPr id="111043" name="Freeform 451"/>
          <p:cNvSpPr>
            <a:spLocks/>
          </p:cNvSpPr>
          <p:nvPr/>
        </p:nvSpPr>
        <p:spPr bwMode="auto">
          <a:xfrm>
            <a:off x="3581401" y="4822826"/>
            <a:ext cx="5305425"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44" name="Text Box 452"/>
          <p:cNvSpPr txBox="1">
            <a:spLocks noChangeArrowheads="1"/>
          </p:cNvSpPr>
          <p:nvPr/>
        </p:nvSpPr>
        <p:spPr bwMode="auto">
          <a:xfrm>
            <a:off x="7258051" y="4537076"/>
            <a:ext cx="16033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2. incoming call</a:t>
            </a:r>
            <a:endParaRPr lang="en-US" sz="2400">
              <a:solidFill>
                <a:srgbClr val="CC0000"/>
              </a:solidFill>
              <a:latin typeface="Gill Sans MT" charset="0"/>
            </a:endParaRPr>
          </a:p>
        </p:txBody>
      </p:sp>
      <p:sp>
        <p:nvSpPr>
          <p:cNvPr id="111045" name="Text Box 453"/>
          <p:cNvSpPr txBox="1">
            <a:spLocks noChangeArrowheads="1"/>
          </p:cNvSpPr>
          <p:nvPr/>
        </p:nvSpPr>
        <p:spPr bwMode="auto">
          <a:xfrm>
            <a:off x="7423150" y="4203701"/>
            <a:ext cx="137160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3. accept call</a:t>
            </a:r>
            <a:endParaRPr lang="en-US" sz="2400">
              <a:solidFill>
                <a:srgbClr val="CC0000"/>
              </a:solidFill>
              <a:latin typeface="Gill Sans MT" charset="0"/>
            </a:endParaRPr>
          </a:p>
        </p:txBody>
      </p:sp>
      <p:sp>
        <p:nvSpPr>
          <p:cNvPr id="111046" name="Freeform 454"/>
          <p:cNvSpPr>
            <a:spLocks/>
          </p:cNvSpPr>
          <p:nvPr/>
        </p:nvSpPr>
        <p:spPr bwMode="auto">
          <a:xfrm>
            <a:off x="3697289" y="4470400"/>
            <a:ext cx="5057775"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47" name="Text Box 455"/>
          <p:cNvSpPr txBox="1">
            <a:spLocks noChangeArrowheads="1"/>
          </p:cNvSpPr>
          <p:nvPr/>
        </p:nvSpPr>
        <p:spPr bwMode="auto">
          <a:xfrm>
            <a:off x="3536950" y="4184651"/>
            <a:ext cx="173990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latin typeface="Gill Sans MT" charset="0"/>
              </a:rPr>
              <a:t>4. call connected</a:t>
            </a:r>
            <a:endParaRPr lang="en-US" sz="2400">
              <a:solidFill>
                <a:srgbClr val="CC0000"/>
              </a:solidFill>
              <a:latin typeface="Gill Sans MT" charset="0"/>
            </a:endParaRPr>
          </a:p>
        </p:txBody>
      </p:sp>
      <p:sp>
        <p:nvSpPr>
          <p:cNvPr id="111048" name="Text Box 456"/>
          <p:cNvSpPr txBox="1">
            <a:spLocks noChangeArrowheads="1"/>
          </p:cNvSpPr>
          <p:nvPr/>
        </p:nvSpPr>
        <p:spPr bwMode="auto">
          <a:xfrm>
            <a:off x="3608388" y="3879851"/>
            <a:ext cx="1897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000099"/>
                </a:solidFill>
                <a:latin typeface="Gill Sans MT" charset="0"/>
              </a:rPr>
              <a:t>5. data flow begins</a:t>
            </a:r>
            <a:endParaRPr lang="en-US" sz="2400">
              <a:solidFill>
                <a:srgbClr val="000099"/>
              </a:solidFill>
              <a:latin typeface="Gill Sans MT" charset="0"/>
            </a:endParaRPr>
          </a:p>
        </p:txBody>
      </p:sp>
      <p:sp>
        <p:nvSpPr>
          <p:cNvPr id="111049" name="Text Box 457"/>
          <p:cNvSpPr txBox="1">
            <a:spLocks noChangeArrowheads="1"/>
          </p:cNvSpPr>
          <p:nvPr/>
        </p:nvSpPr>
        <p:spPr bwMode="auto">
          <a:xfrm>
            <a:off x="7264400" y="3832226"/>
            <a:ext cx="153193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000099"/>
                </a:solidFill>
                <a:latin typeface="Gill Sans MT" charset="0"/>
              </a:rPr>
              <a:t>6. receive data</a:t>
            </a:r>
            <a:endParaRPr lang="en-US" sz="2400">
              <a:solidFill>
                <a:srgbClr val="000099"/>
              </a:solidFill>
              <a:latin typeface="Gill Sans MT" charset="0"/>
            </a:endParaRPr>
          </a:p>
        </p:txBody>
      </p:sp>
      <p:sp>
        <p:nvSpPr>
          <p:cNvPr id="111050" name="Freeform 458"/>
          <p:cNvSpPr>
            <a:spLocks/>
          </p:cNvSpPr>
          <p:nvPr/>
        </p:nvSpPr>
        <p:spPr bwMode="auto">
          <a:xfrm>
            <a:off x="3752850" y="4146551"/>
            <a:ext cx="4895850"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48" name="Group 668"/>
          <p:cNvGrpSpPr>
            <a:grpSpLocks/>
          </p:cNvGrpSpPr>
          <p:nvPr/>
        </p:nvGrpSpPr>
        <p:grpSpPr bwMode="auto">
          <a:xfrm>
            <a:off x="1524000" y="3627439"/>
            <a:ext cx="2039938" cy="2427287"/>
            <a:chOff x="0" y="2285"/>
            <a:chExt cx="1285" cy="1529"/>
          </a:xfrm>
        </p:grpSpPr>
        <p:sp>
          <p:nvSpPr>
            <p:cNvPr id="30776" name="Freeform 551"/>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418" name="Rectangle 403"/>
            <p:cNvSpPr>
              <a:spLocks noChangeArrowheads="1"/>
            </p:cNvSpPr>
            <p:nvPr/>
          </p:nvSpPr>
          <p:spPr bwMode="auto">
            <a:xfrm>
              <a:off x="415" y="2285"/>
              <a:ext cx="820" cy="946"/>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19" name="Rectangle 404"/>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20" name="Rectangle 405"/>
            <p:cNvSpPr>
              <a:spLocks noChangeArrowheads="1"/>
            </p:cNvSpPr>
            <p:nvPr/>
          </p:nvSpPr>
          <p:spPr bwMode="auto">
            <a:xfrm>
              <a:off x="379" y="2716"/>
              <a:ext cx="831" cy="192"/>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421" name="Text Box 406"/>
            <p:cNvSpPr txBox="1">
              <a:spLocks noChangeArrowheads="1"/>
            </p:cNvSpPr>
            <p:nvPr/>
          </p:nvSpPr>
          <p:spPr bwMode="auto">
            <a:xfrm>
              <a:off x="298" y="2292"/>
              <a:ext cx="987" cy="1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5422" name="Line 533"/>
            <p:cNvSpPr>
              <a:spLocks noChangeShapeType="1"/>
            </p:cNvSpPr>
            <p:nvPr/>
          </p:nvSpPr>
          <p:spPr bwMode="auto">
            <a:xfrm>
              <a:off x="374" y="2714"/>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23" name="Line 534"/>
            <p:cNvSpPr>
              <a:spLocks noChangeShapeType="1"/>
            </p:cNvSpPr>
            <p:nvPr/>
          </p:nvSpPr>
          <p:spPr bwMode="auto">
            <a:xfrm>
              <a:off x="374" y="2908"/>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24" name="Line 535"/>
            <p:cNvSpPr>
              <a:spLocks noChangeShapeType="1"/>
            </p:cNvSpPr>
            <p:nvPr/>
          </p:nvSpPr>
          <p:spPr bwMode="auto">
            <a:xfrm>
              <a:off x="372" y="3092"/>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5425" name="Line 536"/>
            <p:cNvSpPr>
              <a:spLocks noChangeShapeType="1"/>
            </p:cNvSpPr>
            <p:nvPr/>
          </p:nvSpPr>
          <p:spPr bwMode="auto">
            <a:xfrm>
              <a:off x="374" y="2520"/>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nvGrpSpPr>
            <p:cNvPr id="30785" name="Group 548"/>
            <p:cNvGrpSpPr>
              <a:grpSpLocks/>
            </p:cNvGrpSpPr>
            <p:nvPr/>
          </p:nvGrpSpPr>
          <p:grpSpPr bwMode="auto">
            <a:xfrm>
              <a:off x="0" y="3341"/>
              <a:ext cx="454" cy="473"/>
              <a:chOff x="-44" y="1473"/>
              <a:chExt cx="981" cy="1105"/>
            </a:xfrm>
          </p:grpSpPr>
          <p:pic>
            <p:nvPicPr>
              <p:cNvPr id="30786" name="Picture 54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7" name="Freeform 550"/>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30749" name="Group 556"/>
          <p:cNvGrpSpPr>
            <a:grpSpLocks/>
          </p:cNvGrpSpPr>
          <p:nvPr/>
        </p:nvGrpSpPr>
        <p:grpSpPr bwMode="auto">
          <a:xfrm>
            <a:off x="6003926" y="4721225"/>
            <a:ext cx="600075" cy="287338"/>
            <a:chOff x="4396" y="1245"/>
            <a:chExt cx="672" cy="248"/>
          </a:xfrm>
        </p:grpSpPr>
        <p:sp>
          <p:nvSpPr>
            <p:cNvPr id="307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71" name="Group 560"/>
            <p:cNvGrpSpPr>
              <a:grpSpLocks/>
            </p:cNvGrpSpPr>
            <p:nvPr/>
          </p:nvGrpSpPr>
          <p:grpSpPr bwMode="auto">
            <a:xfrm>
              <a:off x="4530" y="1287"/>
              <a:ext cx="377" cy="75"/>
              <a:chOff x="2468" y="1332"/>
              <a:chExt cx="310" cy="60"/>
            </a:xfrm>
          </p:grpSpPr>
          <p:sp>
            <p:nvSpPr>
              <p:cNvPr id="30774" name="Freeform 5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5" name="Freeform 5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13" name="Line 563"/>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14" name="Line 564"/>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50" name="Group 565"/>
          <p:cNvGrpSpPr>
            <a:grpSpLocks/>
          </p:cNvGrpSpPr>
          <p:nvPr/>
        </p:nvGrpSpPr>
        <p:grpSpPr bwMode="auto">
          <a:xfrm>
            <a:off x="6557964" y="5721350"/>
            <a:ext cx="600075" cy="287338"/>
            <a:chOff x="4396" y="1245"/>
            <a:chExt cx="672" cy="248"/>
          </a:xfrm>
        </p:grpSpPr>
        <p:sp>
          <p:nvSpPr>
            <p:cNvPr id="3076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6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6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63" name="Group 569"/>
            <p:cNvGrpSpPr>
              <a:grpSpLocks/>
            </p:cNvGrpSpPr>
            <p:nvPr/>
          </p:nvGrpSpPr>
          <p:grpSpPr bwMode="auto">
            <a:xfrm>
              <a:off x="4530" y="1287"/>
              <a:ext cx="377" cy="75"/>
              <a:chOff x="2468" y="1332"/>
              <a:chExt cx="310" cy="60"/>
            </a:xfrm>
          </p:grpSpPr>
          <p:sp>
            <p:nvSpPr>
              <p:cNvPr id="30766" name="Freeform 5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7" name="Freeform 5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05" name="Line 572"/>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406" name="Line 573"/>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751" name="Group 574"/>
          <p:cNvGrpSpPr>
            <a:grpSpLocks/>
          </p:cNvGrpSpPr>
          <p:nvPr/>
        </p:nvGrpSpPr>
        <p:grpSpPr bwMode="auto">
          <a:xfrm>
            <a:off x="5338764" y="5673725"/>
            <a:ext cx="600075" cy="287338"/>
            <a:chOff x="4396" y="1245"/>
            <a:chExt cx="672" cy="248"/>
          </a:xfrm>
        </p:grpSpPr>
        <p:sp>
          <p:nvSpPr>
            <p:cNvPr id="3075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075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075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0755" name="Group 578"/>
            <p:cNvGrpSpPr>
              <a:grpSpLocks/>
            </p:cNvGrpSpPr>
            <p:nvPr/>
          </p:nvGrpSpPr>
          <p:grpSpPr bwMode="auto">
            <a:xfrm>
              <a:off x="4530" y="1287"/>
              <a:ext cx="377" cy="75"/>
              <a:chOff x="2468" y="1332"/>
              <a:chExt cx="310" cy="60"/>
            </a:xfrm>
          </p:grpSpPr>
          <p:sp>
            <p:nvSpPr>
              <p:cNvPr id="30758" name="Freeform 5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9" name="Freeform 5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97" name="Line 581"/>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98" name="Line 582"/>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3270016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041"/>
                                        </p:tgtEl>
                                        <p:attrNameLst>
                                          <p:attrName>style.visibility</p:attrName>
                                        </p:attrNameLst>
                                      </p:cBhvr>
                                      <p:to>
                                        <p:strVal val="visible"/>
                                      </p:to>
                                    </p:set>
                                    <p:animEffect transition="in" filter="dissolve">
                                      <p:cBhvr>
                                        <p:cTn id="7" dur="500"/>
                                        <p:tgtEl>
                                          <p:spTgt spid="11104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1043"/>
                                        </p:tgtEl>
                                        <p:attrNameLst>
                                          <p:attrName>style.visibility</p:attrName>
                                        </p:attrNameLst>
                                      </p:cBhvr>
                                      <p:to>
                                        <p:strVal val="visible"/>
                                      </p:to>
                                    </p:set>
                                    <p:animEffect transition="in" filter="wipe(left)">
                                      <p:cBhvr>
                                        <p:cTn id="11" dur="1000"/>
                                        <p:tgtEl>
                                          <p:spTgt spid="111043"/>
                                        </p:tgtEl>
                                      </p:cBhvr>
                                    </p:animEffect>
                                  </p:childTnLst>
                                </p:cTn>
                              </p:par>
                            </p:childTnLst>
                          </p:cTn>
                        </p:par>
                        <p:par>
                          <p:cTn id="12" fill="hold" nodeType="afterGroup">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111044"/>
                                        </p:tgtEl>
                                        <p:attrNameLst>
                                          <p:attrName>style.visibility</p:attrName>
                                        </p:attrNameLst>
                                      </p:cBhvr>
                                      <p:to>
                                        <p:strVal val="visible"/>
                                      </p:to>
                                    </p:set>
                                    <p:animEffect transition="in" filter="dissolve">
                                      <p:cBhvr>
                                        <p:cTn id="15" dur="500"/>
                                        <p:tgtEl>
                                          <p:spTgt spid="111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1045"/>
                                        </p:tgtEl>
                                        <p:attrNameLst>
                                          <p:attrName>style.visibility</p:attrName>
                                        </p:attrNameLst>
                                      </p:cBhvr>
                                      <p:to>
                                        <p:strVal val="visible"/>
                                      </p:to>
                                    </p:set>
                                    <p:animEffect transition="in" filter="dissolve">
                                      <p:cBhvr>
                                        <p:cTn id="20" dur="500"/>
                                        <p:tgtEl>
                                          <p:spTgt spid="111045"/>
                                        </p:tgtEl>
                                      </p:cBhvr>
                                    </p:animEffect>
                                  </p:childTnLst>
                                </p:cTn>
                              </p:par>
                            </p:childTnLst>
                          </p:cTn>
                        </p:par>
                        <p:par>
                          <p:cTn id="21" fill="hold" nodeType="afterGroup">
                            <p:stCondLst>
                              <p:cond delay="500"/>
                            </p:stCondLst>
                            <p:childTnLst>
                              <p:par>
                                <p:cTn id="22" presetID="22" presetClass="entr" presetSubtype="2" fill="hold" nodeType="afterEffect">
                                  <p:stCondLst>
                                    <p:cond delay="0"/>
                                  </p:stCondLst>
                                  <p:childTnLst>
                                    <p:set>
                                      <p:cBhvr>
                                        <p:cTn id="23" dur="1" fill="hold">
                                          <p:stCondLst>
                                            <p:cond delay="0"/>
                                          </p:stCondLst>
                                        </p:cTn>
                                        <p:tgtEl>
                                          <p:spTgt spid="111046"/>
                                        </p:tgtEl>
                                        <p:attrNameLst>
                                          <p:attrName>style.visibility</p:attrName>
                                        </p:attrNameLst>
                                      </p:cBhvr>
                                      <p:to>
                                        <p:strVal val="visible"/>
                                      </p:to>
                                    </p:set>
                                    <p:animEffect transition="in" filter="wipe(right)">
                                      <p:cBhvr>
                                        <p:cTn id="24" dur="1000"/>
                                        <p:tgtEl>
                                          <p:spTgt spid="111046"/>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11047"/>
                                        </p:tgtEl>
                                        <p:attrNameLst>
                                          <p:attrName>style.visibility</p:attrName>
                                        </p:attrNameLst>
                                      </p:cBhvr>
                                      <p:to>
                                        <p:strVal val="visible"/>
                                      </p:to>
                                    </p:set>
                                    <p:animEffect transition="in" filter="dissolve">
                                      <p:cBhvr>
                                        <p:cTn id="28" dur="500"/>
                                        <p:tgtEl>
                                          <p:spTgt spid="1110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1048"/>
                                        </p:tgtEl>
                                        <p:attrNameLst>
                                          <p:attrName>style.visibility</p:attrName>
                                        </p:attrNameLst>
                                      </p:cBhvr>
                                      <p:to>
                                        <p:strVal val="visible"/>
                                      </p:to>
                                    </p:set>
                                    <p:animEffect transition="in" filter="dissolve">
                                      <p:cBhvr>
                                        <p:cTn id="33" dur="500"/>
                                        <p:tgtEl>
                                          <p:spTgt spid="111048"/>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111050"/>
                                        </p:tgtEl>
                                        <p:attrNameLst>
                                          <p:attrName>style.visibility</p:attrName>
                                        </p:attrNameLst>
                                      </p:cBhvr>
                                      <p:to>
                                        <p:strVal val="visible"/>
                                      </p:to>
                                    </p:set>
                                    <p:animEffect transition="in" filter="wipe(left)">
                                      <p:cBhvr>
                                        <p:cTn id="37" dur="1000"/>
                                        <p:tgtEl>
                                          <p:spTgt spid="111050"/>
                                        </p:tgtEl>
                                      </p:cBhvr>
                                    </p:animEffect>
                                  </p:childTnLst>
                                </p:cTn>
                              </p:par>
                            </p:childTnLst>
                          </p:cTn>
                        </p:par>
                        <p:par>
                          <p:cTn id="38" fill="hold" nodeType="afterGroup">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11049"/>
                                        </p:tgtEl>
                                        <p:attrNameLst>
                                          <p:attrName>style.visibility</p:attrName>
                                        </p:attrNameLst>
                                      </p:cBhvr>
                                      <p:to>
                                        <p:strVal val="visible"/>
                                      </p:to>
                                    </p:set>
                                    <p:animEffect transition="in" filter="dissolve">
                                      <p:cBhvr>
                                        <p:cTn id="41" dur="500"/>
                                        <p:tgtEl>
                                          <p:spTgt spid="111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41" grpId="0" autoUpdateAnimBg="0"/>
      <p:bldP spid="111044" grpId="0" autoUpdateAnimBg="0"/>
      <p:bldP spid="111045" grpId="0" autoUpdateAnimBg="0"/>
      <p:bldP spid="111047" grpId="0" autoUpdateAnimBg="0"/>
      <p:bldP spid="111048" grpId="0" autoUpdateAnimBg="0"/>
      <p:bldP spid="11104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Datagram Networks</a:t>
            </a:r>
          </a:p>
        </p:txBody>
      </p:sp>
      <p:sp>
        <p:nvSpPr>
          <p:cNvPr id="6" name="Content Placeholder 5"/>
          <p:cNvSpPr>
            <a:spLocks noGrp="1"/>
          </p:cNvSpPr>
          <p:nvPr>
            <p:ph idx="1"/>
          </p:nvPr>
        </p:nvSpPr>
        <p:spPr/>
        <p:txBody>
          <a:bodyPr>
            <a:normAutofit fontScale="92500" lnSpcReduction="20000"/>
          </a:bodyPr>
          <a:lstStyle/>
          <a:p>
            <a:r>
              <a:rPr lang="en-US" dirty="0"/>
              <a:t>In a datagram network, each time an end system wants to send a packet, it stamps the packet with the address of the destination end system and then pops the packet into the network</a:t>
            </a:r>
          </a:p>
          <a:p>
            <a:r>
              <a:rPr lang="en-US" dirty="0"/>
              <a:t>As a packet is transmitted from source to destination, it passes through a series of routers. </a:t>
            </a:r>
          </a:p>
          <a:p>
            <a:r>
              <a:rPr lang="en-US" dirty="0"/>
              <a:t>Each of these routers uses the packet’s destination address to forward the packet. </a:t>
            </a:r>
          </a:p>
          <a:p>
            <a:r>
              <a:rPr lang="en-US" dirty="0"/>
              <a:t>Specifically, each router has a forwarding table that maps destination addresses to link interfaces; when a packet arrives at the router, the router uses the packet’s destination address to look up the appropriate output link interface in the forwarding table. </a:t>
            </a:r>
          </a:p>
          <a:p>
            <a:r>
              <a:rPr lang="en-US" dirty="0"/>
              <a:t>The router then intentionally forwards the packet to that output link interface. </a:t>
            </a:r>
          </a:p>
        </p:txBody>
      </p:sp>
    </p:spTree>
    <p:extLst>
      <p:ext uri="{BB962C8B-B14F-4D97-AF65-F5344CB8AC3E}">
        <p14:creationId xmlns:p14="http://schemas.microsoft.com/office/powerpoint/2010/main" val="301543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6387"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65E6D6EB-841C-4EF1-A6A5-6112A930334B}" type="slidenum">
              <a:rPr lang="en-US" altLang="en-US" sz="1200">
                <a:latin typeface="Tahoma" panose="020B0604030504040204" pitchFamily="34" charset="0"/>
              </a:rPr>
              <a:pPr/>
              <a:t>14</a:t>
            </a:fld>
            <a:endParaRPr lang="en-US" altLang="en-US" sz="1200">
              <a:latin typeface="Tahoma" panose="020B0604030504040204" pitchFamily="34" charset="0"/>
            </a:endParaRPr>
          </a:p>
        </p:txBody>
      </p:sp>
      <p:pic>
        <p:nvPicPr>
          <p:cNvPr id="31747" name="Picture 22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038" y="792164"/>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2"/>
          <p:cNvSpPr>
            <a:spLocks noGrp="1" noChangeArrowheads="1"/>
          </p:cNvSpPr>
          <p:nvPr>
            <p:ph type="title"/>
          </p:nvPr>
        </p:nvSpPr>
        <p:spPr>
          <a:xfrm>
            <a:off x="2043113" y="133351"/>
            <a:ext cx="7772400" cy="898525"/>
          </a:xfrm>
        </p:spPr>
        <p:txBody>
          <a:bodyPr/>
          <a:lstStyle/>
          <a:p>
            <a:pPr>
              <a:defRPr/>
            </a:pPr>
            <a:r>
              <a:rPr lang="en-US" sz="4000"/>
              <a:t>Datagram networks</a:t>
            </a:r>
            <a:endParaRPr lang="en-US">
              <a:cs typeface="+mj-cs"/>
            </a:endParaRPr>
          </a:p>
        </p:txBody>
      </p:sp>
      <p:sp>
        <p:nvSpPr>
          <p:cNvPr id="16390" name="Rectangle 3"/>
          <p:cNvSpPr>
            <a:spLocks noGrp="1" noChangeArrowheads="1"/>
          </p:cNvSpPr>
          <p:nvPr>
            <p:ph type="body" sz="half" idx="1"/>
          </p:nvPr>
        </p:nvSpPr>
        <p:spPr>
          <a:xfrm>
            <a:off x="2236788" y="1104901"/>
            <a:ext cx="8070850" cy="2276475"/>
          </a:xfrm>
        </p:spPr>
        <p:txBody>
          <a:bodyPr/>
          <a:lstStyle/>
          <a:p>
            <a:r>
              <a:rPr lang="en-US" altLang="en-US">
                <a:ea typeface="ＭＳ Ｐゴシック" panose="020B0600070205080204" pitchFamily="34" charset="-128"/>
              </a:rPr>
              <a:t>no call setup at network layer</a:t>
            </a:r>
          </a:p>
          <a:p>
            <a:r>
              <a:rPr lang="en-US" altLang="en-US">
                <a:ea typeface="ＭＳ Ｐゴシック" panose="020B0600070205080204" pitchFamily="34" charset="-128"/>
              </a:rPr>
              <a:t>routers: no state about end-to-end connections</a:t>
            </a:r>
          </a:p>
          <a:p>
            <a:pPr lvl="1"/>
            <a:r>
              <a:rPr lang="en-US" altLang="en-US">
                <a:ea typeface="ＭＳ Ｐゴシック" panose="020B0600070205080204" pitchFamily="34" charset="-128"/>
              </a:rPr>
              <a:t>no network-level concept of </a:t>
            </a:r>
            <a:r>
              <a:rPr lang="ja-JP" altLang="en-US">
                <a:ea typeface="ＭＳ Ｐゴシック" panose="020B0600070205080204" pitchFamily="34" charset="-128"/>
              </a:rPr>
              <a:t>“</a:t>
            </a:r>
            <a:r>
              <a:rPr lang="en-US" altLang="ja-JP">
                <a:ea typeface="ＭＳ Ｐゴシック" panose="020B0600070205080204" pitchFamily="34" charset="-128"/>
              </a:rPr>
              <a:t>connection</a:t>
            </a:r>
            <a:r>
              <a:rPr lang="ja-JP" altLang="en-US">
                <a:ea typeface="ＭＳ Ｐゴシック" panose="020B0600070205080204" pitchFamily="34" charset="-128"/>
              </a:rPr>
              <a:t>”</a:t>
            </a:r>
            <a:endParaRPr lang="en-US" altLang="ja-JP">
              <a:ea typeface="ＭＳ Ｐゴシック" panose="020B0600070205080204" pitchFamily="34" charset="-128"/>
            </a:endParaRPr>
          </a:p>
          <a:p>
            <a:r>
              <a:rPr lang="en-US" altLang="en-US">
                <a:ea typeface="ＭＳ Ｐゴシック" panose="020B0600070205080204" pitchFamily="34" charset="-128"/>
              </a:rPr>
              <a:t>packets forwarded using destination host address</a:t>
            </a:r>
          </a:p>
        </p:txBody>
      </p:sp>
      <p:sp>
        <p:nvSpPr>
          <p:cNvPr id="111736" name="Text Box 120"/>
          <p:cNvSpPr txBox="1">
            <a:spLocks noChangeArrowheads="1"/>
          </p:cNvSpPr>
          <p:nvPr/>
        </p:nvSpPr>
        <p:spPr bwMode="auto">
          <a:xfrm>
            <a:off x="3424238" y="4295776"/>
            <a:ext cx="2076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rPr>
              <a:t>1. send datagrams</a:t>
            </a:r>
            <a:endParaRPr lang="en-US" sz="2400">
              <a:solidFill>
                <a:srgbClr val="CC0000"/>
              </a:solidFill>
            </a:endParaRPr>
          </a:p>
        </p:txBody>
      </p:sp>
      <p:grpSp>
        <p:nvGrpSpPr>
          <p:cNvPr id="31751" name="Group 458"/>
          <p:cNvGrpSpPr>
            <a:grpSpLocks/>
          </p:cNvGrpSpPr>
          <p:nvPr/>
        </p:nvGrpSpPr>
        <p:grpSpPr bwMode="auto">
          <a:xfrm>
            <a:off x="8389938" y="3735389"/>
            <a:ext cx="2006600" cy="2416175"/>
            <a:chOff x="4325" y="2353"/>
            <a:chExt cx="1264" cy="1522"/>
          </a:xfrm>
        </p:grpSpPr>
        <p:sp>
          <p:nvSpPr>
            <p:cNvPr id="31856" name="Freeform 459"/>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1857" name="Group 460"/>
            <p:cNvGrpSpPr>
              <a:grpSpLocks/>
            </p:cNvGrpSpPr>
            <p:nvPr/>
          </p:nvGrpSpPr>
          <p:grpSpPr bwMode="auto">
            <a:xfrm>
              <a:off x="4325" y="3402"/>
              <a:ext cx="454" cy="473"/>
              <a:chOff x="-44" y="1473"/>
              <a:chExt cx="981" cy="1105"/>
            </a:xfrm>
          </p:grpSpPr>
          <p:pic>
            <p:nvPicPr>
              <p:cNvPr id="31866" name="Picture 46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67" name="Freeform 462"/>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499" name="Rectangle 463"/>
            <p:cNvSpPr>
              <a:spLocks noChangeArrowheads="1"/>
            </p:cNvSpPr>
            <p:nvPr/>
          </p:nvSpPr>
          <p:spPr bwMode="auto">
            <a:xfrm>
              <a:off x="4719" y="2353"/>
              <a:ext cx="820" cy="946"/>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00" name="Rectangle 464"/>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01" name="Rectangle 465"/>
            <p:cNvSpPr>
              <a:spLocks noChangeArrowheads="1"/>
            </p:cNvSpPr>
            <p:nvPr/>
          </p:nvSpPr>
          <p:spPr bwMode="auto">
            <a:xfrm>
              <a:off x="4683" y="2784"/>
              <a:ext cx="831" cy="192"/>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02" name="Text Box 466"/>
            <p:cNvSpPr txBox="1">
              <a:spLocks noChangeArrowheads="1"/>
            </p:cNvSpPr>
            <p:nvPr/>
          </p:nvSpPr>
          <p:spPr bwMode="auto">
            <a:xfrm>
              <a:off x="4602" y="2360"/>
              <a:ext cx="987" cy="1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6503" name="Line 467"/>
            <p:cNvSpPr>
              <a:spLocks noChangeShapeType="1"/>
            </p:cNvSpPr>
            <p:nvPr/>
          </p:nvSpPr>
          <p:spPr bwMode="auto">
            <a:xfrm>
              <a:off x="4678" y="2782"/>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504" name="Line 468"/>
            <p:cNvSpPr>
              <a:spLocks noChangeShapeType="1"/>
            </p:cNvSpPr>
            <p:nvPr/>
          </p:nvSpPr>
          <p:spPr bwMode="auto">
            <a:xfrm>
              <a:off x="4678" y="2976"/>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505" name="Line 469"/>
            <p:cNvSpPr>
              <a:spLocks noChangeShapeType="1"/>
            </p:cNvSpPr>
            <p:nvPr/>
          </p:nvSpPr>
          <p:spPr bwMode="auto">
            <a:xfrm>
              <a:off x="4676" y="3160"/>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506" name="Line 470"/>
            <p:cNvSpPr>
              <a:spLocks noChangeShapeType="1"/>
            </p:cNvSpPr>
            <p:nvPr/>
          </p:nvSpPr>
          <p:spPr bwMode="auto">
            <a:xfrm>
              <a:off x="4678" y="2588"/>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grpSp>
        <p:nvGrpSpPr>
          <p:cNvPr id="31752" name="Group 471"/>
          <p:cNvGrpSpPr>
            <a:grpSpLocks/>
          </p:cNvGrpSpPr>
          <p:nvPr/>
        </p:nvGrpSpPr>
        <p:grpSpPr bwMode="auto">
          <a:xfrm>
            <a:off x="1524000" y="3627439"/>
            <a:ext cx="2039938" cy="2427287"/>
            <a:chOff x="0" y="2285"/>
            <a:chExt cx="1285" cy="1529"/>
          </a:xfrm>
        </p:grpSpPr>
        <p:sp>
          <p:nvSpPr>
            <p:cNvPr id="31844" name="Freeform 472"/>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ffectLst/>
            <a:extLst>
              <a:ext uri="{91240B29-F687-4F45-9708-019B960494DF}">
                <a14:hiddenLine xmlns:a14="http://schemas.microsoft.com/office/drawing/2010/main" w="9525" cap="flat" cmpd="sng">
                  <a:solidFill>
                    <a:srgbClr val="000099"/>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86" name="Rectangle 473"/>
            <p:cNvSpPr>
              <a:spLocks noChangeArrowheads="1"/>
            </p:cNvSpPr>
            <p:nvPr/>
          </p:nvSpPr>
          <p:spPr bwMode="auto">
            <a:xfrm>
              <a:off x="415" y="2285"/>
              <a:ext cx="820" cy="946"/>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87" name="Rectangle 474"/>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88" name="Rectangle 475"/>
            <p:cNvSpPr>
              <a:spLocks noChangeArrowheads="1"/>
            </p:cNvSpPr>
            <p:nvPr/>
          </p:nvSpPr>
          <p:spPr bwMode="auto">
            <a:xfrm>
              <a:off x="379" y="2716"/>
              <a:ext cx="831" cy="192"/>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89" name="Text Box 476"/>
            <p:cNvSpPr txBox="1">
              <a:spLocks noChangeArrowheads="1"/>
            </p:cNvSpPr>
            <p:nvPr/>
          </p:nvSpPr>
          <p:spPr bwMode="auto">
            <a:xfrm>
              <a:off x="298" y="2292"/>
              <a:ext cx="987" cy="1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application</a:t>
              </a:r>
            </a:p>
            <a:p>
              <a:pPr algn="ctr">
                <a:defRPr/>
              </a:pPr>
              <a:r>
                <a:rPr lang="en-US" sz="2000"/>
                <a:t>transport</a:t>
              </a:r>
            </a:p>
            <a:p>
              <a:pPr algn="ctr">
                <a:defRPr/>
              </a:pPr>
              <a:r>
                <a:rPr lang="en-US" sz="2000">
                  <a:solidFill>
                    <a:schemeClr val="bg1"/>
                  </a:solidFill>
                </a:rPr>
                <a:t>network</a:t>
              </a:r>
              <a:endParaRPr lang="en-US" sz="2000"/>
            </a:p>
            <a:p>
              <a:pPr algn="ctr">
                <a:defRPr/>
              </a:pPr>
              <a:r>
                <a:rPr lang="en-US" sz="2000"/>
                <a:t>data link</a:t>
              </a:r>
            </a:p>
            <a:p>
              <a:pPr algn="ctr">
                <a:defRPr/>
              </a:pPr>
              <a:r>
                <a:rPr lang="en-US" sz="2000"/>
                <a:t>physical</a:t>
              </a:r>
            </a:p>
          </p:txBody>
        </p:sp>
        <p:sp>
          <p:nvSpPr>
            <p:cNvPr id="16490" name="Line 477"/>
            <p:cNvSpPr>
              <a:spLocks noChangeShapeType="1"/>
            </p:cNvSpPr>
            <p:nvPr/>
          </p:nvSpPr>
          <p:spPr bwMode="auto">
            <a:xfrm>
              <a:off x="374" y="2714"/>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491" name="Line 478"/>
            <p:cNvSpPr>
              <a:spLocks noChangeShapeType="1"/>
            </p:cNvSpPr>
            <p:nvPr/>
          </p:nvSpPr>
          <p:spPr bwMode="auto">
            <a:xfrm>
              <a:off x="374" y="2908"/>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492" name="Line 479"/>
            <p:cNvSpPr>
              <a:spLocks noChangeShapeType="1"/>
            </p:cNvSpPr>
            <p:nvPr/>
          </p:nvSpPr>
          <p:spPr bwMode="auto">
            <a:xfrm>
              <a:off x="372" y="3092"/>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6493" name="Line 480"/>
            <p:cNvSpPr>
              <a:spLocks noChangeShapeType="1"/>
            </p:cNvSpPr>
            <p:nvPr/>
          </p:nvSpPr>
          <p:spPr bwMode="auto">
            <a:xfrm>
              <a:off x="374" y="2520"/>
              <a:ext cx="8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nvGrpSpPr>
            <p:cNvPr id="31853" name="Group 481"/>
            <p:cNvGrpSpPr>
              <a:grpSpLocks/>
            </p:cNvGrpSpPr>
            <p:nvPr/>
          </p:nvGrpSpPr>
          <p:grpSpPr bwMode="auto">
            <a:xfrm>
              <a:off x="0" y="3341"/>
              <a:ext cx="454" cy="473"/>
              <a:chOff x="-44" y="1473"/>
              <a:chExt cx="981" cy="1105"/>
            </a:xfrm>
          </p:grpSpPr>
          <p:pic>
            <p:nvPicPr>
              <p:cNvPr id="31854" name="Picture 48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55" name="Freeform 483"/>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1753" name="Freeform 484"/>
          <p:cNvSpPr>
            <a:spLocks/>
          </p:cNvSpPr>
          <p:nvPr/>
        </p:nvSpPr>
        <p:spPr bwMode="auto">
          <a:xfrm>
            <a:off x="4895851" y="46085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4" name="Group 485"/>
          <p:cNvGrpSpPr>
            <a:grpSpLocks/>
          </p:cNvGrpSpPr>
          <p:nvPr/>
        </p:nvGrpSpPr>
        <p:grpSpPr bwMode="auto">
          <a:xfrm>
            <a:off x="5010151" y="5016501"/>
            <a:ext cx="2606675" cy="658813"/>
            <a:chOff x="959" y="3814"/>
            <a:chExt cx="1642" cy="415"/>
          </a:xfrm>
        </p:grpSpPr>
        <p:grpSp>
          <p:nvGrpSpPr>
            <p:cNvPr id="31817" name="Group 486"/>
            <p:cNvGrpSpPr>
              <a:grpSpLocks/>
            </p:cNvGrpSpPr>
            <p:nvPr/>
          </p:nvGrpSpPr>
          <p:grpSpPr bwMode="auto">
            <a:xfrm>
              <a:off x="2223" y="3814"/>
              <a:ext cx="378" cy="181"/>
              <a:chOff x="4396" y="1245"/>
              <a:chExt cx="672" cy="248"/>
            </a:xfrm>
          </p:grpSpPr>
          <p:sp>
            <p:nvSpPr>
              <p:cNvPr id="3183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3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3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39" name="Group 490"/>
              <p:cNvGrpSpPr>
                <a:grpSpLocks/>
              </p:cNvGrpSpPr>
              <p:nvPr/>
            </p:nvGrpSpPr>
            <p:grpSpPr bwMode="auto">
              <a:xfrm>
                <a:off x="4530" y="1287"/>
                <a:ext cx="377" cy="75"/>
                <a:chOff x="2468" y="1332"/>
                <a:chExt cx="310" cy="60"/>
              </a:xfrm>
            </p:grpSpPr>
            <p:sp>
              <p:nvSpPr>
                <p:cNvPr id="31842" name="Freeform 4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3" name="Freeform 4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1" name="Line 493"/>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82" name="Line 494"/>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818" name="Group 495"/>
            <p:cNvGrpSpPr>
              <a:grpSpLocks/>
            </p:cNvGrpSpPr>
            <p:nvPr/>
          </p:nvGrpSpPr>
          <p:grpSpPr bwMode="auto">
            <a:xfrm>
              <a:off x="1559" y="4048"/>
              <a:ext cx="378" cy="181"/>
              <a:chOff x="4396" y="1245"/>
              <a:chExt cx="672" cy="248"/>
            </a:xfrm>
          </p:grpSpPr>
          <p:sp>
            <p:nvSpPr>
              <p:cNvPr id="3182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2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3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31" name="Group 499"/>
              <p:cNvGrpSpPr>
                <a:grpSpLocks/>
              </p:cNvGrpSpPr>
              <p:nvPr/>
            </p:nvGrpSpPr>
            <p:grpSpPr bwMode="auto">
              <a:xfrm>
                <a:off x="4530" y="1287"/>
                <a:ext cx="377" cy="75"/>
                <a:chOff x="2468" y="1332"/>
                <a:chExt cx="310" cy="60"/>
              </a:xfrm>
            </p:grpSpPr>
            <p:sp>
              <p:nvSpPr>
                <p:cNvPr id="31834" name="Freeform 5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5" name="Freeform 5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73" name="Line 502"/>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74" name="Line 503"/>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819" name="Group 504"/>
            <p:cNvGrpSpPr>
              <a:grpSpLocks/>
            </p:cNvGrpSpPr>
            <p:nvPr/>
          </p:nvGrpSpPr>
          <p:grpSpPr bwMode="auto">
            <a:xfrm>
              <a:off x="959" y="3816"/>
              <a:ext cx="378" cy="181"/>
              <a:chOff x="4396" y="1245"/>
              <a:chExt cx="672" cy="248"/>
            </a:xfrm>
          </p:grpSpPr>
          <p:sp>
            <p:nvSpPr>
              <p:cNvPr id="3182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2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2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23" name="Group 508"/>
              <p:cNvGrpSpPr>
                <a:grpSpLocks/>
              </p:cNvGrpSpPr>
              <p:nvPr/>
            </p:nvGrpSpPr>
            <p:grpSpPr bwMode="auto">
              <a:xfrm>
                <a:off x="4530" y="1287"/>
                <a:ext cx="377" cy="75"/>
                <a:chOff x="2468" y="1332"/>
                <a:chExt cx="310" cy="60"/>
              </a:xfrm>
            </p:grpSpPr>
            <p:sp>
              <p:nvSpPr>
                <p:cNvPr id="31826" name="Freeform 5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7" name="Freeform 5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65" name="Line 511"/>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66" name="Line 512"/>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sp>
        <p:nvSpPr>
          <p:cNvPr id="16396" name="Line 541"/>
          <p:cNvSpPr>
            <a:spLocks noChangeShapeType="1"/>
          </p:cNvSpPr>
          <p:nvPr/>
        </p:nvSpPr>
        <p:spPr bwMode="auto">
          <a:xfrm rot="5400000" flipV="1">
            <a:off x="4249738" y="4348163"/>
            <a:ext cx="6350" cy="15779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56" name="Freeform 542"/>
          <p:cNvSpPr>
            <a:spLocks/>
          </p:cNvSpPr>
          <p:nvPr/>
        </p:nvSpPr>
        <p:spPr bwMode="auto">
          <a:xfrm>
            <a:off x="5610226" y="4899026"/>
            <a:ext cx="466725" cy="263525"/>
          </a:xfrm>
          <a:custGeom>
            <a:avLst/>
            <a:gdLst>
              <a:gd name="T0" fmla="*/ 0 w 294"/>
              <a:gd name="T1" fmla="*/ 2147483647 h 166"/>
              <a:gd name="T2" fmla="*/ 2147483647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Freeform 543"/>
          <p:cNvSpPr>
            <a:spLocks/>
          </p:cNvSpPr>
          <p:nvPr/>
        </p:nvSpPr>
        <p:spPr bwMode="auto">
          <a:xfrm>
            <a:off x="6575425" y="4892676"/>
            <a:ext cx="431800" cy="276225"/>
          </a:xfrm>
          <a:custGeom>
            <a:avLst/>
            <a:gdLst>
              <a:gd name="T0" fmla="*/ 0 w 272"/>
              <a:gd name="T1" fmla="*/ 0 h 174"/>
              <a:gd name="T2" fmla="*/ 2147483647 w 272"/>
              <a:gd name="T3" fmla="*/ 2147483647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Freeform 544"/>
          <p:cNvSpPr>
            <a:spLocks/>
          </p:cNvSpPr>
          <p:nvPr/>
        </p:nvSpPr>
        <p:spPr bwMode="auto">
          <a:xfrm>
            <a:off x="5510213" y="5284789"/>
            <a:ext cx="481012" cy="238125"/>
          </a:xfrm>
          <a:custGeom>
            <a:avLst/>
            <a:gdLst>
              <a:gd name="T0" fmla="*/ 0 w 294"/>
              <a:gd name="T1" fmla="*/ 0 h 174"/>
              <a:gd name="T2" fmla="*/ 2147483647 w 294"/>
              <a:gd name="T3" fmla="*/ 2147483647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Freeform 545"/>
          <p:cNvSpPr>
            <a:spLocks/>
          </p:cNvSpPr>
          <p:nvPr/>
        </p:nvSpPr>
        <p:spPr bwMode="auto">
          <a:xfrm>
            <a:off x="6553200" y="5273675"/>
            <a:ext cx="558800" cy="234950"/>
          </a:xfrm>
          <a:custGeom>
            <a:avLst/>
            <a:gdLst>
              <a:gd name="T0" fmla="*/ 0 w 352"/>
              <a:gd name="T1" fmla="*/ 2147483647 h 148"/>
              <a:gd name="T2" fmla="*/ 2147483647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Freeform 546"/>
          <p:cNvSpPr>
            <a:spLocks/>
          </p:cNvSpPr>
          <p:nvPr/>
        </p:nvSpPr>
        <p:spPr bwMode="auto">
          <a:xfrm>
            <a:off x="7124701" y="5314950"/>
            <a:ext cx="206375" cy="508000"/>
          </a:xfrm>
          <a:custGeom>
            <a:avLst/>
            <a:gdLst>
              <a:gd name="T0" fmla="*/ 0 w 118"/>
              <a:gd name="T1" fmla="*/ 2147483647 h 500"/>
              <a:gd name="T2" fmla="*/ 2147483647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Freeform 547"/>
          <p:cNvSpPr>
            <a:spLocks/>
          </p:cNvSpPr>
          <p:nvPr/>
        </p:nvSpPr>
        <p:spPr bwMode="auto">
          <a:xfrm>
            <a:off x="5889625" y="5848351"/>
            <a:ext cx="736600" cy="74613"/>
          </a:xfrm>
          <a:custGeom>
            <a:avLst/>
            <a:gdLst>
              <a:gd name="T0" fmla="*/ 2147483647 w 370"/>
              <a:gd name="T1" fmla="*/ 214748364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Freeform 548"/>
          <p:cNvSpPr>
            <a:spLocks/>
          </p:cNvSpPr>
          <p:nvPr/>
        </p:nvSpPr>
        <p:spPr bwMode="auto">
          <a:xfrm>
            <a:off x="5353051"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Line 549"/>
          <p:cNvSpPr>
            <a:spLocks noChangeShapeType="1"/>
          </p:cNvSpPr>
          <p:nvPr/>
        </p:nvSpPr>
        <p:spPr bwMode="auto">
          <a:xfrm rot="16200000" flipH="1" flipV="1">
            <a:off x="8269288" y="4548188"/>
            <a:ext cx="0" cy="13620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1764" name="Group 553"/>
          <p:cNvGrpSpPr>
            <a:grpSpLocks/>
          </p:cNvGrpSpPr>
          <p:nvPr/>
        </p:nvGrpSpPr>
        <p:grpSpPr bwMode="auto">
          <a:xfrm>
            <a:off x="6003926" y="4721225"/>
            <a:ext cx="600075" cy="287338"/>
            <a:chOff x="4396" y="1245"/>
            <a:chExt cx="672" cy="248"/>
          </a:xfrm>
        </p:grpSpPr>
        <p:sp>
          <p:nvSpPr>
            <p:cNvPr id="3180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1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1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12" name="Group 557"/>
            <p:cNvGrpSpPr>
              <a:grpSpLocks/>
            </p:cNvGrpSpPr>
            <p:nvPr/>
          </p:nvGrpSpPr>
          <p:grpSpPr bwMode="auto">
            <a:xfrm>
              <a:off x="4530" y="1287"/>
              <a:ext cx="377" cy="75"/>
              <a:chOff x="2468" y="1332"/>
              <a:chExt cx="310" cy="60"/>
            </a:xfrm>
          </p:grpSpPr>
          <p:sp>
            <p:nvSpPr>
              <p:cNvPr id="31815" name="Freeform 5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6" name="Freeform 5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54" name="Line 560"/>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55" name="Line 561"/>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765" name="Group 562"/>
          <p:cNvGrpSpPr>
            <a:grpSpLocks/>
          </p:cNvGrpSpPr>
          <p:nvPr/>
        </p:nvGrpSpPr>
        <p:grpSpPr bwMode="auto">
          <a:xfrm>
            <a:off x="6557964" y="5721350"/>
            <a:ext cx="600075" cy="287338"/>
            <a:chOff x="4396" y="1245"/>
            <a:chExt cx="672" cy="248"/>
          </a:xfrm>
        </p:grpSpPr>
        <p:sp>
          <p:nvSpPr>
            <p:cNvPr id="3180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80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80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804" name="Group 566"/>
            <p:cNvGrpSpPr>
              <a:grpSpLocks/>
            </p:cNvGrpSpPr>
            <p:nvPr/>
          </p:nvGrpSpPr>
          <p:grpSpPr bwMode="auto">
            <a:xfrm>
              <a:off x="4530" y="1287"/>
              <a:ext cx="377" cy="75"/>
              <a:chOff x="2468" y="1332"/>
              <a:chExt cx="310" cy="60"/>
            </a:xfrm>
          </p:grpSpPr>
          <p:sp>
            <p:nvSpPr>
              <p:cNvPr id="31807" name="Freeform 5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8" name="Freeform 5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46" name="Line 569"/>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47" name="Line 570"/>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766" name="Group 571"/>
          <p:cNvGrpSpPr>
            <a:grpSpLocks/>
          </p:cNvGrpSpPr>
          <p:nvPr/>
        </p:nvGrpSpPr>
        <p:grpSpPr bwMode="auto">
          <a:xfrm>
            <a:off x="5338764" y="5673725"/>
            <a:ext cx="600075" cy="287338"/>
            <a:chOff x="4396" y="1245"/>
            <a:chExt cx="672" cy="248"/>
          </a:xfrm>
        </p:grpSpPr>
        <p:sp>
          <p:nvSpPr>
            <p:cNvPr id="3179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179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179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1796" name="Group 575"/>
            <p:cNvGrpSpPr>
              <a:grpSpLocks/>
            </p:cNvGrpSpPr>
            <p:nvPr/>
          </p:nvGrpSpPr>
          <p:grpSpPr bwMode="auto">
            <a:xfrm>
              <a:off x="4530" y="1287"/>
              <a:ext cx="377" cy="75"/>
              <a:chOff x="2468" y="1332"/>
              <a:chExt cx="310" cy="60"/>
            </a:xfrm>
          </p:grpSpPr>
          <p:sp>
            <p:nvSpPr>
              <p:cNvPr id="31799" name="Freeform 5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0" name="Freeform 5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38" name="Line 578"/>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9" name="Line 579"/>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1767" name="Group 342"/>
          <p:cNvGrpSpPr>
            <a:grpSpLocks/>
          </p:cNvGrpSpPr>
          <p:nvPr/>
        </p:nvGrpSpPr>
        <p:grpSpPr bwMode="auto">
          <a:xfrm>
            <a:off x="3910014" y="4770438"/>
            <a:ext cx="4433887" cy="1200150"/>
            <a:chOff x="1489" y="3201"/>
            <a:chExt cx="2793" cy="756"/>
          </a:xfrm>
        </p:grpSpPr>
        <p:grpSp>
          <p:nvGrpSpPr>
            <p:cNvPr id="31769" name="Group 177"/>
            <p:cNvGrpSpPr>
              <a:grpSpLocks/>
            </p:cNvGrpSpPr>
            <p:nvPr/>
          </p:nvGrpSpPr>
          <p:grpSpPr bwMode="auto">
            <a:xfrm>
              <a:off x="1489" y="3267"/>
              <a:ext cx="228" cy="165"/>
              <a:chOff x="1548" y="3723"/>
              <a:chExt cx="228" cy="165"/>
            </a:xfrm>
          </p:grpSpPr>
          <p:sp>
            <p:nvSpPr>
              <p:cNvPr id="16431" name="Rectangle 17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32" name="Rectangle 17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33" name="Line 176"/>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0" name="Group 178"/>
            <p:cNvGrpSpPr>
              <a:grpSpLocks/>
            </p:cNvGrpSpPr>
            <p:nvPr/>
          </p:nvGrpSpPr>
          <p:grpSpPr bwMode="auto">
            <a:xfrm>
              <a:off x="1987" y="3270"/>
              <a:ext cx="228" cy="165"/>
              <a:chOff x="1548" y="3723"/>
              <a:chExt cx="228" cy="165"/>
            </a:xfrm>
          </p:grpSpPr>
          <p:sp>
            <p:nvSpPr>
              <p:cNvPr id="16428" name="Rectangle 179"/>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9" name="Rectangle 180"/>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30" name="Line 181"/>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1" name="Group 182"/>
            <p:cNvGrpSpPr>
              <a:grpSpLocks/>
            </p:cNvGrpSpPr>
            <p:nvPr/>
          </p:nvGrpSpPr>
          <p:grpSpPr bwMode="auto">
            <a:xfrm>
              <a:off x="3166" y="3201"/>
              <a:ext cx="228" cy="165"/>
              <a:chOff x="1548" y="3723"/>
              <a:chExt cx="228" cy="165"/>
            </a:xfrm>
          </p:grpSpPr>
          <p:sp>
            <p:nvSpPr>
              <p:cNvPr id="16425" name="Rectangle 183"/>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6" name="Rectangle 18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7" name="Line 185"/>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2" name="Group 186"/>
            <p:cNvGrpSpPr>
              <a:grpSpLocks/>
            </p:cNvGrpSpPr>
            <p:nvPr/>
          </p:nvGrpSpPr>
          <p:grpSpPr bwMode="auto">
            <a:xfrm>
              <a:off x="2836" y="3792"/>
              <a:ext cx="228" cy="165"/>
              <a:chOff x="1548" y="3723"/>
              <a:chExt cx="228" cy="165"/>
            </a:xfrm>
          </p:grpSpPr>
          <p:sp>
            <p:nvSpPr>
              <p:cNvPr id="16422" name="Rectangle 187"/>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3" name="Rectangle 188"/>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4" name="Line 189"/>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3" name="Group 190"/>
            <p:cNvGrpSpPr>
              <a:grpSpLocks/>
            </p:cNvGrpSpPr>
            <p:nvPr/>
          </p:nvGrpSpPr>
          <p:grpSpPr bwMode="auto">
            <a:xfrm>
              <a:off x="2572" y="3492"/>
              <a:ext cx="228" cy="165"/>
              <a:chOff x="1548" y="3723"/>
              <a:chExt cx="228" cy="165"/>
            </a:xfrm>
          </p:grpSpPr>
          <p:sp>
            <p:nvSpPr>
              <p:cNvPr id="16419" name="Rectangle 191"/>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0" name="Rectangle 192"/>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21" name="Line 193"/>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1774" name="Group 194"/>
            <p:cNvGrpSpPr>
              <a:grpSpLocks/>
            </p:cNvGrpSpPr>
            <p:nvPr/>
          </p:nvGrpSpPr>
          <p:grpSpPr bwMode="auto">
            <a:xfrm>
              <a:off x="4054" y="3318"/>
              <a:ext cx="228" cy="165"/>
              <a:chOff x="1548" y="3723"/>
              <a:chExt cx="228" cy="165"/>
            </a:xfrm>
          </p:grpSpPr>
          <p:sp>
            <p:nvSpPr>
              <p:cNvPr id="16416" name="Rectangle 19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7" name="Rectangle 196"/>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8" name="Line 197"/>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111738" name="Text Box 122"/>
          <p:cNvSpPr txBox="1">
            <a:spLocks noChangeArrowheads="1"/>
          </p:cNvSpPr>
          <p:nvPr/>
        </p:nvSpPr>
        <p:spPr bwMode="auto">
          <a:xfrm>
            <a:off x="6718300" y="4384676"/>
            <a:ext cx="23177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solidFill>
                  <a:srgbClr val="CC0000"/>
                </a:solidFill>
              </a:rPr>
              <a:t>2. receive datagrams</a:t>
            </a:r>
            <a:endParaRPr lang="en-US" sz="2400">
              <a:solidFill>
                <a:srgbClr val="CC0000"/>
              </a:solidFill>
            </a:endParaRPr>
          </a:p>
        </p:txBody>
      </p:sp>
    </p:spTree>
    <p:extLst>
      <p:ext uri="{BB962C8B-B14F-4D97-AF65-F5344CB8AC3E}">
        <p14:creationId xmlns:p14="http://schemas.microsoft.com/office/powerpoint/2010/main" val="199830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736"/>
                                        </p:tgtEl>
                                        <p:attrNameLst>
                                          <p:attrName>style.visibility</p:attrName>
                                        </p:attrNameLst>
                                      </p:cBhvr>
                                      <p:to>
                                        <p:strVal val="visible"/>
                                      </p:to>
                                    </p:set>
                                    <p:animEffect transition="in" filter="dissolve">
                                      <p:cBhvr>
                                        <p:cTn id="7" dur="500"/>
                                        <p:tgtEl>
                                          <p:spTgt spid="1117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1738"/>
                                        </p:tgtEl>
                                        <p:attrNameLst>
                                          <p:attrName>style.visibility</p:attrName>
                                        </p:attrNameLst>
                                      </p:cBhvr>
                                      <p:to>
                                        <p:strVal val="visible"/>
                                      </p:to>
                                    </p:set>
                                    <p:animEffect transition="in" filter="dissolve">
                                      <p:cBhvr>
                                        <p:cTn id="11" dur="500"/>
                                        <p:tgtEl>
                                          <p:spTgt spid="11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36" grpId="0" autoUpdateAnimBg="0"/>
      <p:bldP spid="1117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7411"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3AB310DC-2A3D-4852-89B7-9CF58A388F0C}" type="slidenum">
              <a:rPr lang="en-US" altLang="en-US" sz="1200">
                <a:latin typeface="Tahoma" panose="020B0604030504040204" pitchFamily="34" charset="0"/>
              </a:rPr>
              <a:pPr/>
              <a:t>15</a:t>
            </a:fld>
            <a:endParaRPr lang="en-US" altLang="en-US" sz="1200">
              <a:latin typeface="Tahoma" panose="020B0604030504040204" pitchFamily="34" charset="0"/>
            </a:endParaRPr>
          </a:p>
        </p:txBody>
      </p:sp>
      <p:grpSp>
        <p:nvGrpSpPr>
          <p:cNvPr id="32771" name="Group 243"/>
          <p:cNvGrpSpPr>
            <a:grpSpLocks/>
          </p:cNvGrpSpPr>
          <p:nvPr/>
        </p:nvGrpSpPr>
        <p:grpSpPr bwMode="auto">
          <a:xfrm>
            <a:off x="5375276" y="4275139"/>
            <a:ext cx="2847975" cy="1481137"/>
            <a:chOff x="291" y="3093"/>
            <a:chExt cx="1794" cy="933"/>
          </a:xfrm>
        </p:grpSpPr>
        <p:grpSp>
          <p:nvGrpSpPr>
            <p:cNvPr id="32845" name="Group 242"/>
            <p:cNvGrpSpPr>
              <a:grpSpLocks/>
            </p:cNvGrpSpPr>
            <p:nvPr/>
          </p:nvGrpSpPr>
          <p:grpSpPr bwMode="auto">
            <a:xfrm>
              <a:off x="291" y="3093"/>
              <a:ext cx="1794" cy="933"/>
              <a:chOff x="2124" y="2903"/>
              <a:chExt cx="1794" cy="933"/>
            </a:xfrm>
          </p:grpSpPr>
          <p:sp>
            <p:nvSpPr>
              <p:cNvPr id="32849" name="Freeform 179"/>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50" name="Group 180"/>
              <p:cNvGrpSpPr>
                <a:grpSpLocks/>
              </p:cNvGrpSpPr>
              <p:nvPr/>
            </p:nvGrpSpPr>
            <p:grpSpPr bwMode="auto">
              <a:xfrm>
                <a:off x="2196" y="3160"/>
                <a:ext cx="1642" cy="415"/>
                <a:chOff x="959" y="3814"/>
                <a:chExt cx="1642" cy="415"/>
              </a:xfrm>
            </p:grpSpPr>
            <p:grpSp>
              <p:nvGrpSpPr>
                <p:cNvPr id="32885" name="Group 181"/>
                <p:cNvGrpSpPr>
                  <a:grpSpLocks/>
                </p:cNvGrpSpPr>
                <p:nvPr/>
              </p:nvGrpSpPr>
              <p:grpSpPr bwMode="auto">
                <a:xfrm>
                  <a:off x="2223" y="3814"/>
                  <a:ext cx="378" cy="181"/>
                  <a:chOff x="4396" y="1245"/>
                  <a:chExt cx="672" cy="248"/>
                </a:xfrm>
              </p:grpSpPr>
              <p:sp>
                <p:nvSpPr>
                  <p:cNvPr id="3290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90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90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907" name="Group 185"/>
                  <p:cNvGrpSpPr>
                    <a:grpSpLocks/>
                  </p:cNvGrpSpPr>
                  <p:nvPr/>
                </p:nvGrpSpPr>
                <p:grpSpPr bwMode="auto">
                  <a:xfrm>
                    <a:off x="4530" y="1287"/>
                    <a:ext cx="377" cy="75"/>
                    <a:chOff x="2468" y="1332"/>
                    <a:chExt cx="310" cy="60"/>
                  </a:xfrm>
                </p:grpSpPr>
                <p:sp>
                  <p:nvSpPr>
                    <p:cNvPr id="32910"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11"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49" name="Line 188"/>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50" name="Line 189"/>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86" name="Group 190"/>
                <p:cNvGrpSpPr>
                  <a:grpSpLocks/>
                </p:cNvGrpSpPr>
                <p:nvPr/>
              </p:nvGrpSpPr>
              <p:grpSpPr bwMode="auto">
                <a:xfrm>
                  <a:off x="1559" y="4048"/>
                  <a:ext cx="378" cy="181"/>
                  <a:chOff x="4396" y="1245"/>
                  <a:chExt cx="672" cy="248"/>
                </a:xfrm>
              </p:grpSpPr>
              <p:sp>
                <p:nvSpPr>
                  <p:cNvPr id="328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99" name="Group 194"/>
                  <p:cNvGrpSpPr>
                    <a:grpSpLocks/>
                  </p:cNvGrpSpPr>
                  <p:nvPr/>
                </p:nvGrpSpPr>
                <p:grpSpPr bwMode="auto">
                  <a:xfrm>
                    <a:off x="4530" y="1287"/>
                    <a:ext cx="377" cy="75"/>
                    <a:chOff x="2468" y="1332"/>
                    <a:chExt cx="310" cy="60"/>
                  </a:xfrm>
                </p:grpSpPr>
                <p:sp>
                  <p:nvSpPr>
                    <p:cNvPr id="32902"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03"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41" name="Line 197"/>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42" name="Line 198"/>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87" name="Group 199"/>
                <p:cNvGrpSpPr>
                  <a:grpSpLocks/>
                </p:cNvGrpSpPr>
                <p:nvPr/>
              </p:nvGrpSpPr>
              <p:grpSpPr bwMode="auto">
                <a:xfrm>
                  <a:off x="959" y="3816"/>
                  <a:ext cx="378" cy="181"/>
                  <a:chOff x="4396" y="1245"/>
                  <a:chExt cx="672" cy="248"/>
                </a:xfrm>
              </p:grpSpPr>
              <p:sp>
                <p:nvSpPr>
                  <p:cNvPr id="3288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8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9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91" name="Group 203"/>
                  <p:cNvGrpSpPr>
                    <a:grpSpLocks/>
                  </p:cNvGrpSpPr>
                  <p:nvPr/>
                </p:nvGrpSpPr>
                <p:grpSpPr bwMode="auto">
                  <a:xfrm>
                    <a:off x="4530" y="1287"/>
                    <a:ext cx="377" cy="75"/>
                    <a:chOff x="2468" y="1332"/>
                    <a:chExt cx="310" cy="60"/>
                  </a:xfrm>
                </p:grpSpPr>
                <p:sp>
                  <p:nvSpPr>
                    <p:cNvPr id="32894" name="Freeform 2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95" name="Freeform 2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33" name="Line 206"/>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34" name="Line 207"/>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sp>
            <p:nvSpPr>
              <p:cNvPr id="32851" name="Freeform 208"/>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2" name="Freeform 209"/>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3" name="Freeform 210"/>
              <p:cNvSpPr>
                <a:spLocks/>
              </p:cNvSpPr>
              <p:nvPr/>
            </p:nvSpPr>
            <p:spPr bwMode="auto">
              <a:xfrm>
                <a:off x="2511" y="3329"/>
                <a:ext cx="303" cy="150"/>
              </a:xfrm>
              <a:custGeom>
                <a:avLst/>
                <a:gdLst>
                  <a:gd name="T0" fmla="*/ 0 w 294"/>
                  <a:gd name="T1" fmla="*/ 0 h 174"/>
                  <a:gd name="T2" fmla="*/ 342 w 294"/>
                  <a:gd name="T3" fmla="*/ 83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4" name="Freeform 211"/>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5" name="Freeform 212"/>
              <p:cNvSpPr>
                <a:spLocks/>
              </p:cNvSpPr>
              <p:nvPr/>
            </p:nvSpPr>
            <p:spPr bwMode="auto">
              <a:xfrm>
                <a:off x="3528" y="3348"/>
                <a:ext cx="130" cy="320"/>
              </a:xfrm>
              <a:custGeom>
                <a:avLst/>
                <a:gdLst>
                  <a:gd name="T0" fmla="*/ 0 w 118"/>
                  <a:gd name="T1" fmla="*/ 54 h 500"/>
                  <a:gd name="T2" fmla="*/ 192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6" name="Freeform 213"/>
              <p:cNvSpPr>
                <a:spLocks/>
              </p:cNvSpPr>
              <p:nvPr/>
            </p:nvSpPr>
            <p:spPr bwMode="auto">
              <a:xfrm>
                <a:off x="2750" y="3684"/>
                <a:ext cx="464" cy="47"/>
              </a:xfrm>
              <a:custGeom>
                <a:avLst/>
                <a:gdLst>
                  <a:gd name="T0" fmla="*/ 1147 w 370"/>
                  <a:gd name="T1" fmla="*/ 21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7" name="Freeform 214"/>
              <p:cNvSpPr>
                <a:spLocks/>
              </p:cNvSpPr>
              <p:nvPr/>
            </p:nvSpPr>
            <p:spPr bwMode="auto">
              <a:xfrm>
                <a:off x="2412" y="3344"/>
                <a:ext cx="122" cy="268"/>
              </a:xfrm>
              <a:custGeom>
                <a:avLst/>
                <a:gdLst>
                  <a:gd name="T0" fmla="*/ 26 w 176"/>
                  <a:gd name="T1" fmla="*/ 47 h 412"/>
                  <a:gd name="T2" fmla="*/ 28 w 176"/>
                  <a:gd name="T3" fmla="*/ 48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58" name="Group 215"/>
              <p:cNvGrpSpPr>
                <a:grpSpLocks/>
              </p:cNvGrpSpPr>
              <p:nvPr/>
            </p:nvGrpSpPr>
            <p:grpSpPr bwMode="auto">
              <a:xfrm>
                <a:off x="2822" y="2974"/>
                <a:ext cx="378" cy="181"/>
                <a:chOff x="4396" y="1245"/>
                <a:chExt cx="672" cy="248"/>
              </a:xfrm>
            </p:grpSpPr>
            <p:sp>
              <p:nvSpPr>
                <p:cNvPr id="3287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7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7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80" name="Group 219"/>
                <p:cNvGrpSpPr>
                  <a:grpSpLocks/>
                </p:cNvGrpSpPr>
                <p:nvPr/>
              </p:nvGrpSpPr>
              <p:grpSpPr bwMode="auto">
                <a:xfrm>
                  <a:off x="4530" y="1287"/>
                  <a:ext cx="377" cy="75"/>
                  <a:chOff x="2468" y="1332"/>
                  <a:chExt cx="310" cy="60"/>
                </a:xfrm>
              </p:grpSpPr>
              <p:sp>
                <p:nvSpPr>
                  <p:cNvPr id="32883" name="Freeform 2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4" name="Freeform 2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22" name="Line 222"/>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23" name="Line 223"/>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59" name="Group 224"/>
              <p:cNvGrpSpPr>
                <a:grpSpLocks/>
              </p:cNvGrpSpPr>
              <p:nvPr/>
            </p:nvGrpSpPr>
            <p:grpSpPr bwMode="auto">
              <a:xfrm>
                <a:off x="3171" y="3604"/>
                <a:ext cx="378" cy="181"/>
                <a:chOff x="4396" y="1245"/>
                <a:chExt cx="672" cy="248"/>
              </a:xfrm>
            </p:grpSpPr>
            <p:sp>
              <p:nvSpPr>
                <p:cNvPr id="328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72" name="Group 228"/>
                <p:cNvGrpSpPr>
                  <a:grpSpLocks/>
                </p:cNvGrpSpPr>
                <p:nvPr/>
              </p:nvGrpSpPr>
              <p:grpSpPr bwMode="auto">
                <a:xfrm>
                  <a:off x="4530" y="1287"/>
                  <a:ext cx="377" cy="75"/>
                  <a:chOff x="2468" y="1332"/>
                  <a:chExt cx="310" cy="60"/>
                </a:xfrm>
              </p:grpSpPr>
              <p:sp>
                <p:nvSpPr>
                  <p:cNvPr id="32875" name="Freeform 2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6" name="Freeform 2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14" name="Line 231"/>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15" name="Line 232"/>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2860" name="Group 233"/>
              <p:cNvGrpSpPr>
                <a:grpSpLocks/>
              </p:cNvGrpSpPr>
              <p:nvPr/>
            </p:nvGrpSpPr>
            <p:grpSpPr bwMode="auto">
              <a:xfrm>
                <a:off x="2403" y="3574"/>
                <a:ext cx="378" cy="181"/>
                <a:chOff x="4396" y="1245"/>
                <a:chExt cx="672" cy="248"/>
              </a:xfrm>
            </p:grpSpPr>
            <p:sp>
              <p:nvSpPr>
                <p:cNvPr id="3286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286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286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2864" name="Group 237"/>
                <p:cNvGrpSpPr>
                  <a:grpSpLocks/>
                </p:cNvGrpSpPr>
                <p:nvPr/>
              </p:nvGrpSpPr>
              <p:grpSpPr bwMode="auto">
                <a:xfrm>
                  <a:off x="4530" y="1287"/>
                  <a:ext cx="377" cy="75"/>
                  <a:chOff x="2468" y="1332"/>
                  <a:chExt cx="310" cy="60"/>
                </a:xfrm>
              </p:grpSpPr>
              <p:sp>
                <p:nvSpPr>
                  <p:cNvPr id="32867" name="Freeform 2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8" name="Freeform 2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06" name="Line 240"/>
                <p:cNvSpPr>
                  <a:spLocks noChangeShapeType="1"/>
                </p:cNvSpPr>
                <p:nvPr/>
              </p:nvSpPr>
              <p:spPr bwMode="auto">
                <a:xfrm>
                  <a:off x="4400" y="1320"/>
                  <a:ext cx="0" cy="11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507" name="Line 241"/>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sp>
          <p:nvSpPr>
            <p:cNvPr id="17487" name="Text Box 108"/>
            <p:cNvSpPr txBox="1">
              <a:spLocks noChangeArrowheads="1"/>
            </p:cNvSpPr>
            <p:nvPr/>
          </p:nvSpPr>
          <p:spPr bwMode="auto">
            <a:xfrm>
              <a:off x="667" y="3221"/>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t>1</a:t>
              </a:r>
            </a:p>
          </p:txBody>
        </p:sp>
        <p:sp>
          <p:nvSpPr>
            <p:cNvPr id="17488" name="Text Box 109"/>
            <p:cNvSpPr txBox="1">
              <a:spLocks noChangeArrowheads="1"/>
            </p:cNvSpPr>
            <p:nvPr/>
          </p:nvSpPr>
          <p:spPr bwMode="auto">
            <a:xfrm>
              <a:off x="620" y="3504"/>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2</a:t>
              </a:r>
            </a:p>
          </p:txBody>
        </p:sp>
        <p:sp>
          <p:nvSpPr>
            <p:cNvPr id="17489" name="Text Box 110"/>
            <p:cNvSpPr txBox="1">
              <a:spLocks noChangeArrowheads="1"/>
            </p:cNvSpPr>
            <p:nvPr/>
          </p:nvSpPr>
          <p:spPr bwMode="auto">
            <a:xfrm>
              <a:off x="448" y="3501"/>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3</a:t>
              </a:r>
            </a:p>
          </p:txBody>
        </p:sp>
      </p:grpSp>
      <p:pic>
        <p:nvPicPr>
          <p:cNvPr id="32772" name="Picture 17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2"/>
          <p:cNvSpPr>
            <a:spLocks noGrp="1" noChangeArrowheads="1"/>
          </p:cNvSpPr>
          <p:nvPr>
            <p:ph type="title"/>
          </p:nvPr>
        </p:nvSpPr>
        <p:spPr>
          <a:xfrm>
            <a:off x="2057401" y="107950"/>
            <a:ext cx="6378575" cy="863600"/>
          </a:xfrm>
        </p:spPr>
        <p:txBody>
          <a:bodyPr/>
          <a:lstStyle/>
          <a:p>
            <a:pPr>
              <a:defRPr/>
            </a:pPr>
            <a:r>
              <a:rPr lang="en-US" sz="4000"/>
              <a:t>Datagram forwarding  table</a:t>
            </a:r>
          </a:p>
        </p:txBody>
      </p:sp>
      <p:sp>
        <p:nvSpPr>
          <p:cNvPr id="32774" name="Freeform 11"/>
          <p:cNvSpPr>
            <a:spLocks/>
          </p:cNvSpPr>
          <p:nvPr/>
        </p:nvSpPr>
        <p:spPr bwMode="auto">
          <a:xfrm>
            <a:off x="3921126" y="3521075"/>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Rectangle 12"/>
          <p:cNvSpPr>
            <a:spLocks noChangeArrowheads="1"/>
          </p:cNvSpPr>
          <p:nvPr/>
        </p:nvSpPr>
        <p:spPr bwMode="auto">
          <a:xfrm>
            <a:off x="3700464" y="1195389"/>
            <a:ext cx="2528887" cy="2333625"/>
          </a:xfrm>
          <a:prstGeom prst="rect">
            <a:avLst/>
          </a:prstGeom>
          <a:solidFill>
            <a:schemeClr val="accent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17" name="Oval 13"/>
          <p:cNvSpPr>
            <a:spLocks noChangeArrowheads="1"/>
          </p:cNvSpPr>
          <p:nvPr/>
        </p:nvSpPr>
        <p:spPr bwMode="auto">
          <a:xfrm>
            <a:off x="4037013" y="1247775"/>
            <a:ext cx="2095500" cy="60483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18" name="Rectangle 105"/>
          <p:cNvSpPr>
            <a:spLocks noChangeArrowheads="1"/>
          </p:cNvSpPr>
          <p:nvPr/>
        </p:nvSpPr>
        <p:spPr bwMode="auto">
          <a:xfrm>
            <a:off x="3981450" y="4584701"/>
            <a:ext cx="1155700" cy="23812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19" name="Rectangle 106"/>
          <p:cNvSpPr>
            <a:spLocks noChangeArrowheads="1"/>
          </p:cNvSpPr>
          <p:nvPr/>
        </p:nvSpPr>
        <p:spPr bwMode="auto">
          <a:xfrm>
            <a:off x="3957638" y="4608514"/>
            <a:ext cx="1147762" cy="2381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0" name="Line 107"/>
          <p:cNvSpPr>
            <a:spLocks noChangeShapeType="1"/>
          </p:cNvSpPr>
          <p:nvPr/>
        </p:nvSpPr>
        <p:spPr bwMode="auto">
          <a:xfrm>
            <a:off x="4983164" y="4740275"/>
            <a:ext cx="422275"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1" name="Rectangle 111"/>
          <p:cNvSpPr>
            <a:spLocks noChangeArrowheads="1"/>
          </p:cNvSpPr>
          <p:nvPr/>
        </p:nvSpPr>
        <p:spPr bwMode="auto">
          <a:xfrm>
            <a:off x="4586289" y="4611688"/>
            <a:ext cx="427037" cy="2397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2" name="Text Box 112"/>
          <p:cNvSpPr txBox="1">
            <a:spLocks noChangeArrowheads="1"/>
          </p:cNvSpPr>
          <p:nvPr/>
        </p:nvSpPr>
        <p:spPr bwMode="auto">
          <a:xfrm>
            <a:off x="4538663" y="4584700"/>
            <a:ext cx="1841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en-US" sz="1200"/>
          </a:p>
        </p:txBody>
      </p:sp>
      <p:sp>
        <p:nvSpPr>
          <p:cNvPr id="17423" name="Text Box 113"/>
          <p:cNvSpPr txBox="1">
            <a:spLocks noChangeArrowheads="1"/>
          </p:cNvSpPr>
          <p:nvPr/>
        </p:nvSpPr>
        <p:spPr bwMode="auto">
          <a:xfrm>
            <a:off x="2822575" y="3913189"/>
            <a:ext cx="246538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IP destination address in </a:t>
            </a:r>
          </a:p>
          <a:p>
            <a:pPr eaLnBrk="1" hangingPunct="1"/>
            <a:r>
              <a:rPr lang="en-US" altLang="en-US" sz="1600"/>
              <a:t>arriving packet</a:t>
            </a:r>
            <a:r>
              <a:rPr lang="ja-JP" altLang="en-US" sz="1600"/>
              <a:t>’</a:t>
            </a:r>
            <a:r>
              <a:rPr lang="en-US" altLang="ja-JP" sz="1600"/>
              <a:t>s header</a:t>
            </a:r>
            <a:endParaRPr lang="en-US" altLang="en-US" sz="1600"/>
          </a:p>
        </p:txBody>
      </p:sp>
      <p:sp>
        <p:nvSpPr>
          <p:cNvPr id="17424" name="Line 114"/>
          <p:cNvSpPr>
            <a:spLocks noChangeShapeType="1"/>
          </p:cNvSpPr>
          <p:nvPr/>
        </p:nvSpPr>
        <p:spPr bwMode="auto">
          <a:xfrm flipH="1">
            <a:off x="4205289" y="4870450"/>
            <a:ext cx="1349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5" name="Text Box 115"/>
          <p:cNvSpPr txBox="1">
            <a:spLocks noChangeArrowheads="1"/>
          </p:cNvSpPr>
          <p:nvPr/>
        </p:nvSpPr>
        <p:spPr bwMode="auto">
          <a:xfrm>
            <a:off x="4165601" y="1404938"/>
            <a:ext cx="1863725"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routing algorithm</a:t>
            </a:r>
          </a:p>
        </p:txBody>
      </p:sp>
      <p:sp>
        <p:nvSpPr>
          <p:cNvPr id="17426" name="Rectangle 116"/>
          <p:cNvSpPr>
            <a:spLocks noChangeArrowheads="1"/>
          </p:cNvSpPr>
          <p:nvPr/>
        </p:nvSpPr>
        <p:spPr bwMode="auto">
          <a:xfrm>
            <a:off x="3911600" y="2141539"/>
            <a:ext cx="2184400" cy="12985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27" name="Text Box 117"/>
          <p:cNvSpPr txBox="1">
            <a:spLocks noChangeArrowheads="1"/>
          </p:cNvSpPr>
          <p:nvPr/>
        </p:nvSpPr>
        <p:spPr bwMode="auto">
          <a:xfrm>
            <a:off x="4171951" y="2105025"/>
            <a:ext cx="1858963"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400"/>
              <a:t>local forwarding table</a:t>
            </a:r>
          </a:p>
        </p:txBody>
      </p:sp>
      <p:sp>
        <p:nvSpPr>
          <p:cNvPr id="17428" name="Text Box 118"/>
          <p:cNvSpPr txBox="1">
            <a:spLocks noChangeArrowheads="1"/>
          </p:cNvSpPr>
          <p:nvPr/>
        </p:nvSpPr>
        <p:spPr bwMode="auto">
          <a:xfrm>
            <a:off x="3954463" y="2352675"/>
            <a:ext cx="1312862"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dest address</a:t>
            </a:r>
          </a:p>
        </p:txBody>
      </p:sp>
      <p:sp>
        <p:nvSpPr>
          <p:cNvPr id="17429" name="Text Box 119"/>
          <p:cNvSpPr txBox="1">
            <a:spLocks noChangeArrowheads="1"/>
          </p:cNvSpPr>
          <p:nvPr/>
        </p:nvSpPr>
        <p:spPr bwMode="auto">
          <a:xfrm>
            <a:off x="5121275" y="2354263"/>
            <a:ext cx="104140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output  link</a:t>
            </a:r>
          </a:p>
        </p:txBody>
      </p:sp>
      <p:sp>
        <p:nvSpPr>
          <p:cNvPr id="17430" name="Line 120"/>
          <p:cNvSpPr>
            <a:spLocks noChangeShapeType="1"/>
          </p:cNvSpPr>
          <p:nvPr/>
        </p:nvSpPr>
        <p:spPr bwMode="auto">
          <a:xfrm>
            <a:off x="5219700" y="2365375"/>
            <a:ext cx="7938" cy="1066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1" name="Text Box 121"/>
          <p:cNvSpPr txBox="1">
            <a:spLocks noChangeArrowheads="1"/>
          </p:cNvSpPr>
          <p:nvPr/>
        </p:nvSpPr>
        <p:spPr bwMode="auto">
          <a:xfrm>
            <a:off x="3930457" y="2636839"/>
            <a:ext cx="1300356"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r>
              <a:rPr lang="en-US" sz="1200"/>
              <a:t>address-range 1</a:t>
            </a:r>
          </a:p>
          <a:p>
            <a:pPr algn="r" eaLnBrk="1" hangingPunct="1">
              <a:defRPr/>
            </a:pPr>
            <a:r>
              <a:rPr lang="en-US" sz="1200"/>
              <a:t>address-range 2</a:t>
            </a:r>
          </a:p>
          <a:p>
            <a:pPr algn="r" eaLnBrk="1" hangingPunct="1">
              <a:defRPr/>
            </a:pPr>
            <a:r>
              <a:rPr lang="en-US" sz="1200"/>
              <a:t>address-range 3</a:t>
            </a:r>
          </a:p>
          <a:p>
            <a:pPr algn="r" eaLnBrk="1" hangingPunct="1">
              <a:defRPr/>
            </a:pPr>
            <a:r>
              <a:rPr lang="en-US" sz="1200"/>
              <a:t>address-range 4</a:t>
            </a:r>
          </a:p>
        </p:txBody>
      </p:sp>
      <p:sp>
        <p:nvSpPr>
          <p:cNvPr id="17432" name="Text Box 122"/>
          <p:cNvSpPr txBox="1">
            <a:spLocks noChangeArrowheads="1"/>
          </p:cNvSpPr>
          <p:nvPr/>
        </p:nvSpPr>
        <p:spPr bwMode="auto">
          <a:xfrm>
            <a:off x="5234906" y="2636839"/>
            <a:ext cx="269626"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200"/>
              <a:t>3</a:t>
            </a:r>
          </a:p>
          <a:p>
            <a:pPr algn="ctr" eaLnBrk="1" hangingPunct="1">
              <a:defRPr/>
            </a:pPr>
            <a:r>
              <a:rPr lang="en-US" sz="1200"/>
              <a:t>2</a:t>
            </a:r>
          </a:p>
          <a:p>
            <a:pPr algn="ctr" eaLnBrk="1" hangingPunct="1">
              <a:defRPr/>
            </a:pPr>
            <a:r>
              <a:rPr lang="en-US" sz="1200"/>
              <a:t>2</a:t>
            </a:r>
          </a:p>
          <a:p>
            <a:pPr algn="ctr" eaLnBrk="1" hangingPunct="1">
              <a:defRPr/>
            </a:pPr>
            <a:r>
              <a:rPr lang="en-US" sz="1200"/>
              <a:t>1</a:t>
            </a:r>
          </a:p>
        </p:txBody>
      </p:sp>
      <p:sp>
        <p:nvSpPr>
          <p:cNvPr id="17433" name="Line 123"/>
          <p:cNvSpPr>
            <a:spLocks noChangeShapeType="1"/>
          </p:cNvSpPr>
          <p:nvPr/>
        </p:nvSpPr>
        <p:spPr bwMode="auto">
          <a:xfrm>
            <a:off x="3933826" y="2617788"/>
            <a:ext cx="2163763" cy="4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4" name="Line 124"/>
          <p:cNvSpPr>
            <a:spLocks noChangeShapeType="1"/>
          </p:cNvSpPr>
          <p:nvPr/>
        </p:nvSpPr>
        <p:spPr bwMode="auto">
          <a:xfrm>
            <a:off x="3916364" y="2370138"/>
            <a:ext cx="2173287" cy="4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5" name="AutoShape 125"/>
          <p:cNvSpPr>
            <a:spLocks noChangeArrowheads="1"/>
          </p:cNvSpPr>
          <p:nvPr/>
        </p:nvSpPr>
        <p:spPr bwMode="auto">
          <a:xfrm rot="5400000">
            <a:off x="4990307" y="1859757"/>
            <a:ext cx="239713" cy="273050"/>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36" name="Line 126"/>
          <p:cNvSpPr>
            <a:spLocks noChangeShapeType="1"/>
          </p:cNvSpPr>
          <p:nvPr/>
        </p:nvSpPr>
        <p:spPr bwMode="auto">
          <a:xfrm>
            <a:off x="4367214" y="4302125"/>
            <a:ext cx="363537" cy="3429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6" name="Freeform 127"/>
          <p:cNvSpPr>
            <a:spLocks/>
          </p:cNvSpPr>
          <p:nvPr/>
        </p:nvSpPr>
        <p:spPr bwMode="auto">
          <a:xfrm>
            <a:off x="5440364" y="4792663"/>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7" name="Freeform 128"/>
          <p:cNvSpPr>
            <a:spLocks/>
          </p:cNvSpPr>
          <p:nvPr/>
        </p:nvSpPr>
        <p:spPr bwMode="auto">
          <a:xfrm flipH="1">
            <a:off x="7773988" y="4356101"/>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Freeform 129"/>
          <p:cNvSpPr>
            <a:spLocks/>
          </p:cNvSpPr>
          <p:nvPr/>
        </p:nvSpPr>
        <p:spPr bwMode="auto">
          <a:xfrm flipH="1">
            <a:off x="6764338" y="4083051"/>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9" name="Freeform 130"/>
          <p:cNvSpPr>
            <a:spLocks/>
          </p:cNvSpPr>
          <p:nvPr/>
        </p:nvSpPr>
        <p:spPr bwMode="auto">
          <a:xfrm flipH="1" flipV="1">
            <a:off x="7432676" y="5629276"/>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Freeform 131"/>
          <p:cNvSpPr>
            <a:spLocks/>
          </p:cNvSpPr>
          <p:nvPr/>
        </p:nvSpPr>
        <p:spPr bwMode="auto">
          <a:xfrm flipH="1" flipV="1">
            <a:off x="6083301" y="5613401"/>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1" name="Freeform 132"/>
          <p:cNvSpPr>
            <a:spLocks/>
          </p:cNvSpPr>
          <p:nvPr/>
        </p:nvSpPr>
        <p:spPr bwMode="auto">
          <a:xfrm flipH="1" flipV="1">
            <a:off x="6723064" y="5321300"/>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802" name="Group 133"/>
          <p:cNvGrpSpPr>
            <a:grpSpLocks/>
          </p:cNvGrpSpPr>
          <p:nvPr/>
        </p:nvGrpSpPr>
        <p:grpSpPr bwMode="auto">
          <a:xfrm>
            <a:off x="6772276" y="3638550"/>
            <a:ext cx="550863" cy="452438"/>
            <a:chOff x="2886" y="1668"/>
            <a:chExt cx="347" cy="285"/>
          </a:xfrm>
        </p:grpSpPr>
        <p:sp>
          <p:nvSpPr>
            <p:cNvPr id="17479" name="Rectangle 134"/>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80" name="Oval 135"/>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81" name="Rectangle 136"/>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82" name="Line 137"/>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83" name="Line 138"/>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84" name="Line 139"/>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85" name="AutoShape 140"/>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3" name="Group 141"/>
          <p:cNvGrpSpPr>
            <a:grpSpLocks/>
          </p:cNvGrpSpPr>
          <p:nvPr/>
        </p:nvGrpSpPr>
        <p:grpSpPr bwMode="auto">
          <a:xfrm>
            <a:off x="7785101" y="3911600"/>
            <a:ext cx="550863" cy="452438"/>
            <a:chOff x="2886" y="1668"/>
            <a:chExt cx="347" cy="285"/>
          </a:xfrm>
        </p:grpSpPr>
        <p:sp>
          <p:nvSpPr>
            <p:cNvPr id="17472" name="Rectangle 142"/>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73" name="Oval 143"/>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74" name="Rectangle 144"/>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75" name="Line 145"/>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6" name="Line 146"/>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7" name="Line 147"/>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8" name="AutoShape 148"/>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4" name="Group 149"/>
          <p:cNvGrpSpPr>
            <a:grpSpLocks/>
          </p:cNvGrpSpPr>
          <p:nvPr/>
        </p:nvGrpSpPr>
        <p:grpSpPr bwMode="auto">
          <a:xfrm>
            <a:off x="7415213" y="5988050"/>
            <a:ext cx="550862" cy="452438"/>
            <a:chOff x="2886" y="1668"/>
            <a:chExt cx="347" cy="285"/>
          </a:xfrm>
        </p:grpSpPr>
        <p:sp>
          <p:nvSpPr>
            <p:cNvPr id="17465" name="Rectangle 150"/>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6" name="Oval 151"/>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7" name="Rectangle 152"/>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8" name="Line 153"/>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9" name="Line 154"/>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0" name="Line 155"/>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71" name="AutoShape 156"/>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5" name="Group 157"/>
          <p:cNvGrpSpPr>
            <a:grpSpLocks/>
          </p:cNvGrpSpPr>
          <p:nvPr/>
        </p:nvGrpSpPr>
        <p:grpSpPr bwMode="auto">
          <a:xfrm>
            <a:off x="6719888" y="5768975"/>
            <a:ext cx="550862" cy="452438"/>
            <a:chOff x="2886" y="1668"/>
            <a:chExt cx="347" cy="285"/>
          </a:xfrm>
        </p:grpSpPr>
        <p:sp>
          <p:nvSpPr>
            <p:cNvPr id="17458" name="Rectangle 158"/>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9" name="Oval 159"/>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0" name="Rectangle 160"/>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61" name="Line 161"/>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2" name="Line 162"/>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3" name="Line 163"/>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64" name="AutoShape 164"/>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2806" name="Group 165"/>
          <p:cNvGrpSpPr>
            <a:grpSpLocks/>
          </p:cNvGrpSpPr>
          <p:nvPr/>
        </p:nvGrpSpPr>
        <p:grpSpPr bwMode="auto">
          <a:xfrm>
            <a:off x="6064251" y="5961064"/>
            <a:ext cx="550863" cy="452437"/>
            <a:chOff x="2886" y="1668"/>
            <a:chExt cx="347" cy="285"/>
          </a:xfrm>
        </p:grpSpPr>
        <p:sp>
          <p:nvSpPr>
            <p:cNvPr id="17451" name="Rectangle 166"/>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2" name="Oval 167"/>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3" name="Rectangle 168"/>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54" name="Line 169"/>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5" name="Line 170"/>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6" name="Line 171"/>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7" name="AutoShape 172"/>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448688" name="Group 176"/>
          <p:cNvGrpSpPr>
            <a:grpSpLocks/>
          </p:cNvGrpSpPr>
          <p:nvPr/>
        </p:nvGrpSpPr>
        <p:grpSpPr bwMode="auto">
          <a:xfrm>
            <a:off x="5016500" y="1201739"/>
            <a:ext cx="4986338" cy="1887537"/>
            <a:chOff x="2037" y="708"/>
            <a:chExt cx="3471" cy="1189"/>
          </a:xfrm>
        </p:grpSpPr>
        <p:sp>
          <p:nvSpPr>
            <p:cNvPr id="17449" name="Text Box 174"/>
            <p:cNvSpPr txBox="1">
              <a:spLocks noChangeArrowheads="1"/>
            </p:cNvSpPr>
            <p:nvPr/>
          </p:nvSpPr>
          <p:spPr bwMode="auto">
            <a:xfrm>
              <a:off x="3474" y="708"/>
              <a:ext cx="2034" cy="1047"/>
            </a:xfrm>
            <a:prstGeom prst="rect">
              <a:avLst/>
            </a:prstGeom>
            <a:noFill/>
            <a:ln w="1270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5000"/>
                </a:lnSpc>
                <a:defRPr/>
              </a:pPr>
              <a:r>
                <a:rPr lang="en-US" sz="2000" dirty="0">
                  <a:solidFill>
                    <a:srgbClr val="000099"/>
                  </a:solidFill>
                  <a:latin typeface="Gill Sans MT" charset="0"/>
                </a:rPr>
                <a:t>32bit IP addresses mean 4 billion IP addresses, so rather than list individual destination address</a:t>
              </a:r>
            </a:p>
            <a:p>
              <a:pPr>
                <a:lnSpc>
                  <a:spcPct val="85000"/>
                </a:lnSpc>
                <a:defRPr/>
              </a:pPr>
              <a:r>
                <a:rPr lang="en-US" sz="2000" dirty="0">
                  <a:solidFill>
                    <a:srgbClr val="000099"/>
                  </a:solidFill>
                  <a:latin typeface="Gill Sans MT" charset="0"/>
                </a:rPr>
                <a:t>list </a:t>
              </a:r>
              <a:r>
                <a:rPr lang="en-US" sz="2000" i="1" dirty="0">
                  <a:solidFill>
                    <a:srgbClr val="000099"/>
                  </a:solidFill>
                  <a:latin typeface="Gill Sans MT" charset="0"/>
                </a:rPr>
                <a:t>range</a:t>
              </a:r>
              <a:r>
                <a:rPr lang="en-US" sz="2000" dirty="0">
                  <a:solidFill>
                    <a:srgbClr val="000099"/>
                  </a:solidFill>
                  <a:latin typeface="Gill Sans MT" charset="0"/>
                </a:rPr>
                <a:t> of addresses</a:t>
              </a:r>
            </a:p>
            <a:p>
              <a:pPr>
                <a:lnSpc>
                  <a:spcPct val="85000"/>
                </a:lnSpc>
                <a:defRPr/>
              </a:pPr>
              <a:r>
                <a:rPr lang="en-US" sz="2000" dirty="0">
                  <a:solidFill>
                    <a:srgbClr val="000099"/>
                  </a:solidFill>
                  <a:latin typeface="Gill Sans MT" charset="0"/>
                </a:rPr>
                <a:t>(aggregate table entries)</a:t>
              </a:r>
            </a:p>
          </p:txBody>
        </p:sp>
        <p:sp>
          <p:nvSpPr>
            <p:cNvPr id="17450" name="Line 175"/>
            <p:cNvSpPr>
              <a:spLocks noChangeShapeType="1"/>
            </p:cNvSpPr>
            <p:nvPr/>
          </p:nvSpPr>
          <p:spPr bwMode="auto">
            <a:xfrm flipH="1">
              <a:off x="2037" y="1229"/>
              <a:ext cx="1433" cy="66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3538971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8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8435"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72ACF107-4388-4E0A-BDBC-8E4948B64673}" type="slidenum">
              <a:rPr lang="en-US" altLang="en-US" sz="1200">
                <a:latin typeface="Tahoma" panose="020B0604030504040204" pitchFamily="34" charset="0"/>
              </a:rPr>
              <a:pPr/>
              <a:t>16</a:t>
            </a:fld>
            <a:endParaRPr lang="en-US" altLang="en-US" sz="1200">
              <a:latin typeface="Tahoma" panose="020B0604030504040204" pitchFamily="34" charset="0"/>
            </a:endParaRPr>
          </a:p>
        </p:txBody>
      </p:sp>
      <p:sp>
        <p:nvSpPr>
          <p:cNvPr id="18436" name="Rectangle 3"/>
          <p:cNvSpPr>
            <a:spLocks noChangeArrowheads="1"/>
          </p:cNvSpPr>
          <p:nvPr/>
        </p:nvSpPr>
        <p:spPr bwMode="auto">
          <a:xfrm>
            <a:off x="2152651" y="1392238"/>
            <a:ext cx="5235575" cy="424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just">
              <a:defRPr/>
            </a:pPr>
            <a:r>
              <a:rPr lang="en-US" b="1">
                <a:latin typeface="Arial" charset="0"/>
                <a:ea typeface="ＭＳ Ｐゴシック" charset="0"/>
                <a:cs typeface="Times New Roman" charset="0"/>
              </a:rPr>
              <a:t>Destination Address Range</a:t>
            </a:r>
          </a:p>
          <a:p>
            <a:pPr algn="just">
              <a:defRPr/>
            </a:pPr>
            <a:endParaRPr lang="en-US" b="1">
              <a:latin typeface="Arial" charset="0"/>
              <a:ea typeface="ＭＳ Ｐゴシック" charset="0"/>
              <a:cs typeface="Times New Roman" charset="0"/>
            </a:endParaRPr>
          </a:p>
          <a:p>
            <a:pPr algn="just">
              <a:defRPr/>
            </a:pPr>
            <a:r>
              <a:rPr lang="en-US" b="1">
                <a:latin typeface="Courier New" charset="0"/>
                <a:ea typeface="ＭＳ Ｐゴシック" charset="0"/>
                <a:cs typeface="Times New Roman" charset="0"/>
              </a:rPr>
              <a:t>11001000 00010111 00010000 00000000</a:t>
            </a:r>
            <a:endParaRPr lang="en-US" sz="2000" b="1">
              <a:latin typeface="Courier New" charset="0"/>
              <a:ea typeface="ＭＳ Ｐゴシック" charset="0"/>
            </a:endParaRPr>
          </a:p>
          <a:p>
            <a:pPr algn="just">
              <a:defRPr/>
            </a:pPr>
            <a:r>
              <a:rPr lang="en-US">
                <a:latin typeface="Arial" charset="0"/>
                <a:ea typeface="ＭＳ Ｐゴシック" charset="0"/>
                <a:cs typeface="Times New Roman" charset="0"/>
              </a:rPr>
              <a:t>through</a:t>
            </a:r>
            <a:r>
              <a:rPr lang="en-US">
                <a:latin typeface="Comic Sans MS" charset="0"/>
                <a:ea typeface="ＭＳ Ｐゴシック" charset="0"/>
                <a:cs typeface="Times New Roman" charset="0"/>
              </a:rPr>
              <a:t>                                 </a:t>
            </a:r>
            <a:endParaRPr lang="en-US" sz="2000">
              <a:latin typeface="Comic Sans MS" charset="0"/>
              <a:ea typeface="ＭＳ Ｐゴシック" charset="0"/>
            </a:endParaRPr>
          </a:p>
          <a:p>
            <a:pPr algn="just">
              <a:defRPr/>
            </a:pPr>
            <a:r>
              <a:rPr lang="en-US" b="1">
                <a:latin typeface="Courier New" charset="0"/>
                <a:ea typeface="ＭＳ Ｐゴシック" charset="0"/>
                <a:cs typeface="Times New Roman" charset="0"/>
              </a:rPr>
              <a:t>11001000 00010111 00010111 11111111</a:t>
            </a:r>
          </a:p>
          <a:p>
            <a:pPr algn="just">
              <a:defRPr/>
            </a:pPr>
            <a:endParaRPr lang="en-US" b="1">
              <a:latin typeface="Courier New" charset="0"/>
              <a:ea typeface="ＭＳ Ｐゴシック" charset="0"/>
              <a:cs typeface="Times New Roman" charset="0"/>
            </a:endParaRPr>
          </a:p>
          <a:p>
            <a:pPr algn="just">
              <a:defRPr/>
            </a:pPr>
            <a:r>
              <a:rPr lang="en-US" b="1">
                <a:latin typeface="Courier New" charset="0"/>
                <a:ea typeface="ＭＳ Ｐゴシック" charset="0"/>
                <a:cs typeface="Times New Roman" charset="0"/>
              </a:rPr>
              <a:t>11001000 00010111 00011000 00000000</a:t>
            </a:r>
            <a:endParaRPr lang="en-US" sz="2000" b="1">
              <a:latin typeface="Courier New" charset="0"/>
              <a:ea typeface="ＭＳ Ｐゴシック" charset="0"/>
            </a:endParaRPr>
          </a:p>
          <a:p>
            <a:pPr algn="just">
              <a:defRPr/>
            </a:pPr>
            <a:r>
              <a:rPr lang="en-US">
                <a:latin typeface="Arial" charset="0"/>
                <a:ea typeface="ＭＳ Ｐゴシック" charset="0"/>
                <a:cs typeface="Times New Roman" charset="0"/>
              </a:rPr>
              <a:t>through</a:t>
            </a:r>
            <a:endParaRPr lang="en-US" sz="2000">
              <a:latin typeface="Arial" charset="0"/>
              <a:ea typeface="ＭＳ Ｐゴシック" charset="0"/>
            </a:endParaRPr>
          </a:p>
          <a:p>
            <a:pPr algn="just">
              <a:defRPr/>
            </a:pPr>
            <a:r>
              <a:rPr lang="en-US" b="1">
                <a:latin typeface="Courier New" charset="0"/>
                <a:ea typeface="ＭＳ Ｐゴシック" charset="0"/>
                <a:cs typeface="Times New Roman" charset="0"/>
              </a:rPr>
              <a:t>11001000 00010111 00011000 11111111  </a:t>
            </a:r>
          </a:p>
          <a:p>
            <a:pPr algn="just">
              <a:defRPr/>
            </a:pPr>
            <a:endParaRPr lang="en-US" sz="2000" b="1">
              <a:latin typeface="Courier New" charset="0"/>
              <a:ea typeface="ＭＳ Ｐゴシック" charset="0"/>
            </a:endParaRPr>
          </a:p>
          <a:p>
            <a:pPr algn="just">
              <a:defRPr/>
            </a:pPr>
            <a:r>
              <a:rPr lang="en-US" b="1">
                <a:latin typeface="Courier New" charset="0"/>
                <a:ea typeface="ＭＳ Ｐゴシック" charset="0"/>
                <a:cs typeface="Times New Roman" charset="0"/>
              </a:rPr>
              <a:t>11001000 00010111 00011001 00000000</a:t>
            </a:r>
            <a:endParaRPr lang="en-US" sz="2000" b="1">
              <a:latin typeface="Courier New" charset="0"/>
              <a:ea typeface="ＭＳ Ｐゴシック" charset="0"/>
            </a:endParaRPr>
          </a:p>
          <a:p>
            <a:pPr algn="just">
              <a:defRPr/>
            </a:pPr>
            <a:r>
              <a:rPr lang="en-US">
                <a:latin typeface="Arial" charset="0"/>
                <a:ea typeface="ＭＳ Ｐゴシック" charset="0"/>
                <a:cs typeface="Times New Roman" charset="0"/>
              </a:rPr>
              <a:t>through</a:t>
            </a:r>
            <a:endParaRPr lang="en-US" sz="2000">
              <a:latin typeface="Arial" charset="0"/>
              <a:ea typeface="ＭＳ Ｐゴシック" charset="0"/>
            </a:endParaRPr>
          </a:p>
          <a:p>
            <a:pPr algn="just">
              <a:defRPr/>
            </a:pPr>
            <a:r>
              <a:rPr lang="en-US" b="1">
                <a:latin typeface="Courier New" charset="0"/>
                <a:ea typeface="ＭＳ Ｐゴシック" charset="0"/>
                <a:cs typeface="Times New Roman" charset="0"/>
              </a:rPr>
              <a:t>11001000 00010111 00011111 11111111  </a:t>
            </a:r>
          </a:p>
          <a:p>
            <a:pPr algn="just">
              <a:defRPr/>
            </a:pPr>
            <a:endParaRPr lang="en-US">
              <a:latin typeface="Comic Sans MS" charset="0"/>
              <a:ea typeface="ＭＳ Ｐゴシック" charset="0"/>
              <a:cs typeface="Times New Roman" charset="0"/>
            </a:endParaRPr>
          </a:p>
          <a:p>
            <a:pPr algn="just">
              <a:defRPr/>
            </a:pPr>
            <a:r>
              <a:rPr lang="en-US">
                <a:latin typeface="Arial" charset="0"/>
                <a:ea typeface="ＭＳ Ｐゴシック" charset="0"/>
                <a:cs typeface="Times New Roman" charset="0"/>
              </a:rPr>
              <a:t>otherwise</a:t>
            </a:r>
          </a:p>
        </p:txBody>
      </p:sp>
      <p:sp>
        <p:nvSpPr>
          <p:cNvPr id="18437" name="Rectangle 5"/>
          <p:cNvSpPr>
            <a:spLocks noChangeArrowheads="1"/>
          </p:cNvSpPr>
          <p:nvPr/>
        </p:nvSpPr>
        <p:spPr bwMode="auto">
          <a:xfrm>
            <a:off x="7577138" y="1430339"/>
            <a:ext cx="1555750" cy="448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just">
              <a:defRPr/>
            </a:pPr>
            <a:r>
              <a:rPr lang="en-US">
                <a:latin typeface="Arial" charset="0"/>
                <a:ea typeface="ＭＳ Ｐゴシック" charset="0"/>
                <a:cs typeface="Times New Roman" charset="0"/>
              </a:rPr>
              <a:t>Link Interface</a:t>
            </a:r>
          </a:p>
          <a:p>
            <a:pPr algn="just">
              <a:defRPr/>
            </a:pPr>
            <a:endParaRPr lang="en-US">
              <a:latin typeface="Arial" charset="0"/>
              <a:ea typeface="ＭＳ Ｐゴシック" charset="0"/>
              <a:cs typeface="Times New Roman" charset="0"/>
            </a:endParaRPr>
          </a:p>
          <a:p>
            <a:pPr algn="just">
              <a:defRPr/>
            </a:pPr>
            <a:endParaRPr lang="en-US" u="sng">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0</a:t>
            </a: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1</a:t>
            </a: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2</a:t>
            </a:r>
          </a:p>
          <a:p>
            <a:pPr algn="just">
              <a:defRPr/>
            </a:pPr>
            <a:endParaRPr lang="en-US">
              <a:latin typeface="Arial" charset="0"/>
              <a:ea typeface="ＭＳ Ｐゴシック" charset="0"/>
              <a:cs typeface="Times New Roman" charset="0"/>
            </a:endParaRPr>
          </a:p>
          <a:p>
            <a:pPr algn="just">
              <a:defRPr/>
            </a:pPr>
            <a:endParaRPr lang="en-US">
              <a:latin typeface="Arial" charset="0"/>
              <a:ea typeface="ＭＳ Ｐゴシック" charset="0"/>
              <a:cs typeface="Times New Roman" charset="0"/>
            </a:endParaRPr>
          </a:p>
          <a:p>
            <a:pPr algn="just">
              <a:defRPr/>
            </a:pPr>
            <a:r>
              <a:rPr lang="en-US">
                <a:latin typeface="Arial" charset="0"/>
                <a:ea typeface="ＭＳ Ｐゴシック" charset="0"/>
                <a:cs typeface="Times New Roman" charset="0"/>
              </a:rPr>
              <a:t>3  </a:t>
            </a:r>
            <a:endParaRPr lang="en-US" sz="2000">
              <a:latin typeface="Arial" charset="0"/>
              <a:ea typeface="ＭＳ Ｐゴシック" charset="0"/>
            </a:endParaRPr>
          </a:p>
          <a:p>
            <a:pPr algn="just">
              <a:defRPr/>
            </a:pPr>
            <a:endParaRPr lang="en-US" b="1">
              <a:latin typeface="Arial" charset="0"/>
              <a:ea typeface="ＭＳ Ｐゴシック" charset="0"/>
              <a:cs typeface="Times New Roman" charset="0"/>
            </a:endParaRPr>
          </a:p>
        </p:txBody>
      </p:sp>
      <p:sp>
        <p:nvSpPr>
          <p:cNvPr id="18438" name="Rectangle 6"/>
          <p:cNvSpPr>
            <a:spLocks noChangeArrowheads="1"/>
          </p:cNvSpPr>
          <p:nvPr/>
        </p:nvSpPr>
        <p:spPr bwMode="auto">
          <a:xfrm>
            <a:off x="2160589" y="1266826"/>
            <a:ext cx="7223125" cy="4525963"/>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439" name="Line 7"/>
          <p:cNvSpPr>
            <a:spLocks noChangeShapeType="1"/>
          </p:cNvSpPr>
          <p:nvPr/>
        </p:nvSpPr>
        <p:spPr bwMode="auto">
          <a:xfrm>
            <a:off x="2149476" y="1873250"/>
            <a:ext cx="7223125"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0" name="Line 8"/>
          <p:cNvSpPr>
            <a:spLocks noChangeShapeType="1"/>
          </p:cNvSpPr>
          <p:nvPr/>
        </p:nvSpPr>
        <p:spPr bwMode="auto">
          <a:xfrm>
            <a:off x="2176464" y="2928938"/>
            <a:ext cx="7223125"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1" name="Line 9"/>
          <p:cNvSpPr>
            <a:spLocks noChangeShapeType="1"/>
          </p:cNvSpPr>
          <p:nvPr/>
        </p:nvSpPr>
        <p:spPr bwMode="auto">
          <a:xfrm>
            <a:off x="2170114" y="4051300"/>
            <a:ext cx="7223125"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2" name="Line 10"/>
          <p:cNvSpPr>
            <a:spLocks noChangeShapeType="1"/>
          </p:cNvSpPr>
          <p:nvPr/>
        </p:nvSpPr>
        <p:spPr bwMode="auto">
          <a:xfrm>
            <a:off x="2163764" y="5173663"/>
            <a:ext cx="7223125"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8443" name="Line 11"/>
          <p:cNvSpPr>
            <a:spLocks noChangeShapeType="1"/>
          </p:cNvSpPr>
          <p:nvPr/>
        </p:nvSpPr>
        <p:spPr bwMode="auto">
          <a:xfrm>
            <a:off x="7453313" y="1277938"/>
            <a:ext cx="0" cy="4514850"/>
          </a:xfrm>
          <a:prstGeom prst="line">
            <a:avLst/>
          </a:prstGeom>
          <a:noFill/>
          <a:ln w="1270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pic>
        <p:nvPicPr>
          <p:cNvPr id="33804" name="Picture 1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Rectangle 17"/>
          <p:cNvSpPr>
            <a:spLocks noGrp="1" noChangeArrowheads="1"/>
          </p:cNvSpPr>
          <p:nvPr>
            <p:ph type="title"/>
          </p:nvPr>
        </p:nvSpPr>
        <p:spPr>
          <a:xfrm>
            <a:off x="2057401" y="107950"/>
            <a:ext cx="6378575" cy="863600"/>
          </a:xfrm>
        </p:spPr>
        <p:txBody>
          <a:bodyPr/>
          <a:lstStyle/>
          <a:p>
            <a:pPr>
              <a:defRPr/>
            </a:pPr>
            <a:r>
              <a:rPr lang="en-US" sz="4000"/>
              <a:t>Datagram forwarding  table</a:t>
            </a:r>
          </a:p>
        </p:txBody>
      </p:sp>
    </p:spTree>
    <p:extLst>
      <p:ext uri="{BB962C8B-B14F-4D97-AF65-F5344CB8AC3E}">
        <p14:creationId xmlns:p14="http://schemas.microsoft.com/office/powerpoint/2010/main" val="387219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9459"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812C5DCE-1820-4805-97BB-300CA5D99AE3}" type="slidenum">
              <a:rPr lang="en-US" altLang="en-US" sz="1200">
                <a:latin typeface="Tahoma" panose="020B0604030504040204" pitchFamily="34" charset="0"/>
              </a:rPr>
              <a:pPr/>
              <a:t>17</a:t>
            </a:fld>
            <a:endParaRPr lang="en-US" altLang="en-US" sz="1200">
              <a:latin typeface="Tahoma" panose="020B0604030504040204" pitchFamily="34" charset="0"/>
            </a:endParaRPr>
          </a:p>
        </p:txBody>
      </p:sp>
      <p:pic>
        <p:nvPicPr>
          <p:cNvPr id="34819" name="Picture 3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076" y="77787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0"/>
          <p:cNvSpPr>
            <a:spLocks noChangeArrowheads="1"/>
          </p:cNvSpPr>
          <p:nvPr/>
        </p:nvSpPr>
        <p:spPr bwMode="auto">
          <a:xfrm>
            <a:off x="1958975" y="1335088"/>
            <a:ext cx="8001000" cy="1371600"/>
          </a:xfrm>
          <a:prstGeom prst="rect">
            <a:avLst/>
          </a:prstGeom>
          <a:solidFill>
            <a:schemeClr val="bg1"/>
          </a:solidFill>
          <a:ln w="19050">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2" name="Rectangle 18"/>
          <p:cNvSpPr>
            <a:spLocks noChangeArrowheads="1"/>
          </p:cNvSpPr>
          <p:nvPr/>
        </p:nvSpPr>
        <p:spPr bwMode="auto">
          <a:xfrm>
            <a:off x="5800726" y="5673726"/>
            <a:ext cx="1636713" cy="269875"/>
          </a:xfrm>
          <a:prstGeom prst="rect">
            <a:avLst/>
          </a:prstGeom>
          <a:solidFill>
            <a:srgbClr val="33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3" name="Rectangle 17"/>
          <p:cNvSpPr>
            <a:spLocks noChangeArrowheads="1"/>
          </p:cNvSpPr>
          <p:nvPr/>
        </p:nvSpPr>
        <p:spPr bwMode="auto">
          <a:xfrm>
            <a:off x="5807076" y="6069014"/>
            <a:ext cx="1636713" cy="269875"/>
          </a:xfrm>
          <a:prstGeom prst="rect">
            <a:avLst/>
          </a:prstGeom>
          <a:solidFill>
            <a:srgbClr val="33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4" name="Rectangle 2"/>
          <p:cNvSpPr>
            <a:spLocks noGrp="1" noChangeArrowheads="1"/>
          </p:cNvSpPr>
          <p:nvPr>
            <p:ph type="title"/>
          </p:nvPr>
        </p:nvSpPr>
        <p:spPr>
          <a:xfrm>
            <a:off x="1879600" y="95250"/>
            <a:ext cx="7772400" cy="909638"/>
          </a:xfrm>
        </p:spPr>
        <p:txBody>
          <a:bodyPr/>
          <a:lstStyle/>
          <a:p>
            <a:pPr>
              <a:defRPr/>
            </a:pPr>
            <a:r>
              <a:rPr lang="en-US">
                <a:cs typeface="+mj-cs"/>
              </a:rPr>
              <a:t>Longest prefix matching</a:t>
            </a:r>
          </a:p>
        </p:txBody>
      </p:sp>
      <p:sp>
        <p:nvSpPr>
          <p:cNvPr id="19465" name="Rectangle 5"/>
          <p:cNvSpPr>
            <a:spLocks noChangeArrowheads="1"/>
          </p:cNvSpPr>
          <p:nvPr/>
        </p:nvSpPr>
        <p:spPr bwMode="auto">
          <a:xfrm>
            <a:off x="2589214" y="2989264"/>
            <a:ext cx="5235575" cy="215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just">
              <a:lnSpc>
                <a:spcPct val="150000"/>
              </a:lnSpc>
              <a:defRPr/>
            </a:pPr>
            <a:r>
              <a:rPr lang="en-US">
                <a:latin typeface="Arial" charset="0"/>
                <a:ea typeface="ＭＳ Ｐゴシック" charset="0"/>
                <a:cs typeface="Times New Roman" charset="0"/>
              </a:rPr>
              <a:t>Destination Address Range                        </a:t>
            </a:r>
          </a:p>
          <a:p>
            <a:pPr algn="just">
              <a:lnSpc>
                <a:spcPct val="150000"/>
              </a:lnSpc>
              <a:defRPr/>
            </a:pPr>
            <a:r>
              <a:rPr lang="en-US">
                <a:latin typeface="Courier New" charset="0"/>
                <a:ea typeface="ＭＳ Ｐゴシック" charset="0"/>
                <a:cs typeface="Times New Roman" charset="0"/>
              </a:rPr>
              <a:t>11001000 00010111 00010*** ********* </a:t>
            </a:r>
            <a:endParaRPr lang="en-US" sz="2000">
              <a:latin typeface="Courier New" charset="0"/>
              <a:ea typeface="ＭＳ Ｐゴシック" charset="0"/>
            </a:endParaRPr>
          </a:p>
          <a:p>
            <a:pPr algn="just">
              <a:lnSpc>
                <a:spcPct val="150000"/>
              </a:lnSpc>
              <a:defRPr/>
            </a:pPr>
            <a:r>
              <a:rPr lang="en-US">
                <a:latin typeface="Courier New" charset="0"/>
                <a:ea typeface="ＭＳ Ｐゴシック" charset="0"/>
                <a:cs typeface="Times New Roman" charset="0"/>
              </a:rPr>
              <a:t>11001000 00010111 00011000 *********</a:t>
            </a:r>
            <a:endParaRPr lang="en-US" sz="2000">
              <a:latin typeface="Courier New" charset="0"/>
              <a:ea typeface="ＭＳ Ｐゴシック" charset="0"/>
            </a:endParaRPr>
          </a:p>
          <a:p>
            <a:pPr algn="just">
              <a:lnSpc>
                <a:spcPct val="150000"/>
              </a:lnSpc>
              <a:defRPr/>
            </a:pPr>
            <a:r>
              <a:rPr lang="en-US">
                <a:latin typeface="Courier New" charset="0"/>
                <a:ea typeface="ＭＳ Ｐゴシック" charset="0"/>
                <a:cs typeface="Times New Roman" charset="0"/>
              </a:rPr>
              <a:t>11001000 00010111 00011*** *********</a:t>
            </a:r>
            <a:endParaRPr lang="en-US" sz="2000">
              <a:latin typeface="Comic Sans MS" charset="0"/>
              <a:ea typeface="ＭＳ Ｐゴシック" charset="0"/>
            </a:endParaRPr>
          </a:p>
          <a:p>
            <a:pPr algn="just">
              <a:lnSpc>
                <a:spcPct val="150000"/>
              </a:lnSpc>
              <a:defRPr/>
            </a:pPr>
            <a:r>
              <a:rPr lang="en-US">
                <a:latin typeface="Arial" charset="0"/>
                <a:ea typeface="ＭＳ Ｐゴシック" charset="0"/>
                <a:cs typeface="Times New Roman" charset="0"/>
              </a:rPr>
              <a:t>otherwise  </a:t>
            </a:r>
            <a:r>
              <a:rPr lang="en-US">
                <a:latin typeface="Times" charset="0"/>
                <a:ea typeface="ＭＳ Ｐゴシック" charset="0"/>
                <a:cs typeface="Times New Roman" charset="0"/>
              </a:rPr>
              <a:t>           </a:t>
            </a:r>
          </a:p>
        </p:txBody>
      </p:sp>
      <p:sp>
        <p:nvSpPr>
          <p:cNvPr id="19466" name="Rectangle 7"/>
          <p:cNvSpPr>
            <a:spLocks noChangeArrowheads="1"/>
          </p:cNvSpPr>
          <p:nvPr/>
        </p:nvSpPr>
        <p:spPr bwMode="auto">
          <a:xfrm>
            <a:off x="2482851" y="6026151"/>
            <a:ext cx="51419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atin typeface="Arial" charset="0"/>
                <a:ea typeface="ＭＳ Ｐゴシック" charset="0"/>
              </a:rPr>
              <a:t>DA: 11001000  00010111  00011000  10101010</a:t>
            </a:r>
            <a:r>
              <a:rPr lang="en-US">
                <a:latin typeface="Comic Sans MS" charset="0"/>
                <a:ea typeface="ＭＳ Ｐゴシック" charset="0"/>
              </a:rPr>
              <a:t> </a:t>
            </a:r>
          </a:p>
        </p:txBody>
      </p:sp>
      <p:sp>
        <p:nvSpPr>
          <p:cNvPr id="19467" name="Text Box 8"/>
          <p:cNvSpPr txBox="1">
            <a:spLocks noChangeArrowheads="1"/>
          </p:cNvSpPr>
          <p:nvPr/>
        </p:nvSpPr>
        <p:spPr bwMode="auto">
          <a:xfrm>
            <a:off x="1804989" y="5272089"/>
            <a:ext cx="1341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a:solidFill>
                  <a:srgbClr val="000099"/>
                </a:solidFill>
              </a:rPr>
              <a:t>examples:</a:t>
            </a:r>
          </a:p>
        </p:txBody>
      </p:sp>
      <p:sp>
        <p:nvSpPr>
          <p:cNvPr id="19468" name="Text Box 9"/>
          <p:cNvSpPr txBox="1">
            <a:spLocks noChangeArrowheads="1"/>
          </p:cNvSpPr>
          <p:nvPr/>
        </p:nvSpPr>
        <p:spPr bwMode="auto">
          <a:xfrm>
            <a:off x="2468563" y="5641976"/>
            <a:ext cx="5137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DA: 11001000  00010111  00010110  10100001 </a:t>
            </a:r>
          </a:p>
        </p:txBody>
      </p:sp>
      <p:sp>
        <p:nvSpPr>
          <p:cNvPr id="19469" name="Text Box 15"/>
          <p:cNvSpPr txBox="1">
            <a:spLocks noChangeArrowheads="1"/>
          </p:cNvSpPr>
          <p:nvPr/>
        </p:nvSpPr>
        <p:spPr bwMode="auto">
          <a:xfrm>
            <a:off x="7786688" y="5640389"/>
            <a:ext cx="1835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a:solidFill>
                  <a:srgbClr val="CC0000"/>
                </a:solidFill>
                <a:latin typeface="Gill Sans MT" charset="0"/>
              </a:rPr>
              <a:t>which interface?</a:t>
            </a:r>
          </a:p>
        </p:txBody>
      </p:sp>
      <p:sp>
        <p:nvSpPr>
          <p:cNvPr id="19470" name="Text Box 16"/>
          <p:cNvSpPr txBox="1">
            <a:spLocks noChangeArrowheads="1"/>
          </p:cNvSpPr>
          <p:nvPr/>
        </p:nvSpPr>
        <p:spPr bwMode="auto">
          <a:xfrm>
            <a:off x="7834313" y="5991226"/>
            <a:ext cx="1835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a:solidFill>
                  <a:srgbClr val="CC0000"/>
                </a:solidFill>
                <a:latin typeface="Gill Sans MT" charset="0"/>
              </a:rPr>
              <a:t>which interface?</a:t>
            </a:r>
          </a:p>
        </p:txBody>
      </p:sp>
      <p:sp>
        <p:nvSpPr>
          <p:cNvPr id="19471" name="Text Box 19"/>
          <p:cNvSpPr txBox="1">
            <a:spLocks noChangeArrowheads="1"/>
          </p:cNvSpPr>
          <p:nvPr/>
        </p:nvSpPr>
        <p:spPr bwMode="auto">
          <a:xfrm>
            <a:off x="2095500" y="1490663"/>
            <a:ext cx="7799388"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a:lnSpc>
                <a:spcPct val="80000"/>
              </a:lnSpc>
              <a:buFont typeface="Arial" panose="020B0604020202020204" pitchFamily="34" charset="0"/>
              <a:buChar char="•"/>
              <a:defRPr/>
            </a:pPr>
            <a:r>
              <a:rPr lang="en-US" sz="2000" dirty="0">
                <a:latin typeface="Gill Sans MT" charset="0"/>
              </a:rPr>
              <a:t>Clearly, it is not necessary to have 4 billion entries in the router’s forwarding table. We could, for example, have the following forwarding table with just four entries:</a:t>
            </a:r>
          </a:p>
          <a:p>
            <a:pPr marL="342900" indent="-342900">
              <a:lnSpc>
                <a:spcPct val="80000"/>
              </a:lnSpc>
              <a:buFont typeface="Arial" panose="020B0604020202020204" pitchFamily="34" charset="0"/>
              <a:buChar char="•"/>
              <a:defRPr/>
            </a:pPr>
            <a:r>
              <a:rPr lang="en-US" sz="2000" dirty="0">
                <a:latin typeface="Gill Sans MT" charset="0"/>
              </a:rPr>
              <a:t>when looking for forwarding table entry for given destination address, use </a:t>
            </a:r>
            <a:r>
              <a:rPr lang="en-US" sz="2000" i="1" dirty="0">
                <a:solidFill>
                  <a:srgbClr val="000099"/>
                </a:solidFill>
                <a:latin typeface="Gill Sans MT" charset="0"/>
              </a:rPr>
              <a:t>longest</a:t>
            </a:r>
            <a:r>
              <a:rPr lang="en-US" sz="2000" dirty="0">
                <a:latin typeface="Gill Sans MT" charset="0"/>
              </a:rPr>
              <a:t> address prefix that matches destination address.</a:t>
            </a:r>
          </a:p>
        </p:txBody>
      </p:sp>
      <p:sp>
        <p:nvSpPr>
          <p:cNvPr id="19472" name="Text Box 22"/>
          <p:cNvSpPr txBox="1">
            <a:spLocks noChangeArrowheads="1"/>
          </p:cNvSpPr>
          <p:nvPr/>
        </p:nvSpPr>
        <p:spPr bwMode="auto">
          <a:xfrm>
            <a:off x="2082800" y="1036638"/>
            <a:ext cx="3282950" cy="5191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800" i="1">
                <a:solidFill>
                  <a:srgbClr val="CC0000"/>
                </a:solidFill>
                <a:latin typeface="Gill Sans MT" charset="0"/>
              </a:rPr>
              <a:t>longest prefix matching</a:t>
            </a:r>
          </a:p>
        </p:txBody>
      </p:sp>
      <p:sp>
        <p:nvSpPr>
          <p:cNvPr id="19473" name="Rectangle 24"/>
          <p:cNvSpPr>
            <a:spLocks noChangeArrowheads="1"/>
          </p:cNvSpPr>
          <p:nvPr/>
        </p:nvSpPr>
        <p:spPr bwMode="auto">
          <a:xfrm>
            <a:off x="2516188" y="3022601"/>
            <a:ext cx="7459662" cy="2106613"/>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74" name="Line 25"/>
          <p:cNvSpPr>
            <a:spLocks noChangeShapeType="1"/>
          </p:cNvSpPr>
          <p:nvPr/>
        </p:nvSpPr>
        <p:spPr bwMode="auto">
          <a:xfrm>
            <a:off x="2516188" y="3457575"/>
            <a:ext cx="74485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5" name="Line 26"/>
          <p:cNvSpPr>
            <a:spLocks noChangeShapeType="1"/>
          </p:cNvSpPr>
          <p:nvPr/>
        </p:nvSpPr>
        <p:spPr bwMode="auto">
          <a:xfrm>
            <a:off x="2546350" y="3887788"/>
            <a:ext cx="74485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6" name="Line 27"/>
          <p:cNvSpPr>
            <a:spLocks noChangeShapeType="1"/>
          </p:cNvSpPr>
          <p:nvPr/>
        </p:nvSpPr>
        <p:spPr bwMode="auto">
          <a:xfrm>
            <a:off x="2520950" y="4306888"/>
            <a:ext cx="74485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7" name="Line 28"/>
          <p:cNvSpPr>
            <a:spLocks noChangeShapeType="1"/>
          </p:cNvSpPr>
          <p:nvPr/>
        </p:nvSpPr>
        <p:spPr bwMode="auto">
          <a:xfrm>
            <a:off x="2517775" y="4737100"/>
            <a:ext cx="74485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8" name="Line 29"/>
          <p:cNvSpPr>
            <a:spLocks noChangeShapeType="1"/>
          </p:cNvSpPr>
          <p:nvPr/>
        </p:nvSpPr>
        <p:spPr bwMode="auto">
          <a:xfrm>
            <a:off x="7700963" y="3022601"/>
            <a:ext cx="0" cy="211772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19479" name="Text Box 30"/>
          <p:cNvSpPr txBox="1">
            <a:spLocks noChangeArrowheads="1"/>
          </p:cNvSpPr>
          <p:nvPr/>
        </p:nvSpPr>
        <p:spPr bwMode="auto">
          <a:xfrm>
            <a:off x="7999413" y="2965451"/>
            <a:ext cx="1543050" cy="215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150000"/>
              </a:lnSpc>
              <a:defRPr/>
            </a:pPr>
            <a:r>
              <a:rPr lang="en-US"/>
              <a:t>Link interface</a:t>
            </a:r>
          </a:p>
          <a:p>
            <a:pPr>
              <a:lnSpc>
                <a:spcPct val="150000"/>
              </a:lnSpc>
              <a:defRPr/>
            </a:pPr>
            <a:r>
              <a:rPr lang="en-US"/>
              <a:t>0</a:t>
            </a:r>
          </a:p>
          <a:p>
            <a:pPr>
              <a:lnSpc>
                <a:spcPct val="150000"/>
              </a:lnSpc>
              <a:defRPr/>
            </a:pPr>
            <a:r>
              <a:rPr lang="en-US"/>
              <a:t>1</a:t>
            </a:r>
          </a:p>
          <a:p>
            <a:pPr>
              <a:lnSpc>
                <a:spcPct val="150000"/>
              </a:lnSpc>
              <a:defRPr/>
            </a:pPr>
            <a:r>
              <a:rPr lang="en-US"/>
              <a:t>2</a:t>
            </a:r>
          </a:p>
          <a:p>
            <a:pPr>
              <a:lnSpc>
                <a:spcPct val="150000"/>
              </a:lnSpc>
              <a:defRPr/>
            </a:pPr>
            <a:r>
              <a:rPr lang="en-US"/>
              <a:t>3</a:t>
            </a:r>
          </a:p>
        </p:txBody>
      </p:sp>
    </p:spTree>
    <p:extLst>
      <p:ext uri="{BB962C8B-B14F-4D97-AF65-F5344CB8AC3E}">
        <p14:creationId xmlns:p14="http://schemas.microsoft.com/office/powerpoint/2010/main" val="82793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89709" y="2609561"/>
            <a:ext cx="10515600" cy="1352839"/>
          </a:xfrm>
        </p:spPr>
        <p:txBody>
          <a:bodyPr/>
          <a:lstStyle/>
          <a:p>
            <a:pPr algn="ctr"/>
            <a:r>
              <a:rPr lang="en-US" dirty="0"/>
              <a:t>The Internet Protocol (IP)</a:t>
            </a:r>
          </a:p>
        </p:txBody>
      </p:sp>
    </p:spTree>
    <p:extLst>
      <p:ext uri="{BB962C8B-B14F-4D97-AF65-F5344CB8AC3E}">
        <p14:creationId xmlns:p14="http://schemas.microsoft.com/office/powerpoint/2010/main" val="24268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4"/>
          <p:cNvSpPr>
            <a:spLocks noGrp="1" noChangeArrowheads="1"/>
          </p:cNvSpPr>
          <p:nvPr>
            <p:ph type="title"/>
          </p:nvPr>
        </p:nvSpPr>
        <p:spPr/>
        <p:txBody>
          <a:bodyPr/>
          <a:lstStyle/>
          <a:p>
            <a:pPr>
              <a:defRPr/>
            </a:pPr>
            <a:r>
              <a:rPr lang="en-US" sz="4000"/>
              <a:t>The Internet network layer</a:t>
            </a:r>
            <a:endParaRPr lang="en-US">
              <a:cs typeface="+mj-cs"/>
            </a:endParaRPr>
          </a:p>
        </p:txBody>
      </p:sp>
      <p:sp>
        <p:nvSpPr>
          <p:cNvPr id="33800" name="Rectangle 16"/>
          <p:cNvSpPr>
            <a:spLocks noGrp="1" noChangeArrowheads="1"/>
          </p:cNvSpPr>
          <p:nvPr>
            <p:ph sz="half" idx="1"/>
          </p:nvPr>
        </p:nvSpPr>
        <p:spPr>
          <a:xfrm>
            <a:off x="208838" y="1316831"/>
            <a:ext cx="5181600" cy="4351338"/>
          </a:xfrm>
        </p:spPr>
        <p:txBody>
          <a:bodyPr/>
          <a:lstStyle/>
          <a:p>
            <a:pPr>
              <a:buFont typeface="Wingdings" charset="0"/>
              <a:buNone/>
              <a:defRPr/>
            </a:pPr>
            <a:r>
              <a:rPr lang="en-US" sz="2400" dirty="0"/>
              <a:t>host, router network layer functions:</a:t>
            </a:r>
          </a:p>
        </p:txBody>
      </p:sp>
      <p:sp>
        <p:nvSpPr>
          <p:cNvPr id="2" name="Content Placeholder 1"/>
          <p:cNvSpPr>
            <a:spLocks noGrp="1"/>
          </p:cNvSpPr>
          <p:nvPr>
            <p:ph sz="half" idx="2"/>
          </p:nvPr>
        </p:nvSpPr>
        <p:spPr/>
        <p:txBody>
          <a:bodyPr/>
          <a:lstStyle/>
          <a:p>
            <a:endParaRPr lang="en-US"/>
          </a:p>
        </p:txBody>
      </p:sp>
      <p:sp>
        <p:nvSpPr>
          <p:cNvPr id="33794"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3795"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A8EBCDB7-FD5E-4366-8A11-FD952869C4F0}" type="slidenum">
              <a:rPr lang="en-US" altLang="en-US" sz="1200">
                <a:latin typeface="Tahoma" panose="020B0604030504040204" pitchFamily="34" charset="0"/>
              </a:rPr>
              <a:pPr/>
              <a:t>19</a:t>
            </a:fld>
            <a:endParaRPr lang="en-US" altLang="en-US" sz="1200">
              <a:latin typeface="Tahoma" panose="020B0604030504040204" pitchFamily="34" charset="0"/>
            </a:endParaRPr>
          </a:p>
        </p:txBody>
      </p:sp>
      <p:sp>
        <p:nvSpPr>
          <p:cNvPr id="33796" name="Rectangle 2"/>
          <p:cNvSpPr>
            <a:spLocks noChangeArrowheads="1"/>
          </p:cNvSpPr>
          <p:nvPr/>
        </p:nvSpPr>
        <p:spPr bwMode="auto">
          <a:xfrm>
            <a:off x="4710835" y="1823280"/>
            <a:ext cx="6534150" cy="4076700"/>
          </a:xfrm>
          <a:prstGeom prst="rect">
            <a:avLst/>
          </a:prstGeom>
          <a:solidFill>
            <a:schemeClr val="bg2"/>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797" name="Rectangle 3"/>
          <p:cNvSpPr>
            <a:spLocks noChangeArrowheads="1"/>
          </p:cNvSpPr>
          <p:nvPr/>
        </p:nvSpPr>
        <p:spPr bwMode="auto">
          <a:xfrm>
            <a:off x="4902988" y="1789113"/>
            <a:ext cx="6534150" cy="4076700"/>
          </a:xfrm>
          <a:prstGeom prst="rect">
            <a:avLst/>
          </a:prstGeom>
          <a:solidFill>
            <a:srgbClr val="FFFF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9158" name="Group 6"/>
          <p:cNvGrpSpPr>
            <a:grpSpLocks/>
          </p:cNvGrpSpPr>
          <p:nvPr/>
        </p:nvGrpSpPr>
        <p:grpSpPr bwMode="auto">
          <a:xfrm>
            <a:off x="5627283" y="3780610"/>
            <a:ext cx="1258887" cy="1214438"/>
            <a:chOff x="3992" y="2883"/>
            <a:chExt cx="613" cy="765"/>
          </a:xfrm>
        </p:grpSpPr>
        <p:sp>
          <p:nvSpPr>
            <p:cNvPr id="33822" name="Rectangle 7"/>
            <p:cNvSpPr>
              <a:spLocks noChangeArrowheads="1"/>
            </p:cNvSpPr>
            <p:nvPr/>
          </p:nvSpPr>
          <p:spPr bwMode="auto">
            <a:xfrm>
              <a:off x="4023" y="2883"/>
              <a:ext cx="582" cy="738"/>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3"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4" name="Text Box 9"/>
            <p:cNvSpPr txBox="1">
              <a:spLocks noChangeArrowheads="1"/>
            </p:cNvSpPr>
            <p:nvPr/>
          </p:nvSpPr>
          <p:spPr bwMode="auto">
            <a:xfrm>
              <a:off x="3992" y="3071"/>
              <a:ext cx="609"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forwarding</a:t>
              </a:r>
            </a:p>
            <a:p>
              <a:pPr algn="ctr">
                <a:defRPr/>
              </a:pPr>
              <a:r>
                <a:rPr lang="en-US"/>
                <a:t>table</a:t>
              </a:r>
            </a:p>
          </p:txBody>
        </p:sp>
        <p:sp>
          <p:nvSpPr>
            <p:cNvPr id="33825" name="Line 10"/>
            <p:cNvSpPr>
              <a:spLocks noChangeShapeType="1"/>
            </p:cNvSpPr>
            <p:nvPr/>
          </p:nvSpPr>
          <p:spPr bwMode="auto">
            <a:xfrm>
              <a:off x="4065" y="2994"/>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6" name="Line 11"/>
            <p:cNvSpPr>
              <a:spLocks noChangeShapeType="1"/>
            </p:cNvSpPr>
            <p:nvPr/>
          </p:nvSpPr>
          <p:spPr bwMode="auto">
            <a:xfrm>
              <a:off x="4071" y="3048"/>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7" name="Line 12"/>
            <p:cNvSpPr>
              <a:spLocks noChangeShapeType="1"/>
            </p:cNvSpPr>
            <p:nvPr/>
          </p:nvSpPr>
          <p:spPr bwMode="auto">
            <a:xfrm>
              <a:off x="4074" y="3102"/>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8" name="Line 13"/>
            <p:cNvSpPr>
              <a:spLocks noChangeShapeType="1"/>
            </p:cNvSpPr>
            <p:nvPr/>
          </p:nvSpPr>
          <p:spPr bwMode="auto">
            <a:xfrm>
              <a:off x="4065" y="3477"/>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9" name="Line 14"/>
            <p:cNvSpPr>
              <a:spLocks noChangeShapeType="1"/>
            </p:cNvSpPr>
            <p:nvPr/>
          </p:nvSpPr>
          <p:spPr bwMode="auto">
            <a:xfrm>
              <a:off x="4068" y="3528"/>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30" name="Line 15"/>
            <p:cNvSpPr>
              <a:spLocks noChangeShapeType="1"/>
            </p:cNvSpPr>
            <p:nvPr/>
          </p:nvSpPr>
          <p:spPr bwMode="auto">
            <a:xfrm>
              <a:off x="4071" y="3579"/>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3801" name="Line 17"/>
          <p:cNvSpPr>
            <a:spLocks noChangeShapeType="1"/>
          </p:cNvSpPr>
          <p:nvPr/>
        </p:nvSpPr>
        <p:spPr bwMode="auto">
          <a:xfrm flipV="1">
            <a:off x="4902988" y="5566594"/>
            <a:ext cx="6505575" cy="95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2" name="Line 18"/>
          <p:cNvSpPr>
            <a:spLocks noChangeShapeType="1"/>
          </p:cNvSpPr>
          <p:nvPr/>
        </p:nvSpPr>
        <p:spPr bwMode="auto">
          <a:xfrm flipV="1">
            <a:off x="4947044" y="5160169"/>
            <a:ext cx="6524625" cy="95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3" name="Rectangle 20"/>
          <p:cNvSpPr>
            <a:spLocks noChangeArrowheads="1"/>
          </p:cNvSpPr>
          <p:nvPr/>
        </p:nvSpPr>
        <p:spPr bwMode="auto">
          <a:xfrm>
            <a:off x="4567514" y="2520497"/>
            <a:ext cx="1809750" cy="819150"/>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4" name="Rectangle 21"/>
          <p:cNvSpPr>
            <a:spLocks noChangeArrowheads="1"/>
          </p:cNvSpPr>
          <p:nvPr/>
        </p:nvSpPr>
        <p:spPr bwMode="auto">
          <a:xfrm>
            <a:off x="4520491" y="2667776"/>
            <a:ext cx="1809750" cy="819150"/>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5" name="Text Box 22"/>
          <p:cNvSpPr txBox="1">
            <a:spLocks noChangeArrowheads="1"/>
          </p:cNvSpPr>
          <p:nvPr/>
        </p:nvSpPr>
        <p:spPr bwMode="auto">
          <a:xfrm>
            <a:off x="4602442" y="2585277"/>
            <a:ext cx="1860550" cy="85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i="1" dirty="0">
                <a:solidFill>
                  <a:srgbClr val="CC0000"/>
                </a:solidFill>
                <a:latin typeface="Gill Sans MT" charset="0"/>
              </a:rPr>
              <a:t>routing protocols</a:t>
            </a:r>
          </a:p>
          <a:p>
            <a:pPr>
              <a:buFontTx/>
              <a:buChar char="•"/>
              <a:defRPr/>
            </a:pPr>
            <a:r>
              <a:rPr lang="en-US" sz="1600" dirty="0"/>
              <a:t> path selection</a:t>
            </a:r>
          </a:p>
          <a:p>
            <a:pPr>
              <a:buFontTx/>
              <a:buChar char="•"/>
              <a:defRPr/>
            </a:pPr>
            <a:r>
              <a:rPr lang="en-US" sz="1600" dirty="0"/>
              <a:t> RIP, OSPF, BGP</a:t>
            </a:r>
            <a:endParaRPr lang="en-US" dirty="0"/>
          </a:p>
        </p:txBody>
      </p:sp>
      <p:sp>
        <p:nvSpPr>
          <p:cNvPr id="49165" name="Freeform 23"/>
          <p:cNvSpPr>
            <a:spLocks/>
          </p:cNvSpPr>
          <p:nvPr/>
        </p:nvSpPr>
        <p:spPr bwMode="auto">
          <a:xfrm>
            <a:off x="4667250" y="3657601"/>
            <a:ext cx="899186" cy="470672"/>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Lst>
            <a:ahLst/>
            <a:cxnLst>
              <a:cxn ang="T6">
                <a:pos x="T0" y="T1"/>
              </a:cxn>
              <a:cxn ang="T7">
                <a:pos x="T2" y="T3"/>
              </a:cxn>
              <a:cxn ang="T8">
                <a:pos x="T4" y="T5"/>
              </a:cxn>
            </a:cxnLst>
            <a:rect l="0" t="0" r="r" b="b"/>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166" name="Group 24"/>
          <p:cNvGrpSpPr>
            <a:grpSpLocks/>
          </p:cNvGrpSpPr>
          <p:nvPr/>
        </p:nvGrpSpPr>
        <p:grpSpPr bwMode="auto">
          <a:xfrm>
            <a:off x="7666316" y="2563814"/>
            <a:ext cx="3000375" cy="1181100"/>
            <a:chOff x="102" y="1272"/>
            <a:chExt cx="1890" cy="744"/>
          </a:xfrm>
        </p:grpSpPr>
        <p:sp>
          <p:nvSpPr>
            <p:cNvPr id="33819" name="Rectangle 25"/>
            <p:cNvSpPr>
              <a:spLocks noChangeArrowheads="1"/>
            </p:cNvSpPr>
            <p:nvPr/>
          </p:nvSpPr>
          <p:spPr bwMode="auto">
            <a:xfrm>
              <a:off x="144" y="1272"/>
              <a:ext cx="1848" cy="690"/>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0"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1" name="Text Box 27"/>
            <p:cNvSpPr txBox="1">
              <a:spLocks noChangeArrowheads="1"/>
            </p:cNvSpPr>
            <p:nvPr/>
          </p:nvSpPr>
          <p:spPr bwMode="auto">
            <a:xfrm>
              <a:off x="116" y="1287"/>
              <a:ext cx="1810" cy="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i="1" dirty="0">
                  <a:solidFill>
                    <a:srgbClr val="CC0000"/>
                  </a:solidFill>
                  <a:latin typeface="Gill Sans MT" charset="0"/>
                </a:rPr>
                <a:t>IP protocol</a:t>
              </a:r>
            </a:p>
            <a:p>
              <a:pPr>
                <a:buFontTx/>
                <a:buChar char="•"/>
                <a:defRPr/>
              </a:pPr>
              <a:r>
                <a:rPr lang="en-US" sz="1600" dirty="0"/>
                <a:t> addressing conventions</a:t>
              </a:r>
            </a:p>
            <a:p>
              <a:pPr>
                <a:buFontTx/>
                <a:buChar char="•"/>
                <a:defRPr/>
              </a:pPr>
              <a:r>
                <a:rPr lang="en-US" sz="1600" dirty="0"/>
                <a:t> datagram format</a:t>
              </a:r>
            </a:p>
            <a:p>
              <a:pPr>
                <a:buFontTx/>
                <a:buChar char="•"/>
                <a:defRPr/>
              </a:pPr>
              <a:r>
                <a:rPr lang="en-US" sz="1600" dirty="0"/>
                <a:t> packet handling conventions</a:t>
              </a:r>
              <a:endParaRPr lang="en-US" dirty="0"/>
            </a:p>
          </p:txBody>
        </p:sp>
      </p:grpSp>
      <p:sp>
        <p:nvSpPr>
          <p:cNvPr id="33808" name="Rectangle 29"/>
          <p:cNvSpPr>
            <a:spLocks noChangeArrowheads="1"/>
          </p:cNvSpPr>
          <p:nvPr/>
        </p:nvSpPr>
        <p:spPr bwMode="auto">
          <a:xfrm>
            <a:off x="7357860" y="3903803"/>
            <a:ext cx="1933575" cy="847725"/>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9" name="Rectangle 30"/>
          <p:cNvSpPr>
            <a:spLocks noChangeArrowheads="1"/>
          </p:cNvSpPr>
          <p:nvPr/>
        </p:nvSpPr>
        <p:spPr bwMode="auto">
          <a:xfrm>
            <a:off x="7227322" y="3974545"/>
            <a:ext cx="1933575" cy="1116568"/>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0" name="Text Box 31"/>
          <p:cNvSpPr txBox="1">
            <a:spLocks noChangeArrowheads="1"/>
          </p:cNvSpPr>
          <p:nvPr/>
        </p:nvSpPr>
        <p:spPr bwMode="auto">
          <a:xfrm>
            <a:off x="7299603" y="3965360"/>
            <a:ext cx="1900238" cy="11387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i="1">
                <a:solidFill>
                  <a:srgbClr val="CC0000"/>
                </a:solidFill>
                <a:latin typeface="Gill Sans MT" panose="020B0502020104020203" pitchFamily="34" charset="0"/>
              </a:rPr>
              <a:t>ICMP protocol</a:t>
            </a:r>
          </a:p>
          <a:p>
            <a:pPr>
              <a:buFontTx/>
              <a:buChar char="•"/>
            </a:pPr>
            <a:r>
              <a:rPr lang="en-US" altLang="en-US" sz="1600"/>
              <a:t> error reporting</a:t>
            </a:r>
          </a:p>
          <a:p>
            <a:pPr>
              <a:buFontTx/>
              <a:buChar char="•"/>
            </a:pPr>
            <a:r>
              <a:rPr lang="en-US" altLang="en-US" sz="1600"/>
              <a:t> router </a:t>
            </a:r>
            <a:r>
              <a:rPr lang="ja-JP" altLang="en-US" sz="1600"/>
              <a:t>“</a:t>
            </a:r>
            <a:r>
              <a:rPr lang="en-US" altLang="ja-JP" sz="1600"/>
              <a:t>signaling</a:t>
            </a:r>
            <a:r>
              <a:rPr lang="ja-JP" altLang="en-US" sz="1600"/>
              <a:t>”</a:t>
            </a:r>
            <a:endParaRPr lang="en-US" altLang="en-US" sz="1800"/>
          </a:p>
        </p:txBody>
      </p:sp>
      <p:sp>
        <p:nvSpPr>
          <p:cNvPr id="33811" name="Line 32"/>
          <p:cNvSpPr>
            <a:spLocks noChangeShapeType="1"/>
          </p:cNvSpPr>
          <p:nvPr/>
        </p:nvSpPr>
        <p:spPr bwMode="auto">
          <a:xfrm flipV="1">
            <a:off x="4981575" y="2416174"/>
            <a:ext cx="6524625" cy="95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2" name="Text Box 33"/>
          <p:cNvSpPr txBox="1">
            <a:spLocks noChangeArrowheads="1"/>
          </p:cNvSpPr>
          <p:nvPr/>
        </p:nvSpPr>
        <p:spPr bwMode="auto">
          <a:xfrm>
            <a:off x="5639060" y="1963740"/>
            <a:ext cx="28384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dirty="0">
                <a:solidFill>
                  <a:schemeClr val="bg2"/>
                </a:solidFill>
              </a:rPr>
              <a:t>transport layer: TCP, UDP</a:t>
            </a:r>
            <a:endParaRPr lang="en-US" dirty="0"/>
          </a:p>
        </p:txBody>
      </p:sp>
      <p:sp>
        <p:nvSpPr>
          <p:cNvPr id="33813" name="Text Box 34"/>
          <p:cNvSpPr txBox="1">
            <a:spLocks noChangeArrowheads="1"/>
          </p:cNvSpPr>
          <p:nvPr/>
        </p:nvSpPr>
        <p:spPr bwMode="auto">
          <a:xfrm>
            <a:off x="5826125" y="5169694"/>
            <a:ext cx="10858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dirty="0">
                <a:solidFill>
                  <a:schemeClr val="bg2"/>
                </a:solidFill>
              </a:rPr>
              <a:t>link layer</a:t>
            </a:r>
            <a:endParaRPr lang="en-US" dirty="0"/>
          </a:p>
        </p:txBody>
      </p:sp>
      <p:sp>
        <p:nvSpPr>
          <p:cNvPr id="33814" name="Text Box 35"/>
          <p:cNvSpPr txBox="1">
            <a:spLocks noChangeArrowheads="1"/>
          </p:cNvSpPr>
          <p:nvPr/>
        </p:nvSpPr>
        <p:spPr bwMode="auto">
          <a:xfrm>
            <a:off x="5690946" y="5508916"/>
            <a:ext cx="15684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dirty="0">
                <a:solidFill>
                  <a:schemeClr val="bg2"/>
                </a:solidFill>
              </a:rPr>
              <a:t>physical layer</a:t>
            </a:r>
            <a:endParaRPr lang="en-US" dirty="0"/>
          </a:p>
        </p:txBody>
      </p:sp>
      <p:sp>
        <p:nvSpPr>
          <p:cNvPr id="33815" name="Text Box 36"/>
          <p:cNvSpPr txBox="1">
            <a:spLocks noChangeArrowheads="1"/>
          </p:cNvSpPr>
          <p:nvPr/>
        </p:nvSpPr>
        <p:spPr bwMode="auto">
          <a:xfrm>
            <a:off x="3319635" y="3471427"/>
            <a:ext cx="1263487"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z="2400" dirty="0">
                <a:solidFill>
                  <a:srgbClr val="CC0000"/>
                </a:solidFill>
              </a:rPr>
              <a:t>network</a:t>
            </a:r>
          </a:p>
          <a:p>
            <a:pPr algn="r">
              <a:defRPr/>
            </a:pPr>
            <a:r>
              <a:rPr lang="en-US" sz="2400" dirty="0">
                <a:solidFill>
                  <a:srgbClr val="CC0000"/>
                </a:solidFill>
              </a:rPr>
              <a:t>layer</a:t>
            </a:r>
            <a:endParaRPr lang="en-US" dirty="0">
              <a:solidFill>
                <a:srgbClr val="CC0000"/>
              </a:solidFill>
            </a:endParaRPr>
          </a:p>
        </p:txBody>
      </p:sp>
      <p:sp>
        <p:nvSpPr>
          <p:cNvPr id="33816" name="Line 37"/>
          <p:cNvSpPr>
            <a:spLocks noChangeShapeType="1"/>
          </p:cNvSpPr>
          <p:nvPr/>
        </p:nvSpPr>
        <p:spPr bwMode="auto">
          <a:xfrm flipV="1">
            <a:off x="4038600" y="2395766"/>
            <a:ext cx="0" cy="74295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7" name="Line 38"/>
          <p:cNvSpPr>
            <a:spLocks noChangeShapeType="1"/>
          </p:cNvSpPr>
          <p:nvPr/>
        </p:nvSpPr>
        <p:spPr bwMode="auto">
          <a:xfrm>
            <a:off x="4038600" y="4202704"/>
            <a:ext cx="0" cy="74295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49177" name="Picture 4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8" y="938214"/>
            <a:ext cx="5942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88613" y="1792148"/>
            <a:ext cx="316216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Internet’s network layer has three major components. </a:t>
            </a:r>
          </a:p>
          <a:p>
            <a:r>
              <a:rPr lang="en-US" dirty="0"/>
              <a:t>1) The first component is the </a:t>
            </a:r>
            <a:r>
              <a:rPr lang="en-US" b="1" dirty="0"/>
              <a:t>IP protocol</a:t>
            </a:r>
            <a:r>
              <a:rPr lang="en-US" dirty="0"/>
              <a:t> </a:t>
            </a:r>
          </a:p>
          <a:p>
            <a:r>
              <a:rPr lang="en-US" dirty="0"/>
              <a:t>2) The second major </a:t>
            </a:r>
          </a:p>
          <a:p>
            <a:r>
              <a:rPr lang="en-US" dirty="0"/>
              <a:t>component is the </a:t>
            </a:r>
            <a:r>
              <a:rPr lang="en-US" b="1" dirty="0"/>
              <a:t>routing component </a:t>
            </a:r>
            <a:r>
              <a:rPr lang="en-US" dirty="0"/>
              <a:t>which determines the path a datagram follows from source to destination.</a:t>
            </a:r>
          </a:p>
          <a:p>
            <a:r>
              <a:rPr lang="en-US" dirty="0"/>
              <a:t>3) The final component of the network layer is a facility to report errors in datagrams and respond to requests for certain network-layer information </a:t>
            </a:r>
            <a:r>
              <a:rPr lang="en-US" b="1" dirty="0"/>
              <a:t>(ICMP Protocol)</a:t>
            </a:r>
          </a:p>
        </p:txBody>
      </p:sp>
    </p:spTree>
    <p:extLst>
      <p:ext uri="{BB962C8B-B14F-4D97-AF65-F5344CB8AC3E}">
        <p14:creationId xmlns:p14="http://schemas.microsoft.com/office/powerpoint/2010/main" val="223271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4099"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B4A63B19-FA7B-49F3-AE04-3D744589C568}"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sp>
        <p:nvSpPr>
          <p:cNvPr id="19459" name="Freeform 1285"/>
          <p:cNvSpPr>
            <a:spLocks/>
          </p:cNvSpPr>
          <p:nvPr/>
        </p:nvSpPr>
        <p:spPr bwMode="auto">
          <a:xfrm>
            <a:off x="8272463" y="3516314"/>
            <a:ext cx="1314450" cy="674687"/>
          </a:xfrm>
          <a:custGeom>
            <a:avLst/>
            <a:gdLst>
              <a:gd name="T0" fmla="*/ 962699688 w 828"/>
              <a:gd name="T1" fmla="*/ 75604631 h 425"/>
              <a:gd name="T2" fmla="*/ 932457813 w 828"/>
              <a:gd name="T3" fmla="*/ 75604631 h 425"/>
              <a:gd name="T4" fmla="*/ 317539688 w 828"/>
              <a:gd name="T5" fmla="*/ 80644940 h 425"/>
              <a:gd name="T6" fmla="*/ 15120938 w 828"/>
              <a:gd name="T7" fmla="*/ 317539452 h 425"/>
              <a:gd name="T8" fmla="*/ 231854375 w 828"/>
              <a:gd name="T9" fmla="*/ 690522301 h 425"/>
              <a:gd name="T10" fmla="*/ 735885625 w 828"/>
              <a:gd name="T11" fmla="*/ 967739283 h 425"/>
              <a:gd name="T12" fmla="*/ 1360884375 w 828"/>
              <a:gd name="T13" fmla="*/ 1048384223 h 425"/>
              <a:gd name="T14" fmla="*/ 1759069063 w 828"/>
              <a:gd name="T15" fmla="*/ 831650946 h 425"/>
              <a:gd name="T16" fmla="*/ 1955641250 w 828"/>
              <a:gd name="T17" fmla="*/ 428426245 h 425"/>
              <a:gd name="T18" fmla="*/ 1995963750 w 828"/>
              <a:gd name="T19" fmla="*/ 55443396 h 425"/>
              <a:gd name="T20" fmla="*/ 1411287500 w 828"/>
              <a:gd name="T21" fmla="*/ 95765867 h 425"/>
              <a:gd name="T22" fmla="*/ 962699688 w 828"/>
              <a:gd name="T23" fmla="*/ 75604631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0" name="Freeform 1286"/>
          <p:cNvSpPr>
            <a:spLocks/>
          </p:cNvSpPr>
          <p:nvPr/>
        </p:nvSpPr>
        <p:spPr bwMode="auto">
          <a:xfrm>
            <a:off x="8291514" y="1990725"/>
            <a:ext cx="1730375" cy="1125538"/>
          </a:xfrm>
          <a:custGeom>
            <a:avLst/>
            <a:gdLst>
              <a:gd name="T0" fmla="*/ 2147483647 w 765"/>
              <a:gd name="T1" fmla="*/ 216468667 h 459"/>
              <a:gd name="T2" fmla="*/ 2147483647 w 765"/>
              <a:gd name="T3" fmla="*/ 1551366543 h 459"/>
              <a:gd name="T4" fmla="*/ 1422336583 w 765"/>
              <a:gd name="T5" fmla="*/ 2147483647 h 459"/>
              <a:gd name="T6" fmla="*/ 204652469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763656690 h 459"/>
              <a:gd name="T22" fmla="*/ 2147483647 w 765"/>
              <a:gd name="T23" fmla="*/ 21646866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Freeform 1287"/>
          <p:cNvSpPr>
            <a:spLocks/>
          </p:cNvSpPr>
          <p:nvPr/>
        </p:nvSpPr>
        <p:spPr bwMode="auto">
          <a:xfrm>
            <a:off x="6470651" y="1698626"/>
            <a:ext cx="1736725" cy="1071563"/>
          </a:xfrm>
          <a:custGeom>
            <a:avLst/>
            <a:gdLst>
              <a:gd name="T0" fmla="*/ 2141398689 w 1036"/>
              <a:gd name="T1" fmla="*/ 27720938 h 675"/>
              <a:gd name="T2" fmla="*/ 1289897173 w 1036"/>
              <a:gd name="T3" fmla="*/ 133567550 h 675"/>
              <a:gd name="T4" fmla="*/ 682886640 w 1036"/>
              <a:gd name="T5" fmla="*/ 325099514 h 675"/>
              <a:gd name="T6" fmla="*/ 505842949 w 1036"/>
              <a:gd name="T7" fmla="*/ 577115257 h 675"/>
              <a:gd name="T8" fmla="*/ 70255220 w 1036"/>
              <a:gd name="T9" fmla="*/ 748485962 h 675"/>
              <a:gd name="T10" fmla="*/ 59015122 w 1036"/>
              <a:gd name="T11" fmla="*/ 1156751465 h 675"/>
              <a:gd name="T12" fmla="*/ 435586053 w 1036"/>
              <a:gd name="T13" fmla="*/ 1232356188 h 675"/>
              <a:gd name="T14" fmla="*/ 1517527171 w 1036"/>
              <a:gd name="T15" fmla="*/ 1232356188 h 675"/>
              <a:gd name="T16" fmla="*/ 1975595095 w 1036"/>
              <a:gd name="T17" fmla="*/ 1398686578 h 675"/>
              <a:gd name="T18" fmla="*/ 2147483647 w 1036"/>
              <a:gd name="T19" fmla="*/ 1655742635 h 675"/>
              <a:gd name="T20" fmla="*/ 2147483647 w 1036"/>
              <a:gd name="T21" fmla="*/ 1665823265 h 675"/>
              <a:gd name="T22" fmla="*/ 2147483647 w 1036"/>
              <a:gd name="T23" fmla="*/ 1519654134 h 675"/>
              <a:gd name="T24" fmla="*/ 2147483647 w 1036"/>
              <a:gd name="T25" fmla="*/ 1121469261 h 675"/>
              <a:gd name="T26" fmla="*/ 2147483647 w 1036"/>
              <a:gd name="T27" fmla="*/ 733365017 h 675"/>
              <a:gd name="T28" fmla="*/ 2147483647 w 1036"/>
              <a:gd name="T29" fmla="*/ 269656051 h 675"/>
              <a:gd name="T30" fmla="*/ 2147483647 w 1036"/>
              <a:gd name="T31" fmla="*/ 42841882 h 675"/>
              <a:gd name="T32" fmla="*/ 2147483647 w 1036"/>
              <a:gd name="T33" fmla="*/ 7559679 h 675"/>
              <a:gd name="T34" fmla="*/ 2141398689 w 1036"/>
              <a:gd name="T35" fmla="*/ 27720938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62" name="Group 1288"/>
          <p:cNvGrpSpPr>
            <a:grpSpLocks/>
          </p:cNvGrpSpPr>
          <p:nvPr/>
        </p:nvGrpSpPr>
        <p:grpSpPr bwMode="auto">
          <a:xfrm>
            <a:off x="6546851" y="2963863"/>
            <a:ext cx="1458913" cy="933450"/>
            <a:chOff x="2889" y="1631"/>
            <a:chExt cx="980" cy="743"/>
          </a:xfrm>
        </p:grpSpPr>
        <p:sp>
          <p:nvSpPr>
            <p:cNvPr id="4724" name="Rectangle 1289"/>
            <p:cNvSpPr>
              <a:spLocks noChangeArrowheads="1"/>
            </p:cNvSpPr>
            <p:nvPr/>
          </p:nvSpPr>
          <p:spPr bwMode="auto">
            <a:xfrm>
              <a:off x="3046" y="1841"/>
              <a:ext cx="663" cy="533"/>
            </a:xfrm>
            <a:prstGeom prst="rect">
              <a:avLst/>
            </a:prstGeom>
            <a:solidFill>
              <a:srgbClr val="00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25" name="AutoShape 1290"/>
            <p:cNvSpPr>
              <a:spLocks noChangeArrowheads="1"/>
            </p:cNvSpPr>
            <p:nvPr/>
          </p:nvSpPr>
          <p:spPr bwMode="auto">
            <a:xfrm>
              <a:off x="2889" y="1631"/>
              <a:ext cx="980" cy="253"/>
            </a:xfrm>
            <a:prstGeom prst="triangle">
              <a:avLst>
                <a:gd name="adj" fmla="val 50000"/>
              </a:avLst>
            </a:prstGeom>
            <a:solidFill>
              <a:srgbClr val="00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solidFill>
                  <a:srgbClr val="00CCFF"/>
                </a:solidFill>
                <a:latin typeface="Arial" charset="0"/>
                <a:ea typeface="ＭＳ Ｐゴシック" charset="0"/>
              </a:endParaRPr>
            </a:p>
          </p:txBody>
        </p:sp>
      </p:grpSp>
      <p:sp>
        <p:nvSpPr>
          <p:cNvPr id="4376" name="Line 1291"/>
          <p:cNvSpPr>
            <a:spLocks noChangeShapeType="1"/>
          </p:cNvSpPr>
          <p:nvPr/>
        </p:nvSpPr>
        <p:spPr bwMode="auto">
          <a:xfrm>
            <a:off x="8664576" y="3802063"/>
            <a:ext cx="163513" cy="1206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77" name="Line 1292"/>
          <p:cNvSpPr>
            <a:spLocks noChangeShapeType="1"/>
          </p:cNvSpPr>
          <p:nvPr/>
        </p:nvSpPr>
        <p:spPr bwMode="auto">
          <a:xfrm>
            <a:off x="8761413" y="3722688"/>
            <a:ext cx="279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78" name="Line 1293"/>
          <p:cNvSpPr>
            <a:spLocks noChangeShapeType="1"/>
          </p:cNvSpPr>
          <p:nvPr/>
        </p:nvSpPr>
        <p:spPr bwMode="auto">
          <a:xfrm flipV="1">
            <a:off x="8997950" y="3808414"/>
            <a:ext cx="134938" cy="1047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79" name="Line 1294"/>
          <p:cNvSpPr>
            <a:spLocks noChangeShapeType="1"/>
          </p:cNvSpPr>
          <p:nvPr/>
        </p:nvSpPr>
        <p:spPr bwMode="auto">
          <a:xfrm>
            <a:off x="7696200" y="3729038"/>
            <a:ext cx="6794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0" name="Line 1295"/>
          <p:cNvSpPr>
            <a:spLocks noChangeShapeType="1"/>
          </p:cNvSpPr>
          <p:nvPr/>
        </p:nvSpPr>
        <p:spPr bwMode="auto">
          <a:xfrm>
            <a:off x="7991475" y="2576514"/>
            <a:ext cx="509588" cy="3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1" name="Line 1296"/>
          <p:cNvSpPr>
            <a:spLocks noChangeShapeType="1"/>
          </p:cNvSpPr>
          <p:nvPr/>
        </p:nvSpPr>
        <p:spPr bwMode="auto">
          <a:xfrm>
            <a:off x="7558088" y="2392363"/>
            <a:ext cx="152400" cy="95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9" name="Freeform 1297"/>
          <p:cNvSpPr>
            <a:spLocks/>
          </p:cNvSpPr>
          <p:nvPr/>
        </p:nvSpPr>
        <p:spPr bwMode="auto">
          <a:xfrm>
            <a:off x="6765925" y="4367214"/>
            <a:ext cx="3079750" cy="1665287"/>
          </a:xfrm>
          <a:custGeom>
            <a:avLst/>
            <a:gdLst>
              <a:gd name="T0" fmla="*/ 2147483647 w 1940"/>
              <a:gd name="T1" fmla="*/ 65524043 h 1049"/>
              <a:gd name="T2" fmla="*/ 1902718763 w 1940"/>
              <a:gd name="T3" fmla="*/ 315018643 h 1049"/>
              <a:gd name="T4" fmla="*/ 1229836250 w 1940"/>
              <a:gd name="T5" fmla="*/ 171370574 h 1049"/>
              <a:gd name="T6" fmla="*/ 398184688 w 1940"/>
              <a:gd name="T7" fmla="*/ 254534911 h 1049"/>
              <a:gd name="T8" fmla="*/ 35282188 w 1940"/>
              <a:gd name="T9" fmla="*/ 980339693 h 1049"/>
              <a:gd name="T10" fmla="*/ 178931888 w 1940"/>
              <a:gd name="T11" fmla="*/ 1633060760 h 1049"/>
              <a:gd name="T12" fmla="*/ 725805000 w 1940"/>
              <a:gd name="T13" fmla="*/ 1779229778 h 1049"/>
              <a:gd name="T14" fmla="*/ 1431448750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1799391022 h 1049"/>
              <a:gd name="T24" fmla="*/ 2147483647 w 1940"/>
              <a:gd name="T25" fmla="*/ 632558235 h 1049"/>
              <a:gd name="T26" fmla="*/ 2147483647 w 1940"/>
              <a:gd name="T27" fmla="*/ 287297726 h 1049"/>
              <a:gd name="T28" fmla="*/ 2147483647 w 1940"/>
              <a:gd name="T29" fmla="*/ 37801539 h 1049"/>
              <a:gd name="T30" fmla="*/ 2147483647 w 1940"/>
              <a:gd name="T31" fmla="*/ 65524043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 name="Line 1298"/>
          <p:cNvSpPr>
            <a:spLocks noChangeShapeType="1"/>
          </p:cNvSpPr>
          <p:nvPr/>
        </p:nvSpPr>
        <p:spPr bwMode="auto">
          <a:xfrm rot="16200000" flipV="1">
            <a:off x="9065419" y="5239544"/>
            <a:ext cx="474662" cy="63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84" name="Line 1299"/>
          <p:cNvSpPr>
            <a:spLocks noChangeShapeType="1"/>
          </p:cNvSpPr>
          <p:nvPr/>
        </p:nvSpPr>
        <p:spPr bwMode="auto">
          <a:xfrm rot="5400000" flipV="1">
            <a:off x="9259889" y="5429251"/>
            <a:ext cx="3175" cy="85725"/>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85" name="Line 1300"/>
          <p:cNvSpPr>
            <a:spLocks noChangeShapeType="1"/>
          </p:cNvSpPr>
          <p:nvPr/>
        </p:nvSpPr>
        <p:spPr bwMode="auto">
          <a:xfrm rot="16200000" flipH="1">
            <a:off x="9367838" y="5027613"/>
            <a:ext cx="193675" cy="76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86" name="Line 1301"/>
          <p:cNvSpPr>
            <a:spLocks noChangeShapeType="1"/>
          </p:cNvSpPr>
          <p:nvPr/>
        </p:nvSpPr>
        <p:spPr bwMode="auto">
          <a:xfrm>
            <a:off x="8626476" y="4686300"/>
            <a:ext cx="390525" cy="184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7" name="Line 1302"/>
          <p:cNvSpPr>
            <a:spLocks noChangeShapeType="1"/>
          </p:cNvSpPr>
          <p:nvPr/>
        </p:nvSpPr>
        <p:spPr bwMode="auto">
          <a:xfrm flipV="1">
            <a:off x="8005763" y="4673600"/>
            <a:ext cx="322262" cy="1984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88" name="Line 1303"/>
          <p:cNvSpPr>
            <a:spLocks noChangeShapeType="1"/>
          </p:cNvSpPr>
          <p:nvPr/>
        </p:nvSpPr>
        <p:spPr bwMode="auto">
          <a:xfrm flipV="1">
            <a:off x="8048625" y="4965700"/>
            <a:ext cx="9715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0" name="Line 1305"/>
          <p:cNvSpPr>
            <a:spLocks noChangeShapeType="1"/>
          </p:cNvSpPr>
          <p:nvPr/>
        </p:nvSpPr>
        <p:spPr bwMode="auto">
          <a:xfrm>
            <a:off x="7369176" y="4762500"/>
            <a:ext cx="233363" cy="95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1" name="Line 1306"/>
          <p:cNvSpPr>
            <a:spLocks noChangeShapeType="1"/>
          </p:cNvSpPr>
          <p:nvPr/>
        </p:nvSpPr>
        <p:spPr bwMode="auto">
          <a:xfrm flipV="1">
            <a:off x="7110414" y="4999038"/>
            <a:ext cx="403225" cy="1000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4" name="Line 1309"/>
          <p:cNvSpPr>
            <a:spLocks noChangeShapeType="1"/>
          </p:cNvSpPr>
          <p:nvPr/>
        </p:nvSpPr>
        <p:spPr bwMode="auto">
          <a:xfrm flipH="1">
            <a:off x="7535863" y="5054600"/>
            <a:ext cx="177800" cy="20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5" name="Line 1310"/>
          <p:cNvSpPr>
            <a:spLocks noChangeShapeType="1"/>
          </p:cNvSpPr>
          <p:nvPr/>
        </p:nvSpPr>
        <p:spPr bwMode="auto">
          <a:xfrm flipH="1" flipV="1">
            <a:off x="7929564" y="5038726"/>
            <a:ext cx="1587" cy="2206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6" name="Line 1311"/>
          <p:cNvSpPr>
            <a:spLocks noChangeShapeType="1"/>
          </p:cNvSpPr>
          <p:nvPr/>
        </p:nvSpPr>
        <p:spPr bwMode="auto">
          <a:xfrm>
            <a:off x="8012114" y="5041901"/>
            <a:ext cx="503237" cy="269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8" name="Line 1313"/>
          <p:cNvSpPr>
            <a:spLocks noChangeShapeType="1"/>
          </p:cNvSpPr>
          <p:nvPr/>
        </p:nvSpPr>
        <p:spPr bwMode="auto">
          <a:xfrm>
            <a:off x="7550150" y="3511551"/>
            <a:ext cx="0" cy="1317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99" name="Line 1314"/>
          <p:cNvSpPr>
            <a:spLocks noChangeShapeType="1"/>
          </p:cNvSpPr>
          <p:nvPr/>
        </p:nvSpPr>
        <p:spPr bwMode="auto">
          <a:xfrm flipV="1">
            <a:off x="8845551" y="2481263"/>
            <a:ext cx="123825" cy="873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0" name="Line 1315"/>
          <p:cNvSpPr>
            <a:spLocks noChangeShapeType="1"/>
          </p:cNvSpPr>
          <p:nvPr/>
        </p:nvSpPr>
        <p:spPr bwMode="auto">
          <a:xfrm>
            <a:off x="8674100" y="2654300"/>
            <a:ext cx="0" cy="825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1" name="Line 1316"/>
          <p:cNvSpPr>
            <a:spLocks noChangeShapeType="1"/>
          </p:cNvSpPr>
          <p:nvPr/>
        </p:nvSpPr>
        <p:spPr bwMode="auto">
          <a:xfrm flipV="1">
            <a:off x="8845551" y="2551114"/>
            <a:ext cx="263525" cy="2889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2" name="Line 1317"/>
          <p:cNvSpPr>
            <a:spLocks noChangeShapeType="1"/>
          </p:cNvSpPr>
          <p:nvPr/>
        </p:nvSpPr>
        <p:spPr bwMode="auto">
          <a:xfrm>
            <a:off x="9210675" y="2549525"/>
            <a:ext cx="0" cy="196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 name="Line 1318"/>
          <p:cNvSpPr>
            <a:spLocks noChangeShapeType="1"/>
          </p:cNvSpPr>
          <p:nvPr/>
        </p:nvSpPr>
        <p:spPr bwMode="auto">
          <a:xfrm>
            <a:off x="8864601" y="2855913"/>
            <a:ext cx="18891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4" name="Line 1319"/>
          <p:cNvSpPr>
            <a:spLocks noChangeShapeType="1"/>
          </p:cNvSpPr>
          <p:nvPr/>
        </p:nvSpPr>
        <p:spPr bwMode="auto">
          <a:xfrm flipV="1">
            <a:off x="7159626" y="3722689"/>
            <a:ext cx="168275" cy="3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5" name="Line 1320"/>
          <p:cNvSpPr>
            <a:spLocks noChangeShapeType="1"/>
          </p:cNvSpPr>
          <p:nvPr/>
        </p:nvSpPr>
        <p:spPr bwMode="auto">
          <a:xfrm>
            <a:off x="9418638" y="2846388"/>
            <a:ext cx="17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6" name="Line 1321"/>
          <p:cNvSpPr>
            <a:spLocks noChangeShapeType="1"/>
          </p:cNvSpPr>
          <p:nvPr/>
        </p:nvSpPr>
        <p:spPr bwMode="auto">
          <a:xfrm flipH="1">
            <a:off x="8564564" y="2922588"/>
            <a:ext cx="98425" cy="704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7" name="Line 1322"/>
          <p:cNvSpPr>
            <a:spLocks noChangeShapeType="1"/>
          </p:cNvSpPr>
          <p:nvPr/>
        </p:nvSpPr>
        <p:spPr bwMode="auto">
          <a:xfrm flipH="1">
            <a:off x="9156701" y="2922589"/>
            <a:ext cx="111125" cy="7270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8" name="Line 1323"/>
          <p:cNvSpPr>
            <a:spLocks noChangeShapeType="1"/>
          </p:cNvSpPr>
          <p:nvPr/>
        </p:nvSpPr>
        <p:spPr bwMode="auto">
          <a:xfrm flipV="1">
            <a:off x="8540751" y="4064001"/>
            <a:ext cx="227013" cy="436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nvGrpSpPr>
          <p:cNvPr id="19492" name="Group 1324"/>
          <p:cNvGrpSpPr>
            <a:grpSpLocks/>
          </p:cNvGrpSpPr>
          <p:nvPr/>
        </p:nvGrpSpPr>
        <p:grpSpPr bwMode="auto">
          <a:xfrm flipH="1">
            <a:off x="7043739" y="4522788"/>
            <a:ext cx="414337" cy="373062"/>
            <a:chOff x="2839" y="3501"/>
            <a:chExt cx="755" cy="803"/>
          </a:xfrm>
        </p:grpSpPr>
        <p:pic>
          <p:nvPicPr>
            <p:cNvPr id="20076" name="Picture 1325"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7"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493" name="Group 1327"/>
          <p:cNvGrpSpPr>
            <a:grpSpLocks/>
          </p:cNvGrpSpPr>
          <p:nvPr/>
        </p:nvGrpSpPr>
        <p:grpSpPr bwMode="auto">
          <a:xfrm flipH="1">
            <a:off x="6726238" y="4943475"/>
            <a:ext cx="482600" cy="406400"/>
            <a:chOff x="2839" y="3501"/>
            <a:chExt cx="755" cy="803"/>
          </a:xfrm>
        </p:grpSpPr>
        <p:pic>
          <p:nvPicPr>
            <p:cNvPr id="20074" name="Picture 1328"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5"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494" name="Group 1330"/>
          <p:cNvGrpSpPr>
            <a:grpSpLocks/>
          </p:cNvGrpSpPr>
          <p:nvPr/>
        </p:nvGrpSpPr>
        <p:grpSpPr bwMode="auto">
          <a:xfrm flipH="1">
            <a:off x="7204075" y="5245100"/>
            <a:ext cx="427038" cy="349250"/>
            <a:chOff x="2839" y="3501"/>
            <a:chExt cx="755" cy="803"/>
          </a:xfrm>
        </p:grpSpPr>
        <p:pic>
          <p:nvPicPr>
            <p:cNvPr id="20072" name="Picture 133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3"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495" name="Group 1333"/>
          <p:cNvGrpSpPr>
            <a:grpSpLocks/>
          </p:cNvGrpSpPr>
          <p:nvPr/>
        </p:nvGrpSpPr>
        <p:grpSpPr bwMode="auto">
          <a:xfrm>
            <a:off x="7818439" y="5227639"/>
            <a:ext cx="427037" cy="350837"/>
            <a:chOff x="2839" y="3501"/>
            <a:chExt cx="755" cy="803"/>
          </a:xfrm>
        </p:grpSpPr>
        <p:pic>
          <p:nvPicPr>
            <p:cNvPr id="20070" name="Picture 133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19496" name="Picture 1336" descr="car_icon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0476" y="1709739"/>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97" name="Group 1337"/>
          <p:cNvGrpSpPr>
            <a:grpSpLocks/>
          </p:cNvGrpSpPr>
          <p:nvPr/>
        </p:nvGrpSpPr>
        <p:grpSpPr bwMode="auto">
          <a:xfrm>
            <a:off x="6881814" y="1535113"/>
            <a:ext cx="415925" cy="385762"/>
            <a:chOff x="2751" y="1851"/>
            <a:chExt cx="462" cy="478"/>
          </a:xfrm>
        </p:grpSpPr>
        <p:pic>
          <p:nvPicPr>
            <p:cNvPr id="20068" name="Picture 1338"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69" name="Picture 1339"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98" name="Group 1340"/>
          <p:cNvGrpSpPr>
            <a:grpSpLocks/>
          </p:cNvGrpSpPr>
          <p:nvPr/>
        </p:nvGrpSpPr>
        <p:grpSpPr bwMode="auto">
          <a:xfrm>
            <a:off x="8958264" y="2384426"/>
            <a:ext cx="390525" cy="169863"/>
            <a:chOff x="4650" y="1129"/>
            <a:chExt cx="246" cy="95"/>
          </a:xfrm>
        </p:grpSpPr>
        <p:sp>
          <p:nvSpPr>
            <p:cNvPr id="2006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6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6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63" name="Group 1344"/>
            <p:cNvGrpSpPr>
              <a:grpSpLocks/>
            </p:cNvGrpSpPr>
            <p:nvPr/>
          </p:nvGrpSpPr>
          <p:grpSpPr bwMode="auto">
            <a:xfrm>
              <a:off x="4699" y="1145"/>
              <a:ext cx="138" cy="29"/>
              <a:chOff x="2468" y="1332"/>
              <a:chExt cx="310" cy="60"/>
            </a:xfrm>
          </p:grpSpPr>
          <p:sp>
            <p:nvSpPr>
              <p:cNvPr id="20066"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67"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0" name="Line 1347"/>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711" name="Line 1348"/>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499" name="Group 1349"/>
          <p:cNvGrpSpPr>
            <a:grpSpLocks/>
          </p:cNvGrpSpPr>
          <p:nvPr/>
        </p:nvGrpSpPr>
        <p:grpSpPr bwMode="auto">
          <a:xfrm>
            <a:off x="9031289" y="2746376"/>
            <a:ext cx="390525" cy="176213"/>
            <a:chOff x="4650" y="1129"/>
            <a:chExt cx="246" cy="95"/>
          </a:xfrm>
        </p:grpSpPr>
        <p:sp>
          <p:nvSpPr>
            <p:cNvPr id="2005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5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5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55" name="Group 1353"/>
            <p:cNvGrpSpPr>
              <a:grpSpLocks/>
            </p:cNvGrpSpPr>
            <p:nvPr/>
          </p:nvGrpSpPr>
          <p:grpSpPr bwMode="auto">
            <a:xfrm>
              <a:off x="4699" y="1145"/>
              <a:ext cx="138" cy="29"/>
              <a:chOff x="2468" y="1332"/>
              <a:chExt cx="310" cy="60"/>
            </a:xfrm>
          </p:grpSpPr>
          <p:sp>
            <p:nvSpPr>
              <p:cNvPr id="20058"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59"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02" name="Line 1356"/>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703" name="Line 1357"/>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0" name="Group 1358"/>
          <p:cNvGrpSpPr>
            <a:grpSpLocks/>
          </p:cNvGrpSpPr>
          <p:nvPr/>
        </p:nvGrpSpPr>
        <p:grpSpPr bwMode="auto">
          <a:xfrm>
            <a:off x="8472489" y="2482851"/>
            <a:ext cx="390525" cy="169863"/>
            <a:chOff x="4650" y="1129"/>
            <a:chExt cx="246" cy="95"/>
          </a:xfrm>
        </p:grpSpPr>
        <p:sp>
          <p:nvSpPr>
            <p:cNvPr id="2004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4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4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47" name="Group 1362"/>
            <p:cNvGrpSpPr>
              <a:grpSpLocks/>
            </p:cNvGrpSpPr>
            <p:nvPr/>
          </p:nvGrpSpPr>
          <p:grpSpPr bwMode="auto">
            <a:xfrm>
              <a:off x="4699" y="1145"/>
              <a:ext cx="138" cy="29"/>
              <a:chOff x="2468" y="1332"/>
              <a:chExt cx="310" cy="60"/>
            </a:xfrm>
          </p:grpSpPr>
          <p:sp>
            <p:nvSpPr>
              <p:cNvPr id="20050"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51"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94" name="Line 1365"/>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95" name="Line 1366"/>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1" name="Group 1367"/>
          <p:cNvGrpSpPr>
            <a:grpSpLocks/>
          </p:cNvGrpSpPr>
          <p:nvPr/>
        </p:nvGrpSpPr>
        <p:grpSpPr bwMode="auto">
          <a:xfrm>
            <a:off x="8483601" y="2746376"/>
            <a:ext cx="390525" cy="169863"/>
            <a:chOff x="4650" y="1129"/>
            <a:chExt cx="246" cy="95"/>
          </a:xfrm>
        </p:grpSpPr>
        <p:sp>
          <p:nvSpPr>
            <p:cNvPr id="2003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3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3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39" name="Group 1371"/>
            <p:cNvGrpSpPr>
              <a:grpSpLocks/>
            </p:cNvGrpSpPr>
            <p:nvPr/>
          </p:nvGrpSpPr>
          <p:grpSpPr bwMode="auto">
            <a:xfrm>
              <a:off x="4699" y="1145"/>
              <a:ext cx="138" cy="29"/>
              <a:chOff x="2468" y="1332"/>
              <a:chExt cx="310" cy="60"/>
            </a:xfrm>
          </p:grpSpPr>
          <p:sp>
            <p:nvSpPr>
              <p:cNvPr id="20042"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43"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86" name="Line 1374"/>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87" name="Line 1375"/>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4419" name="Line 1376"/>
          <p:cNvSpPr>
            <a:spLocks noChangeShapeType="1"/>
          </p:cNvSpPr>
          <p:nvPr/>
        </p:nvSpPr>
        <p:spPr bwMode="auto">
          <a:xfrm>
            <a:off x="9613900" y="2844800"/>
            <a:ext cx="177800" cy="0"/>
          </a:xfrm>
          <a:prstGeom prst="line">
            <a:avLst/>
          </a:prstGeom>
          <a:noFill/>
          <a:ln w="952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nvGrpSpPr>
          <p:cNvPr id="19503" name="Group 1377"/>
          <p:cNvGrpSpPr>
            <a:grpSpLocks/>
          </p:cNvGrpSpPr>
          <p:nvPr/>
        </p:nvGrpSpPr>
        <p:grpSpPr bwMode="auto">
          <a:xfrm>
            <a:off x="8669339" y="3900488"/>
            <a:ext cx="485775" cy="203200"/>
            <a:chOff x="4650" y="1129"/>
            <a:chExt cx="246" cy="95"/>
          </a:xfrm>
        </p:grpSpPr>
        <p:sp>
          <p:nvSpPr>
            <p:cNvPr id="2002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2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3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31" name="Group 1381"/>
            <p:cNvGrpSpPr>
              <a:grpSpLocks/>
            </p:cNvGrpSpPr>
            <p:nvPr/>
          </p:nvGrpSpPr>
          <p:grpSpPr bwMode="auto">
            <a:xfrm>
              <a:off x="4699" y="1145"/>
              <a:ext cx="138" cy="29"/>
              <a:chOff x="2468" y="1332"/>
              <a:chExt cx="310" cy="60"/>
            </a:xfrm>
          </p:grpSpPr>
          <p:sp>
            <p:nvSpPr>
              <p:cNvPr id="20034"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35"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78" name="Line 1384"/>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79" name="Line 1385"/>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4" name="Group 1386"/>
          <p:cNvGrpSpPr>
            <a:grpSpLocks/>
          </p:cNvGrpSpPr>
          <p:nvPr/>
        </p:nvGrpSpPr>
        <p:grpSpPr bwMode="auto">
          <a:xfrm>
            <a:off x="8350251" y="3619500"/>
            <a:ext cx="485775" cy="203200"/>
            <a:chOff x="4650" y="1129"/>
            <a:chExt cx="246" cy="95"/>
          </a:xfrm>
        </p:grpSpPr>
        <p:sp>
          <p:nvSpPr>
            <p:cNvPr id="2002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2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2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23" name="Group 1390"/>
            <p:cNvGrpSpPr>
              <a:grpSpLocks/>
            </p:cNvGrpSpPr>
            <p:nvPr/>
          </p:nvGrpSpPr>
          <p:grpSpPr bwMode="auto">
            <a:xfrm>
              <a:off x="4699" y="1145"/>
              <a:ext cx="138" cy="29"/>
              <a:chOff x="2468" y="1332"/>
              <a:chExt cx="310" cy="60"/>
            </a:xfrm>
          </p:grpSpPr>
          <p:sp>
            <p:nvSpPr>
              <p:cNvPr id="20026"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27"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70" name="Line 1393"/>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71" name="Line 1394"/>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5" name="Group 1395"/>
          <p:cNvGrpSpPr>
            <a:grpSpLocks/>
          </p:cNvGrpSpPr>
          <p:nvPr/>
        </p:nvGrpSpPr>
        <p:grpSpPr bwMode="auto">
          <a:xfrm>
            <a:off x="9012239" y="3632200"/>
            <a:ext cx="485775" cy="203200"/>
            <a:chOff x="4650" y="1129"/>
            <a:chExt cx="246" cy="95"/>
          </a:xfrm>
        </p:grpSpPr>
        <p:sp>
          <p:nvSpPr>
            <p:cNvPr id="2001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1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1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15" name="Group 1399"/>
            <p:cNvGrpSpPr>
              <a:grpSpLocks/>
            </p:cNvGrpSpPr>
            <p:nvPr/>
          </p:nvGrpSpPr>
          <p:grpSpPr bwMode="auto">
            <a:xfrm>
              <a:off x="4699" y="1145"/>
              <a:ext cx="138" cy="29"/>
              <a:chOff x="2468" y="1332"/>
              <a:chExt cx="310" cy="60"/>
            </a:xfrm>
          </p:grpSpPr>
          <p:sp>
            <p:nvSpPr>
              <p:cNvPr id="20018"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19"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62" name="Line 140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63" name="Line 140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6" name="Group 1404"/>
          <p:cNvGrpSpPr>
            <a:grpSpLocks/>
          </p:cNvGrpSpPr>
          <p:nvPr/>
        </p:nvGrpSpPr>
        <p:grpSpPr bwMode="auto">
          <a:xfrm>
            <a:off x="8231189" y="4494214"/>
            <a:ext cx="619125" cy="242887"/>
            <a:chOff x="4650" y="1129"/>
            <a:chExt cx="246" cy="95"/>
          </a:xfrm>
        </p:grpSpPr>
        <p:sp>
          <p:nvSpPr>
            <p:cNvPr id="2000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2000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2000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20007" name="Group 1408"/>
            <p:cNvGrpSpPr>
              <a:grpSpLocks/>
            </p:cNvGrpSpPr>
            <p:nvPr/>
          </p:nvGrpSpPr>
          <p:grpSpPr bwMode="auto">
            <a:xfrm>
              <a:off x="4699" y="1145"/>
              <a:ext cx="138" cy="29"/>
              <a:chOff x="2468" y="1332"/>
              <a:chExt cx="310" cy="60"/>
            </a:xfrm>
          </p:grpSpPr>
          <p:sp>
            <p:nvSpPr>
              <p:cNvPr id="20010"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11"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54" name="Line 1411"/>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55" name="Line 1412"/>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7" name="Group 1413"/>
          <p:cNvGrpSpPr>
            <a:grpSpLocks/>
          </p:cNvGrpSpPr>
          <p:nvPr/>
        </p:nvGrpSpPr>
        <p:grpSpPr bwMode="auto">
          <a:xfrm>
            <a:off x="8864601" y="4792664"/>
            <a:ext cx="619125" cy="242887"/>
            <a:chOff x="4650" y="1129"/>
            <a:chExt cx="246" cy="95"/>
          </a:xfrm>
        </p:grpSpPr>
        <p:sp>
          <p:nvSpPr>
            <p:cNvPr id="1999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9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9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99" name="Group 1417"/>
            <p:cNvGrpSpPr>
              <a:grpSpLocks/>
            </p:cNvGrpSpPr>
            <p:nvPr/>
          </p:nvGrpSpPr>
          <p:grpSpPr bwMode="auto">
            <a:xfrm>
              <a:off x="4699" y="1145"/>
              <a:ext cx="138" cy="29"/>
              <a:chOff x="2468" y="1332"/>
              <a:chExt cx="310" cy="60"/>
            </a:xfrm>
          </p:grpSpPr>
          <p:sp>
            <p:nvSpPr>
              <p:cNvPr id="20002"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03"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46" name="Line 1420"/>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47" name="Line 1421"/>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8" name="Group 1422"/>
          <p:cNvGrpSpPr>
            <a:grpSpLocks/>
          </p:cNvGrpSpPr>
          <p:nvPr/>
        </p:nvGrpSpPr>
        <p:grpSpPr bwMode="auto">
          <a:xfrm>
            <a:off x="7515226" y="4837114"/>
            <a:ext cx="619125" cy="242887"/>
            <a:chOff x="4650" y="1129"/>
            <a:chExt cx="246" cy="95"/>
          </a:xfrm>
        </p:grpSpPr>
        <p:sp>
          <p:nvSpPr>
            <p:cNvPr id="1998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8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9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91" name="Group 1426"/>
            <p:cNvGrpSpPr>
              <a:grpSpLocks/>
            </p:cNvGrpSpPr>
            <p:nvPr/>
          </p:nvGrpSpPr>
          <p:grpSpPr bwMode="auto">
            <a:xfrm>
              <a:off x="4699" y="1145"/>
              <a:ext cx="138" cy="29"/>
              <a:chOff x="2468" y="1332"/>
              <a:chExt cx="310" cy="60"/>
            </a:xfrm>
          </p:grpSpPr>
          <p:sp>
            <p:nvSpPr>
              <p:cNvPr id="19994"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95"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38" name="Line 1429"/>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39" name="Line 1430"/>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09" name="Group 1431"/>
          <p:cNvGrpSpPr>
            <a:grpSpLocks/>
          </p:cNvGrpSpPr>
          <p:nvPr/>
        </p:nvGrpSpPr>
        <p:grpSpPr bwMode="auto">
          <a:xfrm>
            <a:off x="7321551" y="3629026"/>
            <a:ext cx="390525" cy="169863"/>
            <a:chOff x="4650" y="1129"/>
            <a:chExt cx="246" cy="95"/>
          </a:xfrm>
        </p:grpSpPr>
        <p:sp>
          <p:nvSpPr>
            <p:cNvPr id="1998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8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8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83" name="Group 1435"/>
            <p:cNvGrpSpPr>
              <a:grpSpLocks/>
            </p:cNvGrpSpPr>
            <p:nvPr/>
          </p:nvGrpSpPr>
          <p:grpSpPr bwMode="auto">
            <a:xfrm>
              <a:off x="4699" y="1145"/>
              <a:ext cx="138" cy="29"/>
              <a:chOff x="2468" y="1332"/>
              <a:chExt cx="310" cy="60"/>
            </a:xfrm>
          </p:grpSpPr>
          <p:sp>
            <p:nvSpPr>
              <p:cNvPr id="19986"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87"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30" name="Line 1438"/>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31" name="Line 1439"/>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10" name="Group 1440"/>
          <p:cNvGrpSpPr>
            <a:grpSpLocks/>
          </p:cNvGrpSpPr>
          <p:nvPr/>
        </p:nvGrpSpPr>
        <p:grpSpPr bwMode="auto">
          <a:xfrm>
            <a:off x="7621589" y="2476501"/>
            <a:ext cx="390525" cy="169863"/>
            <a:chOff x="4650" y="1129"/>
            <a:chExt cx="246" cy="95"/>
          </a:xfrm>
        </p:grpSpPr>
        <p:sp>
          <p:nvSpPr>
            <p:cNvPr id="1997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997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997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9975" name="Group 1444"/>
            <p:cNvGrpSpPr>
              <a:grpSpLocks/>
            </p:cNvGrpSpPr>
            <p:nvPr/>
          </p:nvGrpSpPr>
          <p:grpSpPr bwMode="auto">
            <a:xfrm>
              <a:off x="4699" y="1145"/>
              <a:ext cx="138" cy="29"/>
              <a:chOff x="2468" y="1332"/>
              <a:chExt cx="310" cy="60"/>
            </a:xfrm>
          </p:grpSpPr>
          <p:sp>
            <p:nvSpPr>
              <p:cNvPr id="19978"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9"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22" name="Line 1447"/>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23" name="Line 1448"/>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9511" name="Group 1449"/>
          <p:cNvGrpSpPr>
            <a:grpSpLocks/>
          </p:cNvGrpSpPr>
          <p:nvPr/>
        </p:nvGrpSpPr>
        <p:grpSpPr bwMode="auto">
          <a:xfrm>
            <a:off x="6880226" y="3489326"/>
            <a:ext cx="506413" cy="352425"/>
            <a:chOff x="2967" y="478"/>
            <a:chExt cx="788" cy="625"/>
          </a:xfrm>
        </p:grpSpPr>
        <p:pic>
          <p:nvPicPr>
            <p:cNvPr id="19970" name="Picture 145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71" name="Picture 1451" descr="antenna_radiation_stylize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12" name="Group 1452"/>
          <p:cNvGrpSpPr>
            <a:grpSpLocks/>
          </p:cNvGrpSpPr>
          <p:nvPr/>
        </p:nvGrpSpPr>
        <p:grpSpPr bwMode="auto">
          <a:xfrm>
            <a:off x="8401051" y="4992689"/>
            <a:ext cx="563563" cy="420687"/>
            <a:chOff x="2967" y="478"/>
            <a:chExt cx="788" cy="625"/>
          </a:xfrm>
        </p:grpSpPr>
        <p:pic>
          <p:nvPicPr>
            <p:cNvPr id="19968" name="Picture 1453"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9" name="Picture 1454"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13" name="Group 1455"/>
          <p:cNvGrpSpPr>
            <a:grpSpLocks/>
          </p:cNvGrpSpPr>
          <p:nvPr/>
        </p:nvGrpSpPr>
        <p:grpSpPr bwMode="auto">
          <a:xfrm>
            <a:off x="7329488" y="1833564"/>
            <a:ext cx="457200" cy="631825"/>
            <a:chOff x="742" y="2409"/>
            <a:chExt cx="576" cy="881"/>
          </a:xfrm>
        </p:grpSpPr>
        <p:grpSp>
          <p:nvGrpSpPr>
            <p:cNvPr id="19950" name="Group 1456"/>
            <p:cNvGrpSpPr>
              <a:grpSpLocks/>
            </p:cNvGrpSpPr>
            <p:nvPr/>
          </p:nvGrpSpPr>
          <p:grpSpPr bwMode="auto">
            <a:xfrm>
              <a:off x="832" y="2643"/>
              <a:ext cx="376" cy="647"/>
              <a:chOff x="3130" y="3288"/>
              <a:chExt cx="410" cy="742"/>
            </a:xfrm>
          </p:grpSpPr>
          <p:sp>
            <p:nvSpPr>
              <p:cNvPr id="1995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5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96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9951" name="Picture 1472"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14" name="Group 1474"/>
          <p:cNvGrpSpPr>
            <a:grpSpLocks/>
          </p:cNvGrpSpPr>
          <p:nvPr/>
        </p:nvGrpSpPr>
        <p:grpSpPr bwMode="auto">
          <a:xfrm>
            <a:off x="9509126" y="4991101"/>
            <a:ext cx="227013" cy="481013"/>
            <a:chOff x="4140" y="429"/>
            <a:chExt cx="1425" cy="2396"/>
          </a:xfrm>
        </p:grpSpPr>
        <p:sp>
          <p:nvSpPr>
            <p:cNvPr id="19918" name="Freeform 1475"/>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5"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20" name="Freeform 1477"/>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21" name="Freeform 1478"/>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8"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923" name="Group 1480"/>
            <p:cNvGrpSpPr>
              <a:grpSpLocks/>
            </p:cNvGrpSpPr>
            <p:nvPr/>
          </p:nvGrpSpPr>
          <p:grpSpPr bwMode="auto">
            <a:xfrm>
              <a:off x="4749" y="668"/>
              <a:ext cx="581" cy="145"/>
              <a:chOff x="614" y="2568"/>
              <a:chExt cx="725" cy="139"/>
            </a:xfrm>
          </p:grpSpPr>
          <p:sp>
            <p:nvSpPr>
              <p:cNvPr id="4594" name="AutoShape 1481"/>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95"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70"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925" name="Group 1484"/>
            <p:cNvGrpSpPr>
              <a:grpSpLocks/>
            </p:cNvGrpSpPr>
            <p:nvPr/>
          </p:nvGrpSpPr>
          <p:grpSpPr bwMode="auto">
            <a:xfrm>
              <a:off x="4747" y="994"/>
              <a:ext cx="581" cy="134"/>
              <a:chOff x="614" y="2568"/>
              <a:chExt cx="725" cy="139"/>
            </a:xfrm>
          </p:grpSpPr>
          <p:sp>
            <p:nvSpPr>
              <p:cNvPr id="4592" name="AutoShape 1485"/>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93"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72"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73"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928" name="Group 1489"/>
            <p:cNvGrpSpPr>
              <a:grpSpLocks/>
            </p:cNvGrpSpPr>
            <p:nvPr/>
          </p:nvGrpSpPr>
          <p:grpSpPr bwMode="auto">
            <a:xfrm>
              <a:off x="4735" y="1627"/>
              <a:ext cx="582" cy="151"/>
              <a:chOff x="614" y="2568"/>
              <a:chExt cx="725" cy="139"/>
            </a:xfrm>
          </p:grpSpPr>
          <p:sp>
            <p:nvSpPr>
              <p:cNvPr id="4590" name="AutoShape 1490"/>
              <p:cNvSpPr>
                <a:spLocks noChangeArrowheads="1"/>
              </p:cNvSpPr>
              <p:nvPr/>
            </p:nvSpPr>
            <p:spPr bwMode="auto">
              <a:xfrm>
                <a:off x="618" y="2579"/>
                <a:ext cx="720" cy="13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91"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929" name="Freeform 1492"/>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930" name="Group 1493"/>
            <p:cNvGrpSpPr>
              <a:grpSpLocks/>
            </p:cNvGrpSpPr>
            <p:nvPr/>
          </p:nvGrpSpPr>
          <p:grpSpPr bwMode="auto">
            <a:xfrm>
              <a:off x="4739" y="1327"/>
              <a:ext cx="582" cy="139"/>
              <a:chOff x="614" y="2568"/>
              <a:chExt cx="725" cy="139"/>
            </a:xfrm>
          </p:grpSpPr>
          <p:sp>
            <p:nvSpPr>
              <p:cNvPr id="4588" name="AutoShape 1494"/>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9"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77"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32" name="Freeform 1497"/>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33" name="Freeform 1498"/>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0" name="Oval 1499"/>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35" name="Freeform 1500"/>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2"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3" name="AutoShape 150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4" name="Oval 1503"/>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5" name="Oval 1504"/>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solidFill>
                  <a:srgbClr val="FF0000"/>
                </a:solidFill>
                <a:latin typeface="Arial" charset="0"/>
                <a:ea typeface="ＭＳ Ｐゴシック" charset="0"/>
                <a:cs typeface="Arial" charset="0"/>
              </a:endParaRPr>
            </a:p>
          </p:txBody>
        </p:sp>
        <p:sp>
          <p:nvSpPr>
            <p:cNvPr id="4586" name="Oval 1505"/>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87" name="Rectangle 150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15" name="Group 1507"/>
          <p:cNvGrpSpPr>
            <a:grpSpLocks/>
          </p:cNvGrpSpPr>
          <p:nvPr/>
        </p:nvGrpSpPr>
        <p:grpSpPr bwMode="auto">
          <a:xfrm>
            <a:off x="9193213" y="5292726"/>
            <a:ext cx="227012" cy="481013"/>
            <a:chOff x="4140" y="429"/>
            <a:chExt cx="1425" cy="2396"/>
          </a:xfrm>
        </p:grpSpPr>
        <p:sp>
          <p:nvSpPr>
            <p:cNvPr id="19886" name="Freeform 1508"/>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3"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888" name="Freeform 1510"/>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9" name="Freeform 1511"/>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891" name="Group 1513"/>
            <p:cNvGrpSpPr>
              <a:grpSpLocks/>
            </p:cNvGrpSpPr>
            <p:nvPr/>
          </p:nvGrpSpPr>
          <p:grpSpPr bwMode="auto">
            <a:xfrm>
              <a:off x="4749" y="668"/>
              <a:ext cx="581" cy="145"/>
              <a:chOff x="614" y="2568"/>
              <a:chExt cx="725" cy="139"/>
            </a:xfrm>
          </p:grpSpPr>
          <p:sp>
            <p:nvSpPr>
              <p:cNvPr id="4562" name="AutoShape 1514"/>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63"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38"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893" name="Group 1517"/>
            <p:cNvGrpSpPr>
              <a:grpSpLocks/>
            </p:cNvGrpSpPr>
            <p:nvPr/>
          </p:nvGrpSpPr>
          <p:grpSpPr bwMode="auto">
            <a:xfrm>
              <a:off x="4747" y="994"/>
              <a:ext cx="581" cy="134"/>
              <a:chOff x="614" y="2568"/>
              <a:chExt cx="725" cy="139"/>
            </a:xfrm>
          </p:grpSpPr>
          <p:sp>
            <p:nvSpPr>
              <p:cNvPr id="4560" name="AutoShape 1518"/>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61"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40"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41"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896" name="Group 1522"/>
            <p:cNvGrpSpPr>
              <a:grpSpLocks/>
            </p:cNvGrpSpPr>
            <p:nvPr/>
          </p:nvGrpSpPr>
          <p:grpSpPr bwMode="auto">
            <a:xfrm>
              <a:off x="4735" y="1627"/>
              <a:ext cx="582" cy="151"/>
              <a:chOff x="614" y="2568"/>
              <a:chExt cx="725" cy="139"/>
            </a:xfrm>
          </p:grpSpPr>
          <p:sp>
            <p:nvSpPr>
              <p:cNvPr id="4558" name="AutoShape 1523"/>
              <p:cNvSpPr>
                <a:spLocks noChangeArrowheads="1"/>
              </p:cNvSpPr>
              <p:nvPr/>
            </p:nvSpPr>
            <p:spPr bwMode="auto">
              <a:xfrm>
                <a:off x="618" y="2579"/>
                <a:ext cx="720" cy="13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9"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897" name="Freeform 1525"/>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98" name="Group 1526"/>
            <p:cNvGrpSpPr>
              <a:grpSpLocks/>
            </p:cNvGrpSpPr>
            <p:nvPr/>
          </p:nvGrpSpPr>
          <p:grpSpPr bwMode="auto">
            <a:xfrm>
              <a:off x="4739" y="1327"/>
              <a:ext cx="582" cy="139"/>
              <a:chOff x="614" y="2568"/>
              <a:chExt cx="725" cy="139"/>
            </a:xfrm>
          </p:grpSpPr>
          <p:sp>
            <p:nvSpPr>
              <p:cNvPr id="4556" name="AutoShape 1527"/>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7"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545"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00" name="Freeform 1530"/>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01" name="Freeform 1531"/>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 name="Oval 1532"/>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903" name="Freeform 1533"/>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0"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1"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2" name="Oval 1536"/>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3" name="Oval 1537"/>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solidFill>
                  <a:srgbClr val="FF0000"/>
                </a:solidFill>
                <a:latin typeface="Arial" charset="0"/>
                <a:ea typeface="ＭＳ Ｐゴシック" charset="0"/>
                <a:cs typeface="Arial" charset="0"/>
              </a:endParaRPr>
            </a:p>
          </p:txBody>
        </p:sp>
        <p:sp>
          <p:nvSpPr>
            <p:cNvPr id="4554" name="Oval 1538"/>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555"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16" name="Group 1540"/>
          <p:cNvGrpSpPr>
            <a:grpSpLocks/>
          </p:cNvGrpSpPr>
          <p:nvPr/>
        </p:nvGrpSpPr>
        <p:grpSpPr bwMode="auto">
          <a:xfrm>
            <a:off x="6570664" y="2032000"/>
            <a:ext cx="534987" cy="407988"/>
            <a:chOff x="877" y="1008"/>
            <a:chExt cx="2747" cy="2591"/>
          </a:xfrm>
        </p:grpSpPr>
        <p:pic>
          <p:nvPicPr>
            <p:cNvPr id="19863" name="Picture 154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4" name="Picture 1542"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5" name="Freeform 1543"/>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866" name="Picture 1544"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7" name="Freeform 1545"/>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8" name="Freeform 1546"/>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9" name="Freeform 1547"/>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0" name="Freeform 1548"/>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1" name="Freeform 1549"/>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2" name="Freeform 1550"/>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73" name="Group 1551"/>
            <p:cNvGrpSpPr>
              <a:grpSpLocks/>
            </p:cNvGrpSpPr>
            <p:nvPr/>
          </p:nvGrpSpPr>
          <p:grpSpPr bwMode="auto">
            <a:xfrm>
              <a:off x="1709" y="3008"/>
              <a:ext cx="507" cy="234"/>
              <a:chOff x="1740" y="2642"/>
              <a:chExt cx="752" cy="327"/>
            </a:xfrm>
          </p:grpSpPr>
          <p:sp>
            <p:nvSpPr>
              <p:cNvPr id="19880"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1"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2"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3"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4"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5"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74" name="Freeform 1558"/>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5" name="Freeform 1559"/>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6" name="Freeform 1560"/>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7" name="Freeform 1561"/>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8" name="Freeform 1562"/>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79" name="Freeform 1563"/>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17" name="Group 1564"/>
          <p:cNvGrpSpPr>
            <a:grpSpLocks/>
          </p:cNvGrpSpPr>
          <p:nvPr/>
        </p:nvGrpSpPr>
        <p:grpSpPr bwMode="auto">
          <a:xfrm>
            <a:off x="8140701" y="5475289"/>
            <a:ext cx="474663" cy="407987"/>
            <a:chOff x="877" y="1008"/>
            <a:chExt cx="2747" cy="2591"/>
          </a:xfrm>
        </p:grpSpPr>
        <p:pic>
          <p:nvPicPr>
            <p:cNvPr id="19840" name="Picture 156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41" name="Picture 156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42" name="Freeform 1567"/>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843" name="Picture 156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44" name="Freeform 1569"/>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5" name="Freeform 1570"/>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6" name="Freeform 1571"/>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7" name="Freeform 1572"/>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8" name="Freeform 1573"/>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49" name="Freeform 1574"/>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50" name="Group 1575"/>
            <p:cNvGrpSpPr>
              <a:grpSpLocks/>
            </p:cNvGrpSpPr>
            <p:nvPr/>
          </p:nvGrpSpPr>
          <p:grpSpPr bwMode="auto">
            <a:xfrm>
              <a:off x="1709" y="3008"/>
              <a:ext cx="507" cy="234"/>
              <a:chOff x="1740" y="2642"/>
              <a:chExt cx="752" cy="327"/>
            </a:xfrm>
          </p:grpSpPr>
          <p:sp>
            <p:nvSpPr>
              <p:cNvPr id="19857"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8"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9"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0"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1"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2"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51" name="Freeform 1582"/>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2" name="Freeform 1583"/>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3" name="Freeform 1584"/>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4" name="Freeform 1585"/>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5" name="Freeform 1586"/>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56" name="Freeform 1587"/>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18" name="Group 1588"/>
          <p:cNvGrpSpPr>
            <a:grpSpLocks/>
          </p:cNvGrpSpPr>
          <p:nvPr/>
        </p:nvGrpSpPr>
        <p:grpSpPr bwMode="auto">
          <a:xfrm>
            <a:off x="6829425" y="3030539"/>
            <a:ext cx="444500" cy="407987"/>
            <a:chOff x="877" y="1008"/>
            <a:chExt cx="2747" cy="2591"/>
          </a:xfrm>
        </p:grpSpPr>
        <p:pic>
          <p:nvPicPr>
            <p:cNvPr id="19817" name="Picture 158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18" name="Picture 1590"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19" name="Freeform 1591"/>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820" name="Picture 1592"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21" name="Freeform 1593"/>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2" name="Freeform 1594"/>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3" name="Freeform 1595"/>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4" name="Freeform 1596"/>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5" name="Freeform 1597"/>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6" name="Freeform 1598"/>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27" name="Group 1599"/>
            <p:cNvGrpSpPr>
              <a:grpSpLocks/>
            </p:cNvGrpSpPr>
            <p:nvPr/>
          </p:nvGrpSpPr>
          <p:grpSpPr bwMode="auto">
            <a:xfrm>
              <a:off x="1709" y="3008"/>
              <a:ext cx="507" cy="234"/>
              <a:chOff x="1740" y="2642"/>
              <a:chExt cx="752" cy="327"/>
            </a:xfrm>
          </p:grpSpPr>
          <p:sp>
            <p:nvSpPr>
              <p:cNvPr id="19834"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5"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6"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7"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8"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9"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28" name="Freeform 1606"/>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29" name="Freeform 1607"/>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0" name="Freeform 1608"/>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1" name="Freeform 1609"/>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2" name="Freeform 1610"/>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33" name="Freeform 1611"/>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19" name="Group 1612"/>
          <p:cNvGrpSpPr>
            <a:grpSpLocks/>
          </p:cNvGrpSpPr>
          <p:nvPr/>
        </p:nvGrpSpPr>
        <p:grpSpPr bwMode="auto">
          <a:xfrm flipH="1">
            <a:off x="7208839" y="3211513"/>
            <a:ext cx="414337" cy="373062"/>
            <a:chOff x="2839" y="3501"/>
            <a:chExt cx="755" cy="803"/>
          </a:xfrm>
        </p:grpSpPr>
        <p:pic>
          <p:nvPicPr>
            <p:cNvPr id="19815" name="Picture 161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16"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520" name="Group 1615"/>
          <p:cNvGrpSpPr>
            <a:grpSpLocks/>
          </p:cNvGrpSpPr>
          <p:nvPr/>
        </p:nvGrpSpPr>
        <p:grpSpPr bwMode="auto">
          <a:xfrm>
            <a:off x="8575676" y="5411789"/>
            <a:ext cx="474663" cy="407987"/>
            <a:chOff x="877" y="1008"/>
            <a:chExt cx="2747" cy="2591"/>
          </a:xfrm>
        </p:grpSpPr>
        <p:pic>
          <p:nvPicPr>
            <p:cNvPr id="19792" name="Picture 1616"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93" name="Picture 1617"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94" name="Freeform 1618"/>
            <p:cNvSpPr>
              <a:spLocks/>
            </p:cNvSpPr>
            <p:nvPr/>
          </p:nvSpPr>
          <p:spPr bwMode="auto">
            <a:xfrm>
              <a:off x="1753" y="1603"/>
              <a:ext cx="1807" cy="1322"/>
            </a:xfrm>
            <a:custGeom>
              <a:avLst/>
              <a:gdLst>
                <a:gd name="T0" fmla="*/ 44 w 2982"/>
                <a:gd name="T1" fmla="*/ 0 h 2442"/>
                <a:gd name="T2" fmla="*/ 0 w 2982"/>
                <a:gd name="T3" fmla="*/ 81 h 2442"/>
                <a:gd name="T4" fmla="*/ 196 w 2982"/>
                <a:gd name="T5" fmla="*/ 114 h 2442"/>
                <a:gd name="T6" fmla="*/ 244 w 2982"/>
                <a:gd name="T7" fmla="*/ 15 h 2442"/>
                <a:gd name="T8" fmla="*/ 44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795" name="Picture 1619"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96" name="Freeform 1620"/>
            <p:cNvSpPr>
              <a:spLocks/>
            </p:cNvSpPr>
            <p:nvPr/>
          </p:nvSpPr>
          <p:spPr bwMode="auto">
            <a:xfrm>
              <a:off x="2082" y="1564"/>
              <a:ext cx="1531" cy="246"/>
            </a:xfrm>
            <a:custGeom>
              <a:avLst/>
              <a:gdLst>
                <a:gd name="T0" fmla="*/ 1 w 2528"/>
                <a:gd name="T1" fmla="*/ 0 h 455"/>
                <a:gd name="T2" fmla="*/ 206 w 2528"/>
                <a:gd name="T3" fmla="*/ 16 h 455"/>
                <a:gd name="T4" fmla="*/ 202 w 2528"/>
                <a:gd name="T5" fmla="*/ 21 h 455"/>
                <a:gd name="T6" fmla="*/ 0 w 2528"/>
                <a:gd name="T7" fmla="*/ 4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97" name="Freeform 1621"/>
            <p:cNvSpPr>
              <a:spLocks/>
            </p:cNvSpPr>
            <p:nvPr/>
          </p:nvSpPr>
          <p:spPr bwMode="auto">
            <a:xfrm>
              <a:off x="1737" y="1562"/>
              <a:ext cx="425" cy="1024"/>
            </a:xfrm>
            <a:custGeom>
              <a:avLst/>
              <a:gdLst>
                <a:gd name="T0" fmla="*/ 47 w 702"/>
                <a:gd name="T1" fmla="*/ 0 h 1893"/>
                <a:gd name="T2" fmla="*/ 0 w 702"/>
                <a:gd name="T3" fmla="*/ 87 h 1893"/>
                <a:gd name="T4" fmla="*/ 9 w 702"/>
                <a:gd name="T5" fmla="*/ 88 h 1893"/>
                <a:gd name="T6" fmla="*/ 57 w 702"/>
                <a:gd name="T7" fmla="*/ 2 h 1893"/>
                <a:gd name="T8" fmla="*/ 4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98" name="Freeform 1622"/>
            <p:cNvSpPr>
              <a:spLocks/>
            </p:cNvSpPr>
            <p:nvPr/>
          </p:nvSpPr>
          <p:spPr bwMode="auto">
            <a:xfrm>
              <a:off x="3144" y="1745"/>
              <a:ext cx="458" cy="1182"/>
            </a:xfrm>
            <a:custGeom>
              <a:avLst/>
              <a:gdLst>
                <a:gd name="T0" fmla="*/ 62 w 756"/>
                <a:gd name="T1" fmla="*/ 0 h 2184"/>
                <a:gd name="T2" fmla="*/ 12 w 756"/>
                <a:gd name="T3" fmla="*/ 101 h 2184"/>
                <a:gd name="T4" fmla="*/ 0 w 756"/>
                <a:gd name="T5" fmla="*/ 100 h 2184"/>
                <a:gd name="T6" fmla="*/ 49 w 756"/>
                <a:gd name="T7" fmla="*/ 3 h 2184"/>
                <a:gd name="T8" fmla="*/ 6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99" name="Freeform 1623"/>
            <p:cNvSpPr>
              <a:spLocks/>
            </p:cNvSpPr>
            <p:nvPr/>
          </p:nvSpPr>
          <p:spPr bwMode="auto">
            <a:xfrm>
              <a:off x="1732" y="2534"/>
              <a:ext cx="1680" cy="399"/>
            </a:xfrm>
            <a:custGeom>
              <a:avLst/>
              <a:gdLst>
                <a:gd name="T0" fmla="*/ 2 w 2773"/>
                <a:gd name="T1" fmla="*/ 0 h 738"/>
                <a:gd name="T2" fmla="*/ 0 w 2773"/>
                <a:gd name="T3" fmla="*/ 5 h 738"/>
                <a:gd name="T4" fmla="*/ 199 w 2773"/>
                <a:gd name="T5" fmla="*/ 34 h 738"/>
                <a:gd name="T6" fmla="*/ 194 w 2773"/>
                <a:gd name="T7" fmla="*/ 28 h 738"/>
                <a:gd name="T8" fmla="*/ 2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0" name="Freeform 1624"/>
            <p:cNvSpPr>
              <a:spLocks/>
            </p:cNvSpPr>
            <p:nvPr/>
          </p:nvSpPr>
          <p:spPr bwMode="auto">
            <a:xfrm>
              <a:off x="3195" y="1755"/>
              <a:ext cx="429" cy="1187"/>
            </a:xfrm>
            <a:custGeom>
              <a:avLst/>
              <a:gdLst>
                <a:gd name="T0" fmla="*/ 86 w 637"/>
                <a:gd name="T1" fmla="*/ 0 h 1659"/>
                <a:gd name="T2" fmla="*/ 88 w 637"/>
                <a:gd name="T3" fmla="*/ 0 h 1659"/>
                <a:gd name="T4" fmla="*/ 9 w 637"/>
                <a:gd name="T5" fmla="*/ 311 h 1659"/>
                <a:gd name="T6" fmla="*/ 0 w 637"/>
                <a:gd name="T7" fmla="*/ 308 h 1659"/>
                <a:gd name="T8" fmla="*/ 86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1" name="Freeform 1625"/>
            <p:cNvSpPr>
              <a:spLocks/>
            </p:cNvSpPr>
            <p:nvPr/>
          </p:nvSpPr>
          <p:spPr bwMode="auto">
            <a:xfrm>
              <a:off x="1734" y="2587"/>
              <a:ext cx="1494" cy="394"/>
            </a:xfrm>
            <a:custGeom>
              <a:avLst/>
              <a:gdLst>
                <a:gd name="T0" fmla="*/ 0 w 2216"/>
                <a:gd name="T1" fmla="*/ 0 h 550"/>
                <a:gd name="T2" fmla="*/ 1 w 2216"/>
                <a:gd name="T3" fmla="*/ 11 h 550"/>
                <a:gd name="T4" fmla="*/ 301 w 2216"/>
                <a:gd name="T5" fmla="*/ 104 h 550"/>
                <a:gd name="T6" fmla="*/ 309 w 2216"/>
                <a:gd name="T7" fmla="*/ 93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802" name="Group 1626"/>
            <p:cNvGrpSpPr>
              <a:grpSpLocks/>
            </p:cNvGrpSpPr>
            <p:nvPr/>
          </p:nvGrpSpPr>
          <p:grpSpPr bwMode="auto">
            <a:xfrm>
              <a:off x="1709" y="3008"/>
              <a:ext cx="507" cy="234"/>
              <a:chOff x="1740" y="2642"/>
              <a:chExt cx="752" cy="327"/>
            </a:xfrm>
          </p:grpSpPr>
          <p:sp>
            <p:nvSpPr>
              <p:cNvPr id="19809"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0"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1"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2"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3"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14"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03" name="Freeform 1633"/>
            <p:cNvSpPr>
              <a:spLocks/>
            </p:cNvSpPr>
            <p:nvPr/>
          </p:nvSpPr>
          <p:spPr bwMode="auto">
            <a:xfrm>
              <a:off x="2577" y="3043"/>
              <a:ext cx="614" cy="514"/>
            </a:xfrm>
            <a:custGeom>
              <a:avLst/>
              <a:gdLst>
                <a:gd name="T0" fmla="*/ 1 w 990"/>
                <a:gd name="T1" fmla="*/ 85 h 792"/>
                <a:gd name="T2" fmla="*/ 91 w 990"/>
                <a:gd name="T3" fmla="*/ 0 h 792"/>
                <a:gd name="T4" fmla="*/ 91 w 990"/>
                <a:gd name="T5" fmla="*/ 6 h 792"/>
                <a:gd name="T6" fmla="*/ 0 w 990"/>
                <a:gd name="T7" fmla="*/ 92 h 792"/>
                <a:gd name="T8" fmla="*/ 1 w 990"/>
                <a:gd name="T9" fmla="*/ 85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4" name="Freeform 1634"/>
            <p:cNvSpPr>
              <a:spLocks/>
            </p:cNvSpPr>
            <p:nvPr/>
          </p:nvSpPr>
          <p:spPr bwMode="auto">
            <a:xfrm>
              <a:off x="1010" y="3084"/>
              <a:ext cx="1571" cy="469"/>
            </a:xfrm>
            <a:custGeom>
              <a:avLst/>
              <a:gdLst>
                <a:gd name="T0" fmla="*/ 1 w 2532"/>
                <a:gd name="T1" fmla="*/ 0 h 723"/>
                <a:gd name="T2" fmla="*/ 4 w 2532"/>
                <a:gd name="T3" fmla="*/ 0 h 723"/>
                <a:gd name="T4" fmla="*/ 233 w 2532"/>
                <a:gd name="T5" fmla="*/ 78 h 723"/>
                <a:gd name="T6" fmla="*/ 233 w 2532"/>
                <a:gd name="T7" fmla="*/ 83 h 723"/>
                <a:gd name="T8" fmla="*/ 0 w 2532"/>
                <a:gd name="T9" fmla="*/ 3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5" name="Freeform 1635"/>
            <p:cNvSpPr>
              <a:spLocks/>
            </p:cNvSpPr>
            <p:nvPr/>
          </p:nvSpPr>
          <p:spPr bwMode="auto">
            <a:xfrm>
              <a:off x="1011" y="2998"/>
              <a:ext cx="17" cy="95"/>
            </a:xfrm>
            <a:custGeom>
              <a:avLst/>
              <a:gdLst>
                <a:gd name="T0" fmla="*/ 3 w 26"/>
                <a:gd name="T1" fmla="*/ 1 h 147"/>
                <a:gd name="T2" fmla="*/ 3 w 26"/>
                <a:gd name="T3" fmla="*/ 16 h 147"/>
                <a:gd name="T4" fmla="*/ 0 w 26"/>
                <a:gd name="T5" fmla="*/ 16 h 147"/>
                <a:gd name="T6" fmla="*/ 1 w 26"/>
                <a:gd name="T7" fmla="*/ 0 h 147"/>
                <a:gd name="T8" fmla="*/ 3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6" name="Freeform 1636"/>
            <p:cNvSpPr>
              <a:spLocks/>
            </p:cNvSpPr>
            <p:nvPr/>
          </p:nvSpPr>
          <p:spPr bwMode="auto">
            <a:xfrm>
              <a:off x="1012" y="2611"/>
              <a:ext cx="730" cy="393"/>
            </a:xfrm>
            <a:custGeom>
              <a:avLst/>
              <a:gdLst>
                <a:gd name="T0" fmla="*/ 108 w 1176"/>
                <a:gd name="T1" fmla="*/ 0 h 606"/>
                <a:gd name="T2" fmla="*/ 0 w 1176"/>
                <a:gd name="T3" fmla="*/ 69 h 606"/>
                <a:gd name="T4" fmla="*/ 2 w 1176"/>
                <a:gd name="T5" fmla="*/ 69 h 606"/>
                <a:gd name="T6" fmla="*/ 108 w 1176"/>
                <a:gd name="T7" fmla="*/ 2 h 606"/>
                <a:gd name="T8" fmla="*/ 108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7" name="Freeform 1637"/>
            <p:cNvSpPr>
              <a:spLocks/>
            </p:cNvSpPr>
            <p:nvPr/>
          </p:nvSpPr>
          <p:spPr bwMode="auto">
            <a:xfrm>
              <a:off x="1061" y="3018"/>
              <a:ext cx="1490" cy="451"/>
            </a:xfrm>
            <a:custGeom>
              <a:avLst/>
              <a:gdLst>
                <a:gd name="T0" fmla="*/ 1 w 2532"/>
                <a:gd name="T1" fmla="*/ 0 h 723"/>
                <a:gd name="T2" fmla="*/ 2 w 2532"/>
                <a:gd name="T3" fmla="*/ 0 h 723"/>
                <a:gd name="T4" fmla="*/ 179 w 2532"/>
                <a:gd name="T5" fmla="*/ 64 h 723"/>
                <a:gd name="T6" fmla="*/ 178 w 2532"/>
                <a:gd name="T7" fmla="*/ 68 h 723"/>
                <a:gd name="T8" fmla="*/ 0 w 2532"/>
                <a:gd name="T9" fmla="*/ 2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08" name="Freeform 1638"/>
            <p:cNvSpPr>
              <a:spLocks/>
            </p:cNvSpPr>
            <p:nvPr/>
          </p:nvSpPr>
          <p:spPr bwMode="auto">
            <a:xfrm flipV="1">
              <a:off x="2549" y="2986"/>
              <a:ext cx="608" cy="467"/>
            </a:xfrm>
            <a:custGeom>
              <a:avLst/>
              <a:gdLst>
                <a:gd name="T0" fmla="*/ 0 w 2532"/>
                <a:gd name="T1" fmla="*/ 0 h 723"/>
                <a:gd name="T2" fmla="*/ 0 w 2532"/>
                <a:gd name="T3" fmla="*/ 0 h 723"/>
                <a:gd name="T4" fmla="*/ 2 w 2532"/>
                <a:gd name="T5" fmla="*/ 76 h 723"/>
                <a:gd name="T6" fmla="*/ 2 w 2532"/>
                <a:gd name="T7" fmla="*/ 81 h 723"/>
                <a:gd name="T8" fmla="*/ 0 w 2532"/>
                <a:gd name="T9" fmla="*/ 3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9521" name="Picture 1283" descr="underline_bas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7401" y="933450"/>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p:cNvSpPr>
            <a:spLocks noGrp="1" noChangeArrowheads="1"/>
          </p:cNvSpPr>
          <p:nvPr>
            <p:ph type="title"/>
          </p:nvPr>
        </p:nvSpPr>
        <p:spPr>
          <a:xfrm>
            <a:off x="1984375" y="222251"/>
            <a:ext cx="8382000" cy="942975"/>
          </a:xfrm>
        </p:spPr>
        <p:txBody>
          <a:bodyPr/>
          <a:lstStyle/>
          <a:p>
            <a:pPr>
              <a:defRPr/>
            </a:pPr>
            <a:r>
              <a:rPr lang="en-US" sz="4000"/>
              <a:t>Network layer</a:t>
            </a:r>
          </a:p>
        </p:txBody>
      </p:sp>
      <p:sp>
        <p:nvSpPr>
          <p:cNvPr id="4103" name="Rectangle 3"/>
          <p:cNvSpPr>
            <a:spLocks noGrp="1" noChangeArrowheads="1"/>
          </p:cNvSpPr>
          <p:nvPr>
            <p:ph type="body" sz="half" idx="1"/>
          </p:nvPr>
        </p:nvSpPr>
        <p:spPr>
          <a:xfrm>
            <a:off x="2070101" y="1255714"/>
            <a:ext cx="4365625" cy="5100637"/>
          </a:xfrm>
        </p:spPr>
        <p:txBody>
          <a:bodyPr>
            <a:normAutofit/>
          </a:bodyPr>
          <a:lstStyle/>
          <a:p>
            <a:pPr>
              <a:buFont typeface="Wingdings" charset="0"/>
              <a:buChar char="v"/>
              <a:defRPr/>
            </a:pPr>
            <a:r>
              <a:rPr lang="en-US" dirty="0">
                <a:cs typeface="+mn-cs"/>
              </a:rPr>
              <a:t>transport segment from sending to receiving host </a:t>
            </a:r>
          </a:p>
          <a:p>
            <a:pPr>
              <a:buFont typeface="Wingdings" charset="0"/>
              <a:buChar char="v"/>
              <a:defRPr/>
            </a:pPr>
            <a:r>
              <a:rPr lang="en-US" dirty="0">
                <a:cs typeface="+mn-cs"/>
              </a:rPr>
              <a:t>on sending side encapsulates segments into datagrams</a:t>
            </a:r>
          </a:p>
          <a:p>
            <a:pPr>
              <a:buFont typeface="Wingdings" charset="0"/>
              <a:buChar char="v"/>
              <a:defRPr/>
            </a:pPr>
            <a:r>
              <a:rPr lang="en-US" dirty="0">
                <a:cs typeface="+mn-cs"/>
              </a:rPr>
              <a:t>on receiving side, delivers segments to transport layer</a:t>
            </a:r>
          </a:p>
          <a:p>
            <a:pPr>
              <a:buFont typeface="Wingdings" charset="0"/>
              <a:buChar char="v"/>
              <a:defRPr/>
            </a:pPr>
            <a:r>
              <a:rPr lang="en-US">
                <a:cs typeface="+mn-cs"/>
              </a:rPr>
              <a:t>router </a:t>
            </a:r>
            <a:r>
              <a:rPr lang="en-US" dirty="0">
                <a:cs typeface="+mn-cs"/>
              </a:rPr>
              <a:t>examines header fields in all IP datagrams passing through it</a:t>
            </a:r>
            <a:endParaRPr lang="en-US" sz="2000" dirty="0"/>
          </a:p>
          <a:p>
            <a:pPr>
              <a:buFont typeface="Wingdings" charset="0"/>
              <a:buChar char="v"/>
              <a:defRPr/>
            </a:pPr>
            <a:endParaRPr lang="en-US" sz="2400" dirty="0"/>
          </a:p>
        </p:txBody>
      </p:sp>
      <p:grpSp>
        <p:nvGrpSpPr>
          <p:cNvPr id="631830" name="Group 1046"/>
          <p:cNvGrpSpPr>
            <a:grpSpLocks/>
          </p:cNvGrpSpPr>
          <p:nvPr/>
        </p:nvGrpSpPr>
        <p:grpSpPr bwMode="auto">
          <a:xfrm>
            <a:off x="6924675" y="1141413"/>
            <a:ext cx="1047750" cy="996950"/>
            <a:chOff x="3402" y="719"/>
            <a:chExt cx="660" cy="628"/>
          </a:xfrm>
        </p:grpSpPr>
        <p:sp>
          <p:nvSpPr>
            <p:cNvPr id="19782"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783" name="Group 310"/>
            <p:cNvGrpSpPr>
              <a:grpSpLocks/>
            </p:cNvGrpSpPr>
            <p:nvPr/>
          </p:nvGrpSpPr>
          <p:grpSpPr bwMode="auto">
            <a:xfrm>
              <a:off x="3549" y="719"/>
              <a:ext cx="513" cy="547"/>
              <a:chOff x="2956" y="969"/>
              <a:chExt cx="513" cy="547"/>
            </a:xfrm>
          </p:grpSpPr>
          <p:sp>
            <p:nvSpPr>
              <p:cNvPr id="4364" name="Rectangle 311"/>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5"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6" name="Rectangle 313"/>
              <p:cNvSpPr>
                <a:spLocks noChangeArrowheads="1"/>
              </p:cNvSpPr>
              <p:nvPr/>
            </p:nvSpPr>
            <p:spPr bwMode="auto">
              <a:xfrm>
                <a:off x="3000" y="1185"/>
                <a:ext cx="432" cy="108"/>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7" name="Text Box 314"/>
              <p:cNvSpPr txBox="1">
                <a:spLocks noChangeArrowheads="1"/>
              </p:cNvSpPr>
              <p:nvPr/>
            </p:nvSpPr>
            <p:spPr bwMode="auto">
              <a:xfrm>
                <a:off x="2956" y="978"/>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1000"/>
                  <a:t>application</a:t>
                </a:r>
              </a:p>
              <a:p>
                <a:pPr algn="ctr">
                  <a:defRPr/>
                </a:pPr>
                <a:r>
                  <a:rPr lang="en-US" sz="1000"/>
                  <a:t>transport</a:t>
                </a:r>
              </a:p>
              <a:p>
                <a:pPr algn="ctr">
                  <a:defRPr/>
                </a:pPr>
                <a:r>
                  <a:rPr lang="en-US" sz="1000">
                    <a:solidFill>
                      <a:schemeClr val="bg1"/>
                    </a:solidFill>
                  </a:rPr>
                  <a:t>network</a:t>
                </a:r>
                <a:endParaRPr lang="en-US" sz="1000"/>
              </a:p>
              <a:p>
                <a:pPr algn="ctr">
                  <a:defRPr/>
                </a:pPr>
                <a:r>
                  <a:rPr lang="en-US" sz="1000"/>
                  <a:t>data link</a:t>
                </a:r>
              </a:p>
              <a:p>
                <a:pPr algn="ctr">
                  <a:defRPr/>
                </a:pPr>
                <a:r>
                  <a:rPr lang="en-US" sz="1000"/>
                  <a:t>physical</a:t>
                </a:r>
                <a:endParaRPr lang="en-US" sz="2400"/>
              </a:p>
            </p:txBody>
          </p:sp>
          <p:sp>
            <p:nvSpPr>
              <p:cNvPr id="4368" name="Line 315"/>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9" name="Line 316"/>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70" name="Line 317"/>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71" name="Line 318"/>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631831" name="Group 1047"/>
          <p:cNvGrpSpPr>
            <a:grpSpLocks/>
          </p:cNvGrpSpPr>
          <p:nvPr/>
        </p:nvGrpSpPr>
        <p:grpSpPr bwMode="auto">
          <a:xfrm>
            <a:off x="9620250" y="4148138"/>
            <a:ext cx="1047750" cy="996950"/>
            <a:chOff x="3402" y="719"/>
            <a:chExt cx="660" cy="628"/>
          </a:xfrm>
        </p:grpSpPr>
        <p:sp>
          <p:nvSpPr>
            <p:cNvPr id="19772"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773" name="Group 1049"/>
            <p:cNvGrpSpPr>
              <a:grpSpLocks/>
            </p:cNvGrpSpPr>
            <p:nvPr/>
          </p:nvGrpSpPr>
          <p:grpSpPr bwMode="auto">
            <a:xfrm>
              <a:off x="3549" y="719"/>
              <a:ext cx="513" cy="547"/>
              <a:chOff x="2956" y="969"/>
              <a:chExt cx="513" cy="547"/>
            </a:xfrm>
          </p:grpSpPr>
          <p:sp>
            <p:nvSpPr>
              <p:cNvPr id="4354" name="Rectangle 1050"/>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5"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6" name="Rectangle 1052"/>
              <p:cNvSpPr>
                <a:spLocks noChangeArrowheads="1"/>
              </p:cNvSpPr>
              <p:nvPr/>
            </p:nvSpPr>
            <p:spPr bwMode="auto">
              <a:xfrm>
                <a:off x="3000" y="1185"/>
                <a:ext cx="432" cy="108"/>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7" name="Text Box 1053"/>
              <p:cNvSpPr txBox="1">
                <a:spLocks noChangeArrowheads="1"/>
              </p:cNvSpPr>
              <p:nvPr/>
            </p:nvSpPr>
            <p:spPr bwMode="auto">
              <a:xfrm>
                <a:off x="2956" y="978"/>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1000"/>
                  <a:t>application</a:t>
                </a:r>
              </a:p>
              <a:p>
                <a:pPr algn="ctr">
                  <a:defRPr/>
                </a:pPr>
                <a:r>
                  <a:rPr lang="en-US" sz="1000"/>
                  <a:t>transport</a:t>
                </a:r>
              </a:p>
              <a:p>
                <a:pPr algn="ctr">
                  <a:defRPr/>
                </a:pPr>
                <a:r>
                  <a:rPr lang="en-US" sz="1000">
                    <a:solidFill>
                      <a:schemeClr val="bg1"/>
                    </a:solidFill>
                  </a:rPr>
                  <a:t>network</a:t>
                </a:r>
                <a:endParaRPr lang="en-US" sz="1000"/>
              </a:p>
              <a:p>
                <a:pPr algn="ctr">
                  <a:defRPr/>
                </a:pPr>
                <a:r>
                  <a:rPr lang="en-US" sz="1000"/>
                  <a:t>data link</a:t>
                </a:r>
              </a:p>
              <a:p>
                <a:pPr algn="ctr">
                  <a:defRPr/>
                </a:pPr>
                <a:r>
                  <a:rPr lang="en-US" sz="1000"/>
                  <a:t>physical</a:t>
                </a:r>
                <a:endParaRPr lang="en-US" sz="2400"/>
              </a:p>
            </p:txBody>
          </p:sp>
          <p:sp>
            <p:nvSpPr>
              <p:cNvPr id="4358" name="Line 1054"/>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9" name="Line 1055"/>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0" name="Line 1056"/>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61" name="Line 1057"/>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632062" name="Group 1278"/>
          <p:cNvGrpSpPr>
            <a:grpSpLocks/>
          </p:cNvGrpSpPr>
          <p:nvPr/>
        </p:nvGrpSpPr>
        <p:grpSpPr bwMode="auto">
          <a:xfrm>
            <a:off x="7377113" y="1763713"/>
            <a:ext cx="2546350" cy="3429000"/>
            <a:chOff x="3674" y="1148"/>
            <a:chExt cx="1604" cy="2160"/>
          </a:xfrm>
        </p:grpSpPr>
        <p:grpSp>
          <p:nvGrpSpPr>
            <p:cNvPr id="19530" name="Group 433"/>
            <p:cNvGrpSpPr>
              <a:grpSpLocks/>
            </p:cNvGrpSpPr>
            <p:nvPr/>
          </p:nvGrpSpPr>
          <p:grpSpPr bwMode="auto">
            <a:xfrm>
              <a:off x="3701" y="1305"/>
              <a:ext cx="513" cy="442"/>
              <a:chOff x="3937" y="633"/>
              <a:chExt cx="513" cy="442"/>
            </a:xfrm>
          </p:grpSpPr>
          <p:sp>
            <p:nvSpPr>
              <p:cNvPr id="4331" name="Line 434"/>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2" name="Line 435"/>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3"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4" name="Line 437"/>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5" name="Line 438"/>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6" name="Rectangle 439"/>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337"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758" name="Group 441"/>
              <p:cNvGrpSpPr>
                <a:grpSpLocks/>
              </p:cNvGrpSpPr>
              <p:nvPr/>
            </p:nvGrpSpPr>
            <p:grpSpPr bwMode="auto">
              <a:xfrm>
                <a:off x="4120" y="809"/>
                <a:ext cx="156" cy="55"/>
                <a:chOff x="2848" y="848"/>
                <a:chExt cx="140" cy="98"/>
              </a:xfrm>
            </p:grpSpPr>
            <p:sp>
              <p:nvSpPr>
                <p:cNvPr id="4349" name="Line 44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0" name="Line 44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51" name="Line 44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759" name="Group 445"/>
              <p:cNvGrpSpPr>
                <a:grpSpLocks/>
              </p:cNvGrpSpPr>
              <p:nvPr/>
            </p:nvGrpSpPr>
            <p:grpSpPr bwMode="auto">
              <a:xfrm flipV="1">
                <a:off x="4120" y="808"/>
                <a:ext cx="156" cy="56"/>
                <a:chOff x="2848" y="848"/>
                <a:chExt cx="140" cy="98"/>
              </a:xfrm>
            </p:grpSpPr>
            <p:sp>
              <p:nvSpPr>
                <p:cNvPr id="4346" name="Line 44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7" name="Line 44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8" name="Line 44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340" name="Rectangle 449"/>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1"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2" name="Line 451"/>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3" name="Line 452"/>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44"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CC0000"/>
                  </a:solidFill>
                  <a:latin typeface="Comic Sans MS" charset="0"/>
                  <a:ea typeface="ＭＳ Ｐゴシック" charset="0"/>
                </a:endParaRPr>
              </a:p>
            </p:txBody>
          </p:sp>
          <p:sp>
            <p:nvSpPr>
              <p:cNvPr id="4345" name="Text Box 454"/>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1" name="Group 1058"/>
            <p:cNvGrpSpPr>
              <a:grpSpLocks/>
            </p:cNvGrpSpPr>
            <p:nvPr/>
          </p:nvGrpSpPr>
          <p:grpSpPr bwMode="auto">
            <a:xfrm>
              <a:off x="4207" y="1532"/>
              <a:ext cx="513" cy="442"/>
              <a:chOff x="3937" y="633"/>
              <a:chExt cx="513" cy="442"/>
            </a:xfrm>
          </p:grpSpPr>
          <p:sp>
            <p:nvSpPr>
              <p:cNvPr id="4310" name="Line 1059"/>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1" name="Line 1060"/>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2"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3" name="Line 1062"/>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4" name="Line 1063"/>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15" name="Rectangle 1064"/>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316"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737" name="Group 1066"/>
              <p:cNvGrpSpPr>
                <a:grpSpLocks/>
              </p:cNvGrpSpPr>
              <p:nvPr/>
            </p:nvGrpSpPr>
            <p:grpSpPr bwMode="auto">
              <a:xfrm>
                <a:off x="4120" y="809"/>
                <a:ext cx="156" cy="55"/>
                <a:chOff x="2848" y="848"/>
                <a:chExt cx="140" cy="98"/>
              </a:xfrm>
            </p:grpSpPr>
            <p:sp>
              <p:nvSpPr>
                <p:cNvPr id="4328" name="Line 106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9" name="Line 106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30" name="Line 106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738" name="Group 1070"/>
              <p:cNvGrpSpPr>
                <a:grpSpLocks/>
              </p:cNvGrpSpPr>
              <p:nvPr/>
            </p:nvGrpSpPr>
            <p:grpSpPr bwMode="auto">
              <a:xfrm flipV="1">
                <a:off x="4120" y="808"/>
                <a:ext cx="156" cy="56"/>
                <a:chOff x="2848" y="848"/>
                <a:chExt cx="140" cy="98"/>
              </a:xfrm>
            </p:grpSpPr>
            <p:sp>
              <p:nvSpPr>
                <p:cNvPr id="4325" name="Line 107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6" name="Line 107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7" name="Line 107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319" name="Rectangle 1074"/>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0"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1" name="Line 1076"/>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2" name="Line 1077"/>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3"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24" name="Text Box 1079"/>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2" name="Group 1080"/>
            <p:cNvGrpSpPr>
              <a:grpSpLocks/>
            </p:cNvGrpSpPr>
            <p:nvPr/>
          </p:nvGrpSpPr>
          <p:grpSpPr bwMode="auto">
            <a:xfrm>
              <a:off x="4661" y="1148"/>
              <a:ext cx="513" cy="442"/>
              <a:chOff x="3937" y="633"/>
              <a:chExt cx="513" cy="442"/>
            </a:xfrm>
          </p:grpSpPr>
          <p:sp>
            <p:nvSpPr>
              <p:cNvPr id="4289" name="Line 1081"/>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0" name="Line 1082"/>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1"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2" name="Line 1084"/>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3" name="Line 1085"/>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4" name="Rectangle 1086"/>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95"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716" name="Group 1088"/>
              <p:cNvGrpSpPr>
                <a:grpSpLocks/>
              </p:cNvGrpSpPr>
              <p:nvPr/>
            </p:nvGrpSpPr>
            <p:grpSpPr bwMode="auto">
              <a:xfrm>
                <a:off x="4120" y="809"/>
                <a:ext cx="156" cy="55"/>
                <a:chOff x="2848" y="848"/>
                <a:chExt cx="140" cy="98"/>
              </a:xfrm>
            </p:grpSpPr>
            <p:sp>
              <p:nvSpPr>
                <p:cNvPr id="4307" name="Line 108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8" name="Line 109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9" name="Line 109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717" name="Group 1092"/>
              <p:cNvGrpSpPr>
                <a:grpSpLocks/>
              </p:cNvGrpSpPr>
              <p:nvPr/>
            </p:nvGrpSpPr>
            <p:grpSpPr bwMode="auto">
              <a:xfrm flipV="1">
                <a:off x="4120" y="808"/>
                <a:ext cx="156" cy="56"/>
                <a:chOff x="2848" y="848"/>
                <a:chExt cx="140" cy="98"/>
              </a:xfrm>
            </p:grpSpPr>
            <p:sp>
              <p:nvSpPr>
                <p:cNvPr id="4304" name="Line 10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5" name="Line 10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6" name="Line 10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98" name="Rectangle 1096"/>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99"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0" name="Line 1098"/>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1" name="Line 1099"/>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2"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303" name="Text Box 1101"/>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3" name="Group 1102"/>
            <p:cNvGrpSpPr>
              <a:grpSpLocks/>
            </p:cNvGrpSpPr>
            <p:nvPr/>
          </p:nvGrpSpPr>
          <p:grpSpPr bwMode="auto">
            <a:xfrm>
              <a:off x="4702" y="1523"/>
              <a:ext cx="513" cy="442"/>
              <a:chOff x="3937" y="633"/>
              <a:chExt cx="513" cy="442"/>
            </a:xfrm>
          </p:grpSpPr>
          <p:sp>
            <p:nvSpPr>
              <p:cNvPr id="4268" name="Line 1103"/>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9" name="Line 1104"/>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0"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1" name="Line 1106"/>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2" name="Line 1107"/>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3" name="Rectangle 1108"/>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74"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95" name="Group 1110"/>
              <p:cNvGrpSpPr>
                <a:grpSpLocks/>
              </p:cNvGrpSpPr>
              <p:nvPr/>
            </p:nvGrpSpPr>
            <p:grpSpPr bwMode="auto">
              <a:xfrm>
                <a:off x="4120" y="809"/>
                <a:ext cx="156" cy="55"/>
                <a:chOff x="2848" y="848"/>
                <a:chExt cx="140" cy="98"/>
              </a:xfrm>
            </p:grpSpPr>
            <p:sp>
              <p:nvSpPr>
                <p:cNvPr id="4286" name="Line 11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7" name="Line 11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8" name="Line 111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96" name="Group 1114"/>
              <p:cNvGrpSpPr>
                <a:grpSpLocks/>
              </p:cNvGrpSpPr>
              <p:nvPr/>
            </p:nvGrpSpPr>
            <p:grpSpPr bwMode="auto">
              <a:xfrm flipV="1">
                <a:off x="4120" y="808"/>
                <a:ext cx="156" cy="56"/>
                <a:chOff x="2848" y="848"/>
                <a:chExt cx="140" cy="98"/>
              </a:xfrm>
            </p:grpSpPr>
            <p:sp>
              <p:nvSpPr>
                <p:cNvPr id="4283" name="Line 111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4" name="Line 11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5" name="Line 111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77" name="Rectangle 1118"/>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8"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79" name="Line 1120"/>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0" name="Line 1121"/>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1"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82" name="Text Box 1123"/>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4" name="Group 1124"/>
            <p:cNvGrpSpPr>
              <a:grpSpLocks/>
            </p:cNvGrpSpPr>
            <p:nvPr/>
          </p:nvGrpSpPr>
          <p:grpSpPr bwMode="auto">
            <a:xfrm>
              <a:off x="4197" y="1157"/>
              <a:ext cx="513" cy="442"/>
              <a:chOff x="3937" y="633"/>
              <a:chExt cx="513" cy="442"/>
            </a:xfrm>
          </p:grpSpPr>
          <p:sp>
            <p:nvSpPr>
              <p:cNvPr id="4247" name="Line 1125"/>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8" name="Line 1126"/>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9"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0" name="Line 1128"/>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1" name="Line 1129"/>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2" name="Rectangle 1130"/>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53"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74" name="Group 1132"/>
              <p:cNvGrpSpPr>
                <a:grpSpLocks/>
              </p:cNvGrpSpPr>
              <p:nvPr/>
            </p:nvGrpSpPr>
            <p:grpSpPr bwMode="auto">
              <a:xfrm>
                <a:off x="4120" y="809"/>
                <a:ext cx="156" cy="55"/>
                <a:chOff x="2848" y="848"/>
                <a:chExt cx="140" cy="98"/>
              </a:xfrm>
            </p:grpSpPr>
            <p:sp>
              <p:nvSpPr>
                <p:cNvPr id="4265" name="Line 113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6" name="Line 113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7" name="Line 113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75" name="Group 1136"/>
              <p:cNvGrpSpPr>
                <a:grpSpLocks/>
              </p:cNvGrpSpPr>
              <p:nvPr/>
            </p:nvGrpSpPr>
            <p:grpSpPr bwMode="auto">
              <a:xfrm flipV="1">
                <a:off x="4120" y="808"/>
                <a:ext cx="156" cy="56"/>
                <a:chOff x="2848" y="848"/>
                <a:chExt cx="140" cy="98"/>
              </a:xfrm>
            </p:grpSpPr>
            <p:sp>
              <p:nvSpPr>
                <p:cNvPr id="4262" name="Line 113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3" name="Line 11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4" name="Line 113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56" name="Rectangle 1140"/>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7"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8" name="Line 1142"/>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59" name="Line 1143"/>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0"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61" name="Text Box 1145"/>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5" name="Group 1146"/>
            <p:cNvGrpSpPr>
              <a:grpSpLocks/>
            </p:cNvGrpSpPr>
            <p:nvPr/>
          </p:nvGrpSpPr>
          <p:grpSpPr bwMode="auto">
            <a:xfrm>
              <a:off x="4389" y="2239"/>
              <a:ext cx="513" cy="442"/>
              <a:chOff x="3937" y="633"/>
              <a:chExt cx="513" cy="442"/>
            </a:xfrm>
          </p:grpSpPr>
          <p:sp>
            <p:nvSpPr>
              <p:cNvPr id="4226" name="Line 1147"/>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7" name="Line 1148"/>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8"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9" name="Line 1150"/>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0" name="Line 1151"/>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1" name="Rectangle 1152"/>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32"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53" name="Group 1154"/>
              <p:cNvGrpSpPr>
                <a:grpSpLocks/>
              </p:cNvGrpSpPr>
              <p:nvPr/>
            </p:nvGrpSpPr>
            <p:grpSpPr bwMode="auto">
              <a:xfrm>
                <a:off x="4120" y="809"/>
                <a:ext cx="156" cy="55"/>
                <a:chOff x="2848" y="848"/>
                <a:chExt cx="140" cy="98"/>
              </a:xfrm>
            </p:grpSpPr>
            <p:sp>
              <p:nvSpPr>
                <p:cNvPr id="4244" name="Line 11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5" name="Line 11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6" name="Line 11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54" name="Group 1158"/>
              <p:cNvGrpSpPr>
                <a:grpSpLocks/>
              </p:cNvGrpSpPr>
              <p:nvPr/>
            </p:nvGrpSpPr>
            <p:grpSpPr bwMode="auto">
              <a:xfrm flipV="1">
                <a:off x="4120" y="808"/>
                <a:ext cx="156" cy="56"/>
                <a:chOff x="2848" y="848"/>
                <a:chExt cx="140" cy="98"/>
              </a:xfrm>
            </p:grpSpPr>
            <p:sp>
              <p:nvSpPr>
                <p:cNvPr id="4241" name="Line 11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2" name="Line 11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3" name="Line 11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35" name="Rectangle 1162"/>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6"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7" name="Line 1164"/>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8" name="Line 1165"/>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39"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40" name="Text Box 1167"/>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6" name="Group 1168"/>
            <p:cNvGrpSpPr>
              <a:grpSpLocks/>
            </p:cNvGrpSpPr>
            <p:nvPr/>
          </p:nvGrpSpPr>
          <p:grpSpPr bwMode="auto">
            <a:xfrm>
              <a:off x="4765" y="1995"/>
              <a:ext cx="513" cy="442"/>
              <a:chOff x="3937" y="633"/>
              <a:chExt cx="513" cy="442"/>
            </a:xfrm>
          </p:grpSpPr>
          <p:sp>
            <p:nvSpPr>
              <p:cNvPr id="4205" name="Line 1169"/>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6" name="Line 1170"/>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7"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8" name="Line 1172"/>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9" name="Line 1173"/>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0" name="Rectangle 1174"/>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211"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32" name="Group 1176"/>
              <p:cNvGrpSpPr>
                <a:grpSpLocks/>
              </p:cNvGrpSpPr>
              <p:nvPr/>
            </p:nvGrpSpPr>
            <p:grpSpPr bwMode="auto">
              <a:xfrm>
                <a:off x="4120" y="809"/>
                <a:ext cx="156" cy="55"/>
                <a:chOff x="2848" y="848"/>
                <a:chExt cx="140" cy="98"/>
              </a:xfrm>
            </p:grpSpPr>
            <p:sp>
              <p:nvSpPr>
                <p:cNvPr id="4223" name="Line 117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4" name="Line 117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5" name="Line 117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33" name="Group 1180"/>
              <p:cNvGrpSpPr>
                <a:grpSpLocks/>
              </p:cNvGrpSpPr>
              <p:nvPr/>
            </p:nvGrpSpPr>
            <p:grpSpPr bwMode="auto">
              <a:xfrm flipV="1">
                <a:off x="4120" y="808"/>
                <a:ext cx="156" cy="56"/>
                <a:chOff x="2848" y="848"/>
                <a:chExt cx="140" cy="98"/>
              </a:xfrm>
            </p:grpSpPr>
            <p:sp>
              <p:nvSpPr>
                <p:cNvPr id="4220" name="Line 118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1" name="Line 118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22" name="Line 118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214" name="Rectangle 1184"/>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5"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6" name="Line 1186"/>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7" name="Line 1187"/>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8"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19" name="Text Box 1189"/>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dirty="0"/>
              </a:p>
              <a:p>
                <a:pPr algn="ctr">
                  <a:defRPr/>
                </a:pPr>
                <a:r>
                  <a:rPr lang="en-US" sz="1000" dirty="0">
                    <a:solidFill>
                      <a:schemeClr val="bg1"/>
                    </a:solidFill>
                  </a:rPr>
                  <a:t>network</a:t>
                </a:r>
              </a:p>
              <a:p>
                <a:pPr algn="ctr">
                  <a:defRPr/>
                </a:pPr>
                <a:r>
                  <a:rPr lang="en-US" sz="1000" dirty="0"/>
                  <a:t>data link</a:t>
                </a:r>
              </a:p>
              <a:p>
                <a:pPr algn="ctr">
                  <a:defRPr/>
                </a:pPr>
                <a:r>
                  <a:rPr lang="en-US" sz="1000" dirty="0"/>
                  <a:t>physical</a:t>
                </a:r>
                <a:endParaRPr lang="en-US" sz="2400" dirty="0"/>
              </a:p>
            </p:txBody>
          </p:sp>
        </p:grpSp>
        <p:grpSp>
          <p:nvGrpSpPr>
            <p:cNvPr id="19537" name="Group 1190"/>
            <p:cNvGrpSpPr>
              <a:grpSpLocks/>
            </p:cNvGrpSpPr>
            <p:nvPr/>
          </p:nvGrpSpPr>
          <p:grpSpPr bwMode="auto">
            <a:xfrm>
              <a:off x="4128" y="2003"/>
              <a:ext cx="513" cy="442"/>
              <a:chOff x="3937" y="633"/>
              <a:chExt cx="513" cy="442"/>
            </a:xfrm>
          </p:grpSpPr>
          <p:sp>
            <p:nvSpPr>
              <p:cNvPr id="4184" name="Line 1191"/>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5" name="Line 1192"/>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6"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7" name="Line 1194"/>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8" name="Line 1195"/>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9" name="Rectangle 1196"/>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90"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611" name="Group 1198"/>
              <p:cNvGrpSpPr>
                <a:grpSpLocks/>
              </p:cNvGrpSpPr>
              <p:nvPr/>
            </p:nvGrpSpPr>
            <p:grpSpPr bwMode="auto">
              <a:xfrm>
                <a:off x="4120" y="809"/>
                <a:ext cx="156" cy="55"/>
                <a:chOff x="2848" y="848"/>
                <a:chExt cx="140" cy="98"/>
              </a:xfrm>
            </p:grpSpPr>
            <p:sp>
              <p:nvSpPr>
                <p:cNvPr id="4202" name="Line 11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3" name="Line 12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4" name="Line 12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612" name="Group 1202"/>
              <p:cNvGrpSpPr>
                <a:grpSpLocks/>
              </p:cNvGrpSpPr>
              <p:nvPr/>
            </p:nvGrpSpPr>
            <p:grpSpPr bwMode="auto">
              <a:xfrm flipV="1">
                <a:off x="4120" y="808"/>
                <a:ext cx="156" cy="56"/>
                <a:chOff x="2848" y="848"/>
                <a:chExt cx="140" cy="98"/>
              </a:xfrm>
            </p:grpSpPr>
            <p:sp>
              <p:nvSpPr>
                <p:cNvPr id="4199" name="Line 120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0" name="Line 120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201" name="Line 120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93" name="Rectangle 1206"/>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4"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5" name="Line 1208"/>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6" name="Line 1209"/>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7"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8" name="Text Box 1211"/>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8" name="Group 1212"/>
            <p:cNvGrpSpPr>
              <a:grpSpLocks/>
            </p:cNvGrpSpPr>
            <p:nvPr/>
          </p:nvGrpSpPr>
          <p:grpSpPr bwMode="auto">
            <a:xfrm>
              <a:off x="4608" y="2771"/>
              <a:ext cx="513" cy="442"/>
              <a:chOff x="3937" y="633"/>
              <a:chExt cx="513" cy="442"/>
            </a:xfrm>
          </p:grpSpPr>
          <p:sp>
            <p:nvSpPr>
              <p:cNvPr id="4163" name="Line 1213"/>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4" name="Line 1214"/>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5"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6" name="Line 1216"/>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7" name="Line 1217"/>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8" name="Rectangle 1218"/>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69"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590" name="Group 1220"/>
              <p:cNvGrpSpPr>
                <a:grpSpLocks/>
              </p:cNvGrpSpPr>
              <p:nvPr/>
            </p:nvGrpSpPr>
            <p:grpSpPr bwMode="auto">
              <a:xfrm>
                <a:off x="4120" y="809"/>
                <a:ext cx="156" cy="55"/>
                <a:chOff x="2848" y="848"/>
                <a:chExt cx="140" cy="98"/>
              </a:xfrm>
            </p:grpSpPr>
            <p:sp>
              <p:nvSpPr>
                <p:cNvPr id="4181" name="Line 12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2" name="Line 12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3" name="Line 12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91" name="Group 1224"/>
              <p:cNvGrpSpPr>
                <a:grpSpLocks/>
              </p:cNvGrpSpPr>
              <p:nvPr/>
            </p:nvGrpSpPr>
            <p:grpSpPr bwMode="auto">
              <a:xfrm flipV="1">
                <a:off x="4120" y="808"/>
                <a:ext cx="156" cy="56"/>
                <a:chOff x="2848" y="848"/>
                <a:chExt cx="140" cy="98"/>
              </a:xfrm>
            </p:grpSpPr>
            <p:sp>
              <p:nvSpPr>
                <p:cNvPr id="4178" name="Line 122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9" name="Line 12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80" name="Line 122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72" name="Rectangle 1228"/>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3"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4" name="Line 1230"/>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5" name="Line 1231"/>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6"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77" name="Text Box 1233"/>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39" name="Group 1234"/>
            <p:cNvGrpSpPr>
              <a:grpSpLocks/>
            </p:cNvGrpSpPr>
            <p:nvPr/>
          </p:nvGrpSpPr>
          <p:grpSpPr bwMode="auto">
            <a:xfrm>
              <a:off x="4119" y="2640"/>
              <a:ext cx="513" cy="442"/>
              <a:chOff x="3937" y="633"/>
              <a:chExt cx="513" cy="442"/>
            </a:xfrm>
          </p:grpSpPr>
          <p:sp>
            <p:nvSpPr>
              <p:cNvPr id="4142" name="Line 1235"/>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3" name="Line 1236"/>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4"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5" name="Line 1238"/>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6" name="Line 1239"/>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7" name="Rectangle 1240"/>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48"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569" name="Group 1242"/>
              <p:cNvGrpSpPr>
                <a:grpSpLocks/>
              </p:cNvGrpSpPr>
              <p:nvPr/>
            </p:nvGrpSpPr>
            <p:grpSpPr bwMode="auto">
              <a:xfrm>
                <a:off x="4120" y="809"/>
                <a:ext cx="156" cy="55"/>
                <a:chOff x="2848" y="848"/>
                <a:chExt cx="140" cy="98"/>
              </a:xfrm>
            </p:grpSpPr>
            <p:sp>
              <p:nvSpPr>
                <p:cNvPr id="4160" name="Line 124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1" name="Line 124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62" name="Line 124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70" name="Group 1246"/>
              <p:cNvGrpSpPr>
                <a:grpSpLocks/>
              </p:cNvGrpSpPr>
              <p:nvPr/>
            </p:nvGrpSpPr>
            <p:grpSpPr bwMode="auto">
              <a:xfrm flipV="1">
                <a:off x="4120" y="808"/>
                <a:ext cx="156" cy="56"/>
                <a:chOff x="2848" y="848"/>
                <a:chExt cx="140" cy="98"/>
              </a:xfrm>
            </p:grpSpPr>
            <p:sp>
              <p:nvSpPr>
                <p:cNvPr id="4157" name="Line 124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8" name="Line 124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9" name="Line 124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51" name="Rectangle 1250"/>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2"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3" name="Line 1252"/>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4" name="Line 1253"/>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5"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56" name="Text Box 1255"/>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a:p>
              <a:p>
                <a:pPr algn="ctr">
                  <a:defRPr/>
                </a:pPr>
                <a:r>
                  <a:rPr lang="en-US" sz="1000">
                    <a:solidFill>
                      <a:schemeClr val="bg1"/>
                    </a:solidFill>
                  </a:rPr>
                  <a:t>network</a:t>
                </a:r>
              </a:p>
              <a:p>
                <a:pPr algn="ctr">
                  <a:defRPr/>
                </a:pPr>
                <a:r>
                  <a:rPr lang="en-US" sz="1000"/>
                  <a:t>data link</a:t>
                </a:r>
              </a:p>
              <a:p>
                <a:pPr algn="ctr">
                  <a:defRPr/>
                </a:pPr>
                <a:r>
                  <a:rPr lang="en-US" sz="1000"/>
                  <a:t>physical</a:t>
                </a:r>
                <a:endParaRPr lang="en-US" sz="2400"/>
              </a:p>
            </p:txBody>
          </p:sp>
        </p:grpSp>
        <p:grpSp>
          <p:nvGrpSpPr>
            <p:cNvPr id="19540" name="Group 1256"/>
            <p:cNvGrpSpPr>
              <a:grpSpLocks/>
            </p:cNvGrpSpPr>
            <p:nvPr/>
          </p:nvGrpSpPr>
          <p:grpSpPr bwMode="auto">
            <a:xfrm>
              <a:off x="3674" y="2866"/>
              <a:ext cx="513" cy="442"/>
              <a:chOff x="3937" y="633"/>
              <a:chExt cx="513" cy="442"/>
            </a:xfrm>
          </p:grpSpPr>
          <p:sp>
            <p:nvSpPr>
              <p:cNvPr id="4121" name="Line 1257"/>
              <p:cNvSpPr>
                <a:spLocks noChangeShapeType="1"/>
              </p:cNvSpPr>
              <p:nvPr/>
            </p:nvSpPr>
            <p:spPr bwMode="auto">
              <a:xfrm>
                <a:off x="4061" y="1035"/>
                <a:ext cx="312"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2" name="Line 1258"/>
              <p:cNvSpPr>
                <a:spLocks noChangeShapeType="1"/>
              </p:cNvSpPr>
              <p:nvPr/>
            </p:nvSpPr>
            <p:spPr bwMode="auto">
              <a:xfrm flipV="1">
                <a:off x="4212" y="929"/>
                <a:ext cx="1" cy="10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3"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4" name="Line 1260"/>
              <p:cNvSpPr>
                <a:spLocks noChangeShapeType="1"/>
              </p:cNvSpPr>
              <p:nvPr/>
            </p:nvSpPr>
            <p:spPr bwMode="auto">
              <a:xfrm>
                <a:off x="4048"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5" name="Line 1261"/>
              <p:cNvSpPr>
                <a:spLocks noChangeShapeType="1"/>
              </p:cNvSpPr>
              <p:nvPr/>
            </p:nvSpPr>
            <p:spPr bwMode="auto">
              <a:xfrm>
                <a:off x="4361" y="847"/>
                <a:ext cx="0" cy="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26" name="Rectangle 1262"/>
              <p:cNvSpPr>
                <a:spLocks noChangeArrowheads="1"/>
              </p:cNvSpPr>
              <p:nvPr/>
            </p:nvSpPr>
            <p:spPr bwMode="auto">
              <a:xfrm>
                <a:off x="4048" y="847"/>
                <a:ext cx="310" cy="4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4127"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9548" name="Group 1264"/>
              <p:cNvGrpSpPr>
                <a:grpSpLocks/>
              </p:cNvGrpSpPr>
              <p:nvPr/>
            </p:nvGrpSpPr>
            <p:grpSpPr bwMode="auto">
              <a:xfrm>
                <a:off x="4120" y="809"/>
                <a:ext cx="156" cy="55"/>
                <a:chOff x="2848" y="848"/>
                <a:chExt cx="140" cy="98"/>
              </a:xfrm>
            </p:grpSpPr>
            <p:sp>
              <p:nvSpPr>
                <p:cNvPr id="4139" name="Line 12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0" name="Line 12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41" name="Line 12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9549" name="Group 1268"/>
              <p:cNvGrpSpPr>
                <a:grpSpLocks/>
              </p:cNvGrpSpPr>
              <p:nvPr/>
            </p:nvGrpSpPr>
            <p:grpSpPr bwMode="auto">
              <a:xfrm flipV="1">
                <a:off x="4120" y="808"/>
                <a:ext cx="156" cy="56"/>
                <a:chOff x="2848" y="848"/>
                <a:chExt cx="140" cy="98"/>
              </a:xfrm>
            </p:grpSpPr>
            <p:sp>
              <p:nvSpPr>
                <p:cNvPr id="4136" name="Line 12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7" name="Line 12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8" name="Line 12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4130" name="Rectangle 1272"/>
              <p:cNvSpPr>
                <a:spLocks noChangeArrowheads="1"/>
              </p:cNvSpPr>
              <p:nvPr/>
            </p:nvSpPr>
            <p:spPr bwMode="auto">
              <a:xfrm>
                <a:off x="3996" y="732"/>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1"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2" name="Line 1274"/>
              <p:cNvSpPr>
                <a:spLocks noChangeShapeType="1"/>
              </p:cNvSpPr>
              <p:nvPr/>
            </p:nvSpPr>
            <p:spPr bwMode="auto">
              <a:xfrm>
                <a:off x="3966" y="94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3" name="Line 1275"/>
              <p:cNvSpPr>
                <a:spLocks noChangeShapeType="1"/>
              </p:cNvSpPr>
              <p:nvPr/>
            </p:nvSpPr>
            <p:spPr bwMode="auto">
              <a:xfrm>
                <a:off x="3972" y="849"/>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4"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35" name="Text Box 1277"/>
              <p:cNvSpPr txBox="1">
                <a:spLocks noChangeArrowheads="1"/>
              </p:cNvSpPr>
              <p:nvPr/>
            </p:nvSpPr>
            <p:spPr bwMode="auto">
              <a:xfrm>
                <a:off x="3937" y="633"/>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endParaRPr lang="en-US" sz="1000" dirty="0"/>
              </a:p>
              <a:p>
                <a:pPr algn="ctr">
                  <a:defRPr/>
                </a:pPr>
                <a:r>
                  <a:rPr lang="en-US" sz="1000" dirty="0">
                    <a:solidFill>
                      <a:schemeClr val="bg1"/>
                    </a:solidFill>
                  </a:rPr>
                  <a:t>network</a:t>
                </a:r>
              </a:p>
              <a:p>
                <a:pPr algn="ctr">
                  <a:defRPr/>
                </a:pPr>
                <a:r>
                  <a:rPr lang="en-US" sz="1000" dirty="0"/>
                  <a:t>data link</a:t>
                </a:r>
              </a:p>
              <a:p>
                <a:pPr algn="ctr">
                  <a:defRPr/>
                </a:pPr>
                <a:r>
                  <a:rPr lang="en-US" sz="1000" dirty="0"/>
                  <a:t>physical</a:t>
                </a:r>
                <a:endParaRPr lang="en-US" sz="2400" dirty="0"/>
              </a:p>
            </p:txBody>
          </p:sp>
        </p:grpSp>
      </p:grpSp>
      <p:sp>
        <p:nvSpPr>
          <p:cNvPr id="632064" name="Rectangle 1280"/>
          <p:cNvSpPr>
            <a:spLocks noChangeArrowheads="1"/>
          </p:cNvSpPr>
          <p:nvPr/>
        </p:nvSpPr>
        <p:spPr bwMode="auto">
          <a:xfrm>
            <a:off x="7245350" y="858838"/>
            <a:ext cx="388938" cy="1381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2065" name="Rectangle 1281"/>
          <p:cNvSpPr>
            <a:spLocks noChangeArrowheads="1"/>
          </p:cNvSpPr>
          <p:nvPr/>
        </p:nvSpPr>
        <p:spPr bwMode="auto">
          <a:xfrm>
            <a:off x="7175500" y="1509713"/>
            <a:ext cx="596900" cy="1381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2066" name="Rectangle 1282"/>
          <p:cNvSpPr>
            <a:spLocks noChangeArrowheads="1"/>
          </p:cNvSpPr>
          <p:nvPr/>
        </p:nvSpPr>
        <p:spPr bwMode="auto">
          <a:xfrm>
            <a:off x="10001250" y="4487863"/>
            <a:ext cx="388938" cy="1381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79149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1830"/>
                                        </p:tgtEl>
                                        <p:attrNameLst>
                                          <p:attrName>style.visibility</p:attrName>
                                        </p:attrNameLst>
                                      </p:cBhvr>
                                      <p:to>
                                        <p:strVal val="visible"/>
                                      </p:to>
                                    </p:set>
                                    <p:animEffect transition="in" filter="wipe(left)">
                                      <p:cBhvr>
                                        <p:cTn id="7" dur="500"/>
                                        <p:tgtEl>
                                          <p:spTgt spid="631830"/>
                                        </p:tgtEl>
                                      </p:cBhvr>
                                    </p:animEffect>
                                  </p:childTnLst>
                                </p:cTn>
                              </p:par>
                              <p:par>
                                <p:cTn id="8" presetID="22" presetClass="entr" presetSubtype="8" fill="hold" nodeType="withEffect">
                                  <p:stCondLst>
                                    <p:cond delay="0"/>
                                  </p:stCondLst>
                                  <p:childTnLst>
                                    <p:set>
                                      <p:cBhvr>
                                        <p:cTn id="9" dur="1" fill="hold">
                                          <p:stCondLst>
                                            <p:cond delay="0"/>
                                          </p:stCondLst>
                                        </p:cTn>
                                        <p:tgtEl>
                                          <p:spTgt spid="631831"/>
                                        </p:tgtEl>
                                        <p:attrNameLst>
                                          <p:attrName>style.visibility</p:attrName>
                                        </p:attrNameLst>
                                      </p:cBhvr>
                                      <p:to>
                                        <p:strVal val="visible"/>
                                      </p:to>
                                    </p:set>
                                    <p:animEffect transition="in" filter="wipe(left)">
                                      <p:cBhvr>
                                        <p:cTn id="10" dur="500"/>
                                        <p:tgtEl>
                                          <p:spTgt spid="6318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32062"/>
                                        </p:tgtEl>
                                        <p:attrNameLst>
                                          <p:attrName>style.visibility</p:attrName>
                                        </p:attrNameLst>
                                      </p:cBhvr>
                                      <p:to>
                                        <p:strVal val="visible"/>
                                      </p:to>
                                    </p:set>
                                    <p:animEffect transition="in" filter="dissolve">
                                      <p:cBhvr>
                                        <p:cTn id="15" dur="1000"/>
                                        <p:tgtEl>
                                          <p:spTgt spid="6320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4819" name="Slide Number Placeholder 4"/>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DD31F501-FC1D-4F4D-BE54-EF7C1D3444D8}" type="slidenum">
              <a:rPr lang="en-US" altLang="en-US" sz="1200">
                <a:latin typeface="Tahoma" panose="020B0604030504040204" pitchFamily="34" charset="0"/>
              </a:rPr>
              <a:pPr/>
              <a:t>20</a:t>
            </a:fld>
            <a:endParaRPr lang="en-US" altLang="en-US" sz="1200">
              <a:latin typeface="Tahoma" panose="020B0604030504040204" pitchFamily="34" charset="0"/>
            </a:endParaRPr>
          </a:p>
        </p:txBody>
      </p:sp>
      <p:grpSp>
        <p:nvGrpSpPr>
          <p:cNvPr id="50179" name="Group 55"/>
          <p:cNvGrpSpPr>
            <a:grpSpLocks/>
          </p:cNvGrpSpPr>
          <p:nvPr/>
        </p:nvGrpSpPr>
        <p:grpSpPr bwMode="auto">
          <a:xfrm>
            <a:off x="4586288" y="963613"/>
            <a:ext cx="4127500" cy="5326062"/>
            <a:chOff x="1929" y="607"/>
            <a:chExt cx="2600" cy="3355"/>
          </a:xfrm>
        </p:grpSpPr>
        <p:sp>
          <p:nvSpPr>
            <p:cNvPr id="34849" name="Rectangle 4"/>
            <p:cNvSpPr>
              <a:spLocks noChangeArrowheads="1"/>
            </p:cNvSpPr>
            <p:nvPr/>
          </p:nvSpPr>
          <p:spPr bwMode="auto">
            <a:xfrm>
              <a:off x="2040" y="868"/>
              <a:ext cx="2489" cy="3039"/>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0"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34851" name="Text Box 6"/>
            <p:cNvSpPr txBox="1">
              <a:spLocks noChangeArrowheads="1"/>
            </p:cNvSpPr>
            <p:nvPr/>
          </p:nvSpPr>
          <p:spPr bwMode="auto">
            <a:xfrm>
              <a:off x="1954" y="973"/>
              <a:ext cx="31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ver</a:t>
              </a:r>
              <a:endParaRPr lang="en-US" sz="2400"/>
            </a:p>
          </p:txBody>
        </p:sp>
        <p:sp>
          <p:nvSpPr>
            <p:cNvPr id="34852" name="Text Box 7"/>
            <p:cNvSpPr txBox="1">
              <a:spLocks noChangeArrowheads="1"/>
            </p:cNvSpPr>
            <p:nvPr/>
          </p:nvSpPr>
          <p:spPr bwMode="auto">
            <a:xfrm>
              <a:off x="3529" y="1012"/>
              <a:ext cx="508"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length</a:t>
              </a:r>
            </a:p>
          </p:txBody>
        </p:sp>
        <p:sp>
          <p:nvSpPr>
            <p:cNvPr id="34853" name="Line 8"/>
            <p:cNvSpPr>
              <a:spLocks noChangeShapeType="1"/>
            </p:cNvSpPr>
            <p:nvPr/>
          </p:nvSpPr>
          <p:spPr bwMode="auto">
            <a:xfrm>
              <a:off x="1988" y="1261"/>
              <a:ext cx="2486" cy="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4" name="Line 9"/>
            <p:cNvSpPr>
              <a:spLocks noChangeShapeType="1"/>
            </p:cNvSpPr>
            <p:nvPr/>
          </p:nvSpPr>
          <p:spPr bwMode="auto">
            <a:xfrm flipH="1" flipV="1">
              <a:off x="3210" y="941"/>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5" name="Text Box 10"/>
            <p:cNvSpPr txBox="1">
              <a:spLocks noChangeArrowheads="1"/>
            </p:cNvSpPr>
            <p:nvPr/>
          </p:nvSpPr>
          <p:spPr bwMode="auto">
            <a:xfrm>
              <a:off x="2922" y="607"/>
              <a:ext cx="54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32 bits</a:t>
              </a:r>
              <a:endParaRPr lang="en-US" sz="2400"/>
            </a:p>
          </p:txBody>
        </p:sp>
        <p:sp>
          <p:nvSpPr>
            <p:cNvPr id="34856"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7"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8" name="Text Box 13"/>
            <p:cNvSpPr txBox="1">
              <a:spLocks noChangeArrowheads="1"/>
            </p:cNvSpPr>
            <p:nvPr/>
          </p:nvSpPr>
          <p:spPr bwMode="auto">
            <a:xfrm>
              <a:off x="2606" y="2792"/>
              <a:ext cx="1351" cy="8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a:t>data </a:t>
              </a:r>
            </a:p>
            <a:p>
              <a:pPr algn="ctr">
                <a:defRPr/>
              </a:pPr>
              <a:r>
                <a:rPr lang="en-US" sz="2000"/>
                <a:t>(variable length,</a:t>
              </a:r>
            </a:p>
            <a:p>
              <a:pPr algn="ctr">
                <a:defRPr/>
              </a:pPr>
              <a:r>
                <a:rPr lang="en-US" sz="2000"/>
                <a:t>typically a TCP </a:t>
              </a:r>
            </a:p>
            <a:p>
              <a:pPr algn="ctr">
                <a:defRPr/>
              </a:pPr>
              <a:r>
                <a:rPr lang="en-US" sz="2000"/>
                <a:t>or UDP segment)</a:t>
              </a:r>
              <a:endParaRPr lang="en-US" sz="2400"/>
            </a:p>
          </p:txBody>
        </p:sp>
        <p:sp>
          <p:nvSpPr>
            <p:cNvPr id="34859" name="Text Box 14"/>
            <p:cNvSpPr txBox="1">
              <a:spLocks noChangeArrowheads="1"/>
            </p:cNvSpPr>
            <p:nvPr/>
          </p:nvSpPr>
          <p:spPr bwMode="auto">
            <a:xfrm>
              <a:off x="1929" y="1320"/>
              <a:ext cx="135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16-bit identifier</a:t>
              </a:r>
              <a:endParaRPr lang="en-US" sz="2000"/>
            </a:p>
          </p:txBody>
        </p:sp>
        <p:sp>
          <p:nvSpPr>
            <p:cNvPr id="34860" name="Line 15"/>
            <p:cNvSpPr>
              <a:spLocks noChangeShapeType="1"/>
            </p:cNvSpPr>
            <p:nvPr/>
          </p:nvSpPr>
          <p:spPr bwMode="auto">
            <a:xfrm flipV="1">
              <a:off x="1984" y="22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1" name="Line 16"/>
            <p:cNvSpPr>
              <a:spLocks noChangeShapeType="1"/>
            </p:cNvSpPr>
            <p:nvPr/>
          </p:nvSpPr>
          <p:spPr bwMode="auto">
            <a:xfrm flipV="1">
              <a:off x="1984" y="25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2" name="Text Box 17"/>
            <p:cNvSpPr txBox="1">
              <a:spLocks noChangeArrowheads="1"/>
            </p:cNvSpPr>
            <p:nvPr/>
          </p:nvSpPr>
          <p:spPr bwMode="auto">
            <a:xfrm>
              <a:off x="3464" y="1549"/>
              <a:ext cx="804"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header</a:t>
              </a:r>
            </a:p>
            <a:p>
              <a:pPr algn="ctr">
                <a:defRPr/>
              </a:pPr>
              <a:r>
                <a:rPr lang="en-US"/>
                <a:t> checksum</a:t>
              </a:r>
            </a:p>
          </p:txBody>
        </p:sp>
        <p:sp>
          <p:nvSpPr>
            <p:cNvPr id="34863" name="Text Box 18"/>
            <p:cNvSpPr txBox="1">
              <a:spLocks noChangeArrowheads="1"/>
            </p:cNvSpPr>
            <p:nvPr/>
          </p:nvSpPr>
          <p:spPr bwMode="auto">
            <a:xfrm>
              <a:off x="2008" y="1531"/>
              <a:ext cx="54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time to</a:t>
              </a:r>
            </a:p>
            <a:p>
              <a:pPr algn="ctr">
                <a:defRPr/>
              </a:pPr>
              <a:r>
                <a:rPr lang="en-US"/>
                <a:t>live</a:t>
              </a:r>
            </a:p>
          </p:txBody>
        </p:sp>
        <p:sp>
          <p:nvSpPr>
            <p:cNvPr id="34864" name="Text Box 19"/>
            <p:cNvSpPr txBox="1">
              <a:spLocks noChangeArrowheads="1"/>
            </p:cNvSpPr>
            <p:nvPr/>
          </p:nvSpPr>
          <p:spPr bwMode="auto">
            <a:xfrm>
              <a:off x="2369" y="1959"/>
              <a:ext cx="1668"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32 bit source IP address</a:t>
              </a:r>
              <a:endParaRPr lang="en-US" sz="2400"/>
            </a:p>
          </p:txBody>
        </p:sp>
        <p:sp>
          <p:nvSpPr>
            <p:cNvPr id="34865" name="Text Box 31"/>
            <p:cNvSpPr txBox="1">
              <a:spLocks noChangeArrowheads="1"/>
            </p:cNvSpPr>
            <p:nvPr/>
          </p:nvSpPr>
          <p:spPr bwMode="auto">
            <a:xfrm>
              <a:off x="2222" y="907"/>
              <a:ext cx="47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head.</a:t>
              </a:r>
            </a:p>
            <a:p>
              <a:pPr algn="ctr">
                <a:defRPr/>
              </a:pPr>
              <a:r>
                <a:rPr lang="en-US"/>
                <a:t>len</a:t>
              </a:r>
              <a:endParaRPr lang="en-US" sz="2400"/>
            </a:p>
          </p:txBody>
        </p:sp>
        <p:sp>
          <p:nvSpPr>
            <p:cNvPr id="34866" name="Text Box 32"/>
            <p:cNvSpPr txBox="1">
              <a:spLocks noChangeArrowheads="1"/>
            </p:cNvSpPr>
            <p:nvPr/>
          </p:nvSpPr>
          <p:spPr bwMode="auto">
            <a:xfrm>
              <a:off x="2646" y="901"/>
              <a:ext cx="572"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type of</a:t>
              </a:r>
            </a:p>
            <a:p>
              <a:pPr algn="ctr">
                <a:defRPr/>
              </a:pPr>
              <a:r>
                <a:rPr lang="en-US"/>
                <a:t>service</a:t>
              </a:r>
              <a:endParaRPr lang="en-US" sz="2400"/>
            </a:p>
          </p:txBody>
        </p:sp>
        <p:sp>
          <p:nvSpPr>
            <p:cNvPr id="34867" name="Line 33"/>
            <p:cNvSpPr>
              <a:spLocks noChangeShapeType="1"/>
            </p:cNvSpPr>
            <p:nvPr/>
          </p:nvSpPr>
          <p:spPr bwMode="auto">
            <a:xfrm flipH="1" flipV="1">
              <a:off x="2646" y="938"/>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8" name="Line 34"/>
            <p:cNvSpPr>
              <a:spLocks noChangeShapeType="1"/>
            </p:cNvSpPr>
            <p:nvPr/>
          </p:nvSpPr>
          <p:spPr bwMode="auto">
            <a:xfrm flipH="1" flipV="1">
              <a:off x="2259" y="944"/>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9" name="Line 37"/>
            <p:cNvSpPr>
              <a:spLocks noChangeShapeType="1"/>
            </p:cNvSpPr>
            <p:nvPr/>
          </p:nvSpPr>
          <p:spPr bwMode="auto">
            <a:xfrm flipH="1" flipV="1">
              <a:off x="3210" y="1265"/>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0" name="Text Box 38"/>
            <p:cNvSpPr txBox="1">
              <a:spLocks noChangeArrowheads="1"/>
            </p:cNvSpPr>
            <p:nvPr/>
          </p:nvSpPr>
          <p:spPr bwMode="auto">
            <a:xfrm>
              <a:off x="3117" y="1314"/>
              <a:ext cx="48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flgs</a:t>
              </a:r>
              <a:endParaRPr lang="en-US" sz="2000"/>
            </a:p>
          </p:txBody>
        </p:sp>
        <p:sp>
          <p:nvSpPr>
            <p:cNvPr id="34871" name="Line 39"/>
            <p:cNvSpPr>
              <a:spLocks noChangeShapeType="1"/>
            </p:cNvSpPr>
            <p:nvPr/>
          </p:nvSpPr>
          <p:spPr bwMode="auto">
            <a:xfrm flipH="1" flipV="1">
              <a:off x="3504" y="1259"/>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2" name="Text Box 40"/>
            <p:cNvSpPr txBox="1">
              <a:spLocks noChangeArrowheads="1"/>
            </p:cNvSpPr>
            <p:nvPr/>
          </p:nvSpPr>
          <p:spPr bwMode="auto">
            <a:xfrm>
              <a:off x="3531" y="1230"/>
              <a:ext cx="900"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fragment</a:t>
              </a:r>
            </a:p>
            <a:p>
              <a:pPr algn="ctr">
                <a:defRPr/>
              </a:pPr>
              <a:r>
                <a:rPr lang="en-US"/>
                <a:t> offset</a:t>
              </a:r>
              <a:endParaRPr lang="en-US" sz="2000"/>
            </a:p>
          </p:txBody>
        </p:sp>
        <p:sp>
          <p:nvSpPr>
            <p:cNvPr id="34873" name="Line 43"/>
            <p:cNvSpPr>
              <a:spLocks noChangeShapeType="1"/>
            </p:cNvSpPr>
            <p:nvPr/>
          </p:nvSpPr>
          <p:spPr bwMode="auto">
            <a:xfrm flipV="1">
              <a:off x="1984" y="1581"/>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4" name="Line 44"/>
            <p:cNvSpPr>
              <a:spLocks noChangeShapeType="1"/>
            </p:cNvSpPr>
            <p:nvPr/>
          </p:nvSpPr>
          <p:spPr bwMode="auto">
            <a:xfrm flipH="1" flipV="1">
              <a:off x="3210" y="1583"/>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5" name="Line 45"/>
            <p:cNvSpPr>
              <a:spLocks noChangeShapeType="1"/>
            </p:cNvSpPr>
            <p:nvPr/>
          </p:nvSpPr>
          <p:spPr bwMode="auto">
            <a:xfrm flipV="1">
              <a:off x="1972" y="19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6" name="Text Box 46"/>
            <p:cNvSpPr txBox="1">
              <a:spLocks noChangeArrowheads="1"/>
            </p:cNvSpPr>
            <p:nvPr/>
          </p:nvSpPr>
          <p:spPr bwMode="auto">
            <a:xfrm>
              <a:off x="2668" y="1525"/>
              <a:ext cx="484"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upper</a:t>
              </a:r>
            </a:p>
            <a:p>
              <a:pPr algn="ctr">
                <a:defRPr/>
              </a:pPr>
              <a:r>
                <a:rPr lang="en-US"/>
                <a:t> layer</a:t>
              </a:r>
            </a:p>
          </p:txBody>
        </p:sp>
        <p:sp>
          <p:nvSpPr>
            <p:cNvPr id="34877" name="Line 47"/>
            <p:cNvSpPr>
              <a:spLocks noChangeShapeType="1"/>
            </p:cNvSpPr>
            <p:nvPr/>
          </p:nvSpPr>
          <p:spPr bwMode="auto">
            <a:xfrm flipH="1" flipV="1">
              <a:off x="2610" y="1589"/>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8" name="Text Box 49"/>
            <p:cNvSpPr txBox="1">
              <a:spLocks noChangeArrowheads="1"/>
            </p:cNvSpPr>
            <p:nvPr/>
          </p:nvSpPr>
          <p:spPr bwMode="auto">
            <a:xfrm>
              <a:off x="2262" y="2235"/>
              <a:ext cx="1932"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32 bit destination IP address</a:t>
              </a:r>
              <a:endParaRPr lang="en-US" sz="2400"/>
            </a:p>
          </p:txBody>
        </p:sp>
        <p:sp>
          <p:nvSpPr>
            <p:cNvPr id="34879" name="Line 50"/>
            <p:cNvSpPr>
              <a:spLocks noChangeShapeType="1"/>
            </p:cNvSpPr>
            <p:nvPr/>
          </p:nvSpPr>
          <p:spPr bwMode="auto">
            <a:xfrm flipV="1">
              <a:off x="1984" y="2787"/>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80" name="Text Box 51"/>
            <p:cNvSpPr txBox="1">
              <a:spLocks noChangeArrowheads="1"/>
            </p:cNvSpPr>
            <p:nvPr/>
          </p:nvSpPr>
          <p:spPr bwMode="auto">
            <a:xfrm>
              <a:off x="2673" y="2529"/>
              <a:ext cx="106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a:t>options (if any)</a:t>
              </a:r>
              <a:endParaRPr lang="en-US" sz="2400"/>
            </a:p>
          </p:txBody>
        </p:sp>
      </p:grpSp>
      <p:sp>
        <p:nvSpPr>
          <p:cNvPr id="34821" name="Rectangle 2"/>
          <p:cNvSpPr>
            <a:spLocks noGrp="1" noChangeArrowheads="1"/>
          </p:cNvSpPr>
          <p:nvPr>
            <p:ph type="title"/>
          </p:nvPr>
        </p:nvSpPr>
        <p:spPr>
          <a:xfrm>
            <a:off x="2044700" y="0"/>
            <a:ext cx="7772400" cy="781050"/>
          </a:xfrm>
        </p:spPr>
        <p:txBody>
          <a:bodyPr/>
          <a:lstStyle/>
          <a:p>
            <a:pPr>
              <a:defRPr/>
            </a:pPr>
            <a:r>
              <a:rPr lang="en-US" sz="4000"/>
              <a:t>IP datagram format</a:t>
            </a:r>
            <a:endParaRPr lang="en-US">
              <a:cs typeface="+mj-cs"/>
            </a:endParaRPr>
          </a:p>
        </p:txBody>
      </p:sp>
      <p:grpSp>
        <p:nvGrpSpPr>
          <p:cNvPr id="575544" name="Group 56"/>
          <p:cNvGrpSpPr>
            <a:grpSpLocks/>
          </p:cNvGrpSpPr>
          <p:nvPr/>
        </p:nvGrpSpPr>
        <p:grpSpPr bwMode="auto">
          <a:xfrm>
            <a:off x="2292350" y="858838"/>
            <a:ext cx="2501900" cy="792162"/>
            <a:chOff x="484" y="541"/>
            <a:chExt cx="1576" cy="499"/>
          </a:xfrm>
        </p:grpSpPr>
        <p:sp>
          <p:nvSpPr>
            <p:cNvPr id="34847" name="Text Box 20"/>
            <p:cNvSpPr txBox="1">
              <a:spLocks noChangeArrowheads="1"/>
            </p:cNvSpPr>
            <p:nvPr/>
          </p:nvSpPr>
          <p:spPr bwMode="auto">
            <a:xfrm>
              <a:off x="484" y="541"/>
              <a:ext cx="130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IP protocol version</a:t>
              </a:r>
            </a:p>
            <a:p>
              <a:pPr algn="r">
                <a:defRPr/>
              </a:pPr>
              <a:r>
                <a:rPr lang="en-US"/>
                <a:t>number</a:t>
              </a:r>
              <a:endParaRPr lang="en-US" sz="1000"/>
            </a:p>
          </p:txBody>
        </p:sp>
        <p:sp>
          <p:nvSpPr>
            <p:cNvPr id="34848" name="Line 23"/>
            <p:cNvSpPr>
              <a:spLocks noChangeShapeType="1"/>
            </p:cNvSpPr>
            <p:nvPr/>
          </p:nvSpPr>
          <p:spPr bwMode="auto">
            <a:xfrm>
              <a:off x="1727" y="749"/>
              <a:ext cx="333" cy="291"/>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5" name="Group 57"/>
          <p:cNvGrpSpPr>
            <a:grpSpLocks/>
          </p:cNvGrpSpPr>
          <p:nvPr/>
        </p:nvGrpSpPr>
        <p:grpSpPr bwMode="auto">
          <a:xfrm>
            <a:off x="2782889" y="1406525"/>
            <a:ext cx="2416175" cy="641350"/>
            <a:chOff x="793" y="886"/>
            <a:chExt cx="1522" cy="404"/>
          </a:xfrm>
        </p:grpSpPr>
        <p:sp>
          <p:nvSpPr>
            <p:cNvPr id="34845" name="Text Box 21"/>
            <p:cNvSpPr txBox="1">
              <a:spLocks noChangeArrowheads="1"/>
            </p:cNvSpPr>
            <p:nvPr/>
          </p:nvSpPr>
          <p:spPr bwMode="auto">
            <a:xfrm>
              <a:off x="793" y="886"/>
              <a:ext cx="99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header length</a:t>
              </a:r>
            </a:p>
            <a:p>
              <a:pPr algn="r">
                <a:defRPr/>
              </a:pPr>
              <a:r>
                <a:rPr lang="en-US"/>
                <a:t> (bytes)</a:t>
              </a:r>
              <a:endParaRPr lang="en-US" sz="1000"/>
            </a:p>
          </p:txBody>
        </p:sp>
        <p:sp>
          <p:nvSpPr>
            <p:cNvPr id="34846" name="Line 24"/>
            <p:cNvSpPr>
              <a:spLocks noChangeShapeType="1"/>
            </p:cNvSpPr>
            <p:nvPr/>
          </p:nvSpPr>
          <p:spPr bwMode="auto">
            <a:xfrm>
              <a:off x="1745" y="1100"/>
              <a:ext cx="570" cy="93"/>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8" name="Group 60"/>
          <p:cNvGrpSpPr>
            <a:grpSpLocks/>
          </p:cNvGrpSpPr>
          <p:nvPr/>
        </p:nvGrpSpPr>
        <p:grpSpPr bwMode="auto">
          <a:xfrm>
            <a:off x="2251076" y="2732088"/>
            <a:ext cx="3624263" cy="1592262"/>
            <a:chOff x="458" y="1721"/>
            <a:chExt cx="2283" cy="1003"/>
          </a:xfrm>
        </p:grpSpPr>
        <p:sp>
          <p:nvSpPr>
            <p:cNvPr id="34843" name="Text Box 27"/>
            <p:cNvSpPr txBox="1">
              <a:spLocks noChangeArrowheads="1"/>
            </p:cNvSpPr>
            <p:nvPr/>
          </p:nvSpPr>
          <p:spPr bwMode="auto">
            <a:xfrm>
              <a:off x="458" y="2320"/>
              <a:ext cx="1404"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upper layer protocol</a:t>
              </a:r>
            </a:p>
            <a:p>
              <a:pPr algn="r">
                <a:defRPr/>
              </a:pPr>
              <a:r>
                <a:rPr lang="en-US"/>
                <a:t>to deliver payload to</a:t>
              </a:r>
            </a:p>
          </p:txBody>
        </p:sp>
        <p:sp>
          <p:nvSpPr>
            <p:cNvPr id="34844" name="Line 28"/>
            <p:cNvSpPr>
              <a:spLocks noChangeShapeType="1"/>
            </p:cNvSpPr>
            <p:nvPr/>
          </p:nvSpPr>
          <p:spPr bwMode="auto">
            <a:xfrm flipV="1">
              <a:off x="1817" y="1721"/>
              <a:ext cx="924" cy="708"/>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9" name="Group 61"/>
          <p:cNvGrpSpPr>
            <a:grpSpLocks/>
          </p:cNvGrpSpPr>
          <p:nvPr/>
        </p:nvGrpSpPr>
        <p:grpSpPr bwMode="auto">
          <a:xfrm>
            <a:off x="8370888" y="1054101"/>
            <a:ext cx="2176462" cy="735013"/>
            <a:chOff x="4313" y="664"/>
            <a:chExt cx="1371" cy="463"/>
          </a:xfrm>
        </p:grpSpPr>
        <p:sp>
          <p:nvSpPr>
            <p:cNvPr id="34841" name="Text Box 26"/>
            <p:cNvSpPr txBox="1">
              <a:spLocks noChangeArrowheads="1"/>
            </p:cNvSpPr>
            <p:nvPr/>
          </p:nvSpPr>
          <p:spPr bwMode="auto">
            <a:xfrm>
              <a:off x="4648" y="664"/>
              <a:ext cx="103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total datagram</a:t>
              </a:r>
            </a:p>
            <a:p>
              <a:pPr>
                <a:defRPr/>
              </a:pPr>
              <a:r>
                <a:rPr lang="en-US"/>
                <a:t>length (bytes)</a:t>
              </a:r>
            </a:p>
          </p:txBody>
        </p:sp>
        <p:sp>
          <p:nvSpPr>
            <p:cNvPr id="34842" name="Line 30"/>
            <p:cNvSpPr>
              <a:spLocks noChangeShapeType="1"/>
            </p:cNvSpPr>
            <p:nvPr/>
          </p:nvSpPr>
          <p:spPr bwMode="auto">
            <a:xfrm flipH="1">
              <a:off x="4313" y="869"/>
              <a:ext cx="402" cy="258"/>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6" name="Group 58"/>
          <p:cNvGrpSpPr>
            <a:grpSpLocks/>
          </p:cNvGrpSpPr>
          <p:nvPr/>
        </p:nvGrpSpPr>
        <p:grpSpPr bwMode="auto">
          <a:xfrm>
            <a:off x="2727326" y="1760539"/>
            <a:ext cx="3119438" cy="568325"/>
            <a:chOff x="758" y="1109"/>
            <a:chExt cx="1965" cy="358"/>
          </a:xfrm>
        </p:grpSpPr>
        <p:sp>
          <p:nvSpPr>
            <p:cNvPr id="34839" name="Text Box 35"/>
            <p:cNvSpPr txBox="1">
              <a:spLocks noChangeArrowheads="1"/>
            </p:cNvSpPr>
            <p:nvPr/>
          </p:nvSpPr>
          <p:spPr bwMode="auto">
            <a:xfrm>
              <a:off x="758" y="1234"/>
              <a:ext cx="1061"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r>
                <a:rPr lang="ja-JP" altLang="en-US" sz="1800"/>
                <a:t>“</a:t>
              </a:r>
              <a:r>
                <a:rPr lang="en-US" altLang="ja-JP" sz="1800"/>
                <a:t>type</a:t>
              </a:r>
              <a:r>
                <a:rPr lang="ja-JP" altLang="en-US" sz="1800"/>
                <a:t>”</a:t>
              </a:r>
              <a:r>
                <a:rPr lang="en-US" altLang="ja-JP" sz="1800"/>
                <a:t> of data </a:t>
              </a:r>
              <a:endParaRPr lang="en-US" altLang="en-US" sz="1000"/>
            </a:p>
          </p:txBody>
        </p:sp>
        <p:sp>
          <p:nvSpPr>
            <p:cNvPr id="34840" name="Line 36"/>
            <p:cNvSpPr>
              <a:spLocks noChangeShapeType="1"/>
            </p:cNvSpPr>
            <p:nvPr/>
          </p:nvSpPr>
          <p:spPr bwMode="auto">
            <a:xfrm flipV="1">
              <a:off x="1757" y="1109"/>
              <a:ext cx="966" cy="261"/>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50" name="Group 62"/>
          <p:cNvGrpSpPr>
            <a:grpSpLocks/>
          </p:cNvGrpSpPr>
          <p:nvPr/>
        </p:nvGrpSpPr>
        <p:grpSpPr bwMode="auto">
          <a:xfrm>
            <a:off x="6475413" y="1787525"/>
            <a:ext cx="4102100" cy="915988"/>
            <a:chOff x="3119" y="1126"/>
            <a:chExt cx="2584" cy="577"/>
          </a:xfrm>
        </p:grpSpPr>
        <p:sp>
          <p:nvSpPr>
            <p:cNvPr id="34835" name="Text Box 25"/>
            <p:cNvSpPr txBox="1">
              <a:spLocks noChangeArrowheads="1"/>
            </p:cNvSpPr>
            <p:nvPr/>
          </p:nvSpPr>
          <p:spPr bwMode="auto">
            <a:xfrm>
              <a:off x="4667" y="1126"/>
              <a:ext cx="1036"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for</a:t>
              </a:r>
            </a:p>
            <a:p>
              <a:pPr>
                <a:defRPr/>
              </a:pPr>
              <a:r>
                <a:rPr lang="en-US"/>
                <a:t>fragmentation/</a:t>
              </a:r>
            </a:p>
            <a:p>
              <a:pPr>
                <a:defRPr/>
              </a:pPr>
              <a:r>
                <a:rPr lang="en-US"/>
                <a:t>reassembly</a:t>
              </a:r>
            </a:p>
          </p:txBody>
        </p:sp>
        <p:sp>
          <p:nvSpPr>
            <p:cNvPr id="34836" name="Line 29"/>
            <p:cNvSpPr>
              <a:spLocks noChangeShapeType="1"/>
            </p:cNvSpPr>
            <p:nvPr/>
          </p:nvSpPr>
          <p:spPr bwMode="auto">
            <a:xfrm flipH="1">
              <a:off x="3443" y="1415"/>
              <a:ext cx="1284" cy="12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7" name="Line 41"/>
            <p:cNvSpPr>
              <a:spLocks noChangeShapeType="1"/>
            </p:cNvSpPr>
            <p:nvPr/>
          </p:nvSpPr>
          <p:spPr bwMode="auto">
            <a:xfrm flipH="1" flipV="1">
              <a:off x="4301" y="1349"/>
              <a:ext cx="414" cy="72"/>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8" name="Line 42"/>
            <p:cNvSpPr>
              <a:spLocks noChangeShapeType="1"/>
            </p:cNvSpPr>
            <p:nvPr/>
          </p:nvSpPr>
          <p:spPr bwMode="auto">
            <a:xfrm flipH="1">
              <a:off x="3119" y="1421"/>
              <a:ext cx="1584" cy="36"/>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47" name="Group 59"/>
          <p:cNvGrpSpPr>
            <a:grpSpLocks/>
          </p:cNvGrpSpPr>
          <p:nvPr/>
        </p:nvGrpSpPr>
        <p:grpSpPr bwMode="auto">
          <a:xfrm>
            <a:off x="2543176" y="2406651"/>
            <a:ext cx="2398713" cy="1190625"/>
            <a:chOff x="642" y="1516"/>
            <a:chExt cx="1511" cy="750"/>
          </a:xfrm>
        </p:grpSpPr>
        <p:sp>
          <p:nvSpPr>
            <p:cNvPr id="34833" name="Text Box 22"/>
            <p:cNvSpPr txBox="1">
              <a:spLocks noChangeArrowheads="1"/>
            </p:cNvSpPr>
            <p:nvPr/>
          </p:nvSpPr>
          <p:spPr bwMode="auto">
            <a:xfrm>
              <a:off x="642" y="1516"/>
              <a:ext cx="1204" cy="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a:t>max number</a:t>
              </a:r>
            </a:p>
            <a:p>
              <a:pPr algn="r">
                <a:defRPr/>
              </a:pPr>
              <a:r>
                <a:rPr lang="en-US"/>
                <a:t>remaining hops</a:t>
              </a:r>
            </a:p>
            <a:p>
              <a:pPr algn="r">
                <a:defRPr/>
              </a:pPr>
              <a:r>
                <a:rPr lang="en-US"/>
                <a:t>(decremented at </a:t>
              </a:r>
            </a:p>
            <a:p>
              <a:pPr algn="r">
                <a:defRPr/>
              </a:pPr>
              <a:r>
                <a:rPr lang="en-US"/>
                <a:t>each router)</a:t>
              </a:r>
            </a:p>
          </p:txBody>
        </p:sp>
        <p:sp>
          <p:nvSpPr>
            <p:cNvPr id="34834" name="Line 48"/>
            <p:cNvSpPr>
              <a:spLocks noChangeShapeType="1"/>
            </p:cNvSpPr>
            <p:nvPr/>
          </p:nvSpPr>
          <p:spPr bwMode="auto">
            <a:xfrm>
              <a:off x="1805" y="1700"/>
              <a:ext cx="348" cy="57"/>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75551" name="Group 63"/>
          <p:cNvGrpSpPr>
            <a:grpSpLocks/>
          </p:cNvGrpSpPr>
          <p:nvPr/>
        </p:nvGrpSpPr>
        <p:grpSpPr bwMode="auto">
          <a:xfrm>
            <a:off x="8056563" y="3987801"/>
            <a:ext cx="2508250" cy="1465263"/>
            <a:chOff x="4115" y="2512"/>
            <a:chExt cx="1580" cy="923"/>
          </a:xfrm>
        </p:grpSpPr>
        <p:sp>
          <p:nvSpPr>
            <p:cNvPr id="34831" name="Text Box 52"/>
            <p:cNvSpPr txBox="1">
              <a:spLocks noChangeArrowheads="1"/>
            </p:cNvSpPr>
            <p:nvPr/>
          </p:nvSpPr>
          <p:spPr bwMode="auto">
            <a:xfrm>
              <a:off x="4595" y="2512"/>
              <a:ext cx="1100" cy="9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t>e.g. timestamp,</a:t>
              </a:r>
            </a:p>
            <a:p>
              <a:pPr>
                <a:defRPr/>
              </a:pPr>
              <a:r>
                <a:rPr lang="en-US"/>
                <a:t>record route</a:t>
              </a:r>
            </a:p>
            <a:p>
              <a:pPr>
                <a:defRPr/>
              </a:pPr>
              <a:r>
                <a:rPr lang="en-US"/>
                <a:t>taken, specify</a:t>
              </a:r>
            </a:p>
            <a:p>
              <a:pPr>
                <a:defRPr/>
              </a:pPr>
              <a:r>
                <a:rPr lang="en-US"/>
                <a:t>list of routers </a:t>
              </a:r>
            </a:p>
            <a:p>
              <a:pPr>
                <a:defRPr/>
              </a:pPr>
              <a:r>
                <a:rPr lang="en-US"/>
                <a:t>to visit.</a:t>
              </a:r>
            </a:p>
          </p:txBody>
        </p:sp>
        <p:sp>
          <p:nvSpPr>
            <p:cNvPr id="34832" name="Line 53"/>
            <p:cNvSpPr>
              <a:spLocks noChangeShapeType="1"/>
            </p:cNvSpPr>
            <p:nvPr/>
          </p:nvSpPr>
          <p:spPr bwMode="auto">
            <a:xfrm flipH="1">
              <a:off x="4115" y="2651"/>
              <a:ext cx="516" cy="6"/>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575542" name="Rectangle 54"/>
          <p:cNvSpPr>
            <a:spLocks noChangeArrowheads="1"/>
          </p:cNvSpPr>
          <p:nvPr/>
        </p:nvSpPr>
        <p:spPr bwMode="auto">
          <a:xfrm>
            <a:off x="1768476" y="4595813"/>
            <a:ext cx="2620963" cy="1606550"/>
          </a:xfrm>
          <a:prstGeom prst="rect">
            <a:avLst/>
          </a:prstGeom>
          <a:noFill/>
          <a:ln w="9525">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defRPr/>
            </a:pPr>
            <a:r>
              <a:rPr lang="en-US" sz="2000" i="1">
                <a:solidFill>
                  <a:srgbClr val="CC0000"/>
                </a:solidFill>
                <a:latin typeface="Arial" charset="0"/>
                <a:ea typeface="ＭＳ Ｐゴシック" charset="0"/>
              </a:rPr>
              <a:t>how much overhead?</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20 bytes of TCP</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20 bytes of IP</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 40 bytes + app layer overhead</a:t>
            </a:r>
          </a:p>
        </p:txBody>
      </p:sp>
    </p:spTree>
    <p:extLst>
      <p:ext uri="{BB962C8B-B14F-4D97-AF65-F5344CB8AC3E}">
        <p14:creationId xmlns:p14="http://schemas.microsoft.com/office/powerpoint/2010/main" val="1864884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5544"/>
                                        </p:tgtEl>
                                        <p:attrNameLst>
                                          <p:attrName>style.visibility</p:attrName>
                                        </p:attrNameLst>
                                      </p:cBhvr>
                                      <p:to>
                                        <p:strVal val="visible"/>
                                      </p:to>
                                    </p:set>
                                    <p:animEffect transition="in" filter="dissolve">
                                      <p:cBhvr>
                                        <p:cTn id="7" dur="500"/>
                                        <p:tgtEl>
                                          <p:spTgt spid="5755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5545"/>
                                        </p:tgtEl>
                                        <p:attrNameLst>
                                          <p:attrName>style.visibility</p:attrName>
                                        </p:attrNameLst>
                                      </p:cBhvr>
                                      <p:to>
                                        <p:strVal val="visible"/>
                                      </p:to>
                                    </p:set>
                                    <p:animEffect transition="in" filter="dissolve">
                                      <p:cBhvr>
                                        <p:cTn id="12" dur="500"/>
                                        <p:tgtEl>
                                          <p:spTgt spid="575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75546"/>
                                        </p:tgtEl>
                                        <p:attrNameLst>
                                          <p:attrName>style.visibility</p:attrName>
                                        </p:attrNameLst>
                                      </p:cBhvr>
                                      <p:to>
                                        <p:strVal val="visible"/>
                                      </p:to>
                                    </p:set>
                                    <p:animEffect transition="in" filter="dissolve">
                                      <p:cBhvr>
                                        <p:cTn id="17" dur="500"/>
                                        <p:tgtEl>
                                          <p:spTgt spid="575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75547"/>
                                        </p:tgtEl>
                                        <p:attrNameLst>
                                          <p:attrName>style.visibility</p:attrName>
                                        </p:attrNameLst>
                                      </p:cBhvr>
                                      <p:to>
                                        <p:strVal val="visible"/>
                                      </p:to>
                                    </p:set>
                                    <p:animEffect transition="in" filter="dissolve">
                                      <p:cBhvr>
                                        <p:cTn id="22" dur="500"/>
                                        <p:tgtEl>
                                          <p:spTgt spid="575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75548"/>
                                        </p:tgtEl>
                                        <p:attrNameLst>
                                          <p:attrName>style.visibility</p:attrName>
                                        </p:attrNameLst>
                                      </p:cBhvr>
                                      <p:to>
                                        <p:strVal val="visible"/>
                                      </p:to>
                                    </p:set>
                                    <p:animEffect transition="in" filter="dissolve">
                                      <p:cBhvr>
                                        <p:cTn id="27" dur="500"/>
                                        <p:tgtEl>
                                          <p:spTgt spid="5755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75549"/>
                                        </p:tgtEl>
                                        <p:attrNameLst>
                                          <p:attrName>style.visibility</p:attrName>
                                        </p:attrNameLst>
                                      </p:cBhvr>
                                      <p:to>
                                        <p:strVal val="visible"/>
                                      </p:to>
                                    </p:set>
                                    <p:animEffect transition="in" filter="dissolve">
                                      <p:cBhvr>
                                        <p:cTn id="32" dur="500"/>
                                        <p:tgtEl>
                                          <p:spTgt spid="575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75550"/>
                                        </p:tgtEl>
                                        <p:attrNameLst>
                                          <p:attrName>style.visibility</p:attrName>
                                        </p:attrNameLst>
                                      </p:cBhvr>
                                      <p:to>
                                        <p:strVal val="visible"/>
                                      </p:to>
                                    </p:set>
                                    <p:animEffect transition="in" filter="dissolve">
                                      <p:cBhvr>
                                        <p:cTn id="37" dur="500"/>
                                        <p:tgtEl>
                                          <p:spTgt spid="5755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75551"/>
                                        </p:tgtEl>
                                        <p:attrNameLst>
                                          <p:attrName>style.visibility</p:attrName>
                                        </p:attrNameLst>
                                      </p:cBhvr>
                                      <p:to>
                                        <p:strVal val="visible"/>
                                      </p:to>
                                    </p:set>
                                    <p:animEffect transition="in" filter="dissolve">
                                      <p:cBhvr>
                                        <p:cTn id="42" dur="500"/>
                                        <p:tgtEl>
                                          <p:spTgt spid="5755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IPv4 datagram format </a:t>
            </a:r>
          </a:p>
        </p:txBody>
      </p:sp>
      <p:sp>
        <p:nvSpPr>
          <p:cNvPr id="4" name="Content Placeholder 3"/>
          <p:cNvSpPr>
            <a:spLocks noGrp="1"/>
          </p:cNvSpPr>
          <p:nvPr>
            <p:ph idx="1"/>
          </p:nvPr>
        </p:nvSpPr>
        <p:spPr/>
        <p:txBody>
          <a:bodyPr>
            <a:normAutofit fontScale="85000" lnSpcReduction="10000"/>
          </a:bodyPr>
          <a:lstStyle/>
          <a:p>
            <a:r>
              <a:rPr lang="en-US" dirty="0"/>
              <a:t> Version number:</a:t>
            </a:r>
          </a:p>
          <a:p>
            <a:pPr lvl="1"/>
            <a:r>
              <a:rPr lang="en-US" dirty="0"/>
              <a:t> These 4 bits specify the IP protocol version of the datagram. By looking at the version number, the router can determine how to interpret the remainder of the IP datagram.</a:t>
            </a:r>
          </a:p>
          <a:p>
            <a:r>
              <a:rPr lang="en-US" dirty="0"/>
              <a:t> Header length:</a:t>
            </a:r>
          </a:p>
          <a:p>
            <a:pPr lvl="1"/>
            <a:r>
              <a:rPr lang="en-US" dirty="0"/>
              <a:t> Because an IPv4 datagram can contain a variable number of options (which are included in the IPv4 datagram header), these 4 bits are needed to determine where in the IP datagram the data actually begins.</a:t>
            </a:r>
          </a:p>
          <a:p>
            <a:pPr lvl="1"/>
            <a:r>
              <a:rPr lang="en-US" dirty="0"/>
              <a:t> Most IP datagrams do not contain options, so the typical IP datagram has a 20-byte header. </a:t>
            </a:r>
          </a:p>
          <a:p>
            <a:r>
              <a:rPr lang="en-US" dirty="0"/>
              <a:t> Type of service:</a:t>
            </a:r>
          </a:p>
          <a:p>
            <a:pPr lvl="1"/>
            <a:r>
              <a:rPr lang="en-US" dirty="0"/>
              <a:t> The type of service (TOS) bits were included in the IPv4 header to allow different types of IP datagrams (for example, datagrams particularly requiring low delay, high throughput, or reliability) to be distinguished from each other.</a:t>
            </a:r>
          </a:p>
          <a:p>
            <a:pPr lvl="1"/>
            <a:r>
              <a:rPr lang="en-US" dirty="0"/>
              <a:t> For example, it might be useful to distinguish real-time datagrams (such as those used by an IP telephony application) from non-real-time traffic (for example, FTP)</a:t>
            </a:r>
          </a:p>
        </p:txBody>
      </p:sp>
    </p:spTree>
    <p:extLst>
      <p:ext uri="{BB962C8B-B14F-4D97-AF65-F5344CB8AC3E}">
        <p14:creationId xmlns:p14="http://schemas.microsoft.com/office/powerpoint/2010/main" val="388675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Datagram length:</a:t>
            </a:r>
          </a:p>
          <a:p>
            <a:pPr lvl="1"/>
            <a:r>
              <a:rPr lang="en-US" dirty="0"/>
              <a:t> This is the total length of the IP datagram (header plus data), measured in bytes. </a:t>
            </a:r>
          </a:p>
          <a:p>
            <a:pPr lvl="1"/>
            <a:r>
              <a:rPr lang="en-US" dirty="0"/>
              <a:t>Since this field is 16 bits long, the theoretical maximum size of the IP datagram is 65,535 bytes. However, datagrams are rarely larger than 1,500 bytes</a:t>
            </a:r>
          </a:p>
          <a:p>
            <a:r>
              <a:rPr lang="en-US" dirty="0"/>
              <a:t>Identifier, flags, fragmentation offset:</a:t>
            </a:r>
          </a:p>
          <a:p>
            <a:pPr lvl="1"/>
            <a:r>
              <a:rPr lang="en-US" dirty="0"/>
              <a:t>These three fields have to do with so-called IP fragmentation</a:t>
            </a:r>
          </a:p>
          <a:p>
            <a:pPr lvl="1"/>
            <a:r>
              <a:rPr lang="en-US"/>
              <a:t> </a:t>
            </a:r>
            <a:r>
              <a:rPr lang="en-US" dirty="0"/>
              <a:t>Interestingly, the new version of IP, IPv6, does not allow for fragmentation at routers. </a:t>
            </a:r>
          </a:p>
          <a:p>
            <a:pPr marL="0" indent="0">
              <a:buNone/>
            </a:pPr>
            <a:r>
              <a:rPr lang="en-US" dirty="0"/>
              <a:t>• Time-to-live. </a:t>
            </a:r>
          </a:p>
          <a:p>
            <a:pPr lvl="1"/>
            <a:r>
              <a:rPr lang="en-US" dirty="0"/>
              <a:t>The time-to-live (TTL) field is included to ensure that datagrams do not circulate forever (due to, for example, a long-lived routing loop) in the network. </a:t>
            </a:r>
          </a:p>
          <a:p>
            <a:pPr lvl="1"/>
            <a:r>
              <a:rPr lang="en-US" dirty="0"/>
              <a:t>This field is decremented by one each time the datagram is processed by a router. If the TTL field reaches 0, the datagram must be dropped</a:t>
            </a:r>
          </a:p>
        </p:txBody>
      </p:sp>
    </p:spTree>
    <p:extLst>
      <p:ext uri="{BB962C8B-B14F-4D97-AF65-F5344CB8AC3E}">
        <p14:creationId xmlns:p14="http://schemas.microsoft.com/office/powerpoint/2010/main" val="656096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838200" y="1436914"/>
            <a:ext cx="10515600" cy="5016137"/>
          </a:xfrm>
        </p:spPr>
        <p:txBody>
          <a:bodyPr>
            <a:normAutofit fontScale="77500" lnSpcReduction="20000"/>
          </a:bodyPr>
          <a:lstStyle/>
          <a:p>
            <a:r>
              <a:rPr lang="en-US" b="1" dirty="0"/>
              <a:t>Protocol:</a:t>
            </a:r>
          </a:p>
          <a:p>
            <a:pPr lvl="1"/>
            <a:r>
              <a:rPr lang="en-US" dirty="0"/>
              <a:t>This field is used only when an IP datagram reaches its final destination. </a:t>
            </a:r>
          </a:p>
          <a:p>
            <a:pPr lvl="1"/>
            <a:r>
              <a:rPr lang="en-US" dirty="0"/>
              <a:t>The value of this field indicates the specific transport-layer protocol to which the data portion of this IP datagram should be passed.</a:t>
            </a:r>
          </a:p>
          <a:p>
            <a:pPr lvl="1"/>
            <a:r>
              <a:rPr lang="en-US" dirty="0"/>
              <a:t> For example, </a:t>
            </a:r>
            <a:r>
              <a:rPr lang="en-US" b="1" dirty="0"/>
              <a:t>a value of 6</a:t>
            </a:r>
            <a:r>
              <a:rPr lang="en-US" dirty="0"/>
              <a:t> indicates that the data portion is passed to </a:t>
            </a:r>
            <a:r>
              <a:rPr lang="en-US" b="1" dirty="0"/>
              <a:t>TCP</a:t>
            </a:r>
            <a:r>
              <a:rPr lang="en-US" dirty="0"/>
              <a:t>, while </a:t>
            </a:r>
            <a:r>
              <a:rPr lang="en-US" b="1" dirty="0"/>
              <a:t>a value of 17</a:t>
            </a:r>
            <a:r>
              <a:rPr lang="en-US" dirty="0"/>
              <a:t> indicates that the data is passed to </a:t>
            </a:r>
            <a:r>
              <a:rPr lang="en-US" b="1" dirty="0"/>
              <a:t>UDP</a:t>
            </a:r>
          </a:p>
          <a:p>
            <a:pPr lvl="1"/>
            <a:r>
              <a:rPr lang="en-US" b="1" dirty="0">
                <a:solidFill>
                  <a:srgbClr val="FF0000"/>
                </a:solidFill>
              </a:rPr>
              <a:t>The protocol number is the glue that binds the network and transport layers together, whereas the port number is the glue that binds the transport and application layers together. </a:t>
            </a:r>
          </a:p>
          <a:p>
            <a:r>
              <a:rPr lang="en-US" dirty="0">
                <a:solidFill>
                  <a:srgbClr val="FF0000"/>
                </a:solidFill>
              </a:rPr>
              <a:t> </a:t>
            </a:r>
            <a:r>
              <a:rPr lang="en-US" b="1" dirty="0"/>
              <a:t>Header checksum:</a:t>
            </a:r>
          </a:p>
          <a:p>
            <a:pPr lvl="1"/>
            <a:r>
              <a:rPr lang="en-US" dirty="0"/>
              <a:t> The header checksum aids a router in detecting bit errors in a received IP datagram.</a:t>
            </a:r>
          </a:p>
          <a:p>
            <a:pPr lvl="1"/>
            <a:r>
              <a:rPr lang="en-US" dirty="0"/>
              <a:t> The header checksum is computed by treating each 2 bytes in the header as a number and summing these numbers using 1s complement arithmetic.</a:t>
            </a:r>
          </a:p>
          <a:p>
            <a:pPr lvl="1"/>
            <a:r>
              <a:rPr lang="en-US" dirty="0"/>
              <a:t>the 1s complement of this sum, known as the Internet checksum, is stored in the checksum field. </a:t>
            </a:r>
          </a:p>
          <a:p>
            <a:pPr lvl="1"/>
            <a:r>
              <a:rPr lang="en-US" dirty="0"/>
              <a:t>A router computes the header checksum for each received IP datagram and detects an error condition if the checksum carried in the datagram header does not equal the computed checksum. </a:t>
            </a:r>
          </a:p>
          <a:p>
            <a:pPr lvl="1"/>
            <a:r>
              <a:rPr lang="en-US" dirty="0"/>
              <a:t>Routers typically discard datagrams for which an error has been detected. </a:t>
            </a:r>
          </a:p>
          <a:p>
            <a:pPr lvl="1"/>
            <a:r>
              <a:rPr lang="en-US" dirty="0"/>
              <a:t>Note that the checksum must be recomputed and stored again at each router, as the TTL field, and possibly the options field as well, may change. </a:t>
            </a:r>
          </a:p>
        </p:txBody>
      </p:sp>
    </p:spTree>
    <p:extLst>
      <p:ext uri="{BB962C8B-B14F-4D97-AF65-F5344CB8AC3E}">
        <p14:creationId xmlns:p14="http://schemas.microsoft.com/office/powerpoint/2010/main" val="3523814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3600" dirty="0"/>
              <a:t>Why does TCP/IP perform error checking at both the transport and network layers? </a:t>
            </a:r>
          </a:p>
        </p:txBody>
      </p:sp>
      <p:sp>
        <p:nvSpPr>
          <p:cNvPr id="3" name="Content Placeholder 2"/>
          <p:cNvSpPr>
            <a:spLocks noGrp="1"/>
          </p:cNvSpPr>
          <p:nvPr>
            <p:ph idx="1"/>
          </p:nvPr>
        </p:nvSpPr>
        <p:spPr/>
        <p:txBody>
          <a:bodyPr/>
          <a:lstStyle/>
          <a:p>
            <a:r>
              <a:rPr lang="en-US" dirty="0"/>
              <a:t>First, note that only the IP header is </a:t>
            </a:r>
            <a:r>
              <a:rPr lang="en-US" dirty="0" err="1"/>
              <a:t>checksummed</a:t>
            </a:r>
            <a:r>
              <a:rPr lang="en-US" dirty="0"/>
              <a:t> at the IP layer, while the TCP/UDP checksum is computed over the entire TCP/UDP segment.</a:t>
            </a:r>
          </a:p>
          <a:p>
            <a:r>
              <a:rPr lang="en-US" dirty="0"/>
              <a:t> Second, TCP/UDP and IP do not necessarily both have to belong to the same protocol stack. TCP can, in principle, run over a different protocol (for example, ATM) and IP can carry data that will not be passed to TCP/UDP</a:t>
            </a:r>
          </a:p>
        </p:txBody>
      </p:sp>
    </p:spTree>
    <p:extLst>
      <p:ext uri="{BB962C8B-B14F-4D97-AF65-F5344CB8AC3E}">
        <p14:creationId xmlns:p14="http://schemas.microsoft.com/office/powerpoint/2010/main" val="36208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datagram format(</a:t>
            </a:r>
            <a:r>
              <a:rPr lang="en-US" dirty="0" err="1"/>
              <a:t>Cont</a:t>
            </a:r>
            <a:r>
              <a:rPr lang="en-US" dirty="0"/>
              <a:t>…) </a:t>
            </a:r>
          </a:p>
        </p:txBody>
      </p:sp>
      <p:sp>
        <p:nvSpPr>
          <p:cNvPr id="3" name="Content Placeholder 2"/>
          <p:cNvSpPr>
            <a:spLocks noGrp="1"/>
          </p:cNvSpPr>
          <p:nvPr>
            <p:ph idx="1"/>
          </p:nvPr>
        </p:nvSpPr>
        <p:spPr>
          <a:xfrm>
            <a:off x="838200" y="1554480"/>
            <a:ext cx="10515600" cy="5199017"/>
          </a:xfrm>
        </p:spPr>
        <p:txBody>
          <a:bodyPr>
            <a:normAutofit fontScale="70000" lnSpcReduction="20000"/>
          </a:bodyPr>
          <a:lstStyle/>
          <a:p>
            <a:r>
              <a:rPr lang="en-US" b="1" dirty="0"/>
              <a:t> Source and destination IP addresses</a:t>
            </a:r>
          </a:p>
          <a:p>
            <a:pPr lvl="1"/>
            <a:r>
              <a:rPr lang="en-US" dirty="0"/>
              <a:t>When a source creates a datagram, it inserts its IP address into the source IP address field and inserts the address of the ultimate destination into the destination IP address field. </a:t>
            </a:r>
          </a:p>
          <a:p>
            <a:pPr lvl="1"/>
            <a:r>
              <a:rPr lang="en-US" dirty="0"/>
              <a:t>Often the source host determines the destination address via a DNS lookup</a:t>
            </a:r>
          </a:p>
          <a:p>
            <a:r>
              <a:rPr lang="en-US" dirty="0"/>
              <a:t> </a:t>
            </a:r>
            <a:r>
              <a:rPr lang="en-US" b="1" dirty="0"/>
              <a:t>Options:</a:t>
            </a:r>
          </a:p>
          <a:p>
            <a:pPr lvl="1"/>
            <a:r>
              <a:rPr lang="en-US" dirty="0"/>
              <a:t> The options fields allow an IP header to be extended. </a:t>
            </a:r>
          </a:p>
          <a:p>
            <a:pPr lvl="1"/>
            <a:r>
              <a:rPr lang="en-US" dirty="0"/>
              <a:t>Header options were meant to be used rarely—hence the decision to save overhead by not including the information in options fields in every datagram header. </a:t>
            </a:r>
          </a:p>
          <a:p>
            <a:pPr lvl="1"/>
            <a:r>
              <a:rPr lang="en-US" dirty="0"/>
              <a:t>However, the mere existence of options does complicate matters—since datagram headers can be of variable length, one cannot determine a priori where the data field will start. </a:t>
            </a:r>
          </a:p>
          <a:p>
            <a:pPr lvl="1"/>
            <a:r>
              <a:rPr lang="en-US" dirty="0"/>
              <a:t>Also, since some datagrams may require options processing and others may not, the amount of time needed to process an IP datagram at a router can vary greatly. </a:t>
            </a:r>
          </a:p>
          <a:p>
            <a:r>
              <a:rPr lang="en-US" dirty="0"/>
              <a:t> </a:t>
            </a:r>
            <a:r>
              <a:rPr lang="en-US" b="1" dirty="0"/>
              <a:t>Data (payload):</a:t>
            </a:r>
            <a:r>
              <a:rPr lang="en-US" dirty="0"/>
              <a:t> </a:t>
            </a:r>
          </a:p>
          <a:p>
            <a:pPr lvl="1"/>
            <a:r>
              <a:rPr lang="en-US" dirty="0"/>
              <a:t> In most circumstances, the data field of the IP datagram contains the transport-layer segment (TCP or UDP) to be delivered to the destination. </a:t>
            </a:r>
          </a:p>
          <a:p>
            <a:pPr lvl="1"/>
            <a:r>
              <a:rPr lang="en-US" dirty="0"/>
              <a:t>However, the data field can carry other types of data, such as ICMP messages </a:t>
            </a:r>
          </a:p>
          <a:p>
            <a:pPr algn="just"/>
            <a:r>
              <a:rPr lang="en-US" b="1" dirty="0">
                <a:solidFill>
                  <a:srgbClr val="FF0000"/>
                </a:solidFill>
              </a:rPr>
              <a:t>Note that an IP datagram has a total of </a:t>
            </a:r>
            <a:r>
              <a:rPr lang="en-US" b="1" u="sng" dirty="0">
                <a:solidFill>
                  <a:srgbClr val="FF0000"/>
                </a:solidFill>
              </a:rPr>
              <a:t>20 bytes of header </a:t>
            </a:r>
            <a:r>
              <a:rPr lang="en-US" b="1" dirty="0">
                <a:solidFill>
                  <a:srgbClr val="FF0000"/>
                </a:solidFill>
              </a:rPr>
              <a:t>(assuming no options). If the datagram carries a TCP segment, then each (</a:t>
            </a:r>
            <a:r>
              <a:rPr lang="en-US" b="1" dirty="0" err="1">
                <a:solidFill>
                  <a:srgbClr val="FF0000"/>
                </a:solidFill>
              </a:rPr>
              <a:t>nonfragmented</a:t>
            </a:r>
            <a:r>
              <a:rPr lang="en-US" b="1" dirty="0">
                <a:solidFill>
                  <a:srgbClr val="FF0000"/>
                </a:solidFill>
              </a:rPr>
              <a:t>) datagram carries a total of 40 bytes of header (20 bytes of IP header plus 20 bytes of TCP header) along with the application-layer message.</a:t>
            </a:r>
          </a:p>
          <a:p>
            <a:pPr algn="just"/>
            <a:endParaRPr lang="en-US" dirty="0"/>
          </a:p>
          <a:p>
            <a:endParaRPr lang="en-US" dirty="0"/>
          </a:p>
        </p:txBody>
      </p:sp>
    </p:spTree>
    <p:extLst>
      <p:ext uri="{BB962C8B-B14F-4D97-AF65-F5344CB8AC3E}">
        <p14:creationId xmlns:p14="http://schemas.microsoft.com/office/powerpoint/2010/main" val="163592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Network Layer</a:t>
            </a:r>
            <a:endParaRPr lang="en-US" altLang="en-US">
              <a:latin typeface="Times New Roman" panose="02020603050405020304" pitchFamily="18" charset="0"/>
            </a:endParaRPr>
          </a:p>
        </p:txBody>
      </p:sp>
      <p:sp>
        <p:nvSpPr>
          <p:cNvPr id="61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4-</a:t>
            </a:r>
            <a:fld id="{664B060A-874B-45C5-B796-10681EB1BDAA}" type="slidenum">
              <a:rPr lang="en-US" altLang="en-US"/>
              <a:pPr/>
              <a:t>26</a:t>
            </a:fld>
            <a:endParaRPr lang="en-US" altLang="en-US"/>
          </a:p>
        </p:txBody>
      </p:sp>
      <p:sp>
        <p:nvSpPr>
          <p:cNvPr id="6152" name="Rectangle 2"/>
          <p:cNvSpPr>
            <a:spLocks noGrp="1" noChangeArrowheads="1"/>
          </p:cNvSpPr>
          <p:nvPr>
            <p:ph type="title"/>
          </p:nvPr>
        </p:nvSpPr>
        <p:spPr>
          <a:xfrm>
            <a:off x="2057400" y="-49213"/>
            <a:ext cx="7772400" cy="644526"/>
          </a:xfrm>
        </p:spPr>
        <p:txBody>
          <a:bodyPr/>
          <a:lstStyle/>
          <a:p>
            <a:r>
              <a:rPr lang="en-US" altLang="en-US" sz="3600" dirty="0"/>
              <a:t>IP Fragmentation &amp; Reassembly</a:t>
            </a:r>
            <a:endParaRPr lang="en-US" altLang="en-US" dirty="0"/>
          </a:p>
        </p:txBody>
      </p:sp>
      <p:sp>
        <p:nvSpPr>
          <p:cNvPr id="6153" name="Rectangle 3"/>
          <p:cNvSpPr>
            <a:spLocks noGrp="1" noChangeArrowheads="1"/>
          </p:cNvSpPr>
          <p:nvPr>
            <p:ph type="body" sz="half" idx="1"/>
          </p:nvPr>
        </p:nvSpPr>
        <p:spPr>
          <a:xfrm>
            <a:off x="1536700" y="487363"/>
            <a:ext cx="4281488" cy="5816600"/>
          </a:xfrm>
        </p:spPr>
        <p:txBody>
          <a:bodyPr/>
          <a:lstStyle/>
          <a:p>
            <a:r>
              <a:rPr lang="en-US" altLang="en-US" sz="2400"/>
              <a:t>network links have MTU (max.transfer size) - largest possible link-level frame.</a:t>
            </a:r>
          </a:p>
          <a:p>
            <a:pPr lvl="1"/>
            <a:r>
              <a:rPr lang="en-US" altLang="en-US"/>
              <a:t>different link types, different MTUs </a:t>
            </a:r>
          </a:p>
          <a:p>
            <a:r>
              <a:rPr lang="en-US" altLang="en-US" sz="2400"/>
              <a:t>large IP datagram divided (“fragmented”) within net</a:t>
            </a:r>
          </a:p>
          <a:p>
            <a:pPr lvl="1"/>
            <a:r>
              <a:rPr lang="en-US" altLang="en-US"/>
              <a:t>one datagram becomes several datagrams</a:t>
            </a:r>
          </a:p>
          <a:p>
            <a:pPr lvl="1"/>
            <a:r>
              <a:rPr lang="en-US" altLang="en-US"/>
              <a:t>“reassembled” only at final destination</a:t>
            </a:r>
          </a:p>
          <a:p>
            <a:pPr lvl="1"/>
            <a:r>
              <a:rPr lang="en-US" altLang="en-US"/>
              <a:t>IP header bits used to identify, order related fragments</a:t>
            </a:r>
          </a:p>
        </p:txBody>
      </p:sp>
      <p:sp>
        <p:nvSpPr>
          <p:cNvPr id="6154" name="Freeform 4"/>
          <p:cNvSpPr>
            <a:spLocks/>
          </p:cNvSpPr>
          <p:nvPr/>
        </p:nvSpPr>
        <p:spPr bwMode="auto">
          <a:xfrm>
            <a:off x="6121401"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55" name="Freeform 5"/>
          <p:cNvSpPr>
            <a:spLocks/>
          </p:cNvSpPr>
          <p:nvPr/>
        </p:nvSpPr>
        <p:spPr bwMode="auto">
          <a:xfrm>
            <a:off x="6121400"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156" name="Group 6"/>
          <p:cNvGrpSpPr>
            <a:grpSpLocks/>
          </p:cNvGrpSpPr>
          <p:nvPr/>
        </p:nvGrpSpPr>
        <p:grpSpPr bwMode="auto">
          <a:xfrm>
            <a:off x="5715000" y="2008189"/>
            <a:ext cx="649288" cy="1247775"/>
            <a:chOff x="3314" y="1248"/>
            <a:chExt cx="344" cy="694"/>
          </a:xfrm>
        </p:grpSpPr>
        <p:graphicFrame>
          <p:nvGraphicFramePr>
            <p:cNvPr id="6148" name="Object 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194" name="ClipArt" r:id="rId3" imgW="1305000" imgH="1085760" progId="MS_ClipArt_Gallery.2">
                    <p:embed/>
                  </p:oleObj>
                </mc:Choice>
                <mc:Fallback>
                  <p:oleObj name="ClipArt" r:id="rId3" imgW="1305000" imgH="1085760" progId="MS_ClipArt_Gallery.2">
                    <p:embed/>
                    <p:pic>
                      <p:nvPicPr>
                        <p:cNvPr id="614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3" name="Line 8"/>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9" name="Object 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195" name="ClipArt" r:id="rId5" imgW="1305000" imgH="1085760" progId="MS_ClipArt_Gallery.2">
                    <p:embed/>
                  </p:oleObj>
                </mc:Choice>
                <mc:Fallback>
                  <p:oleObj name="ClipArt" r:id="rId5" imgW="1305000" imgH="1085760" progId="MS_ClipArt_Gallery.2">
                    <p:embed/>
                    <p:pic>
                      <p:nvPicPr>
                        <p:cNvPr id="614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4" name="Line 10"/>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295" name="Group 11"/>
            <p:cNvGrpSpPr>
              <a:grpSpLocks/>
            </p:cNvGrpSpPr>
            <p:nvPr/>
          </p:nvGrpSpPr>
          <p:grpSpPr bwMode="auto">
            <a:xfrm>
              <a:off x="3404" y="1504"/>
              <a:ext cx="51" cy="167"/>
              <a:chOff x="3842" y="406"/>
              <a:chExt cx="51" cy="167"/>
            </a:xfrm>
          </p:grpSpPr>
          <p:sp>
            <p:nvSpPr>
              <p:cNvPr id="6297" name="Oval 1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98" name="Oval 1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99" name="Oval 1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296" name="Line 15"/>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57" name="Line 16"/>
          <p:cNvSpPr>
            <a:spLocks noChangeShapeType="1"/>
          </p:cNvSpPr>
          <p:nvPr/>
        </p:nvSpPr>
        <p:spPr bwMode="auto">
          <a:xfrm flipV="1">
            <a:off x="6194425" y="2584451"/>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7"/>
          <p:cNvSpPr>
            <a:spLocks noChangeShapeType="1"/>
          </p:cNvSpPr>
          <p:nvPr/>
        </p:nvSpPr>
        <p:spPr bwMode="auto">
          <a:xfrm>
            <a:off x="6770688"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8"/>
          <p:cNvSpPr>
            <a:spLocks noChangeShapeType="1"/>
          </p:cNvSpPr>
          <p:nvPr/>
        </p:nvSpPr>
        <p:spPr bwMode="auto">
          <a:xfrm>
            <a:off x="7616825" y="2246314"/>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9"/>
          <p:cNvSpPr>
            <a:spLocks noChangeShapeType="1"/>
          </p:cNvSpPr>
          <p:nvPr/>
        </p:nvSpPr>
        <p:spPr bwMode="auto">
          <a:xfrm>
            <a:off x="6519864" y="2022476"/>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20"/>
          <p:cNvSpPr>
            <a:spLocks noChangeShapeType="1"/>
          </p:cNvSpPr>
          <p:nvPr/>
        </p:nvSpPr>
        <p:spPr bwMode="auto">
          <a:xfrm>
            <a:off x="6545263" y="267017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21"/>
          <p:cNvSpPr>
            <a:spLocks noChangeShapeType="1"/>
          </p:cNvSpPr>
          <p:nvPr/>
        </p:nvSpPr>
        <p:spPr bwMode="auto">
          <a:xfrm flipH="1" flipV="1">
            <a:off x="8072438" y="316230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22"/>
          <p:cNvSpPr>
            <a:spLocks noChangeShapeType="1"/>
          </p:cNvSpPr>
          <p:nvPr/>
        </p:nvSpPr>
        <p:spPr bwMode="auto">
          <a:xfrm flipH="1">
            <a:off x="6778626" y="2214564"/>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23"/>
          <p:cNvSpPr>
            <a:spLocks noChangeShapeType="1"/>
          </p:cNvSpPr>
          <p:nvPr/>
        </p:nvSpPr>
        <p:spPr bwMode="auto">
          <a:xfrm flipH="1">
            <a:off x="6788150"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24"/>
          <p:cNvSpPr>
            <a:spLocks noChangeShapeType="1"/>
          </p:cNvSpPr>
          <p:nvPr/>
        </p:nvSpPr>
        <p:spPr bwMode="auto">
          <a:xfrm flipH="1">
            <a:off x="7505700" y="1830389"/>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66" name="Group 25"/>
          <p:cNvGrpSpPr>
            <a:grpSpLocks/>
          </p:cNvGrpSpPr>
          <p:nvPr/>
        </p:nvGrpSpPr>
        <p:grpSpPr bwMode="auto">
          <a:xfrm>
            <a:off x="6269038" y="1793876"/>
            <a:ext cx="679450" cy="314325"/>
            <a:chOff x="3600" y="219"/>
            <a:chExt cx="360" cy="175"/>
          </a:xfrm>
        </p:grpSpPr>
        <p:sp>
          <p:nvSpPr>
            <p:cNvPr id="6280" name="Oval 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81" name="Line 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2" name="Line 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3" name="Rectangle 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84" name="Oval 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85" name="Group 31"/>
            <p:cNvGrpSpPr>
              <a:grpSpLocks/>
            </p:cNvGrpSpPr>
            <p:nvPr/>
          </p:nvGrpSpPr>
          <p:grpSpPr bwMode="auto">
            <a:xfrm>
              <a:off x="3686" y="244"/>
              <a:ext cx="177" cy="66"/>
              <a:chOff x="2848" y="848"/>
              <a:chExt cx="140" cy="98"/>
            </a:xfrm>
          </p:grpSpPr>
          <p:sp>
            <p:nvSpPr>
              <p:cNvPr id="6290"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1"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2"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86" name="Group 35"/>
            <p:cNvGrpSpPr>
              <a:grpSpLocks/>
            </p:cNvGrpSpPr>
            <p:nvPr/>
          </p:nvGrpSpPr>
          <p:grpSpPr bwMode="auto">
            <a:xfrm flipV="1">
              <a:off x="3686" y="243"/>
              <a:ext cx="177" cy="66"/>
              <a:chOff x="2848" y="848"/>
              <a:chExt cx="140" cy="98"/>
            </a:xfrm>
          </p:grpSpPr>
          <p:sp>
            <p:nvSpPr>
              <p:cNvPr id="6287"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8"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89"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7" name="Group 39"/>
          <p:cNvGrpSpPr>
            <a:grpSpLocks/>
          </p:cNvGrpSpPr>
          <p:nvPr/>
        </p:nvGrpSpPr>
        <p:grpSpPr bwMode="auto">
          <a:xfrm>
            <a:off x="6286500" y="2451101"/>
            <a:ext cx="679450" cy="314325"/>
            <a:chOff x="3600" y="219"/>
            <a:chExt cx="360" cy="175"/>
          </a:xfrm>
        </p:grpSpPr>
        <p:sp>
          <p:nvSpPr>
            <p:cNvPr id="6267" name="Oval 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68" name="Line 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9" name="Line 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0" name="Rectangle 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71" name="Oval 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72" name="Group 45"/>
            <p:cNvGrpSpPr>
              <a:grpSpLocks/>
            </p:cNvGrpSpPr>
            <p:nvPr/>
          </p:nvGrpSpPr>
          <p:grpSpPr bwMode="auto">
            <a:xfrm>
              <a:off x="3686" y="244"/>
              <a:ext cx="177" cy="66"/>
              <a:chOff x="2848" y="848"/>
              <a:chExt cx="140" cy="98"/>
            </a:xfrm>
          </p:grpSpPr>
          <p:sp>
            <p:nvSpPr>
              <p:cNvPr id="6277"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8"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9"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73" name="Group 49"/>
            <p:cNvGrpSpPr>
              <a:grpSpLocks/>
            </p:cNvGrpSpPr>
            <p:nvPr/>
          </p:nvGrpSpPr>
          <p:grpSpPr bwMode="auto">
            <a:xfrm flipV="1">
              <a:off x="3686" y="243"/>
              <a:ext cx="177" cy="66"/>
              <a:chOff x="2848" y="848"/>
              <a:chExt cx="140" cy="98"/>
            </a:xfrm>
          </p:grpSpPr>
          <p:sp>
            <p:nvSpPr>
              <p:cNvPr id="6274"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5"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76"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8" name="Group 53"/>
          <p:cNvGrpSpPr>
            <a:grpSpLocks/>
          </p:cNvGrpSpPr>
          <p:nvPr/>
        </p:nvGrpSpPr>
        <p:grpSpPr bwMode="auto">
          <a:xfrm>
            <a:off x="7256464" y="2001839"/>
            <a:ext cx="676275" cy="314325"/>
            <a:chOff x="3600" y="219"/>
            <a:chExt cx="360" cy="175"/>
          </a:xfrm>
        </p:grpSpPr>
        <p:sp>
          <p:nvSpPr>
            <p:cNvPr id="6254" name="Oval 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55" name="Line 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6" name="Line 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7" name="Rectangle 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58" name="Oval 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59" name="Group 59"/>
            <p:cNvGrpSpPr>
              <a:grpSpLocks/>
            </p:cNvGrpSpPr>
            <p:nvPr/>
          </p:nvGrpSpPr>
          <p:grpSpPr bwMode="auto">
            <a:xfrm>
              <a:off x="3686" y="244"/>
              <a:ext cx="177" cy="66"/>
              <a:chOff x="2848" y="848"/>
              <a:chExt cx="140" cy="98"/>
            </a:xfrm>
          </p:grpSpPr>
          <p:sp>
            <p:nvSpPr>
              <p:cNvPr id="6264"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5"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6"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60" name="Group 63"/>
            <p:cNvGrpSpPr>
              <a:grpSpLocks/>
            </p:cNvGrpSpPr>
            <p:nvPr/>
          </p:nvGrpSpPr>
          <p:grpSpPr bwMode="auto">
            <a:xfrm flipV="1">
              <a:off x="3686" y="243"/>
              <a:ext cx="177" cy="66"/>
              <a:chOff x="2848" y="848"/>
              <a:chExt cx="140" cy="98"/>
            </a:xfrm>
          </p:grpSpPr>
          <p:sp>
            <p:nvSpPr>
              <p:cNvPr id="6261" name="Line 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2" name="Line 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3" name="Line 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69" name="Group 67"/>
          <p:cNvGrpSpPr>
            <a:grpSpLocks/>
          </p:cNvGrpSpPr>
          <p:nvPr/>
        </p:nvGrpSpPr>
        <p:grpSpPr bwMode="auto">
          <a:xfrm>
            <a:off x="7500938" y="2908301"/>
            <a:ext cx="679450" cy="314325"/>
            <a:chOff x="3600" y="219"/>
            <a:chExt cx="360" cy="175"/>
          </a:xfrm>
        </p:grpSpPr>
        <p:sp>
          <p:nvSpPr>
            <p:cNvPr id="6241" name="Oval 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42" name="Line 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3" name="Line 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4" name="Rectangle 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45" name="Oval 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46" name="Group 73"/>
            <p:cNvGrpSpPr>
              <a:grpSpLocks/>
            </p:cNvGrpSpPr>
            <p:nvPr/>
          </p:nvGrpSpPr>
          <p:grpSpPr bwMode="auto">
            <a:xfrm>
              <a:off x="3686" y="244"/>
              <a:ext cx="177" cy="66"/>
              <a:chOff x="2848" y="848"/>
              <a:chExt cx="140" cy="98"/>
            </a:xfrm>
          </p:grpSpPr>
          <p:sp>
            <p:nvSpPr>
              <p:cNvPr id="6251"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2"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3"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47" name="Group 77"/>
            <p:cNvGrpSpPr>
              <a:grpSpLocks/>
            </p:cNvGrpSpPr>
            <p:nvPr/>
          </p:nvGrpSpPr>
          <p:grpSpPr bwMode="auto">
            <a:xfrm flipV="1">
              <a:off x="3686" y="243"/>
              <a:ext cx="177" cy="66"/>
              <a:chOff x="2848" y="848"/>
              <a:chExt cx="140" cy="98"/>
            </a:xfrm>
          </p:grpSpPr>
          <p:sp>
            <p:nvSpPr>
              <p:cNvPr id="6248" name="Line 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 name="Line 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 name="Line 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70" name="Group 81"/>
          <p:cNvGrpSpPr>
            <a:grpSpLocks/>
          </p:cNvGrpSpPr>
          <p:nvPr/>
        </p:nvGrpSpPr>
        <p:grpSpPr bwMode="auto">
          <a:xfrm>
            <a:off x="7269163" y="4900613"/>
            <a:ext cx="715962" cy="311150"/>
            <a:chOff x="3600" y="219"/>
            <a:chExt cx="360" cy="175"/>
          </a:xfrm>
        </p:grpSpPr>
        <p:sp>
          <p:nvSpPr>
            <p:cNvPr id="6228"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29" name="Line 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0" name="Line 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1" name="Rectangle 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32"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33" name="Group 87"/>
            <p:cNvGrpSpPr>
              <a:grpSpLocks/>
            </p:cNvGrpSpPr>
            <p:nvPr/>
          </p:nvGrpSpPr>
          <p:grpSpPr bwMode="auto">
            <a:xfrm>
              <a:off x="3686" y="244"/>
              <a:ext cx="177" cy="66"/>
              <a:chOff x="2848" y="848"/>
              <a:chExt cx="140" cy="98"/>
            </a:xfrm>
          </p:grpSpPr>
          <p:sp>
            <p:nvSpPr>
              <p:cNvPr id="6238"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9"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0"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34" name="Group 91"/>
            <p:cNvGrpSpPr>
              <a:grpSpLocks/>
            </p:cNvGrpSpPr>
            <p:nvPr/>
          </p:nvGrpSpPr>
          <p:grpSpPr bwMode="auto">
            <a:xfrm flipV="1">
              <a:off x="3686" y="243"/>
              <a:ext cx="177" cy="66"/>
              <a:chOff x="2848" y="848"/>
              <a:chExt cx="140" cy="98"/>
            </a:xfrm>
          </p:grpSpPr>
          <p:sp>
            <p:nvSpPr>
              <p:cNvPr id="6235" name="Line 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6" name="Line 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7" name="Line 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171" name="Group 95"/>
          <p:cNvGrpSpPr>
            <a:grpSpLocks/>
          </p:cNvGrpSpPr>
          <p:nvPr/>
        </p:nvGrpSpPr>
        <p:grpSpPr bwMode="auto">
          <a:xfrm>
            <a:off x="8262938" y="3889376"/>
            <a:ext cx="679450" cy="314325"/>
            <a:chOff x="3600" y="219"/>
            <a:chExt cx="360" cy="175"/>
          </a:xfrm>
        </p:grpSpPr>
        <p:sp>
          <p:nvSpPr>
            <p:cNvPr id="6215" name="Oval 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6" name="Line 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7" name="Line 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8" name="Rectangle 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6219" name="Oval 1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6220" name="Group 101"/>
            <p:cNvGrpSpPr>
              <a:grpSpLocks/>
            </p:cNvGrpSpPr>
            <p:nvPr/>
          </p:nvGrpSpPr>
          <p:grpSpPr bwMode="auto">
            <a:xfrm>
              <a:off x="3686" y="244"/>
              <a:ext cx="177" cy="66"/>
              <a:chOff x="2848" y="848"/>
              <a:chExt cx="140" cy="98"/>
            </a:xfrm>
          </p:grpSpPr>
          <p:sp>
            <p:nvSpPr>
              <p:cNvPr id="6225" name="Line 1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6" name="Line 1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7" name="Line 1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221" name="Group 105"/>
            <p:cNvGrpSpPr>
              <a:grpSpLocks/>
            </p:cNvGrpSpPr>
            <p:nvPr/>
          </p:nvGrpSpPr>
          <p:grpSpPr bwMode="auto">
            <a:xfrm flipV="1">
              <a:off x="3686" y="243"/>
              <a:ext cx="177" cy="66"/>
              <a:chOff x="2848" y="848"/>
              <a:chExt cx="140" cy="98"/>
            </a:xfrm>
          </p:grpSpPr>
          <p:sp>
            <p:nvSpPr>
              <p:cNvPr id="6222" name="Line 1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3" name="Line 1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4" name="Line 1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aphicFrame>
        <p:nvGraphicFramePr>
          <p:cNvPr id="6146" name="Object 109"/>
          <p:cNvGraphicFramePr>
            <a:graphicFrameLocks noChangeAspect="1"/>
          </p:cNvGraphicFramePr>
          <p:nvPr/>
        </p:nvGraphicFramePr>
        <p:xfrm>
          <a:off x="6229351" y="4392614"/>
          <a:ext cx="563563" cy="446087"/>
        </p:xfrm>
        <a:graphic>
          <a:graphicData uri="http://schemas.openxmlformats.org/presentationml/2006/ole">
            <mc:AlternateContent xmlns:mc="http://schemas.openxmlformats.org/markup-compatibility/2006">
              <mc:Choice xmlns:v="urn:schemas-microsoft-com:vml" Requires="v">
                <p:oleObj spid="_x0000_s1196" name="ClipArt" r:id="rId6" imgW="1305000" imgH="1085760" progId="MS_ClipArt_Gallery.2">
                  <p:embed/>
                </p:oleObj>
              </mc:Choice>
              <mc:Fallback>
                <p:oleObj name="ClipArt" r:id="rId6" imgW="1305000" imgH="1085760" progId="MS_ClipArt_Gallery.2">
                  <p:embed/>
                  <p:pic>
                    <p:nvPicPr>
                      <p:cNvPr id="6146" name="Object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1" y="4392614"/>
                        <a:ext cx="56356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2" name="Line 110"/>
          <p:cNvSpPr>
            <a:spLocks noChangeShapeType="1"/>
          </p:cNvSpPr>
          <p:nvPr/>
        </p:nvSpPr>
        <p:spPr bwMode="auto">
          <a:xfrm>
            <a:off x="6773864" y="4721225"/>
            <a:ext cx="31432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7" name="Object 111"/>
          <p:cNvGraphicFramePr>
            <a:graphicFrameLocks noChangeAspect="1"/>
          </p:cNvGraphicFramePr>
          <p:nvPr/>
        </p:nvGraphicFramePr>
        <p:xfrm>
          <a:off x="6438901" y="5191125"/>
          <a:ext cx="563563" cy="446088"/>
        </p:xfrm>
        <a:graphic>
          <a:graphicData uri="http://schemas.openxmlformats.org/presentationml/2006/ole">
            <mc:AlternateContent xmlns:mc="http://schemas.openxmlformats.org/markup-compatibility/2006">
              <mc:Choice xmlns:v="urn:schemas-microsoft-com:vml" Requires="v">
                <p:oleObj spid="_x0000_s1197" name="ClipArt" r:id="rId7" imgW="1305000" imgH="1085760" progId="MS_ClipArt_Gallery.2">
                  <p:embed/>
                </p:oleObj>
              </mc:Choice>
              <mc:Fallback>
                <p:oleObj name="ClipArt" r:id="rId7" imgW="1305000" imgH="1085760" progId="MS_ClipArt_Gallery.2">
                  <p:embed/>
                  <p:pic>
                    <p:nvPicPr>
                      <p:cNvPr id="6147"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901" y="5191125"/>
                        <a:ext cx="56356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3" name="Line 112"/>
          <p:cNvSpPr>
            <a:spLocks noChangeShapeType="1"/>
          </p:cNvSpPr>
          <p:nvPr/>
        </p:nvSpPr>
        <p:spPr bwMode="auto">
          <a:xfrm flipV="1">
            <a:off x="6989764" y="5529264"/>
            <a:ext cx="984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74" name="Group 113"/>
          <p:cNvGrpSpPr>
            <a:grpSpLocks/>
          </p:cNvGrpSpPr>
          <p:nvPr/>
        </p:nvGrpSpPr>
        <p:grpSpPr bwMode="auto">
          <a:xfrm>
            <a:off x="6608764" y="4849814"/>
            <a:ext cx="96837" cy="300037"/>
            <a:chOff x="3842" y="406"/>
            <a:chExt cx="51" cy="167"/>
          </a:xfrm>
        </p:grpSpPr>
        <p:sp>
          <p:nvSpPr>
            <p:cNvPr id="6212" name="Oval 11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3" name="Oval 11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4" name="Oval 11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75" name="Line 117"/>
          <p:cNvSpPr>
            <a:spLocks noChangeShapeType="1"/>
          </p:cNvSpPr>
          <p:nvPr/>
        </p:nvSpPr>
        <p:spPr bwMode="auto">
          <a:xfrm>
            <a:off x="7080250" y="4718051"/>
            <a:ext cx="0" cy="809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118"/>
          <p:cNvSpPr>
            <a:spLocks noChangeShapeType="1"/>
          </p:cNvSpPr>
          <p:nvPr/>
        </p:nvSpPr>
        <p:spPr bwMode="auto">
          <a:xfrm>
            <a:off x="7080251" y="5067301"/>
            <a:ext cx="1873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119"/>
          <p:cNvSpPr>
            <a:spLocks noChangeShapeType="1"/>
          </p:cNvSpPr>
          <p:nvPr/>
        </p:nvSpPr>
        <p:spPr bwMode="auto">
          <a:xfrm flipH="1">
            <a:off x="7985125"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78" name="Group 120"/>
          <p:cNvGrpSpPr>
            <a:grpSpLocks/>
          </p:cNvGrpSpPr>
          <p:nvPr/>
        </p:nvGrpSpPr>
        <p:grpSpPr bwMode="auto">
          <a:xfrm rot="1433392">
            <a:off x="6527800" y="2955925"/>
            <a:ext cx="1028700" cy="171450"/>
            <a:chOff x="4712" y="1742"/>
            <a:chExt cx="648" cy="108"/>
          </a:xfrm>
        </p:grpSpPr>
        <p:sp>
          <p:nvSpPr>
            <p:cNvPr id="6210"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11" name="Rectangle 122"/>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79" name="Group 123"/>
          <p:cNvGrpSpPr>
            <a:grpSpLocks/>
          </p:cNvGrpSpPr>
          <p:nvPr/>
        </p:nvGrpSpPr>
        <p:grpSpPr bwMode="auto">
          <a:xfrm rot="3346875">
            <a:off x="7807326" y="3241676"/>
            <a:ext cx="447675" cy="171450"/>
            <a:chOff x="5078" y="1860"/>
            <a:chExt cx="282" cy="108"/>
          </a:xfrm>
        </p:grpSpPr>
        <p:sp>
          <p:nvSpPr>
            <p:cNvPr id="6208" name="Rectangle 12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9"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0" name="Group 126"/>
          <p:cNvGrpSpPr>
            <a:grpSpLocks/>
          </p:cNvGrpSpPr>
          <p:nvPr/>
        </p:nvGrpSpPr>
        <p:grpSpPr bwMode="auto">
          <a:xfrm rot="3215306">
            <a:off x="8124826" y="3346451"/>
            <a:ext cx="447675" cy="171450"/>
            <a:chOff x="5078" y="1860"/>
            <a:chExt cx="282" cy="108"/>
          </a:xfrm>
        </p:grpSpPr>
        <p:sp>
          <p:nvSpPr>
            <p:cNvPr id="6206" name="Rectangle 127"/>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7" name="Rectangle 128"/>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1" name="Group 129"/>
          <p:cNvGrpSpPr>
            <a:grpSpLocks/>
          </p:cNvGrpSpPr>
          <p:nvPr/>
        </p:nvGrpSpPr>
        <p:grpSpPr bwMode="auto">
          <a:xfrm rot="3051000">
            <a:off x="8477251" y="3467101"/>
            <a:ext cx="447675" cy="171450"/>
            <a:chOff x="5078" y="1860"/>
            <a:chExt cx="282" cy="108"/>
          </a:xfrm>
        </p:grpSpPr>
        <p:sp>
          <p:nvSpPr>
            <p:cNvPr id="6204" name="Rectangle 130"/>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5"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82" name="Line 132"/>
          <p:cNvSpPr>
            <a:spLocks noChangeShapeType="1"/>
          </p:cNvSpPr>
          <p:nvPr/>
        </p:nvSpPr>
        <p:spPr bwMode="auto">
          <a:xfrm>
            <a:off x="7531101" y="3276600"/>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133"/>
          <p:cNvSpPr>
            <a:spLocks noChangeShapeType="1"/>
          </p:cNvSpPr>
          <p:nvPr/>
        </p:nvSpPr>
        <p:spPr bwMode="auto">
          <a:xfrm>
            <a:off x="8166100" y="3517900"/>
            <a:ext cx="133350" cy="17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134"/>
          <p:cNvSpPr>
            <a:spLocks noChangeShapeType="1"/>
          </p:cNvSpPr>
          <p:nvPr/>
        </p:nvSpPr>
        <p:spPr bwMode="auto">
          <a:xfrm>
            <a:off x="8489951" y="3616325"/>
            <a:ext cx="117475" cy="17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135"/>
          <p:cNvSpPr>
            <a:spLocks noChangeShapeType="1"/>
          </p:cNvSpPr>
          <p:nvPr/>
        </p:nvSpPr>
        <p:spPr bwMode="auto">
          <a:xfrm>
            <a:off x="8858250" y="3730626"/>
            <a:ext cx="1016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6" name="Text Box 136"/>
          <p:cNvSpPr txBox="1">
            <a:spLocks noChangeArrowheads="1"/>
          </p:cNvSpPr>
          <p:nvPr/>
        </p:nvSpPr>
        <p:spPr bwMode="auto">
          <a:xfrm>
            <a:off x="8139114" y="2246313"/>
            <a:ext cx="25288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t>fragmentation: </a:t>
            </a:r>
          </a:p>
          <a:p>
            <a:r>
              <a:rPr lang="en-US" altLang="en-US" sz="1600">
                <a:solidFill>
                  <a:schemeClr val="accent2"/>
                </a:solidFill>
              </a:rPr>
              <a:t>in:</a:t>
            </a:r>
            <a:r>
              <a:rPr lang="en-US" altLang="en-US" sz="1600"/>
              <a:t> one large datagram</a:t>
            </a:r>
          </a:p>
          <a:p>
            <a:r>
              <a:rPr lang="en-US" altLang="en-US" sz="1600">
                <a:solidFill>
                  <a:schemeClr val="accent2"/>
                </a:solidFill>
              </a:rPr>
              <a:t>out:</a:t>
            </a:r>
            <a:r>
              <a:rPr lang="en-US" altLang="en-US" sz="1600"/>
              <a:t> 3 smaller datagrams</a:t>
            </a:r>
            <a:endParaRPr lang="en-US" altLang="en-US"/>
          </a:p>
        </p:txBody>
      </p:sp>
      <p:grpSp>
        <p:nvGrpSpPr>
          <p:cNvPr id="6187" name="Group 137"/>
          <p:cNvGrpSpPr>
            <a:grpSpLocks/>
          </p:cNvGrpSpPr>
          <p:nvPr/>
        </p:nvGrpSpPr>
        <p:grpSpPr bwMode="auto">
          <a:xfrm rot="10826657">
            <a:off x="7134226" y="4352925"/>
            <a:ext cx="447675" cy="171450"/>
            <a:chOff x="5078" y="1860"/>
            <a:chExt cx="282" cy="108"/>
          </a:xfrm>
        </p:grpSpPr>
        <p:sp>
          <p:nvSpPr>
            <p:cNvPr id="6202"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3" name="Rectangle 139"/>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8" name="Group 140"/>
          <p:cNvGrpSpPr>
            <a:grpSpLocks/>
          </p:cNvGrpSpPr>
          <p:nvPr/>
        </p:nvGrpSpPr>
        <p:grpSpPr bwMode="auto">
          <a:xfrm rot="10826657">
            <a:off x="7137401" y="4546600"/>
            <a:ext cx="447675" cy="171450"/>
            <a:chOff x="5078" y="1860"/>
            <a:chExt cx="282" cy="108"/>
          </a:xfrm>
        </p:grpSpPr>
        <p:sp>
          <p:nvSpPr>
            <p:cNvPr id="6200"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201" name="Rectangle 142"/>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6189" name="Group 143"/>
          <p:cNvGrpSpPr>
            <a:grpSpLocks/>
          </p:cNvGrpSpPr>
          <p:nvPr/>
        </p:nvGrpSpPr>
        <p:grpSpPr bwMode="auto">
          <a:xfrm rot="10826657">
            <a:off x="7140576" y="4740275"/>
            <a:ext cx="447675" cy="171450"/>
            <a:chOff x="5078" y="1860"/>
            <a:chExt cx="282" cy="108"/>
          </a:xfrm>
        </p:grpSpPr>
        <p:sp>
          <p:nvSpPr>
            <p:cNvPr id="6198"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199" name="Rectangle 14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90" name="Line 146"/>
          <p:cNvSpPr>
            <a:spLocks noChangeShapeType="1"/>
          </p:cNvSpPr>
          <p:nvPr/>
        </p:nvSpPr>
        <p:spPr bwMode="auto">
          <a:xfrm rot="9691848">
            <a:off x="6889751" y="44100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147"/>
          <p:cNvSpPr>
            <a:spLocks noChangeShapeType="1"/>
          </p:cNvSpPr>
          <p:nvPr/>
        </p:nvSpPr>
        <p:spPr bwMode="auto">
          <a:xfrm rot="9691848">
            <a:off x="6880226" y="4584700"/>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148"/>
          <p:cNvSpPr>
            <a:spLocks noChangeShapeType="1"/>
          </p:cNvSpPr>
          <p:nvPr/>
        </p:nvSpPr>
        <p:spPr bwMode="auto">
          <a:xfrm rot="9691848">
            <a:off x="6883401" y="47910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193" name="Group 149"/>
          <p:cNvGrpSpPr>
            <a:grpSpLocks/>
          </p:cNvGrpSpPr>
          <p:nvPr/>
        </p:nvGrpSpPr>
        <p:grpSpPr bwMode="auto">
          <a:xfrm rot="10793026">
            <a:off x="5805489" y="4189414"/>
            <a:ext cx="1030287" cy="173037"/>
            <a:chOff x="4712" y="1742"/>
            <a:chExt cx="648" cy="108"/>
          </a:xfrm>
        </p:grpSpPr>
        <p:sp>
          <p:nvSpPr>
            <p:cNvPr id="6196"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6197" name="Rectangle 151"/>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6194" name="Line 152"/>
          <p:cNvSpPr>
            <a:spLocks noChangeShapeType="1"/>
          </p:cNvSpPr>
          <p:nvPr/>
        </p:nvSpPr>
        <p:spPr bwMode="auto">
          <a:xfrm rot="9691848">
            <a:off x="5556251" y="4232275"/>
            <a:ext cx="219075" cy="6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5" name="Text Box 153"/>
          <p:cNvSpPr txBox="1">
            <a:spLocks noChangeArrowheads="1"/>
          </p:cNvSpPr>
          <p:nvPr/>
        </p:nvSpPr>
        <p:spPr bwMode="auto">
          <a:xfrm>
            <a:off x="6196014" y="3843338"/>
            <a:ext cx="1246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t>reassembly</a:t>
            </a:r>
            <a:endParaRPr lang="en-US" altLang="en-US"/>
          </a:p>
        </p:txBody>
      </p:sp>
    </p:spTree>
    <p:extLst>
      <p:ext uri="{BB962C8B-B14F-4D97-AF65-F5344CB8AC3E}">
        <p14:creationId xmlns:p14="http://schemas.microsoft.com/office/powerpoint/2010/main" val="317147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IP Fragmentation &amp; Reassembly</a:t>
            </a:r>
            <a:endParaRPr lang="en-US" dirty="0"/>
          </a:p>
        </p:txBody>
      </p:sp>
      <p:sp>
        <p:nvSpPr>
          <p:cNvPr id="6" name="Content Placeholder 5"/>
          <p:cNvSpPr>
            <a:spLocks noGrp="1"/>
          </p:cNvSpPr>
          <p:nvPr>
            <p:ph idx="1"/>
          </p:nvPr>
        </p:nvSpPr>
        <p:spPr>
          <a:xfrm>
            <a:off x="838200" y="1332412"/>
            <a:ext cx="10515600" cy="5525588"/>
          </a:xfrm>
        </p:spPr>
        <p:txBody>
          <a:bodyPr>
            <a:normAutofit fontScale="62500" lnSpcReduction="20000"/>
          </a:bodyPr>
          <a:lstStyle/>
          <a:p>
            <a:pPr algn="just"/>
            <a:r>
              <a:rPr lang="en-US" dirty="0"/>
              <a:t>When a destination host receives a series of datagrams from the same source, it needs to determine whether any of these datagrams are fragments of some original, larger datagram.</a:t>
            </a:r>
          </a:p>
          <a:p>
            <a:pPr algn="just"/>
            <a:r>
              <a:rPr lang="en-US" dirty="0"/>
              <a:t> If some datagrams are fragments, it must further determine when it has received the last fragment and how the fragments it has received should be pieced back together to form the original datagram. </a:t>
            </a:r>
          </a:p>
          <a:p>
            <a:pPr algn="just"/>
            <a:r>
              <a:rPr lang="en-US" dirty="0"/>
              <a:t>To allow the destination host to perform these reassembly tasks, the designers of IP (version 4) put </a:t>
            </a:r>
            <a:r>
              <a:rPr lang="en-US" b="1" i="1" dirty="0"/>
              <a:t>identification, flag, and fragmentation offset</a:t>
            </a:r>
            <a:r>
              <a:rPr lang="en-US" dirty="0"/>
              <a:t> fields in the IP datagram header. </a:t>
            </a:r>
          </a:p>
          <a:p>
            <a:pPr algn="just"/>
            <a:r>
              <a:rPr lang="en-US" dirty="0"/>
              <a:t>When a datagram is created, the sending host stamps the datagram with an identification number as well as source and destination addresses.</a:t>
            </a:r>
          </a:p>
          <a:p>
            <a:pPr algn="just"/>
            <a:r>
              <a:rPr lang="en-US" dirty="0"/>
              <a:t> Typically, the sending host increments the identification number for each datagram it sends. </a:t>
            </a:r>
          </a:p>
          <a:p>
            <a:pPr algn="just"/>
            <a:r>
              <a:rPr lang="en-US" dirty="0"/>
              <a:t>When a router needs to fragment a datagram, each resulting datagram (that is, fragment) is stamped with the </a:t>
            </a:r>
            <a:r>
              <a:rPr lang="en-US" b="1" dirty="0"/>
              <a:t>source address, destination address, and identification number </a:t>
            </a:r>
            <a:r>
              <a:rPr lang="en-US" dirty="0"/>
              <a:t>of the </a:t>
            </a:r>
            <a:r>
              <a:rPr lang="en-US" b="1" dirty="0"/>
              <a:t>original datagram. </a:t>
            </a:r>
          </a:p>
          <a:p>
            <a:pPr algn="just"/>
            <a:r>
              <a:rPr lang="en-US" dirty="0"/>
              <a:t>When the destination receives a series of datagrams from the same sending host, it can examine the identification numbers of the datagrams to determine which of the datagrams are actually fragments of the same larger datagram. </a:t>
            </a:r>
          </a:p>
          <a:p>
            <a:pPr algn="just"/>
            <a:r>
              <a:rPr lang="en-US" dirty="0"/>
              <a:t>Because IP is an unreliable service, one or more of the fragments may never arrive at the destination. For this reason, in order for the destination host to be absolutely sure it has received the last fragment of the original datagram</a:t>
            </a:r>
            <a:r>
              <a:rPr lang="en-US" b="1" dirty="0"/>
              <a:t>, the last fragment has a flag bit set to 0</a:t>
            </a:r>
            <a:r>
              <a:rPr lang="en-US" dirty="0"/>
              <a:t>, whereas all the other fragments have this </a:t>
            </a:r>
            <a:r>
              <a:rPr lang="en-US" b="1" dirty="0"/>
              <a:t>flag bit set to 1</a:t>
            </a:r>
          </a:p>
          <a:p>
            <a:pPr algn="just"/>
            <a:r>
              <a:rPr lang="en-US" dirty="0"/>
              <a:t> Also, in order for the destination host to determine whether a fragment is missing the </a:t>
            </a:r>
            <a:r>
              <a:rPr lang="en-US" b="1" dirty="0"/>
              <a:t>offset field </a:t>
            </a:r>
            <a:r>
              <a:rPr lang="en-US" dirty="0"/>
              <a:t>is used to specify where the fragment fits within the original IP datagram.</a:t>
            </a:r>
          </a:p>
        </p:txBody>
      </p:sp>
    </p:spTree>
    <p:extLst>
      <p:ext uri="{BB962C8B-B14F-4D97-AF65-F5344CB8AC3E}">
        <p14:creationId xmlns:p14="http://schemas.microsoft.com/office/powerpoint/2010/main" val="215445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7400" y="57151"/>
            <a:ext cx="7772400" cy="500063"/>
          </a:xfrm>
        </p:spPr>
        <p:txBody>
          <a:bodyPr>
            <a:normAutofit fontScale="90000"/>
          </a:bodyPr>
          <a:lstStyle/>
          <a:p>
            <a:r>
              <a:rPr lang="en-US" altLang="en-US" sz="3600"/>
              <a:t>IP Fragmentation and Reassembly</a:t>
            </a:r>
            <a:endParaRPr lang="en-US" altLang="en-US"/>
          </a:p>
        </p:txBody>
      </p:sp>
      <p:grpSp>
        <p:nvGrpSpPr>
          <p:cNvPr id="36867" name="Group 3"/>
          <p:cNvGrpSpPr>
            <a:grpSpLocks/>
          </p:cNvGrpSpPr>
          <p:nvPr/>
        </p:nvGrpSpPr>
        <p:grpSpPr bwMode="auto">
          <a:xfrm>
            <a:off x="5130800" y="1498601"/>
            <a:ext cx="4800600" cy="4041775"/>
            <a:chOff x="1218" y="944"/>
            <a:chExt cx="3024" cy="2546"/>
          </a:xfrm>
        </p:grpSpPr>
        <p:grpSp>
          <p:nvGrpSpPr>
            <p:cNvPr id="36877" name="Group 4"/>
            <p:cNvGrpSpPr>
              <a:grpSpLocks/>
            </p:cNvGrpSpPr>
            <p:nvPr/>
          </p:nvGrpSpPr>
          <p:grpSpPr bwMode="auto">
            <a:xfrm>
              <a:off x="1218" y="944"/>
              <a:ext cx="2676" cy="416"/>
              <a:chOff x="3006" y="1208"/>
              <a:chExt cx="2676" cy="416"/>
            </a:xfrm>
          </p:grpSpPr>
          <p:sp>
            <p:nvSpPr>
              <p:cNvPr id="36921"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922"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923" name="Text Box 7"/>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924" name="Text Box 8"/>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=0</a:t>
                </a:r>
              </a:p>
            </p:txBody>
          </p:sp>
          <p:sp>
            <p:nvSpPr>
              <p:cNvPr id="36925" name="Text Box 9"/>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=0</a:t>
                </a:r>
              </a:p>
            </p:txBody>
          </p:sp>
          <p:sp>
            <p:nvSpPr>
              <p:cNvPr id="36926" name="Text Box 10"/>
              <p:cNvSpPr txBox="1">
                <a:spLocks noChangeArrowheads="1"/>
              </p:cNvSpPr>
              <p:nvPr/>
            </p:nvSpPr>
            <p:spPr bwMode="auto">
              <a:xfrm>
                <a:off x="3230" y="1208"/>
                <a:ext cx="5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=4000</a:t>
                </a:r>
              </a:p>
            </p:txBody>
          </p:sp>
          <p:sp>
            <p:nvSpPr>
              <p:cNvPr id="36927"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8"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9"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0"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36878" name="Group 17"/>
            <p:cNvGrpSpPr>
              <a:grpSpLocks/>
            </p:cNvGrpSpPr>
            <p:nvPr/>
          </p:nvGrpSpPr>
          <p:grpSpPr bwMode="auto">
            <a:xfrm>
              <a:off x="1566" y="2048"/>
              <a:ext cx="2676" cy="416"/>
              <a:chOff x="3006" y="1208"/>
              <a:chExt cx="2676" cy="416"/>
            </a:xfrm>
          </p:grpSpPr>
          <p:sp>
            <p:nvSpPr>
              <p:cNvPr id="36909"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910"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911" name="Text Box 20"/>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912" name="Text Box 21"/>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=0</a:t>
                </a:r>
              </a:p>
            </p:txBody>
          </p:sp>
          <p:sp>
            <p:nvSpPr>
              <p:cNvPr id="36913" name="Text Box 22"/>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=1</a:t>
                </a:r>
              </a:p>
            </p:txBody>
          </p:sp>
          <p:sp>
            <p:nvSpPr>
              <p:cNvPr id="36914" name="Text Box 23"/>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=1500</a:t>
                </a:r>
              </a:p>
            </p:txBody>
          </p:sp>
          <p:sp>
            <p:nvSpPr>
              <p:cNvPr id="36915"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6"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7"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8"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9"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0"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36879" name="Group 30"/>
            <p:cNvGrpSpPr>
              <a:grpSpLocks/>
            </p:cNvGrpSpPr>
            <p:nvPr/>
          </p:nvGrpSpPr>
          <p:grpSpPr bwMode="auto">
            <a:xfrm>
              <a:off x="1566" y="2552"/>
              <a:ext cx="2676" cy="416"/>
              <a:chOff x="3006" y="1208"/>
              <a:chExt cx="2676" cy="416"/>
            </a:xfrm>
          </p:grpSpPr>
          <p:sp>
            <p:nvSpPr>
              <p:cNvPr id="36897"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898"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899" name="Text Box 33"/>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900" name="Text Box 34"/>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=185</a:t>
                </a:r>
              </a:p>
            </p:txBody>
          </p:sp>
          <p:sp>
            <p:nvSpPr>
              <p:cNvPr id="36901" name="Text Box 35"/>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=1</a:t>
                </a:r>
              </a:p>
            </p:txBody>
          </p:sp>
          <p:sp>
            <p:nvSpPr>
              <p:cNvPr id="36902" name="Text Box 36"/>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=1500</a:t>
                </a:r>
              </a:p>
            </p:txBody>
          </p:sp>
          <p:sp>
            <p:nvSpPr>
              <p:cNvPr id="36903"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4"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6"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7"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8"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grpSp>
          <p:nvGrpSpPr>
            <p:cNvPr id="36880" name="Group 43"/>
            <p:cNvGrpSpPr>
              <a:grpSpLocks/>
            </p:cNvGrpSpPr>
            <p:nvPr/>
          </p:nvGrpSpPr>
          <p:grpSpPr bwMode="auto">
            <a:xfrm>
              <a:off x="1560" y="3074"/>
              <a:ext cx="2676" cy="416"/>
              <a:chOff x="3006" y="1208"/>
              <a:chExt cx="2676" cy="416"/>
            </a:xfrm>
          </p:grpSpPr>
          <p:sp>
            <p:nvSpPr>
              <p:cNvPr id="36885"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a:p>
            </p:txBody>
          </p:sp>
          <p:sp>
            <p:nvSpPr>
              <p:cNvPr id="36886"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6887" name="Text Box 46"/>
              <p:cNvSpPr txBox="1">
                <a:spLocks noChangeArrowheads="1"/>
              </p:cNvSpPr>
              <p:nvPr/>
            </p:nvSpPr>
            <p:spPr bwMode="auto">
              <a:xfrm>
                <a:off x="3734" y="1208"/>
                <a:ext cx="2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ID</a:t>
                </a:r>
              </a:p>
              <a:p>
                <a:r>
                  <a:rPr lang="en-US" altLang="en-US"/>
                  <a:t>=x</a:t>
                </a:r>
              </a:p>
            </p:txBody>
          </p:sp>
          <p:sp>
            <p:nvSpPr>
              <p:cNvPr id="36888" name="Text Box 47"/>
              <p:cNvSpPr txBox="1">
                <a:spLocks noChangeArrowheads="1"/>
              </p:cNvSpPr>
              <p:nvPr/>
            </p:nvSpPr>
            <p:spPr bwMode="auto">
              <a:xfrm>
                <a:off x="4605" y="1220"/>
                <a:ext cx="55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offset</a:t>
                </a:r>
              </a:p>
              <a:p>
                <a:pPr algn="ctr"/>
                <a:r>
                  <a:rPr lang="en-US" altLang="en-US"/>
                  <a:t>=370</a:t>
                </a:r>
              </a:p>
            </p:txBody>
          </p:sp>
          <p:sp>
            <p:nvSpPr>
              <p:cNvPr id="36889" name="Text Box 48"/>
              <p:cNvSpPr txBox="1">
                <a:spLocks noChangeArrowheads="1"/>
              </p:cNvSpPr>
              <p:nvPr/>
            </p:nvSpPr>
            <p:spPr bwMode="auto">
              <a:xfrm>
                <a:off x="3980" y="1220"/>
                <a:ext cx="6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fragflag</a:t>
                </a:r>
              </a:p>
              <a:p>
                <a:pPr algn="ctr"/>
                <a:r>
                  <a:rPr lang="en-US" altLang="en-US"/>
                  <a:t>=0</a:t>
                </a:r>
              </a:p>
            </p:txBody>
          </p:sp>
          <p:sp>
            <p:nvSpPr>
              <p:cNvPr id="36890" name="Text Box 49"/>
              <p:cNvSpPr txBox="1">
                <a:spLocks noChangeArrowheads="1"/>
              </p:cNvSpPr>
              <p:nvPr/>
            </p:nvSpPr>
            <p:spPr bwMode="auto">
              <a:xfrm>
                <a:off x="3230" y="1208"/>
                <a:ext cx="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length</a:t>
                </a:r>
              </a:p>
              <a:p>
                <a:r>
                  <a:rPr lang="en-US" altLang="en-US"/>
                  <a:t>=1040</a:t>
                </a:r>
              </a:p>
            </p:txBody>
          </p:sp>
          <p:sp>
            <p:nvSpPr>
              <p:cNvPr id="36891"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2"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3"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4"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6"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36881" name="Freeform 56"/>
            <p:cNvSpPr>
              <a:spLocks/>
            </p:cNvSpPr>
            <p:nvPr/>
          </p:nvSpPr>
          <p:spPr bwMode="auto">
            <a:xfrm>
              <a:off x="1290" y="1422"/>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2" name="Line 57"/>
            <p:cNvSpPr>
              <a:spLocks noChangeShapeType="1"/>
            </p:cNvSpPr>
            <p:nvPr/>
          </p:nvSpPr>
          <p:spPr bwMode="auto">
            <a:xfrm>
              <a:off x="1290" y="2766"/>
              <a:ext cx="22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58"/>
            <p:cNvSpPr>
              <a:spLocks noChangeShapeType="1"/>
            </p:cNvSpPr>
            <p:nvPr/>
          </p:nvSpPr>
          <p:spPr bwMode="auto">
            <a:xfrm>
              <a:off x="1296" y="2772"/>
              <a:ext cx="210" cy="4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4" name="Text Box 59"/>
            <p:cNvSpPr txBox="1">
              <a:spLocks noChangeArrowheads="1"/>
            </p:cNvSpPr>
            <p:nvPr/>
          </p:nvSpPr>
          <p:spPr bwMode="auto">
            <a:xfrm>
              <a:off x="1274" y="1472"/>
              <a:ext cx="20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solidFill>
                    <a:srgbClr val="FF0000"/>
                  </a:solidFill>
                </a:rPr>
                <a:t>One large datagram becomes</a:t>
              </a:r>
            </a:p>
            <a:p>
              <a:r>
                <a:rPr lang="en-US" altLang="en-US">
                  <a:solidFill>
                    <a:srgbClr val="FF0000"/>
                  </a:solidFill>
                </a:rPr>
                <a:t>several smaller datagrams</a:t>
              </a:r>
              <a:endParaRPr lang="en-US" altLang="en-US"/>
            </a:p>
          </p:txBody>
        </p:sp>
      </p:grpSp>
      <p:sp>
        <p:nvSpPr>
          <p:cNvPr id="36868" name="Rectangle 60"/>
          <p:cNvSpPr>
            <a:spLocks noChangeArrowheads="1"/>
          </p:cNvSpPr>
          <p:nvPr/>
        </p:nvSpPr>
        <p:spPr bwMode="auto">
          <a:xfrm>
            <a:off x="1855788" y="615950"/>
            <a:ext cx="2830512"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20000"/>
              </a:spcBef>
              <a:buClr>
                <a:schemeClr val="accent2"/>
              </a:buClr>
              <a:buSzPct val="85000"/>
              <a:buFont typeface="ZapfDingbats" pitchFamily="82" charset="2"/>
              <a:buNone/>
            </a:pPr>
            <a:r>
              <a:rPr lang="en-US" altLang="en-US" sz="2000" u="sng">
                <a:solidFill>
                  <a:srgbClr val="FF0000"/>
                </a:solidFill>
              </a:rPr>
              <a:t>Example</a:t>
            </a:r>
            <a:endParaRPr lang="en-US" altLang="en-US" sz="2000"/>
          </a:p>
          <a:p>
            <a:pPr>
              <a:spcBef>
                <a:spcPct val="20000"/>
              </a:spcBef>
              <a:buClr>
                <a:schemeClr val="accent2"/>
              </a:buClr>
              <a:buSzPct val="85000"/>
              <a:buFont typeface="ZapfDingbats" pitchFamily="82" charset="2"/>
              <a:buChar char="r"/>
            </a:pPr>
            <a:r>
              <a:rPr lang="en-US" altLang="en-US" sz="2000"/>
              <a:t>4000 byte datagram ; i.e. 3980 data bytes</a:t>
            </a:r>
          </a:p>
          <a:p>
            <a:pPr>
              <a:spcBef>
                <a:spcPct val="20000"/>
              </a:spcBef>
              <a:buClr>
                <a:schemeClr val="accent2"/>
              </a:buClr>
              <a:buSzPct val="85000"/>
              <a:buFont typeface="ZapfDingbats" pitchFamily="82" charset="2"/>
              <a:buChar char="r"/>
            </a:pPr>
            <a:r>
              <a:rPr lang="en-US" altLang="en-US" sz="2000"/>
              <a:t>MTU = 1500 bytes</a:t>
            </a:r>
          </a:p>
          <a:p>
            <a:pPr>
              <a:spcBef>
                <a:spcPct val="20000"/>
              </a:spcBef>
              <a:buClr>
                <a:schemeClr val="accent2"/>
              </a:buClr>
              <a:buSzPct val="85000"/>
              <a:buFont typeface="ZapfDingbats" pitchFamily="82" charset="2"/>
              <a:buChar char="r"/>
            </a:pPr>
            <a:endParaRPr lang="en-US" altLang="en-US" sz="2000"/>
          </a:p>
        </p:txBody>
      </p:sp>
      <p:sp>
        <p:nvSpPr>
          <p:cNvPr id="49159" name="Text Box 61"/>
          <p:cNvSpPr txBox="1">
            <a:spLocks noChangeArrowheads="1"/>
          </p:cNvSpPr>
          <p:nvPr/>
        </p:nvSpPr>
        <p:spPr bwMode="auto">
          <a:xfrm>
            <a:off x="3016251" y="3527425"/>
            <a:ext cx="1692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1480 bytes in </a:t>
            </a:r>
            <a:br>
              <a:rPr lang="en-US" altLang="en-US"/>
            </a:br>
            <a:r>
              <a:rPr lang="en-US" altLang="en-US"/>
              <a:t>data field</a:t>
            </a:r>
          </a:p>
        </p:txBody>
      </p:sp>
      <p:sp>
        <p:nvSpPr>
          <p:cNvPr id="49160" name="Line 62"/>
          <p:cNvSpPr>
            <a:spLocks noChangeShapeType="1"/>
          </p:cNvSpPr>
          <p:nvPr/>
        </p:nvSpPr>
        <p:spPr bwMode="auto">
          <a:xfrm flipV="1">
            <a:off x="4310064" y="3592514"/>
            <a:ext cx="1836737" cy="250825"/>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61" name="Text Box 63"/>
          <p:cNvSpPr txBox="1">
            <a:spLocks noChangeArrowheads="1"/>
          </p:cNvSpPr>
          <p:nvPr/>
        </p:nvSpPr>
        <p:spPr bwMode="auto">
          <a:xfrm>
            <a:off x="2738438" y="4938714"/>
            <a:ext cx="2665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Offset=185=1480/8 </a:t>
            </a:r>
          </a:p>
        </p:txBody>
      </p:sp>
      <p:sp>
        <p:nvSpPr>
          <p:cNvPr id="49162" name="Line 64"/>
          <p:cNvSpPr>
            <a:spLocks noChangeShapeType="1"/>
          </p:cNvSpPr>
          <p:nvPr/>
        </p:nvSpPr>
        <p:spPr bwMode="auto">
          <a:xfrm flipV="1">
            <a:off x="5095876" y="4440239"/>
            <a:ext cx="3330575" cy="574675"/>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 name="Text Box 61"/>
          <p:cNvSpPr txBox="1">
            <a:spLocks noChangeArrowheads="1"/>
          </p:cNvSpPr>
          <p:nvPr/>
        </p:nvSpPr>
        <p:spPr bwMode="auto">
          <a:xfrm>
            <a:off x="1466850" y="5702300"/>
            <a:ext cx="7615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000" b="1" i="1" u="sng"/>
              <a:t>Requirement</a:t>
            </a:r>
            <a:r>
              <a:rPr lang="en-US" altLang="en-US" sz="2000"/>
              <a:t>: </a:t>
            </a:r>
            <a:r>
              <a:rPr lang="en-US" altLang="en-US" sz="2000" i="1" u="sng">
                <a:solidFill>
                  <a:srgbClr val="FF0000"/>
                </a:solidFill>
              </a:rPr>
              <a:t>The amount of original payload data in all but the last fragment be a multiple of 8 bytes. </a:t>
            </a:r>
            <a:r>
              <a:rPr lang="en-US" altLang="en-US" sz="2000" i="1" u="sng">
                <a:solidFill>
                  <a:srgbClr val="3333CC"/>
                </a:solidFill>
              </a:rPr>
              <a:t>The offset value be specified in units of 8-byte chunks</a:t>
            </a:r>
          </a:p>
        </p:txBody>
      </p:sp>
      <p:sp>
        <p:nvSpPr>
          <p:cNvPr id="68" name="Text Box 61"/>
          <p:cNvSpPr txBox="1">
            <a:spLocks noChangeArrowheads="1"/>
          </p:cNvSpPr>
          <p:nvPr/>
        </p:nvSpPr>
        <p:spPr bwMode="auto">
          <a:xfrm>
            <a:off x="1511301" y="4194176"/>
            <a:ext cx="2168525" cy="646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1480 +1480= 2960</a:t>
            </a:r>
          </a:p>
          <a:p>
            <a:r>
              <a:rPr lang="en-US" altLang="en-US"/>
              <a:t>3980-2960=1020</a:t>
            </a:r>
          </a:p>
        </p:txBody>
      </p:sp>
      <p:sp>
        <p:nvSpPr>
          <p:cNvPr id="69" name="Text Box 63"/>
          <p:cNvSpPr txBox="1">
            <a:spLocks noChangeArrowheads="1"/>
          </p:cNvSpPr>
          <p:nvPr/>
        </p:nvSpPr>
        <p:spPr bwMode="auto">
          <a:xfrm>
            <a:off x="9105901" y="6176963"/>
            <a:ext cx="16049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Offset=370=2960/8 </a:t>
            </a:r>
          </a:p>
        </p:txBody>
      </p:sp>
      <p:cxnSp>
        <p:nvCxnSpPr>
          <p:cNvPr id="71" name="Straight Arrow Connector 70"/>
          <p:cNvCxnSpPr>
            <a:cxnSpLocks noChangeShapeType="1"/>
            <a:stCxn id="69" idx="0"/>
          </p:cNvCxnSpPr>
          <p:nvPr/>
        </p:nvCxnSpPr>
        <p:spPr bwMode="auto">
          <a:xfrm rot="16200000" flipV="1">
            <a:off x="9021763" y="5289551"/>
            <a:ext cx="676275" cy="1098550"/>
          </a:xfrm>
          <a:prstGeom prst="straightConnector1">
            <a:avLst/>
          </a:prstGeom>
          <a:noFill/>
          <a:ln w="9525" algn="ctr">
            <a:solidFill>
              <a:srgbClr val="008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90049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P spid="49161" grpId="0"/>
      <p:bldP spid="67" grpId="0"/>
      <p:bldP spid="68" grpId="0" animBg="1"/>
      <p:bldP spid="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Datagram Fragmentation</a:t>
            </a:r>
          </a:p>
        </p:txBody>
      </p:sp>
      <p:pic>
        <p:nvPicPr>
          <p:cNvPr id="4" name="Content Placeholder 3"/>
          <p:cNvPicPr>
            <a:picLocks noGrp="1" noChangeAspect="1"/>
          </p:cNvPicPr>
          <p:nvPr>
            <p:ph idx="1"/>
          </p:nvPr>
        </p:nvPicPr>
        <p:blipFill>
          <a:blip r:embed="rId2"/>
          <a:stretch>
            <a:fillRect/>
          </a:stretch>
        </p:blipFill>
        <p:spPr>
          <a:xfrm>
            <a:off x="838199" y="1319349"/>
            <a:ext cx="10265229" cy="5185954"/>
          </a:xfrm>
          <a:prstGeom prst="rect">
            <a:avLst/>
          </a:prstGeom>
        </p:spPr>
      </p:pic>
    </p:spTree>
    <p:extLst>
      <p:ext uri="{BB962C8B-B14F-4D97-AF65-F5344CB8AC3E}">
        <p14:creationId xmlns:p14="http://schemas.microsoft.com/office/powerpoint/2010/main" val="174440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5123"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B7308319-3DA1-4539-93CA-6C011971C302}"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pic>
        <p:nvPicPr>
          <p:cNvPr id="20483"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7726"/>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p:txBody>
          <a:bodyPr/>
          <a:lstStyle/>
          <a:p>
            <a:pPr>
              <a:defRPr/>
            </a:pPr>
            <a:r>
              <a:rPr lang="en-US">
                <a:cs typeface="+mj-cs"/>
              </a:rPr>
              <a:t>Two key network-layer functions</a:t>
            </a:r>
          </a:p>
        </p:txBody>
      </p:sp>
      <p:sp>
        <p:nvSpPr>
          <p:cNvPr id="5126" name="Rectangle 3"/>
          <p:cNvSpPr>
            <a:spLocks noGrp="1" noChangeArrowheads="1"/>
          </p:cNvSpPr>
          <p:nvPr>
            <p:ph type="body" idx="1"/>
          </p:nvPr>
        </p:nvSpPr>
        <p:spPr>
          <a:xfrm>
            <a:off x="1903414" y="1625600"/>
            <a:ext cx="4192587" cy="4648200"/>
          </a:xfrm>
        </p:spPr>
        <p:txBody>
          <a:bodyPr/>
          <a:lstStyle/>
          <a:p>
            <a:r>
              <a:rPr lang="en-US" altLang="en-US" i="1" dirty="0">
                <a:solidFill>
                  <a:srgbClr val="000099"/>
                </a:solidFill>
                <a:ea typeface="ＭＳ Ｐゴシック" panose="020B0600070205080204" pitchFamily="34" charset="-128"/>
              </a:rPr>
              <a:t>forwarding:</a:t>
            </a:r>
            <a:r>
              <a:rPr lang="en-US" altLang="en-US" dirty="0">
                <a:ea typeface="ＭＳ Ｐゴシック" panose="020B0600070205080204" pitchFamily="34" charset="-128"/>
              </a:rPr>
              <a:t> move packets from one router</a:t>
            </a:r>
            <a:r>
              <a:rPr lang="ja-JP" altLang="en-US" dirty="0">
                <a:ea typeface="ＭＳ Ｐゴシック" panose="020B0600070205080204" pitchFamily="34" charset="-128"/>
              </a:rPr>
              <a:t>’</a:t>
            </a:r>
            <a:r>
              <a:rPr lang="en-US" altLang="ja-JP" dirty="0">
                <a:ea typeface="ＭＳ Ｐゴシック" panose="020B0600070205080204" pitchFamily="34" charset="-128"/>
              </a:rPr>
              <a:t>s input to appropriate router output</a:t>
            </a:r>
          </a:p>
          <a:p>
            <a:pPr>
              <a:spcBef>
                <a:spcPct val="70000"/>
              </a:spcBef>
            </a:pPr>
            <a:r>
              <a:rPr lang="en-US" altLang="en-US" i="1" dirty="0">
                <a:solidFill>
                  <a:srgbClr val="000099"/>
                </a:solidFill>
                <a:ea typeface="ＭＳ Ｐゴシック" panose="020B0600070205080204" pitchFamily="34" charset="-128"/>
              </a:rPr>
              <a:t>routing:</a:t>
            </a:r>
            <a:r>
              <a:rPr lang="en-US" altLang="en-US" dirty="0">
                <a:ea typeface="ＭＳ Ｐゴシック" panose="020B0600070205080204" pitchFamily="34" charset="-128"/>
              </a:rPr>
              <a:t> determine route taken by packets from source to destination. </a:t>
            </a:r>
          </a:p>
          <a:p>
            <a:pPr lvl="1">
              <a:spcBef>
                <a:spcPct val="70000"/>
              </a:spcBef>
            </a:pPr>
            <a:r>
              <a:rPr lang="en-US" altLang="en-US" i="1" dirty="0">
                <a:ea typeface="ＭＳ Ｐゴシック" panose="020B0600070205080204" pitchFamily="34" charset="-128"/>
              </a:rPr>
              <a:t>routing algorithms</a:t>
            </a:r>
            <a:endParaRPr lang="en-US" altLang="en-US" dirty="0">
              <a:ea typeface="ＭＳ Ｐゴシック" panose="020B0600070205080204" pitchFamily="34" charset="-128"/>
            </a:endParaRPr>
          </a:p>
          <a:p>
            <a:pPr>
              <a:buFont typeface="Wingdings" panose="05000000000000000000" pitchFamily="2" charset="2"/>
              <a:buNone/>
            </a:pPr>
            <a:endParaRPr lang="en-US" altLang="en-US" dirty="0">
              <a:ea typeface="ＭＳ Ｐゴシック" panose="020B0600070205080204" pitchFamily="34" charset="-128"/>
            </a:endParaRPr>
          </a:p>
        </p:txBody>
      </p:sp>
      <p:sp>
        <p:nvSpPr>
          <p:cNvPr id="5127" name="Rectangle 4"/>
          <p:cNvSpPr>
            <a:spLocks noChangeArrowheads="1"/>
          </p:cNvSpPr>
          <p:nvPr/>
        </p:nvSpPr>
        <p:spPr bwMode="auto">
          <a:xfrm>
            <a:off x="6337445" y="1368136"/>
            <a:ext cx="4774911" cy="5088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70000"/>
              </a:spcBef>
              <a:buClr>
                <a:srgbClr val="000099"/>
              </a:buClr>
              <a:buSzPct val="65000"/>
              <a:defRPr/>
            </a:pPr>
            <a:r>
              <a:rPr lang="en-US" sz="3200" i="1" dirty="0">
                <a:solidFill>
                  <a:srgbClr val="CC0000"/>
                </a:solidFill>
                <a:latin typeface="Gill Sans MT" charset="0"/>
                <a:ea typeface="ＭＳ Ｐゴシック" charset="0"/>
              </a:rPr>
              <a:t>analogy:</a:t>
            </a:r>
          </a:p>
          <a:p>
            <a:pPr marL="342900" indent="-342900">
              <a:lnSpc>
                <a:spcPct val="85000"/>
              </a:lnSpc>
              <a:spcBef>
                <a:spcPct val="70000"/>
              </a:spcBef>
              <a:buClr>
                <a:srgbClr val="000099"/>
              </a:buClr>
              <a:buSzPct val="65000"/>
              <a:buFont typeface="Wingdings" charset="0"/>
              <a:buChar char="v"/>
              <a:defRPr/>
            </a:pPr>
            <a:r>
              <a:rPr lang="en-US" sz="2800" i="1" dirty="0">
                <a:solidFill>
                  <a:srgbClr val="000099"/>
                </a:solidFill>
                <a:latin typeface="Gill Sans MT" charset="0"/>
                <a:ea typeface="ＭＳ Ｐゴシック" charset="0"/>
              </a:rPr>
              <a:t>routing:</a:t>
            </a:r>
            <a:r>
              <a:rPr lang="en-US" sz="2800" dirty="0">
                <a:latin typeface="Gill Sans MT" charset="0"/>
                <a:ea typeface="ＭＳ Ｐゴシック" charset="0"/>
              </a:rPr>
              <a:t>  refers to the network-wide process that determines the end-to-end paths that packets take from source to destination</a:t>
            </a:r>
          </a:p>
          <a:p>
            <a:pPr marL="342900" indent="-342900">
              <a:lnSpc>
                <a:spcPct val="85000"/>
              </a:lnSpc>
              <a:spcBef>
                <a:spcPct val="70000"/>
              </a:spcBef>
              <a:buClr>
                <a:srgbClr val="000099"/>
              </a:buClr>
              <a:buSzPct val="65000"/>
              <a:buFont typeface="Wingdings" charset="0"/>
              <a:buChar char="v"/>
              <a:defRPr/>
            </a:pPr>
            <a:r>
              <a:rPr lang="en-US" sz="2800" i="1" dirty="0">
                <a:solidFill>
                  <a:srgbClr val="000099"/>
                </a:solidFill>
                <a:latin typeface="Gill Sans MT" charset="0"/>
                <a:ea typeface="ＭＳ Ｐゴシック" charset="0"/>
              </a:rPr>
              <a:t>forwarding</a:t>
            </a:r>
            <a:r>
              <a:rPr lang="en-US" sz="2800" i="1" dirty="0">
                <a:solidFill>
                  <a:schemeClr val="accent2"/>
                </a:solidFill>
                <a:latin typeface="Gill Sans MT" charset="0"/>
                <a:ea typeface="ＭＳ Ｐゴシック" charset="0"/>
              </a:rPr>
              <a:t>:</a:t>
            </a:r>
            <a:r>
              <a:rPr lang="en-US" sz="2800" dirty="0">
                <a:latin typeface="Gill Sans MT" charset="0"/>
                <a:ea typeface="ＭＳ Ｐゴシック" charset="0"/>
              </a:rPr>
              <a:t>  refers to the router-local action of transferring a packet from an input link interface to the appropriate output link interface. </a:t>
            </a:r>
          </a:p>
        </p:txBody>
      </p:sp>
    </p:spTree>
    <p:extLst>
      <p:ext uri="{BB962C8B-B14F-4D97-AF65-F5344CB8AC3E}">
        <p14:creationId xmlns:p14="http://schemas.microsoft.com/office/powerpoint/2010/main" val="2037228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a:t>
            </a:r>
          </a:p>
        </p:txBody>
      </p:sp>
      <p:sp>
        <p:nvSpPr>
          <p:cNvPr id="3" name="Content Placeholder 2"/>
          <p:cNvSpPr>
            <a:spLocks noGrp="1"/>
          </p:cNvSpPr>
          <p:nvPr>
            <p:ph idx="1"/>
          </p:nvPr>
        </p:nvSpPr>
        <p:spPr/>
        <p:txBody>
          <a:bodyPr>
            <a:normAutofit fontScale="85000" lnSpcReduction="10000"/>
          </a:bodyPr>
          <a:lstStyle/>
          <a:p>
            <a:r>
              <a:rPr lang="en-US" dirty="0"/>
              <a:t> A host typically has only a single link into the network; when IP in the host wants to send a datagram, it does so over this link. </a:t>
            </a:r>
          </a:p>
          <a:p>
            <a:r>
              <a:rPr lang="en-US" dirty="0"/>
              <a:t>The boundary between the host and the physical link is called an </a:t>
            </a:r>
            <a:r>
              <a:rPr lang="en-US" b="1" dirty="0"/>
              <a:t>interface</a:t>
            </a:r>
            <a:r>
              <a:rPr lang="en-US" dirty="0"/>
              <a:t>. </a:t>
            </a:r>
          </a:p>
          <a:p>
            <a:r>
              <a:rPr lang="en-US" dirty="0"/>
              <a:t>Now consider a router and its interfaces. Because a router’s job is to receive a datagram on one link and forward the datagram on some other link, a router necessarily has two or more links to which it is connected. The boundary between the router and any one of its links is also called an interface.</a:t>
            </a:r>
          </a:p>
          <a:p>
            <a:r>
              <a:rPr lang="en-US" dirty="0"/>
              <a:t> A router thus has multiple interfaces, one for each of its links. </a:t>
            </a:r>
          </a:p>
          <a:p>
            <a:r>
              <a:rPr lang="en-US" dirty="0"/>
              <a:t>Because every host and router is capable of sending and receiving IP datagrams, IP requires each host and router interface to have its own IP address.</a:t>
            </a:r>
          </a:p>
          <a:p>
            <a:r>
              <a:rPr lang="en-US" dirty="0"/>
              <a:t> </a:t>
            </a:r>
            <a:r>
              <a:rPr lang="en-US" dirty="0">
                <a:solidFill>
                  <a:srgbClr val="FF0000"/>
                </a:solidFill>
              </a:rPr>
              <a:t>Thus, an IP address is technically associated with an interface, rather than with the host or router containing that interface. </a:t>
            </a:r>
          </a:p>
        </p:txBody>
      </p:sp>
    </p:spTree>
    <p:extLst>
      <p:ext uri="{BB962C8B-B14F-4D97-AF65-F5344CB8AC3E}">
        <p14:creationId xmlns:p14="http://schemas.microsoft.com/office/powerpoint/2010/main" val="3101742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a:t>
            </a:r>
            <a:r>
              <a:rPr lang="en-US" dirty="0" err="1"/>
              <a:t>Cont</a:t>
            </a:r>
            <a:r>
              <a:rPr lang="en-US" dirty="0"/>
              <a:t>….)</a:t>
            </a:r>
          </a:p>
        </p:txBody>
      </p:sp>
      <p:sp>
        <p:nvSpPr>
          <p:cNvPr id="3" name="Content Placeholder 2"/>
          <p:cNvSpPr>
            <a:spLocks noGrp="1"/>
          </p:cNvSpPr>
          <p:nvPr>
            <p:ph idx="1"/>
          </p:nvPr>
        </p:nvSpPr>
        <p:spPr/>
        <p:txBody>
          <a:bodyPr>
            <a:normAutofit fontScale="70000" lnSpcReduction="20000"/>
          </a:bodyPr>
          <a:lstStyle/>
          <a:p>
            <a:r>
              <a:rPr lang="en-US" dirty="0"/>
              <a:t>Each IP address is 32 bits long (equivalently, 4 bytes), and there are thus a total of 2</a:t>
            </a:r>
            <a:r>
              <a:rPr lang="en-US" baseline="30000" dirty="0"/>
              <a:t>32</a:t>
            </a:r>
            <a:r>
              <a:rPr lang="en-US" dirty="0"/>
              <a:t> possible IP addresses. </a:t>
            </a:r>
          </a:p>
          <a:p>
            <a:r>
              <a:rPr lang="en-US" dirty="0"/>
              <a:t>Thus there are about 4 billion possible IP addresses</a:t>
            </a:r>
          </a:p>
          <a:p>
            <a:r>
              <a:rPr lang="en-US" dirty="0"/>
              <a:t> These addresses are typically written in so-called </a:t>
            </a:r>
            <a:r>
              <a:rPr lang="en-US" b="1" dirty="0"/>
              <a:t>dotted-decimal notation</a:t>
            </a:r>
            <a:r>
              <a:rPr lang="en-US" dirty="0"/>
              <a:t>, in which each byte of the address is written in its decimal form and is separated by a period (dot) from other bytes in the address. </a:t>
            </a:r>
          </a:p>
          <a:p>
            <a:r>
              <a:rPr lang="en-US" dirty="0"/>
              <a:t>For example, consider the IP address 193.32.216.9. </a:t>
            </a:r>
          </a:p>
          <a:p>
            <a:pPr lvl="1"/>
            <a:r>
              <a:rPr lang="en-US" dirty="0"/>
              <a:t>The 193 is the decimal equivalent of the first 8 bits of the address; the 32 is the decimal equivalent of the second 8 bits of the address, and so on.</a:t>
            </a:r>
          </a:p>
          <a:p>
            <a:pPr lvl="1"/>
            <a:r>
              <a:rPr lang="en-US" dirty="0"/>
              <a:t>193.32.216.9 = 11000001 00100000 11011000 00001001</a:t>
            </a:r>
          </a:p>
          <a:p>
            <a:r>
              <a:rPr lang="en-US" dirty="0"/>
              <a:t>Each interface on every host and router in the global Internet must have an IP address that is globally unique</a:t>
            </a:r>
          </a:p>
          <a:p>
            <a:r>
              <a:rPr lang="en-US" dirty="0"/>
              <a:t>These addresses cannot be chosen in a willy-nilly manner, however.</a:t>
            </a:r>
          </a:p>
          <a:p>
            <a:r>
              <a:rPr lang="en-US" dirty="0"/>
              <a:t> A portion of an interface’s IP address will be determined by the subnet to which it is connected.</a:t>
            </a:r>
          </a:p>
          <a:p>
            <a:pPr lvl="1"/>
            <a:endParaRPr lang="en-US" dirty="0"/>
          </a:p>
        </p:txBody>
      </p:sp>
    </p:spTree>
    <p:extLst>
      <p:ext uri="{BB962C8B-B14F-4D97-AF65-F5344CB8AC3E}">
        <p14:creationId xmlns:p14="http://schemas.microsoft.com/office/powerpoint/2010/main" val="169120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IP Addressing (Cont..)</a:t>
            </a:r>
          </a:p>
        </p:txBody>
      </p:sp>
      <p:sp>
        <p:nvSpPr>
          <p:cNvPr id="5" name="Content Placeholder 4"/>
          <p:cNvSpPr>
            <a:spLocks noGrp="1"/>
          </p:cNvSpPr>
          <p:nvPr>
            <p:ph sz="half" idx="1"/>
          </p:nvPr>
        </p:nvSpPr>
        <p:spPr/>
        <p:txBody>
          <a:bodyPr>
            <a:normAutofit fontScale="62500" lnSpcReduction="20000"/>
          </a:bodyPr>
          <a:lstStyle/>
          <a:p>
            <a:pPr algn="just"/>
            <a:r>
              <a:rPr lang="en-US" dirty="0"/>
              <a:t>In this figure, one router (with three interfaces) is used to interconnect seven hosts.</a:t>
            </a:r>
          </a:p>
          <a:p>
            <a:pPr algn="just"/>
            <a:r>
              <a:rPr lang="en-US" dirty="0"/>
              <a:t>The three hosts in the upper-left portion of Figure 1, and the router interface to which they are connected, all have an IP address of the form 223.1.1.xxx.</a:t>
            </a:r>
          </a:p>
          <a:p>
            <a:pPr algn="just"/>
            <a:r>
              <a:rPr lang="en-US" dirty="0"/>
              <a:t> That is, they all have the same leftmost 24 bits in their IP address.</a:t>
            </a:r>
          </a:p>
          <a:p>
            <a:pPr algn="just"/>
            <a:r>
              <a:rPr lang="en-US" dirty="0"/>
              <a:t>The three interfaces(hosts) are also interconnected to each other by a network that contains </a:t>
            </a:r>
            <a:r>
              <a:rPr lang="en-US" b="1" i="1" dirty="0"/>
              <a:t>no routers</a:t>
            </a:r>
            <a:r>
              <a:rPr lang="en-US" dirty="0"/>
              <a:t>. This network could be interconnected by an Ethernet LAN, in which case the interfaces would be interconnected by an Ethernet switch or by a wireless access point</a:t>
            </a:r>
          </a:p>
          <a:p>
            <a:pPr algn="just"/>
            <a:r>
              <a:rPr lang="en-US" dirty="0"/>
              <a:t>In IP terms, this network interconnecting three host interfaces and one router interface forms a </a:t>
            </a:r>
            <a:r>
              <a:rPr lang="en-US" b="1" i="1" dirty="0"/>
              <a:t>subnet</a:t>
            </a:r>
          </a:p>
        </p:txBody>
      </p:sp>
      <p:pic>
        <p:nvPicPr>
          <p:cNvPr id="2050" name="Picture 2" descr="Image result for Interface addresses and subnet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4137" y="2110581"/>
            <a:ext cx="4657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362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 Concept</a:t>
            </a:r>
          </a:p>
        </p:txBody>
      </p:sp>
      <p:sp>
        <p:nvSpPr>
          <p:cNvPr id="3" name="Content Placeholder 2"/>
          <p:cNvSpPr>
            <a:spLocks noGrp="1"/>
          </p:cNvSpPr>
          <p:nvPr>
            <p:ph sz="half" idx="1"/>
          </p:nvPr>
        </p:nvSpPr>
        <p:spPr/>
        <p:txBody>
          <a:bodyPr>
            <a:normAutofit fontScale="70000" lnSpcReduction="20000"/>
          </a:bodyPr>
          <a:lstStyle/>
          <a:p>
            <a:r>
              <a:rPr lang="en-US" dirty="0"/>
              <a:t>A subnet is also called an IP network or simply a network in the Internet literature</a:t>
            </a:r>
          </a:p>
          <a:p>
            <a:r>
              <a:rPr lang="en-US" dirty="0"/>
              <a:t>IP addressing assigns an address to this subnet: 223.1.1.0/24, where the /24 notation, sometimes known as a subnet mask, indicates that the leftmost 24 bits of the 32-bit quantity define the subnet address. </a:t>
            </a:r>
          </a:p>
          <a:p>
            <a:r>
              <a:rPr lang="en-US" dirty="0"/>
              <a:t>The subnet 223.1.1.0/24 thus consists of the three host interfaces (223.1.1.1, 223.1.1.2, and 223.1.1.3) and one router interface (223.1.1.4). </a:t>
            </a:r>
          </a:p>
          <a:p>
            <a:pPr lvl="1"/>
            <a:r>
              <a:rPr lang="en-US" dirty="0"/>
              <a:t>Any additional hosts attached to the 223.1.1.0/24 subnet would be required to have an address of the form 223.1.1.xxx. </a:t>
            </a:r>
          </a:p>
          <a:p>
            <a:r>
              <a:rPr lang="en-US" dirty="0"/>
              <a:t>There are two additional subnets shown in Figure 4.15: the 223.1.2.0/24 network and the 223.1.3.0/24 subnet</a:t>
            </a:r>
          </a:p>
        </p:txBody>
      </p:sp>
      <p:sp>
        <p:nvSpPr>
          <p:cNvPr id="6" name="Content Placeholder 5"/>
          <p:cNvSpPr>
            <a:spLocks noGrp="1"/>
          </p:cNvSpPr>
          <p:nvPr>
            <p:ph sz="half" idx="2"/>
          </p:nvPr>
        </p:nvSpPr>
        <p:spPr/>
        <p:txBody>
          <a:bodyPr>
            <a:normAutofit fontScale="70000" lnSpcReduction="20000"/>
          </a:bodyPr>
          <a:lstStyle/>
          <a:p>
            <a:endParaRPr lang="en-US" dirty="0"/>
          </a:p>
        </p:txBody>
      </p:sp>
      <p:grpSp>
        <p:nvGrpSpPr>
          <p:cNvPr id="7" name="Group 59"/>
          <p:cNvGrpSpPr>
            <a:grpSpLocks/>
          </p:cNvGrpSpPr>
          <p:nvPr/>
        </p:nvGrpSpPr>
        <p:grpSpPr bwMode="auto">
          <a:xfrm>
            <a:off x="6931025" y="1825625"/>
            <a:ext cx="4422775" cy="4413250"/>
            <a:chOff x="2758" y="589"/>
            <a:chExt cx="2786" cy="2780"/>
          </a:xfrm>
        </p:grpSpPr>
        <p:sp>
          <p:nvSpPr>
            <p:cNvPr id="8" name="Freeform 2"/>
            <p:cNvSpPr>
              <a:spLocks/>
            </p:cNvSpPr>
            <p:nvPr/>
          </p:nvSpPr>
          <p:spPr bwMode="auto">
            <a:xfrm>
              <a:off x="2758" y="731"/>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Freeform 3"/>
            <p:cNvSpPr>
              <a:spLocks/>
            </p:cNvSpPr>
            <p:nvPr/>
          </p:nvSpPr>
          <p:spPr bwMode="auto">
            <a:xfrm>
              <a:off x="4343" y="912"/>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 name="Freeform 4"/>
            <p:cNvSpPr>
              <a:spLocks/>
            </p:cNvSpPr>
            <p:nvPr/>
          </p:nvSpPr>
          <p:spPr bwMode="auto">
            <a:xfrm>
              <a:off x="3514" y="1815"/>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1" name="Object 7"/>
            <p:cNvGraphicFramePr>
              <a:graphicFrameLocks noChangeAspect="1"/>
            </p:cNvGraphicFramePr>
            <p:nvPr/>
          </p:nvGraphicFramePr>
          <p:xfrm>
            <a:off x="2807" y="797"/>
            <a:ext cx="368" cy="292"/>
          </p:xfrm>
          <a:graphic>
            <a:graphicData uri="http://schemas.openxmlformats.org/presentationml/2006/ole">
              <mc:AlternateContent xmlns:mc="http://schemas.openxmlformats.org/markup-compatibility/2006">
                <mc:Choice xmlns:v="urn:schemas-microsoft-com:vml" Requires="v">
                  <p:oleObj spid="_x0000_s3284" name="Clip" r:id="rId3" imgW="1305000" imgH="1085760" progId="MS_ClipArt_Gallery.2">
                    <p:embed/>
                  </p:oleObj>
                </mc:Choice>
                <mc:Fallback>
                  <p:oleObj name="Clip" r:id="rId3" imgW="1305000" imgH="1085760" progId="MS_ClipArt_Gallery.2">
                    <p:embed/>
                    <p:pic>
                      <p:nvPicPr>
                        <p:cNvPr id="921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 y="79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8"/>
            <p:cNvSpPr>
              <a:spLocks noChangeShapeType="1"/>
            </p:cNvSpPr>
            <p:nvPr/>
          </p:nvSpPr>
          <p:spPr bwMode="auto">
            <a:xfrm>
              <a:off x="3160" y="1032"/>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9"/>
            <p:cNvSpPr>
              <a:spLocks noChangeShapeType="1"/>
            </p:cNvSpPr>
            <p:nvPr/>
          </p:nvSpPr>
          <p:spPr bwMode="auto">
            <a:xfrm flipH="1">
              <a:off x="3343" y="1023"/>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
            <p:cNvSpPr>
              <a:spLocks noChangeShapeType="1"/>
            </p:cNvSpPr>
            <p:nvPr/>
          </p:nvSpPr>
          <p:spPr bwMode="auto">
            <a:xfrm flipV="1">
              <a:off x="3160" y="1438"/>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1"/>
            <p:cNvSpPr>
              <a:spLocks noChangeShapeType="1"/>
            </p:cNvSpPr>
            <p:nvPr/>
          </p:nvSpPr>
          <p:spPr bwMode="auto">
            <a:xfrm>
              <a:off x="3166" y="1833"/>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6" name="Object 12"/>
            <p:cNvGraphicFramePr>
              <a:graphicFrameLocks noChangeAspect="1"/>
            </p:cNvGraphicFramePr>
            <p:nvPr/>
          </p:nvGraphicFramePr>
          <p:xfrm>
            <a:off x="2807" y="1217"/>
            <a:ext cx="368" cy="292"/>
          </p:xfrm>
          <a:graphic>
            <a:graphicData uri="http://schemas.openxmlformats.org/presentationml/2006/ole">
              <mc:AlternateContent xmlns:mc="http://schemas.openxmlformats.org/markup-compatibility/2006">
                <mc:Choice xmlns:v="urn:schemas-microsoft-com:vml" Requires="v">
                  <p:oleObj spid="_x0000_s3285" name="Clip" r:id="rId5" imgW="1305000" imgH="1085760" progId="MS_ClipArt_Gallery.2">
                    <p:embed/>
                  </p:oleObj>
                </mc:Choice>
                <mc:Fallback>
                  <p:oleObj name="Clip" r:id="rId5" imgW="1305000" imgH="1085760" progId="MS_ClipArt_Gallery.2">
                    <p:embed/>
                    <p:pic>
                      <p:nvPicPr>
                        <p:cNvPr id="921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 y="121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3"/>
            <p:cNvGraphicFramePr>
              <a:graphicFrameLocks noChangeAspect="1"/>
            </p:cNvGraphicFramePr>
            <p:nvPr/>
          </p:nvGraphicFramePr>
          <p:xfrm>
            <a:off x="2807" y="1601"/>
            <a:ext cx="368" cy="292"/>
          </p:xfrm>
          <a:graphic>
            <a:graphicData uri="http://schemas.openxmlformats.org/presentationml/2006/ole">
              <mc:AlternateContent xmlns:mc="http://schemas.openxmlformats.org/markup-compatibility/2006">
                <mc:Choice xmlns:v="urn:schemas-microsoft-com:vml" Requires="v">
                  <p:oleObj spid="_x0000_s3286" name="Clip" r:id="rId6" imgW="1305000" imgH="1085760" progId="MS_ClipArt_Gallery.2">
                    <p:embed/>
                  </p:oleObj>
                </mc:Choice>
                <mc:Fallback>
                  <p:oleObj name="Clip" r:id="rId6" imgW="1305000" imgH="1085760" progId="MS_ClipArt_Gallery.2">
                    <p:embed/>
                    <p:pic>
                      <p:nvPicPr>
                        <p:cNvPr id="922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 y="160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14"/>
            <p:cNvSpPr>
              <a:spLocks noChangeShapeType="1"/>
            </p:cNvSpPr>
            <p:nvPr/>
          </p:nvSpPr>
          <p:spPr bwMode="auto">
            <a:xfrm>
              <a:off x="3343" y="1563"/>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 name="Group 15"/>
            <p:cNvGrpSpPr>
              <a:grpSpLocks/>
            </p:cNvGrpSpPr>
            <p:nvPr/>
          </p:nvGrpSpPr>
          <p:grpSpPr bwMode="auto">
            <a:xfrm>
              <a:off x="3937" y="1541"/>
              <a:ext cx="448" cy="240"/>
              <a:chOff x="3600" y="219"/>
              <a:chExt cx="360" cy="175"/>
            </a:xfrm>
          </p:grpSpPr>
          <p:sp>
            <p:nvSpPr>
              <p:cNvPr id="36"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7"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0"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1" name="Group 21"/>
              <p:cNvGrpSpPr>
                <a:grpSpLocks/>
              </p:cNvGrpSpPr>
              <p:nvPr/>
            </p:nvGrpSpPr>
            <p:grpSpPr bwMode="auto">
              <a:xfrm>
                <a:off x="3686" y="244"/>
                <a:ext cx="177" cy="66"/>
                <a:chOff x="2848" y="848"/>
                <a:chExt cx="140" cy="98"/>
              </a:xfrm>
            </p:grpSpPr>
            <p:sp>
              <p:nvSpPr>
                <p:cNvPr id="46"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 name="Group 25"/>
              <p:cNvGrpSpPr>
                <a:grpSpLocks/>
              </p:cNvGrpSpPr>
              <p:nvPr/>
            </p:nvGrpSpPr>
            <p:grpSpPr bwMode="auto">
              <a:xfrm flipV="1">
                <a:off x="3686" y="243"/>
                <a:ext cx="177" cy="66"/>
                <a:chOff x="2848" y="848"/>
                <a:chExt cx="140" cy="98"/>
              </a:xfrm>
            </p:grpSpPr>
            <p:sp>
              <p:nvSpPr>
                <p:cNvPr id="43"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0" name="Text Box 33"/>
            <p:cNvSpPr txBox="1">
              <a:spLocks noChangeArrowheads="1"/>
            </p:cNvSpPr>
            <p:nvPr/>
          </p:nvSpPr>
          <p:spPr bwMode="auto">
            <a:xfrm>
              <a:off x="3243" y="589"/>
              <a:ext cx="8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latin typeface="Arial" panose="020B0604020202020204" pitchFamily="34" charset="0"/>
                </a:rPr>
                <a:t>223.1.1.0/24</a:t>
              </a:r>
              <a:endParaRPr lang="en-US" altLang="en-US"/>
            </a:p>
          </p:txBody>
        </p:sp>
        <p:sp>
          <p:nvSpPr>
            <p:cNvPr id="21" name="Line 34"/>
            <p:cNvSpPr>
              <a:spLocks noChangeShapeType="1"/>
            </p:cNvSpPr>
            <p:nvPr/>
          </p:nvSpPr>
          <p:spPr bwMode="auto">
            <a:xfrm>
              <a:off x="4318" y="1569"/>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35"/>
            <p:cNvSpPr txBox="1">
              <a:spLocks noChangeArrowheads="1"/>
            </p:cNvSpPr>
            <p:nvPr/>
          </p:nvSpPr>
          <p:spPr bwMode="auto">
            <a:xfrm>
              <a:off x="4668" y="672"/>
              <a:ext cx="8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latin typeface="Arial" panose="020B0604020202020204" pitchFamily="34" charset="0"/>
                </a:rPr>
                <a:t>223.1.2.0/24</a:t>
              </a:r>
              <a:endParaRPr lang="en-US" altLang="en-US"/>
            </a:p>
          </p:txBody>
        </p:sp>
        <p:sp>
          <p:nvSpPr>
            <p:cNvPr id="23" name="Line 36"/>
            <p:cNvSpPr>
              <a:spLocks noChangeShapeType="1"/>
            </p:cNvSpPr>
            <p:nvPr/>
          </p:nvSpPr>
          <p:spPr bwMode="auto">
            <a:xfrm flipH="1">
              <a:off x="4963" y="113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4" name="Object 37"/>
            <p:cNvGraphicFramePr>
              <a:graphicFrameLocks noChangeAspect="1"/>
            </p:cNvGraphicFramePr>
            <p:nvPr/>
          </p:nvGraphicFramePr>
          <p:xfrm>
            <a:off x="5075" y="947"/>
            <a:ext cx="368" cy="292"/>
          </p:xfrm>
          <a:graphic>
            <a:graphicData uri="http://schemas.openxmlformats.org/presentationml/2006/ole">
              <mc:AlternateContent xmlns:mc="http://schemas.openxmlformats.org/markup-compatibility/2006">
                <mc:Choice xmlns:v="urn:schemas-microsoft-com:vml" Requires="v">
                  <p:oleObj spid="_x0000_s3287" name="Clip" r:id="rId7" imgW="1305000" imgH="1085760" progId="MS_ClipArt_Gallery.2">
                    <p:embed/>
                  </p:oleObj>
                </mc:Choice>
                <mc:Fallback>
                  <p:oleObj name="Clip" r:id="rId7" imgW="1305000" imgH="1085760" progId="MS_ClipArt_Gallery.2">
                    <p:embed/>
                    <p:pic>
                      <p:nvPicPr>
                        <p:cNvPr id="9221"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 y="94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38"/>
            <p:cNvSpPr>
              <a:spLocks noChangeShapeType="1"/>
            </p:cNvSpPr>
            <p:nvPr/>
          </p:nvSpPr>
          <p:spPr bwMode="auto">
            <a:xfrm>
              <a:off x="4963" y="1134"/>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6" name="Object 39"/>
            <p:cNvGraphicFramePr>
              <a:graphicFrameLocks noChangeAspect="1"/>
            </p:cNvGraphicFramePr>
            <p:nvPr/>
          </p:nvGraphicFramePr>
          <p:xfrm>
            <a:off x="5078" y="1817"/>
            <a:ext cx="368" cy="292"/>
          </p:xfrm>
          <a:graphic>
            <a:graphicData uri="http://schemas.openxmlformats.org/presentationml/2006/ole">
              <mc:AlternateContent xmlns:mc="http://schemas.openxmlformats.org/markup-compatibility/2006">
                <mc:Choice xmlns:v="urn:schemas-microsoft-com:vml" Requires="v">
                  <p:oleObj spid="_x0000_s3288" name="Clip" r:id="rId8" imgW="1305000" imgH="1085760" progId="MS_ClipArt_Gallery.2">
                    <p:embed/>
                  </p:oleObj>
                </mc:Choice>
                <mc:Fallback>
                  <p:oleObj name="Clip" r:id="rId8" imgW="1305000" imgH="1085760" progId="MS_ClipArt_Gallery.2">
                    <p:embed/>
                    <p:pic>
                      <p:nvPicPr>
                        <p:cNvPr id="9222"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8" y="181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40"/>
            <p:cNvSpPr>
              <a:spLocks noChangeShapeType="1"/>
            </p:cNvSpPr>
            <p:nvPr/>
          </p:nvSpPr>
          <p:spPr bwMode="auto">
            <a:xfrm>
              <a:off x="4963" y="1935"/>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5"/>
            <p:cNvSpPr>
              <a:spLocks noChangeShapeType="1"/>
            </p:cNvSpPr>
            <p:nvPr/>
          </p:nvSpPr>
          <p:spPr bwMode="auto">
            <a:xfrm flipH="1">
              <a:off x="4168" y="1782"/>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6"/>
            <p:cNvSpPr>
              <a:spLocks noChangeShapeType="1"/>
            </p:cNvSpPr>
            <p:nvPr/>
          </p:nvSpPr>
          <p:spPr bwMode="auto">
            <a:xfrm flipH="1">
              <a:off x="3784" y="2589"/>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47"/>
            <p:cNvSpPr>
              <a:spLocks noChangeShapeType="1"/>
            </p:cNvSpPr>
            <p:nvPr/>
          </p:nvSpPr>
          <p:spPr bwMode="auto">
            <a:xfrm flipH="1" flipV="1">
              <a:off x="3782" y="2584"/>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48"/>
            <p:cNvSpPr>
              <a:spLocks noChangeShapeType="1"/>
            </p:cNvSpPr>
            <p:nvPr/>
          </p:nvSpPr>
          <p:spPr bwMode="auto">
            <a:xfrm flipH="1" flipV="1">
              <a:off x="4523" y="2587"/>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2" name="Object 49"/>
            <p:cNvGraphicFramePr>
              <a:graphicFrameLocks noChangeAspect="1"/>
            </p:cNvGraphicFramePr>
            <p:nvPr/>
          </p:nvGraphicFramePr>
          <p:xfrm>
            <a:off x="4388" y="2687"/>
            <a:ext cx="368" cy="292"/>
          </p:xfrm>
          <a:graphic>
            <a:graphicData uri="http://schemas.openxmlformats.org/presentationml/2006/ole">
              <mc:AlternateContent xmlns:mc="http://schemas.openxmlformats.org/markup-compatibility/2006">
                <mc:Choice xmlns:v="urn:schemas-microsoft-com:vml" Requires="v">
                  <p:oleObj spid="_x0000_s3289" name="Clip" r:id="rId9" imgW="1305000" imgH="1085760" progId="MS_ClipArt_Gallery.2">
                    <p:embed/>
                  </p:oleObj>
                </mc:Choice>
                <mc:Fallback>
                  <p:oleObj name="Clip" r:id="rId9" imgW="1305000" imgH="1085760" progId="MS_ClipArt_Gallery.2">
                    <p:embed/>
                    <p:pic>
                      <p:nvPicPr>
                        <p:cNvPr id="9223"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 y="268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0"/>
            <p:cNvGraphicFramePr>
              <a:graphicFrameLocks noChangeAspect="1"/>
            </p:cNvGraphicFramePr>
            <p:nvPr/>
          </p:nvGraphicFramePr>
          <p:xfrm>
            <a:off x="3596" y="2696"/>
            <a:ext cx="368" cy="292"/>
          </p:xfrm>
          <a:graphic>
            <a:graphicData uri="http://schemas.openxmlformats.org/presentationml/2006/ole">
              <mc:AlternateContent xmlns:mc="http://schemas.openxmlformats.org/markup-compatibility/2006">
                <mc:Choice xmlns:v="urn:schemas-microsoft-com:vml" Requires="v">
                  <p:oleObj spid="_x0000_s3290" name="Clip" r:id="rId10" imgW="1305000" imgH="1085760" progId="MS_ClipArt_Gallery.2">
                    <p:embed/>
                  </p:oleObj>
                </mc:Choice>
                <mc:Fallback>
                  <p:oleObj name="Clip" r:id="rId10" imgW="1305000" imgH="1085760" progId="MS_ClipArt_Gallery.2">
                    <p:embed/>
                    <p:pic>
                      <p:nvPicPr>
                        <p:cNvPr id="9224"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 y="2696"/>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51"/>
            <p:cNvSpPr txBox="1">
              <a:spLocks noChangeArrowheads="1"/>
            </p:cNvSpPr>
            <p:nvPr/>
          </p:nvSpPr>
          <p:spPr bwMode="auto">
            <a:xfrm>
              <a:off x="3739" y="3157"/>
              <a:ext cx="8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1600">
                  <a:latin typeface="Arial" panose="020B0604020202020204" pitchFamily="34" charset="0"/>
                </a:rPr>
                <a:t>223.1.3.0/24</a:t>
              </a:r>
              <a:endParaRPr lang="en-US" altLang="en-US"/>
            </a:p>
          </p:txBody>
        </p:sp>
        <p:sp>
          <p:nvSpPr>
            <p:cNvPr id="35" name="Rectangle 52"/>
            <p:cNvSpPr>
              <a:spLocks noChangeArrowheads="1"/>
            </p:cNvSpPr>
            <p:nvPr/>
          </p:nvSpPr>
          <p:spPr bwMode="auto">
            <a:xfrm>
              <a:off x="3054" y="2412"/>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3015131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0000" lnSpcReduction="20000"/>
          </a:bodyPr>
          <a:lstStyle/>
          <a:p>
            <a:r>
              <a:rPr lang="en-US" dirty="0"/>
              <a:t>Figure 3 shows three routers that are interconnected with each other by point-to-point links. Each router has three interfaces, one for each point-to-point link and one for the broadcast link that directly connects the router to a pair of hosts. </a:t>
            </a:r>
          </a:p>
          <a:p>
            <a:r>
              <a:rPr lang="en-US" dirty="0"/>
              <a:t> Three subnets, 223.1.1.0/24, 223.1.2.0/24, and 223.1.3.0/24, are similar to the subnets we encountered in Figure 1 are found here. </a:t>
            </a:r>
          </a:p>
          <a:p>
            <a:r>
              <a:rPr lang="en-US" dirty="0"/>
              <a:t>But note that there are three additional subnets in this example as well: one subnet, </a:t>
            </a:r>
            <a:r>
              <a:rPr lang="en-US" b="1" dirty="0"/>
              <a:t>223.1.9.0/24</a:t>
            </a:r>
            <a:r>
              <a:rPr lang="en-US" dirty="0"/>
              <a:t>, for the interfaces that connect </a:t>
            </a:r>
            <a:r>
              <a:rPr lang="en-US" b="1" dirty="0"/>
              <a:t>routers R1 and R2</a:t>
            </a:r>
            <a:r>
              <a:rPr lang="en-US" dirty="0"/>
              <a:t>; another subnet, </a:t>
            </a:r>
            <a:r>
              <a:rPr lang="en-US" b="1" dirty="0"/>
              <a:t>223.1.8.0/24</a:t>
            </a:r>
            <a:r>
              <a:rPr lang="en-US" dirty="0"/>
              <a:t>, for the interfaces that connect routers </a:t>
            </a:r>
            <a:r>
              <a:rPr lang="en-US" b="1" dirty="0"/>
              <a:t>R2 and R3</a:t>
            </a:r>
            <a:r>
              <a:rPr lang="en-US" dirty="0"/>
              <a:t>; and a third subnet, </a:t>
            </a:r>
            <a:r>
              <a:rPr lang="en-US" b="1" dirty="0"/>
              <a:t>223.1.7.0/24</a:t>
            </a:r>
            <a:r>
              <a:rPr lang="en-US" dirty="0"/>
              <a:t>, for the interfaces that connect routers </a:t>
            </a:r>
            <a:r>
              <a:rPr lang="en-US" b="1" dirty="0"/>
              <a:t>R3 and R1. </a:t>
            </a:r>
          </a:p>
          <a:p>
            <a:endParaRPr lang="en-US" dirty="0"/>
          </a:p>
        </p:txBody>
      </p:sp>
      <p:pic>
        <p:nvPicPr>
          <p:cNvPr id="4098" name="Picture 2" descr="Image result for Three routers interconnecting six subne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6926" y="1825625"/>
            <a:ext cx="518595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080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Network Layer</a:t>
            </a:r>
            <a:endParaRPr lang="en-US" altLang="en-US">
              <a:latin typeface="Times New Roman" panose="02020603050405020304" pitchFamily="18" charset="0"/>
            </a:endParaRP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4-</a:t>
            </a:r>
            <a:fld id="{445BE241-CB7C-4309-A9C2-B1724605B472}" type="slidenum">
              <a:rPr lang="en-US" altLang="en-US"/>
              <a:pPr/>
              <a:t>35</a:t>
            </a:fld>
            <a:endParaRPr lang="en-US" altLang="en-US"/>
          </a:p>
        </p:txBody>
      </p:sp>
      <p:sp>
        <p:nvSpPr>
          <p:cNvPr id="38916" name="Rectangle 2"/>
          <p:cNvSpPr>
            <a:spLocks noGrp="1" noChangeArrowheads="1"/>
          </p:cNvSpPr>
          <p:nvPr>
            <p:ph type="title"/>
          </p:nvPr>
        </p:nvSpPr>
        <p:spPr/>
        <p:txBody>
          <a:bodyPr/>
          <a:lstStyle/>
          <a:p>
            <a:r>
              <a:rPr lang="en-US" altLang="en-US"/>
              <a:t>IP addressing: CIDR</a:t>
            </a:r>
          </a:p>
        </p:txBody>
      </p:sp>
      <p:sp>
        <p:nvSpPr>
          <p:cNvPr id="41989" name="Rectangle 3"/>
          <p:cNvSpPr>
            <a:spLocks noGrp="1" noChangeArrowheads="1"/>
          </p:cNvSpPr>
          <p:nvPr>
            <p:ph type="body" idx="1"/>
          </p:nvPr>
        </p:nvSpPr>
        <p:spPr>
          <a:xfrm>
            <a:off x="1524000" y="1370014"/>
            <a:ext cx="9144000" cy="3171825"/>
          </a:xfrm>
        </p:spPr>
        <p:txBody>
          <a:bodyPr/>
          <a:lstStyle/>
          <a:p>
            <a:pPr>
              <a:buFont typeface="ZapfDingbats" pitchFamily="82" charset="2"/>
              <a:buNone/>
            </a:pPr>
            <a:r>
              <a:rPr lang="en-US" altLang="en-US" sz="3200" dirty="0">
                <a:solidFill>
                  <a:srgbClr val="FF0000"/>
                </a:solidFill>
              </a:rPr>
              <a:t>CIDR:</a:t>
            </a:r>
            <a:r>
              <a:rPr lang="en-US" altLang="en-US" sz="3200" dirty="0"/>
              <a:t> </a:t>
            </a:r>
            <a:r>
              <a:rPr lang="en-US" altLang="en-US" sz="3200" dirty="0">
                <a:solidFill>
                  <a:srgbClr val="FF0000"/>
                </a:solidFill>
              </a:rPr>
              <a:t>C</a:t>
            </a:r>
            <a:r>
              <a:rPr lang="en-US" altLang="en-US" sz="3200" dirty="0"/>
              <a:t>lassless </a:t>
            </a:r>
            <a:r>
              <a:rPr lang="en-US" altLang="en-US" sz="3200" dirty="0" err="1">
                <a:solidFill>
                  <a:srgbClr val="FF0000"/>
                </a:solidFill>
              </a:rPr>
              <a:t>I</a:t>
            </a:r>
            <a:r>
              <a:rPr lang="en-US" altLang="en-US" sz="3200" dirty="0" err="1"/>
              <a:t>nter</a:t>
            </a:r>
            <a:r>
              <a:rPr lang="en-US" altLang="en-US" sz="3200" dirty="0" err="1">
                <a:solidFill>
                  <a:srgbClr val="FF0000"/>
                </a:solidFill>
              </a:rPr>
              <a:t>D</a:t>
            </a:r>
            <a:r>
              <a:rPr lang="en-US" altLang="en-US" sz="3200" dirty="0" err="1"/>
              <a:t>omain</a:t>
            </a:r>
            <a:r>
              <a:rPr lang="en-US" altLang="en-US" sz="3200" dirty="0"/>
              <a:t> </a:t>
            </a:r>
            <a:r>
              <a:rPr lang="en-US" altLang="en-US" sz="3200" dirty="0">
                <a:solidFill>
                  <a:srgbClr val="FF0000"/>
                </a:solidFill>
              </a:rPr>
              <a:t>R</a:t>
            </a:r>
            <a:r>
              <a:rPr lang="en-US" altLang="en-US" sz="3200" dirty="0"/>
              <a:t>outing</a:t>
            </a:r>
          </a:p>
          <a:p>
            <a:pPr lvl="1"/>
            <a:r>
              <a:rPr lang="en-US" altLang="en-US" sz="2800" dirty="0"/>
              <a:t>subnet portion of address is of arbitrary length</a:t>
            </a:r>
          </a:p>
          <a:p>
            <a:pPr lvl="1"/>
            <a:r>
              <a:rPr lang="en-US" altLang="en-US" sz="2800" dirty="0"/>
              <a:t>address format: </a:t>
            </a:r>
            <a:r>
              <a:rPr lang="en-US" altLang="en-US" sz="2800" dirty="0" err="1">
                <a:solidFill>
                  <a:srgbClr val="FF0000"/>
                </a:solidFill>
              </a:rPr>
              <a:t>a.b.c.d</a:t>
            </a:r>
            <a:r>
              <a:rPr lang="en-US" altLang="en-US" sz="2800" dirty="0">
                <a:solidFill>
                  <a:srgbClr val="FF0000"/>
                </a:solidFill>
              </a:rPr>
              <a:t>/x</a:t>
            </a:r>
            <a:r>
              <a:rPr lang="en-US" altLang="en-US" sz="2800" dirty="0"/>
              <a:t>, where x is # bits in subnet portion of address</a:t>
            </a:r>
          </a:p>
          <a:p>
            <a:pPr lvl="1"/>
            <a:r>
              <a:rPr lang="en-US" altLang="en-US" sz="2800" dirty="0"/>
              <a:t> In this case, the IP addresses of devices within the subnet will share the common prefix</a:t>
            </a:r>
          </a:p>
        </p:txBody>
      </p:sp>
      <p:grpSp>
        <p:nvGrpSpPr>
          <p:cNvPr id="2" name="Group 4"/>
          <p:cNvGrpSpPr>
            <a:grpSpLocks/>
          </p:cNvGrpSpPr>
          <p:nvPr/>
        </p:nvGrpSpPr>
        <p:grpSpPr bwMode="auto">
          <a:xfrm>
            <a:off x="2947989" y="4641850"/>
            <a:ext cx="6124575" cy="1625600"/>
            <a:chOff x="1339" y="899"/>
            <a:chExt cx="3858" cy="1024"/>
          </a:xfrm>
        </p:grpSpPr>
        <p:sp>
          <p:nvSpPr>
            <p:cNvPr id="38919" name="Text Box 5"/>
            <p:cNvSpPr txBox="1">
              <a:spLocks noChangeArrowheads="1"/>
            </p:cNvSpPr>
            <p:nvPr/>
          </p:nvSpPr>
          <p:spPr bwMode="auto">
            <a:xfrm>
              <a:off x="1339" y="1262"/>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400">
                  <a:solidFill>
                    <a:schemeClr val="accent2"/>
                  </a:solidFill>
                  <a:latin typeface="Arial" panose="020B0604020202020204" pitchFamily="34" charset="0"/>
                </a:rPr>
                <a:t>11001000  00010111</a:t>
              </a:r>
              <a:r>
                <a:rPr lang="en-US" altLang="en-US" sz="2400">
                  <a:latin typeface="Arial" panose="020B0604020202020204" pitchFamily="34" charset="0"/>
                </a:rPr>
                <a:t>  </a:t>
              </a:r>
              <a:r>
                <a:rPr lang="en-US" altLang="en-US" sz="2400">
                  <a:solidFill>
                    <a:schemeClr val="accent2"/>
                  </a:solidFill>
                  <a:latin typeface="Arial" panose="020B0604020202020204" pitchFamily="34" charset="0"/>
                </a:rPr>
                <a:t>0001000</a:t>
              </a:r>
              <a:r>
                <a:rPr lang="en-US" altLang="en-US" sz="2400">
                  <a:latin typeface="Arial" panose="020B0604020202020204" pitchFamily="34" charset="0"/>
                </a:rPr>
                <a:t>0  00000000</a:t>
              </a:r>
              <a:endParaRPr lang="en-US" altLang="en-US" sz="2400">
                <a:latin typeface="Times New Roman" panose="02020603050405020304" pitchFamily="18" charset="0"/>
              </a:endParaRPr>
            </a:p>
          </p:txBody>
        </p:sp>
        <p:sp>
          <p:nvSpPr>
            <p:cNvPr id="38920" name="Text Box 6"/>
            <p:cNvSpPr txBox="1">
              <a:spLocks noChangeArrowheads="1"/>
            </p:cNvSpPr>
            <p:nvPr/>
          </p:nvSpPr>
          <p:spPr bwMode="auto">
            <a:xfrm>
              <a:off x="2376" y="922"/>
              <a:ext cx="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solidFill>
                    <a:schemeClr val="accent2"/>
                  </a:solidFill>
                </a:rPr>
                <a:t>subnet</a:t>
              </a:r>
            </a:p>
            <a:p>
              <a:pPr algn="ctr"/>
              <a:r>
                <a:rPr lang="en-US" altLang="en-US">
                  <a:solidFill>
                    <a:schemeClr val="accent2"/>
                  </a:solidFill>
                </a:rPr>
                <a:t>part</a:t>
              </a:r>
              <a:endParaRPr lang="en-US" altLang="en-US"/>
            </a:p>
          </p:txBody>
        </p:sp>
        <p:sp>
          <p:nvSpPr>
            <p:cNvPr id="38921" name="Text Box 7"/>
            <p:cNvSpPr txBox="1">
              <a:spLocks noChangeArrowheads="1"/>
            </p:cNvSpPr>
            <p:nvPr/>
          </p:nvSpPr>
          <p:spPr bwMode="auto">
            <a:xfrm>
              <a:off x="4468" y="899"/>
              <a:ext cx="4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a:t>host</a:t>
              </a:r>
            </a:p>
            <a:p>
              <a:pPr algn="ctr"/>
              <a:r>
                <a:rPr lang="en-US" altLang="en-US"/>
                <a:t>part</a:t>
              </a:r>
            </a:p>
          </p:txBody>
        </p:sp>
        <p:sp>
          <p:nvSpPr>
            <p:cNvPr id="38922" name="Line 8"/>
            <p:cNvSpPr>
              <a:spLocks noChangeShapeType="1"/>
            </p:cNvSpPr>
            <p:nvPr/>
          </p:nvSpPr>
          <p:spPr bwMode="auto">
            <a:xfrm>
              <a:off x="3020" y="1121"/>
              <a:ext cx="1021"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9"/>
            <p:cNvSpPr>
              <a:spLocks noChangeShapeType="1"/>
            </p:cNvSpPr>
            <p:nvPr/>
          </p:nvSpPr>
          <p:spPr bwMode="auto">
            <a:xfrm flipH="1">
              <a:off x="1408" y="1118"/>
              <a:ext cx="924" cy="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0"/>
            <p:cNvSpPr>
              <a:spLocks noChangeShapeType="1"/>
            </p:cNvSpPr>
            <p:nvPr/>
          </p:nvSpPr>
          <p:spPr bwMode="auto">
            <a:xfrm flipH="1" flipV="1">
              <a:off x="4055" y="1123"/>
              <a:ext cx="436"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1"/>
            <p:cNvSpPr>
              <a:spLocks noChangeShapeType="1"/>
            </p:cNvSpPr>
            <p:nvPr/>
          </p:nvSpPr>
          <p:spPr bwMode="auto">
            <a:xfrm flipV="1">
              <a:off x="4778" y="112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6" name="Text Box 12"/>
            <p:cNvSpPr txBox="1">
              <a:spLocks noChangeArrowheads="1"/>
            </p:cNvSpPr>
            <p:nvPr/>
          </p:nvSpPr>
          <p:spPr bwMode="auto">
            <a:xfrm>
              <a:off x="2559" y="1635"/>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400"/>
                <a:t>200.23.16.0/23</a:t>
              </a:r>
              <a:endParaRPr lang="en-US" altLang="en-US"/>
            </a:p>
          </p:txBody>
        </p:sp>
      </p:grpSp>
    </p:spTree>
    <p:extLst>
      <p:ext uri="{BB962C8B-B14F-4D97-AF65-F5344CB8AC3E}">
        <p14:creationId xmlns:p14="http://schemas.microsoft.com/office/powerpoint/2010/main" val="2693405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Classful</a:t>
            </a:r>
            <a:r>
              <a:rPr lang="en-US" dirty="0"/>
              <a:t> Addressing</a:t>
            </a:r>
          </a:p>
        </p:txBody>
      </p:sp>
      <p:sp>
        <p:nvSpPr>
          <p:cNvPr id="3" name="Content Placeholder 2"/>
          <p:cNvSpPr>
            <a:spLocks noGrp="1"/>
          </p:cNvSpPr>
          <p:nvPr>
            <p:ph idx="1"/>
          </p:nvPr>
        </p:nvSpPr>
        <p:spPr/>
        <p:txBody>
          <a:bodyPr>
            <a:normAutofit fontScale="70000" lnSpcReduction="20000"/>
          </a:bodyPr>
          <a:lstStyle/>
          <a:p>
            <a:r>
              <a:rPr lang="en-US" dirty="0"/>
              <a:t>Before CIDR was adopted, the network portions of an IP address were constrained to be 8, 16, or 24 bits in length, an addressing scheme known as </a:t>
            </a:r>
            <a:r>
              <a:rPr lang="en-US" b="1" dirty="0" err="1"/>
              <a:t>classful</a:t>
            </a:r>
            <a:r>
              <a:rPr lang="en-US" dirty="0"/>
              <a:t> addressing, since subnets with 8-, 16-, and 24-bit subnet addresses were known as </a:t>
            </a:r>
            <a:r>
              <a:rPr lang="en-US" b="1" dirty="0"/>
              <a:t>class A, B, and C networks</a:t>
            </a:r>
            <a:r>
              <a:rPr lang="en-US" dirty="0"/>
              <a:t>, respectively</a:t>
            </a:r>
          </a:p>
          <a:p>
            <a:r>
              <a:rPr lang="en-US" dirty="0"/>
              <a:t>The requirement that the subnet portion of an IP address be exactly 1, 2, or 3 bytes long turned out to be problematic for supporting the rapidly growing number of organizations with small and medium-sized subnets. </a:t>
            </a:r>
          </a:p>
          <a:p>
            <a:r>
              <a:rPr lang="en-US" dirty="0"/>
              <a:t>A </a:t>
            </a:r>
            <a:r>
              <a:rPr lang="en-US" b="1" dirty="0"/>
              <a:t>class C (/24) </a:t>
            </a:r>
            <a:r>
              <a:rPr lang="en-US" dirty="0"/>
              <a:t>subnet could accommodate only up to 2</a:t>
            </a:r>
            <a:r>
              <a:rPr lang="en-US" baseline="30000" dirty="0"/>
              <a:t>8</a:t>
            </a:r>
            <a:r>
              <a:rPr lang="en-US" dirty="0"/>
              <a:t> – 2 = 254 hosts (two of the 2</a:t>
            </a:r>
            <a:r>
              <a:rPr lang="en-US" baseline="30000" dirty="0"/>
              <a:t>8</a:t>
            </a:r>
            <a:r>
              <a:rPr lang="en-US" dirty="0"/>
              <a:t> = 256 addresses are reserved for special use)—too small for many organizations. </a:t>
            </a:r>
          </a:p>
          <a:p>
            <a:r>
              <a:rPr lang="en-US" dirty="0"/>
              <a:t>However, </a:t>
            </a:r>
            <a:r>
              <a:rPr lang="en-US" b="1" dirty="0"/>
              <a:t>a class B (/16) </a:t>
            </a:r>
            <a:r>
              <a:rPr lang="en-US" dirty="0"/>
              <a:t>subnet, which supports up to </a:t>
            </a:r>
            <a:r>
              <a:rPr lang="en-US" b="1" dirty="0"/>
              <a:t>65,634 hosts</a:t>
            </a:r>
            <a:r>
              <a:rPr lang="en-US" dirty="0"/>
              <a:t>, was too large. </a:t>
            </a:r>
          </a:p>
          <a:p>
            <a:r>
              <a:rPr lang="en-US" dirty="0"/>
              <a:t>Under </a:t>
            </a:r>
            <a:r>
              <a:rPr lang="en-US" dirty="0" err="1"/>
              <a:t>classful</a:t>
            </a:r>
            <a:r>
              <a:rPr lang="en-US" dirty="0"/>
              <a:t> addressing, an organization with, say, 2,000 hosts was typically allocated a class B (/16) subnet address. </a:t>
            </a:r>
          </a:p>
          <a:p>
            <a:pPr lvl="1"/>
            <a:r>
              <a:rPr lang="en-US" dirty="0"/>
              <a:t>This led to a rapid depletion of the class B address space and poor utilization of the assigned address space. </a:t>
            </a:r>
          </a:p>
          <a:p>
            <a:pPr lvl="1"/>
            <a:r>
              <a:rPr lang="en-US" dirty="0"/>
              <a:t>For example, the organization that used a class B address for its 2,000 hosts was allocated enough of the address space for up to 65,534 interfaces—leaving more than 63,000 addresses that could not be used by other organizations.</a:t>
            </a:r>
          </a:p>
        </p:txBody>
      </p:sp>
    </p:spTree>
    <p:extLst>
      <p:ext uri="{BB962C8B-B14F-4D97-AF65-F5344CB8AC3E}">
        <p14:creationId xmlns:p14="http://schemas.microsoft.com/office/powerpoint/2010/main" val="593555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Classful</a:t>
            </a:r>
            <a:r>
              <a:rPr lang="en-US" dirty="0"/>
              <a:t> IP Addressing</a:t>
            </a:r>
          </a:p>
        </p:txBody>
      </p:sp>
      <p:sp>
        <p:nvSpPr>
          <p:cNvPr id="4" name="AutoShape 2"/>
          <p:cNvSpPr>
            <a:spLocks noGrp="1" noChangeArrowheads="1"/>
          </p:cNvSpPr>
          <p:nvPr>
            <p:ph idx="1"/>
          </p:nvPr>
        </p:nvSpPr>
        <p:spPr bwMode="auto">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t>In classful addressing the address space is </a:t>
            </a:r>
          </a:p>
          <a:p>
            <a:pPr algn="ctr"/>
            <a:r>
              <a:rPr lang="en-GB" altLang="en-US" sz="2400"/>
              <a:t>divided into  5 classes:</a:t>
            </a:r>
          </a:p>
          <a:p>
            <a:pPr algn="ctr"/>
            <a:endParaRPr lang="en-GB" altLang="en-US" sz="2400"/>
          </a:p>
          <a:p>
            <a:pPr algn="ctr"/>
            <a:r>
              <a:rPr lang="en-US" altLang="en-US" sz="2400" b="1" i="1">
                <a:solidFill>
                  <a:srgbClr val="FF3300"/>
                </a:solidFill>
                <a:effectLst>
                  <a:outerShdw blurRad="38100" dist="38100" dir="2700000" algn="tl">
                    <a:srgbClr val="000000"/>
                  </a:outerShdw>
                </a:effectLst>
              </a:rPr>
              <a:t>A</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B</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C</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D</a:t>
            </a:r>
            <a:r>
              <a:rPr lang="en-US" altLang="en-US" sz="2400" b="1" i="1">
                <a:effectLst>
                  <a:outerShdw blurRad="38100" dist="38100" dir="2700000" algn="tl">
                    <a:srgbClr val="000000"/>
                  </a:outerShdw>
                </a:effectLst>
              </a:rPr>
              <a:t>, and </a:t>
            </a:r>
            <a:r>
              <a:rPr lang="en-US" altLang="en-US" sz="2400" b="1" i="1">
                <a:solidFill>
                  <a:srgbClr val="FF3300"/>
                </a:solidFill>
                <a:effectLst>
                  <a:outerShdw blurRad="38100" dist="38100" dir="2700000" algn="tl">
                    <a:srgbClr val="000000"/>
                  </a:outerShdw>
                </a:effectLst>
              </a:rPr>
              <a:t>E</a:t>
            </a:r>
            <a:r>
              <a:rPr lang="en-US" altLang="en-US" sz="2400" b="1" i="1">
                <a:effectLst>
                  <a:outerShdw blurRad="38100" dist="38100" dir="2700000" algn="tl">
                    <a:srgbClr val="000000"/>
                  </a:outerShdw>
                </a:effectLst>
              </a:rPr>
              <a:t>.</a:t>
            </a:r>
          </a:p>
        </p:txBody>
      </p:sp>
    </p:spTree>
    <p:extLst>
      <p:ext uri="{BB962C8B-B14F-4D97-AF65-F5344CB8AC3E}">
        <p14:creationId xmlns:p14="http://schemas.microsoft.com/office/powerpoint/2010/main" val="36649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latin typeface="Times New Roman" panose="02020603050405020304" pitchFamily="18" charset="0"/>
              </a:rPr>
              <a:t>Figure  4-3</a:t>
            </a:r>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2924176"/>
            <a:ext cx="7080250" cy="27400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Text Box 4"/>
          <p:cNvSpPr txBox="1">
            <a:spLocks noChangeArrowheads="1"/>
          </p:cNvSpPr>
          <p:nvPr/>
        </p:nvSpPr>
        <p:spPr bwMode="auto">
          <a:xfrm>
            <a:off x="2927350" y="1052514"/>
            <a:ext cx="6332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latin typeface="Times New Roman" panose="02020603050405020304" pitchFamily="18" charset="0"/>
              </a:rPr>
              <a:t>Finding the class in binary notation</a:t>
            </a:r>
          </a:p>
        </p:txBody>
      </p:sp>
    </p:spTree>
    <p:extLst>
      <p:ext uri="{BB962C8B-B14F-4D97-AF65-F5344CB8AC3E}">
        <p14:creationId xmlns:p14="http://schemas.microsoft.com/office/powerpoint/2010/main" val="4183837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838200"/>
            <a:ext cx="8305800" cy="5562600"/>
          </a:xfrm>
        </p:spPr>
        <p:txBody>
          <a:bodyPr>
            <a:normAutofit/>
          </a:bodyPr>
          <a:lstStyle/>
          <a:p>
            <a:pPr marL="0" indent="0">
              <a:buNone/>
            </a:pPr>
            <a:r>
              <a:rPr lang="en-US" b="1" u="sng" dirty="0"/>
              <a:t>Class A:</a:t>
            </a:r>
          </a:p>
          <a:p>
            <a:pPr marL="0" indent="0">
              <a:buNone/>
            </a:pPr>
            <a:r>
              <a:rPr lang="en-US" dirty="0"/>
              <a:t>The first bit of the first octet is always set to 0 (zero). Thus the first octet ranges from 1 – 127</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*0 and 127 are not used. (usable 1-126)</a:t>
            </a:r>
          </a:p>
          <a:p>
            <a:pPr marL="0" indent="0">
              <a:buNone/>
            </a:pPr>
            <a:r>
              <a:rPr lang="en-US" dirty="0"/>
              <a:t>*The IP range 127.x.x.x is reserved for loopback IP addresses.</a:t>
            </a:r>
          </a:p>
        </p:txBody>
      </p:sp>
      <p:graphicFrame>
        <p:nvGraphicFramePr>
          <p:cNvPr id="4" name="Table 3"/>
          <p:cNvGraphicFramePr>
            <a:graphicFrameLocks noGrp="1"/>
          </p:cNvGraphicFramePr>
          <p:nvPr/>
        </p:nvGraphicFramePr>
        <p:xfrm>
          <a:off x="2057400" y="2819400"/>
          <a:ext cx="8229600" cy="1981200"/>
        </p:xfrm>
        <a:graphic>
          <a:graphicData uri="http://schemas.openxmlformats.org/drawingml/2006/table">
            <a:tbl>
              <a:tblPr firstRow="1" bandRow="1">
                <a:tableStyleId>{21E4AEA4-8DFA-4A89-87EB-49C32662AFE0}</a:tableStyleId>
              </a:tblPr>
              <a:tblGrid>
                <a:gridCol w="776377">
                  <a:extLst>
                    <a:ext uri="{9D8B030D-6E8A-4147-A177-3AD203B41FA5}">
                      <a16:colId xmlns:a16="http://schemas.microsoft.com/office/drawing/2014/main" val="20000"/>
                    </a:ext>
                  </a:extLst>
                </a:gridCol>
                <a:gridCol w="869543">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660400">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660400">
                <a:tc>
                  <a:txBody>
                    <a:bodyPr/>
                    <a:lstStyle/>
                    <a:p>
                      <a:pPr algn="ctr"/>
                      <a:r>
                        <a:rPr lang="en-US" sz="2400" dirty="0"/>
                        <a:t>Start</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10001"/>
                  </a:ext>
                </a:extLst>
              </a:tr>
              <a:tr h="660400">
                <a:tc>
                  <a:txBody>
                    <a:bodyPr/>
                    <a:lstStyle/>
                    <a:p>
                      <a:pPr algn="ctr"/>
                      <a:r>
                        <a:rPr lang="en-US" sz="2400" dirty="0"/>
                        <a:t>End</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127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5323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6147" name="Slide Number Placeholder 3"/>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3D67A76C-357F-4B92-9D65-92920C349CFA}"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pic>
        <p:nvPicPr>
          <p:cNvPr id="21507" name="Picture 169"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703264"/>
            <a:ext cx="8228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8" name="Group 166"/>
          <p:cNvGrpSpPr>
            <a:grpSpLocks/>
          </p:cNvGrpSpPr>
          <p:nvPr/>
        </p:nvGrpSpPr>
        <p:grpSpPr bwMode="auto">
          <a:xfrm>
            <a:off x="2825750" y="1198563"/>
            <a:ext cx="5530850" cy="5245100"/>
            <a:chOff x="398" y="129"/>
            <a:chExt cx="3484" cy="3304"/>
          </a:xfrm>
        </p:grpSpPr>
        <p:sp>
          <p:nvSpPr>
            <p:cNvPr id="21516" name="Freeform 2"/>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Freeform 3"/>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4"/>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60" name="Oval 5"/>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520" name="Freeform 6"/>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21" name="Group 7"/>
            <p:cNvGrpSpPr>
              <a:grpSpLocks/>
            </p:cNvGrpSpPr>
            <p:nvPr/>
          </p:nvGrpSpPr>
          <p:grpSpPr bwMode="auto">
            <a:xfrm>
              <a:off x="2122" y="2359"/>
              <a:ext cx="316" cy="147"/>
              <a:chOff x="3600" y="219"/>
              <a:chExt cx="360" cy="175"/>
            </a:xfrm>
          </p:grpSpPr>
          <p:sp>
            <p:nvSpPr>
              <p:cNvPr id="6307"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8" name="Line 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9" name="Line 1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0" name="Rectangle 11"/>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311"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71" name="Group 13"/>
              <p:cNvGrpSpPr>
                <a:grpSpLocks/>
              </p:cNvGrpSpPr>
              <p:nvPr/>
            </p:nvGrpSpPr>
            <p:grpSpPr bwMode="auto">
              <a:xfrm>
                <a:off x="3686" y="244"/>
                <a:ext cx="177" cy="66"/>
                <a:chOff x="2848" y="848"/>
                <a:chExt cx="140" cy="98"/>
              </a:xfrm>
            </p:grpSpPr>
            <p:sp>
              <p:nvSpPr>
                <p:cNvPr id="6317" name="Line 1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8" name="Line 15"/>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9" name="Line 16"/>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72" name="Group 17"/>
              <p:cNvGrpSpPr>
                <a:grpSpLocks/>
              </p:cNvGrpSpPr>
              <p:nvPr/>
            </p:nvGrpSpPr>
            <p:grpSpPr bwMode="auto">
              <a:xfrm flipV="1">
                <a:off x="3686" y="243"/>
                <a:ext cx="177" cy="66"/>
                <a:chOff x="2848" y="848"/>
                <a:chExt cx="140" cy="98"/>
              </a:xfrm>
            </p:grpSpPr>
            <p:sp>
              <p:nvSpPr>
                <p:cNvPr id="6314" name="Line 18"/>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5"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16" name="Line 2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2" name="Group 21"/>
            <p:cNvGrpSpPr>
              <a:grpSpLocks/>
            </p:cNvGrpSpPr>
            <p:nvPr/>
          </p:nvGrpSpPr>
          <p:grpSpPr bwMode="auto">
            <a:xfrm>
              <a:off x="2344" y="2761"/>
              <a:ext cx="316" cy="147"/>
              <a:chOff x="3600" y="219"/>
              <a:chExt cx="360" cy="175"/>
            </a:xfrm>
          </p:grpSpPr>
          <p:sp>
            <p:nvSpPr>
              <p:cNvPr id="6294"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5" name="Line 2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6" name="Line 2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7" name="Rectangle 25"/>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98"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58" name="Group 27"/>
              <p:cNvGrpSpPr>
                <a:grpSpLocks/>
              </p:cNvGrpSpPr>
              <p:nvPr/>
            </p:nvGrpSpPr>
            <p:grpSpPr bwMode="auto">
              <a:xfrm>
                <a:off x="3686" y="244"/>
                <a:ext cx="177" cy="66"/>
                <a:chOff x="2848" y="848"/>
                <a:chExt cx="140" cy="98"/>
              </a:xfrm>
            </p:grpSpPr>
            <p:sp>
              <p:nvSpPr>
                <p:cNvPr id="6304" name="Line 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5" name="Line 29"/>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6" name="Line 30"/>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59" name="Group 31"/>
              <p:cNvGrpSpPr>
                <a:grpSpLocks/>
              </p:cNvGrpSpPr>
              <p:nvPr/>
            </p:nvGrpSpPr>
            <p:grpSpPr bwMode="auto">
              <a:xfrm flipV="1">
                <a:off x="3686" y="243"/>
                <a:ext cx="177" cy="66"/>
                <a:chOff x="2848" y="848"/>
                <a:chExt cx="140" cy="98"/>
              </a:xfrm>
            </p:grpSpPr>
            <p:sp>
              <p:nvSpPr>
                <p:cNvPr id="6301" name="Line 32"/>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2" name="Line 3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03" name="Line 3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3" name="Group 35"/>
            <p:cNvGrpSpPr>
              <a:grpSpLocks/>
            </p:cNvGrpSpPr>
            <p:nvPr/>
          </p:nvGrpSpPr>
          <p:grpSpPr bwMode="auto">
            <a:xfrm>
              <a:off x="2769" y="2167"/>
              <a:ext cx="316" cy="147"/>
              <a:chOff x="3600" y="219"/>
              <a:chExt cx="360" cy="175"/>
            </a:xfrm>
          </p:grpSpPr>
          <p:sp>
            <p:nvSpPr>
              <p:cNvPr id="6281"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2" name="Line 3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3" name="Line 3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4" name="Rectangle 39"/>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85"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45" name="Group 41"/>
              <p:cNvGrpSpPr>
                <a:grpSpLocks/>
              </p:cNvGrpSpPr>
              <p:nvPr/>
            </p:nvGrpSpPr>
            <p:grpSpPr bwMode="auto">
              <a:xfrm>
                <a:off x="3686" y="244"/>
                <a:ext cx="177" cy="66"/>
                <a:chOff x="2848" y="848"/>
                <a:chExt cx="140" cy="98"/>
              </a:xfrm>
            </p:grpSpPr>
            <p:sp>
              <p:nvSpPr>
                <p:cNvPr id="6291" name="Line 4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2" name="Line 43"/>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3" name="Line 44"/>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46" name="Group 45"/>
              <p:cNvGrpSpPr>
                <a:grpSpLocks/>
              </p:cNvGrpSpPr>
              <p:nvPr/>
            </p:nvGrpSpPr>
            <p:grpSpPr bwMode="auto">
              <a:xfrm flipV="1">
                <a:off x="3686" y="243"/>
                <a:ext cx="177" cy="66"/>
                <a:chOff x="2848" y="848"/>
                <a:chExt cx="140" cy="98"/>
              </a:xfrm>
            </p:grpSpPr>
            <p:sp>
              <p:nvSpPr>
                <p:cNvPr id="6288" name="Line 46"/>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9" name="Line 4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90" name="Line 4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4" name="Group 49"/>
            <p:cNvGrpSpPr>
              <a:grpSpLocks/>
            </p:cNvGrpSpPr>
            <p:nvPr/>
          </p:nvGrpSpPr>
          <p:grpSpPr bwMode="auto">
            <a:xfrm>
              <a:off x="2720" y="2586"/>
              <a:ext cx="315" cy="147"/>
              <a:chOff x="3600" y="219"/>
              <a:chExt cx="360" cy="175"/>
            </a:xfrm>
          </p:grpSpPr>
          <p:sp>
            <p:nvSpPr>
              <p:cNvPr id="6268" name="Oval 50"/>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9" name="Line 5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0" name="Line 5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1" name="Rectangle 53"/>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72"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32" name="Group 55"/>
              <p:cNvGrpSpPr>
                <a:grpSpLocks/>
              </p:cNvGrpSpPr>
              <p:nvPr/>
            </p:nvGrpSpPr>
            <p:grpSpPr bwMode="auto">
              <a:xfrm>
                <a:off x="3686" y="244"/>
                <a:ext cx="177" cy="66"/>
                <a:chOff x="2848" y="848"/>
                <a:chExt cx="140" cy="98"/>
              </a:xfrm>
            </p:grpSpPr>
            <p:sp>
              <p:nvSpPr>
                <p:cNvPr id="6278" name="Line 5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9" name="Line 57"/>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80" name="Line 58"/>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33" name="Group 59"/>
              <p:cNvGrpSpPr>
                <a:grpSpLocks/>
              </p:cNvGrpSpPr>
              <p:nvPr/>
            </p:nvGrpSpPr>
            <p:grpSpPr bwMode="auto">
              <a:xfrm flipV="1">
                <a:off x="3686" y="243"/>
                <a:ext cx="177" cy="66"/>
                <a:chOff x="2848" y="848"/>
                <a:chExt cx="140" cy="98"/>
              </a:xfrm>
            </p:grpSpPr>
            <p:sp>
              <p:nvSpPr>
                <p:cNvPr id="6275" name="Line 60"/>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6" name="Line 6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77" name="Line 6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5" name="Group 63"/>
            <p:cNvGrpSpPr>
              <a:grpSpLocks/>
            </p:cNvGrpSpPr>
            <p:nvPr/>
          </p:nvGrpSpPr>
          <p:grpSpPr bwMode="auto">
            <a:xfrm>
              <a:off x="3120" y="2773"/>
              <a:ext cx="316" cy="147"/>
              <a:chOff x="3600" y="219"/>
              <a:chExt cx="360" cy="175"/>
            </a:xfrm>
          </p:grpSpPr>
          <p:sp>
            <p:nvSpPr>
              <p:cNvPr id="6255"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6" name="Line 6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7" name="Line 6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8" name="Rectangle 67"/>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59"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19" name="Group 69"/>
              <p:cNvGrpSpPr>
                <a:grpSpLocks/>
              </p:cNvGrpSpPr>
              <p:nvPr/>
            </p:nvGrpSpPr>
            <p:grpSpPr bwMode="auto">
              <a:xfrm>
                <a:off x="3686" y="244"/>
                <a:ext cx="177" cy="66"/>
                <a:chOff x="2848" y="848"/>
                <a:chExt cx="140" cy="98"/>
              </a:xfrm>
            </p:grpSpPr>
            <p:sp>
              <p:nvSpPr>
                <p:cNvPr id="6265" name="Line 7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6" name="Line 71"/>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7" name="Line 72"/>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20" name="Group 73"/>
              <p:cNvGrpSpPr>
                <a:grpSpLocks/>
              </p:cNvGrpSpPr>
              <p:nvPr/>
            </p:nvGrpSpPr>
            <p:grpSpPr bwMode="auto">
              <a:xfrm flipV="1">
                <a:off x="3686" y="243"/>
                <a:ext cx="177" cy="66"/>
                <a:chOff x="2848" y="848"/>
                <a:chExt cx="140" cy="98"/>
              </a:xfrm>
            </p:grpSpPr>
            <p:sp>
              <p:nvSpPr>
                <p:cNvPr id="6262" name="Line 74"/>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3" name="Line 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64" name="Line 7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1526" name="Group 77"/>
            <p:cNvGrpSpPr>
              <a:grpSpLocks/>
            </p:cNvGrpSpPr>
            <p:nvPr/>
          </p:nvGrpSpPr>
          <p:grpSpPr bwMode="auto">
            <a:xfrm>
              <a:off x="3400" y="2360"/>
              <a:ext cx="316" cy="147"/>
              <a:chOff x="3600" y="219"/>
              <a:chExt cx="360" cy="175"/>
            </a:xfrm>
          </p:grpSpPr>
          <p:sp>
            <p:nvSpPr>
              <p:cNvPr id="6242"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3" name="Line 7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4" name="Line 8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5" name="Rectangle 81"/>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ea typeface="ＭＳ Ｐゴシック" charset="0"/>
                </a:endParaRPr>
              </a:p>
            </p:txBody>
          </p:sp>
          <p:sp>
            <p:nvSpPr>
              <p:cNvPr id="6246"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1606" name="Group 83"/>
              <p:cNvGrpSpPr>
                <a:grpSpLocks/>
              </p:cNvGrpSpPr>
              <p:nvPr/>
            </p:nvGrpSpPr>
            <p:grpSpPr bwMode="auto">
              <a:xfrm>
                <a:off x="3686" y="244"/>
                <a:ext cx="177" cy="66"/>
                <a:chOff x="2848" y="848"/>
                <a:chExt cx="140" cy="98"/>
              </a:xfrm>
            </p:grpSpPr>
            <p:sp>
              <p:nvSpPr>
                <p:cNvPr id="6252" name="Line 8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3" name="Line 85"/>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4" name="Line 86"/>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607" name="Group 87"/>
              <p:cNvGrpSpPr>
                <a:grpSpLocks/>
              </p:cNvGrpSpPr>
              <p:nvPr/>
            </p:nvGrpSpPr>
            <p:grpSpPr bwMode="auto">
              <a:xfrm flipV="1">
                <a:off x="3686" y="243"/>
                <a:ext cx="177" cy="66"/>
                <a:chOff x="2848" y="848"/>
                <a:chExt cx="140" cy="98"/>
              </a:xfrm>
            </p:grpSpPr>
            <p:sp>
              <p:nvSpPr>
                <p:cNvPr id="6249" name="Line 88"/>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0" name="Line 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51" name="Line 9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21527" name="Freeform 91"/>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Lst>
              <a:ahLst/>
              <a:cxnLst>
                <a:cxn ang="T4">
                  <a:pos x="T0" y="T1"/>
                </a:cxn>
                <a:cxn ang="T5">
                  <a:pos x="T2" y="T3"/>
                </a:cxn>
              </a:cxnLst>
              <a:rect l="0" t="0" r="r" b="b"/>
              <a:pathLst>
                <a:path w="318" h="194">
                  <a:moveTo>
                    <a:pt x="0" y="0"/>
                  </a:moveTo>
                  <a:lnTo>
                    <a:pt x="318" y="19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Freeform 92"/>
            <p:cNvSpPr>
              <a:spLocks/>
            </p:cNvSpPr>
            <p:nvPr/>
          </p:nvSpPr>
          <p:spPr bwMode="auto">
            <a:xfrm>
              <a:off x="2418" y="2492"/>
              <a:ext cx="303" cy="150"/>
            </a:xfrm>
            <a:custGeom>
              <a:avLst/>
              <a:gdLst>
                <a:gd name="T0" fmla="*/ 0 w 294"/>
                <a:gd name="T1" fmla="*/ 0 h 174"/>
                <a:gd name="T2" fmla="*/ 342 w 294"/>
                <a:gd name="T3" fmla="*/ 83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Freeform 93"/>
            <p:cNvSpPr>
              <a:spLocks/>
            </p:cNvSpPr>
            <p:nvPr/>
          </p:nvSpPr>
          <p:spPr bwMode="auto">
            <a:xfrm>
              <a:off x="3015" y="2477"/>
              <a:ext cx="396" cy="156"/>
            </a:xfrm>
            <a:custGeom>
              <a:avLst/>
              <a:gdLst>
                <a:gd name="T0" fmla="*/ 0 w 378"/>
                <a:gd name="T1" fmla="*/ 101 h 174"/>
                <a:gd name="T2" fmla="*/ 478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0" name="Freeform 94"/>
            <p:cNvSpPr>
              <a:spLocks/>
            </p:cNvSpPr>
            <p:nvPr/>
          </p:nvSpPr>
          <p:spPr bwMode="auto">
            <a:xfrm>
              <a:off x="3435" y="2511"/>
              <a:ext cx="130" cy="320"/>
            </a:xfrm>
            <a:custGeom>
              <a:avLst/>
              <a:gdLst>
                <a:gd name="T0" fmla="*/ 0 w 118"/>
                <a:gd name="T1" fmla="*/ 54 h 500"/>
                <a:gd name="T2" fmla="*/ 192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1" name="Freeform 95"/>
            <p:cNvSpPr>
              <a:spLocks/>
            </p:cNvSpPr>
            <p:nvPr/>
          </p:nvSpPr>
          <p:spPr bwMode="auto">
            <a:xfrm>
              <a:off x="2657" y="2847"/>
              <a:ext cx="464" cy="47"/>
            </a:xfrm>
            <a:custGeom>
              <a:avLst/>
              <a:gdLst>
                <a:gd name="T0" fmla="*/ 1147 w 370"/>
                <a:gd name="T1" fmla="*/ 21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Freeform 96"/>
            <p:cNvSpPr>
              <a:spLocks/>
            </p:cNvSpPr>
            <p:nvPr/>
          </p:nvSpPr>
          <p:spPr bwMode="auto">
            <a:xfrm>
              <a:off x="2319" y="2507"/>
              <a:ext cx="122" cy="268"/>
            </a:xfrm>
            <a:custGeom>
              <a:avLst/>
              <a:gdLst>
                <a:gd name="T0" fmla="*/ 26 w 176"/>
                <a:gd name="T1" fmla="*/ 47 h 412"/>
                <a:gd name="T2" fmla="*/ 28 w 176"/>
                <a:gd name="T3" fmla="*/ 48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Rectangle 97"/>
            <p:cNvSpPr>
              <a:spLocks noChangeArrowheads="1"/>
            </p:cNvSpPr>
            <p:nvPr/>
          </p:nvSpPr>
          <p:spPr bwMode="auto">
            <a:xfrm>
              <a:off x="1128" y="2264"/>
              <a:ext cx="728" cy="150"/>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75" name="Rectangle 98"/>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76" name="Line 99"/>
            <p:cNvSpPr>
              <a:spLocks noChangeShapeType="1"/>
            </p:cNvSpPr>
            <p:nvPr/>
          </p:nvSpPr>
          <p:spPr bwMode="auto">
            <a:xfrm>
              <a:off x="1759" y="2362"/>
              <a:ext cx="266"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77" name="Text Box 100"/>
            <p:cNvSpPr txBox="1">
              <a:spLocks noChangeArrowheads="1"/>
            </p:cNvSpPr>
            <p:nvPr/>
          </p:nvSpPr>
          <p:spPr bwMode="auto">
            <a:xfrm>
              <a:off x="2390" y="2183"/>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t>1</a:t>
              </a:r>
            </a:p>
          </p:txBody>
        </p:sp>
        <p:sp>
          <p:nvSpPr>
            <p:cNvPr id="6178" name="Text Box 101"/>
            <p:cNvSpPr txBox="1">
              <a:spLocks noChangeArrowheads="1"/>
            </p:cNvSpPr>
            <p:nvPr/>
          </p:nvSpPr>
          <p:spPr bwMode="auto">
            <a:xfrm>
              <a:off x="2336" y="2459"/>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2</a:t>
              </a:r>
            </a:p>
          </p:txBody>
        </p:sp>
        <p:sp>
          <p:nvSpPr>
            <p:cNvPr id="6179" name="Text Box 102"/>
            <p:cNvSpPr txBox="1">
              <a:spLocks noChangeArrowheads="1"/>
            </p:cNvSpPr>
            <p:nvPr/>
          </p:nvSpPr>
          <p:spPr bwMode="auto">
            <a:xfrm>
              <a:off x="2178" y="2505"/>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t>3</a:t>
              </a:r>
            </a:p>
          </p:txBody>
        </p:sp>
        <p:sp>
          <p:nvSpPr>
            <p:cNvPr id="6180"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81" name="Text Box 105"/>
            <p:cNvSpPr txBox="1">
              <a:spLocks noChangeArrowheads="1"/>
            </p:cNvSpPr>
            <p:nvPr/>
          </p:nvSpPr>
          <p:spPr bwMode="auto">
            <a:xfrm>
              <a:off x="1479" y="2264"/>
              <a:ext cx="32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200"/>
                <a:t>0111</a:t>
              </a:r>
            </a:p>
          </p:txBody>
        </p:sp>
        <p:sp>
          <p:nvSpPr>
            <p:cNvPr id="6182" name="Text Box 106"/>
            <p:cNvSpPr txBox="1">
              <a:spLocks noChangeArrowheads="1"/>
            </p:cNvSpPr>
            <p:nvPr/>
          </p:nvSpPr>
          <p:spPr bwMode="auto">
            <a:xfrm>
              <a:off x="398" y="1841"/>
              <a:ext cx="1064"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value in arriving</a:t>
              </a:r>
            </a:p>
            <a:p>
              <a:pPr eaLnBrk="1" hangingPunct="1"/>
              <a:r>
                <a:rPr lang="en-US" altLang="en-US" sz="1600"/>
                <a:t>packet</a:t>
              </a:r>
              <a:r>
                <a:rPr lang="ja-JP" altLang="en-US" sz="1600"/>
                <a:t>’</a:t>
              </a:r>
              <a:r>
                <a:rPr lang="en-US" altLang="ja-JP" sz="1600"/>
                <a:t>s header</a:t>
              </a:r>
              <a:endParaRPr lang="en-US" altLang="en-US" sz="1600"/>
            </a:p>
          </p:txBody>
        </p:sp>
        <p:sp>
          <p:nvSpPr>
            <p:cNvPr id="6183" name="Line 107"/>
            <p:cNvSpPr>
              <a:spLocks noChangeShapeType="1"/>
            </p:cNvSpPr>
            <p:nvPr/>
          </p:nvSpPr>
          <p:spPr bwMode="auto">
            <a:xfrm flipH="1">
              <a:off x="1269" y="2444"/>
              <a:ext cx="8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84" name="Text Box 108"/>
            <p:cNvSpPr txBox="1">
              <a:spLocks noChangeArrowheads="1"/>
            </p:cNvSpPr>
            <p:nvPr/>
          </p:nvSpPr>
          <p:spPr bwMode="auto">
            <a:xfrm>
              <a:off x="1244" y="261"/>
              <a:ext cx="1174"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routing algorithm</a:t>
              </a:r>
            </a:p>
          </p:txBody>
        </p:sp>
        <p:sp>
          <p:nvSpPr>
            <p:cNvPr id="6185"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86" name="Text Box 110"/>
            <p:cNvSpPr txBox="1">
              <a:spLocks noChangeArrowheads="1"/>
            </p:cNvSpPr>
            <p:nvPr/>
          </p:nvSpPr>
          <p:spPr bwMode="auto">
            <a:xfrm>
              <a:off x="1248" y="702"/>
              <a:ext cx="1171"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400"/>
                <a:t>local forwarding table</a:t>
              </a:r>
            </a:p>
          </p:txBody>
        </p:sp>
        <p:sp>
          <p:nvSpPr>
            <p:cNvPr id="6187" name="Text Box 111"/>
            <p:cNvSpPr txBox="1">
              <a:spLocks noChangeArrowheads="1"/>
            </p:cNvSpPr>
            <p:nvPr/>
          </p:nvSpPr>
          <p:spPr bwMode="auto">
            <a:xfrm>
              <a:off x="1174" y="858"/>
              <a:ext cx="764"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header value</a:t>
              </a:r>
            </a:p>
          </p:txBody>
        </p:sp>
        <p:sp>
          <p:nvSpPr>
            <p:cNvPr id="6188" name="Text Box 112"/>
            <p:cNvSpPr txBox="1">
              <a:spLocks noChangeArrowheads="1"/>
            </p:cNvSpPr>
            <p:nvPr/>
          </p:nvSpPr>
          <p:spPr bwMode="auto">
            <a:xfrm>
              <a:off x="1846" y="859"/>
              <a:ext cx="656"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400"/>
                <a:t>output link</a:t>
              </a:r>
            </a:p>
          </p:txBody>
        </p:sp>
        <p:sp>
          <p:nvSpPr>
            <p:cNvPr id="6189" name="Line 113"/>
            <p:cNvSpPr>
              <a:spLocks noChangeShapeType="1"/>
            </p:cNvSpPr>
            <p:nvPr/>
          </p:nvSpPr>
          <p:spPr bwMode="auto">
            <a:xfrm>
              <a:off x="1908" y="866"/>
              <a:ext cx="5" cy="67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90" name="Text Box 114"/>
            <p:cNvSpPr txBox="1">
              <a:spLocks noChangeArrowheads="1"/>
            </p:cNvSpPr>
            <p:nvPr/>
          </p:nvSpPr>
          <p:spPr bwMode="auto">
            <a:xfrm>
              <a:off x="1585" y="1037"/>
              <a:ext cx="330" cy="5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r>
                <a:rPr lang="en-US" sz="1200"/>
                <a:t>0100</a:t>
              </a:r>
            </a:p>
            <a:p>
              <a:pPr algn="r" eaLnBrk="1" hangingPunct="1">
                <a:defRPr/>
              </a:pPr>
              <a:r>
                <a:rPr lang="en-US" sz="1200"/>
                <a:t>0101</a:t>
              </a:r>
            </a:p>
            <a:p>
              <a:pPr algn="r" eaLnBrk="1" hangingPunct="1">
                <a:defRPr/>
              </a:pPr>
              <a:r>
                <a:rPr lang="en-US" sz="1200"/>
                <a:t>0111</a:t>
              </a:r>
            </a:p>
            <a:p>
              <a:pPr algn="r" eaLnBrk="1" hangingPunct="1">
                <a:defRPr/>
              </a:pPr>
              <a:r>
                <a:rPr lang="en-US" sz="1200"/>
                <a:t>1001</a:t>
              </a:r>
            </a:p>
          </p:txBody>
        </p:sp>
        <p:sp>
          <p:nvSpPr>
            <p:cNvPr id="6191" name="Text Box 115"/>
            <p:cNvSpPr txBox="1">
              <a:spLocks noChangeArrowheads="1"/>
            </p:cNvSpPr>
            <p:nvPr/>
          </p:nvSpPr>
          <p:spPr bwMode="auto">
            <a:xfrm>
              <a:off x="1918" y="1037"/>
              <a:ext cx="170" cy="5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sz="1200"/>
                <a:t>3</a:t>
              </a:r>
            </a:p>
            <a:p>
              <a:pPr algn="ctr" eaLnBrk="1" hangingPunct="1">
                <a:defRPr/>
              </a:pPr>
              <a:r>
                <a:rPr lang="en-US" sz="1200"/>
                <a:t>2</a:t>
              </a:r>
            </a:p>
            <a:p>
              <a:pPr algn="ctr" eaLnBrk="1" hangingPunct="1">
                <a:defRPr/>
              </a:pPr>
              <a:r>
                <a:rPr lang="en-US" sz="1200"/>
                <a:t>2</a:t>
              </a:r>
            </a:p>
            <a:p>
              <a:pPr algn="ctr" eaLnBrk="1" hangingPunct="1">
                <a:defRPr/>
              </a:pPr>
              <a:r>
                <a:rPr lang="en-US" sz="1200"/>
                <a:t>1</a:t>
              </a:r>
            </a:p>
          </p:txBody>
        </p:sp>
        <p:sp>
          <p:nvSpPr>
            <p:cNvPr id="6192" name="Line 116"/>
            <p:cNvSpPr>
              <a:spLocks noChangeShapeType="1"/>
            </p:cNvSpPr>
            <p:nvPr/>
          </p:nvSpPr>
          <p:spPr bwMode="auto">
            <a:xfrm>
              <a:off x="1197" y="1028"/>
              <a:ext cx="12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93" name="Line 117"/>
            <p:cNvSpPr>
              <a:spLocks noChangeShapeType="1"/>
            </p:cNvSpPr>
            <p:nvPr/>
          </p:nvSpPr>
          <p:spPr bwMode="auto">
            <a:xfrm>
              <a:off x="1192" y="872"/>
              <a:ext cx="12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94"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95"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55"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6" name="Freeform 121"/>
            <p:cNvSpPr>
              <a:spLocks/>
            </p:cNvSpPr>
            <p:nvPr/>
          </p:nvSpPr>
          <p:spPr bwMode="auto">
            <a:xfrm flipH="1">
              <a:off x="3518" y="2127"/>
              <a:ext cx="364" cy="234"/>
            </a:xfrm>
            <a:custGeom>
              <a:avLst/>
              <a:gdLst>
                <a:gd name="T0" fmla="*/ 0 w 1443"/>
                <a:gd name="T1" fmla="*/ 0 h 816"/>
                <a:gd name="T2" fmla="*/ 1 w 1443"/>
                <a:gd name="T3" fmla="*/ 1 h 816"/>
                <a:gd name="T4" fmla="*/ 1 w 1443"/>
                <a:gd name="T5" fmla="*/ 1 h 816"/>
                <a:gd name="T6" fmla="*/ 2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7" name="Freeform 122"/>
            <p:cNvSpPr>
              <a:spLocks/>
            </p:cNvSpPr>
            <p:nvPr/>
          </p:nvSpPr>
          <p:spPr bwMode="auto">
            <a:xfrm flipH="1">
              <a:off x="2881" y="1948"/>
              <a:ext cx="364" cy="234"/>
            </a:xfrm>
            <a:custGeom>
              <a:avLst/>
              <a:gdLst>
                <a:gd name="T0" fmla="*/ 0 w 1443"/>
                <a:gd name="T1" fmla="*/ 0 h 816"/>
                <a:gd name="T2" fmla="*/ 1 w 1443"/>
                <a:gd name="T3" fmla="*/ 1 h 816"/>
                <a:gd name="T4" fmla="*/ 1 w 1443"/>
                <a:gd name="T5" fmla="*/ 1 h 816"/>
                <a:gd name="T6" fmla="*/ 2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8" name="Freeform 123"/>
            <p:cNvSpPr>
              <a:spLocks/>
            </p:cNvSpPr>
            <p:nvPr/>
          </p:nvSpPr>
          <p:spPr bwMode="auto">
            <a:xfrm flipH="1" flipV="1">
              <a:off x="3302" y="2922"/>
              <a:ext cx="342" cy="234"/>
            </a:xfrm>
            <a:custGeom>
              <a:avLst/>
              <a:gdLst>
                <a:gd name="T0" fmla="*/ 0 w 1443"/>
                <a:gd name="T1" fmla="*/ 0 h 816"/>
                <a:gd name="T2" fmla="*/ 1 w 1443"/>
                <a:gd name="T3" fmla="*/ 1 h 816"/>
                <a:gd name="T4" fmla="*/ 1 w 1443"/>
                <a:gd name="T5" fmla="*/ 1 h 816"/>
                <a:gd name="T6" fmla="*/ 1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9" name="Freeform 124"/>
            <p:cNvSpPr>
              <a:spLocks/>
            </p:cNvSpPr>
            <p:nvPr/>
          </p:nvSpPr>
          <p:spPr bwMode="auto">
            <a:xfrm flipH="1" flipV="1">
              <a:off x="2452" y="2912"/>
              <a:ext cx="342" cy="234"/>
            </a:xfrm>
            <a:custGeom>
              <a:avLst/>
              <a:gdLst>
                <a:gd name="T0" fmla="*/ 0 w 1443"/>
                <a:gd name="T1" fmla="*/ 0 h 816"/>
                <a:gd name="T2" fmla="*/ 1 w 1443"/>
                <a:gd name="T3" fmla="*/ 1 h 816"/>
                <a:gd name="T4" fmla="*/ 1 w 1443"/>
                <a:gd name="T5" fmla="*/ 1 h 816"/>
                <a:gd name="T6" fmla="*/ 1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Freeform 125"/>
            <p:cNvSpPr>
              <a:spLocks/>
            </p:cNvSpPr>
            <p:nvPr/>
          </p:nvSpPr>
          <p:spPr bwMode="auto">
            <a:xfrm flipH="1" flipV="1">
              <a:off x="2855" y="2728"/>
              <a:ext cx="342" cy="285"/>
            </a:xfrm>
            <a:custGeom>
              <a:avLst/>
              <a:gdLst>
                <a:gd name="T0" fmla="*/ 0 w 1443"/>
                <a:gd name="T1" fmla="*/ 0 h 816"/>
                <a:gd name="T2" fmla="*/ 1 w 1443"/>
                <a:gd name="T3" fmla="*/ 4 h 816"/>
                <a:gd name="T4" fmla="*/ 1 w 1443"/>
                <a:gd name="T5" fmla="*/ 4 h 816"/>
                <a:gd name="T6" fmla="*/ 1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61" name="Group 126"/>
            <p:cNvGrpSpPr>
              <a:grpSpLocks/>
            </p:cNvGrpSpPr>
            <p:nvPr/>
          </p:nvGrpSpPr>
          <p:grpSpPr bwMode="auto">
            <a:xfrm>
              <a:off x="2886" y="1668"/>
              <a:ext cx="347" cy="285"/>
              <a:chOff x="2886" y="1668"/>
              <a:chExt cx="347" cy="285"/>
            </a:xfrm>
          </p:grpSpPr>
          <p:sp>
            <p:nvSpPr>
              <p:cNvPr id="6235"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6"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7"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8" name="Line 130"/>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9" name="Line 131"/>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0" name="Line 132"/>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1"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2" name="Group 134"/>
            <p:cNvGrpSpPr>
              <a:grpSpLocks/>
            </p:cNvGrpSpPr>
            <p:nvPr/>
          </p:nvGrpSpPr>
          <p:grpSpPr bwMode="auto">
            <a:xfrm>
              <a:off x="3524" y="1840"/>
              <a:ext cx="347" cy="285"/>
              <a:chOff x="2886" y="1668"/>
              <a:chExt cx="347" cy="285"/>
            </a:xfrm>
          </p:grpSpPr>
          <p:sp>
            <p:nvSpPr>
              <p:cNvPr id="6228"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9"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0"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31" name="Line 138"/>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2" name="Line 139"/>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3" name="Line 140"/>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34"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3" name="Group 142"/>
            <p:cNvGrpSpPr>
              <a:grpSpLocks/>
            </p:cNvGrpSpPr>
            <p:nvPr/>
          </p:nvGrpSpPr>
          <p:grpSpPr bwMode="auto">
            <a:xfrm>
              <a:off x="3291" y="3148"/>
              <a:ext cx="347" cy="285"/>
              <a:chOff x="2886" y="1668"/>
              <a:chExt cx="347" cy="285"/>
            </a:xfrm>
          </p:grpSpPr>
          <p:sp>
            <p:nvSpPr>
              <p:cNvPr id="6221"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2"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3"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24" name="Line 146"/>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5" name="Line 147"/>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6" name="Line 148"/>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7"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4" name="Group 150"/>
            <p:cNvGrpSpPr>
              <a:grpSpLocks/>
            </p:cNvGrpSpPr>
            <p:nvPr/>
          </p:nvGrpSpPr>
          <p:grpSpPr bwMode="auto">
            <a:xfrm>
              <a:off x="2853" y="3010"/>
              <a:ext cx="347" cy="285"/>
              <a:chOff x="2886" y="1668"/>
              <a:chExt cx="347" cy="285"/>
            </a:xfrm>
          </p:grpSpPr>
          <p:sp>
            <p:nvSpPr>
              <p:cNvPr id="6214"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5"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6"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7" name="Line 154"/>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8" name="Line 155"/>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9" name="Line 156"/>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20"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1565" name="Group 158"/>
            <p:cNvGrpSpPr>
              <a:grpSpLocks/>
            </p:cNvGrpSpPr>
            <p:nvPr/>
          </p:nvGrpSpPr>
          <p:grpSpPr bwMode="auto">
            <a:xfrm>
              <a:off x="2440" y="3131"/>
              <a:ext cx="347" cy="285"/>
              <a:chOff x="2886" y="1668"/>
              <a:chExt cx="347" cy="285"/>
            </a:xfrm>
          </p:grpSpPr>
          <p:sp>
            <p:nvSpPr>
              <p:cNvPr id="6207"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08"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09"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10" name="Line 162"/>
              <p:cNvSpPr>
                <a:spLocks noChangeShapeType="1"/>
              </p:cNvSpPr>
              <p:nvPr/>
            </p:nvSpPr>
            <p:spPr bwMode="auto">
              <a:xfrm>
                <a:off x="3082" y="1811"/>
                <a:ext cx="1" cy="1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1" name="Line 163"/>
              <p:cNvSpPr>
                <a:spLocks noChangeShapeType="1"/>
              </p:cNvSpPr>
              <p:nvPr/>
            </p:nvSpPr>
            <p:spPr bwMode="auto">
              <a:xfrm>
                <a:off x="2913" y="184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2" name="Line 164"/>
              <p:cNvSpPr>
                <a:spLocks noChangeShapeType="1"/>
              </p:cNvSpPr>
              <p:nvPr/>
            </p:nvSpPr>
            <p:spPr bwMode="auto">
              <a:xfrm>
                <a:off x="2912" y="1812"/>
                <a:ext cx="3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13"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6150" name="Text Box 167"/>
          <p:cNvSpPr txBox="1">
            <a:spLocks noChangeArrowheads="1"/>
          </p:cNvSpPr>
          <p:nvPr/>
        </p:nvSpPr>
        <p:spPr bwMode="auto">
          <a:xfrm>
            <a:off x="2025650" y="195263"/>
            <a:ext cx="79121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3600">
                <a:solidFill>
                  <a:srgbClr val="000099"/>
                </a:solidFill>
                <a:latin typeface="Gill Sans MT" charset="0"/>
              </a:rPr>
              <a:t>Interplay between routing and forwarding</a:t>
            </a:r>
          </a:p>
        </p:txBody>
      </p:sp>
      <p:grpSp>
        <p:nvGrpSpPr>
          <p:cNvPr id="426154" name="Group 170"/>
          <p:cNvGrpSpPr>
            <a:grpSpLocks/>
          </p:cNvGrpSpPr>
          <p:nvPr/>
        </p:nvGrpSpPr>
        <p:grpSpPr bwMode="auto">
          <a:xfrm>
            <a:off x="5884864" y="1292225"/>
            <a:ext cx="4435475" cy="641350"/>
            <a:chOff x="2782" y="912"/>
            <a:chExt cx="2794" cy="404"/>
          </a:xfrm>
        </p:grpSpPr>
        <p:sp>
          <p:nvSpPr>
            <p:cNvPr id="6155" name="Line 171"/>
            <p:cNvSpPr>
              <a:spLocks noChangeShapeType="1"/>
            </p:cNvSpPr>
            <p:nvPr/>
          </p:nvSpPr>
          <p:spPr bwMode="auto">
            <a:xfrm>
              <a:off x="2782" y="1117"/>
              <a:ext cx="1032" cy="0"/>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6" name="Text Box 172"/>
            <p:cNvSpPr txBox="1">
              <a:spLocks noChangeArrowheads="1"/>
            </p:cNvSpPr>
            <p:nvPr/>
          </p:nvSpPr>
          <p:spPr bwMode="auto">
            <a:xfrm>
              <a:off x="3532" y="912"/>
              <a:ext cx="2044"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solidFill>
                    <a:srgbClr val="CC0000"/>
                  </a:solidFill>
                </a:rPr>
                <a:t>routing algorithm determines</a:t>
              </a:r>
            </a:p>
            <a:p>
              <a:pPr>
                <a:defRPr/>
              </a:pPr>
              <a:r>
                <a:rPr lang="en-US">
                  <a:solidFill>
                    <a:srgbClr val="CC0000"/>
                  </a:solidFill>
                </a:rPr>
                <a:t>end-end-path through network</a:t>
              </a:r>
            </a:p>
          </p:txBody>
        </p:sp>
      </p:grpSp>
      <p:grpSp>
        <p:nvGrpSpPr>
          <p:cNvPr id="426157" name="Group 173"/>
          <p:cNvGrpSpPr>
            <a:grpSpLocks/>
          </p:cNvGrpSpPr>
          <p:nvPr/>
        </p:nvGrpSpPr>
        <p:grpSpPr bwMode="auto">
          <a:xfrm>
            <a:off x="5948364" y="1979613"/>
            <a:ext cx="4308475" cy="641350"/>
            <a:chOff x="2782" y="912"/>
            <a:chExt cx="2714" cy="404"/>
          </a:xfrm>
        </p:grpSpPr>
        <p:sp>
          <p:nvSpPr>
            <p:cNvPr id="6153" name="Line 174"/>
            <p:cNvSpPr>
              <a:spLocks noChangeShapeType="1"/>
            </p:cNvSpPr>
            <p:nvPr/>
          </p:nvSpPr>
          <p:spPr bwMode="auto">
            <a:xfrm>
              <a:off x="2782" y="1117"/>
              <a:ext cx="1032" cy="0"/>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4" name="Text Box 175"/>
            <p:cNvSpPr txBox="1">
              <a:spLocks noChangeArrowheads="1"/>
            </p:cNvSpPr>
            <p:nvPr/>
          </p:nvSpPr>
          <p:spPr bwMode="auto">
            <a:xfrm>
              <a:off x="3532" y="912"/>
              <a:ext cx="1964"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solidFill>
                    <a:srgbClr val="CC0000"/>
                  </a:solidFill>
                </a:rPr>
                <a:t>forwarding table determines</a:t>
              </a:r>
            </a:p>
            <a:p>
              <a:pPr>
                <a:defRPr/>
              </a:pPr>
              <a:r>
                <a:rPr lang="en-US">
                  <a:solidFill>
                    <a:srgbClr val="CC0000"/>
                  </a:solidFill>
                </a:rPr>
                <a:t>local forwarding at this router</a:t>
              </a:r>
            </a:p>
          </p:txBody>
        </p:sp>
      </p:grpSp>
    </p:spTree>
    <p:extLst>
      <p:ext uri="{BB962C8B-B14F-4D97-AF65-F5344CB8AC3E}">
        <p14:creationId xmlns:p14="http://schemas.microsoft.com/office/powerpoint/2010/main" val="1618902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6154"/>
                                        </p:tgtEl>
                                        <p:attrNameLst>
                                          <p:attrName>style.visibility</p:attrName>
                                        </p:attrNameLst>
                                      </p:cBhvr>
                                      <p:to>
                                        <p:strVal val="visible"/>
                                      </p:to>
                                    </p:set>
                                    <p:animEffect transition="in" filter="dissolve">
                                      <p:cBhvr>
                                        <p:cTn id="7" dur="500"/>
                                        <p:tgtEl>
                                          <p:spTgt spid="426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6157"/>
                                        </p:tgtEl>
                                        <p:attrNameLst>
                                          <p:attrName>style.visibility</p:attrName>
                                        </p:attrNameLst>
                                      </p:cBhvr>
                                      <p:to>
                                        <p:strVal val="visible"/>
                                      </p:to>
                                    </p:set>
                                    <p:animEffect transition="in" filter="dissolve">
                                      <p:cBhvr>
                                        <p:cTn id="12" dur="500"/>
                                        <p:tgtEl>
                                          <p:spTgt spid="42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57200"/>
            <a:ext cx="8610600" cy="6172200"/>
          </a:xfrm>
        </p:spPr>
        <p:txBody>
          <a:bodyPr>
            <a:normAutofit/>
          </a:bodyPr>
          <a:lstStyle/>
          <a:p>
            <a:pPr marL="0" indent="0">
              <a:buNone/>
            </a:pPr>
            <a:r>
              <a:rPr lang="en-US" b="1" u="sng" dirty="0"/>
              <a:t>Class B:</a:t>
            </a:r>
          </a:p>
          <a:p>
            <a:pPr marL="0" indent="0">
              <a:buNone/>
            </a:pPr>
            <a:r>
              <a:rPr lang="en-US" dirty="0"/>
              <a:t>The first two bits of the first octet is always fixed (10). Thus the first octet ranges from 128 – 191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*Class B IP Addresses range from 128.0.x.x to 191.255.x.x.</a:t>
            </a:r>
          </a:p>
        </p:txBody>
      </p:sp>
      <p:graphicFrame>
        <p:nvGraphicFramePr>
          <p:cNvPr id="5" name="Table 4"/>
          <p:cNvGraphicFramePr>
            <a:graphicFrameLocks noGrp="1"/>
          </p:cNvGraphicFramePr>
          <p:nvPr/>
        </p:nvGraphicFramePr>
        <p:xfrm>
          <a:off x="1981200" y="2895600"/>
          <a:ext cx="8305800" cy="2057400"/>
        </p:xfrm>
        <a:graphic>
          <a:graphicData uri="http://schemas.openxmlformats.org/drawingml/2006/table">
            <a:tbl>
              <a:tblPr firstRow="1" bandRow="1">
                <a:tableStyleId>{21E4AEA4-8DFA-4A89-87EB-49C32662AFE0}</a:tableStyleId>
              </a:tblPr>
              <a:tblGrid>
                <a:gridCol w="783565">
                  <a:extLst>
                    <a:ext uri="{9D8B030D-6E8A-4147-A177-3AD203B41FA5}">
                      <a16:colId xmlns:a16="http://schemas.microsoft.com/office/drawing/2014/main" val="20000"/>
                    </a:ext>
                  </a:extLst>
                </a:gridCol>
                <a:gridCol w="877595">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830580">
                  <a:extLst>
                    <a:ext uri="{9D8B030D-6E8A-4147-A177-3AD203B41FA5}">
                      <a16:colId xmlns:a16="http://schemas.microsoft.com/office/drawing/2014/main" val="20007"/>
                    </a:ext>
                  </a:extLst>
                </a:gridCol>
                <a:gridCol w="830580">
                  <a:extLst>
                    <a:ext uri="{9D8B030D-6E8A-4147-A177-3AD203B41FA5}">
                      <a16:colId xmlns:a16="http://schemas.microsoft.com/office/drawing/2014/main" val="20008"/>
                    </a:ext>
                  </a:extLst>
                </a:gridCol>
                <a:gridCol w="830580">
                  <a:extLst>
                    <a:ext uri="{9D8B030D-6E8A-4147-A177-3AD203B41FA5}">
                      <a16:colId xmlns:a16="http://schemas.microsoft.com/office/drawing/2014/main" val="20009"/>
                    </a:ext>
                  </a:extLst>
                </a:gridCol>
              </a:tblGrid>
              <a:tr h="624211">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808978">
                <a:tc>
                  <a:txBody>
                    <a:bodyPr/>
                    <a:lstStyle/>
                    <a:p>
                      <a:pPr algn="ctr"/>
                      <a:r>
                        <a:rPr lang="en-US" sz="2400" dirty="0"/>
                        <a:t>Start</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128</a:t>
                      </a:r>
                    </a:p>
                  </a:txBody>
                  <a:tcPr/>
                </a:tc>
                <a:extLst>
                  <a:ext uri="{0D108BD9-81ED-4DB2-BD59-A6C34878D82A}">
                    <a16:rowId xmlns:a16="http://schemas.microsoft.com/office/drawing/2014/main" val="10001"/>
                  </a:ext>
                </a:extLst>
              </a:tr>
              <a:tr h="624211">
                <a:tc>
                  <a:txBody>
                    <a:bodyPr/>
                    <a:lstStyle/>
                    <a:p>
                      <a:pPr algn="ctr"/>
                      <a:r>
                        <a:rPr lang="en-US" sz="2400" dirty="0"/>
                        <a:t>End</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191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82436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533400"/>
            <a:ext cx="8610600" cy="5791200"/>
          </a:xfrm>
        </p:spPr>
        <p:txBody>
          <a:bodyPr>
            <a:normAutofit/>
          </a:bodyPr>
          <a:lstStyle/>
          <a:p>
            <a:pPr marL="0" indent="0">
              <a:buNone/>
            </a:pPr>
            <a:r>
              <a:rPr lang="en-US" b="1" u="sng" dirty="0"/>
              <a:t>Class C:</a:t>
            </a:r>
          </a:p>
          <a:p>
            <a:pPr marL="0" indent="0">
              <a:buNone/>
            </a:pPr>
            <a:r>
              <a:rPr lang="en-US" dirty="0"/>
              <a:t>The first three bits of the first octet is always fixed (110). Thus the first octet ranges from 192 – 223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000" dirty="0"/>
              <a:t>*Class C IP addresses range from 192.0.0.x to 223.255.255.x.</a:t>
            </a:r>
          </a:p>
        </p:txBody>
      </p:sp>
      <p:graphicFrame>
        <p:nvGraphicFramePr>
          <p:cNvPr id="5" name="Table 4"/>
          <p:cNvGraphicFramePr>
            <a:graphicFrameLocks noGrp="1"/>
          </p:cNvGraphicFramePr>
          <p:nvPr/>
        </p:nvGraphicFramePr>
        <p:xfrm>
          <a:off x="1981200" y="2743200"/>
          <a:ext cx="8305800" cy="2057400"/>
        </p:xfrm>
        <a:graphic>
          <a:graphicData uri="http://schemas.openxmlformats.org/drawingml/2006/table">
            <a:tbl>
              <a:tblPr firstRow="1" bandRow="1">
                <a:tableStyleId>{21E4AEA4-8DFA-4A89-87EB-49C32662AFE0}</a:tableStyleId>
              </a:tblPr>
              <a:tblGrid>
                <a:gridCol w="783565">
                  <a:extLst>
                    <a:ext uri="{9D8B030D-6E8A-4147-A177-3AD203B41FA5}">
                      <a16:colId xmlns:a16="http://schemas.microsoft.com/office/drawing/2014/main" val="20000"/>
                    </a:ext>
                  </a:extLst>
                </a:gridCol>
                <a:gridCol w="877595">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830580">
                  <a:extLst>
                    <a:ext uri="{9D8B030D-6E8A-4147-A177-3AD203B41FA5}">
                      <a16:colId xmlns:a16="http://schemas.microsoft.com/office/drawing/2014/main" val="20007"/>
                    </a:ext>
                  </a:extLst>
                </a:gridCol>
                <a:gridCol w="830580">
                  <a:extLst>
                    <a:ext uri="{9D8B030D-6E8A-4147-A177-3AD203B41FA5}">
                      <a16:colId xmlns:a16="http://schemas.microsoft.com/office/drawing/2014/main" val="20008"/>
                    </a:ext>
                  </a:extLst>
                </a:gridCol>
                <a:gridCol w="830580">
                  <a:extLst>
                    <a:ext uri="{9D8B030D-6E8A-4147-A177-3AD203B41FA5}">
                      <a16:colId xmlns:a16="http://schemas.microsoft.com/office/drawing/2014/main" val="20009"/>
                    </a:ext>
                  </a:extLst>
                </a:gridCol>
              </a:tblGrid>
              <a:tr h="624211">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808978">
                <a:tc>
                  <a:txBody>
                    <a:bodyPr/>
                    <a:lstStyle/>
                    <a:p>
                      <a:pPr algn="ctr"/>
                      <a:r>
                        <a:rPr lang="en-US" sz="2400" dirty="0"/>
                        <a:t>Start</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192</a:t>
                      </a:r>
                    </a:p>
                  </a:txBody>
                  <a:tcPr/>
                </a:tc>
                <a:extLst>
                  <a:ext uri="{0D108BD9-81ED-4DB2-BD59-A6C34878D82A}">
                    <a16:rowId xmlns:a16="http://schemas.microsoft.com/office/drawing/2014/main" val="10001"/>
                  </a:ext>
                </a:extLst>
              </a:tr>
              <a:tr h="624211">
                <a:tc>
                  <a:txBody>
                    <a:bodyPr/>
                    <a:lstStyle/>
                    <a:p>
                      <a:pPr algn="ctr"/>
                      <a:r>
                        <a:rPr lang="en-US" sz="2400" dirty="0"/>
                        <a:t>End</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223</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7525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81000"/>
            <a:ext cx="8686800" cy="6324600"/>
          </a:xfrm>
        </p:spPr>
        <p:txBody>
          <a:bodyPr>
            <a:normAutofit/>
          </a:bodyPr>
          <a:lstStyle/>
          <a:p>
            <a:pPr marL="0" indent="0">
              <a:buNone/>
            </a:pPr>
            <a:r>
              <a:rPr lang="en-US" b="1" u="sng" dirty="0"/>
              <a:t>Class D:</a:t>
            </a:r>
          </a:p>
          <a:p>
            <a:pPr marL="0" indent="0">
              <a:buNone/>
            </a:pPr>
            <a:r>
              <a:rPr lang="en-US" dirty="0"/>
              <a:t>The first four bits of the first octet is always fixed (1110). Thus the first octet ranges from 224 – 239</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r>
              <a:rPr lang="en-US" sz="3000" dirty="0"/>
              <a:t>Class D has IP address rage from 224.0.0.0 to 239.255.255.255.</a:t>
            </a:r>
          </a:p>
          <a:p>
            <a:pPr marL="0" indent="0">
              <a:buNone/>
            </a:pPr>
            <a:r>
              <a:rPr lang="en-US" sz="3000" dirty="0"/>
              <a:t>*Class D is reserved for Multicasting.</a:t>
            </a:r>
          </a:p>
        </p:txBody>
      </p:sp>
      <p:graphicFrame>
        <p:nvGraphicFramePr>
          <p:cNvPr id="5" name="Table 4"/>
          <p:cNvGraphicFramePr>
            <a:graphicFrameLocks noGrp="1"/>
          </p:cNvGraphicFramePr>
          <p:nvPr/>
        </p:nvGraphicFramePr>
        <p:xfrm>
          <a:off x="1905000" y="2514600"/>
          <a:ext cx="8305800" cy="2057400"/>
        </p:xfrm>
        <a:graphic>
          <a:graphicData uri="http://schemas.openxmlformats.org/drawingml/2006/table">
            <a:tbl>
              <a:tblPr firstRow="1" bandRow="1">
                <a:tableStyleId>{21E4AEA4-8DFA-4A89-87EB-49C32662AFE0}</a:tableStyleId>
              </a:tblPr>
              <a:tblGrid>
                <a:gridCol w="783565">
                  <a:extLst>
                    <a:ext uri="{9D8B030D-6E8A-4147-A177-3AD203B41FA5}">
                      <a16:colId xmlns:a16="http://schemas.microsoft.com/office/drawing/2014/main" val="20000"/>
                    </a:ext>
                  </a:extLst>
                </a:gridCol>
                <a:gridCol w="877595">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30580">
                  <a:extLst>
                    <a:ext uri="{9D8B030D-6E8A-4147-A177-3AD203B41FA5}">
                      <a16:colId xmlns:a16="http://schemas.microsoft.com/office/drawing/2014/main" val="20006"/>
                    </a:ext>
                  </a:extLst>
                </a:gridCol>
                <a:gridCol w="830580">
                  <a:extLst>
                    <a:ext uri="{9D8B030D-6E8A-4147-A177-3AD203B41FA5}">
                      <a16:colId xmlns:a16="http://schemas.microsoft.com/office/drawing/2014/main" val="20007"/>
                    </a:ext>
                  </a:extLst>
                </a:gridCol>
                <a:gridCol w="830580">
                  <a:extLst>
                    <a:ext uri="{9D8B030D-6E8A-4147-A177-3AD203B41FA5}">
                      <a16:colId xmlns:a16="http://schemas.microsoft.com/office/drawing/2014/main" val="20008"/>
                    </a:ext>
                  </a:extLst>
                </a:gridCol>
                <a:gridCol w="830580">
                  <a:extLst>
                    <a:ext uri="{9D8B030D-6E8A-4147-A177-3AD203B41FA5}">
                      <a16:colId xmlns:a16="http://schemas.microsoft.com/office/drawing/2014/main" val="20009"/>
                    </a:ext>
                  </a:extLst>
                </a:gridCol>
              </a:tblGrid>
              <a:tr h="624211">
                <a:tc>
                  <a:txBody>
                    <a:bodyPr/>
                    <a:lstStyle/>
                    <a:p>
                      <a:pPr algn="ctr"/>
                      <a:endParaRPr lang="en-US" sz="2400" dirty="0"/>
                    </a:p>
                  </a:txBody>
                  <a:tcPr/>
                </a:tc>
                <a:tc>
                  <a:txBody>
                    <a:bodyPr/>
                    <a:lstStyle/>
                    <a:p>
                      <a:pPr algn="ctr"/>
                      <a:r>
                        <a:rPr lang="en-US" sz="2400" dirty="0"/>
                        <a:t>128</a:t>
                      </a:r>
                    </a:p>
                  </a:txBody>
                  <a:tcPr/>
                </a:tc>
                <a:tc>
                  <a:txBody>
                    <a:bodyPr/>
                    <a:lstStyle/>
                    <a:p>
                      <a:pPr algn="ctr"/>
                      <a:r>
                        <a:rPr lang="en-US" sz="2400" dirty="0"/>
                        <a:t>64</a:t>
                      </a:r>
                    </a:p>
                  </a:txBody>
                  <a:tcPr/>
                </a:tc>
                <a:tc>
                  <a:txBody>
                    <a:bodyPr/>
                    <a:lstStyle/>
                    <a:p>
                      <a:pPr algn="ctr"/>
                      <a:r>
                        <a:rPr lang="en-US" sz="2400" dirty="0"/>
                        <a:t>32</a:t>
                      </a:r>
                    </a:p>
                  </a:txBody>
                  <a:tcPr/>
                </a:tc>
                <a:tc>
                  <a:txBody>
                    <a:bodyPr/>
                    <a:lstStyle/>
                    <a:p>
                      <a:pPr algn="ctr"/>
                      <a:r>
                        <a:rPr lang="en-US" sz="2400" dirty="0"/>
                        <a:t>16</a:t>
                      </a:r>
                    </a:p>
                  </a:txBody>
                  <a:tcPr/>
                </a:tc>
                <a:tc>
                  <a:txBody>
                    <a:bodyPr/>
                    <a:lstStyle/>
                    <a:p>
                      <a:pPr algn="ctr"/>
                      <a:r>
                        <a:rPr lang="en-US" sz="2400" dirty="0"/>
                        <a:t>8</a:t>
                      </a:r>
                    </a:p>
                  </a:txBody>
                  <a:tcPr/>
                </a:tc>
                <a:tc>
                  <a:txBody>
                    <a:bodyPr/>
                    <a:lstStyle/>
                    <a:p>
                      <a:pPr algn="ctr"/>
                      <a:r>
                        <a:rPr lang="en-US" sz="2400" dirty="0"/>
                        <a:t>4</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endParaRPr lang="en-US" sz="2400"/>
                    </a:p>
                  </a:txBody>
                  <a:tcPr/>
                </a:tc>
                <a:extLst>
                  <a:ext uri="{0D108BD9-81ED-4DB2-BD59-A6C34878D82A}">
                    <a16:rowId xmlns:a16="http://schemas.microsoft.com/office/drawing/2014/main" val="10000"/>
                  </a:ext>
                </a:extLst>
              </a:tr>
              <a:tr h="808978">
                <a:tc>
                  <a:txBody>
                    <a:bodyPr/>
                    <a:lstStyle/>
                    <a:p>
                      <a:pPr algn="ctr"/>
                      <a:r>
                        <a:rPr lang="en-US" sz="2400" dirty="0"/>
                        <a:t>Start</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224</a:t>
                      </a:r>
                    </a:p>
                  </a:txBody>
                  <a:tcPr/>
                </a:tc>
                <a:extLst>
                  <a:ext uri="{0D108BD9-81ED-4DB2-BD59-A6C34878D82A}">
                    <a16:rowId xmlns:a16="http://schemas.microsoft.com/office/drawing/2014/main" val="10001"/>
                  </a:ext>
                </a:extLst>
              </a:tr>
              <a:tr h="624211">
                <a:tc>
                  <a:txBody>
                    <a:bodyPr/>
                    <a:lstStyle/>
                    <a:p>
                      <a:pPr algn="ctr"/>
                      <a:r>
                        <a:rPr lang="en-US" sz="2400" dirty="0"/>
                        <a:t>End</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1</a:t>
                      </a:r>
                    </a:p>
                  </a:txBody>
                  <a:tcPr/>
                </a:tc>
                <a:tc>
                  <a:txBody>
                    <a:bodyPr/>
                    <a:lstStyle/>
                    <a:p>
                      <a:pPr algn="ctr"/>
                      <a:r>
                        <a:rPr lang="en-US" sz="2400" dirty="0">
                          <a:solidFill>
                            <a:srgbClr val="FF0000"/>
                          </a:solidFill>
                        </a:rPr>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239</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3573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382000" cy="5638800"/>
          </a:xfrm>
        </p:spPr>
        <p:txBody>
          <a:bodyPr/>
          <a:lstStyle/>
          <a:p>
            <a:pPr marL="0" indent="0">
              <a:buNone/>
            </a:pPr>
            <a:r>
              <a:rPr lang="en-US" b="1" u="sng" dirty="0"/>
              <a:t>Class E:</a:t>
            </a:r>
          </a:p>
          <a:p>
            <a:pPr marL="0" indent="0">
              <a:buNone/>
            </a:pPr>
            <a:r>
              <a:rPr lang="en-US" dirty="0"/>
              <a:t>This IP Class is reserved for experimental purposes only for Research &amp; Development or Study. IP addresses in this class ranges from </a:t>
            </a:r>
            <a:r>
              <a:rPr lang="en-US" b="1" dirty="0"/>
              <a:t>240.0.0.0 to 255.255.255.254</a:t>
            </a:r>
            <a:r>
              <a:rPr lang="en-US" dirty="0"/>
              <a:t>.</a:t>
            </a:r>
          </a:p>
        </p:txBody>
      </p:sp>
    </p:spTree>
    <p:extLst>
      <p:ext uri="{BB962C8B-B14F-4D97-AF65-F5344CB8AC3E}">
        <p14:creationId xmlns:p14="http://schemas.microsoft.com/office/powerpoint/2010/main" val="1863180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a Block of Addresses</a:t>
            </a:r>
          </a:p>
        </p:txBody>
      </p:sp>
      <p:sp>
        <p:nvSpPr>
          <p:cNvPr id="3" name="Content Placeholder 2"/>
          <p:cNvSpPr>
            <a:spLocks noGrp="1"/>
          </p:cNvSpPr>
          <p:nvPr>
            <p:ph idx="1"/>
          </p:nvPr>
        </p:nvSpPr>
        <p:spPr/>
        <p:txBody>
          <a:bodyPr>
            <a:normAutofit fontScale="85000" lnSpcReduction="10000"/>
          </a:bodyPr>
          <a:lstStyle/>
          <a:p>
            <a:r>
              <a:rPr lang="en-US" dirty="0"/>
              <a:t>In order to obtain a block of IP addresses for use within an organization’s subnet, a network administrator might first contact its ISP, which would provide addresses from a larger block of addresses that had already been allocated to the ISP.</a:t>
            </a:r>
          </a:p>
          <a:p>
            <a:pPr lvl="1"/>
            <a:r>
              <a:rPr lang="en-US" dirty="0"/>
              <a:t> For example, the ISP may itself have been allocated the address block 200.23.16.0/20. </a:t>
            </a:r>
          </a:p>
          <a:p>
            <a:pPr lvl="1"/>
            <a:r>
              <a:rPr lang="en-US" dirty="0"/>
              <a:t>The ISP, in turn, could divide its address block into eight equal-sized contiguous address blocks and give one of these address blocks out to each of up to eight organizations that are supported by this ISP</a:t>
            </a:r>
          </a:p>
          <a:p>
            <a:pPr lvl="1"/>
            <a:r>
              <a:rPr lang="en-US" dirty="0"/>
              <a:t>ISP’s block </a:t>
            </a:r>
          </a:p>
          <a:p>
            <a:pPr lvl="1"/>
            <a:r>
              <a:rPr lang="en-US" dirty="0"/>
              <a:t>200.23.16.0/20 				11001000  00010111  00010000  00000000 </a:t>
            </a:r>
          </a:p>
          <a:p>
            <a:pPr lvl="1"/>
            <a:r>
              <a:rPr lang="en-US" dirty="0"/>
              <a:t>Organization 0	 200.23.16.0/23 		11001000  00010111  00010000  00000000 </a:t>
            </a:r>
          </a:p>
          <a:p>
            <a:pPr lvl="1"/>
            <a:r>
              <a:rPr lang="en-US" dirty="0"/>
              <a:t>Organization 1 	200.23.18.0/23 		11001000  00010111  00010010  00000000</a:t>
            </a:r>
          </a:p>
          <a:p>
            <a:pPr lvl="1"/>
            <a:r>
              <a:rPr lang="en-US" dirty="0"/>
              <a:t>Organization 2 	200.23.20.0/23 		11001000  00010111  00010100  00000000</a:t>
            </a:r>
          </a:p>
          <a:p>
            <a:pPr lvl="1"/>
            <a:r>
              <a:rPr lang="en-US" dirty="0"/>
              <a:t> . . . . . . . . . </a:t>
            </a:r>
          </a:p>
          <a:p>
            <a:pPr lvl="1"/>
            <a:r>
              <a:rPr lang="en-US" dirty="0"/>
              <a:t>Organization 7 	200.23.30.0/23 		11001000  00010111  00011110  00000000</a:t>
            </a:r>
          </a:p>
          <a:p>
            <a:pPr lvl="1"/>
            <a:endParaRPr lang="en-US" dirty="0"/>
          </a:p>
        </p:txBody>
      </p:sp>
    </p:spTree>
    <p:extLst>
      <p:ext uri="{BB962C8B-B14F-4D97-AF65-F5344CB8AC3E}">
        <p14:creationId xmlns:p14="http://schemas.microsoft.com/office/powerpoint/2010/main" val="1668142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Obtaining a Host Address: the </a:t>
            </a:r>
            <a:r>
              <a:rPr lang="en-US" sz="3200" b="1" dirty="0"/>
              <a:t>Dynamic Host Configuration Protocol </a:t>
            </a:r>
          </a:p>
        </p:txBody>
      </p:sp>
      <p:sp>
        <p:nvSpPr>
          <p:cNvPr id="3" name="Content Placeholder 2"/>
          <p:cNvSpPr>
            <a:spLocks noGrp="1"/>
          </p:cNvSpPr>
          <p:nvPr>
            <p:ph idx="1"/>
          </p:nvPr>
        </p:nvSpPr>
        <p:spPr/>
        <p:txBody>
          <a:bodyPr>
            <a:normAutofit fontScale="70000" lnSpcReduction="20000"/>
          </a:bodyPr>
          <a:lstStyle/>
          <a:p>
            <a:r>
              <a:rPr lang="en-US" dirty="0"/>
              <a:t>Once an organization has obtained a block of addresses, it can assign individual IP addresses to the host and router interfaces in its organization. </a:t>
            </a:r>
          </a:p>
          <a:p>
            <a:r>
              <a:rPr lang="en-US" dirty="0"/>
              <a:t>A system administrator will typically manually configure the IP addresses into the router (often remotely, with a network management tool). </a:t>
            </a:r>
          </a:p>
          <a:p>
            <a:r>
              <a:rPr lang="en-US" dirty="0"/>
              <a:t>Host addresses can also be configured manually, but more often this task is now done using the </a:t>
            </a:r>
            <a:r>
              <a:rPr lang="en-US" b="1" dirty="0"/>
              <a:t>Dynamic Host Configuration Protocol </a:t>
            </a:r>
            <a:r>
              <a:rPr lang="en-US" dirty="0"/>
              <a:t>(</a:t>
            </a:r>
            <a:r>
              <a:rPr lang="en-US" b="1" dirty="0"/>
              <a:t>DHCP</a:t>
            </a:r>
            <a:r>
              <a:rPr lang="en-US" dirty="0"/>
              <a:t>) </a:t>
            </a:r>
          </a:p>
          <a:p>
            <a:r>
              <a:rPr lang="en-US" dirty="0"/>
              <a:t>DHCP allows a host to obtain (be allocated) an IP address automatically. </a:t>
            </a:r>
          </a:p>
          <a:p>
            <a:r>
              <a:rPr lang="en-US" dirty="0"/>
              <a:t>A network administrator can configure DHCP so that a given host receives the same IP address each time it connects to the network, or a host may be assigned a temporary IP address that will be different each time the host connects to the network</a:t>
            </a:r>
          </a:p>
          <a:p>
            <a:r>
              <a:rPr lang="en-US" dirty="0"/>
              <a:t>In addition to host IP address assignment, DHCP also allows a host to learn additional information, such as </a:t>
            </a:r>
            <a:r>
              <a:rPr lang="en-US" b="1" dirty="0"/>
              <a:t>its subnet mask</a:t>
            </a:r>
            <a:r>
              <a:rPr lang="en-US" dirty="0"/>
              <a:t>, </a:t>
            </a:r>
            <a:r>
              <a:rPr lang="en-US" b="1" dirty="0"/>
              <a:t>the address of its first-hop </a:t>
            </a:r>
            <a:r>
              <a:rPr lang="en-US" dirty="0"/>
              <a:t>router (often called the default gateway), and </a:t>
            </a:r>
            <a:r>
              <a:rPr lang="en-US" b="1" dirty="0"/>
              <a:t>the address of its local DNS server</a:t>
            </a:r>
            <a:r>
              <a:rPr lang="en-US" dirty="0"/>
              <a:t>.</a:t>
            </a:r>
          </a:p>
          <a:p>
            <a:r>
              <a:rPr lang="en-US" dirty="0"/>
              <a:t>Because of DHCP’s ability to automate the network-related aspects of connecting a host into a network, it is often referred to as a </a:t>
            </a:r>
            <a:r>
              <a:rPr lang="en-US" b="1" dirty="0"/>
              <a:t>plug-and-play protocol </a:t>
            </a:r>
          </a:p>
          <a:p>
            <a:endParaRPr lang="en-US" dirty="0"/>
          </a:p>
        </p:txBody>
      </p:sp>
    </p:spTree>
    <p:extLst>
      <p:ext uri="{BB962C8B-B14F-4D97-AF65-F5344CB8AC3E}">
        <p14:creationId xmlns:p14="http://schemas.microsoft.com/office/powerpoint/2010/main" val="2101395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Protocol</a:t>
            </a:r>
          </a:p>
        </p:txBody>
      </p:sp>
      <p:sp>
        <p:nvSpPr>
          <p:cNvPr id="4" name="Content Placeholder 3"/>
          <p:cNvSpPr>
            <a:spLocks noGrp="1"/>
          </p:cNvSpPr>
          <p:nvPr>
            <p:ph sz="half" idx="1"/>
          </p:nvPr>
        </p:nvSpPr>
        <p:spPr/>
        <p:txBody>
          <a:bodyPr>
            <a:normAutofit fontScale="70000" lnSpcReduction="20000"/>
          </a:bodyPr>
          <a:lstStyle/>
          <a:p>
            <a:r>
              <a:rPr lang="en-US" dirty="0"/>
              <a:t>DHCP is a client-server protocol. </a:t>
            </a:r>
          </a:p>
          <a:p>
            <a:r>
              <a:rPr lang="en-US" dirty="0"/>
              <a:t>A client is typically a newly arriving host wanting to obtain network configuration information, including an IP address for itself.</a:t>
            </a:r>
          </a:p>
          <a:p>
            <a:r>
              <a:rPr lang="en-US" dirty="0"/>
              <a:t> In the simplest case, each subnet will have a DHCP server. </a:t>
            </a:r>
          </a:p>
          <a:p>
            <a:r>
              <a:rPr lang="en-US" dirty="0"/>
              <a:t>If no server is present on the subnet, a DHCP relay agent (typically a router) that knows the address of a DHCP server for that network is needed. </a:t>
            </a:r>
          </a:p>
          <a:p>
            <a:r>
              <a:rPr lang="en-US" dirty="0"/>
              <a:t>Figure 1 shows a DHCP server attached to subnet 223.1.2.5/24, with the router serving as the relay agent for arriving clients attached to subnets 223.1.1.4/24 and 223.1.3.27/24. </a:t>
            </a:r>
          </a:p>
        </p:txBody>
      </p:sp>
      <p:sp>
        <p:nvSpPr>
          <p:cNvPr id="6" name="Content Placeholder 5"/>
          <p:cNvSpPr>
            <a:spLocks noGrp="1"/>
          </p:cNvSpPr>
          <p:nvPr>
            <p:ph sz="half" idx="2"/>
          </p:nvPr>
        </p:nvSpPr>
        <p:spPr/>
        <p:txBody>
          <a:bodyPr/>
          <a:lstStyle/>
          <a:p>
            <a:endParaRPr lang="en-US"/>
          </a:p>
        </p:txBody>
      </p:sp>
      <p:pic>
        <p:nvPicPr>
          <p:cNvPr id="7" name="Picture 6"/>
          <p:cNvPicPr>
            <a:picLocks noChangeAspect="1"/>
          </p:cNvPicPr>
          <p:nvPr/>
        </p:nvPicPr>
        <p:blipFill>
          <a:blip r:embed="rId2"/>
          <a:stretch>
            <a:fillRect/>
          </a:stretch>
        </p:blipFill>
        <p:spPr>
          <a:xfrm>
            <a:off x="6096000" y="1835512"/>
            <a:ext cx="5257800" cy="4454425"/>
          </a:xfrm>
          <a:prstGeom prst="rect">
            <a:avLst/>
          </a:prstGeom>
        </p:spPr>
      </p:pic>
    </p:spTree>
    <p:extLst>
      <p:ext uri="{BB962C8B-B14F-4D97-AF65-F5344CB8AC3E}">
        <p14:creationId xmlns:p14="http://schemas.microsoft.com/office/powerpoint/2010/main" val="315157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err="1"/>
              <a:t>Cont</a:t>
            </a:r>
            <a:r>
              <a:rPr lang="en-US" dirty="0"/>
              <a:t>…)</a:t>
            </a:r>
          </a:p>
        </p:txBody>
      </p:sp>
      <p:sp>
        <p:nvSpPr>
          <p:cNvPr id="3" name="Content Placeholder 2"/>
          <p:cNvSpPr>
            <a:spLocks noGrp="1"/>
          </p:cNvSpPr>
          <p:nvPr>
            <p:ph sz="half" idx="1"/>
          </p:nvPr>
        </p:nvSpPr>
        <p:spPr>
          <a:xfrm>
            <a:off x="838199" y="1825624"/>
            <a:ext cx="5900737" cy="4731929"/>
          </a:xfrm>
        </p:spPr>
        <p:txBody>
          <a:bodyPr>
            <a:normAutofit fontScale="77500" lnSpcReduction="20000"/>
          </a:bodyPr>
          <a:lstStyle/>
          <a:p>
            <a:r>
              <a:rPr lang="en-US" dirty="0"/>
              <a:t>For a newly arriving host, the DHCP protocol is a four-step process.</a:t>
            </a:r>
          </a:p>
          <a:p>
            <a:r>
              <a:rPr lang="en-US" dirty="0"/>
              <a:t>In this figure, </a:t>
            </a:r>
            <a:r>
              <a:rPr lang="en-US" dirty="0" err="1"/>
              <a:t>yiaddr</a:t>
            </a:r>
            <a:r>
              <a:rPr lang="en-US" dirty="0"/>
              <a:t> (as in “your Internet address”) indicates the address being allocated to the newly arriving client. The four steps are:</a:t>
            </a:r>
          </a:p>
          <a:p>
            <a:r>
              <a:rPr lang="en-US" b="1" dirty="0"/>
              <a:t>DHCP server discovery</a:t>
            </a:r>
            <a:r>
              <a:rPr lang="en-US" dirty="0"/>
              <a:t>:</a:t>
            </a:r>
          </a:p>
          <a:p>
            <a:pPr lvl="1"/>
            <a:r>
              <a:rPr lang="en-US" dirty="0"/>
              <a:t> The first task of a newly arriving host is to find a DHCP server with which to interact. </a:t>
            </a:r>
          </a:p>
          <a:p>
            <a:pPr lvl="1"/>
            <a:r>
              <a:rPr lang="en-US" dirty="0"/>
              <a:t>This is done using a DHCP discover message, which a client sends within a </a:t>
            </a:r>
            <a:r>
              <a:rPr lang="en-US" b="1" dirty="0"/>
              <a:t>UDP packet to port 67</a:t>
            </a:r>
            <a:r>
              <a:rPr lang="en-US" dirty="0"/>
              <a:t>. </a:t>
            </a:r>
          </a:p>
          <a:p>
            <a:pPr lvl="1"/>
            <a:r>
              <a:rPr lang="en-US" dirty="0"/>
              <a:t>The UDP packet is encapsulated in an IP datagram.</a:t>
            </a:r>
          </a:p>
          <a:p>
            <a:pPr lvl="1"/>
            <a:r>
              <a:rPr lang="en-US" dirty="0"/>
              <a:t> The DHCP client creates an IP datagram containing its DHCP discover message along with the broadcast destination IP address of 255.255.255.255 and a “this host” source IP address of 0.0.0.0.</a:t>
            </a:r>
          </a:p>
          <a:p>
            <a:pPr lvl="1"/>
            <a:r>
              <a:rPr lang="en-US" dirty="0"/>
              <a:t> The DHCP client passes the IP datagram to the link layer, which then broadcasts this frame to all nodes attached to the subnet </a:t>
            </a:r>
          </a:p>
        </p:txBody>
      </p:sp>
      <p:pic>
        <p:nvPicPr>
          <p:cNvPr id="5122" name="Picture 2" descr="Image result for DHCP client-server sce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8937" y="1825625"/>
            <a:ext cx="47563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85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838200" y="1825624"/>
            <a:ext cx="6019800" cy="4418421"/>
          </a:xfrm>
        </p:spPr>
        <p:txBody>
          <a:bodyPr>
            <a:normAutofit fontScale="92500" lnSpcReduction="20000"/>
          </a:bodyPr>
          <a:lstStyle/>
          <a:p>
            <a:r>
              <a:rPr lang="en-US" dirty="0"/>
              <a:t> </a:t>
            </a:r>
            <a:r>
              <a:rPr lang="en-US" b="1" dirty="0"/>
              <a:t>DHCP server offer(s):</a:t>
            </a:r>
          </a:p>
          <a:p>
            <a:pPr lvl="1"/>
            <a:r>
              <a:rPr lang="en-US" dirty="0"/>
              <a:t>A DHCP server receiving a DHCP discover message responds to the client with a DHCP offer message that is broadcast to all nodes on the subnet, again using the IP broadcast address of 255.255.255.255. </a:t>
            </a:r>
          </a:p>
          <a:p>
            <a:pPr lvl="1"/>
            <a:r>
              <a:rPr lang="en-US" b="1" dirty="0"/>
              <a:t>why this server reply must also be broadcast?</a:t>
            </a:r>
          </a:p>
          <a:p>
            <a:pPr lvl="2"/>
            <a:r>
              <a:rPr lang="en-US" dirty="0"/>
              <a:t> Since several DHCP servers can be present on the subnet, the client may find itself in the enviable position of being able to choose from among several offers.</a:t>
            </a:r>
          </a:p>
          <a:p>
            <a:pPr lvl="2"/>
            <a:r>
              <a:rPr lang="en-US" dirty="0"/>
              <a:t> Each server offer message contains the </a:t>
            </a:r>
            <a:r>
              <a:rPr lang="en-US" b="1" dirty="0"/>
              <a:t>transaction ID of the received discover message, the proposed IP address for the client, the network mask, and an IP address lease time</a:t>
            </a:r>
            <a:r>
              <a:rPr lang="en-US" dirty="0"/>
              <a:t>—the amount of time for which the IP address will be valid. </a:t>
            </a:r>
          </a:p>
        </p:txBody>
      </p:sp>
      <p:pic>
        <p:nvPicPr>
          <p:cNvPr id="5" name="Picture 2" descr="Image result for DHCP client-server sce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8937" y="1972491"/>
            <a:ext cx="4614863" cy="374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09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r>
              <a:rPr lang="en-US" dirty="0"/>
              <a:t> DHCP request:</a:t>
            </a:r>
          </a:p>
          <a:p>
            <a:pPr lvl="1"/>
            <a:r>
              <a:rPr lang="en-US" dirty="0"/>
              <a:t> The newly arriving client will choose from among one or more server offers and respond to its selected offer with a DHCP request message, echoing back the configuration parameters.</a:t>
            </a:r>
          </a:p>
          <a:p>
            <a:pPr marL="0" indent="0">
              <a:buNone/>
            </a:pPr>
            <a:r>
              <a:rPr lang="en-US" dirty="0"/>
              <a:t> • DHCP ACK:</a:t>
            </a:r>
          </a:p>
          <a:p>
            <a:pPr lvl="1"/>
            <a:r>
              <a:rPr lang="en-US" dirty="0"/>
              <a:t> The server responds to the DHCP request message with a DHCP ACK message, confirming the requested parameters.</a:t>
            </a:r>
          </a:p>
          <a:p>
            <a:endParaRPr lang="en-US" dirty="0"/>
          </a:p>
        </p:txBody>
      </p:sp>
      <p:pic>
        <p:nvPicPr>
          <p:cNvPr id="5" name="Picture 2" descr="Image result for DHCP client-server sce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8937" y="2282031"/>
            <a:ext cx="4521246" cy="389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19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Models</a:t>
            </a:r>
          </a:p>
        </p:txBody>
      </p:sp>
      <p:sp>
        <p:nvSpPr>
          <p:cNvPr id="3" name="Content Placeholder 2"/>
          <p:cNvSpPr>
            <a:spLocks noGrp="1"/>
          </p:cNvSpPr>
          <p:nvPr>
            <p:ph idx="1"/>
          </p:nvPr>
        </p:nvSpPr>
        <p:spPr/>
        <p:txBody>
          <a:bodyPr/>
          <a:lstStyle/>
          <a:p>
            <a:r>
              <a:rPr lang="en-US" dirty="0"/>
              <a:t> The network service model defines the characteristics of end-to-end transport of packets between sending and receiving end systems. </a:t>
            </a:r>
          </a:p>
          <a:p>
            <a:r>
              <a:rPr lang="en-US" dirty="0"/>
              <a:t>In the sending host, when the transport layer passes a packet to the network layer, specific services that could be provided by the network layer include:</a:t>
            </a:r>
          </a:p>
          <a:p>
            <a:pPr marL="457200" lvl="1" indent="0">
              <a:buNone/>
            </a:pPr>
            <a:r>
              <a:rPr lang="en-US" dirty="0"/>
              <a:t>• </a:t>
            </a:r>
            <a:r>
              <a:rPr lang="en-US" b="1" dirty="0"/>
              <a:t>Guaranteed delivery</a:t>
            </a:r>
            <a:r>
              <a:rPr lang="en-US" dirty="0"/>
              <a:t>: This service guarantees that the packet will eventually arrive at its destination.</a:t>
            </a:r>
          </a:p>
          <a:p>
            <a:pPr marL="457200" lvl="1" indent="0">
              <a:buNone/>
            </a:pPr>
            <a:r>
              <a:rPr lang="en-US" dirty="0"/>
              <a:t> • </a:t>
            </a:r>
            <a:r>
              <a:rPr lang="en-US" b="1" dirty="0"/>
              <a:t>Guaranteed delivery with bounded delay</a:t>
            </a:r>
            <a:r>
              <a:rPr lang="en-US" dirty="0"/>
              <a:t>: This service not only guarantees delivery of the packet, but delivery within a specified host-to-host delay bound (for example, within 100 </a:t>
            </a:r>
            <a:r>
              <a:rPr lang="en-US" dirty="0" err="1"/>
              <a:t>msec</a:t>
            </a:r>
            <a:r>
              <a:rPr lang="en-US" dirty="0"/>
              <a:t>).</a:t>
            </a:r>
          </a:p>
          <a:p>
            <a:endParaRPr lang="en-US" dirty="0"/>
          </a:p>
        </p:txBody>
      </p:sp>
    </p:spTree>
    <p:extLst>
      <p:ext uri="{BB962C8B-B14F-4D97-AF65-F5344CB8AC3E}">
        <p14:creationId xmlns:p14="http://schemas.microsoft.com/office/powerpoint/2010/main" val="280226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3491"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93444476-DCA2-49FC-AE88-4E7C26AC019E}" type="slidenum">
              <a:rPr lang="en-US" altLang="en-US" sz="1200">
                <a:latin typeface="Tahoma" panose="020B0604030504040204" pitchFamily="34" charset="0"/>
              </a:rPr>
              <a:pPr>
                <a:lnSpc>
                  <a:spcPct val="100000"/>
                </a:lnSpc>
                <a:spcBef>
                  <a:spcPct val="0"/>
                </a:spcBef>
                <a:buClrTx/>
                <a:buSzTx/>
                <a:buFontTx/>
                <a:buNone/>
              </a:pPr>
              <a:t>50</a:t>
            </a:fld>
            <a:endParaRPr lang="en-US" altLang="en-US" sz="1200">
              <a:latin typeface="Tahoma" panose="020B0604030504040204" pitchFamily="34" charset="0"/>
            </a:endParaRPr>
          </a:p>
        </p:txBody>
      </p:sp>
      <p:sp>
        <p:nvSpPr>
          <p:cNvPr id="63492" name="Freeform 80"/>
          <p:cNvSpPr>
            <a:spLocks/>
          </p:cNvSpPr>
          <p:nvPr/>
        </p:nvSpPr>
        <p:spPr bwMode="auto">
          <a:xfrm>
            <a:off x="5676901" y="1871663"/>
            <a:ext cx="3738563"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2"/>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sp>
        <p:nvSpPr>
          <p:cNvPr id="63494" name="Freeform 4"/>
          <p:cNvSpPr>
            <a:spLocks/>
          </p:cNvSpPr>
          <p:nvPr/>
        </p:nvSpPr>
        <p:spPr bwMode="auto">
          <a:xfrm>
            <a:off x="1524000" y="2579689"/>
            <a:ext cx="3849688" cy="1425575"/>
          </a:xfrm>
          <a:custGeom>
            <a:avLst/>
            <a:gdLst>
              <a:gd name="T0" fmla="*/ 2147483646 w 2425"/>
              <a:gd name="T1" fmla="*/ 2147483646 h 898"/>
              <a:gd name="T2" fmla="*/ 2147483646 w 2425"/>
              <a:gd name="T3" fmla="*/ 2147483646 h 898"/>
              <a:gd name="T4" fmla="*/ 2147483646 w 2425"/>
              <a:gd name="T5" fmla="*/ 2147483646 h 898"/>
              <a:gd name="T6" fmla="*/ 2147483646 w 2425"/>
              <a:gd name="T7" fmla="*/ 2147483646 h 898"/>
              <a:gd name="T8" fmla="*/ 2147483646 w 2425"/>
              <a:gd name="T9" fmla="*/ 2147483646 h 898"/>
              <a:gd name="T10" fmla="*/ 2147483646 w 2425"/>
              <a:gd name="T11" fmla="*/ 2147483646 h 898"/>
              <a:gd name="T12" fmla="*/ 2147483646 w 2425"/>
              <a:gd name="T13" fmla="*/ 2147483646 h 898"/>
              <a:gd name="T14" fmla="*/ 2147483646 w 2425"/>
              <a:gd name="T15" fmla="*/ 2147483646 h 8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Line 8"/>
          <p:cNvSpPr>
            <a:spLocks noChangeShapeType="1"/>
          </p:cNvSpPr>
          <p:nvPr/>
        </p:nvSpPr>
        <p:spPr bwMode="auto">
          <a:xfrm flipV="1">
            <a:off x="5791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6" name="Line 9"/>
          <p:cNvSpPr>
            <a:spLocks noChangeShapeType="1"/>
          </p:cNvSpPr>
          <p:nvPr/>
        </p:nvSpPr>
        <p:spPr bwMode="auto">
          <a:xfrm flipH="1">
            <a:off x="8534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7" name="Line 10"/>
          <p:cNvSpPr>
            <a:spLocks noChangeShapeType="1"/>
          </p:cNvSpPr>
          <p:nvPr/>
        </p:nvSpPr>
        <p:spPr bwMode="auto">
          <a:xfrm>
            <a:off x="8631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8" name="Line 11"/>
          <p:cNvSpPr>
            <a:spLocks noChangeShapeType="1"/>
          </p:cNvSpPr>
          <p:nvPr/>
        </p:nvSpPr>
        <p:spPr bwMode="auto">
          <a:xfrm flipV="1">
            <a:off x="8637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9" name="Text Box 12"/>
          <p:cNvSpPr txBox="1">
            <a:spLocks noChangeArrowheads="1"/>
          </p:cNvSpPr>
          <p:nvPr/>
        </p:nvSpPr>
        <p:spPr bwMode="auto">
          <a:xfrm>
            <a:off x="9256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10.0.0.1</a:t>
            </a:r>
          </a:p>
        </p:txBody>
      </p:sp>
      <p:sp>
        <p:nvSpPr>
          <p:cNvPr id="63500" name="Text Box 13"/>
          <p:cNvSpPr txBox="1">
            <a:spLocks noChangeArrowheads="1"/>
          </p:cNvSpPr>
          <p:nvPr/>
        </p:nvSpPr>
        <p:spPr bwMode="auto">
          <a:xfrm>
            <a:off x="9383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10.0.0.2</a:t>
            </a:r>
          </a:p>
        </p:txBody>
      </p:sp>
      <p:sp>
        <p:nvSpPr>
          <p:cNvPr id="63501" name="Text Box 14"/>
          <p:cNvSpPr txBox="1">
            <a:spLocks noChangeArrowheads="1"/>
          </p:cNvSpPr>
          <p:nvPr/>
        </p:nvSpPr>
        <p:spPr bwMode="auto">
          <a:xfrm>
            <a:off x="9334501"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10.0.0.3</a:t>
            </a:r>
          </a:p>
        </p:txBody>
      </p:sp>
      <p:sp>
        <p:nvSpPr>
          <p:cNvPr id="63502" name="Text Box 15"/>
          <p:cNvSpPr txBox="1">
            <a:spLocks noChangeArrowheads="1"/>
          </p:cNvSpPr>
          <p:nvPr/>
        </p:nvSpPr>
        <p:spPr bwMode="auto">
          <a:xfrm>
            <a:off x="5741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10.0.0.4</a:t>
            </a:r>
          </a:p>
        </p:txBody>
      </p:sp>
      <p:sp>
        <p:nvSpPr>
          <p:cNvPr id="63503" name="Line 16"/>
          <p:cNvSpPr>
            <a:spLocks noChangeShapeType="1"/>
          </p:cNvSpPr>
          <p:nvPr/>
        </p:nvSpPr>
        <p:spPr bwMode="auto">
          <a:xfrm flipH="1">
            <a:off x="5865814" y="294481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04" name="Text Box 17"/>
          <p:cNvSpPr txBox="1">
            <a:spLocks noChangeArrowheads="1"/>
          </p:cNvSpPr>
          <p:nvPr/>
        </p:nvSpPr>
        <p:spPr bwMode="auto">
          <a:xfrm>
            <a:off x="3848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138.76.29.7</a:t>
            </a:r>
          </a:p>
        </p:txBody>
      </p:sp>
      <p:sp>
        <p:nvSpPr>
          <p:cNvPr id="63505" name="Line 18"/>
          <p:cNvSpPr>
            <a:spLocks noChangeShapeType="1"/>
          </p:cNvSpPr>
          <p:nvPr/>
        </p:nvSpPr>
        <p:spPr bwMode="auto">
          <a:xfrm flipH="1">
            <a:off x="5026026" y="327183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3506" name="Line 79"/>
          <p:cNvSpPr>
            <a:spLocks noChangeShapeType="1"/>
          </p:cNvSpPr>
          <p:nvPr/>
        </p:nvSpPr>
        <p:spPr bwMode="auto">
          <a:xfrm>
            <a:off x="2230439"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07" name="Text Box 81"/>
          <p:cNvSpPr txBox="1">
            <a:spLocks noChangeArrowheads="1"/>
          </p:cNvSpPr>
          <p:nvPr/>
        </p:nvSpPr>
        <p:spPr bwMode="auto">
          <a:xfrm>
            <a:off x="6240463" y="1674814"/>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local network</a:t>
            </a:r>
          </a:p>
          <a:p>
            <a:pPr algn="ctr">
              <a:lnSpc>
                <a:spcPct val="100000"/>
              </a:lnSpc>
              <a:spcBef>
                <a:spcPct val="0"/>
              </a:spcBef>
              <a:buClrTx/>
              <a:buSzTx/>
              <a:buFontTx/>
              <a:buNone/>
            </a:pPr>
            <a:r>
              <a:rPr lang="en-US" altLang="en-US" sz="1800">
                <a:latin typeface="Arial" panose="020B0604020202020204" pitchFamily="34" charset="0"/>
              </a:rPr>
              <a:t>(e.g., home network)</a:t>
            </a:r>
          </a:p>
          <a:p>
            <a:pPr algn="ctr">
              <a:lnSpc>
                <a:spcPct val="100000"/>
              </a:lnSpc>
              <a:spcBef>
                <a:spcPct val="0"/>
              </a:spcBef>
              <a:buClrTx/>
              <a:buSzTx/>
              <a:buFontTx/>
              <a:buNone/>
            </a:pPr>
            <a:r>
              <a:rPr lang="en-US" altLang="en-US" sz="1800">
                <a:latin typeface="Arial" panose="020B0604020202020204" pitchFamily="34" charset="0"/>
              </a:rPr>
              <a:t>10.0.0/24</a:t>
            </a:r>
          </a:p>
        </p:txBody>
      </p:sp>
      <p:sp>
        <p:nvSpPr>
          <p:cNvPr id="63508" name="Line 82"/>
          <p:cNvSpPr>
            <a:spLocks noChangeShapeType="1"/>
          </p:cNvSpPr>
          <p:nvPr/>
        </p:nvSpPr>
        <p:spPr bwMode="auto">
          <a:xfrm>
            <a:off x="8509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09" name="Line 83"/>
          <p:cNvSpPr>
            <a:spLocks noChangeShapeType="1"/>
          </p:cNvSpPr>
          <p:nvPr/>
        </p:nvSpPr>
        <p:spPr bwMode="auto">
          <a:xfrm>
            <a:off x="5557838" y="1760539"/>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0" name="Line 84"/>
          <p:cNvSpPr>
            <a:spLocks noChangeShapeType="1"/>
          </p:cNvSpPr>
          <p:nvPr/>
        </p:nvSpPr>
        <p:spPr bwMode="auto">
          <a:xfrm flipH="1" flipV="1">
            <a:off x="5697539"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11" name="Line 86"/>
          <p:cNvSpPr>
            <a:spLocks noChangeShapeType="1"/>
          </p:cNvSpPr>
          <p:nvPr/>
        </p:nvSpPr>
        <p:spPr bwMode="auto">
          <a:xfrm>
            <a:off x="4102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12" name="Line 87"/>
          <p:cNvSpPr>
            <a:spLocks noChangeShapeType="1"/>
          </p:cNvSpPr>
          <p:nvPr/>
        </p:nvSpPr>
        <p:spPr bwMode="auto">
          <a:xfrm flipH="1" flipV="1">
            <a:off x="2290764"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13" name="Text Box 88"/>
          <p:cNvSpPr txBox="1">
            <a:spLocks noChangeArrowheads="1"/>
          </p:cNvSpPr>
          <p:nvPr/>
        </p:nvSpPr>
        <p:spPr bwMode="auto">
          <a:xfrm>
            <a:off x="3178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rest of</a:t>
            </a:r>
          </a:p>
          <a:p>
            <a:pPr algn="ctr">
              <a:lnSpc>
                <a:spcPct val="100000"/>
              </a:lnSpc>
              <a:spcBef>
                <a:spcPct val="0"/>
              </a:spcBef>
              <a:buClrTx/>
              <a:buSzTx/>
              <a:buFontTx/>
              <a:buNone/>
            </a:pPr>
            <a:r>
              <a:rPr lang="en-US" altLang="en-US" sz="1800">
                <a:latin typeface="Arial" panose="020B0604020202020204" pitchFamily="34" charset="0"/>
              </a:rPr>
              <a:t>Internet</a:t>
            </a:r>
          </a:p>
        </p:txBody>
      </p:sp>
      <p:sp>
        <p:nvSpPr>
          <p:cNvPr id="63514" name="Text Box 90"/>
          <p:cNvSpPr txBox="1">
            <a:spLocks noChangeArrowheads="1"/>
          </p:cNvSpPr>
          <p:nvPr/>
        </p:nvSpPr>
        <p:spPr bwMode="auto">
          <a:xfrm>
            <a:off x="5784851" y="4741864"/>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2400"/>
              <a:t>datagrams with source or </a:t>
            </a:r>
          </a:p>
          <a:p>
            <a:pPr>
              <a:spcBef>
                <a:spcPct val="0"/>
              </a:spcBef>
              <a:buClrTx/>
              <a:buSzTx/>
              <a:buFontTx/>
              <a:buNone/>
            </a:pPr>
            <a:r>
              <a:rPr lang="en-US" altLang="en-US" sz="2400"/>
              <a:t>destination in this network</a:t>
            </a:r>
          </a:p>
          <a:p>
            <a:pPr>
              <a:spcBef>
                <a:spcPct val="0"/>
              </a:spcBef>
              <a:buClrTx/>
              <a:buSzTx/>
              <a:buFontTx/>
              <a:buNone/>
            </a:pPr>
            <a:r>
              <a:rPr lang="en-US" altLang="en-US" sz="2400"/>
              <a:t>have 10.0.0/24 address for </a:t>
            </a:r>
          </a:p>
          <a:p>
            <a:pPr>
              <a:spcBef>
                <a:spcPct val="0"/>
              </a:spcBef>
              <a:buClrTx/>
              <a:buSzTx/>
              <a:buFontTx/>
              <a:buNone/>
            </a:pPr>
            <a:r>
              <a:rPr lang="en-US" altLang="en-US" sz="2400"/>
              <a:t>source, destination (as usual)</a:t>
            </a:r>
          </a:p>
        </p:txBody>
      </p:sp>
      <p:sp>
        <p:nvSpPr>
          <p:cNvPr id="63515" name="Text Box 92"/>
          <p:cNvSpPr txBox="1">
            <a:spLocks noChangeArrowheads="1"/>
          </p:cNvSpPr>
          <p:nvPr/>
        </p:nvSpPr>
        <p:spPr bwMode="auto">
          <a:xfrm>
            <a:off x="1793875" y="4746626"/>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0"/>
              </a:spcBef>
              <a:buClrTx/>
              <a:buSzTx/>
              <a:buFontTx/>
              <a:buNone/>
            </a:pPr>
            <a:r>
              <a:rPr lang="en-US" altLang="en-US" sz="2400" i="1">
                <a:solidFill>
                  <a:srgbClr val="CC0000"/>
                </a:solidFill>
              </a:rPr>
              <a:t>all</a:t>
            </a:r>
            <a:r>
              <a:rPr lang="en-US" altLang="en-US" sz="2400">
                <a:solidFill>
                  <a:srgbClr val="CC0000"/>
                </a:solidFill>
              </a:rPr>
              <a:t> </a:t>
            </a:r>
            <a:r>
              <a:rPr lang="en-US" altLang="en-US" sz="2400"/>
              <a:t>datagrams </a:t>
            </a:r>
            <a:r>
              <a:rPr lang="en-US" altLang="en-US" sz="2400" i="1">
                <a:solidFill>
                  <a:srgbClr val="CC0000"/>
                </a:solidFill>
              </a:rPr>
              <a:t>leaving</a:t>
            </a:r>
            <a:r>
              <a:rPr lang="en-US" altLang="en-US" sz="2400"/>
              <a:t> local</a:t>
            </a:r>
          </a:p>
          <a:p>
            <a:pPr algn="r">
              <a:spcBef>
                <a:spcPct val="0"/>
              </a:spcBef>
              <a:buClrTx/>
              <a:buSzTx/>
              <a:buFontTx/>
              <a:buNone/>
            </a:pPr>
            <a:r>
              <a:rPr lang="en-US" altLang="en-US" sz="2400"/>
              <a:t>network have </a:t>
            </a:r>
            <a:r>
              <a:rPr lang="en-US" altLang="en-US" sz="2400" i="1">
                <a:solidFill>
                  <a:srgbClr val="CC0000"/>
                </a:solidFill>
              </a:rPr>
              <a:t>same</a:t>
            </a:r>
            <a:r>
              <a:rPr lang="en-US" altLang="en-US" sz="2400"/>
              <a:t> single source NAT IP address: 138.76.29.7,different source port numbers</a:t>
            </a:r>
          </a:p>
        </p:txBody>
      </p:sp>
      <p:pic>
        <p:nvPicPr>
          <p:cNvPr id="63516" name="Picture 9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7" name="Line 96"/>
          <p:cNvSpPr>
            <a:spLocks noChangeShapeType="1"/>
          </p:cNvSpPr>
          <p:nvPr/>
        </p:nvSpPr>
        <p:spPr bwMode="auto">
          <a:xfrm flipV="1">
            <a:off x="6342064"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8" name="Line 97"/>
          <p:cNvSpPr>
            <a:spLocks noChangeShapeType="1"/>
          </p:cNvSpPr>
          <p:nvPr/>
        </p:nvSpPr>
        <p:spPr bwMode="auto">
          <a:xfrm flipV="1">
            <a:off x="4230689" y="3308351"/>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3519" name="Group 98"/>
          <p:cNvGrpSpPr>
            <a:grpSpLocks/>
          </p:cNvGrpSpPr>
          <p:nvPr/>
        </p:nvGrpSpPr>
        <p:grpSpPr bwMode="auto">
          <a:xfrm>
            <a:off x="5157788" y="3059113"/>
            <a:ext cx="900112" cy="347662"/>
            <a:chOff x="4396" y="1245"/>
            <a:chExt cx="672" cy="248"/>
          </a:xfrm>
        </p:grpSpPr>
        <p:sp>
          <p:nvSpPr>
            <p:cNvPr id="6352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353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353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63532" name="Group 102"/>
            <p:cNvGrpSpPr>
              <a:grpSpLocks/>
            </p:cNvGrpSpPr>
            <p:nvPr/>
          </p:nvGrpSpPr>
          <p:grpSpPr bwMode="auto">
            <a:xfrm>
              <a:off x="4530" y="1287"/>
              <a:ext cx="377" cy="75"/>
              <a:chOff x="2468" y="1332"/>
              <a:chExt cx="310" cy="60"/>
            </a:xfrm>
          </p:grpSpPr>
          <p:sp>
            <p:nvSpPr>
              <p:cNvPr id="63535"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36"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533"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34"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3520" name="Group 107"/>
          <p:cNvGrpSpPr>
            <a:grpSpLocks/>
          </p:cNvGrpSpPr>
          <p:nvPr/>
        </p:nvGrpSpPr>
        <p:grpSpPr bwMode="auto">
          <a:xfrm flipH="1">
            <a:off x="8731250" y="2239963"/>
            <a:ext cx="641350" cy="558800"/>
            <a:chOff x="-44" y="1473"/>
            <a:chExt cx="981" cy="1105"/>
          </a:xfrm>
        </p:grpSpPr>
        <p:pic>
          <p:nvPicPr>
            <p:cNvPr id="63527" name="Picture 10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8" name="Freeform 109"/>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3521" name="Group 110"/>
          <p:cNvGrpSpPr>
            <a:grpSpLocks/>
          </p:cNvGrpSpPr>
          <p:nvPr/>
        </p:nvGrpSpPr>
        <p:grpSpPr bwMode="auto">
          <a:xfrm flipH="1">
            <a:off x="8770938" y="2916238"/>
            <a:ext cx="641350" cy="558800"/>
            <a:chOff x="-44" y="1473"/>
            <a:chExt cx="981" cy="1105"/>
          </a:xfrm>
        </p:grpSpPr>
        <p:pic>
          <p:nvPicPr>
            <p:cNvPr id="63525" name="Picture 11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6" name="Freeform 112"/>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3522" name="Group 113"/>
          <p:cNvGrpSpPr>
            <a:grpSpLocks/>
          </p:cNvGrpSpPr>
          <p:nvPr/>
        </p:nvGrpSpPr>
        <p:grpSpPr bwMode="auto">
          <a:xfrm flipH="1">
            <a:off x="8778875" y="3670300"/>
            <a:ext cx="641350" cy="558800"/>
            <a:chOff x="-44" y="1473"/>
            <a:chExt cx="981" cy="1105"/>
          </a:xfrm>
        </p:grpSpPr>
        <p:pic>
          <p:nvPicPr>
            <p:cNvPr id="63523"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4" name="Freeform 115"/>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352764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4515"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3D8E615D-034B-4E6C-ADF3-A36CE5E80A66}" type="slidenum">
              <a:rPr lang="en-US" altLang="en-US" sz="1200">
                <a:latin typeface="Tahoma" panose="020B0604030504040204" pitchFamily="34" charset="0"/>
              </a:rPr>
              <a:pPr>
                <a:lnSpc>
                  <a:spcPct val="100000"/>
                </a:lnSpc>
                <a:spcBef>
                  <a:spcPct val="0"/>
                </a:spcBef>
                <a:buClrTx/>
                <a:buSzTx/>
                <a:buFontTx/>
                <a:buNone/>
              </a:pPr>
              <a:t>51</a:t>
            </a:fld>
            <a:endParaRPr lang="en-US" altLang="en-US" sz="1200">
              <a:latin typeface="Tahoma" panose="020B0604030504040204" pitchFamily="34" charset="0"/>
            </a:endParaRPr>
          </a:p>
        </p:txBody>
      </p:sp>
      <p:sp>
        <p:nvSpPr>
          <p:cNvPr id="57348" name="Rectangle 3"/>
          <p:cNvSpPr>
            <a:spLocks noGrp="1" noChangeArrowheads="1"/>
          </p:cNvSpPr>
          <p:nvPr>
            <p:ph type="body" idx="1"/>
          </p:nvPr>
        </p:nvSpPr>
        <p:spPr>
          <a:xfrm>
            <a:off x="1909763" y="1600200"/>
            <a:ext cx="8418512" cy="4648200"/>
          </a:xfrm>
        </p:spPr>
        <p:txBody>
          <a:bodyPr/>
          <a:lstStyle/>
          <a:p>
            <a:pPr>
              <a:buFont typeface="Wingdings" charset="0"/>
              <a:buNone/>
              <a:defRPr/>
            </a:pPr>
            <a:r>
              <a:rPr lang="en-US" i="1">
                <a:solidFill>
                  <a:srgbClr val="CC0000"/>
                </a:solidFill>
                <a:cs typeface="+mn-cs"/>
              </a:rPr>
              <a:t>motivation:</a:t>
            </a:r>
            <a:r>
              <a:rPr lang="en-US">
                <a:cs typeface="+mn-cs"/>
              </a:rPr>
              <a:t> local network uses just one IP address as far as outside world is concerned:</a:t>
            </a:r>
          </a:p>
          <a:p>
            <a:pPr lvl="1">
              <a:buFont typeface="Wingdings" charset="0"/>
              <a:buChar char="§"/>
              <a:defRPr/>
            </a:pPr>
            <a:r>
              <a:rPr lang="en-US" sz="2800"/>
              <a:t>range of addresses not needed from ISP:  just one IP address for all devices</a:t>
            </a:r>
          </a:p>
          <a:p>
            <a:pPr lvl="1">
              <a:buFont typeface="Wingdings" charset="0"/>
              <a:buChar char="§"/>
              <a:defRPr/>
            </a:pPr>
            <a:r>
              <a:rPr lang="en-US" sz="2800"/>
              <a:t>can change addresses of devices in local network without notifying outside world</a:t>
            </a:r>
          </a:p>
          <a:p>
            <a:pPr lvl="1">
              <a:buFont typeface="Wingdings" charset="0"/>
              <a:buChar char="§"/>
              <a:defRPr/>
            </a:pPr>
            <a:r>
              <a:rPr lang="en-US" sz="2800"/>
              <a:t>can change ISP without changing addresses of devices in local network</a:t>
            </a:r>
          </a:p>
          <a:p>
            <a:pPr lvl="1">
              <a:buFont typeface="Wingdings" charset="0"/>
              <a:buChar char="§"/>
              <a:defRPr/>
            </a:pPr>
            <a:r>
              <a:rPr lang="en-US" sz="2800"/>
              <a:t>devices inside local net not explicitly addressable, visible by outside world (a security plus)</a:t>
            </a:r>
          </a:p>
          <a:p>
            <a:pPr>
              <a:buFont typeface="Wingdings" charset="0"/>
              <a:buNone/>
              <a:defRPr/>
            </a:pPr>
            <a:endParaRPr lang="en-US">
              <a:cs typeface="+mn-cs"/>
            </a:endParaRPr>
          </a:p>
        </p:txBody>
      </p:sp>
      <p:sp>
        <p:nvSpPr>
          <p:cNvPr id="57349" name="Rectangle 8"/>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pic>
        <p:nvPicPr>
          <p:cNvPr id="64518"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489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5539"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9C7C3C35-7782-4BCA-BCB2-567529B8D7AE}" type="slidenum">
              <a:rPr lang="en-US" altLang="en-US" sz="1200">
                <a:latin typeface="Tahoma" panose="020B0604030504040204" pitchFamily="34" charset="0"/>
              </a:rPr>
              <a:pPr>
                <a:lnSpc>
                  <a:spcPct val="100000"/>
                </a:lnSpc>
                <a:spcBef>
                  <a:spcPct val="0"/>
                </a:spcBef>
                <a:buClrTx/>
                <a:buSzTx/>
                <a:buFontTx/>
                <a:buNone/>
              </a:pPr>
              <a:t>52</a:t>
            </a:fld>
            <a:endParaRPr lang="en-US" altLang="en-US" sz="1200">
              <a:latin typeface="Tahoma" panose="020B0604030504040204" pitchFamily="34" charset="0"/>
            </a:endParaRPr>
          </a:p>
        </p:txBody>
      </p:sp>
      <p:sp>
        <p:nvSpPr>
          <p:cNvPr id="58372" name="Rectangle 3"/>
          <p:cNvSpPr>
            <a:spLocks noGrp="1" noChangeArrowheads="1"/>
          </p:cNvSpPr>
          <p:nvPr>
            <p:ph type="body" idx="1"/>
          </p:nvPr>
        </p:nvSpPr>
        <p:spPr>
          <a:xfrm>
            <a:off x="1758951" y="1482725"/>
            <a:ext cx="8575675" cy="4648200"/>
          </a:xfrm>
        </p:spPr>
        <p:txBody>
          <a:bodyPr/>
          <a:lstStyle/>
          <a:p>
            <a:pPr>
              <a:lnSpc>
                <a:spcPct val="80000"/>
              </a:lnSpc>
              <a:buFont typeface="Wingdings" charset="0"/>
              <a:buNone/>
              <a:defRPr/>
            </a:pPr>
            <a:r>
              <a:rPr lang="en-US">
                <a:solidFill>
                  <a:srgbClr val="FF0000"/>
                </a:solidFill>
                <a:cs typeface="+mn-cs"/>
              </a:rPr>
              <a:t>   </a:t>
            </a:r>
            <a:r>
              <a:rPr lang="en-US" i="1">
                <a:solidFill>
                  <a:srgbClr val="CC0000"/>
                </a:solidFill>
                <a:cs typeface="+mn-cs"/>
              </a:rPr>
              <a:t>implementation</a:t>
            </a:r>
            <a:r>
              <a:rPr lang="en-US">
                <a:solidFill>
                  <a:srgbClr val="CC0000"/>
                </a:solidFill>
                <a:cs typeface="+mn-cs"/>
              </a:rPr>
              <a:t>:</a:t>
            </a:r>
            <a:r>
              <a:rPr lang="en-US">
                <a:cs typeface="+mn-cs"/>
              </a:rPr>
              <a:t> NAT router must:</a:t>
            </a:r>
            <a:br>
              <a:rPr lang="en-US">
                <a:cs typeface="+mn-cs"/>
              </a:rPr>
            </a:br>
            <a:endParaRPr lang="en-US">
              <a:cs typeface="+mn-cs"/>
            </a:endParaRPr>
          </a:p>
          <a:p>
            <a:pPr lvl="1">
              <a:lnSpc>
                <a:spcPct val="80000"/>
              </a:lnSpc>
              <a:buFont typeface="Wingdings" charset="0"/>
              <a:buChar char="§"/>
              <a:defRPr/>
            </a:pPr>
            <a:r>
              <a:rPr lang="en-US" i="1">
                <a:solidFill>
                  <a:srgbClr val="000099"/>
                </a:solidFill>
              </a:rPr>
              <a:t>outgoing datagrams:</a:t>
            </a:r>
            <a:r>
              <a:rPr lang="en-US">
                <a:solidFill>
                  <a:srgbClr val="000099"/>
                </a:solidFill>
              </a:rPr>
              <a:t> </a:t>
            </a:r>
            <a:r>
              <a:rPr lang="en-US" i="1">
                <a:solidFill>
                  <a:srgbClr val="000099"/>
                </a:solidFill>
              </a:rPr>
              <a:t>replace</a:t>
            </a:r>
            <a:r>
              <a:rPr lang="en-US"/>
              <a:t> (source IP address, port #) of every outgoing datagram to (NAT IP address, new port #)</a:t>
            </a:r>
          </a:p>
          <a:p>
            <a:pPr lvl="2">
              <a:lnSpc>
                <a:spcPct val="80000"/>
              </a:lnSpc>
              <a:buFontTx/>
              <a:buNone/>
              <a:defRPr/>
            </a:pPr>
            <a:r>
              <a:rPr lang="en-US" sz="2400">
                <a:latin typeface="Gill Sans MT" charset="0"/>
              </a:rPr>
              <a:t>. . . remote clients/servers will respond using (NAT IP address, new port #) as destination addr</a:t>
            </a:r>
            <a:br>
              <a:rPr lang="en-US" sz="2400">
                <a:latin typeface="Gill Sans MT" charset="0"/>
              </a:rPr>
            </a:br>
            <a:endParaRPr lang="en-US" sz="2400">
              <a:latin typeface="Gill Sans MT" charset="0"/>
            </a:endParaRPr>
          </a:p>
          <a:p>
            <a:pPr lvl="1">
              <a:lnSpc>
                <a:spcPct val="80000"/>
              </a:lnSpc>
              <a:buFont typeface="Wingdings" charset="0"/>
              <a:buChar char="§"/>
              <a:defRPr/>
            </a:pPr>
            <a:r>
              <a:rPr lang="en-US" i="1">
                <a:solidFill>
                  <a:srgbClr val="000099"/>
                </a:solidFill>
              </a:rPr>
              <a:t>remember (in NAT translation table)</a:t>
            </a:r>
            <a:r>
              <a:rPr lang="en-US" i="1">
                <a:solidFill>
                  <a:schemeClr val="accent2"/>
                </a:solidFill>
              </a:rPr>
              <a:t> </a:t>
            </a:r>
            <a:r>
              <a:rPr lang="en-US"/>
              <a:t>every (source IP address, port #)  to (NAT IP address, new port #) translation pair</a:t>
            </a:r>
            <a:br>
              <a:rPr lang="en-US"/>
            </a:br>
            <a:endParaRPr lang="en-US"/>
          </a:p>
          <a:p>
            <a:pPr lvl="1">
              <a:lnSpc>
                <a:spcPct val="80000"/>
              </a:lnSpc>
              <a:buFont typeface="Wingdings" charset="0"/>
              <a:buChar char="§"/>
              <a:defRPr/>
            </a:pPr>
            <a:r>
              <a:rPr lang="en-US" i="1">
                <a:solidFill>
                  <a:srgbClr val="000099"/>
                </a:solidFill>
              </a:rPr>
              <a:t>incoming datagrams:</a:t>
            </a:r>
            <a:r>
              <a:rPr lang="en-US">
                <a:solidFill>
                  <a:srgbClr val="000099"/>
                </a:solidFill>
              </a:rPr>
              <a:t> </a:t>
            </a:r>
            <a:r>
              <a:rPr lang="en-US" i="1">
                <a:solidFill>
                  <a:srgbClr val="000099"/>
                </a:solidFill>
              </a:rPr>
              <a:t>replace</a:t>
            </a:r>
            <a:r>
              <a:rPr lang="en-US"/>
              <a:t> (NAT IP address, new port #) in dest fields of every incoming datagram with corresponding (source IP address, port #) stored in NAT table</a:t>
            </a:r>
          </a:p>
          <a:p>
            <a:pPr lvl="1">
              <a:lnSpc>
                <a:spcPct val="80000"/>
              </a:lnSpc>
              <a:buFont typeface="Wingdings" charset="0"/>
              <a:buChar char="§"/>
              <a:defRPr/>
            </a:pPr>
            <a:endParaRPr lang="en-US"/>
          </a:p>
        </p:txBody>
      </p:sp>
      <p:sp>
        <p:nvSpPr>
          <p:cNvPr id="58373" name="Rectangle 5"/>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pic>
        <p:nvPicPr>
          <p:cNvPr id="65542"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238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Network Layer</a:t>
            </a:r>
          </a:p>
        </p:txBody>
      </p:sp>
      <p:sp>
        <p:nvSpPr>
          <p:cNvPr id="6656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4-</a:t>
            </a:r>
            <a:fld id="{8FFE4C8A-82C6-4EEA-B595-F4423F4DF098}" type="slidenum">
              <a:rPr lang="en-US" altLang="en-US" sz="1200">
                <a:latin typeface="Tahoma" panose="020B0604030504040204" pitchFamily="34" charset="0"/>
              </a:rPr>
              <a:pPr>
                <a:lnSpc>
                  <a:spcPct val="100000"/>
                </a:lnSpc>
                <a:spcBef>
                  <a:spcPct val="0"/>
                </a:spcBef>
                <a:buClrTx/>
                <a:buSzTx/>
                <a:buFontTx/>
                <a:buNone/>
              </a:pPr>
              <a:t>53</a:t>
            </a:fld>
            <a:endParaRPr lang="en-US" altLang="en-US" sz="1200">
              <a:latin typeface="Tahoma" panose="020B0604030504040204" pitchFamily="34" charset="0"/>
            </a:endParaRPr>
          </a:p>
        </p:txBody>
      </p:sp>
      <p:sp>
        <p:nvSpPr>
          <p:cNvPr id="66564" name="Freeform 139"/>
          <p:cNvSpPr>
            <a:spLocks/>
          </p:cNvSpPr>
          <p:nvPr/>
        </p:nvSpPr>
        <p:spPr bwMode="auto">
          <a:xfrm>
            <a:off x="1703388" y="3651251"/>
            <a:ext cx="4089400" cy="13557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Freeform 29"/>
          <p:cNvSpPr>
            <a:spLocks/>
          </p:cNvSpPr>
          <p:nvPr/>
        </p:nvSpPr>
        <p:spPr bwMode="auto">
          <a:xfrm>
            <a:off x="5992813" y="2922588"/>
            <a:ext cx="3738562"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Line 32"/>
          <p:cNvSpPr>
            <a:spLocks noChangeShapeType="1"/>
          </p:cNvSpPr>
          <p:nvPr/>
        </p:nvSpPr>
        <p:spPr bwMode="auto">
          <a:xfrm>
            <a:off x="6107114"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67" name="Line 34"/>
          <p:cNvSpPr>
            <a:spLocks noChangeShapeType="1"/>
          </p:cNvSpPr>
          <p:nvPr/>
        </p:nvSpPr>
        <p:spPr bwMode="auto">
          <a:xfrm>
            <a:off x="8947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68" name="Line 35"/>
          <p:cNvSpPr>
            <a:spLocks noChangeShapeType="1"/>
          </p:cNvSpPr>
          <p:nvPr/>
        </p:nvSpPr>
        <p:spPr bwMode="auto">
          <a:xfrm flipV="1">
            <a:off x="8953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69" name="Text Box 36"/>
          <p:cNvSpPr txBox="1">
            <a:spLocks noChangeArrowheads="1"/>
          </p:cNvSpPr>
          <p:nvPr/>
        </p:nvSpPr>
        <p:spPr bwMode="auto">
          <a:xfrm>
            <a:off x="9572626"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10.0.0.1</a:t>
            </a:r>
          </a:p>
        </p:txBody>
      </p:sp>
      <p:sp>
        <p:nvSpPr>
          <p:cNvPr id="66570" name="Text Box 37"/>
          <p:cNvSpPr txBox="1">
            <a:spLocks noChangeArrowheads="1"/>
          </p:cNvSpPr>
          <p:nvPr/>
        </p:nvSpPr>
        <p:spPr bwMode="auto">
          <a:xfrm>
            <a:off x="9699626"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10.0.0.2</a:t>
            </a:r>
          </a:p>
        </p:txBody>
      </p:sp>
      <p:sp>
        <p:nvSpPr>
          <p:cNvPr id="66571" name="Text Box 38"/>
          <p:cNvSpPr txBox="1">
            <a:spLocks noChangeArrowheads="1"/>
          </p:cNvSpPr>
          <p:nvPr/>
        </p:nvSpPr>
        <p:spPr bwMode="auto">
          <a:xfrm>
            <a:off x="9661526"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10.0.0.3</a:t>
            </a:r>
          </a:p>
        </p:txBody>
      </p:sp>
      <p:grpSp>
        <p:nvGrpSpPr>
          <p:cNvPr id="233560" name="Group 88"/>
          <p:cNvGrpSpPr>
            <a:grpSpLocks/>
          </p:cNvGrpSpPr>
          <p:nvPr/>
        </p:nvGrpSpPr>
        <p:grpSpPr bwMode="auto">
          <a:xfrm>
            <a:off x="7154863" y="2855913"/>
            <a:ext cx="1871662" cy="1033462"/>
            <a:chOff x="3550" y="2055"/>
            <a:chExt cx="1179" cy="651"/>
          </a:xfrm>
        </p:grpSpPr>
        <p:grpSp>
          <p:nvGrpSpPr>
            <p:cNvPr id="66662" name="Group 50"/>
            <p:cNvGrpSpPr>
              <a:grpSpLocks/>
            </p:cNvGrpSpPr>
            <p:nvPr/>
          </p:nvGrpSpPr>
          <p:grpSpPr bwMode="auto">
            <a:xfrm>
              <a:off x="3550" y="2055"/>
              <a:ext cx="1179" cy="357"/>
              <a:chOff x="4381" y="786"/>
              <a:chExt cx="1108" cy="357"/>
            </a:xfrm>
          </p:grpSpPr>
          <p:sp>
            <p:nvSpPr>
              <p:cNvPr id="66667"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68"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10.0.0.1, 3345</a:t>
                </a:r>
              </a:p>
              <a:p>
                <a:pPr>
                  <a:lnSpc>
                    <a:spcPct val="100000"/>
                  </a:lnSpc>
                  <a:spcBef>
                    <a:spcPct val="0"/>
                  </a:spcBef>
                  <a:buClrTx/>
                  <a:buSzTx/>
                  <a:buFontTx/>
                  <a:buNone/>
                </a:pPr>
                <a:r>
                  <a:rPr lang="en-US" altLang="en-US" sz="1200">
                    <a:latin typeface="Arial" panose="020B0604020202020204" pitchFamily="34" charset="0"/>
                  </a:rPr>
                  <a:t>D: 128.119.40.186, 80</a:t>
                </a:r>
              </a:p>
            </p:txBody>
          </p:sp>
          <p:grpSp>
            <p:nvGrpSpPr>
              <p:cNvPr id="66669" name="Group 44"/>
              <p:cNvGrpSpPr>
                <a:grpSpLocks/>
              </p:cNvGrpSpPr>
              <p:nvPr/>
            </p:nvGrpSpPr>
            <p:grpSpPr bwMode="auto">
              <a:xfrm>
                <a:off x="5394" y="786"/>
                <a:ext cx="48" cy="99"/>
                <a:chOff x="5508" y="1599"/>
                <a:chExt cx="48" cy="99"/>
              </a:xfrm>
            </p:grpSpPr>
            <p:sp>
              <p:nvSpPr>
                <p:cNvPr id="66674"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75"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76"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70" name="Group 45"/>
              <p:cNvGrpSpPr>
                <a:grpSpLocks/>
              </p:cNvGrpSpPr>
              <p:nvPr/>
            </p:nvGrpSpPr>
            <p:grpSpPr bwMode="auto">
              <a:xfrm>
                <a:off x="5382" y="1044"/>
                <a:ext cx="48" cy="99"/>
                <a:chOff x="5508" y="1599"/>
                <a:chExt cx="48" cy="99"/>
              </a:xfrm>
            </p:grpSpPr>
            <p:sp>
              <p:nvSpPr>
                <p:cNvPr id="66671"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72"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73"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6663" name="Freeform 51"/>
            <p:cNvSpPr>
              <a:spLocks/>
            </p:cNvSpPr>
            <p:nvPr/>
          </p:nvSpPr>
          <p:spPr bwMode="auto">
            <a:xfrm>
              <a:off x="3573" y="2364"/>
              <a:ext cx="564" cy="342"/>
            </a:xfrm>
            <a:custGeom>
              <a:avLst/>
              <a:gdLst>
                <a:gd name="T0" fmla="*/ 0 w 417"/>
                <a:gd name="T1" fmla="*/ 1249 h 264"/>
                <a:gd name="T2" fmla="*/ 2554 w 417"/>
                <a:gd name="T3" fmla="*/ 1249 h 264"/>
                <a:gd name="T4" fmla="*/ 2554 w 417"/>
                <a:gd name="T5" fmla="*/ 0 h 264"/>
                <a:gd name="T6" fmla="*/ 0 60000 65536"/>
                <a:gd name="T7" fmla="*/ 0 60000 65536"/>
                <a:gd name="T8" fmla="*/ 0 60000 65536"/>
              </a:gdLst>
              <a:ahLst/>
              <a:cxnLst>
                <a:cxn ang="T6">
                  <a:pos x="T0" y="T1"/>
                </a:cxn>
                <a:cxn ang="T7">
                  <a:pos x="T2" y="T3"/>
                </a:cxn>
                <a:cxn ang="T8">
                  <a:pos x="T4" y="T5"/>
                </a:cxn>
              </a:cxnLst>
              <a:rect l="0" t="0" r="r" b="b"/>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6664" name="Group 87"/>
            <p:cNvGrpSpPr>
              <a:grpSpLocks/>
            </p:cNvGrpSpPr>
            <p:nvPr/>
          </p:nvGrpSpPr>
          <p:grpSpPr bwMode="auto">
            <a:xfrm>
              <a:off x="4032" y="2416"/>
              <a:ext cx="218" cy="231"/>
              <a:chOff x="5140" y="400"/>
              <a:chExt cx="218" cy="231"/>
            </a:xfrm>
          </p:grpSpPr>
          <p:sp>
            <p:nvSpPr>
              <p:cNvPr id="66665"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66"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1</a:t>
                </a:r>
              </a:p>
            </p:txBody>
          </p:sp>
        </p:grpSp>
      </p:grpSp>
      <p:sp>
        <p:nvSpPr>
          <p:cNvPr id="66573" name="Text Box 54"/>
          <p:cNvSpPr txBox="1">
            <a:spLocks noChangeArrowheads="1"/>
          </p:cNvSpPr>
          <p:nvPr/>
        </p:nvSpPr>
        <p:spPr bwMode="auto">
          <a:xfrm>
            <a:off x="6057901"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10.0.0.4</a:t>
            </a:r>
          </a:p>
        </p:txBody>
      </p:sp>
      <p:sp>
        <p:nvSpPr>
          <p:cNvPr id="66574" name="Line 55"/>
          <p:cNvSpPr>
            <a:spLocks noChangeShapeType="1"/>
          </p:cNvSpPr>
          <p:nvPr/>
        </p:nvSpPr>
        <p:spPr bwMode="auto">
          <a:xfrm flipH="1">
            <a:off x="6181726"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75" name="Text Box 56"/>
          <p:cNvSpPr txBox="1">
            <a:spLocks noChangeArrowheads="1"/>
          </p:cNvSpPr>
          <p:nvPr/>
        </p:nvSpPr>
        <p:spPr bwMode="auto">
          <a:xfrm>
            <a:off x="4219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138.76.29.7</a:t>
            </a:r>
          </a:p>
        </p:txBody>
      </p:sp>
      <p:sp>
        <p:nvSpPr>
          <p:cNvPr id="66576" name="Line 57"/>
          <p:cNvSpPr>
            <a:spLocks noChangeShapeType="1"/>
          </p:cNvSpPr>
          <p:nvPr/>
        </p:nvSpPr>
        <p:spPr bwMode="auto">
          <a:xfrm flipH="1">
            <a:off x="5441951"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233531" name="Group 59"/>
          <p:cNvGrpSpPr>
            <a:grpSpLocks/>
          </p:cNvGrpSpPr>
          <p:nvPr/>
        </p:nvGrpSpPr>
        <p:grpSpPr bwMode="auto">
          <a:xfrm>
            <a:off x="7993064" y="1570038"/>
            <a:ext cx="2433637" cy="1389062"/>
            <a:chOff x="3944" y="989"/>
            <a:chExt cx="1533" cy="875"/>
          </a:xfrm>
        </p:grpSpPr>
        <p:sp>
          <p:nvSpPr>
            <p:cNvPr id="66660"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1:</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host 10.0.0.1 </a:t>
              </a:r>
            </a:p>
            <a:p>
              <a:pPr>
                <a:spcBef>
                  <a:spcPct val="0"/>
                </a:spcBef>
                <a:buClrTx/>
                <a:buSzTx/>
                <a:buFontTx/>
                <a:buNone/>
              </a:pPr>
              <a:r>
                <a:rPr lang="en-US" altLang="en-US" sz="1800">
                  <a:solidFill>
                    <a:srgbClr val="000099"/>
                  </a:solidFill>
                  <a:latin typeface="Arial" panose="020B0604020202020204" pitchFamily="34" charset="0"/>
                </a:rPr>
                <a:t>sends datagram to </a:t>
              </a:r>
            </a:p>
            <a:p>
              <a:pPr>
                <a:spcBef>
                  <a:spcPct val="0"/>
                </a:spcBef>
                <a:buClrTx/>
                <a:buSzTx/>
                <a:buFontTx/>
                <a:buNone/>
              </a:pPr>
              <a:r>
                <a:rPr lang="en-US" altLang="en-US" sz="1800">
                  <a:solidFill>
                    <a:srgbClr val="000099"/>
                  </a:solidFill>
                  <a:latin typeface="Arial" panose="020B0604020202020204" pitchFamily="34" charset="0"/>
                </a:rPr>
                <a:t>128.119.40.186, 80</a:t>
              </a:r>
            </a:p>
          </p:txBody>
        </p:sp>
        <p:sp>
          <p:nvSpPr>
            <p:cNvPr id="66661"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578" name="Freeform 67"/>
          <p:cNvSpPr>
            <a:spLocks/>
          </p:cNvSpPr>
          <p:nvPr/>
        </p:nvSpPr>
        <p:spPr bwMode="auto">
          <a:xfrm>
            <a:off x="3868739" y="2627314"/>
            <a:ext cx="3862387" cy="1531937"/>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9" name="Rectangle 62"/>
          <p:cNvSpPr>
            <a:spLocks noChangeArrowheads="1"/>
          </p:cNvSpPr>
          <p:nvPr/>
        </p:nvSpPr>
        <p:spPr bwMode="auto">
          <a:xfrm>
            <a:off x="3868738" y="1374775"/>
            <a:ext cx="3784600" cy="135413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580" name="Text Box 60"/>
          <p:cNvSpPr txBox="1">
            <a:spLocks noChangeArrowheads="1"/>
          </p:cNvSpPr>
          <p:nvPr/>
        </p:nvSpPr>
        <p:spPr bwMode="auto">
          <a:xfrm>
            <a:off x="3910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NAT translation table</a:t>
            </a:r>
          </a:p>
          <a:p>
            <a:pPr algn="ctr">
              <a:lnSpc>
                <a:spcPct val="100000"/>
              </a:lnSpc>
              <a:spcBef>
                <a:spcPct val="0"/>
              </a:spcBef>
              <a:buClrTx/>
              <a:buSzTx/>
              <a:buFontTx/>
              <a:buNone/>
            </a:pPr>
            <a:r>
              <a:rPr lang="en-US" altLang="en-US" sz="1800">
                <a:latin typeface="Arial" panose="020B0604020202020204" pitchFamily="34" charset="0"/>
              </a:rPr>
              <a:t>WAN side addr        LAN side addr</a:t>
            </a:r>
          </a:p>
        </p:txBody>
      </p:sp>
      <p:sp>
        <p:nvSpPr>
          <p:cNvPr id="66581" name="Line 63"/>
          <p:cNvSpPr>
            <a:spLocks noChangeShapeType="1"/>
          </p:cNvSpPr>
          <p:nvPr/>
        </p:nvSpPr>
        <p:spPr bwMode="auto">
          <a:xfrm flipV="1">
            <a:off x="3868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82" name="Line 64"/>
          <p:cNvSpPr>
            <a:spLocks noChangeShapeType="1"/>
          </p:cNvSpPr>
          <p:nvPr/>
        </p:nvSpPr>
        <p:spPr bwMode="auto">
          <a:xfrm flipV="1">
            <a:off x="3883026" y="2025651"/>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83" name="Line 65"/>
          <p:cNvSpPr>
            <a:spLocks noChangeShapeType="1"/>
          </p:cNvSpPr>
          <p:nvPr/>
        </p:nvSpPr>
        <p:spPr bwMode="auto">
          <a:xfrm>
            <a:off x="5992814" y="1770064"/>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3533" name="Text Box 61"/>
          <p:cNvSpPr txBox="1">
            <a:spLocks noChangeArrowheads="1"/>
          </p:cNvSpPr>
          <p:nvPr/>
        </p:nvSpPr>
        <p:spPr bwMode="auto">
          <a:xfrm>
            <a:off x="3925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Arial" panose="020B0604020202020204" pitchFamily="34" charset="0"/>
              </a:rPr>
              <a:t>138.76.29.7, 5001   10.0.0.1, 3345</a:t>
            </a:r>
          </a:p>
          <a:p>
            <a:pPr algn="ctr">
              <a:lnSpc>
                <a:spcPct val="100000"/>
              </a:lnSpc>
              <a:spcBef>
                <a:spcPct val="0"/>
              </a:spcBef>
              <a:buClrTx/>
              <a:buSzTx/>
              <a:buFontTx/>
              <a:buNone/>
            </a:pPr>
            <a:r>
              <a:rPr lang="en-US" altLang="en-US" sz="1800">
                <a:latin typeface="Arial" panose="020B0604020202020204" pitchFamily="34" charset="0"/>
              </a:rPr>
              <a:t>……                                         ……</a:t>
            </a:r>
          </a:p>
        </p:txBody>
      </p:sp>
      <p:grpSp>
        <p:nvGrpSpPr>
          <p:cNvPr id="233607" name="Group 135"/>
          <p:cNvGrpSpPr>
            <a:grpSpLocks/>
          </p:cNvGrpSpPr>
          <p:nvPr/>
        </p:nvGrpSpPr>
        <p:grpSpPr bwMode="auto">
          <a:xfrm>
            <a:off x="6289676" y="3435350"/>
            <a:ext cx="2784475" cy="1638300"/>
            <a:chOff x="3002" y="2417"/>
            <a:chExt cx="1754" cy="1032"/>
          </a:xfrm>
        </p:grpSpPr>
        <p:sp>
          <p:nvSpPr>
            <p:cNvPr id="66646"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47" name="Text Box 92"/>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128.119.40.186, 80 </a:t>
              </a:r>
            </a:p>
            <a:p>
              <a:pPr>
                <a:lnSpc>
                  <a:spcPct val="100000"/>
                </a:lnSpc>
                <a:spcBef>
                  <a:spcPct val="0"/>
                </a:spcBef>
                <a:buClrTx/>
                <a:buSzTx/>
                <a:buFontTx/>
                <a:buNone/>
              </a:pPr>
              <a:r>
                <a:rPr lang="en-US" altLang="en-US" sz="1200">
                  <a:latin typeface="Arial" panose="020B0604020202020204" pitchFamily="34" charset="0"/>
                </a:rPr>
                <a:t>D: 10.0.0.1, 3345</a:t>
              </a:r>
            </a:p>
            <a:p>
              <a:pPr>
                <a:lnSpc>
                  <a:spcPct val="100000"/>
                </a:lnSpc>
                <a:spcBef>
                  <a:spcPct val="0"/>
                </a:spcBef>
                <a:buClrTx/>
                <a:buSzTx/>
                <a:buFontTx/>
                <a:buNone/>
              </a:pPr>
              <a:endParaRPr lang="en-US" altLang="en-US" sz="1200">
                <a:latin typeface="Arial" panose="020B0604020202020204" pitchFamily="34" charset="0"/>
              </a:endParaRPr>
            </a:p>
          </p:txBody>
        </p:sp>
        <p:grpSp>
          <p:nvGrpSpPr>
            <p:cNvPr id="66648" name="Group 93"/>
            <p:cNvGrpSpPr>
              <a:grpSpLocks/>
            </p:cNvGrpSpPr>
            <p:nvPr/>
          </p:nvGrpSpPr>
          <p:grpSpPr bwMode="auto">
            <a:xfrm>
              <a:off x="3054" y="3007"/>
              <a:ext cx="51" cy="99"/>
              <a:chOff x="5508" y="1599"/>
              <a:chExt cx="48" cy="99"/>
            </a:xfrm>
          </p:grpSpPr>
          <p:sp>
            <p:nvSpPr>
              <p:cNvPr id="66657"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58"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59"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49" name="Group 97"/>
            <p:cNvGrpSpPr>
              <a:grpSpLocks/>
            </p:cNvGrpSpPr>
            <p:nvPr/>
          </p:nvGrpSpPr>
          <p:grpSpPr bwMode="auto">
            <a:xfrm>
              <a:off x="3059" y="3248"/>
              <a:ext cx="51" cy="99"/>
              <a:chOff x="5508" y="1599"/>
              <a:chExt cx="48" cy="99"/>
            </a:xfrm>
          </p:grpSpPr>
          <p:sp>
            <p:nvSpPr>
              <p:cNvPr id="66654"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55"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56"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650"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6651" name="Group 102"/>
            <p:cNvGrpSpPr>
              <a:grpSpLocks/>
            </p:cNvGrpSpPr>
            <p:nvPr/>
          </p:nvGrpSpPr>
          <p:grpSpPr bwMode="auto">
            <a:xfrm>
              <a:off x="4240" y="3061"/>
              <a:ext cx="218" cy="231"/>
              <a:chOff x="5140" y="400"/>
              <a:chExt cx="218" cy="231"/>
            </a:xfrm>
          </p:grpSpPr>
          <p:sp>
            <p:nvSpPr>
              <p:cNvPr id="66652"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53"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4</a:t>
                </a:r>
              </a:p>
            </p:txBody>
          </p:sp>
        </p:grpSp>
      </p:grpSp>
      <p:grpSp>
        <p:nvGrpSpPr>
          <p:cNvPr id="233580" name="Group 108"/>
          <p:cNvGrpSpPr>
            <a:grpSpLocks/>
          </p:cNvGrpSpPr>
          <p:nvPr/>
        </p:nvGrpSpPr>
        <p:grpSpPr bwMode="auto">
          <a:xfrm>
            <a:off x="3055939" y="3652839"/>
            <a:ext cx="2497137" cy="566737"/>
            <a:chOff x="1026" y="3559"/>
            <a:chExt cx="1573" cy="357"/>
          </a:xfrm>
        </p:grpSpPr>
        <p:grpSp>
          <p:nvGrpSpPr>
            <p:cNvPr id="66631" name="Group 68"/>
            <p:cNvGrpSpPr>
              <a:grpSpLocks/>
            </p:cNvGrpSpPr>
            <p:nvPr/>
          </p:nvGrpSpPr>
          <p:grpSpPr bwMode="auto">
            <a:xfrm>
              <a:off x="1412" y="3559"/>
              <a:ext cx="1187" cy="357"/>
              <a:chOff x="4381" y="786"/>
              <a:chExt cx="1108" cy="357"/>
            </a:xfrm>
          </p:grpSpPr>
          <p:sp>
            <p:nvSpPr>
              <p:cNvPr id="66636"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37"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138.76.29.7, 5001</a:t>
                </a:r>
              </a:p>
              <a:p>
                <a:pPr>
                  <a:lnSpc>
                    <a:spcPct val="100000"/>
                  </a:lnSpc>
                  <a:spcBef>
                    <a:spcPct val="0"/>
                  </a:spcBef>
                  <a:buClrTx/>
                  <a:buSzTx/>
                  <a:buFontTx/>
                  <a:buNone/>
                </a:pPr>
                <a:r>
                  <a:rPr lang="en-US" altLang="en-US" sz="1200">
                    <a:latin typeface="Arial" panose="020B0604020202020204" pitchFamily="34" charset="0"/>
                  </a:rPr>
                  <a:t>D: 128.119.40.186, 80</a:t>
                </a:r>
              </a:p>
            </p:txBody>
          </p:sp>
          <p:grpSp>
            <p:nvGrpSpPr>
              <p:cNvPr id="66638" name="Group 71"/>
              <p:cNvGrpSpPr>
                <a:grpSpLocks/>
              </p:cNvGrpSpPr>
              <p:nvPr/>
            </p:nvGrpSpPr>
            <p:grpSpPr bwMode="auto">
              <a:xfrm>
                <a:off x="5394" y="786"/>
                <a:ext cx="48" cy="99"/>
                <a:chOff x="5508" y="1599"/>
                <a:chExt cx="48" cy="99"/>
              </a:xfrm>
            </p:grpSpPr>
            <p:sp>
              <p:nvSpPr>
                <p:cNvPr id="66643"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44"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45"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39" name="Group 75"/>
              <p:cNvGrpSpPr>
                <a:grpSpLocks/>
              </p:cNvGrpSpPr>
              <p:nvPr/>
            </p:nvGrpSpPr>
            <p:grpSpPr bwMode="auto">
              <a:xfrm>
                <a:off x="5382" y="1044"/>
                <a:ext cx="48" cy="99"/>
                <a:chOff x="5508" y="1599"/>
                <a:chExt cx="48" cy="99"/>
              </a:xfrm>
            </p:grpSpPr>
            <p:sp>
              <p:nvSpPr>
                <p:cNvPr id="66640"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41"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42"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6632"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6633" name="Group 105"/>
            <p:cNvGrpSpPr>
              <a:grpSpLocks/>
            </p:cNvGrpSpPr>
            <p:nvPr/>
          </p:nvGrpSpPr>
          <p:grpSpPr bwMode="auto">
            <a:xfrm>
              <a:off x="1143" y="3613"/>
              <a:ext cx="218" cy="231"/>
              <a:chOff x="5140" y="400"/>
              <a:chExt cx="218" cy="231"/>
            </a:xfrm>
          </p:grpSpPr>
          <p:sp>
            <p:nvSpPr>
              <p:cNvPr id="66634"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35"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2</a:t>
                </a:r>
              </a:p>
            </p:txBody>
          </p:sp>
        </p:grpSp>
      </p:grpSp>
      <p:grpSp>
        <p:nvGrpSpPr>
          <p:cNvPr id="233584" name="Group 112"/>
          <p:cNvGrpSpPr>
            <a:grpSpLocks/>
          </p:cNvGrpSpPr>
          <p:nvPr/>
        </p:nvGrpSpPr>
        <p:grpSpPr bwMode="auto">
          <a:xfrm>
            <a:off x="1524001" y="1671639"/>
            <a:ext cx="5154613" cy="2052637"/>
            <a:chOff x="0" y="1306"/>
            <a:chExt cx="3247" cy="1293"/>
          </a:xfrm>
        </p:grpSpPr>
        <p:sp>
          <p:nvSpPr>
            <p:cNvPr id="66627"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2:</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NAT router</a:t>
              </a:r>
            </a:p>
            <a:p>
              <a:pPr>
                <a:spcBef>
                  <a:spcPct val="0"/>
                </a:spcBef>
                <a:buClrTx/>
                <a:buSzTx/>
                <a:buFontTx/>
                <a:buNone/>
              </a:pPr>
              <a:r>
                <a:rPr lang="en-US" altLang="en-US" sz="1800">
                  <a:solidFill>
                    <a:srgbClr val="000099"/>
                  </a:solidFill>
                  <a:latin typeface="Arial" panose="020B0604020202020204" pitchFamily="34" charset="0"/>
                </a:rPr>
                <a:t>changes datagram</a:t>
              </a:r>
            </a:p>
            <a:p>
              <a:pPr>
                <a:spcBef>
                  <a:spcPct val="0"/>
                </a:spcBef>
                <a:buClrTx/>
                <a:buSzTx/>
                <a:buFontTx/>
                <a:buNone/>
              </a:pPr>
              <a:r>
                <a:rPr lang="en-US" altLang="en-US" sz="1800">
                  <a:solidFill>
                    <a:srgbClr val="000099"/>
                  </a:solidFill>
                  <a:latin typeface="Arial" panose="020B0604020202020204" pitchFamily="34" charset="0"/>
                </a:rPr>
                <a:t>source addr from</a:t>
              </a:r>
            </a:p>
            <a:p>
              <a:pPr>
                <a:spcBef>
                  <a:spcPct val="0"/>
                </a:spcBef>
                <a:buClrTx/>
                <a:buSzTx/>
                <a:buFontTx/>
                <a:buNone/>
              </a:pPr>
              <a:r>
                <a:rPr lang="en-US" altLang="en-US" sz="1800">
                  <a:solidFill>
                    <a:srgbClr val="000099"/>
                  </a:solidFill>
                  <a:latin typeface="Arial" panose="020B0604020202020204" pitchFamily="34" charset="0"/>
                </a:rPr>
                <a:t>10.0.0.1, 3345 to</a:t>
              </a:r>
            </a:p>
            <a:p>
              <a:pPr>
                <a:spcBef>
                  <a:spcPct val="0"/>
                </a:spcBef>
                <a:buClrTx/>
                <a:buSzTx/>
                <a:buFontTx/>
                <a:buNone/>
              </a:pPr>
              <a:r>
                <a:rPr lang="en-US" altLang="en-US" sz="1800">
                  <a:solidFill>
                    <a:srgbClr val="000099"/>
                  </a:solidFill>
                  <a:latin typeface="Arial" panose="020B0604020202020204" pitchFamily="34" charset="0"/>
                </a:rPr>
                <a:t>138.76.29.7, 5001,</a:t>
              </a:r>
            </a:p>
            <a:p>
              <a:pPr>
                <a:spcBef>
                  <a:spcPct val="0"/>
                </a:spcBef>
                <a:buClrTx/>
                <a:buSzTx/>
                <a:buFontTx/>
                <a:buNone/>
              </a:pPr>
              <a:r>
                <a:rPr lang="en-US" altLang="en-US" sz="1800">
                  <a:solidFill>
                    <a:srgbClr val="000099"/>
                  </a:solidFill>
                  <a:latin typeface="Arial" panose="020B0604020202020204" pitchFamily="34" charset="0"/>
                </a:rPr>
                <a:t>updates table</a:t>
              </a:r>
            </a:p>
          </p:txBody>
        </p:sp>
        <p:sp>
          <p:nvSpPr>
            <p:cNvPr id="66628"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29"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30"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33601" name="Group 129"/>
          <p:cNvGrpSpPr>
            <a:grpSpLocks/>
          </p:cNvGrpSpPr>
          <p:nvPr/>
        </p:nvGrpSpPr>
        <p:grpSpPr bwMode="auto">
          <a:xfrm>
            <a:off x="2884489" y="4681538"/>
            <a:ext cx="2471737" cy="703262"/>
            <a:chOff x="1163" y="3752"/>
            <a:chExt cx="1557" cy="443"/>
          </a:xfrm>
        </p:grpSpPr>
        <p:sp>
          <p:nvSpPr>
            <p:cNvPr id="66613"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14" name="Text Box 116"/>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200">
                  <a:latin typeface="Arial" panose="020B0604020202020204" pitchFamily="34" charset="0"/>
                </a:rPr>
                <a:t>S: 128.119.40.186, 80 </a:t>
              </a:r>
            </a:p>
            <a:p>
              <a:pPr>
                <a:lnSpc>
                  <a:spcPct val="100000"/>
                </a:lnSpc>
                <a:spcBef>
                  <a:spcPct val="0"/>
                </a:spcBef>
                <a:buClrTx/>
                <a:buSzTx/>
                <a:buFontTx/>
                <a:buNone/>
              </a:pPr>
              <a:r>
                <a:rPr lang="en-US" altLang="en-US" sz="1200">
                  <a:latin typeface="Arial" panose="020B0604020202020204" pitchFamily="34" charset="0"/>
                </a:rPr>
                <a:t>D: 138.76.29.7, 5001</a:t>
              </a:r>
            </a:p>
            <a:p>
              <a:pPr>
                <a:lnSpc>
                  <a:spcPct val="100000"/>
                </a:lnSpc>
                <a:spcBef>
                  <a:spcPct val="0"/>
                </a:spcBef>
                <a:buClrTx/>
                <a:buSzTx/>
                <a:buFontTx/>
                <a:buNone/>
              </a:pPr>
              <a:endParaRPr lang="en-US" altLang="en-US" sz="1200">
                <a:latin typeface="Arial" panose="020B0604020202020204" pitchFamily="34" charset="0"/>
              </a:endParaRPr>
            </a:p>
          </p:txBody>
        </p:sp>
        <p:grpSp>
          <p:nvGrpSpPr>
            <p:cNvPr id="66615" name="Group 117"/>
            <p:cNvGrpSpPr>
              <a:grpSpLocks/>
            </p:cNvGrpSpPr>
            <p:nvPr/>
          </p:nvGrpSpPr>
          <p:grpSpPr bwMode="auto">
            <a:xfrm>
              <a:off x="1214" y="3752"/>
              <a:ext cx="52" cy="99"/>
              <a:chOff x="5508" y="1599"/>
              <a:chExt cx="48" cy="99"/>
            </a:xfrm>
          </p:grpSpPr>
          <p:sp>
            <p:nvSpPr>
              <p:cNvPr id="66624"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25"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26"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6616" name="Group 121"/>
            <p:cNvGrpSpPr>
              <a:grpSpLocks/>
            </p:cNvGrpSpPr>
            <p:nvPr/>
          </p:nvGrpSpPr>
          <p:grpSpPr bwMode="auto">
            <a:xfrm>
              <a:off x="1193" y="3984"/>
              <a:ext cx="52" cy="99"/>
              <a:chOff x="5508" y="1599"/>
              <a:chExt cx="48" cy="99"/>
            </a:xfrm>
          </p:grpSpPr>
          <p:sp>
            <p:nvSpPr>
              <p:cNvPr id="66621"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99">
                    <a:moveTo>
                      <a:pt x="21" y="0"/>
                    </a:moveTo>
                    <a:lnTo>
                      <a:pt x="0" y="72"/>
                    </a:lnTo>
                    <a:lnTo>
                      <a:pt x="27" y="99"/>
                    </a:lnTo>
                    <a:lnTo>
                      <a:pt x="48" y="21"/>
                    </a:lnTo>
                    <a:lnTo>
                      <a:pt x="21"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22"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623"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617"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66618" name="Group 126"/>
            <p:cNvGrpSpPr>
              <a:grpSpLocks/>
            </p:cNvGrpSpPr>
            <p:nvPr/>
          </p:nvGrpSpPr>
          <p:grpSpPr bwMode="auto">
            <a:xfrm>
              <a:off x="2409" y="3815"/>
              <a:ext cx="218" cy="231"/>
              <a:chOff x="5140" y="400"/>
              <a:chExt cx="218" cy="231"/>
            </a:xfrm>
          </p:grpSpPr>
          <p:sp>
            <p:nvSpPr>
              <p:cNvPr id="66619"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6620"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a:t>
                </a:r>
              </a:p>
            </p:txBody>
          </p:sp>
        </p:grpSp>
      </p:grpSp>
      <p:sp>
        <p:nvSpPr>
          <p:cNvPr id="233603" name="Text Box 131"/>
          <p:cNvSpPr txBox="1">
            <a:spLocks noChangeArrowheads="1"/>
          </p:cNvSpPr>
          <p:nvPr/>
        </p:nvSpPr>
        <p:spPr bwMode="auto">
          <a:xfrm>
            <a:off x="2841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3:</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reply arrives</a:t>
            </a:r>
          </a:p>
          <a:p>
            <a:pPr>
              <a:spcBef>
                <a:spcPct val="0"/>
              </a:spcBef>
              <a:buClrTx/>
              <a:buSzTx/>
              <a:buFontTx/>
              <a:buNone/>
            </a:pPr>
            <a:r>
              <a:rPr lang="en-US" altLang="en-US" sz="1800">
                <a:solidFill>
                  <a:srgbClr val="000099"/>
                </a:solidFill>
                <a:latin typeface="Arial" panose="020B0604020202020204" pitchFamily="34" charset="0"/>
              </a:rPr>
              <a:t> dest. address:</a:t>
            </a:r>
          </a:p>
          <a:p>
            <a:pPr>
              <a:spcBef>
                <a:spcPct val="0"/>
              </a:spcBef>
              <a:buClrTx/>
              <a:buSzTx/>
              <a:buFontTx/>
              <a:buNone/>
            </a:pPr>
            <a:r>
              <a:rPr lang="en-US" altLang="en-US" sz="1800">
                <a:solidFill>
                  <a:srgbClr val="000099"/>
                </a:solidFill>
                <a:latin typeface="Arial" panose="020B0604020202020204" pitchFamily="34" charset="0"/>
              </a:rPr>
              <a:t> 138.76.29.7, 5001</a:t>
            </a:r>
          </a:p>
        </p:txBody>
      </p:sp>
      <p:sp>
        <p:nvSpPr>
          <p:cNvPr id="233608" name="Text Box 136"/>
          <p:cNvSpPr txBox="1">
            <a:spLocks noChangeArrowheads="1"/>
          </p:cNvSpPr>
          <p:nvPr/>
        </p:nvSpPr>
        <p:spPr bwMode="auto">
          <a:xfrm>
            <a:off x="6265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800" b="1" i="1">
                <a:solidFill>
                  <a:srgbClr val="CC0000"/>
                </a:solidFill>
                <a:latin typeface="Arial" panose="020B0604020202020204" pitchFamily="34" charset="0"/>
              </a:rPr>
              <a:t>4:</a:t>
            </a:r>
            <a:r>
              <a:rPr lang="en-US" altLang="en-US" sz="1800">
                <a:solidFill>
                  <a:srgbClr val="FF0000"/>
                </a:solidFill>
                <a:latin typeface="Arial" panose="020B0604020202020204" pitchFamily="34" charset="0"/>
              </a:rPr>
              <a:t> </a:t>
            </a:r>
            <a:r>
              <a:rPr lang="en-US" altLang="en-US" sz="1800">
                <a:solidFill>
                  <a:srgbClr val="000099"/>
                </a:solidFill>
                <a:latin typeface="Arial" panose="020B0604020202020204" pitchFamily="34" charset="0"/>
              </a:rPr>
              <a:t>NAT router</a:t>
            </a:r>
          </a:p>
          <a:p>
            <a:pPr>
              <a:spcBef>
                <a:spcPct val="0"/>
              </a:spcBef>
              <a:buClrTx/>
              <a:buSzTx/>
              <a:buFontTx/>
              <a:buNone/>
            </a:pPr>
            <a:r>
              <a:rPr lang="en-US" altLang="en-US" sz="1800">
                <a:solidFill>
                  <a:srgbClr val="000099"/>
                </a:solidFill>
                <a:latin typeface="Arial" panose="020B0604020202020204" pitchFamily="34" charset="0"/>
              </a:rPr>
              <a:t>changes datagram</a:t>
            </a:r>
          </a:p>
          <a:p>
            <a:pPr>
              <a:spcBef>
                <a:spcPct val="0"/>
              </a:spcBef>
              <a:buClrTx/>
              <a:buSzTx/>
              <a:buFontTx/>
              <a:buNone/>
            </a:pPr>
            <a:r>
              <a:rPr lang="en-US" altLang="en-US" sz="1800">
                <a:solidFill>
                  <a:srgbClr val="000099"/>
                </a:solidFill>
                <a:latin typeface="Arial" panose="020B0604020202020204" pitchFamily="34" charset="0"/>
              </a:rPr>
              <a:t>dest addr from</a:t>
            </a:r>
          </a:p>
          <a:p>
            <a:pPr>
              <a:spcBef>
                <a:spcPct val="0"/>
              </a:spcBef>
              <a:buClrTx/>
              <a:buSzTx/>
              <a:buFontTx/>
              <a:buNone/>
            </a:pPr>
            <a:r>
              <a:rPr lang="en-US" altLang="en-US" sz="1800">
                <a:solidFill>
                  <a:srgbClr val="000099"/>
                </a:solidFill>
                <a:latin typeface="Arial" panose="020B0604020202020204" pitchFamily="34" charset="0"/>
              </a:rPr>
              <a:t>138.76.29.7, 5001 to 10.0.0.1, 3345 </a:t>
            </a:r>
          </a:p>
          <a:p>
            <a:pPr>
              <a:lnSpc>
                <a:spcPct val="100000"/>
              </a:lnSpc>
              <a:spcBef>
                <a:spcPct val="0"/>
              </a:spcBef>
              <a:buClrTx/>
              <a:buSzTx/>
              <a:buFontTx/>
              <a:buNone/>
            </a:pPr>
            <a:endParaRPr lang="en-US" altLang="en-US" sz="1800">
              <a:solidFill>
                <a:srgbClr val="000099"/>
              </a:solidFill>
              <a:latin typeface="Arial" panose="020B0604020202020204" pitchFamily="34" charset="0"/>
            </a:endParaRPr>
          </a:p>
        </p:txBody>
      </p:sp>
      <p:sp>
        <p:nvSpPr>
          <p:cNvPr id="66591" name="Line 138"/>
          <p:cNvSpPr>
            <a:spLocks noChangeShapeType="1"/>
          </p:cNvSpPr>
          <p:nvPr/>
        </p:nvSpPr>
        <p:spPr bwMode="auto">
          <a:xfrm>
            <a:off x="2546351"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25" name="Rectangle 141"/>
          <p:cNvSpPr>
            <a:spLocks noGrp="1" noChangeArrowheads="1"/>
          </p:cNvSpPr>
          <p:nvPr>
            <p:ph type="title"/>
          </p:nvPr>
        </p:nvSpPr>
        <p:spPr>
          <a:xfrm>
            <a:off x="2057400" y="230188"/>
            <a:ext cx="8091488" cy="908050"/>
          </a:xfrm>
        </p:spPr>
        <p:txBody>
          <a:bodyPr/>
          <a:lstStyle/>
          <a:p>
            <a:pPr>
              <a:defRPr/>
            </a:pPr>
            <a:r>
              <a:rPr lang="en-US">
                <a:cs typeface="+mj-cs"/>
              </a:rPr>
              <a:t>NAT: network address translation</a:t>
            </a:r>
          </a:p>
        </p:txBody>
      </p:sp>
      <p:pic>
        <p:nvPicPr>
          <p:cNvPr id="66593" name="Picture 14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94" name="Group 143"/>
          <p:cNvGrpSpPr>
            <a:grpSpLocks/>
          </p:cNvGrpSpPr>
          <p:nvPr/>
        </p:nvGrpSpPr>
        <p:grpSpPr bwMode="auto">
          <a:xfrm>
            <a:off x="5559426" y="4095750"/>
            <a:ext cx="587375" cy="323850"/>
            <a:chOff x="4396" y="1245"/>
            <a:chExt cx="672" cy="248"/>
          </a:xfrm>
        </p:grpSpPr>
        <p:sp>
          <p:nvSpPr>
            <p:cNvPr id="6660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660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6660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66608" name="Group 147"/>
            <p:cNvGrpSpPr>
              <a:grpSpLocks/>
            </p:cNvGrpSpPr>
            <p:nvPr/>
          </p:nvGrpSpPr>
          <p:grpSpPr bwMode="auto">
            <a:xfrm>
              <a:off x="4530" y="1287"/>
              <a:ext cx="377" cy="75"/>
              <a:chOff x="2468" y="1332"/>
              <a:chExt cx="310" cy="60"/>
            </a:xfrm>
          </p:grpSpPr>
          <p:sp>
            <p:nvSpPr>
              <p:cNvPr id="66611"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12"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609"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0"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595" name="Group 156"/>
          <p:cNvGrpSpPr>
            <a:grpSpLocks/>
          </p:cNvGrpSpPr>
          <p:nvPr/>
        </p:nvGrpSpPr>
        <p:grpSpPr bwMode="auto">
          <a:xfrm flipH="1">
            <a:off x="9053513" y="3311525"/>
            <a:ext cx="641350" cy="558800"/>
            <a:chOff x="-44" y="1473"/>
            <a:chExt cx="981" cy="1105"/>
          </a:xfrm>
        </p:grpSpPr>
        <p:pic>
          <p:nvPicPr>
            <p:cNvPr id="66603" name="Picture 15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4" name="Freeform 158"/>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596" name="Group 159"/>
          <p:cNvGrpSpPr>
            <a:grpSpLocks/>
          </p:cNvGrpSpPr>
          <p:nvPr/>
        </p:nvGrpSpPr>
        <p:grpSpPr bwMode="auto">
          <a:xfrm flipH="1">
            <a:off x="9064625" y="4054475"/>
            <a:ext cx="641350" cy="558800"/>
            <a:chOff x="-44" y="1473"/>
            <a:chExt cx="981" cy="1105"/>
          </a:xfrm>
        </p:grpSpPr>
        <p:pic>
          <p:nvPicPr>
            <p:cNvPr id="66601"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2" name="Freeform 16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597" name="Group 162"/>
          <p:cNvGrpSpPr>
            <a:grpSpLocks/>
          </p:cNvGrpSpPr>
          <p:nvPr/>
        </p:nvGrpSpPr>
        <p:grpSpPr bwMode="auto">
          <a:xfrm flipH="1">
            <a:off x="9072563" y="4808538"/>
            <a:ext cx="641350" cy="558800"/>
            <a:chOff x="-44" y="1473"/>
            <a:chExt cx="981" cy="1105"/>
          </a:xfrm>
        </p:grpSpPr>
        <p:pic>
          <p:nvPicPr>
            <p:cNvPr id="66599" name="Picture 16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0" name="Freeform 164"/>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598" name="Line 32"/>
          <p:cNvSpPr>
            <a:spLocks noChangeShapeType="1"/>
          </p:cNvSpPr>
          <p:nvPr/>
        </p:nvSpPr>
        <p:spPr bwMode="auto">
          <a:xfrm>
            <a:off x="8910639"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996200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33560"/>
                                        </p:tgtEl>
                                        <p:attrNameLst>
                                          <p:attrName>style.visibility</p:attrName>
                                        </p:attrNameLst>
                                      </p:cBhvr>
                                      <p:to>
                                        <p:strVal val="visible"/>
                                      </p:to>
                                    </p:set>
                                    <p:animEffect transition="in" filter="wipe(right)">
                                      <p:cBhvr>
                                        <p:cTn id="7" dur="1000"/>
                                        <p:tgtEl>
                                          <p:spTgt spid="233560"/>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233531"/>
                                        </p:tgtEl>
                                        <p:attrNameLst>
                                          <p:attrName>style.visibility</p:attrName>
                                        </p:attrNameLst>
                                      </p:cBhvr>
                                      <p:to>
                                        <p:strVal val="visible"/>
                                      </p:to>
                                    </p:set>
                                  </p:childTnLst>
                                  <p:subTnLst>
                                    <p:set>
                                      <p:cBhvr override="childStyle">
                                        <p:cTn dur="1" fill="hold" display="0" masterRel="nextClick" afterEffect="1"/>
                                        <p:tgtEl>
                                          <p:spTgt spid="23353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33580"/>
                                        </p:tgtEl>
                                        <p:attrNameLst>
                                          <p:attrName>style.visibility</p:attrName>
                                        </p:attrNameLst>
                                      </p:cBhvr>
                                      <p:to>
                                        <p:strVal val="visible"/>
                                      </p:to>
                                    </p:set>
                                    <p:animEffect transition="in" filter="wipe(right)">
                                      <p:cBhvr>
                                        <p:cTn id="15" dur="1000"/>
                                        <p:tgtEl>
                                          <p:spTgt spid="233580"/>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233584"/>
                                        </p:tgtEl>
                                        <p:attrNameLst>
                                          <p:attrName>style.visibility</p:attrName>
                                        </p:attrNameLst>
                                      </p:cBhvr>
                                      <p:to>
                                        <p:strVal val="visible"/>
                                      </p:to>
                                    </p:set>
                                  </p:childTnLst>
                                  <p:subTnLst>
                                    <p:set>
                                      <p:cBhvr override="childStyle">
                                        <p:cTn dur="1" fill="hold" display="0" masterRel="nextClick" afterEffect="1"/>
                                        <p:tgtEl>
                                          <p:spTgt spid="233584"/>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3601"/>
                                        </p:tgtEl>
                                        <p:attrNameLst>
                                          <p:attrName>style.visibility</p:attrName>
                                        </p:attrNameLst>
                                      </p:cBhvr>
                                      <p:to>
                                        <p:strVal val="visible"/>
                                      </p:to>
                                    </p:set>
                                    <p:animEffect transition="in" filter="wipe(left)">
                                      <p:cBhvr>
                                        <p:cTn id="26" dur="1000"/>
                                        <p:tgtEl>
                                          <p:spTgt spid="233601"/>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33607"/>
                                        </p:tgtEl>
                                        <p:attrNameLst>
                                          <p:attrName>style.visibility</p:attrName>
                                        </p:attrNameLst>
                                      </p:cBhvr>
                                      <p:to>
                                        <p:strVal val="visible"/>
                                      </p:to>
                                    </p:set>
                                    <p:animEffect transition="in" filter="wipe(left)">
                                      <p:cBhvr>
                                        <p:cTn id="34" dur="1000"/>
                                        <p:tgtEl>
                                          <p:spTgt spid="233607"/>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Internet Control Message Protocol (ICMP)</a:t>
            </a:r>
          </a:p>
        </p:txBody>
      </p:sp>
      <p:sp>
        <p:nvSpPr>
          <p:cNvPr id="6" name="Content Placeholder 5"/>
          <p:cNvSpPr>
            <a:spLocks noGrp="1"/>
          </p:cNvSpPr>
          <p:nvPr>
            <p:ph idx="1"/>
          </p:nvPr>
        </p:nvSpPr>
        <p:spPr/>
        <p:txBody>
          <a:bodyPr/>
          <a:lstStyle/>
          <a:p>
            <a:r>
              <a:rPr lang="en-US" dirty="0"/>
              <a:t>ICMP is used by hosts and routers to communicate network-layer information to each other.</a:t>
            </a:r>
          </a:p>
          <a:p>
            <a:r>
              <a:rPr lang="en-US" dirty="0"/>
              <a:t> The most typical use of ICMP is for error reporting.</a:t>
            </a:r>
          </a:p>
          <a:p>
            <a:pPr lvl="1"/>
            <a:r>
              <a:rPr lang="en-US" dirty="0"/>
              <a:t> For example, when running a Telnet, FTP, or HTTP session, you may have encountered an error message such as “</a:t>
            </a:r>
            <a:r>
              <a:rPr lang="en-US" dirty="0">
                <a:solidFill>
                  <a:srgbClr val="FF0000"/>
                </a:solidFill>
              </a:rPr>
              <a:t>Destination network unreachable</a:t>
            </a:r>
            <a:r>
              <a:rPr lang="en-US" dirty="0"/>
              <a:t>.” </a:t>
            </a:r>
          </a:p>
          <a:p>
            <a:pPr lvl="1"/>
            <a:r>
              <a:rPr lang="en-US" dirty="0"/>
              <a:t>This message had its origins in ICMP. </a:t>
            </a:r>
          </a:p>
          <a:p>
            <a:pPr lvl="1"/>
            <a:r>
              <a:rPr lang="en-US" dirty="0"/>
              <a:t>At some point, an IP router was unable to find a path to the host specified in your Telnet, FTP, or HTTP application. </a:t>
            </a:r>
          </a:p>
          <a:p>
            <a:pPr lvl="1"/>
            <a:r>
              <a:rPr lang="en-US" dirty="0"/>
              <a:t>That router created and sent a type-3 ICMP message to your host indicating the error. </a:t>
            </a:r>
          </a:p>
        </p:txBody>
      </p:sp>
    </p:spTree>
    <p:extLst>
      <p:ext uri="{BB962C8B-B14F-4D97-AF65-F5344CB8AC3E}">
        <p14:creationId xmlns:p14="http://schemas.microsoft.com/office/powerpoint/2010/main" val="1999686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a:t>
            </a:r>
            <a:r>
              <a:rPr lang="en-US" dirty="0" err="1"/>
              <a:t>Cont</a:t>
            </a:r>
            <a:r>
              <a:rPr lang="en-US" dirty="0"/>
              <a:t>….)</a:t>
            </a:r>
          </a:p>
        </p:txBody>
      </p:sp>
      <p:sp>
        <p:nvSpPr>
          <p:cNvPr id="3" name="Content Placeholder 2"/>
          <p:cNvSpPr>
            <a:spLocks noGrp="1"/>
          </p:cNvSpPr>
          <p:nvPr>
            <p:ph idx="1"/>
          </p:nvPr>
        </p:nvSpPr>
        <p:spPr/>
        <p:txBody>
          <a:bodyPr/>
          <a:lstStyle/>
          <a:p>
            <a:r>
              <a:rPr lang="en-US" dirty="0"/>
              <a:t>ICMP is often considered part of IP but architecturally it lies just above IP, as ICMP messages are carried inside IP datagrams. </a:t>
            </a:r>
          </a:p>
          <a:p>
            <a:r>
              <a:rPr lang="en-US" dirty="0"/>
              <a:t>That is, ICMP messages are carried as IP payload, just as TCP or UDP segments are carried as IP payload. </a:t>
            </a:r>
          </a:p>
          <a:p>
            <a:r>
              <a:rPr lang="en-US" dirty="0"/>
              <a:t>ICMP messages have a </a:t>
            </a:r>
            <a:r>
              <a:rPr lang="en-US" b="1" dirty="0"/>
              <a:t>type field,</a:t>
            </a:r>
            <a:r>
              <a:rPr lang="en-US" dirty="0"/>
              <a:t> </a:t>
            </a:r>
            <a:r>
              <a:rPr lang="en-US" b="1" dirty="0"/>
              <a:t>a code field</a:t>
            </a:r>
            <a:r>
              <a:rPr lang="en-US" dirty="0"/>
              <a:t> and checksum</a:t>
            </a:r>
          </a:p>
          <a:p>
            <a:pPr lvl="1"/>
            <a:r>
              <a:rPr lang="en-US" dirty="0"/>
              <a:t>Type field will say what type of error has been occurred and code field is the sub part of the type field.</a:t>
            </a:r>
          </a:p>
          <a:p>
            <a:r>
              <a:rPr lang="en-US" dirty="0"/>
              <a:t>ICMP message is always sent back to the sender</a:t>
            </a:r>
          </a:p>
        </p:txBody>
      </p:sp>
    </p:spTree>
    <p:extLst>
      <p:ext uri="{BB962C8B-B14F-4D97-AF65-F5344CB8AC3E}">
        <p14:creationId xmlns:p14="http://schemas.microsoft.com/office/powerpoint/2010/main" val="2862311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0867-96DA-4EB2-9A87-84D8FCAEE1CE}"/>
              </a:ext>
            </a:extLst>
          </p:cNvPr>
          <p:cNvSpPr>
            <a:spLocks noGrp="1"/>
          </p:cNvSpPr>
          <p:nvPr>
            <p:ph type="title"/>
          </p:nvPr>
        </p:nvSpPr>
        <p:spPr/>
        <p:txBody>
          <a:bodyPr/>
          <a:lstStyle/>
          <a:p>
            <a:r>
              <a:rPr lang="en-SG" dirty="0"/>
              <a:t>ICMP (</a:t>
            </a:r>
            <a:r>
              <a:rPr lang="en-SG" dirty="0" err="1"/>
              <a:t>Cont</a:t>
            </a:r>
            <a:r>
              <a:rPr lang="en-SG" dirty="0"/>
              <a:t>…)</a:t>
            </a:r>
          </a:p>
        </p:txBody>
      </p:sp>
      <p:sp>
        <p:nvSpPr>
          <p:cNvPr id="3" name="Content Placeholder 2">
            <a:extLst>
              <a:ext uri="{FF2B5EF4-FFF2-40B4-BE49-F238E27FC236}">
                <a16:creationId xmlns:a16="http://schemas.microsoft.com/office/drawing/2014/main" id="{1383F4F8-A6E7-4DF2-8213-08D2053E69AA}"/>
              </a:ext>
            </a:extLst>
          </p:cNvPr>
          <p:cNvSpPr>
            <a:spLocks noGrp="1"/>
          </p:cNvSpPr>
          <p:nvPr>
            <p:ph idx="1"/>
          </p:nvPr>
        </p:nvSpPr>
        <p:spPr/>
        <p:txBody>
          <a:bodyPr/>
          <a:lstStyle/>
          <a:p>
            <a:pPr marL="0" indent="0">
              <a:buNone/>
            </a:pPr>
            <a:endParaRPr lang="en-SG" dirty="0"/>
          </a:p>
        </p:txBody>
      </p:sp>
      <p:sp>
        <p:nvSpPr>
          <p:cNvPr id="4" name="Rectangle 3">
            <a:extLst>
              <a:ext uri="{FF2B5EF4-FFF2-40B4-BE49-F238E27FC236}">
                <a16:creationId xmlns:a16="http://schemas.microsoft.com/office/drawing/2014/main" id="{9D207223-0C07-48EE-9A4E-4F656DA0C7F5}"/>
              </a:ext>
            </a:extLst>
          </p:cNvPr>
          <p:cNvSpPr/>
          <p:nvPr/>
        </p:nvSpPr>
        <p:spPr>
          <a:xfrm>
            <a:off x="4400550" y="2105025"/>
            <a:ext cx="23050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Error Reporting</a:t>
            </a:r>
          </a:p>
        </p:txBody>
      </p:sp>
      <p:cxnSp>
        <p:nvCxnSpPr>
          <p:cNvPr id="6" name="Straight Arrow Connector 5">
            <a:extLst>
              <a:ext uri="{FF2B5EF4-FFF2-40B4-BE49-F238E27FC236}">
                <a16:creationId xmlns:a16="http://schemas.microsoft.com/office/drawing/2014/main" id="{6498D9C7-0D49-4249-8A08-B1B7562E25BE}"/>
              </a:ext>
            </a:extLst>
          </p:cNvPr>
          <p:cNvCxnSpPr>
            <a:cxnSpLocks/>
          </p:cNvCxnSpPr>
          <p:nvPr/>
        </p:nvCxnSpPr>
        <p:spPr>
          <a:xfrm>
            <a:off x="5572125" y="2667000"/>
            <a:ext cx="0" cy="60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CE7F79-97BD-46EA-B526-8174E71ECD3F}"/>
              </a:ext>
            </a:extLst>
          </p:cNvPr>
          <p:cNvCxnSpPr>
            <a:cxnSpLocks/>
          </p:cNvCxnSpPr>
          <p:nvPr/>
        </p:nvCxnSpPr>
        <p:spPr>
          <a:xfrm>
            <a:off x="1614496" y="3267075"/>
            <a:ext cx="84248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7AF504C-4017-44C2-BEC3-36E7E8863960}"/>
              </a:ext>
            </a:extLst>
          </p:cNvPr>
          <p:cNvCxnSpPr/>
          <p:nvPr/>
        </p:nvCxnSpPr>
        <p:spPr>
          <a:xfrm>
            <a:off x="1614496" y="3267072"/>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5EB1E9D-44E4-4BE1-80BE-4C6CEF634600}"/>
              </a:ext>
            </a:extLst>
          </p:cNvPr>
          <p:cNvSpPr/>
          <p:nvPr/>
        </p:nvSpPr>
        <p:spPr>
          <a:xfrm>
            <a:off x="904887" y="3850502"/>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Destination Unreachable</a:t>
            </a:r>
          </a:p>
        </p:txBody>
      </p:sp>
      <p:cxnSp>
        <p:nvCxnSpPr>
          <p:cNvPr id="14" name="Straight Arrow Connector 13">
            <a:extLst>
              <a:ext uri="{FF2B5EF4-FFF2-40B4-BE49-F238E27FC236}">
                <a16:creationId xmlns:a16="http://schemas.microsoft.com/office/drawing/2014/main" id="{533A7CFA-C1F2-4D97-ABA9-6DC694F31C5E}"/>
              </a:ext>
            </a:extLst>
          </p:cNvPr>
          <p:cNvCxnSpPr/>
          <p:nvPr/>
        </p:nvCxnSpPr>
        <p:spPr>
          <a:xfrm>
            <a:off x="4010025" y="3267072"/>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A2B4E40-3CE3-4899-8A75-98C6174714E8}"/>
              </a:ext>
            </a:extLst>
          </p:cNvPr>
          <p:cNvSpPr/>
          <p:nvPr/>
        </p:nvSpPr>
        <p:spPr>
          <a:xfrm>
            <a:off x="3176598" y="3831454"/>
            <a:ext cx="1509707"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Source Quench</a:t>
            </a:r>
          </a:p>
        </p:txBody>
      </p:sp>
      <p:cxnSp>
        <p:nvCxnSpPr>
          <p:cNvPr id="17" name="Straight Arrow Connector 16">
            <a:extLst>
              <a:ext uri="{FF2B5EF4-FFF2-40B4-BE49-F238E27FC236}">
                <a16:creationId xmlns:a16="http://schemas.microsoft.com/office/drawing/2014/main" id="{6DD6AADD-06C3-4F89-A494-672D583C358B}"/>
              </a:ext>
            </a:extLst>
          </p:cNvPr>
          <p:cNvCxnSpPr/>
          <p:nvPr/>
        </p:nvCxnSpPr>
        <p:spPr>
          <a:xfrm>
            <a:off x="5929314" y="3267072"/>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AD4D5B7-7616-4602-8C8B-9D3EEC5F3562}"/>
              </a:ext>
            </a:extLst>
          </p:cNvPr>
          <p:cNvSpPr/>
          <p:nvPr/>
        </p:nvSpPr>
        <p:spPr>
          <a:xfrm>
            <a:off x="5229230" y="3850503"/>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Time Exceeded</a:t>
            </a:r>
          </a:p>
        </p:txBody>
      </p:sp>
      <p:cxnSp>
        <p:nvCxnSpPr>
          <p:cNvPr id="20" name="Straight Arrow Connector 19">
            <a:extLst>
              <a:ext uri="{FF2B5EF4-FFF2-40B4-BE49-F238E27FC236}">
                <a16:creationId xmlns:a16="http://schemas.microsoft.com/office/drawing/2014/main" id="{A2058231-BAF4-4459-90FC-36158402B520}"/>
              </a:ext>
            </a:extLst>
          </p:cNvPr>
          <p:cNvCxnSpPr/>
          <p:nvPr/>
        </p:nvCxnSpPr>
        <p:spPr>
          <a:xfrm>
            <a:off x="7841464" y="3267073"/>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47B47B2-8EF4-431C-8545-EAEF3CF8FB02}"/>
              </a:ext>
            </a:extLst>
          </p:cNvPr>
          <p:cNvSpPr/>
          <p:nvPr/>
        </p:nvSpPr>
        <p:spPr>
          <a:xfrm>
            <a:off x="7131855" y="3867151"/>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Parameter</a:t>
            </a:r>
          </a:p>
          <a:p>
            <a:pPr algn="ctr"/>
            <a:r>
              <a:rPr lang="en-SG" dirty="0"/>
              <a:t>Problems</a:t>
            </a:r>
          </a:p>
        </p:txBody>
      </p:sp>
      <p:cxnSp>
        <p:nvCxnSpPr>
          <p:cNvPr id="22" name="Straight Arrow Connector 21">
            <a:extLst>
              <a:ext uri="{FF2B5EF4-FFF2-40B4-BE49-F238E27FC236}">
                <a16:creationId xmlns:a16="http://schemas.microsoft.com/office/drawing/2014/main" id="{6EBE76EE-0465-4E07-ADA9-1DAF0C99B4BC}"/>
              </a:ext>
            </a:extLst>
          </p:cNvPr>
          <p:cNvCxnSpPr/>
          <p:nvPr/>
        </p:nvCxnSpPr>
        <p:spPr>
          <a:xfrm>
            <a:off x="10039350" y="3290881"/>
            <a:ext cx="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41EB2E5-4C74-4A13-85F5-7EE7BFBD4137}"/>
              </a:ext>
            </a:extLst>
          </p:cNvPr>
          <p:cNvSpPr/>
          <p:nvPr/>
        </p:nvSpPr>
        <p:spPr>
          <a:xfrm>
            <a:off x="9210671" y="3857626"/>
            <a:ext cx="1419219" cy="54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Redirection</a:t>
            </a:r>
          </a:p>
        </p:txBody>
      </p:sp>
    </p:spTree>
    <p:extLst>
      <p:ext uri="{BB962C8B-B14F-4D97-AF65-F5344CB8AC3E}">
        <p14:creationId xmlns:p14="http://schemas.microsoft.com/office/powerpoint/2010/main" val="254822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838200" y="1825625"/>
            <a:ext cx="10515600" cy="4741430"/>
          </a:xfrm>
        </p:spPr>
        <p:txBody>
          <a:bodyPr>
            <a:normAutofit fontScale="70000" lnSpcReduction="20000"/>
          </a:bodyPr>
          <a:lstStyle/>
          <a:p>
            <a:pPr marL="0" indent="0" algn="just">
              <a:buNone/>
            </a:pPr>
            <a:r>
              <a:rPr lang="en-US" dirty="0"/>
              <a:t>Furthermore, the following services could be provided to a flow of packets between a given source and destination:</a:t>
            </a:r>
          </a:p>
          <a:p>
            <a:pPr marL="0" indent="0" algn="just">
              <a:buNone/>
            </a:pPr>
            <a:r>
              <a:rPr lang="en-US" dirty="0"/>
              <a:t>•</a:t>
            </a:r>
            <a:r>
              <a:rPr lang="en-US" b="1" dirty="0"/>
              <a:t> In-order packet delivery</a:t>
            </a:r>
            <a:r>
              <a:rPr lang="en-US" dirty="0"/>
              <a:t>: This service guarantees that packets arrive at the destination in the order that they were sent. </a:t>
            </a:r>
          </a:p>
          <a:p>
            <a:pPr marL="0" indent="0" algn="just">
              <a:buNone/>
            </a:pPr>
            <a:r>
              <a:rPr lang="en-US" dirty="0"/>
              <a:t>• </a:t>
            </a:r>
            <a:r>
              <a:rPr lang="en-US" b="1" dirty="0"/>
              <a:t>Guaranteed minimal bandwidth</a:t>
            </a:r>
            <a:r>
              <a:rPr lang="en-US" dirty="0"/>
              <a:t>: This network-layer service emulates the behavior of a transmission link of a specified bit rate (for example, 1 Mbps) between sending and receiving hosts. As long as the sending host transmits bits (as part of packets) at a rate below the specified bit rate, then no packet is lost and each packet arrives within a </a:t>
            </a:r>
            <a:r>
              <a:rPr lang="en-US" dirty="0" err="1"/>
              <a:t>prespecified</a:t>
            </a:r>
            <a:r>
              <a:rPr lang="en-US" dirty="0"/>
              <a:t> host-to-host delay (for example, within 40 </a:t>
            </a:r>
            <a:r>
              <a:rPr lang="en-US" dirty="0" err="1"/>
              <a:t>msec</a:t>
            </a:r>
            <a:r>
              <a:rPr lang="en-US" dirty="0"/>
              <a:t>).</a:t>
            </a:r>
          </a:p>
          <a:p>
            <a:pPr marL="0" indent="0" algn="just">
              <a:buNone/>
            </a:pPr>
            <a:r>
              <a:rPr lang="en-US" dirty="0"/>
              <a:t>• </a:t>
            </a:r>
            <a:r>
              <a:rPr lang="en-US" b="1" dirty="0"/>
              <a:t>Guaranteed maximum jitter</a:t>
            </a:r>
            <a:r>
              <a:rPr lang="en-US" dirty="0"/>
              <a:t>: This service guarantees that the amount of time between the transmission of two successive packets at the sender is equal to the amount of time between their receipt at the destination</a:t>
            </a:r>
          </a:p>
          <a:p>
            <a:pPr marL="0" indent="0" algn="just">
              <a:buNone/>
            </a:pPr>
            <a:r>
              <a:rPr lang="en-US" dirty="0"/>
              <a:t>• </a:t>
            </a:r>
            <a:r>
              <a:rPr lang="en-US" b="1" dirty="0"/>
              <a:t>Security services</a:t>
            </a:r>
            <a:r>
              <a:rPr lang="en-US" dirty="0"/>
              <a:t>: Using a secret session key known only by a source and destination host, the network layer in the source host could encrypt the payloads of all datagrams being sent to the destination host. The network layer in the destination host would then be responsible for decrypting the payloads. With such a service, confidentiality would be provided to all transport-layer segments (TCP and UDP) between the source and destination hosts. In addition to confidentiality, the network layer could provide data integrity and source authentication services.</a:t>
            </a:r>
          </a:p>
          <a:p>
            <a:endParaRPr lang="en-US" dirty="0"/>
          </a:p>
        </p:txBody>
      </p:sp>
    </p:spTree>
    <p:extLst>
      <p:ext uri="{BB962C8B-B14F-4D97-AF65-F5344CB8AC3E}">
        <p14:creationId xmlns:p14="http://schemas.microsoft.com/office/powerpoint/2010/main" val="49630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Internet’s Service Model</a:t>
            </a:r>
          </a:p>
        </p:txBody>
      </p:sp>
      <p:sp>
        <p:nvSpPr>
          <p:cNvPr id="3" name="Content Placeholder 2"/>
          <p:cNvSpPr>
            <a:spLocks noGrp="1"/>
          </p:cNvSpPr>
          <p:nvPr>
            <p:ph idx="1"/>
          </p:nvPr>
        </p:nvSpPr>
        <p:spPr/>
        <p:txBody>
          <a:bodyPr/>
          <a:lstStyle/>
          <a:p>
            <a:pPr algn="just"/>
            <a:r>
              <a:rPr lang="en-US" dirty="0"/>
              <a:t>The Internet’s network layer provides a single service, known as </a:t>
            </a:r>
            <a:r>
              <a:rPr lang="en-US" b="1" dirty="0">
                <a:solidFill>
                  <a:srgbClr val="FF0000"/>
                </a:solidFill>
              </a:rPr>
              <a:t>best-effort service </a:t>
            </a:r>
            <a:r>
              <a:rPr lang="en-US" dirty="0"/>
              <a:t>which means </a:t>
            </a:r>
            <a:r>
              <a:rPr lang="en-US" b="1" dirty="0">
                <a:solidFill>
                  <a:srgbClr val="FF0000"/>
                </a:solidFill>
              </a:rPr>
              <a:t>no service at all.</a:t>
            </a:r>
          </a:p>
          <a:p>
            <a:pPr algn="just"/>
            <a:r>
              <a:rPr lang="en-US" dirty="0"/>
              <a:t> With best-effort service, </a:t>
            </a:r>
            <a:r>
              <a:rPr lang="en-US" b="1" u="sng" dirty="0"/>
              <a:t>timing between packets is not guaranteed </a:t>
            </a:r>
            <a:r>
              <a:rPr lang="en-US" dirty="0"/>
              <a:t>to be preserved, packets are </a:t>
            </a:r>
            <a:r>
              <a:rPr lang="en-US" b="1" u="sng" dirty="0"/>
              <a:t>not guaranteed to be received in the order </a:t>
            </a:r>
            <a:r>
              <a:rPr lang="en-US" dirty="0"/>
              <a:t>in which they were sent, </a:t>
            </a:r>
            <a:r>
              <a:rPr lang="en-US" b="1" u="sng" dirty="0"/>
              <a:t>nor is the eventual delivery of transmitted packets guaranteed. </a:t>
            </a:r>
          </a:p>
          <a:p>
            <a:pPr algn="just"/>
            <a:r>
              <a:rPr lang="en-US" dirty="0"/>
              <a:t>Given this definition, a network that delivered no packets to the destination would satisfy the definition of best-effort delivery service. </a:t>
            </a:r>
          </a:p>
        </p:txBody>
      </p:sp>
    </p:spTree>
    <p:extLst>
      <p:ext uri="{BB962C8B-B14F-4D97-AF65-F5344CB8AC3E}">
        <p14:creationId xmlns:p14="http://schemas.microsoft.com/office/powerpoint/2010/main" val="357645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1267"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194BEE30-DB3D-4F4C-81AE-60DFD086D5A0}" type="slidenum">
              <a:rPr lang="en-US" altLang="en-US" sz="1200">
                <a:latin typeface="Tahoma" panose="020B0604030504040204" pitchFamily="34" charset="0"/>
              </a:rPr>
              <a:pPr/>
              <a:t>8</a:t>
            </a:fld>
            <a:endParaRPr lang="en-US" altLang="en-US" sz="1200">
              <a:latin typeface="Tahoma" panose="020B0604030504040204" pitchFamily="34" charset="0"/>
            </a:endParaRPr>
          </a:p>
        </p:txBody>
      </p:sp>
      <p:sp>
        <p:nvSpPr>
          <p:cNvPr id="11268" name="Rectangle 2"/>
          <p:cNvSpPr>
            <a:spLocks noGrp="1" noChangeArrowheads="1"/>
          </p:cNvSpPr>
          <p:nvPr>
            <p:ph type="title"/>
          </p:nvPr>
        </p:nvSpPr>
        <p:spPr/>
        <p:txBody>
          <a:bodyPr/>
          <a:lstStyle/>
          <a:p>
            <a:pPr>
              <a:defRPr/>
            </a:pPr>
            <a:r>
              <a:rPr lang="en-US" sz="4000"/>
              <a:t>Connection, connection-less service</a:t>
            </a:r>
          </a:p>
        </p:txBody>
      </p:sp>
      <p:sp>
        <p:nvSpPr>
          <p:cNvPr id="11269" name="Rectangle 3"/>
          <p:cNvSpPr>
            <a:spLocks noGrp="1" noChangeArrowheads="1"/>
          </p:cNvSpPr>
          <p:nvPr>
            <p:ph type="body" idx="1"/>
          </p:nvPr>
        </p:nvSpPr>
        <p:spPr/>
        <p:txBody>
          <a:bodyPr/>
          <a:lstStyle/>
          <a:p>
            <a:pPr>
              <a:buFont typeface="Wingdings" charset="0"/>
              <a:buChar char="v"/>
              <a:defRPr/>
            </a:pPr>
            <a:r>
              <a:rPr lang="en-US" i="1">
                <a:solidFill>
                  <a:srgbClr val="000099"/>
                </a:solidFill>
                <a:cs typeface="+mn-cs"/>
              </a:rPr>
              <a:t>datagram </a:t>
            </a:r>
            <a:r>
              <a:rPr lang="en-US">
                <a:cs typeface="+mn-cs"/>
              </a:rPr>
              <a:t>network provides network-layer </a:t>
            </a:r>
            <a:r>
              <a:rPr lang="en-US" i="1">
                <a:solidFill>
                  <a:srgbClr val="000099"/>
                </a:solidFill>
                <a:cs typeface="+mn-cs"/>
              </a:rPr>
              <a:t>connectionless</a:t>
            </a:r>
            <a:r>
              <a:rPr lang="en-US">
                <a:cs typeface="+mn-cs"/>
              </a:rPr>
              <a:t> service</a:t>
            </a:r>
          </a:p>
          <a:p>
            <a:pPr>
              <a:buFont typeface="Wingdings" charset="0"/>
              <a:buChar char="v"/>
              <a:defRPr/>
            </a:pPr>
            <a:r>
              <a:rPr lang="en-US" i="1">
                <a:solidFill>
                  <a:srgbClr val="000099"/>
                </a:solidFill>
                <a:cs typeface="+mn-cs"/>
              </a:rPr>
              <a:t>virtual-circuit</a:t>
            </a:r>
            <a:r>
              <a:rPr lang="en-US">
                <a:cs typeface="+mn-cs"/>
              </a:rPr>
              <a:t> network provides network-layer </a:t>
            </a:r>
            <a:r>
              <a:rPr lang="en-US" i="1">
                <a:solidFill>
                  <a:srgbClr val="000099"/>
                </a:solidFill>
                <a:cs typeface="+mn-cs"/>
              </a:rPr>
              <a:t>connection</a:t>
            </a:r>
            <a:r>
              <a:rPr lang="en-US">
                <a:cs typeface="+mn-cs"/>
              </a:rPr>
              <a:t> service</a:t>
            </a:r>
          </a:p>
          <a:p>
            <a:pPr>
              <a:buFont typeface="Wingdings" charset="0"/>
              <a:buChar char="v"/>
              <a:defRPr/>
            </a:pPr>
            <a:r>
              <a:rPr lang="en-US">
                <a:cs typeface="+mn-cs"/>
              </a:rPr>
              <a:t>analogous to TCP/UDP connecton-oriented / connectionless transport-layer services, but:</a:t>
            </a:r>
          </a:p>
          <a:p>
            <a:pPr lvl="1">
              <a:buFont typeface="Wingdings" charset="0"/>
              <a:buChar char="§"/>
              <a:defRPr/>
            </a:pPr>
            <a:r>
              <a:rPr lang="en-US" sz="2800" i="1">
                <a:solidFill>
                  <a:srgbClr val="CC0000"/>
                </a:solidFill>
              </a:rPr>
              <a:t>service:</a:t>
            </a:r>
            <a:r>
              <a:rPr lang="en-US" sz="2800">
                <a:solidFill>
                  <a:srgbClr val="FF0000"/>
                </a:solidFill>
              </a:rPr>
              <a:t> </a:t>
            </a:r>
            <a:r>
              <a:rPr lang="en-US" sz="2800"/>
              <a:t>host-to-host</a:t>
            </a:r>
          </a:p>
          <a:p>
            <a:pPr lvl="1">
              <a:buFont typeface="Wingdings" charset="0"/>
              <a:buChar char="§"/>
              <a:defRPr/>
            </a:pPr>
            <a:r>
              <a:rPr lang="en-US" sz="2800" i="1">
                <a:solidFill>
                  <a:srgbClr val="CC0000"/>
                </a:solidFill>
              </a:rPr>
              <a:t>no choice:</a:t>
            </a:r>
            <a:r>
              <a:rPr lang="en-US" sz="2800">
                <a:solidFill>
                  <a:srgbClr val="FF0000"/>
                </a:solidFill>
              </a:rPr>
              <a:t> </a:t>
            </a:r>
            <a:r>
              <a:rPr lang="en-US" sz="2800"/>
              <a:t>network provides one or the other</a:t>
            </a:r>
          </a:p>
          <a:p>
            <a:pPr lvl="1">
              <a:buFont typeface="Wingdings" charset="0"/>
              <a:buChar char="§"/>
              <a:defRPr/>
            </a:pPr>
            <a:r>
              <a:rPr lang="en-US" sz="2800" i="1">
                <a:solidFill>
                  <a:srgbClr val="CC0000"/>
                </a:solidFill>
              </a:rPr>
              <a:t>implementation:</a:t>
            </a:r>
            <a:r>
              <a:rPr lang="en-US" sz="2800">
                <a:solidFill>
                  <a:srgbClr val="FF0000"/>
                </a:solidFill>
              </a:rPr>
              <a:t> </a:t>
            </a:r>
            <a:r>
              <a:rPr lang="en-US" sz="2800"/>
              <a:t>in network core</a:t>
            </a:r>
          </a:p>
        </p:txBody>
      </p:sp>
      <p:pic>
        <p:nvPicPr>
          <p:cNvPr id="26629"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7" y="1198853"/>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35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12291"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4-</a:t>
            </a:r>
            <a:fld id="{420FF48A-0266-4255-BF83-8B7689B26874}" type="slidenum">
              <a:rPr lang="en-US" altLang="en-US" sz="1200">
                <a:latin typeface="Tahoma" panose="020B0604030504040204" pitchFamily="34" charset="0"/>
              </a:rPr>
              <a:pPr/>
              <a:t>9</a:t>
            </a:fld>
            <a:endParaRPr lang="en-US" altLang="en-US" sz="1200">
              <a:latin typeface="Tahoma" panose="020B0604030504040204" pitchFamily="34" charset="0"/>
            </a:endParaRPr>
          </a:p>
        </p:txBody>
      </p:sp>
      <p:sp>
        <p:nvSpPr>
          <p:cNvPr id="12292" name="Rectangle 2"/>
          <p:cNvSpPr>
            <a:spLocks noGrp="1" noChangeArrowheads="1"/>
          </p:cNvSpPr>
          <p:nvPr>
            <p:ph type="title"/>
          </p:nvPr>
        </p:nvSpPr>
        <p:spPr>
          <a:xfrm>
            <a:off x="1946275" y="165100"/>
            <a:ext cx="7772400" cy="1143000"/>
          </a:xfrm>
        </p:spPr>
        <p:txBody>
          <a:bodyPr/>
          <a:lstStyle/>
          <a:p>
            <a:pPr>
              <a:defRPr/>
            </a:pPr>
            <a:r>
              <a:rPr lang="en-US">
                <a:cs typeface="+mj-cs"/>
              </a:rPr>
              <a:t>Virtual circuits</a:t>
            </a:r>
          </a:p>
        </p:txBody>
      </p:sp>
      <p:sp>
        <p:nvSpPr>
          <p:cNvPr id="12293" name="Rectangle 3"/>
          <p:cNvSpPr>
            <a:spLocks noGrp="1" noChangeArrowheads="1"/>
          </p:cNvSpPr>
          <p:nvPr>
            <p:ph type="body" sz="half" idx="1"/>
          </p:nvPr>
        </p:nvSpPr>
        <p:spPr>
          <a:xfrm>
            <a:off x="2171700" y="3495676"/>
            <a:ext cx="7620000" cy="2257425"/>
          </a:xfrm>
        </p:spPr>
        <p:txBody>
          <a:bodyPr>
            <a:normAutofit fontScale="92500" lnSpcReduction="10000"/>
          </a:bodyPr>
          <a:lstStyle/>
          <a:p>
            <a:r>
              <a:rPr lang="en-US" altLang="en-US" sz="2400">
                <a:ea typeface="ＭＳ Ｐゴシック" panose="020B0600070205080204" pitchFamily="34" charset="-128"/>
              </a:rPr>
              <a:t>call setup, teardown for each call </a:t>
            </a:r>
            <a:r>
              <a:rPr lang="en-US" altLang="en-US" sz="2400" i="1">
                <a:ea typeface="ＭＳ Ｐゴシック" panose="020B0600070205080204" pitchFamily="34" charset="-128"/>
              </a:rPr>
              <a:t>before</a:t>
            </a:r>
            <a:r>
              <a:rPr lang="en-US" altLang="en-US" sz="2400">
                <a:ea typeface="ＭＳ Ｐゴシック" panose="020B0600070205080204" pitchFamily="34" charset="-128"/>
              </a:rPr>
              <a:t> data can flow</a:t>
            </a:r>
          </a:p>
          <a:p>
            <a:r>
              <a:rPr lang="en-US" altLang="en-US" sz="2400">
                <a:ea typeface="ＭＳ Ｐゴシック" panose="020B0600070205080204" pitchFamily="34" charset="-128"/>
              </a:rPr>
              <a:t>each packet carries VC identifier (not destination host address)</a:t>
            </a:r>
          </a:p>
          <a:p>
            <a:r>
              <a:rPr lang="en-US" altLang="en-US" sz="2400" i="1">
                <a:ea typeface="ＭＳ Ｐゴシック" panose="020B0600070205080204" pitchFamily="34" charset="-128"/>
              </a:rPr>
              <a:t>every</a:t>
            </a:r>
            <a:r>
              <a:rPr lang="en-US" altLang="en-US" sz="2400">
                <a:ea typeface="ＭＳ Ｐゴシック" panose="020B0600070205080204" pitchFamily="34" charset="-128"/>
              </a:rPr>
              <a:t> router on source-dest path maintains </a:t>
            </a:r>
            <a:r>
              <a:rPr lang="ja-JP" altLang="en-US" sz="2400">
                <a:ea typeface="ＭＳ Ｐゴシック" panose="020B0600070205080204" pitchFamily="34" charset="-128"/>
              </a:rPr>
              <a:t>“</a:t>
            </a:r>
            <a:r>
              <a:rPr lang="en-US" altLang="ja-JP" sz="2400">
                <a:ea typeface="ＭＳ Ｐゴシック" panose="020B0600070205080204" pitchFamily="34" charset="-128"/>
              </a:rPr>
              <a:t>state</a:t>
            </a:r>
            <a:r>
              <a:rPr lang="ja-JP" altLang="en-US" sz="2400">
                <a:ea typeface="ＭＳ Ｐゴシック" panose="020B0600070205080204" pitchFamily="34" charset="-128"/>
              </a:rPr>
              <a:t>”</a:t>
            </a:r>
            <a:r>
              <a:rPr lang="en-US" altLang="ja-JP" sz="2400">
                <a:ea typeface="ＭＳ Ｐゴシック" panose="020B0600070205080204" pitchFamily="34" charset="-128"/>
              </a:rPr>
              <a:t> for each passing connection</a:t>
            </a:r>
          </a:p>
          <a:p>
            <a:r>
              <a:rPr lang="en-US" altLang="en-US" sz="2400">
                <a:ea typeface="ＭＳ Ｐゴシック" panose="020B0600070205080204" pitchFamily="34" charset="-128"/>
              </a:rPr>
              <a:t>link, router resources (bandwidth, buffers) may be </a:t>
            </a:r>
            <a:r>
              <a:rPr lang="en-US" altLang="en-US" sz="2400" i="1">
                <a:ea typeface="ＭＳ Ｐゴシック" panose="020B0600070205080204" pitchFamily="34" charset="-128"/>
              </a:rPr>
              <a:t>allocated </a:t>
            </a:r>
            <a:r>
              <a:rPr lang="en-US" altLang="en-US" sz="2400">
                <a:ea typeface="ＭＳ Ｐゴシック" panose="020B0600070205080204" pitchFamily="34" charset="-128"/>
              </a:rPr>
              <a:t>to VC (dedicated resources = predictable service)</a:t>
            </a:r>
          </a:p>
          <a:p>
            <a:pPr lvl="1">
              <a:buFont typeface="Wingdings" panose="05000000000000000000" pitchFamily="2" charset="2"/>
              <a:buNone/>
            </a:pPr>
            <a:endParaRPr lang="en-US" altLang="en-US" sz="2000">
              <a:ea typeface="ＭＳ Ｐゴシック" panose="020B0600070205080204" pitchFamily="34" charset="-128"/>
            </a:endParaRPr>
          </a:p>
        </p:txBody>
      </p:sp>
      <p:sp>
        <p:nvSpPr>
          <p:cNvPr id="12294" name="Rectangle 4"/>
          <p:cNvSpPr>
            <a:spLocks noGrp="1" noChangeArrowheads="1"/>
          </p:cNvSpPr>
          <p:nvPr>
            <p:ph type="body" sz="half" idx="2"/>
          </p:nvPr>
        </p:nvSpPr>
        <p:spPr>
          <a:xfrm>
            <a:off x="2400301" y="1504950"/>
            <a:ext cx="7743825" cy="1828800"/>
          </a:xfrm>
        </p:spPr>
        <p:txBody>
          <a:bodyPr/>
          <a:lstStyle/>
          <a:p>
            <a:pPr>
              <a:buFont typeface="Wingdings" panose="05000000000000000000" pitchFamily="2" charset="2"/>
              <a:buNone/>
            </a:pPr>
            <a:r>
              <a:rPr lang="ja-JP" altLang="en-US">
                <a:ea typeface="ＭＳ Ｐゴシック" panose="020B0600070205080204" pitchFamily="34" charset="-128"/>
              </a:rPr>
              <a:t>“</a:t>
            </a:r>
            <a:r>
              <a:rPr lang="en-US" altLang="ja-JP">
                <a:ea typeface="ＭＳ Ｐゴシック" panose="020B0600070205080204" pitchFamily="34" charset="-128"/>
              </a:rPr>
              <a:t>source-to-dest path behaves much like telephone circuit</a:t>
            </a:r>
            <a:r>
              <a:rPr lang="ja-JP" altLang="en-US">
                <a:ea typeface="ＭＳ Ｐゴシック" panose="020B0600070205080204" pitchFamily="34" charset="-128"/>
              </a:rPr>
              <a:t>”</a:t>
            </a:r>
            <a:endParaRPr lang="en-US" altLang="ja-JP">
              <a:ea typeface="ＭＳ Ｐゴシック" panose="020B0600070205080204" pitchFamily="34" charset="-128"/>
            </a:endParaRPr>
          </a:p>
          <a:p>
            <a:pPr lvl="1"/>
            <a:r>
              <a:rPr lang="en-US" altLang="en-US">
                <a:ea typeface="ＭＳ Ｐゴシック" panose="020B0600070205080204" pitchFamily="34" charset="-128"/>
              </a:rPr>
              <a:t>performance-wise</a:t>
            </a:r>
          </a:p>
          <a:p>
            <a:pPr lvl="1"/>
            <a:r>
              <a:rPr lang="en-US" altLang="en-US">
                <a:ea typeface="ＭＳ Ｐゴシック" panose="020B0600070205080204" pitchFamily="34" charset="-128"/>
              </a:rPr>
              <a:t>network actions along source-to-dest path</a:t>
            </a:r>
          </a:p>
          <a:p>
            <a:endParaRPr lang="en-US" altLang="en-US" sz="2400">
              <a:ea typeface="ＭＳ Ｐゴシック" panose="020B0600070205080204" pitchFamily="34" charset="-128"/>
            </a:endParaRPr>
          </a:p>
        </p:txBody>
      </p:sp>
      <p:sp>
        <p:nvSpPr>
          <p:cNvPr id="12295" name="Rectangle 6"/>
          <p:cNvSpPr>
            <a:spLocks noChangeArrowheads="1"/>
          </p:cNvSpPr>
          <p:nvPr/>
        </p:nvSpPr>
        <p:spPr bwMode="auto">
          <a:xfrm>
            <a:off x="2190750" y="1457326"/>
            <a:ext cx="7677150" cy="168592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27655" name="Picture 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955675"/>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01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25864</TotalTime>
  <Words>6018</Words>
  <Application>Microsoft Office PowerPoint</Application>
  <PresentationFormat>Widescreen</PresentationFormat>
  <Paragraphs>838</Paragraphs>
  <Slides>56</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0" baseType="lpstr">
      <vt:lpstr>Arial</vt:lpstr>
      <vt:lpstr>Calibri</vt:lpstr>
      <vt:lpstr>Calibri Light</vt:lpstr>
      <vt:lpstr>Comic Sans MS</vt:lpstr>
      <vt:lpstr>Courier New</vt:lpstr>
      <vt:lpstr>Gill Sans MT</vt:lpstr>
      <vt:lpstr>Tahoma</vt:lpstr>
      <vt:lpstr>Times</vt:lpstr>
      <vt:lpstr>Times New Roman</vt:lpstr>
      <vt:lpstr>Wingdings</vt:lpstr>
      <vt:lpstr>ZapfDingbats</vt:lpstr>
      <vt:lpstr>Office Theme</vt:lpstr>
      <vt:lpstr>ClipArt</vt:lpstr>
      <vt:lpstr>Clip</vt:lpstr>
      <vt:lpstr>The Network Layer </vt:lpstr>
      <vt:lpstr>Network layer</vt:lpstr>
      <vt:lpstr>Two key network-layer functions</vt:lpstr>
      <vt:lpstr>PowerPoint Presentation</vt:lpstr>
      <vt:lpstr>Network Service Models</vt:lpstr>
      <vt:lpstr>Cont…</vt:lpstr>
      <vt:lpstr>Internet’s Service Model</vt:lpstr>
      <vt:lpstr>Connection, connection-less service</vt:lpstr>
      <vt:lpstr>Virtual circuits</vt:lpstr>
      <vt:lpstr>VC implementation</vt:lpstr>
      <vt:lpstr>VC forwarding table</vt:lpstr>
      <vt:lpstr>Virtual circuits: signaling protocols</vt:lpstr>
      <vt:lpstr>Datagram Networks</vt:lpstr>
      <vt:lpstr>Datagram networks</vt:lpstr>
      <vt:lpstr>Datagram forwarding  table</vt:lpstr>
      <vt:lpstr>Datagram forwarding  table</vt:lpstr>
      <vt:lpstr>Longest prefix matching</vt:lpstr>
      <vt:lpstr>The Internet Protocol (IP)</vt:lpstr>
      <vt:lpstr>The Internet network layer</vt:lpstr>
      <vt:lpstr>IP datagram format</vt:lpstr>
      <vt:lpstr>IPv4 datagram format </vt:lpstr>
      <vt:lpstr>Cont….</vt:lpstr>
      <vt:lpstr>Cont…</vt:lpstr>
      <vt:lpstr> Why does TCP/IP perform error checking at both the transport and network layers? </vt:lpstr>
      <vt:lpstr>IPv4 datagram format(Cont…) </vt:lpstr>
      <vt:lpstr>IP Fragmentation &amp; Reassembly</vt:lpstr>
      <vt:lpstr>IP Fragmentation &amp; Reassembly</vt:lpstr>
      <vt:lpstr>IP Fragmentation and Reassembly</vt:lpstr>
      <vt:lpstr>IP Datagram Fragmentation</vt:lpstr>
      <vt:lpstr>IP Addressing</vt:lpstr>
      <vt:lpstr>IP Addressing (Cont….)</vt:lpstr>
      <vt:lpstr>IP Addressing (Cont..)</vt:lpstr>
      <vt:lpstr>Subnet Concept</vt:lpstr>
      <vt:lpstr>PowerPoint Presentation</vt:lpstr>
      <vt:lpstr>IP addressing: CIDR</vt:lpstr>
      <vt:lpstr>Classful Addressing</vt:lpstr>
      <vt:lpstr>Classful IP Addressing</vt:lpstr>
      <vt:lpstr>PowerPoint Presentation</vt:lpstr>
      <vt:lpstr>PowerPoint Presentation</vt:lpstr>
      <vt:lpstr>PowerPoint Presentation</vt:lpstr>
      <vt:lpstr>PowerPoint Presentation</vt:lpstr>
      <vt:lpstr>PowerPoint Presentation</vt:lpstr>
      <vt:lpstr>PowerPoint Presentation</vt:lpstr>
      <vt:lpstr>Obtaining a Block of Addresses</vt:lpstr>
      <vt:lpstr>Obtaining a Host Address: the Dynamic Host Configuration Protocol </vt:lpstr>
      <vt:lpstr>DHCP Protocol</vt:lpstr>
      <vt:lpstr>DHCP (Cont…)</vt:lpstr>
      <vt:lpstr>PowerPoint Presentation</vt:lpstr>
      <vt:lpstr>PowerPoint Presentation</vt:lpstr>
      <vt:lpstr>NAT: network address translation</vt:lpstr>
      <vt:lpstr>NAT: network address translation</vt:lpstr>
      <vt:lpstr>NAT: network address translation</vt:lpstr>
      <vt:lpstr>NAT: network address translation</vt:lpstr>
      <vt:lpstr>Internet Control Message Protocol (ICMP)</vt:lpstr>
      <vt:lpstr>ICMP (Cont….)</vt:lpstr>
      <vt:lpstr>ICMP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 </dc:title>
  <dc:creator>Risala Tasin Khan</dc:creator>
  <cp:lastModifiedBy>Risala Khan</cp:lastModifiedBy>
  <cp:revision>64</cp:revision>
  <dcterms:created xsi:type="dcterms:W3CDTF">2017-10-09T15:34:49Z</dcterms:created>
  <dcterms:modified xsi:type="dcterms:W3CDTF">2020-11-18T03:20:19Z</dcterms:modified>
</cp:coreProperties>
</file>