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64" r:id="rId3"/>
    <p:sldId id="284" r:id="rId4"/>
    <p:sldId id="265" r:id="rId5"/>
    <p:sldId id="266" r:id="rId6"/>
    <p:sldId id="267" r:id="rId7"/>
    <p:sldId id="268" r:id="rId8"/>
    <p:sldId id="257" r:id="rId9"/>
    <p:sldId id="258" r:id="rId10"/>
    <p:sldId id="259" r:id="rId11"/>
    <p:sldId id="260"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FFF0C8-FEB6-4AB0-B46C-7CBB1C4BF1F5}" type="datetimeFigureOut">
              <a:rPr lang="en-US" smtClean="0"/>
              <a:t>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081685-7A58-4FF6-B242-83237723AB73}" type="slidenum">
              <a:rPr lang="en-US" smtClean="0"/>
              <a:t>‹#›</a:t>
            </a:fld>
            <a:endParaRPr lang="en-US"/>
          </a:p>
        </p:txBody>
      </p:sp>
    </p:spTree>
    <p:extLst>
      <p:ext uri="{BB962C8B-B14F-4D97-AF65-F5344CB8AC3E}">
        <p14:creationId xmlns:p14="http://schemas.microsoft.com/office/powerpoint/2010/main" val="1283664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BFCC5C3-806D-4839-9693-90E0F20B0496}" type="slidenum">
              <a:rPr lang="en-US" altLang="en-US"/>
              <a:pPr/>
              <a:t>2</a:t>
            </a:fld>
            <a:endParaRPr lang="en-US" altLang="en-US"/>
          </a:p>
        </p:txBody>
      </p:sp>
      <p:sp>
        <p:nvSpPr>
          <p:cNvPr id="1014786" name="Rectangle 2"/>
          <p:cNvSpPr>
            <a:spLocks noGrp="1" noRot="1" noChangeAspect="1" noChangeArrowheads="1" noTextEdit="1"/>
          </p:cNvSpPr>
          <p:nvPr>
            <p:ph type="sldImg"/>
          </p:nvPr>
        </p:nvSpPr>
        <p:spPr>
          <a:ln/>
        </p:spPr>
      </p:sp>
      <p:sp>
        <p:nvSpPr>
          <p:cNvPr id="1014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38628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B739834-1D3E-4A47-943B-18BE0DF2297D}" type="slidenum">
              <a:rPr lang="en-US" altLang="en-US"/>
              <a:pPr/>
              <a:t>19</a:t>
            </a:fld>
            <a:endParaRPr lang="en-US" altLang="en-US"/>
          </a:p>
        </p:txBody>
      </p:sp>
      <p:sp>
        <p:nvSpPr>
          <p:cNvPr id="1236994" name="Rectangle 2"/>
          <p:cNvSpPr>
            <a:spLocks noGrp="1" noRot="1" noChangeAspect="1" noChangeArrowheads="1" noTextEdit="1"/>
          </p:cNvSpPr>
          <p:nvPr>
            <p:ph type="sldImg"/>
          </p:nvPr>
        </p:nvSpPr>
        <p:spPr>
          <a:ln/>
        </p:spPr>
      </p:sp>
      <p:sp>
        <p:nvSpPr>
          <p:cNvPr id="12369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85819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A6946D4-C17F-4851-B134-53BEB8097E91}" type="slidenum">
              <a:rPr lang="en-US" altLang="en-US"/>
              <a:pPr/>
              <a:t>20</a:t>
            </a:fld>
            <a:endParaRPr lang="en-US" altLang="en-US"/>
          </a:p>
        </p:txBody>
      </p:sp>
      <p:sp>
        <p:nvSpPr>
          <p:cNvPr id="1239042" name="Rectangle 2"/>
          <p:cNvSpPr>
            <a:spLocks noGrp="1" noRot="1" noChangeAspect="1" noChangeArrowheads="1" noTextEdit="1"/>
          </p:cNvSpPr>
          <p:nvPr>
            <p:ph type="sldImg"/>
          </p:nvPr>
        </p:nvSpPr>
        <p:spPr>
          <a:ln/>
        </p:spPr>
      </p:sp>
      <p:sp>
        <p:nvSpPr>
          <p:cNvPr id="1239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19141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CA0182D-E35E-4D1C-B660-26410AC2A670}" type="slidenum">
              <a:rPr lang="en-US" altLang="en-US"/>
              <a:pPr/>
              <a:t>21</a:t>
            </a:fld>
            <a:endParaRPr lang="en-US" altLang="en-US"/>
          </a:p>
        </p:txBody>
      </p:sp>
      <p:sp>
        <p:nvSpPr>
          <p:cNvPr id="1241090" name="Rectangle 2"/>
          <p:cNvSpPr>
            <a:spLocks noGrp="1" noRot="1" noChangeAspect="1" noChangeArrowheads="1" noTextEdit="1"/>
          </p:cNvSpPr>
          <p:nvPr>
            <p:ph type="sldImg"/>
          </p:nvPr>
        </p:nvSpPr>
        <p:spPr>
          <a:ln/>
        </p:spPr>
      </p:sp>
      <p:sp>
        <p:nvSpPr>
          <p:cNvPr id="1241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93712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235D539-FC08-40AD-82EB-4B00C630F046}" type="slidenum">
              <a:rPr lang="en-US" altLang="en-US"/>
              <a:pPr/>
              <a:t>22</a:t>
            </a:fld>
            <a:endParaRPr lang="en-US" altLang="en-US"/>
          </a:p>
        </p:txBody>
      </p:sp>
      <p:sp>
        <p:nvSpPr>
          <p:cNvPr id="1243138" name="Rectangle 2"/>
          <p:cNvSpPr>
            <a:spLocks noGrp="1" noRot="1" noChangeAspect="1" noChangeArrowheads="1" noTextEdit="1"/>
          </p:cNvSpPr>
          <p:nvPr>
            <p:ph type="sldImg"/>
          </p:nvPr>
        </p:nvSpPr>
        <p:spPr>
          <a:ln/>
        </p:spPr>
      </p:sp>
      <p:sp>
        <p:nvSpPr>
          <p:cNvPr id="1243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83601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D67EFAC-BA9B-4789-95E6-B91FBA0C4811}" type="slidenum">
              <a:rPr lang="en-US" altLang="en-US"/>
              <a:pPr/>
              <a:t>23</a:t>
            </a:fld>
            <a:endParaRPr lang="en-US" altLang="en-US"/>
          </a:p>
        </p:txBody>
      </p:sp>
      <p:sp>
        <p:nvSpPr>
          <p:cNvPr id="1245186" name="Rectangle 2"/>
          <p:cNvSpPr>
            <a:spLocks noGrp="1" noRot="1" noChangeAspect="1" noChangeArrowheads="1" noTextEdit="1"/>
          </p:cNvSpPr>
          <p:nvPr>
            <p:ph type="sldImg"/>
          </p:nvPr>
        </p:nvSpPr>
        <p:spPr>
          <a:ln/>
        </p:spPr>
      </p:sp>
      <p:sp>
        <p:nvSpPr>
          <p:cNvPr id="1245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79871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9EBFBEFD-13C0-4300-B0C8-1405E8DD0A5C}" type="slidenum">
              <a:rPr lang="en-US" altLang="en-US"/>
              <a:pPr/>
              <a:t>24</a:t>
            </a:fld>
            <a:endParaRPr lang="en-US" altLang="en-US"/>
          </a:p>
        </p:txBody>
      </p:sp>
      <p:sp>
        <p:nvSpPr>
          <p:cNvPr id="1251330" name="Rectangle 2"/>
          <p:cNvSpPr>
            <a:spLocks noGrp="1" noRot="1" noChangeAspect="1" noChangeArrowheads="1" noTextEdit="1"/>
          </p:cNvSpPr>
          <p:nvPr>
            <p:ph type="sldImg"/>
          </p:nvPr>
        </p:nvSpPr>
        <p:spPr>
          <a:ln/>
        </p:spPr>
      </p:sp>
      <p:sp>
        <p:nvSpPr>
          <p:cNvPr id="12513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3320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C1635BB-74D7-45C5-AEC2-18B5FACF2947}" type="slidenum">
              <a:rPr lang="en-US" altLang="en-US"/>
              <a:pPr/>
              <a:t>25</a:t>
            </a:fld>
            <a:endParaRPr lang="en-US" altLang="en-US"/>
          </a:p>
        </p:txBody>
      </p:sp>
      <p:sp>
        <p:nvSpPr>
          <p:cNvPr id="1247234" name="Rectangle 2"/>
          <p:cNvSpPr>
            <a:spLocks noGrp="1" noRot="1" noChangeAspect="1" noChangeArrowheads="1" noTextEdit="1"/>
          </p:cNvSpPr>
          <p:nvPr>
            <p:ph type="sldImg"/>
          </p:nvPr>
        </p:nvSpPr>
        <p:spPr>
          <a:ln/>
        </p:spPr>
      </p:sp>
      <p:sp>
        <p:nvSpPr>
          <p:cNvPr id="1247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97939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4D352B7-F3A5-49A6-A993-E6326F48922F}" type="slidenum">
              <a:rPr lang="en-US" altLang="en-US"/>
              <a:pPr/>
              <a:t>26</a:t>
            </a:fld>
            <a:endParaRPr lang="en-US" altLang="en-US"/>
          </a:p>
        </p:txBody>
      </p:sp>
      <p:sp>
        <p:nvSpPr>
          <p:cNvPr id="1249282" name="Rectangle 2"/>
          <p:cNvSpPr>
            <a:spLocks noGrp="1" noRot="1" noChangeAspect="1" noChangeArrowheads="1" noTextEdit="1"/>
          </p:cNvSpPr>
          <p:nvPr>
            <p:ph type="sldImg"/>
          </p:nvPr>
        </p:nvSpPr>
        <p:spPr>
          <a:ln/>
        </p:spPr>
      </p:sp>
      <p:sp>
        <p:nvSpPr>
          <p:cNvPr id="12492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13251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B9F2AC7-DF9B-4DF7-9806-1D55BCB7F357}" type="slidenum">
              <a:rPr lang="en-US" altLang="en-US"/>
              <a:pPr/>
              <a:t>28</a:t>
            </a:fld>
            <a:endParaRPr lang="en-US" alt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92406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B0072EE-C325-4946-9B7F-9922238986D8}" type="slidenum">
              <a:rPr lang="en-US" altLang="en-US"/>
              <a:pPr/>
              <a:t>29</a:t>
            </a:fld>
            <a:endParaRPr lang="en-US" altLang="en-US"/>
          </a:p>
        </p:txBody>
      </p:sp>
      <p:sp>
        <p:nvSpPr>
          <p:cNvPr id="1064962" name="Rectangle 2"/>
          <p:cNvSpPr>
            <a:spLocks noGrp="1" noRot="1" noChangeAspect="1" noChangeArrowheads="1" noTextEdit="1"/>
          </p:cNvSpPr>
          <p:nvPr>
            <p:ph type="sldImg"/>
          </p:nvPr>
        </p:nvSpPr>
        <p:spPr>
          <a:ln/>
        </p:spPr>
      </p:sp>
      <p:sp>
        <p:nvSpPr>
          <p:cNvPr id="10649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75651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6F330FE-9A79-46AD-B6B6-66661C16305C}" type="slidenum">
              <a:rPr lang="en-US" altLang="en-US"/>
              <a:pPr/>
              <a:t>3</a:t>
            </a:fld>
            <a:endParaRPr lang="en-US" alt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321893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E33762D-C38A-4604-ADAB-CE84A2B70E5C}" type="slidenum">
              <a:rPr lang="en-US" altLang="en-US"/>
              <a:pPr/>
              <a:t>30</a:t>
            </a:fld>
            <a:endParaRPr lang="en-US" altLang="en-US"/>
          </a:p>
        </p:txBody>
      </p:sp>
      <p:sp>
        <p:nvSpPr>
          <p:cNvPr id="1110018" name="Rectangle 2"/>
          <p:cNvSpPr>
            <a:spLocks noGrp="1" noRot="1" noChangeAspect="1" noChangeArrowheads="1" noTextEdit="1"/>
          </p:cNvSpPr>
          <p:nvPr>
            <p:ph type="sldImg"/>
          </p:nvPr>
        </p:nvSpPr>
        <p:spPr>
          <a:ln/>
        </p:spPr>
      </p:sp>
      <p:sp>
        <p:nvSpPr>
          <p:cNvPr id="1110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34977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0800A2F-D0DB-4731-8345-0B7AB3FF016C}" type="slidenum">
              <a:rPr lang="en-US" altLang="en-US"/>
              <a:pPr/>
              <a:t>31</a:t>
            </a:fld>
            <a:endParaRPr lang="en-US" alt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73904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0800A2F-D0DB-4731-8345-0B7AB3FF016C}" type="slidenum">
              <a:rPr lang="en-US" altLang="en-US"/>
              <a:pPr/>
              <a:t>32</a:t>
            </a:fld>
            <a:endParaRPr lang="en-US" alt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10510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4BB0F50-1C0A-4B8F-9FB4-C3C7DA4E02DD}" type="slidenum">
              <a:rPr lang="en-US" altLang="en-US"/>
              <a:pPr/>
              <a:t>33</a:t>
            </a:fld>
            <a:endParaRPr lang="en-US" alt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298317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7147A25-9742-4432-8E6D-E0AEBF100969}" type="slidenum">
              <a:rPr lang="en-US" altLang="en-US"/>
              <a:pPr/>
              <a:t>34</a:t>
            </a:fld>
            <a:endParaRPr lang="en-US" altLang="en-US"/>
          </a:p>
        </p:txBody>
      </p:sp>
      <p:sp>
        <p:nvSpPr>
          <p:cNvPr id="1134594" name="Rectangle 2"/>
          <p:cNvSpPr>
            <a:spLocks noGrp="1" noRot="1" noChangeAspect="1" noChangeArrowheads="1" noTextEdit="1"/>
          </p:cNvSpPr>
          <p:nvPr>
            <p:ph type="sldImg"/>
          </p:nvPr>
        </p:nvSpPr>
        <p:spPr>
          <a:ln/>
        </p:spPr>
      </p:sp>
      <p:sp>
        <p:nvSpPr>
          <p:cNvPr id="11345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849577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95D6FE5-9C84-4438-B80E-7379DE2CBE83}" type="slidenum">
              <a:rPr lang="en-US" altLang="en-US"/>
              <a:pPr/>
              <a:t>35</a:t>
            </a:fld>
            <a:endParaRPr lang="en-US" altLang="en-US"/>
          </a:p>
        </p:txBody>
      </p:sp>
      <p:sp>
        <p:nvSpPr>
          <p:cNvPr id="1136642" name="Rectangle 2"/>
          <p:cNvSpPr>
            <a:spLocks noGrp="1" noRot="1" noChangeAspect="1" noChangeArrowheads="1" noTextEdit="1"/>
          </p:cNvSpPr>
          <p:nvPr>
            <p:ph type="sldImg"/>
          </p:nvPr>
        </p:nvSpPr>
        <p:spPr>
          <a:ln/>
        </p:spPr>
      </p:sp>
      <p:sp>
        <p:nvSpPr>
          <p:cNvPr id="11366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28848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C373F94-F35A-4252-8F5C-77C63FE24201}" type="slidenum">
              <a:rPr lang="en-US" altLang="en-US"/>
              <a:pPr/>
              <a:t>36</a:t>
            </a:fld>
            <a:endParaRPr lang="en-US" altLang="en-US"/>
          </a:p>
        </p:txBody>
      </p:sp>
      <p:sp>
        <p:nvSpPr>
          <p:cNvPr id="1138690" name="Rectangle 2"/>
          <p:cNvSpPr>
            <a:spLocks noGrp="1" noRot="1" noChangeAspect="1" noChangeArrowheads="1" noTextEdit="1"/>
          </p:cNvSpPr>
          <p:nvPr>
            <p:ph type="sldImg"/>
          </p:nvPr>
        </p:nvSpPr>
        <p:spPr>
          <a:ln/>
        </p:spPr>
      </p:sp>
      <p:sp>
        <p:nvSpPr>
          <p:cNvPr id="11386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76167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DE7D75E-0B88-48FE-A333-57FB3EC30C0E}" type="slidenum">
              <a:rPr lang="en-US" altLang="en-US"/>
              <a:pPr/>
              <a:t>37</a:t>
            </a:fld>
            <a:endParaRPr lang="en-US" altLang="en-US"/>
          </a:p>
        </p:txBody>
      </p:sp>
      <p:sp>
        <p:nvSpPr>
          <p:cNvPr id="1140738" name="Rectangle 2"/>
          <p:cNvSpPr>
            <a:spLocks noGrp="1" noRot="1" noChangeAspect="1" noChangeArrowheads="1" noTextEdit="1"/>
          </p:cNvSpPr>
          <p:nvPr>
            <p:ph type="sldImg"/>
          </p:nvPr>
        </p:nvSpPr>
        <p:spPr>
          <a:ln/>
        </p:spPr>
      </p:sp>
      <p:sp>
        <p:nvSpPr>
          <p:cNvPr id="11407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345223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124911D-47F9-489D-A1D7-93E24B3EEC94}" type="slidenum">
              <a:rPr lang="en-US" altLang="en-US"/>
              <a:pPr/>
              <a:t>38</a:t>
            </a:fld>
            <a:endParaRPr lang="en-US" altLang="en-US"/>
          </a:p>
        </p:txBody>
      </p:sp>
      <p:sp>
        <p:nvSpPr>
          <p:cNvPr id="1142786" name="Rectangle 2"/>
          <p:cNvSpPr>
            <a:spLocks noGrp="1" noRot="1" noChangeAspect="1" noChangeArrowheads="1" noTextEdit="1"/>
          </p:cNvSpPr>
          <p:nvPr>
            <p:ph type="sldImg"/>
          </p:nvPr>
        </p:nvSpPr>
        <p:spPr>
          <a:ln/>
        </p:spPr>
      </p:sp>
      <p:sp>
        <p:nvSpPr>
          <p:cNvPr id="1142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695368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D49D872-89F7-4C07-A1A9-7FCC21AA81B7}" type="slidenum">
              <a:rPr lang="en-US" altLang="en-US"/>
              <a:pPr/>
              <a:t>39</a:t>
            </a:fld>
            <a:endParaRPr lang="en-US" altLang="en-US"/>
          </a:p>
        </p:txBody>
      </p:sp>
      <p:sp>
        <p:nvSpPr>
          <p:cNvPr id="1153026" name="Rectangle 2"/>
          <p:cNvSpPr>
            <a:spLocks noGrp="1" noRot="1" noChangeAspect="1" noChangeArrowheads="1" noTextEdit="1"/>
          </p:cNvSpPr>
          <p:nvPr>
            <p:ph type="sldImg"/>
          </p:nvPr>
        </p:nvSpPr>
        <p:spPr>
          <a:ln/>
        </p:spPr>
      </p:sp>
      <p:sp>
        <p:nvSpPr>
          <p:cNvPr id="11530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78348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A2ABC85-447D-47BC-8A46-2EE27610502F}" type="slidenum">
              <a:rPr lang="en-US" altLang="en-US"/>
              <a:pPr/>
              <a:t>4</a:t>
            </a:fld>
            <a:endParaRPr lang="en-US" altLang="en-US"/>
          </a:p>
        </p:txBody>
      </p:sp>
      <p:sp>
        <p:nvSpPr>
          <p:cNvPr id="1200130" name="Rectangle 2"/>
          <p:cNvSpPr>
            <a:spLocks noGrp="1" noRot="1" noChangeAspect="1" noChangeArrowheads="1" noTextEdit="1"/>
          </p:cNvSpPr>
          <p:nvPr>
            <p:ph type="sldImg"/>
          </p:nvPr>
        </p:nvSpPr>
        <p:spPr>
          <a:ln/>
        </p:spPr>
      </p:sp>
      <p:sp>
        <p:nvSpPr>
          <p:cNvPr id="12001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62139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DE11AB3-E24C-4F72-8E25-EE0217BFD571}" type="slidenum">
              <a:rPr lang="en-US" altLang="en-US"/>
              <a:pPr/>
              <a:t>40</a:t>
            </a:fld>
            <a:endParaRPr lang="en-US" altLang="en-US"/>
          </a:p>
        </p:txBody>
      </p:sp>
      <p:sp>
        <p:nvSpPr>
          <p:cNvPr id="1155074" name="Rectangle 2"/>
          <p:cNvSpPr>
            <a:spLocks noGrp="1" noRot="1" noChangeAspect="1" noChangeArrowheads="1" noTextEdit="1"/>
          </p:cNvSpPr>
          <p:nvPr>
            <p:ph type="sldImg"/>
          </p:nvPr>
        </p:nvSpPr>
        <p:spPr>
          <a:ln/>
        </p:spPr>
      </p:sp>
      <p:sp>
        <p:nvSpPr>
          <p:cNvPr id="1155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961618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2F9FF2C-0765-4B9B-A452-84AB4205F8EF}" type="slidenum">
              <a:rPr lang="en-US" altLang="en-US"/>
              <a:pPr/>
              <a:t>41</a:t>
            </a:fld>
            <a:endParaRPr lang="en-US" altLang="en-US"/>
          </a:p>
        </p:txBody>
      </p:sp>
      <p:sp>
        <p:nvSpPr>
          <p:cNvPr id="1161218" name="Rectangle 2"/>
          <p:cNvSpPr>
            <a:spLocks noGrp="1" noRot="1" noChangeAspect="1" noChangeArrowheads="1" noTextEdit="1"/>
          </p:cNvSpPr>
          <p:nvPr>
            <p:ph type="sldImg"/>
          </p:nvPr>
        </p:nvSpPr>
        <p:spPr>
          <a:ln/>
        </p:spPr>
      </p:sp>
      <p:sp>
        <p:nvSpPr>
          <p:cNvPr id="1161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526301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97548EA-0790-4C33-B800-B68A8AD3AB5A}" type="slidenum">
              <a:rPr lang="en-US" altLang="en-US"/>
              <a:pPr/>
              <a:t>42</a:t>
            </a:fld>
            <a:endParaRPr lang="en-US" altLang="en-US"/>
          </a:p>
        </p:txBody>
      </p:sp>
      <p:sp>
        <p:nvSpPr>
          <p:cNvPr id="1163266" name="Rectangle 2"/>
          <p:cNvSpPr>
            <a:spLocks noGrp="1" noRot="1" noChangeAspect="1" noChangeArrowheads="1" noTextEdit="1"/>
          </p:cNvSpPr>
          <p:nvPr>
            <p:ph type="sldImg"/>
          </p:nvPr>
        </p:nvSpPr>
        <p:spPr>
          <a:ln/>
        </p:spPr>
      </p:sp>
      <p:sp>
        <p:nvSpPr>
          <p:cNvPr id="11632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354622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834406D-1E99-4AA0-A4C1-513D1EADEDD5}" type="slidenum">
              <a:rPr lang="en-US" altLang="en-US"/>
              <a:pPr/>
              <a:t>43</a:t>
            </a:fld>
            <a:endParaRPr lang="en-US" altLang="en-US"/>
          </a:p>
        </p:txBody>
      </p:sp>
      <p:sp>
        <p:nvSpPr>
          <p:cNvPr id="1165314" name="Rectangle 2"/>
          <p:cNvSpPr>
            <a:spLocks noGrp="1" noRot="1" noChangeAspect="1" noChangeArrowheads="1" noTextEdit="1"/>
          </p:cNvSpPr>
          <p:nvPr>
            <p:ph type="sldImg"/>
          </p:nvPr>
        </p:nvSpPr>
        <p:spPr>
          <a:ln/>
        </p:spPr>
      </p:sp>
      <p:sp>
        <p:nvSpPr>
          <p:cNvPr id="11653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696055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1A04502-9EF1-4EE8-8E19-6A796FAC82AC}" type="slidenum">
              <a:rPr lang="en-US" altLang="en-US"/>
              <a:pPr/>
              <a:t>44</a:t>
            </a:fld>
            <a:endParaRPr lang="en-US" altLang="en-US"/>
          </a:p>
        </p:txBody>
      </p:sp>
      <p:sp>
        <p:nvSpPr>
          <p:cNvPr id="1167362" name="Rectangle 2"/>
          <p:cNvSpPr>
            <a:spLocks noGrp="1" noRot="1" noChangeAspect="1" noChangeArrowheads="1" noTextEdit="1"/>
          </p:cNvSpPr>
          <p:nvPr>
            <p:ph type="sldImg"/>
          </p:nvPr>
        </p:nvSpPr>
        <p:spPr>
          <a:ln/>
        </p:spPr>
      </p:sp>
      <p:sp>
        <p:nvSpPr>
          <p:cNvPr id="11673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018062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FBBAA86-50D0-4F9E-86FC-1C6D881CD342}" type="slidenum">
              <a:rPr lang="en-US" altLang="en-US"/>
              <a:pPr/>
              <a:t>45</a:t>
            </a:fld>
            <a:endParaRPr lang="en-US" altLang="en-US"/>
          </a:p>
        </p:txBody>
      </p:sp>
      <p:sp>
        <p:nvSpPr>
          <p:cNvPr id="1169410" name="Rectangle 2"/>
          <p:cNvSpPr>
            <a:spLocks noGrp="1" noRot="1" noChangeAspect="1" noChangeArrowheads="1" noTextEdit="1"/>
          </p:cNvSpPr>
          <p:nvPr>
            <p:ph type="sldImg"/>
          </p:nvPr>
        </p:nvSpPr>
        <p:spPr>
          <a:ln/>
        </p:spPr>
      </p:sp>
      <p:sp>
        <p:nvSpPr>
          <p:cNvPr id="1169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606183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E66C0C0-2A21-4289-8FC3-6FF23C2DA75D}" type="slidenum">
              <a:rPr lang="en-US" altLang="en-US"/>
              <a:pPr/>
              <a:t>46</a:t>
            </a:fld>
            <a:endParaRPr lang="en-US" altLang="en-US"/>
          </a:p>
        </p:txBody>
      </p:sp>
      <p:sp>
        <p:nvSpPr>
          <p:cNvPr id="1171458" name="Rectangle 2"/>
          <p:cNvSpPr>
            <a:spLocks noGrp="1" noRot="1" noChangeAspect="1" noChangeArrowheads="1" noTextEdit="1"/>
          </p:cNvSpPr>
          <p:nvPr>
            <p:ph type="sldImg"/>
          </p:nvPr>
        </p:nvSpPr>
        <p:spPr>
          <a:ln/>
        </p:spPr>
      </p:sp>
      <p:sp>
        <p:nvSpPr>
          <p:cNvPr id="1171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956566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832176F5-DD9B-46CD-A679-FA311EA3E885}" type="slidenum">
              <a:rPr lang="en-US" altLang="en-US"/>
              <a:pPr/>
              <a:t>47</a:t>
            </a:fld>
            <a:endParaRPr lang="en-US" altLang="en-US"/>
          </a:p>
        </p:txBody>
      </p:sp>
      <p:sp>
        <p:nvSpPr>
          <p:cNvPr id="1173506" name="Rectangle 2"/>
          <p:cNvSpPr>
            <a:spLocks noGrp="1" noRot="1" noChangeAspect="1" noChangeArrowheads="1" noTextEdit="1"/>
          </p:cNvSpPr>
          <p:nvPr>
            <p:ph type="sldImg"/>
          </p:nvPr>
        </p:nvSpPr>
        <p:spPr>
          <a:ln/>
        </p:spPr>
      </p:sp>
      <p:sp>
        <p:nvSpPr>
          <p:cNvPr id="1173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309890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E410C56-61BD-4427-AB76-1C83A49C12AE}" type="slidenum">
              <a:rPr lang="en-US" altLang="en-US"/>
              <a:pPr/>
              <a:t>48</a:t>
            </a:fld>
            <a:endParaRPr lang="en-US" altLang="en-US"/>
          </a:p>
        </p:txBody>
      </p:sp>
      <p:sp>
        <p:nvSpPr>
          <p:cNvPr id="1175554" name="Rectangle 2"/>
          <p:cNvSpPr>
            <a:spLocks noGrp="1" noRot="1" noChangeAspect="1" noChangeArrowheads="1" noTextEdit="1"/>
          </p:cNvSpPr>
          <p:nvPr>
            <p:ph type="sldImg"/>
          </p:nvPr>
        </p:nvSpPr>
        <p:spPr>
          <a:ln/>
        </p:spPr>
      </p:sp>
      <p:sp>
        <p:nvSpPr>
          <p:cNvPr id="1175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92921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3FE2DBB-F64D-4097-B302-1E76035BD0A1}" type="slidenum">
              <a:rPr lang="en-US" altLang="en-US"/>
              <a:pPr/>
              <a:t>5</a:t>
            </a:fld>
            <a:endParaRPr lang="en-US" altLang="en-US"/>
          </a:p>
        </p:txBody>
      </p:sp>
      <p:sp>
        <p:nvSpPr>
          <p:cNvPr id="1189890" name="Rectangle 2"/>
          <p:cNvSpPr>
            <a:spLocks noGrp="1" noRot="1" noChangeAspect="1" noChangeArrowheads="1" noTextEdit="1"/>
          </p:cNvSpPr>
          <p:nvPr>
            <p:ph type="sldImg"/>
          </p:nvPr>
        </p:nvSpPr>
        <p:spPr>
          <a:ln/>
        </p:spPr>
      </p:sp>
      <p:sp>
        <p:nvSpPr>
          <p:cNvPr id="11898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24842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0148526-0AE1-4091-BBA6-393FD21E6779}" type="slidenum">
              <a:rPr lang="en-US" altLang="en-US"/>
              <a:pPr/>
              <a:t>6</a:t>
            </a:fld>
            <a:endParaRPr lang="en-US" altLang="en-US"/>
          </a:p>
        </p:txBody>
      </p:sp>
      <p:sp>
        <p:nvSpPr>
          <p:cNvPr id="1193986" name="Rectangle 2"/>
          <p:cNvSpPr>
            <a:spLocks noGrp="1" noRot="1" noChangeAspect="1" noChangeArrowheads="1" noTextEdit="1"/>
          </p:cNvSpPr>
          <p:nvPr>
            <p:ph type="sldImg"/>
          </p:nvPr>
        </p:nvSpPr>
        <p:spPr>
          <a:ln/>
        </p:spPr>
      </p:sp>
      <p:sp>
        <p:nvSpPr>
          <p:cNvPr id="11939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50075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9008DAA4-4625-4BAA-9002-F28EC718EA62}" type="slidenum">
              <a:rPr lang="en-US" altLang="en-US"/>
              <a:pPr/>
              <a:t>7</a:t>
            </a:fld>
            <a:endParaRPr lang="en-US" altLang="en-US"/>
          </a:p>
        </p:txBody>
      </p:sp>
      <p:sp>
        <p:nvSpPr>
          <p:cNvPr id="1206274" name="Rectangle 2"/>
          <p:cNvSpPr>
            <a:spLocks noGrp="1" noRot="1" noChangeAspect="1" noChangeArrowheads="1" noTextEdit="1"/>
          </p:cNvSpPr>
          <p:nvPr>
            <p:ph type="sldImg"/>
          </p:nvPr>
        </p:nvSpPr>
        <p:spPr>
          <a:ln/>
        </p:spPr>
      </p:sp>
      <p:sp>
        <p:nvSpPr>
          <p:cNvPr id="1206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53624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i="0" dirty="0">
                <a:solidFill>
                  <a:srgbClr val="202122"/>
                </a:solidFill>
                <a:effectLst/>
                <a:latin typeface="Arial" panose="020B0604020202020204" pitchFamily="34" charset="0"/>
              </a:rPr>
              <a:t>Network convergence</a:t>
            </a:r>
            <a:r>
              <a:rPr lang="en-SG" b="0" i="0" dirty="0">
                <a:solidFill>
                  <a:srgbClr val="202122"/>
                </a:solidFill>
                <a:effectLst/>
                <a:latin typeface="Arial" panose="020B0604020202020204" pitchFamily="34" charset="0"/>
              </a:rPr>
              <a:t> refers to the provision of telephone, video and data communication services within a single network. In other words, one company provides services for all forms of communication.</a:t>
            </a:r>
            <a:endParaRPr lang="en-SG" dirty="0"/>
          </a:p>
        </p:txBody>
      </p:sp>
      <p:sp>
        <p:nvSpPr>
          <p:cNvPr id="4" name="Slide Number Placeholder 3"/>
          <p:cNvSpPr>
            <a:spLocks noGrp="1"/>
          </p:cNvSpPr>
          <p:nvPr>
            <p:ph type="sldNum" sz="quarter" idx="5"/>
          </p:nvPr>
        </p:nvSpPr>
        <p:spPr/>
        <p:txBody>
          <a:bodyPr/>
          <a:lstStyle/>
          <a:p>
            <a:fld id="{8E081685-7A58-4FF6-B242-83237723AB73}" type="slidenum">
              <a:rPr lang="en-US" smtClean="0"/>
              <a:t>8</a:t>
            </a:fld>
            <a:endParaRPr lang="en-US"/>
          </a:p>
        </p:txBody>
      </p:sp>
    </p:spTree>
    <p:extLst>
      <p:ext uri="{BB962C8B-B14F-4D97-AF65-F5344CB8AC3E}">
        <p14:creationId xmlns:p14="http://schemas.microsoft.com/office/powerpoint/2010/main" val="911878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170421E-10E7-4AD2-9FED-B38AD18A96FF}" type="slidenum">
              <a:rPr lang="en-US" altLang="en-US"/>
              <a:pPr/>
              <a:t>17</a:t>
            </a:fld>
            <a:endParaRPr lang="en-US" altLang="en-US"/>
          </a:p>
        </p:txBody>
      </p:sp>
      <p:sp>
        <p:nvSpPr>
          <p:cNvPr id="1232898" name="Rectangle 2"/>
          <p:cNvSpPr>
            <a:spLocks noGrp="1" noRot="1" noChangeAspect="1" noChangeArrowheads="1" noTextEdit="1"/>
          </p:cNvSpPr>
          <p:nvPr>
            <p:ph type="sldImg"/>
          </p:nvPr>
        </p:nvSpPr>
        <p:spPr>
          <a:ln/>
        </p:spPr>
      </p:sp>
      <p:sp>
        <p:nvSpPr>
          <p:cNvPr id="12328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34134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037E249-E733-47F1-B8F8-EFF4DE505B10}" type="slidenum">
              <a:rPr lang="en-US" altLang="en-US"/>
              <a:pPr/>
              <a:t>18</a:t>
            </a:fld>
            <a:endParaRPr lang="en-US" altLang="en-US"/>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2467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2AA6918-1BB2-46CF-8D25-0121B6FDF3F7}"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186D4-58CE-4C94-8A50-DC4C793580E3}" type="slidenum">
              <a:rPr lang="en-US" smtClean="0"/>
              <a:t>‹#›</a:t>
            </a:fld>
            <a:endParaRPr lang="en-US"/>
          </a:p>
        </p:txBody>
      </p:sp>
    </p:spTree>
    <p:extLst>
      <p:ext uri="{BB962C8B-B14F-4D97-AF65-F5344CB8AC3E}">
        <p14:creationId xmlns:p14="http://schemas.microsoft.com/office/powerpoint/2010/main" val="413032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AA6918-1BB2-46CF-8D25-0121B6FDF3F7}"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186D4-58CE-4C94-8A50-DC4C793580E3}" type="slidenum">
              <a:rPr lang="en-US" smtClean="0"/>
              <a:t>‹#›</a:t>
            </a:fld>
            <a:endParaRPr lang="en-US"/>
          </a:p>
        </p:txBody>
      </p:sp>
    </p:spTree>
    <p:extLst>
      <p:ext uri="{BB962C8B-B14F-4D97-AF65-F5344CB8AC3E}">
        <p14:creationId xmlns:p14="http://schemas.microsoft.com/office/powerpoint/2010/main" val="1682546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AA6918-1BB2-46CF-8D25-0121B6FDF3F7}"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186D4-58CE-4C94-8A50-DC4C793580E3}" type="slidenum">
              <a:rPr lang="en-US" smtClean="0"/>
              <a:t>‹#›</a:t>
            </a:fld>
            <a:endParaRPr lang="en-US"/>
          </a:p>
        </p:txBody>
      </p:sp>
    </p:spTree>
    <p:extLst>
      <p:ext uri="{BB962C8B-B14F-4D97-AF65-F5344CB8AC3E}">
        <p14:creationId xmlns:p14="http://schemas.microsoft.com/office/powerpoint/2010/main" val="16534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AA6918-1BB2-46CF-8D25-0121B6FDF3F7}"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186D4-58CE-4C94-8A50-DC4C793580E3}" type="slidenum">
              <a:rPr lang="en-US" smtClean="0"/>
              <a:t>‹#›</a:t>
            </a:fld>
            <a:endParaRPr lang="en-US"/>
          </a:p>
        </p:txBody>
      </p:sp>
    </p:spTree>
    <p:extLst>
      <p:ext uri="{BB962C8B-B14F-4D97-AF65-F5344CB8AC3E}">
        <p14:creationId xmlns:p14="http://schemas.microsoft.com/office/powerpoint/2010/main" val="1324742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AA6918-1BB2-46CF-8D25-0121B6FDF3F7}"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186D4-58CE-4C94-8A50-DC4C793580E3}" type="slidenum">
              <a:rPr lang="en-US" smtClean="0"/>
              <a:t>‹#›</a:t>
            </a:fld>
            <a:endParaRPr lang="en-US"/>
          </a:p>
        </p:txBody>
      </p:sp>
    </p:spTree>
    <p:extLst>
      <p:ext uri="{BB962C8B-B14F-4D97-AF65-F5344CB8AC3E}">
        <p14:creationId xmlns:p14="http://schemas.microsoft.com/office/powerpoint/2010/main" val="3184805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AA6918-1BB2-46CF-8D25-0121B6FDF3F7}"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0186D4-58CE-4C94-8A50-DC4C793580E3}" type="slidenum">
              <a:rPr lang="en-US" smtClean="0"/>
              <a:t>‹#›</a:t>
            </a:fld>
            <a:endParaRPr lang="en-US"/>
          </a:p>
        </p:txBody>
      </p:sp>
    </p:spTree>
    <p:extLst>
      <p:ext uri="{BB962C8B-B14F-4D97-AF65-F5344CB8AC3E}">
        <p14:creationId xmlns:p14="http://schemas.microsoft.com/office/powerpoint/2010/main" val="37622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AA6918-1BB2-46CF-8D25-0121B6FDF3F7}" type="datetimeFigureOut">
              <a:rPr lang="en-US" smtClean="0"/>
              <a:t>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0186D4-58CE-4C94-8A50-DC4C793580E3}" type="slidenum">
              <a:rPr lang="en-US" smtClean="0"/>
              <a:t>‹#›</a:t>
            </a:fld>
            <a:endParaRPr lang="en-US"/>
          </a:p>
        </p:txBody>
      </p:sp>
    </p:spTree>
    <p:extLst>
      <p:ext uri="{BB962C8B-B14F-4D97-AF65-F5344CB8AC3E}">
        <p14:creationId xmlns:p14="http://schemas.microsoft.com/office/powerpoint/2010/main" val="1446322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AA6918-1BB2-46CF-8D25-0121B6FDF3F7}" type="datetimeFigureOut">
              <a:rPr lang="en-US" smtClean="0"/>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0186D4-58CE-4C94-8A50-DC4C793580E3}" type="slidenum">
              <a:rPr lang="en-US" smtClean="0"/>
              <a:t>‹#›</a:t>
            </a:fld>
            <a:endParaRPr lang="en-US"/>
          </a:p>
        </p:txBody>
      </p:sp>
    </p:spTree>
    <p:extLst>
      <p:ext uri="{BB962C8B-B14F-4D97-AF65-F5344CB8AC3E}">
        <p14:creationId xmlns:p14="http://schemas.microsoft.com/office/powerpoint/2010/main" val="300741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AA6918-1BB2-46CF-8D25-0121B6FDF3F7}" type="datetimeFigureOut">
              <a:rPr lang="en-US" smtClean="0"/>
              <a:t>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0186D4-58CE-4C94-8A50-DC4C793580E3}" type="slidenum">
              <a:rPr lang="en-US" smtClean="0"/>
              <a:t>‹#›</a:t>
            </a:fld>
            <a:endParaRPr lang="en-US"/>
          </a:p>
        </p:txBody>
      </p:sp>
    </p:spTree>
    <p:extLst>
      <p:ext uri="{BB962C8B-B14F-4D97-AF65-F5344CB8AC3E}">
        <p14:creationId xmlns:p14="http://schemas.microsoft.com/office/powerpoint/2010/main" val="2878935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AA6918-1BB2-46CF-8D25-0121B6FDF3F7}"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0186D4-58CE-4C94-8A50-DC4C793580E3}" type="slidenum">
              <a:rPr lang="en-US" smtClean="0"/>
              <a:t>‹#›</a:t>
            </a:fld>
            <a:endParaRPr lang="en-US"/>
          </a:p>
        </p:txBody>
      </p:sp>
    </p:spTree>
    <p:extLst>
      <p:ext uri="{BB962C8B-B14F-4D97-AF65-F5344CB8AC3E}">
        <p14:creationId xmlns:p14="http://schemas.microsoft.com/office/powerpoint/2010/main" val="296486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AA6918-1BB2-46CF-8D25-0121B6FDF3F7}"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0186D4-58CE-4C94-8A50-DC4C793580E3}" type="slidenum">
              <a:rPr lang="en-US" smtClean="0"/>
              <a:t>‹#›</a:t>
            </a:fld>
            <a:endParaRPr lang="en-US"/>
          </a:p>
        </p:txBody>
      </p:sp>
    </p:spTree>
    <p:extLst>
      <p:ext uri="{BB962C8B-B14F-4D97-AF65-F5344CB8AC3E}">
        <p14:creationId xmlns:p14="http://schemas.microsoft.com/office/powerpoint/2010/main" val="1830049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AA6918-1BB2-46CF-8D25-0121B6FDF3F7}" type="datetimeFigureOut">
              <a:rPr lang="en-US" smtClean="0"/>
              <a:t>11/3/2020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186D4-58CE-4C94-8A50-DC4C793580E3}" type="slidenum">
              <a:rPr lang="en-US" smtClean="0"/>
              <a:t>‹#›</a:t>
            </a:fld>
            <a:endParaRPr lang="en-US"/>
          </a:p>
        </p:txBody>
      </p:sp>
    </p:spTree>
    <p:extLst>
      <p:ext uri="{BB962C8B-B14F-4D97-AF65-F5344CB8AC3E}">
        <p14:creationId xmlns:p14="http://schemas.microsoft.com/office/powerpoint/2010/main" val="506413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Routing Concepts</a:t>
            </a:r>
          </a:p>
        </p:txBody>
      </p:sp>
      <p:sp>
        <p:nvSpPr>
          <p:cNvPr id="3" name="Subtitle 2"/>
          <p:cNvSpPr>
            <a:spLocks noGrp="1"/>
          </p:cNvSpPr>
          <p:nvPr>
            <p:ph type="subTitle" idx="1"/>
          </p:nvPr>
        </p:nvSpPr>
        <p:spPr/>
        <p:txBody>
          <a:bodyPr>
            <a:normAutofit lnSpcReduction="10000"/>
          </a:bodyPr>
          <a:lstStyle/>
          <a:p>
            <a:r>
              <a:rPr lang="en-US" dirty="0"/>
              <a:t>Prepared by</a:t>
            </a:r>
          </a:p>
          <a:p>
            <a:r>
              <a:rPr lang="en-US" dirty="0"/>
              <a:t>Risala Tasin Khan</a:t>
            </a:r>
          </a:p>
          <a:p>
            <a:r>
              <a:rPr lang="en-US"/>
              <a:t>Professor</a:t>
            </a:r>
            <a:endParaRPr lang="en-US" dirty="0"/>
          </a:p>
          <a:p>
            <a:r>
              <a:rPr lang="en-US" dirty="0"/>
              <a:t>IIT, JU</a:t>
            </a:r>
          </a:p>
        </p:txBody>
      </p:sp>
    </p:spTree>
    <p:extLst>
      <p:ext uri="{BB962C8B-B14F-4D97-AF65-F5344CB8AC3E}">
        <p14:creationId xmlns:p14="http://schemas.microsoft.com/office/powerpoint/2010/main" val="947656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Forwarding (cont..)</a:t>
            </a:r>
          </a:p>
        </p:txBody>
      </p:sp>
      <p:sp>
        <p:nvSpPr>
          <p:cNvPr id="3" name="Content Placeholder 2"/>
          <p:cNvSpPr>
            <a:spLocks noGrp="1"/>
          </p:cNvSpPr>
          <p:nvPr>
            <p:ph sz="half" idx="1"/>
          </p:nvPr>
        </p:nvSpPr>
        <p:spPr/>
        <p:txBody>
          <a:bodyPr/>
          <a:lstStyle/>
          <a:p>
            <a:r>
              <a:rPr lang="en-US" dirty="0"/>
              <a:t>If the packet is destined for a remote network, the routing table is checked and if there is a route or default route, the packet is forwarded to the next-hop router as shown in the figure</a:t>
            </a:r>
          </a:p>
        </p:txBody>
      </p:sp>
      <p:pic>
        <p:nvPicPr>
          <p:cNvPr id="5" name="Content Placeholder 4"/>
          <p:cNvPicPr>
            <a:picLocks noGrp="1" noChangeAspect="1"/>
          </p:cNvPicPr>
          <p:nvPr>
            <p:ph sz="half" idx="2"/>
          </p:nvPr>
        </p:nvPicPr>
        <p:blipFill>
          <a:blip r:embed="rId2"/>
          <a:stretch>
            <a:fillRect/>
          </a:stretch>
        </p:blipFill>
        <p:spPr>
          <a:xfrm>
            <a:off x="6172200" y="1825624"/>
            <a:ext cx="5181600" cy="4464339"/>
          </a:xfrm>
          <a:prstGeom prst="rect">
            <a:avLst/>
          </a:prstGeom>
        </p:spPr>
      </p:pic>
    </p:spTree>
    <p:extLst>
      <p:ext uri="{BB962C8B-B14F-4D97-AF65-F5344CB8AC3E}">
        <p14:creationId xmlns:p14="http://schemas.microsoft.com/office/powerpoint/2010/main" val="1945853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Forwarding (Cont..)</a:t>
            </a:r>
          </a:p>
        </p:txBody>
      </p:sp>
      <p:sp>
        <p:nvSpPr>
          <p:cNvPr id="3" name="Content Placeholder 2"/>
          <p:cNvSpPr>
            <a:spLocks noGrp="1"/>
          </p:cNvSpPr>
          <p:nvPr>
            <p:ph sz="half" idx="1"/>
          </p:nvPr>
        </p:nvSpPr>
        <p:spPr/>
        <p:txBody>
          <a:bodyPr/>
          <a:lstStyle/>
          <a:p>
            <a:r>
              <a:rPr lang="en-US" dirty="0"/>
              <a:t>If the packet is destined for a network not in the routing table and no default route exists then it is dropped, as shown in Figure</a:t>
            </a:r>
          </a:p>
        </p:txBody>
      </p:sp>
      <p:pic>
        <p:nvPicPr>
          <p:cNvPr id="5" name="Content Placeholder 4"/>
          <p:cNvPicPr>
            <a:picLocks noGrp="1" noChangeAspect="1"/>
          </p:cNvPicPr>
          <p:nvPr>
            <p:ph sz="half" idx="2"/>
          </p:nvPr>
        </p:nvPicPr>
        <p:blipFill>
          <a:blip r:embed="rId2"/>
          <a:stretch>
            <a:fillRect/>
          </a:stretch>
        </p:blipFill>
        <p:spPr>
          <a:xfrm>
            <a:off x="6172200" y="1825625"/>
            <a:ext cx="5181600" cy="4561320"/>
          </a:xfrm>
          <a:prstGeom prst="rect">
            <a:avLst/>
          </a:prstGeom>
        </p:spPr>
      </p:pic>
    </p:spTree>
    <p:extLst>
      <p:ext uri="{BB962C8B-B14F-4D97-AF65-F5344CB8AC3E}">
        <p14:creationId xmlns:p14="http://schemas.microsoft.com/office/powerpoint/2010/main" val="3770347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Protocol Routing Fundamentals</a:t>
            </a:r>
          </a:p>
        </p:txBody>
      </p:sp>
      <p:sp>
        <p:nvSpPr>
          <p:cNvPr id="3" name="Content Placeholder 2"/>
          <p:cNvSpPr>
            <a:spLocks noGrp="1"/>
          </p:cNvSpPr>
          <p:nvPr>
            <p:ph idx="1"/>
          </p:nvPr>
        </p:nvSpPr>
        <p:spPr/>
        <p:txBody>
          <a:bodyPr>
            <a:normAutofit fontScale="85000" lnSpcReduction="20000"/>
          </a:bodyPr>
          <a:lstStyle/>
          <a:p>
            <a:r>
              <a:rPr lang="en-US" dirty="0"/>
              <a:t>A routing protocol allows a router to learn dynamically how to reach other networks.</a:t>
            </a:r>
          </a:p>
          <a:p>
            <a:r>
              <a:rPr lang="en-US" dirty="0"/>
              <a:t> A routing protocol also allows the router to exchange learned network information with other routers or hosts.</a:t>
            </a:r>
          </a:p>
          <a:p>
            <a:r>
              <a:rPr lang="en-US" dirty="0"/>
              <a:t> we can classify routing algorithms is according to whether they are global or decentralized:</a:t>
            </a:r>
          </a:p>
          <a:p>
            <a:r>
              <a:rPr lang="en-US" b="1" dirty="0"/>
              <a:t>A global routing algorithm </a:t>
            </a:r>
          </a:p>
          <a:p>
            <a:pPr lvl="1"/>
            <a:r>
              <a:rPr lang="en-US" dirty="0"/>
              <a:t>computes the least-cost path between a source and destination using complete, global knowledge about the network. </a:t>
            </a:r>
          </a:p>
          <a:p>
            <a:pPr lvl="1"/>
            <a:r>
              <a:rPr lang="en-US" dirty="0"/>
              <a:t>That is, the algorithm takes the connectivity between all nodes and all link costs as inputs.</a:t>
            </a:r>
          </a:p>
          <a:p>
            <a:pPr lvl="1"/>
            <a:r>
              <a:rPr lang="en-US" dirty="0"/>
              <a:t> This then requires that the algorithm somehow obtain this information before actually performing the calculation. The calculation itself can be run at one site (a centralized global routing algorithm) or replicated at multiple sites. </a:t>
            </a:r>
          </a:p>
          <a:p>
            <a:pPr lvl="1"/>
            <a:r>
              <a:rPr lang="en-US" dirty="0"/>
              <a:t>In practice, algorithms with global state information are often referred to as </a:t>
            </a:r>
            <a:r>
              <a:rPr lang="en-US" b="1" dirty="0"/>
              <a:t>link-state (LS) </a:t>
            </a:r>
            <a:r>
              <a:rPr lang="en-US" dirty="0"/>
              <a:t>algorithms, since the algorithm must be aware of the cost of each link in the network. </a:t>
            </a:r>
          </a:p>
          <a:p>
            <a:endParaRPr lang="en-US" dirty="0"/>
          </a:p>
        </p:txBody>
      </p:sp>
    </p:spTree>
    <p:extLst>
      <p:ext uri="{BB962C8B-B14F-4D97-AF65-F5344CB8AC3E}">
        <p14:creationId xmlns:p14="http://schemas.microsoft.com/office/powerpoint/2010/main" val="280488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lnSpcReduction="10000"/>
          </a:bodyPr>
          <a:lstStyle/>
          <a:p>
            <a:r>
              <a:rPr lang="en-US" b="1" dirty="0"/>
              <a:t> decentralized routing algorithm</a:t>
            </a:r>
            <a:r>
              <a:rPr lang="en-US" dirty="0"/>
              <a:t>:</a:t>
            </a:r>
          </a:p>
          <a:p>
            <a:pPr lvl="1"/>
            <a:r>
              <a:rPr lang="en-US" dirty="0"/>
              <a:t> The calculation of the least-cost path is carried out in an iterative, distributed manner. </a:t>
            </a:r>
          </a:p>
          <a:p>
            <a:pPr lvl="1"/>
            <a:r>
              <a:rPr lang="en-US" dirty="0"/>
              <a:t>No node has complete information about the costs of all network links. Instead, each node begins with only the knowledge of the costs of its own directly attached links. </a:t>
            </a:r>
          </a:p>
          <a:p>
            <a:pPr lvl="1"/>
            <a:r>
              <a:rPr lang="en-US" dirty="0"/>
              <a:t>Then, through an iterative process of calculation and exchange of information with its neighboring nodes (that is, nodes that are at the other end of links to which it itself is attached), a node gradually calculates the least-cost path to a destination or set of destinations.</a:t>
            </a:r>
          </a:p>
          <a:p>
            <a:pPr lvl="1"/>
            <a:r>
              <a:rPr lang="en-US" dirty="0"/>
              <a:t> The decentralized routing algorithm is called a </a:t>
            </a:r>
            <a:r>
              <a:rPr lang="en-US" b="1" dirty="0"/>
              <a:t>distance-vector (DV) </a:t>
            </a:r>
            <a:r>
              <a:rPr lang="en-US" dirty="0"/>
              <a:t>algorithm, because each node maintains a vector of estimates of the costs (distances) to all other nodes in the network</a:t>
            </a:r>
          </a:p>
        </p:txBody>
      </p:sp>
    </p:spTree>
    <p:extLst>
      <p:ext uri="{BB962C8B-B14F-4D97-AF65-F5344CB8AC3E}">
        <p14:creationId xmlns:p14="http://schemas.microsoft.com/office/powerpoint/2010/main" val="252843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lnSpcReduction="10000"/>
          </a:bodyPr>
          <a:lstStyle/>
          <a:p>
            <a:r>
              <a:rPr lang="en-US" dirty="0"/>
              <a:t>A second broad way to classify routing algorithms is according to whether they are </a:t>
            </a:r>
            <a:r>
              <a:rPr lang="en-US" b="1" dirty="0"/>
              <a:t>static </a:t>
            </a:r>
            <a:r>
              <a:rPr lang="en-US" dirty="0"/>
              <a:t>or </a:t>
            </a:r>
            <a:r>
              <a:rPr lang="en-US" b="1" dirty="0"/>
              <a:t>dynamic</a:t>
            </a:r>
            <a:r>
              <a:rPr lang="en-US" dirty="0"/>
              <a:t>.</a:t>
            </a:r>
          </a:p>
          <a:p>
            <a:r>
              <a:rPr lang="en-US" dirty="0"/>
              <a:t> In </a:t>
            </a:r>
            <a:r>
              <a:rPr lang="en-US" b="1" dirty="0"/>
              <a:t>static routing algorithms</a:t>
            </a:r>
            <a:r>
              <a:rPr lang="en-US" dirty="0"/>
              <a:t>, routes change very slowly over time, often as a result of human intervention (for example, a human manually editing a router’s forwarding table).</a:t>
            </a:r>
          </a:p>
          <a:p>
            <a:r>
              <a:rPr lang="en-US" dirty="0"/>
              <a:t> </a:t>
            </a:r>
            <a:r>
              <a:rPr lang="en-US" b="1" dirty="0"/>
              <a:t>Dynamic routing algorithms </a:t>
            </a:r>
            <a:r>
              <a:rPr lang="en-US" dirty="0"/>
              <a:t>change the routing paths as the network traffic loads or topology change.</a:t>
            </a:r>
          </a:p>
          <a:p>
            <a:pPr lvl="1"/>
            <a:r>
              <a:rPr lang="en-US" dirty="0"/>
              <a:t> A dynamic algorithm can be run either periodically or in direct response to topology or link cost changes. </a:t>
            </a:r>
          </a:p>
          <a:p>
            <a:pPr lvl="1"/>
            <a:r>
              <a:rPr lang="en-US" dirty="0"/>
              <a:t>While dynamic algorithms are more responsive to network changes, they are also more susceptible to problems such as routing loops and oscillation in routes. </a:t>
            </a:r>
          </a:p>
        </p:txBody>
      </p:sp>
    </p:spTree>
    <p:extLst>
      <p:ext uri="{BB962C8B-B14F-4D97-AF65-F5344CB8AC3E}">
        <p14:creationId xmlns:p14="http://schemas.microsoft.com/office/powerpoint/2010/main" val="863443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a:bodyPr>
          <a:lstStyle/>
          <a:p>
            <a:r>
              <a:rPr lang="en-US" dirty="0"/>
              <a:t>A third way to classify routing algorithms is according to whether they are </a:t>
            </a:r>
            <a:r>
              <a:rPr lang="en-US" b="1" dirty="0"/>
              <a:t>load sensitive or load-insensitive</a:t>
            </a:r>
            <a:r>
              <a:rPr lang="en-US" dirty="0"/>
              <a:t>. </a:t>
            </a:r>
          </a:p>
          <a:p>
            <a:r>
              <a:rPr lang="en-US" dirty="0"/>
              <a:t>In a </a:t>
            </a:r>
            <a:r>
              <a:rPr lang="en-US" b="1" dirty="0"/>
              <a:t>load-sensitive algorithm</a:t>
            </a:r>
            <a:r>
              <a:rPr lang="en-US" dirty="0"/>
              <a:t>, link costs vary dynamically to reflect the current level of congestion in the underlying link.</a:t>
            </a:r>
          </a:p>
          <a:p>
            <a:r>
              <a:rPr lang="en-US" dirty="0"/>
              <a:t> If a high cost is associated with a link that is currently congested, a routing algorithm will tend to choose routes around such a congested link. </a:t>
            </a:r>
          </a:p>
          <a:p>
            <a:r>
              <a:rPr lang="en-US" dirty="0"/>
              <a:t>Today’s Internet routing algorithms (such as RIP, OSPF, and BGP) are load-insensitive, as a link’s cost does not explicitly reflect its current (or recent past) level of congestion</a:t>
            </a:r>
          </a:p>
        </p:txBody>
      </p:sp>
    </p:spTree>
    <p:extLst>
      <p:ext uri="{BB962C8B-B14F-4D97-AF65-F5344CB8AC3E}">
        <p14:creationId xmlns:p14="http://schemas.microsoft.com/office/powerpoint/2010/main" val="2834284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Distance</a:t>
            </a:r>
          </a:p>
        </p:txBody>
      </p:sp>
      <p:sp>
        <p:nvSpPr>
          <p:cNvPr id="3" name="Content Placeholder 2"/>
          <p:cNvSpPr>
            <a:spLocks noGrp="1"/>
          </p:cNvSpPr>
          <p:nvPr>
            <p:ph idx="1"/>
          </p:nvPr>
        </p:nvSpPr>
        <p:spPr/>
        <p:txBody>
          <a:bodyPr>
            <a:normAutofit fontScale="70000" lnSpcReduction="20000"/>
          </a:bodyPr>
          <a:lstStyle/>
          <a:p>
            <a:pPr algn="just"/>
            <a:r>
              <a:rPr lang="en-US" dirty="0"/>
              <a:t>Administrative distance is used to determine the reliability of one source of routing information from another. </a:t>
            </a:r>
          </a:p>
          <a:p>
            <a:pPr algn="just"/>
            <a:r>
              <a:rPr lang="en-US" dirty="0"/>
              <a:t>Some sources are considered more reliable than others are; therefore, administrative distance can be used to determine the best or preferred path to a destination network or network node when there are two or more different paths to the same destination from two or more different routing protocols. </a:t>
            </a:r>
          </a:p>
          <a:p>
            <a:pPr algn="just"/>
            <a:r>
              <a:rPr lang="en-US" dirty="0"/>
              <a:t>The administrative distance is a locally significant value that affects only the local router. </a:t>
            </a:r>
          </a:p>
          <a:p>
            <a:pPr algn="just"/>
            <a:r>
              <a:rPr lang="en-US" dirty="0"/>
              <a:t>This value is not propagated throughout the routing domain. </a:t>
            </a:r>
          </a:p>
          <a:p>
            <a:pPr algn="just"/>
            <a:r>
              <a:rPr lang="en-US" dirty="0"/>
              <a:t>Therefore, manually adjusting the default administrative distance for a routing source or routing sources on a router affects the preference of routing information sources only on that router.</a:t>
            </a:r>
          </a:p>
          <a:p>
            <a:pPr algn="just"/>
            <a:r>
              <a:rPr lang="en-SG"/>
              <a:t>The </a:t>
            </a:r>
            <a:r>
              <a:rPr lang="en-SG" dirty="0"/>
              <a:t>smaller the administrative distance value, the more reliable the protocol. For example, if a router receives a route to a certain network from both Open Shortest Path First (OSPF) (default administrative distance - 110) and Interior Gateway Routing Protocol (IGRP) (default administrative distance - 100), the router chooses IGRP because IGRP is more reliable. This means the router adds the IGRP version of the route to the routing table.</a:t>
            </a:r>
            <a:endParaRPr lang="en-US" dirty="0"/>
          </a:p>
        </p:txBody>
      </p:sp>
    </p:spTree>
    <p:extLst>
      <p:ext uri="{BB962C8B-B14F-4D97-AF65-F5344CB8AC3E}">
        <p14:creationId xmlns:p14="http://schemas.microsoft.com/office/powerpoint/2010/main" val="2265678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Grp="1" noChangeArrowheads="1"/>
          </p:cNvSpPr>
          <p:nvPr>
            <p:ph type="title"/>
          </p:nvPr>
        </p:nvSpPr>
        <p:spPr/>
        <p:txBody>
          <a:bodyPr/>
          <a:lstStyle/>
          <a:p>
            <a:r>
              <a:rPr lang="en-US" altLang="en-US"/>
              <a:t>Router Paths and Packet Switching</a:t>
            </a:r>
          </a:p>
        </p:txBody>
      </p:sp>
      <p:sp>
        <p:nvSpPr>
          <p:cNvPr id="1231875" name="Rectangle 3"/>
          <p:cNvSpPr>
            <a:spLocks noGrp="1" noChangeArrowheads="1"/>
          </p:cNvSpPr>
          <p:nvPr>
            <p:ph type="body" idx="1"/>
          </p:nvPr>
        </p:nvSpPr>
        <p:spPr>
          <a:xfrm>
            <a:off x="838200" y="1441450"/>
            <a:ext cx="9645651" cy="2559050"/>
          </a:xfrm>
        </p:spPr>
        <p:txBody>
          <a:bodyPr>
            <a:normAutofit lnSpcReduction="10000"/>
          </a:bodyPr>
          <a:lstStyle/>
          <a:p>
            <a:pPr>
              <a:lnSpc>
                <a:spcPct val="75000"/>
              </a:lnSpc>
            </a:pPr>
            <a:r>
              <a:rPr lang="en-US" altLang="en-US" dirty="0"/>
              <a:t>A </a:t>
            </a:r>
            <a:r>
              <a:rPr lang="en-US" altLang="en-US" b="1" dirty="0"/>
              <a:t>Metric</a:t>
            </a:r>
            <a:r>
              <a:rPr lang="en-US" altLang="en-US" dirty="0"/>
              <a:t> is </a:t>
            </a:r>
            <a:r>
              <a:rPr lang="en-US" altLang="en-US" dirty="0">
                <a:solidFill>
                  <a:srgbClr val="0000FF"/>
                </a:solidFill>
              </a:rPr>
              <a:t>a numerical value</a:t>
            </a:r>
            <a:r>
              <a:rPr lang="en-US" altLang="en-US" dirty="0"/>
              <a:t> used by routing protocols help determine the best path to a destination</a:t>
            </a:r>
          </a:p>
          <a:p>
            <a:pPr marL="688975" lvl="1" indent="-225425">
              <a:lnSpc>
                <a:spcPct val="75000"/>
              </a:lnSpc>
              <a:buFontTx/>
              <a:buChar char="–"/>
            </a:pPr>
            <a:r>
              <a:rPr lang="en-US" altLang="en-US" dirty="0">
                <a:solidFill>
                  <a:srgbClr val="0000FF"/>
                </a:solidFill>
              </a:rPr>
              <a:t>The smaller</a:t>
            </a:r>
            <a:r>
              <a:rPr lang="en-US" altLang="en-US" dirty="0"/>
              <a:t> the metric value </a:t>
            </a:r>
            <a:r>
              <a:rPr lang="en-US" altLang="en-US" dirty="0">
                <a:solidFill>
                  <a:srgbClr val="0000FF"/>
                </a:solidFill>
              </a:rPr>
              <a:t>the better</a:t>
            </a:r>
            <a:r>
              <a:rPr lang="en-US" altLang="en-US" dirty="0"/>
              <a:t> the path</a:t>
            </a:r>
          </a:p>
          <a:p>
            <a:pPr>
              <a:lnSpc>
                <a:spcPct val="75000"/>
              </a:lnSpc>
            </a:pPr>
            <a:r>
              <a:rPr lang="en-US" altLang="en-US" dirty="0"/>
              <a:t>2 types of metrics used by routing protocols are:</a:t>
            </a:r>
          </a:p>
          <a:p>
            <a:pPr marL="688975" lvl="1" indent="-225425">
              <a:lnSpc>
                <a:spcPct val="75000"/>
              </a:lnSpc>
              <a:buFontTx/>
              <a:buChar char="–"/>
            </a:pPr>
            <a:r>
              <a:rPr lang="en-US" altLang="en-US" dirty="0">
                <a:solidFill>
                  <a:srgbClr val="0000FF"/>
                </a:solidFill>
              </a:rPr>
              <a:t>Hop count</a:t>
            </a:r>
            <a:r>
              <a:rPr lang="en-US" altLang="en-US" dirty="0"/>
              <a:t> - this is the number of routers a packet must travel through to get to its destination</a:t>
            </a:r>
          </a:p>
          <a:p>
            <a:pPr marL="688975" lvl="1" indent="-225425">
              <a:lnSpc>
                <a:spcPct val="75000"/>
              </a:lnSpc>
              <a:buFontTx/>
              <a:buChar char="–"/>
            </a:pPr>
            <a:r>
              <a:rPr lang="en-US" altLang="en-US" dirty="0">
                <a:solidFill>
                  <a:srgbClr val="0000FF"/>
                </a:solidFill>
              </a:rPr>
              <a:t>Bandwidth</a:t>
            </a:r>
            <a:r>
              <a:rPr lang="en-US" altLang="en-US" dirty="0"/>
              <a:t> - this is the “speed” of a link also known as the data capacity of a link</a:t>
            </a:r>
          </a:p>
        </p:txBody>
      </p:sp>
      <p:pic>
        <p:nvPicPr>
          <p:cNvPr id="1231877" name="Picture 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745" y="3835400"/>
            <a:ext cx="7855528"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977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Grp="1" noChangeArrowheads="1"/>
          </p:cNvSpPr>
          <p:nvPr>
            <p:ph type="title"/>
          </p:nvPr>
        </p:nvSpPr>
        <p:spPr/>
        <p:txBody>
          <a:bodyPr/>
          <a:lstStyle/>
          <a:p>
            <a:r>
              <a:rPr lang="en-US" altLang="en-US"/>
              <a:t>Router Paths and Packet Switching</a:t>
            </a:r>
          </a:p>
        </p:txBody>
      </p:sp>
      <p:sp>
        <p:nvSpPr>
          <p:cNvPr id="1233923" name="Rectangle 3"/>
          <p:cNvSpPr>
            <a:spLocks noGrp="1" noChangeArrowheads="1"/>
          </p:cNvSpPr>
          <p:nvPr>
            <p:ph type="body" idx="1"/>
          </p:nvPr>
        </p:nvSpPr>
        <p:spPr>
          <a:xfrm>
            <a:off x="969819" y="1392239"/>
            <a:ext cx="9150496" cy="2028825"/>
          </a:xfrm>
        </p:spPr>
        <p:txBody>
          <a:bodyPr>
            <a:normAutofit lnSpcReduction="10000"/>
          </a:bodyPr>
          <a:lstStyle/>
          <a:p>
            <a:r>
              <a:rPr lang="en-US" altLang="en-US" b="1" dirty="0"/>
              <a:t>Equal cost metric</a:t>
            </a:r>
            <a:r>
              <a:rPr lang="en-US" altLang="en-US" dirty="0"/>
              <a:t> is a condition where a router has </a:t>
            </a:r>
            <a:r>
              <a:rPr lang="en-US" altLang="en-US" dirty="0">
                <a:solidFill>
                  <a:srgbClr val="0000FF"/>
                </a:solidFill>
              </a:rPr>
              <a:t>multiple paths to the same destination</a:t>
            </a:r>
            <a:r>
              <a:rPr lang="en-US" altLang="en-US" dirty="0"/>
              <a:t> that all have the same metric</a:t>
            </a:r>
          </a:p>
          <a:p>
            <a:r>
              <a:rPr lang="en-US" altLang="en-US" dirty="0">
                <a:solidFill>
                  <a:srgbClr val="0000FF"/>
                </a:solidFill>
              </a:rPr>
              <a:t>To solve this dilemma</a:t>
            </a:r>
            <a:r>
              <a:rPr lang="en-US" altLang="en-US" dirty="0"/>
              <a:t>, a router will </a:t>
            </a:r>
            <a:r>
              <a:rPr lang="en-US" altLang="en-US" dirty="0">
                <a:solidFill>
                  <a:srgbClr val="0000FF"/>
                </a:solidFill>
              </a:rPr>
              <a:t>use</a:t>
            </a:r>
            <a:r>
              <a:rPr lang="en-US" altLang="en-US" dirty="0"/>
              <a:t> </a:t>
            </a:r>
            <a:r>
              <a:rPr lang="en-US" altLang="en-US" dirty="0">
                <a:solidFill>
                  <a:schemeClr val="accent2"/>
                </a:solidFill>
              </a:rPr>
              <a:t>Equal Cost Load Balancing</a:t>
            </a:r>
            <a:r>
              <a:rPr lang="en-US" altLang="en-US" dirty="0"/>
              <a:t> - this means the router sends packets over the multiple exit interfaces listed in the routing table.</a:t>
            </a:r>
          </a:p>
        </p:txBody>
      </p:sp>
      <p:pic>
        <p:nvPicPr>
          <p:cNvPr id="1233925" name="Picture 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7127" y="3868739"/>
            <a:ext cx="7994073" cy="2706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685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5973" name="Picture 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0145" y="3360739"/>
            <a:ext cx="5020831" cy="3190875"/>
          </a:xfrm>
          <a:prstGeom prst="rect">
            <a:avLst/>
          </a:prstGeom>
          <a:noFill/>
          <a:extLst>
            <a:ext uri="{909E8E84-426E-40DD-AFC4-6F175D3DCCD1}">
              <a14:hiddenFill xmlns:a14="http://schemas.microsoft.com/office/drawing/2010/main">
                <a:solidFill>
                  <a:srgbClr val="FFFFFF"/>
                </a:solidFill>
              </a14:hiddenFill>
            </a:ext>
          </a:extLst>
        </p:spPr>
      </p:pic>
      <p:sp>
        <p:nvSpPr>
          <p:cNvPr id="1235970" name="Rectangle 2"/>
          <p:cNvSpPr>
            <a:spLocks noGrp="1" noChangeArrowheads="1"/>
          </p:cNvSpPr>
          <p:nvPr>
            <p:ph type="title"/>
          </p:nvPr>
        </p:nvSpPr>
        <p:spPr/>
        <p:txBody>
          <a:bodyPr/>
          <a:lstStyle/>
          <a:p>
            <a:r>
              <a:rPr lang="en-US" altLang="en-US"/>
              <a:t>Router Paths and Packet Switching</a:t>
            </a:r>
          </a:p>
        </p:txBody>
      </p:sp>
      <p:sp>
        <p:nvSpPr>
          <p:cNvPr id="1235971" name="Rectangle 3"/>
          <p:cNvSpPr>
            <a:spLocks noGrp="1" noChangeArrowheads="1"/>
          </p:cNvSpPr>
          <p:nvPr>
            <p:ph type="body" idx="1"/>
          </p:nvPr>
        </p:nvSpPr>
        <p:spPr>
          <a:xfrm>
            <a:off x="838200" y="1404938"/>
            <a:ext cx="10093035" cy="2055812"/>
          </a:xfrm>
        </p:spPr>
        <p:txBody>
          <a:bodyPr>
            <a:normAutofit fontScale="92500" lnSpcReduction="20000"/>
          </a:bodyPr>
          <a:lstStyle/>
          <a:p>
            <a:pPr>
              <a:lnSpc>
                <a:spcPct val="85000"/>
              </a:lnSpc>
            </a:pPr>
            <a:r>
              <a:rPr lang="en-US" altLang="en-US" b="1" dirty="0"/>
              <a:t>Path determination</a:t>
            </a:r>
            <a:r>
              <a:rPr lang="en-US" altLang="en-US" dirty="0"/>
              <a:t> is a process used by a router to pick the best path to a destination</a:t>
            </a:r>
          </a:p>
          <a:p>
            <a:pPr>
              <a:lnSpc>
                <a:spcPct val="85000"/>
              </a:lnSpc>
            </a:pPr>
            <a:r>
              <a:rPr lang="en-US" altLang="en-US" dirty="0">
                <a:solidFill>
                  <a:srgbClr val="0000FF"/>
                </a:solidFill>
              </a:rPr>
              <a:t>One of 3 path determinations </a:t>
            </a:r>
            <a:r>
              <a:rPr lang="en-US" altLang="en-US" dirty="0"/>
              <a:t>results from searching for the best path</a:t>
            </a:r>
          </a:p>
          <a:p>
            <a:pPr marL="688975" lvl="1" indent="-225425">
              <a:lnSpc>
                <a:spcPct val="85000"/>
              </a:lnSpc>
              <a:buFontTx/>
              <a:buChar char="–"/>
            </a:pPr>
            <a:r>
              <a:rPr lang="en-US" altLang="en-US" dirty="0"/>
              <a:t>Directly connected network</a:t>
            </a:r>
          </a:p>
          <a:p>
            <a:pPr marL="688975" lvl="1" indent="-225425">
              <a:lnSpc>
                <a:spcPct val="85000"/>
              </a:lnSpc>
              <a:buFontTx/>
              <a:buChar char="–"/>
            </a:pPr>
            <a:r>
              <a:rPr lang="en-US" altLang="en-US" dirty="0"/>
              <a:t>Remote network</a:t>
            </a:r>
          </a:p>
          <a:p>
            <a:pPr marL="688975" lvl="1" indent="-225425">
              <a:lnSpc>
                <a:spcPct val="85000"/>
              </a:lnSpc>
              <a:buFontTx/>
              <a:buChar char="–"/>
            </a:pPr>
            <a:r>
              <a:rPr lang="en-US" altLang="en-US" dirty="0"/>
              <a:t>No route determined</a:t>
            </a:r>
          </a:p>
        </p:txBody>
      </p:sp>
    </p:spTree>
    <p:extLst>
      <p:ext uri="{BB962C8B-B14F-4D97-AF65-F5344CB8AC3E}">
        <p14:creationId xmlns:p14="http://schemas.microsoft.com/office/powerpoint/2010/main" val="2004130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Rectangle 2"/>
          <p:cNvSpPr>
            <a:spLocks noGrp="1" noChangeArrowheads="1"/>
          </p:cNvSpPr>
          <p:nvPr>
            <p:ph type="title"/>
          </p:nvPr>
        </p:nvSpPr>
        <p:spPr/>
        <p:txBody>
          <a:bodyPr/>
          <a:lstStyle/>
          <a:p>
            <a:r>
              <a:rPr lang="en-US" altLang="en-US"/>
              <a:t>Router as a Computer</a:t>
            </a:r>
          </a:p>
        </p:txBody>
      </p:sp>
      <p:sp>
        <p:nvSpPr>
          <p:cNvPr id="1013763" name="Rectangle 3"/>
          <p:cNvSpPr>
            <a:spLocks noGrp="1" noChangeArrowheads="1"/>
          </p:cNvSpPr>
          <p:nvPr>
            <p:ph type="body" idx="1"/>
          </p:nvPr>
        </p:nvSpPr>
        <p:spPr>
          <a:xfrm>
            <a:off x="2179639" y="1392239"/>
            <a:ext cx="7940675" cy="5076825"/>
          </a:xfrm>
        </p:spPr>
        <p:txBody>
          <a:bodyPr/>
          <a:lstStyle/>
          <a:p>
            <a:r>
              <a:rPr lang="en-US" altLang="en-US" dirty="0"/>
              <a:t>Routers are</a:t>
            </a:r>
          </a:p>
          <a:p>
            <a:pPr marL="688975" lvl="1" indent="-225425">
              <a:buFontTx/>
              <a:buChar char="–"/>
            </a:pPr>
            <a:r>
              <a:rPr lang="en-US" altLang="en-US" dirty="0"/>
              <a:t>Computers that specialize in sending packets over the data network</a:t>
            </a:r>
          </a:p>
          <a:p>
            <a:pPr marL="688975" lvl="1" indent="-225425">
              <a:buFontTx/>
              <a:buChar char="–"/>
            </a:pPr>
            <a:r>
              <a:rPr lang="en-US" altLang="en-US" dirty="0"/>
              <a:t>They are responsible for interconnecting networks by selecting the best path for a packet to travel and forwarding packets to their destination</a:t>
            </a:r>
          </a:p>
          <a:p>
            <a:r>
              <a:rPr lang="en-US" altLang="en-US" dirty="0"/>
              <a:t>Routers are the network center</a:t>
            </a:r>
          </a:p>
          <a:p>
            <a:pPr marL="688975" lvl="1" indent="-225425">
              <a:buFontTx/>
              <a:buChar char="–"/>
            </a:pPr>
            <a:r>
              <a:rPr lang="en-US" altLang="en-US" dirty="0"/>
              <a:t>Routers generally have 2 connections:</a:t>
            </a:r>
          </a:p>
          <a:p>
            <a:pPr marL="1139825" lvl="2" indent="-225425">
              <a:buFontTx/>
              <a:buChar char="•"/>
            </a:pPr>
            <a:r>
              <a:rPr lang="en-US" altLang="en-US" dirty="0"/>
              <a:t>WAN connection (Connection to ISP)</a:t>
            </a:r>
          </a:p>
          <a:p>
            <a:pPr marL="1139825" lvl="2" indent="-225425">
              <a:buFontTx/>
              <a:buChar char="•"/>
            </a:pPr>
            <a:r>
              <a:rPr lang="en-US" altLang="en-US" dirty="0"/>
              <a:t>LAN connection</a:t>
            </a:r>
          </a:p>
        </p:txBody>
      </p:sp>
    </p:spTree>
    <p:extLst>
      <p:ext uri="{BB962C8B-B14F-4D97-AF65-F5344CB8AC3E}">
        <p14:creationId xmlns:p14="http://schemas.microsoft.com/office/powerpoint/2010/main" val="1108444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018" name="Rectangle 2"/>
          <p:cNvSpPr>
            <a:spLocks noGrp="1" noChangeArrowheads="1"/>
          </p:cNvSpPr>
          <p:nvPr>
            <p:ph type="title"/>
          </p:nvPr>
        </p:nvSpPr>
        <p:spPr/>
        <p:txBody>
          <a:bodyPr/>
          <a:lstStyle/>
          <a:p>
            <a:r>
              <a:rPr lang="en-US" altLang="en-US" dirty="0"/>
              <a:t>Router Paths and Packet Switching</a:t>
            </a:r>
          </a:p>
        </p:txBody>
      </p:sp>
      <p:sp>
        <p:nvSpPr>
          <p:cNvPr id="1238019" name="Rectangle 3"/>
          <p:cNvSpPr>
            <a:spLocks noGrp="1" noChangeArrowheads="1"/>
          </p:cNvSpPr>
          <p:nvPr>
            <p:ph type="body" idx="1"/>
          </p:nvPr>
        </p:nvSpPr>
        <p:spPr>
          <a:xfrm>
            <a:off x="942109" y="1392239"/>
            <a:ext cx="10411691" cy="5076825"/>
          </a:xfrm>
        </p:spPr>
        <p:txBody>
          <a:bodyPr/>
          <a:lstStyle/>
          <a:p>
            <a:r>
              <a:rPr lang="en-US" altLang="en-US" b="1"/>
              <a:t>Switching Function</a:t>
            </a:r>
            <a:r>
              <a:rPr lang="en-US" altLang="en-US"/>
              <a:t> of Router is the process used by a router to switch a packet from an incoming interface to an outgoing interface on the same router</a:t>
            </a:r>
          </a:p>
          <a:p>
            <a:pPr marL="688975" lvl="1" indent="-225425">
              <a:buFontTx/>
              <a:buChar char="–"/>
            </a:pPr>
            <a:r>
              <a:rPr lang="en-US" altLang="en-US" dirty="0"/>
              <a:t>A packet received by a router will do the following:</a:t>
            </a:r>
          </a:p>
          <a:p>
            <a:pPr marL="1139825" lvl="2" indent="-225425">
              <a:buFontTx/>
              <a:buChar char="•"/>
            </a:pPr>
            <a:r>
              <a:rPr lang="en-US" altLang="en-US" dirty="0">
                <a:solidFill>
                  <a:srgbClr val="0000FF"/>
                </a:solidFill>
              </a:rPr>
              <a:t>Strips off</a:t>
            </a:r>
            <a:r>
              <a:rPr lang="en-US" altLang="en-US" dirty="0"/>
              <a:t> layer 2 headers</a:t>
            </a:r>
          </a:p>
          <a:p>
            <a:pPr marL="1139825" lvl="2" indent="-225425">
              <a:buFontTx/>
              <a:buChar char="•"/>
            </a:pPr>
            <a:r>
              <a:rPr lang="en-US" altLang="en-US" dirty="0">
                <a:solidFill>
                  <a:srgbClr val="0000FF"/>
                </a:solidFill>
              </a:rPr>
              <a:t>Examines destination IP</a:t>
            </a:r>
            <a:r>
              <a:rPr lang="en-US" altLang="en-US" dirty="0"/>
              <a:t> address located in Layer 3 header to find best route to destination</a:t>
            </a:r>
          </a:p>
          <a:p>
            <a:pPr marL="1139825" lvl="2" indent="-225425">
              <a:buFontTx/>
              <a:buChar char="•"/>
            </a:pPr>
            <a:r>
              <a:rPr lang="en-US" altLang="en-US" dirty="0">
                <a:solidFill>
                  <a:srgbClr val="0000FF"/>
                </a:solidFill>
              </a:rPr>
              <a:t>Re-encapsulates</a:t>
            </a:r>
            <a:r>
              <a:rPr lang="en-US" altLang="en-US" dirty="0"/>
              <a:t> layer 3 packet into layer 2 frame</a:t>
            </a:r>
          </a:p>
          <a:p>
            <a:pPr marL="1139825" lvl="2" indent="-225425">
              <a:buFontTx/>
              <a:buChar char="•"/>
            </a:pPr>
            <a:r>
              <a:rPr lang="en-US" altLang="en-US" dirty="0">
                <a:solidFill>
                  <a:srgbClr val="0000FF"/>
                </a:solidFill>
              </a:rPr>
              <a:t>Forwards frame</a:t>
            </a:r>
            <a:r>
              <a:rPr lang="en-US" altLang="en-US" dirty="0"/>
              <a:t> out exit interface</a:t>
            </a:r>
          </a:p>
          <a:p>
            <a:pPr marL="688975" lvl="1" indent="-225425"/>
            <a:endParaRPr lang="en-US" altLang="en-US" dirty="0"/>
          </a:p>
        </p:txBody>
      </p:sp>
    </p:spTree>
    <p:extLst>
      <p:ext uri="{BB962C8B-B14F-4D97-AF65-F5344CB8AC3E}">
        <p14:creationId xmlns:p14="http://schemas.microsoft.com/office/powerpoint/2010/main" val="4033492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2"/>
          <p:cNvSpPr>
            <a:spLocks noGrp="1" noChangeArrowheads="1"/>
          </p:cNvSpPr>
          <p:nvPr>
            <p:ph type="title"/>
          </p:nvPr>
        </p:nvSpPr>
        <p:spPr/>
        <p:txBody>
          <a:bodyPr/>
          <a:lstStyle/>
          <a:p>
            <a:r>
              <a:rPr lang="en-US" altLang="en-US"/>
              <a:t>Router Paths and Packet Switching</a:t>
            </a:r>
          </a:p>
        </p:txBody>
      </p:sp>
      <p:sp>
        <p:nvSpPr>
          <p:cNvPr id="1240067" name="Rectangle 3"/>
          <p:cNvSpPr>
            <a:spLocks noGrp="1" noChangeArrowheads="1"/>
          </p:cNvSpPr>
          <p:nvPr>
            <p:ph type="body" idx="1"/>
          </p:nvPr>
        </p:nvSpPr>
        <p:spPr>
          <a:xfrm>
            <a:off x="2179639" y="1392239"/>
            <a:ext cx="7940675" cy="3322637"/>
          </a:xfrm>
        </p:spPr>
        <p:txBody>
          <a:bodyPr/>
          <a:lstStyle/>
          <a:p>
            <a:r>
              <a:rPr lang="en-US" altLang="en-US" sz="2200"/>
              <a:t>As a packet travels from one networking device to another</a:t>
            </a:r>
          </a:p>
          <a:p>
            <a:pPr marL="688975" lvl="1" indent="-225425">
              <a:buFontTx/>
              <a:buChar char="–"/>
            </a:pPr>
            <a:r>
              <a:rPr lang="en-US" altLang="en-US"/>
              <a:t>The Source and Destination </a:t>
            </a:r>
            <a:r>
              <a:rPr lang="en-US" altLang="en-US">
                <a:solidFill>
                  <a:srgbClr val="0000FF"/>
                </a:solidFill>
              </a:rPr>
              <a:t>IP addresses</a:t>
            </a:r>
            <a:r>
              <a:rPr lang="en-US" altLang="en-US"/>
              <a:t> </a:t>
            </a:r>
            <a:r>
              <a:rPr lang="en-US" altLang="en-US" b="1"/>
              <a:t>NEVER </a:t>
            </a:r>
            <a:r>
              <a:rPr lang="en-US" altLang="en-US"/>
              <a:t>change</a:t>
            </a:r>
          </a:p>
          <a:p>
            <a:pPr marL="688975" lvl="1" indent="-225425">
              <a:buFontTx/>
              <a:buChar char="–"/>
            </a:pPr>
            <a:r>
              <a:rPr lang="en-US" altLang="en-US"/>
              <a:t>The Source &amp; Destination </a:t>
            </a:r>
            <a:r>
              <a:rPr lang="en-US" altLang="en-US">
                <a:solidFill>
                  <a:srgbClr val="0000FF"/>
                </a:solidFill>
              </a:rPr>
              <a:t>MAC addresses</a:t>
            </a:r>
            <a:r>
              <a:rPr lang="en-US" altLang="en-US" b="1"/>
              <a:t> CHANGE</a:t>
            </a:r>
            <a:r>
              <a:rPr lang="en-US" altLang="en-US"/>
              <a:t> as packet is forwarded from one router to the next</a:t>
            </a:r>
          </a:p>
          <a:p>
            <a:pPr marL="688975" lvl="1" indent="-225425">
              <a:buFontTx/>
              <a:buChar char="–"/>
            </a:pPr>
            <a:r>
              <a:rPr lang="en-US" altLang="en-US"/>
              <a:t>TTL field decrement by one until a value of zero is reached at which point router discards packet (prevents packets from endlessly traversing the network)</a:t>
            </a:r>
          </a:p>
        </p:txBody>
      </p:sp>
      <p:pic>
        <p:nvPicPr>
          <p:cNvPr id="12400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217" y="3871914"/>
            <a:ext cx="9324109" cy="274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3939383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14" name="Rectangle 2"/>
          <p:cNvSpPr>
            <a:spLocks noGrp="1" noChangeArrowheads="1"/>
          </p:cNvSpPr>
          <p:nvPr>
            <p:ph type="title"/>
          </p:nvPr>
        </p:nvSpPr>
        <p:spPr/>
        <p:txBody>
          <a:bodyPr/>
          <a:lstStyle/>
          <a:p>
            <a:r>
              <a:rPr lang="en-US" altLang="en-US"/>
              <a:t>Router Paths and Packet Switching</a:t>
            </a:r>
          </a:p>
        </p:txBody>
      </p:sp>
      <p:sp>
        <p:nvSpPr>
          <p:cNvPr id="1242115" name="Rectangle 3"/>
          <p:cNvSpPr>
            <a:spLocks noGrp="1" noChangeArrowheads="1"/>
          </p:cNvSpPr>
          <p:nvPr>
            <p:ph type="body" idx="1"/>
          </p:nvPr>
        </p:nvSpPr>
        <p:spPr>
          <a:xfrm>
            <a:off x="2179639" y="1392238"/>
            <a:ext cx="7940675" cy="5010150"/>
          </a:xfrm>
        </p:spPr>
        <p:txBody>
          <a:bodyPr/>
          <a:lstStyle/>
          <a:p>
            <a:r>
              <a:rPr lang="en-US" altLang="en-US"/>
              <a:t>Path determination and switching function details.  PC1 wants to send something to PC 2. </a:t>
            </a:r>
          </a:p>
          <a:p>
            <a:pPr marL="688975" lvl="1" indent="-225425">
              <a:buFontTx/>
              <a:buChar char="–"/>
            </a:pPr>
            <a:r>
              <a:rPr lang="en-US" altLang="en-US" b="1"/>
              <a:t>Step 1</a:t>
            </a:r>
            <a:r>
              <a:rPr lang="en-US" altLang="en-US"/>
              <a:t> - PC1 encapsulates packet into a frame - frame contains R1’s destination MAC address</a:t>
            </a:r>
          </a:p>
        </p:txBody>
      </p:sp>
      <p:pic>
        <p:nvPicPr>
          <p:cNvPr id="124211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251" y="3097214"/>
            <a:ext cx="6124575"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720529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4162" name="Rectangle 2"/>
          <p:cNvSpPr>
            <a:spLocks noGrp="1" noChangeArrowheads="1"/>
          </p:cNvSpPr>
          <p:nvPr>
            <p:ph type="title"/>
          </p:nvPr>
        </p:nvSpPr>
        <p:spPr>
          <a:xfrm>
            <a:off x="2189163" y="617538"/>
            <a:ext cx="8145462" cy="838200"/>
          </a:xfrm>
        </p:spPr>
        <p:txBody>
          <a:bodyPr/>
          <a:lstStyle/>
          <a:p>
            <a:r>
              <a:rPr lang="en-US" altLang="en-US"/>
              <a:t>Router Paths and Packet Switching</a:t>
            </a:r>
          </a:p>
        </p:txBody>
      </p:sp>
      <p:sp>
        <p:nvSpPr>
          <p:cNvPr id="1244166" name="Rectangle 6"/>
          <p:cNvSpPr>
            <a:spLocks noGrp="1" noChangeArrowheads="1"/>
          </p:cNvSpPr>
          <p:nvPr>
            <p:ph type="body" idx="1"/>
          </p:nvPr>
        </p:nvSpPr>
        <p:spPr>
          <a:xfrm>
            <a:off x="2173289" y="1419225"/>
            <a:ext cx="7940675" cy="5010150"/>
          </a:xfrm>
          <a:noFill/>
          <a:ln/>
        </p:spPr>
        <p:txBody>
          <a:bodyPr/>
          <a:lstStyle/>
          <a:p>
            <a:pPr>
              <a:lnSpc>
                <a:spcPct val="90000"/>
              </a:lnSpc>
            </a:pPr>
            <a:r>
              <a:rPr lang="en-US" altLang="en-US" b="1"/>
              <a:t>Step 2</a:t>
            </a:r>
            <a:r>
              <a:rPr lang="en-US" altLang="en-US"/>
              <a:t> - R1 receives Ethernet frame </a:t>
            </a:r>
          </a:p>
          <a:p>
            <a:pPr marL="688975" lvl="1" indent="-225425">
              <a:buFontTx/>
              <a:buChar char="–"/>
            </a:pPr>
            <a:r>
              <a:rPr lang="en-US" altLang="en-US"/>
              <a:t>R1 sees that destination MAC address matches its own MAC</a:t>
            </a:r>
          </a:p>
          <a:p>
            <a:pPr marL="688975" lvl="1" indent="-225425">
              <a:buFontTx/>
              <a:buChar char="–"/>
            </a:pPr>
            <a:r>
              <a:rPr lang="en-US" altLang="en-US"/>
              <a:t>R1 then strips off Ethernet frame</a:t>
            </a:r>
          </a:p>
          <a:p>
            <a:pPr marL="688975" lvl="1" indent="-225425">
              <a:buFontTx/>
              <a:buChar char="–"/>
            </a:pPr>
            <a:r>
              <a:rPr lang="en-US" altLang="en-US"/>
              <a:t>R1 Examines destination IP</a:t>
            </a:r>
          </a:p>
          <a:p>
            <a:pPr marL="688975" lvl="1" indent="-225425">
              <a:buFontTx/>
              <a:buChar char="–"/>
            </a:pPr>
            <a:r>
              <a:rPr lang="en-US" altLang="en-US"/>
              <a:t>R1 consults routing table looking for destination IP</a:t>
            </a:r>
          </a:p>
          <a:p>
            <a:pPr marL="688975" lvl="1" indent="-225425">
              <a:buFontTx/>
              <a:buChar char="–"/>
            </a:pPr>
            <a:r>
              <a:rPr lang="en-US" altLang="en-US"/>
              <a:t>After finding destination IP in routing table, R1 now looks up next hop IP address</a:t>
            </a:r>
          </a:p>
          <a:p>
            <a:pPr marL="688975" lvl="1" indent="-225425">
              <a:buFontTx/>
              <a:buChar char="–"/>
            </a:pPr>
            <a:r>
              <a:rPr lang="en-US" altLang="en-US"/>
              <a:t>R1 re-encapsulates IP packet with a new Ethernet frame</a:t>
            </a:r>
          </a:p>
          <a:p>
            <a:pPr marL="688975" lvl="1" indent="-225425">
              <a:buFontTx/>
              <a:buChar char="–"/>
            </a:pPr>
            <a:r>
              <a:rPr lang="en-US" altLang="en-US"/>
              <a:t>R1 forwards Ethernet packet out Fa0/1 interface</a:t>
            </a:r>
          </a:p>
        </p:txBody>
      </p:sp>
    </p:spTree>
    <p:extLst>
      <p:ext uri="{BB962C8B-B14F-4D97-AF65-F5344CB8AC3E}">
        <p14:creationId xmlns:p14="http://schemas.microsoft.com/office/powerpoint/2010/main" val="1830997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306" name="Rectangle 2"/>
          <p:cNvSpPr>
            <a:spLocks noGrp="1" noChangeArrowheads="1"/>
          </p:cNvSpPr>
          <p:nvPr>
            <p:ph type="title"/>
          </p:nvPr>
        </p:nvSpPr>
        <p:spPr/>
        <p:txBody>
          <a:bodyPr/>
          <a:lstStyle/>
          <a:p>
            <a:r>
              <a:rPr lang="en-US" altLang="en-US"/>
              <a:t>Router Paths and Packet Switching</a:t>
            </a:r>
          </a:p>
        </p:txBody>
      </p:sp>
      <p:pic>
        <p:nvPicPr>
          <p:cNvPr id="12503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4" y="1585913"/>
            <a:ext cx="7342187"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3599974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6210" name="Rectangle 2"/>
          <p:cNvSpPr>
            <a:spLocks noGrp="1" noChangeArrowheads="1"/>
          </p:cNvSpPr>
          <p:nvPr>
            <p:ph type="title"/>
          </p:nvPr>
        </p:nvSpPr>
        <p:spPr>
          <a:xfrm>
            <a:off x="2178051" y="636588"/>
            <a:ext cx="8145463" cy="838200"/>
          </a:xfrm>
        </p:spPr>
        <p:txBody>
          <a:bodyPr/>
          <a:lstStyle/>
          <a:p>
            <a:r>
              <a:rPr lang="en-US" altLang="en-US"/>
              <a:t>Router Paths and Packet Switching</a:t>
            </a:r>
          </a:p>
        </p:txBody>
      </p:sp>
      <p:sp>
        <p:nvSpPr>
          <p:cNvPr id="1246211" name="Rectangle 3"/>
          <p:cNvSpPr>
            <a:spLocks noGrp="1" noChangeArrowheads="1"/>
          </p:cNvSpPr>
          <p:nvPr>
            <p:ph type="body" idx="1"/>
          </p:nvPr>
        </p:nvSpPr>
        <p:spPr>
          <a:xfrm>
            <a:off x="2182814" y="1408113"/>
            <a:ext cx="7940675" cy="5010150"/>
          </a:xfrm>
          <a:noFill/>
          <a:ln/>
          <a:extLst>
            <a:ext uri="{91240B29-F687-4F45-9708-019B960494DF}">
              <a14:hiddenLine xmlns:a14="http://schemas.microsoft.com/office/drawing/2010/main" w="9525" cap="flat" cmpd="sng" algn="ctr">
                <a:solidFill>
                  <a:srgbClr val="000000"/>
                </a:solidFill>
                <a:prstDash val="solid"/>
                <a:miter lim="800000"/>
                <a:headEnd/>
                <a:tailEnd/>
              </a14:hiddenLine>
            </a:ext>
          </a:extLst>
        </p:spPr>
        <p:txBody>
          <a:bodyPr/>
          <a:lstStyle/>
          <a:p>
            <a:pPr>
              <a:lnSpc>
                <a:spcPct val="90000"/>
              </a:lnSpc>
            </a:pPr>
            <a:r>
              <a:rPr lang="en-US" altLang="en-US" b="1"/>
              <a:t>Step 3</a:t>
            </a:r>
            <a:r>
              <a:rPr lang="en-US" altLang="en-US"/>
              <a:t> - Packet arrives at R2</a:t>
            </a:r>
          </a:p>
          <a:p>
            <a:pPr marL="688975" lvl="1" indent="-225425">
              <a:spcBef>
                <a:spcPct val="25000"/>
              </a:spcBef>
              <a:buFontTx/>
              <a:buChar char="–"/>
            </a:pPr>
            <a:r>
              <a:rPr lang="en-US" altLang="en-US"/>
              <a:t>R2 receives Ethernet frame</a:t>
            </a:r>
          </a:p>
          <a:p>
            <a:pPr marL="688975" lvl="1" indent="-225425">
              <a:spcBef>
                <a:spcPct val="25000"/>
              </a:spcBef>
              <a:buFontTx/>
              <a:buChar char="–"/>
            </a:pPr>
            <a:r>
              <a:rPr lang="en-US" altLang="en-US"/>
              <a:t>R2 sees that destination MAC address matches its own MAC</a:t>
            </a:r>
          </a:p>
          <a:p>
            <a:pPr marL="688975" lvl="1" indent="-225425">
              <a:spcBef>
                <a:spcPct val="25000"/>
              </a:spcBef>
              <a:buFontTx/>
              <a:buChar char="–"/>
            </a:pPr>
            <a:r>
              <a:rPr lang="en-US" altLang="en-US"/>
              <a:t>R2 then strips off Ethernet frame</a:t>
            </a:r>
          </a:p>
          <a:p>
            <a:pPr marL="688975" lvl="1" indent="-225425">
              <a:spcBef>
                <a:spcPct val="25000"/>
              </a:spcBef>
              <a:buFontTx/>
              <a:buChar char="–"/>
            </a:pPr>
            <a:r>
              <a:rPr lang="en-US" altLang="en-US"/>
              <a:t>R2 Examines destination IP</a:t>
            </a:r>
          </a:p>
          <a:p>
            <a:pPr marL="688975" lvl="1" indent="-225425">
              <a:spcBef>
                <a:spcPct val="25000"/>
              </a:spcBef>
              <a:buFontTx/>
              <a:buChar char="–"/>
            </a:pPr>
            <a:r>
              <a:rPr lang="en-US" altLang="en-US"/>
              <a:t>R2 consults routing table looking for destination IP</a:t>
            </a:r>
          </a:p>
          <a:p>
            <a:pPr marL="688975" lvl="1" indent="-225425">
              <a:spcBef>
                <a:spcPct val="25000"/>
              </a:spcBef>
              <a:buFontTx/>
              <a:buChar char="–"/>
            </a:pPr>
            <a:r>
              <a:rPr lang="en-US" altLang="en-US"/>
              <a:t>After finding destination IP in routing table, R2 now looks up next hop IP address</a:t>
            </a:r>
          </a:p>
          <a:p>
            <a:pPr marL="688975" lvl="1" indent="-225425">
              <a:spcBef>
                <a:spcPct val="25000"/>
              </a:spcBef>
              <a:buFontTx/>
              <a:buChar char="–"/>
            </a:pPr>
            <a:r>
              <a:rPr lang="en-US" altLang="en-US"/>
              <a:t>R2 re-encapsulates IP packet with a new data link frame</a:t>
            </a:r>
          </a:p>
          <a:p>
            <a:pPr marL="688975" lvl="1" indent="-225425">
              <a:spcBef>
                <a:spcPct val="25000"/>
              </a:spcBef>
              <a:buFontTx/>
              <a:buChar char="–"/>
            </a:pPr>
            <a:r>
              <a:rPr lang="en-US" altLang="en-US"/>
              <a:t>R2 forwards Ethernet packet out S0/0 interface</a:t>
            </a:r>
          </a:p>
        </p:txBody>
      </p:sp>
      <p:pic>
        <p:nvPicPr>
          <p:cNvPr id="12462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7364" y="4876801"/>
            <a:ext cx="6110287" cy="178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2832215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826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4914" y="4895850"/>
            <a:ext cx="4122737"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248258" name="Rectangle 2"/>
          <p:cNvSpPr>
            <a:spLocks noGrp="1" noChangeArrowheads="1"/>
          </p:cNvSpPr>
          <p:nvPr>
            <p:ph type="title"/>
          </p:nvPr>
        </p:nvSpPr>
        <p:spPr>
          <a:xfrm>
            <a:off x="2154238" y="622300"/>
            <a:ext cx="8145462" cy="838200"/>
          </a:xfrm>
        </p:spPr>
        <p:txBody>
          <a:bodyPr/>
          <a:lstStyle/>
          <a:p>
            <a:r>
              <a:rPr lang="en-US" altLang="en-US"/>
              <a:t>Router Paths and Packet Switching</a:t>
            </a:r>
          </a:p>
        </p:txBody>
      </p:sp>
      <p:sp>
        <p:nvSpPr>
          <p:cNvPr id="1248259" name="Rectangle 3"/>
          <p:cNvSpPr>
            <a:spLocks noGrp="1" noChangeArrowheads="1"/>
          </p:cNvSpPr>
          <p:nvPr>
            <p:ph type="body" idx="1"/>
          </p:nvPr>
        </p:nvSpPr>
        <p:spPr>
          <a:xfrm>
            <a:off x="2154239" y="1385888"/>
            <a:ext cx="8245475" cy="5010150"/>
          </a:xfrm>
          <a:noFill/>
          <a:ln/>
          <a:extLst>
            <a:ext uri="{91240B29-F687-4F45-9708-019B960494DF}">
              <a14:hiddenLine xmlns:a14="http://schemas.microsoft.com/office/drawing/2010/main" w="9525" cap="flat" cmpd="sng" algn="ctr">
                <a:solidFill>
                  <a:srgbClr val="000000"/>
                </a:solidFill>
                <a:prstDash val="solid"/>
                <a:miter lim="800000"/>
                <a:headEnd/>
                <a:tailEnd/>
              </a14:hiddenLine>
            </a:ext>
          </a:extLst>
        </p:spPr>
        <p:txBody>
          <a:bodyPr/>
          <a:lstStyle/>
          <a:p>
            <a:pPr>
              <a:lnSpc>
                <a:spcPct val="90000"/>
              </a:lnSpc>
              <a:spcBef>
                <a:spcPct val="25000"/>
              </a:spcBef>
            </a:pPr>
            <a:r>
              <a:rPr lang="en-US" altLang="en-US" sz="2000" b="1"/>
              <a:t>Step 4</a:t>
            </a:r>
            <a:r>
              <a:rPr lang="en-US" altLang="en-US" sz="2000"/>
              <a:t> - Packet arrives at R3</a:t>
            </a:r>
            <a:r>
              <a:rPr lang="en-US" altLang="en-US"/>
              <a:t> </a:t>
            </a:r>
          </a:p>
          <a:p>
            <a:pPr marL="688975" lvl="1" indent="-225425">
              <a:spcBef>
                <a:spcPct val="25000"/>
              </a:spcBef>
              <a:buFontTx/>
              <a:buChar char="–"/>
            </a:pPr>
            <a:r>
              <a:rPr lang="en-US" altLang="en-US"/>
              <a:t>R3 receives PPP frame</a:t>
            </a:r>
          </a:p>
          <a:p>
            <a:pPr marL="688975" lvl="1" indent="-225425">
              <a:spcBef>
                <a:spcPct val="25000"/>
              </a:spcBef>
              <a:buFontTx/>
              <a:buChar char="–"/>
            </a:pPr>
            <a:r>
              <a:rPr lang="en-US" altLang="en-US"/>
              <a:t>R3 then strips off PPP frame</a:t>
            </a:r>
          </a:p>
          <a:p>
            <a:pPr marL="688975" lvl="1" indent="-225425">
              <a:spcBef>
                <a:spcPct val="25000"/>
              </a:spcBef>
              <a:buFontTx/>
              <a:buChar char="–"/>
            </a:pPr>
            <a:r>
              <a:rPr lang="en-US" altLang="en-US"/>
              <a:t>R3 Examines destination IP </a:t>
            </a:r>
          </a:p>
          <a:p>
            <a:pPr marL="688975" lvl="1" indent="-225425">
              <a:spcBef>
                <a:spcPct val="25000"/>
              </a:spcBef>
              <a:buFontTx/>
              <a:buChar char="–"/>
            </a:pPr>
            <a:r>
              <a:rPr lang="en-US" altLang="en-US"/>
              <a:t>R3 consults routing table looking for destination IP</a:t>
            </a:r>
          </a:p>
          <a:p>
            <a:pPr marL="688975" lvl="1" indent="-225425">
              <a:spcBef>
                <a:spcPct val="25000"/>
              </a:spcBef>
              <a:buFontTx/>
              <a:buChar char="–"/>
            </a:pPr>
            <a:r>
              <a:rPr lang="en-US" altLang="en-US"/>
              <a:t>After finding destination IP in routing table, R3 is directly connected to destination via its fast Ethernet interface</a:t>
            </a:r>
          </a:p>
          <a:p>
            <a:pPr marL="688975" lvl="1" indent="-225425">
              <a:spcBef>
                <a:spcPct val="25000"/>
              </a:spcBef>
              <a:buFontTx/>
              <a:buChar char="–"/>
            </a:pPr>
            <a:r>
              <a:rPr lang="en-US" altLang="en-US"/>
              <a:t>R3 re-encapsulates IP packet with a new Ethernet frame</a:t>
            </a:r>
          </a:p>
          <a:p>
            <a:pPr marL="688975" lvl="1" indent="-225425">
              <a:spcBef>
                <a:spcPct val="25000"/>
              </a:spcBef>
              <a:buFontTx/>
              <a:buChar char="–"/>
            </a:pPr>
            <a:r>
              <a:rPr lang="en-US" altLang="en-US"/>
              <a:t>R3 forwards Ethernet packet out Fa0/0 interface</a:t>
            </a:r>
          </a:p>
          <a:p>
            <a:pPr>
              <a:lnSpc>
                <a:spcPct val="90000"/>
              </a:lnSpc>
              <a:spcBef>
                <a:spcPct val="25000"/>
              </a:spcBef>
            </a:pPr>
            <a:r>
              <a:rPr lang="en-US" altLang="en-US" sz="2000" b="1"/>
              <a:t>Step 5</a:t>
            </a:r>
            <a:r>
              <a:rPr lang="en-US" altLang="en-US" sz="2000"/>
              <a:t> - IP packet arrives at PC2 - frame is decapsulated and processed by upper layer protocols</a:t>
            </a:r>
          </a:p>
        </p:txBody>
      </p:sp>
    </p:spTree>
    <p:extLst>
      <p:ext uri="{BB962C8B-B14F-4D97-AF65-F5344CB8AC3E}">
        <p14:creationId xmlns:p14="http://schemas.microsoft.com/office/powerpoint/2010/main" val="1788512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7018" y="1787236"/>
            <a:ext cx="9047018" cy="707886"/>
          </a:xfrm>
          <a:prstGeom prst="rect">
            <a:avLst/>
          </a:prstGeom>
          <a:noFill/>
        </p:spPr>
        <p:txBody>
          <a:bodyPr wrap="square" rtlCol="0">
            <a:spAutoFit/>
          </a:bodyPr>
          <a:lstStyle/>
          <a:p>
            <a:pPr algn="ctr"/>
            <a:r>
              <a:rPr lang="en-US" sz="4000" dirty="0"/>
              <a:t>Some Basic Routing Commands</a:t>
            </a:r>
          </a:p>
        </p:txBody>
      </p:sp>
    </p:spTree>
    <p:extLst>
      <p:ext uri="{BB962C8B-B14F-4D97-AF65-F5344CB8AC3E}">
        <p14:creationId xmlns:p14="http://schemas.microsoft.com/office/powerpoint/2010/main" val="3926947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6" name="Rectangle 2"/>
          <p:cNvSpPr>
            <a:spLocks noGrp="1" noChangeArrowheads="1"/>
          </p:cNvSpPr>
          <p:nvPr>
            <p:ph type="title"/>
          </p:nvPr>
        </p:nvSpPr>
        <p:spPr/>
        <p:txBody>
          <a:bodyPr/>
          <a:lstStyle/>
          <a:p>
            <a:r>
              <a:rPr lang="en-US" altLang="en-US"/>
              <a:t>Interfaces</a:t>
            </a:r>
          </a:p>
        </p:txBody>
      </p:sp>
      <p:sp>
        <p:nvSpPr>
          <p:cNvPr id="1106947" name="Rectangle 3"/>
          <p:cNvSpPr>
            <a:spLocks noGrp="1" noChangeArrowheads="1"/>
          </p:cNvSpPr>
          <p:nvPr>
            <p:ph type="body" idx="1"/>
          </p:nvPr>
        </p:nvSpPr>
        <p:spPr>
          <a:xfrm>
            <a:off x="2179639" y="1392239"/>
            <a:ext cx="7940675" cy="5076825"/>
          </a:xfrm>
        </p:spPr>
        <p:txBody>
          <a:bodyPr/>
          <a:lstStyle/>
          <a:p>
            <a:r>
              <a:rPr lang="en-US" altLang="en-US" b="1"/>
              <a:t>Examining Router Interfaces</a:t>
            </a:r>
          </a:p>
          <a:p>
            <a:pPr marL="688975" lvl="1" indent="-225425">
              <a:buFontTx/>
              <a:buChar char="–"/>
            </a:pPr>
            <a:r>
              <a:rPr lang="en-US" altLang="en-US">
                <a:solidFill>
                  <a:schemeClr val="accent2"/>
                </a:solidFill>
              </a:rPr>
              <a:t>Show IP router</a:t>
            </a:r>
            <a:r>
              <a:rPr lang="en-US" altLang="en-US"/>
              <a:t> command – used to view routing table</a:t>
            </a:r>
          </a:p>
          <a:p>
            <a:pPr marL="688975" lvl="1" indent="-225425">
              <a:buFontTx/>
              <a:buChar char="–"/>
            </a:pPr>
            <a:r>
              <a:rPr lang="en-US" altLang="en-US">
                <a:solidFill>
                  <a:schemeClr val="accent2"/>
                </a:solidFill>
              </a:rPr>
              <a:t>Show Interfaces</a:t>
            </a:r>
            <a:r>
              <a:rPr lang="en-US" altLang="en-US"/>
              <a:t> command – used to show status of an interface</a:t>
            </a:r>
          </a:p>
          <a:p>
            <a:pPr marL="688975" lvl="1" indent="-225425">
              <a:buFontTx/>
              <a:buChar char="–"/>
            </a:pPr>
            <a:r>
              <a:rPr lang="en-US" altLang="en-US">
                <a:solidFill>
                  <a:schemeClr val="accent2"/>
                </a:solidFill>
              </a:rPr>
              <a:t>Show IP Interface brief</a:t>
            </a:r>
            <a:r>
              <a:rPr lang="en-US" altLang="en-US"/>
              <a:t> command – used to show a portion of the interface information</a:t>
            </a:r>
          </a:p>
          <a:p>
            <a:pPr marL="688975" lvl="1" indent="-225425">
              <a:buFontTx/>
              <a:buChar char="–"/>
            </a:pPr>
            <a:r>
              <a:rPr lang="en-US" altLang="en-US">
                <a:solidFill>
                  <a:schemeClr val="accent2"/>
                </a:solidFill>
              </a:rPr>
              <a:t>Show running-config</a:t>
            </a:r>
            <a:r>
              <a:rPr lang="en-US" altLang="en-US"/>
              <a:t> command – used to show configuration file in RAM</a:t>
            </a:r>
          </a:p>
          <a:p>
            <a:pPr marL="688975" lvl="1" indent="-225425"/>
            <a:endParaRPr lang="en-US" altLang="en-US"/>
          </a:p>
        </p:txBody>
      </p:sp>
      <p:pic>
        <p:nvPicPr>
          <p:cNvPr id="110694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2344" y="4211639"/>
            <a:ext cx="4581525"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3464256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938" name="Rectangle 2"/>
          <p:cNvSpPr>
            <a:spLocks noGrp="1" noChangeArrowheads="1"/>
          </p:cNvSpPr>
          <p:nvPr>
            <p:ph type="title"/>
          </p:nvPr>
        </p:nvSpPr>
        <p:spPr>
          <a:xfrm>
            <a:off x="2179638" y="614363"/>
            <a:ext cx="8145462" cy="838200"/>
          </a:xfrm>
        </p:spPr>
        <p:txBody>
          <a:bodyPr/>
          <a:lstStyle/>
          <a:p>
            <a:r>
              <a:rPr lang="en-US" altLang="en-US"/>
              <a:t>Interfaces</a:t>
            </a:r>
          </a:p>
        </p:txBody>
      </p:sp>
      <p:sp>
        <p:nvSpPr>
          <p:cNvPr id="1063939" name="Rectangle 3"/>
          <p:cNvSpPr>
            <a:spLocks noGrp="1" noChangeArrowheads="1"/>
          </p:cNvSpPr>
          <p:nvPr>
            <p:ph type="body" idx="1"/>
          </p:nvPr>
        </p:nvSpPr>
        <p:spPr>
          <a:xfrm>
            <a:off x="2179639" y="1392239"/>
            <a:ext cx="7940675" cy="5076825"/>
          </a:xfrm>
        </p:spPr>
        <p:txBody>
          <a:bodyPr/>
          <a:lstStyle/>
          <a:p>
            <a:r>
              <a:rPr lang="en-US" altLang="en-US" b="1"/>
              <a:t>Configuring an Ethernet interface</a:t>
            </a:r>
          </a:p>
          <a:p>
            <a:pPr marL="688975" lvl="1" indent="-225425">
              <a:buFontTx/>
              <a:buChar char="–"/>
            </a:pPr>
            <a:r>
              <a:rPr lang="en-US" altLang="en-US">
                <a:solidFill>
                  <a:srgbClr val="0066FF"/>
                </a:solidFill>
              </a:rPr>
              <a:t>By default</a:t>
            </a:r>
            <a:r>
              <a:rPr lang="en-US" altLang="en-US"/>
              <a:t> all serial and Ethernet </a:t>
            </a:r>
            <a:r>
              <a:rPr lang="en-US" altLang="en-US">
                <a:solidFill>
                  <a:srgbClr val="0066FF"/>
                </a:solidFill>
              </a:rPr>
              <a:t>interfaces are down</a:t>
            </a:r>
            <a:r>
              <a:rPr lang="en-US" altLang="en-US"/>
              <a:t> </a:t>
            </a:r>
          </a:p>
          <a:p>
            <a:pPr marL="688975" lvl="1" indent="-225425">
              <a:buFontTx/>
              <a:buChar char="–"/>
            </a:pPr>
            <a:r>
              <a:rPr lang="en-US" altLang="en-US"/>
              <a:t>To enable an interface use the </a:t>
            </a:r>
            <a:r>
              <a:rPr lang="en-US" altLang="en-US">
                <a:solidFill>
                  <a:schemeClr val="accent2"/>
                </a:solidFill>
              </a:rPr>
              <a:t>No Shutdown</a:t>
            </a:r>
            <a:r>
              <a:rPr lang="en-US" altLang="en-US"/>
              <a:t> command</a:t>
            </a:r>
          </a:p>
          <a:p>
            <a:pPr marL="688975" lvl="1" indent="-225425"/>
            <a:endParaRPr lang="en-US" altLang="en-US" sz="1900"/>
          </a:p>
        </p:txBody>
      </p:sp>
      <p:pic>
        <p:nvPicPr>
          <p:cNvPr id="10639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7264" y="4502151"/>
            <a:ext cx="5138737"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1063943"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8413" y="2646364"/>
            <a:ext cx="4513262" cy="217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87982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p:cNvSpPr>
            <a:spLocks noGrp="1" noChangeArrowheads="1"/>
          </p:cNvSpPr>
          <p:nvPr>
            <p:ph type="title"/>
          </p:nvPr>
        </p:nvSpPr>
        <p:spPr/>
        <p:txBody>
          <a:bodyPr/>
          <a:lstStyle/>
          <a:p>
            <a:r>
              <a:rPr lang="en-US" altLang="en-US"/>
              <a:t>General Role of the Router</a:t>
            </a:r>
          </a:p>
        </p:txBody>
      </p:sp>
      <p:sp>
        <p:nvSpPr>
          <p:cNvPr id="1104899" name="Rectangle 3"/>
          <p:cNvSpPr>
            <a:spLocks noGrp="1" noChangeArrowheads="1"/>
          </p:cNvSpPr>
          <p:nvPr>
            <p:ph type="body" idx="1"/>
          </p:nvPr>
        </p:nvSpPr>
        <p:spPr>
          <a:xfrm>
            <a:off x="2179639" y="1392239"/>
            <a:ext cx="7940675" cy="5076825"/>
          </a:xfrm>
        </p:spPr>
        <p:txBody>
          <a:bodyPr/>
          <a:lstStyle/>
          <a:p>
            <a:r>
              <a:rPr lang="en-US" altLang="en-US"/>
              <a:t>Connections of a Router for WAN </a:t>
            </a:r>
          </a:p>
          <a:p>
            <a:pPr marL="688975" lvl="1" indent="-225425">
              <a:buFontTx/>
              <a:buChar char="–"/>
            </a:pPr>
            <a:r>
              <a:rPr lang="en-US" altLang="en-US"/>
              <a:t>A router has a DB-60 port that can support 5 different cabling standards</a:t>
            </a:r>
          </a:p>
          <a:p>
            <a:r>
              <a:rPr lang="en-US" altLang="en-US"/>
              <a:t>Connections of a Router for Ethernet</a:t>
            </a:r>
          </a:p>
          <a:p>
            <a:pPr marL="688975" lvl="1" indent="-225425">
              <a:buFontTx/>
              <a:buChar char="–"/>
            </a:pPr>
            <a:r>
              <a:rPr lang="en-US" altLang="en-US"/>
              <a:t>2 types of connectors can be used: Straight through and Cross-over </a:t>
            </a:r>
          </a:p>
          <a:p>
            <a:pPr marL="1139825" lvl="2" indent="-225425">
              <a:buFontTx/>
              <a:buChar char="•"/>
            </a:pPr>
            <a:r>
              <a:rPr lang="en-US" altLang="en-US"/>
              <a:t>Straight through used to connect:</a:t>
            </a:r>
          </a:p>
          <a:p>
            <a:pPr marL="1603375" lvl="3" indent="-225425">
              <a:buFontTx/>
              <a:buChar char="–"/>
            </a:pPr>
            <a:r>
              <a:rPr lang="en-US" altLang="en-US"/>
              <a:t>Switch-to-Router, Switch-to-PC, Router-to-Server, Hub-to-PC, Hub-to-Server</a:t>
            </a:r>
          </a:p>
          <a:p>
            <a:pPr marL="1139825" lvl="2" indent="-225425">
              <a:buFontTx/>
              <a:buChar char="•"/>
            </a:pPr>
            <a:r>
              <a:rPr lang="en-US" altLang="en-US"/>
              <a:t>Cross-over used to connect: </a:t>
            </a:r>
          </a:p>
          <a:p>
            <a:pPr marL="1603375" lvl="3" indent="-225425">
              <a:buFontTx/>
              <a:buChar char="–"/>
            </a:pPr>
            <a:r>
              <a:rPr lang="en-US" altLang="en-US"/>
              <a:t>Switch-to-Switch, PC-to-PC, Switch-to-Hub, Hub-to-Hub, Router-to-Router</a:t>
            </a:r>
          </a:p>
        </p:txBody>
      </p:sp>
    </p:spTree>
    <p:extLst>
      <p:ext uri="{BB962C8B-B14F-4D97-AF65-F5344CB8AC3E}">
        <p14:creationId xmlns:p14="http://schemas.microsoft.com/office/powerpoint/2010/main" val="1929608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8999"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2576" y="2157413"/>
            <a:ext cx="398462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108994" name="Rectangle 2"/>
          <p:cNvSpPr>
            <a:spLocks noGrp="1" noChangeArrowheads="1"/>
          </p:cNvSpPr>
          <p:nvPr>
            <p:ph type="title"/>
          </p:nvPr>
        </p:nvSpPr>
        <p:spPr>
          <a:xfrm>
            <a:off x="2197101" y="615950"/>
            <a:ext cx="8145463" cy="838200"/>
          </a:xfrm>
        </p:spPr>
        <p:txBody>
          <a:bodyPr/>
          <a:lstStyle/>
          <a:p>
            <a:r>
              <a:rPr lang="en-US" altLang="en-US"/>
              <a:t>Interfaces</a:t>
            </a:r>
          </a:p>
        </p:txBody>
      </p:sp>
      <p:sp>
        <p:nvSpPr>
          <p:cNvPr id="1108995" name="Rectangle 3"/>
          <p:cNvSpPr>
            <a:spLocks noGrp="1" noChangeArrowheads="1"/>
          </p:cNvSpPr>
          <p:nvPr>
            <p:ph type="body" idx="1"/>
          </p:nvPr>
        </p:nvSpPr>
        <p:spPr>
          <a:xfrm>
            <a:off x="2190751" y="1374776"/>
            <a:ext cx="7940675" cy="5076825"/>
          </a:xfrm>
        </p:spPr>
        <p:txBody>
          <a:bodyPr/>
          <a:lstStyle/>
          <a:p>
            <a:r>
              <a:rPr lang="en-US" altLang="en-US" b="1"/>
              <a:t>Verifying Ethernet interface</a:t>
            </a:r>
          </a:p>
          <a:p>
            <a:pPr marL="688975" lvl="1" indent="-225425">
              <a:buFontTx/>
              <a:buChar char="–"/>
            </a:pPr>
            <a:r>
              <a:rPr lang="en-US" altLang="en-US">
                <a:solidFill>
                  <a:schemeClr val="accent2"/>
                </a:solidFill>
              </a:rPr>
              <a:t>Show interfaces for fastEthernet 0/0</a:t>
            </a:r>
            <a:r>
              <a:rPr lang="en-US" altLang="en-US"/>
              <a:t> – command used to show status of fast Ethernet port</a:t>
            </a:r>
          </a:p>
          <a:p>
            <a:pPr marL="688975" lvl="1" indent="-225425">
              <a:buFontTx/>
              <a:buChar char="–"/>
            </a:pPr>
            <a:r>
              <a:rPr lang="en-US" altLang="en-US">
                <a:solidFill>
                  <a:schemeClr val="accent2"/>
                </a:solidFill>
              </a:rPr>
              <a:t>Show ip interface brief</a:t>
            </a:r>
          </a:p>
          <a:p>
            <a:pPr marL="688975" lvl="1" indent="-225425">
              <a:buFontTx/>
              <a:buChar char="–"/>
            </a:pPr>
            <a:r>
              <a:rPr lang="en-US" altLang="en-US">
                <a:solidFill>
                  <a:schemeClr val="accent2"/>
                </a:solidFill>
              </a:rPr>
              <a:t>Show running-config</a:t>
            </a:r>
          </a:p>
          <a:p>
            <a:r>
              <a:rPr lang="en-US" altLang="en-US" sz="2100"/>
              <a:t>Ethernet interfaces participate in ARP</a:t>
            </a:r>
          </a:p>
          <a:p>
            <a:pPr marL="688975" lvl="1" indent="-225425"/>
            <a:endParaRPr lang="en-US" altLang="en-US" sz="1900"/>
          </a:p>
        </p:txBody>
      </p:sp>
      <p:pic>
        <p:nvPicPr>
          <p:cNvPr id="11089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4151" y="4332289"/>
            <a:ext cx="6715125"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2381496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1050"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6838" y="1417639"/>
            <a:ext cx="4183062" cy="233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111042" name="Rectangle 2"/>
          <p:cNvSpPr>
            <a:spLocks noGrp="1" noChangeArrowheads="1"/>
          </p:cNvSpPr>
          <p:nvPr>
            <p:ph type="title"/>
          </p:nvPr>
        </p:nvSpPr>
        <p:spPr/>
        <p:txBody>
          <a:bodyPr/>
          <a:lstStyle/>
          <a:p>
            <a:r>
              <a:rPr lang="en-US" altLang="en-US"/>
              <a:t>Interfaces</a:t>
            </a:r>
          </a:p>
        </p:txBody>
      </p:sp>
      <p:sp>
        <p:nvSpPr>
          <p:cNvPr id="1111043" name="Rectangle 3"/>
          <p:cNvSpPr>
            <a:spLocks noGrp="1" noChangeArrowheads="1"/>
          </p:cNvSpPr>
          <p:nvPr>
            <p:ph type="body" idx="1"/>
          </p:nvPr>
        </p:nvSpPr>
        <p:spPr>
          <a:xfrm>
            <a:off x="2168526" y="1395414"/>
            <a:ext cx="7940675" cy="5076825"/>
          </a:xfrm>
        </p:spPr>
        <p:txBody>
          <a:bodyPr/>
          <a:lstStyle/>
          <a:p>
            <a:pPr marL="225425" indent="-225425"/>
            <a:r>
              <a:rPr lang="en-US" altLang="en-US" b="1"/>
              <a:t>Configuring a Serial interface</a:t>
            </a:r>
          </a:p>
          <a:p>
            <a:pPr marL="688975" lvl="1" indent="-225425">
              <a:buFontTx/>
              <a:buChar char="–"/>
            </a:pPr>
            <a:r>
              <a:rPr lang="en-US" altLang="en-US"/>
              <a:t>Enter </a:t>
            </a:r>
            <a:r>
              <a:rPr lang="en-US" altLang="en-US">
                <a:solidFill>
                  <a:srgbClr val="0066FF"/>
                </a:solidFill>
              </a:rPr>
              <a:t>interface configuration mode</a:t>
            </a:r>
          </a:p>
          <a:p>
            <a:pPr marL="688975" lvl="1" indent="-225425">
              <a:buFontTx/>
              <a:buChar char="–"/>
            </a:pPr>
            <a:r>
              <a:rPr lang="en-US" altLang="en-US"/>
              <a:t>Enter in the ip address and subnet mask</a:t>
            </a:r>
          </a:p>
          <a:p>
            <a:pPr marL="688975" lvl="1" indent="-225425">
              <a:buFontTx/>
              <a:buChar char="–"/>
            </a:pPr>
            <a:r>
              <a:rPr lang="en-US" altLang="en-US"/>
              <a:t>Enter in the </a:t>
            </a:r>
            <a:r>
              <a:rPr lang="en-US" altLang="en-US">
                <a:solidFill>
                  <a:schemeClr val="accent2"/>
                </a:solidFill>
              </a:rPr>
              <a:t>no shutdown</a:t>
            </a:r>
            <a:r>
              <a:rPr lang="en-US" altLang="en-US"/>
              <a:t> command</a:t>
            </a:r>
          </a:p>
          <a:p>
            <a:pPr marL="225425" indent="-225425"/>
            <a:r>
              <a:rPr lang="en-US" altLang="en-US" sz="2000"/>
              <a:t>Example:</a:t>
            </a:r>
          </a:p>
          <a:p>
            <a:pPr marL="688975" lvl="1" indent="-225425">
              <a:buFontTx/>
              <a:buChar char="–"/>
            </a:pPr>
            <a:r>
              <a:rPr lang="en-US" altLang="en-US"/>
              <a:t>R1(config)#interface serial 0/0</a:t>
            </a:r>
          </a:p>
          <a:p>
            <a:pPr marL="688975" lvl="1" indent="-225425">
              <a:buFontTx/>
              <a:buChar char="–"/>
            </a:pPr>
            <a:r>
              <a:rPr lang="en-US" altLang="en-US"/>
              <a:t>R1(config-if)#ip address 172.16.2.1 255.255.255.0</a:t>
            </a:r>
          </a:p>
          <a:p>
            <a:pPr marL="688975" lvl="1" indent="-225425">
              <a:buFontTx/>
              <a:buChar char="–"/>
            </a:pPr>
            <a:r>
              <a:rPr lang="en-US" altLang="en-US"/>
              <a:t>R1(config-if)#no shutdown</a:t>
            </a:r>
          </a:p>
          <a:p>
            <a:pPr marL="688975" lvl="1" indent="-225425"/>
            <a:endParaRPr lang="en-US" altLang="en-US" sz="1900"/>
          </a:p>
        </p:txBody>
      </p:sp>
      <p:pic>
        <p:nvPicPr>
          <p:cNvPr id="111105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7839" y="4738689"/>
            <a:ext cx="6122987" cy="190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3757387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1050"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6838" y="1417639"/>
            <a:ext cx="4183062" cy="233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111042" name="Rectangle 2"/>
          <p:cNvSpPr>
            <a:spLocks noGrp="1" noChangeArrowheads="1"/>
          </p:cNvSpPr>
          <p:nvPr>
            <p:ph type="title"/>
          </p:nvPr>
        </p:nvSpPr>
        <p:spPr/>
        <p:txBody>
          <a:bodyPr/>
          <a:lstStyle/>
          <a:p>
            <a:r>
              <a:rPr lang="en-US" altLang="en-US"/>
              <a:t>Interfaces</a:t>
            </a:r>
          </a:p>
        </p:txBody>
      </p:sp>
      <p:sp>
        <p:nvSpPr>
          <p:cNvPr id="1111043" name="Rectangle 3"/>
          <p:cNvSpPr>
            <a:spLocks noGrp="1" noChangeArrowheads="1"/>
          </p:cNvSpPr>
          <p:nvPr>
            <p:ph type="body" idx="1"/>
          </p:nvPr>
        </p:nvSpPr>
        <p:spPr>
          <a:xfrm>
            <a:off x="2168526" y="1395414"/>
            <a:ext cx="7940675" cy="5076825"/>
          </a:xfrm>
        </p:spPr>
        <p:txBody>
          <a:bodyPr/>
          <a:lstStyle/>
          <a:p>
            <a:pPr marL="225425" indent="-225425"/>
            <a:r>
              <a:rPr lang="en-US" altLang="en-US" b="1"/>
              <a:t>Configuring a Serial interface</a:t>
            </a:r>
          </a:p>
          <a:p>
            <a:pPr marL="688975" lvl="1" indent="-225425">
              <a:buFontTx/>
              <a:buChar char="–"/>
            </a:pPr>
            <a:r>
              <a:rPr lang="en-US" altLang="en-US"/>
              <a:t>Enter </a:t>
            </a:r>
            <a:r>
              <a:rPr lang="en-US" altLang="en-US">
                <a:solidFill>
                  <a:srgbClr val="0066FF"/>
                </a:solidFill>
              </a:rPr>
              <a:t>interface configuration mode</a:t>
            </a:r>
          </a:p>
          <a:p>
            <a:pPr marL="688975" lvl="1" indent="-225425">
              <a:buFontTx/>
              <a:buChar char="–"/>
            </a:pPr>
            <a:r>
              <a:rPr lang="en-US" altLang="en-US"/>
              <a:t>Enter in the ip address and subnet mask</a:t>
            </a:r>
          </a:p>
          <a:p>
            <a:pPr marL="688975" lvl="1" indent="-225425">
              <a:buFontTx/>
              <a:buChar char="–"/>
            </a:pPr>
            <a:r>
              <a:rPr lang="en-US" altLang="en-US"/>
              <a:t>Enter in the </a:t>
            </a:r>
            <a:r>
              <a:rPr lang="en-US" altLang="en-US">
                <a:solidFill>
                  <a:schemeClr val="accent2"/>
                </a:solidFill>
              </a:rPr>
              <a:t>no shutdown</a:t>
            </a:r>
            <a:r>
              <a:rPr lang="en-US" altLang="en-US"/>
              <a:t> command</a:t>
            </a:r>
          </a:p>
          <a:p>
            <a:pPr marL="225425" indent="-225425"/>
            <a:r>
              <a:rPr lang="en-US" altLang="en-US" sz="2000"/>
              <a:t>Example:</a:t>
            </a:r>
          </a:p>
          <a:p>
            <a:pPr marL="688975" lvl="1" indent="-225425">
              <a:buFontTx/>
              <a:buChar char="–"/>
            </a:pPr>
            <a:r>
              <a:rPr lang="en-US" altLang="en-US"/>
              <a:t>R1(config)#interface serial 0/0</a:t>
            </a:r>
          </a:p>
          <a:p>
            <a:pPr marL="688975" lvl="1" indent="-225425">
              <a:buFontTx/>
              <a:buChar char="–"/>
            </a:pPr>
            <a:r>
              <a:rPr lang="en-US" altLang="en-US"/>
              <a:t>R1(config-if)#ip address 172.16.2.1 255.255.255.0</a:t>
            </a:r>
          </a:p>
          <a:p>
            <a:pPr marL="688975" lvl="1" indent="-225425">
              <a:buFontTx/>
              <a:buChar char="–"/>
            </a:pPr>
            <a:r>
              <a:rPr lang="en-US" altLang="en-US"/>
              <a:t>R1(config-if)#no shutdown</a:t>
            </a:r>
          </a:p>
          <a:p>
            <a:pPr marL="688975" lvl="1" indent="-225425"/>
            <a:endParaRPr lang="en-US" altLang="en-US" sz="1900"/>
          </a:p>
        </p:txBody>
      </p:sp>
      <p:pic>
        <p:nvPicPr>
          <p:cNvPr id="111105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7839" y="4738689"/>
            <a:ext cx="6122987" cy="190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594669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2" name="Rectangle 2"/>
          <p:cNvSpPr>
            <a:spLocks noGrp="1" noChangeArrowheads="1"/>
          </p:cNvSpPr>
          <p:nvPr>
            <p:ph type="title"/>
          </p:nvPr>
        </p:nvSpPr>
        <p:spPr/>
        <p:txBody>
          <a:bodyPr/>
          <a:lstStyle/>
          <a:p>
            <a:r>
              <a:rPr lang="en-US" altLang="en-US"/>
              <a:t>Routing Table and CDP Protocol</a:t>
            </a:r>
            <a:endParaRPr lang="en-US" altLang="en-US" sz="3600"/>
          </a:p>
        </p:txBody>
      </p:sp>
      <p:sp>
        <p:nvSpPr>
          <p:cNvPr id="1121283" name="Rectangle 3"/>
          <p:cNvSpPr>
            <a:spLocks noGrp="1" noChangeArrowheads="1"/>
          </p:cNvSpPr>
          <p:nvPr>
            <p:ph type="body" idx="1"/>
          </p:nvPr>
        </p:nvSpPr>
        <p:spPr>
          <a:xfrm>
            <a:off x="2179639" y="1392239"/>
            <a:ext cx="7940675" cy="5076825"/>
          </a:xfrm>
        </p:spPr>
        <p:txBody>
          <a:bodyPr/>
          <a:lstStyle/>
          <a:p>
            <a:r>
              <a:rPr lang="en-US" altLang="en-US"/>
              <a:t>When a </a:t>
            </a:r>
            <a:r>
              <a:rPr lang="en-US" altLang="en-US">
                <a:solidFill>
                  <a:srgbClr val="0066FF"/>
                </a:solidFill>
              </a:rPr>
              <a:t>router</a:t>
            </a:r>
            <a:r>
              <a:rPr lang="en-US" altLang="en-US"/>
              <a:t> only has its </a:t>
            </a:r>
            <a:r>
              <a:rPr lang="en-US" altLang="en-US">
                <a:solidFill>
                  <a:srgbClr val="0066FF"/>
                </a:solidFill>
              </a:rPr>
              <a:t>interfaces configured</a:t>
            </a:r>
            <a:r>
              <a:rPr lang="en-US" altLang="en-US"/>
              <a:t> </a:t>
            </a:r>
            <a:r>
              <a:rPr lang="en-US" altLang="en-US">
                <a:solidFill>
                  <a:schemeClr val="accent2"/>
                </a:solidFill>
              </a:rPr>
              <a:t>&amp;</a:t>
            </a:r>
            <a:r>
              <a:rPr lang="en-US" altLang="en-US"/>
              <a:t> </a:t>
            </a:r>
            <a:r>
              <a:rPr lang="en-US" altLang="en-US">
                <a:solidFill>
                  <a:srgbClr val="0066FF"/>
                </a:solidFill>
              </a:rPr>
              <a:t>no other routing protocols are configured</a:t>
            </a:r>
            <a:r>
              <a:rPr lang="en-US" altLang="en-US"/>
              <a:t> then:</a:t>
            </a:r>
          </a:p>
          <a:p>
            <a:pPr marL="688975" lvl="1" indent="-225425">
              <a:buFontTx/>
              <a:buChar char="–"/>
            </a:pPr>
            <a:r>
              <a:rPr lang="en-US" altLang="en-US"/>
              <a:t>The </a:t>
            </a:r>
            <a:r>
              <a:rPr lang="en-US" altLang="en-US">
                <a:solidFill>
                  <a:srgbClr val="0066FF"/>
                </a:solidFill>
              </a:rPr>
              <a:t>routing table contains only the directly connected networks</a:t>
            </a:r>
          </a:p>
          <a:p>
            <a:pPr marL="688975" lvl="1" indent="-225425">
              <a:buFontTx/>
              <a:buChar char="–"/>
            </a:pPr>
            <a:r>
              <a:rPr lang="en-US" altLang="en-US"/>
              <a:t>Only devices on the directly connected networks are reachable </a:t>
            </a:r>
          </a:p>
        </p:txBody>
      </p:sp>
      <p:pic>
        <p:nvPicPr>
          <p:cNvPr id="11212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4832" y="3482110"/>
            <a:ext cx="6372225" cy="324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1334688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35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313" y="2298700"/>
            <a:ext cx="7148512" cy="416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133570" name="Rectangle 2"/>
          <p:cNvSpPr>
            <a:spLocks noGrp="1" noChangeArrowheads="1"/>
          </p:cNvSpPr>
          <p:nvPr>
            <p:ph type="title"/>
          </p:nvPr>
        </p:nvSpPr>
        <p:spPr/>
        <p:txBody>
          <a:bodyPr/>
          <a:lstStyle/>
          <a:p>
            <a:r>
              <a:rPr lang="en-US" altLang="en-US"/>
              <a:t>Static Routes with Exit Interfaces</a:t>
            </a:r>
            <a:endParaRPr lang="en-US" altLang="en-US" sz="3600"/>
          </a:p>
        </p:txBody>
      </p:sp>
      <p:sp>
        <p:nvSpPr>
          <p:cNvPr id="1133571" name="Rectangle 3"/>
          <p:cNvSpPr>
            <a:spLocks noGrp="1" noChangeArrowheads="1"/>
          </p:cNvSpPr>
          <p:nvPr>
            <p:ph type="body" idx="1"/>
          </p:nvPr>
        </p:nvSpPr>
        <p:spPr>
          <a:xfrm>
            <a:off x="2179639" y="1392239"/>
            <a:ext cx="7940675" cy="5076825"/>
          </a:xfrm>
        </p:spPr>
        <p:txBody>
          <a:bodyPr/>
          <a:lstStyle/>
          <a:p>
            <a:r>
              <a:rPr lang="en-US" altLang="en-US" b="1"/>
              <a:t>Purpose of a static route</a:t>
            </a:r>
          </a:p>
          <a:p>
            <a:pPr marL="688975" lvl="1" indent="-225425">
              <a:buFontTx/>
              <a:buChar char="–"/>
            </a:pPr>
            <a:r>
              <a:rPr lang="en-US" altLang="en-US"/>
              <a:t>A manually configured route used when routing from a network to a stub network</a:t>
            </a:r>
          </a:p>
        </p:txBody>
      </p:sp>
    </p:spTree>
    <p:extLst>
      <p:ext uri="{BB962C8B-B14F-4D97-AF65-F5344CB8AC3E}">
        <p14:creationId xmlns:p14="http://schemas.microsoft.com/office/powerpoint/2010/main" val="2723684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8" name="Rectangle 2"/>
          <p:cNvSpPr>
            <a:spLocks noGrp="1" noChangeArrowheads="1"/>
          </p:cNvSpPr>
          <p:nvPr>
            <p:ph type="title"/>
          </p:nvPr>
        </p:nvSpPr>
        <p:spPr/>
        <p:txBody>
          <a:bodyPr/>
          <a:lstStyle/>
          <a:p>
            <a:r>
              <a:rPr lang="en-US" altLang="en-US"/>
              <a:t>Static Routes with Exit Interfaces</a:t>
            </a:r>
            <a:endParaRPr lang="en-US" altLang="en-US" sz="3600"/>
          </a:p>
        </p:txBody>
      </p:sp>
      <p:sp>
        <p:nvSpPr>
          <p:cNvPr id="1135619" name="Rectangle 3"/>
          <p:cNvSpPr>
            <a:spLocks noGrp="1" noChangeArrowheads="1"/>
          </p:cNvSpPr>
          <p:nvPr>
            <p:ph type="body" idx="1"/>
          </p:nvPr>
        </p:nvSpPr>
        <p:spPr>
          <a:xfrm>
            <a:off x="2159001" y="1392239"/>
            <a:ext cx="8215313" cy="5076825"/>
          </a:xfrm>
        </p:spPr>
        <p:txBody>
          <a:bodyPr/>
          <a:lstStyle/>
          <a:p>
            <a:r>
              <a:rPr lang="en-US" altLang="en-US" b="1">
                <a:solidFill>
                  <a:schemeClr val="accent2"/>
                </a:solidFill>
              </a:rPr>
              <a:t>IP route</a:t>
            </a:r>
            <a:r>
              <a:rPr lang="en-US" altLang="en-US"/>
              <a:t> </a:t>
            </a:r>
            <a:r>
              <a:rPr lang="en-US" altLang="en-US" b="1"/>
              <a:t>command</a:t>
            </a:r>
          </a:p>
          <a:p>
            <a:pPr marL="688975" lvl="1" indent="-225425">
              <a:buFontTx/>
              <a:buChar char="–"/>
            </a:pPr>
            <a:r>
              <a:rPr lang="en-US" altLang="en-US"/>
              <a:t>To configure a static route use the following command:  </a:t>
            </a:r>
            <a:r>
              <a:rPr lang="en-US" altLang="en-US">
                <a:solidFill>
                  <a:schemeClr val="accent2"/>
                </a:solidFill>
              </a:rPr>
              <a:t>ip route</a:t>
            </a:r>
          </a:p>
          <a:p>
            <a:pPr marL="688975" lvl="1" indent="-225425">
              <a:buFontTx/>
              <a:buChar char="–"/>
            </a:pPr>
            <a:r>
              <a:rPr lang="en-US" altLang="en-US"/>
              <a:t>Example:</a:t>
            </a:r>
          </a:p>
          <a:p>
            <a:pPr marL="1139825" lvl="2" indent="-225425">
              <a:buFontTx/>
              <a:buChar char="•"/>
            </a:pPr>
            <a:r>
              <a:rPr lang="en-US" altLang="en-US"/>
              <a:t>Router(config)# ip route network-address subnet-mask {ip-address | exit-interface }</a:t>
            </a:r>
          </a:p>
        </p:txBody>
      </p:sp>
      <p:pic>
        <p:nvPicPr>
          <p:cNvPr id="11356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8288" y="3359151"/>
            <a:ext cx="6538912" cy="330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3573431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666" name="Rectangle 2"/>
          <p:cNvSpPr>
            <a:spLocks noGrp="1" noChangeArrowheads="1"/>
          </p:cNvSpPr>
          <p:nvPr>
            <p:ph type="title"/>
          </p:nvPr>
        </p:nvSpPr>
        <p:spPr/>
        <p:txBody>
          <a:bodyPr/>
          <a:lstStyle/>
          <a:p>
            <a:r>
              <a:rPr lang="en-US" altLang="en-US"/>
              <a:t>Static Routes with Exit Interfaces</a:t>
            </a:r>
            <a:endParaRPr lang="en-US" altLang="en-US" sz="3600"/>
          </a:p>
        </p:txBody>
      </p:sp>
      <p:sp>
        <p:nvSpPr>
          <p:cNvPr id="1137667" name="Rectangle 3"/>
          <p:cNvSpPr>
            <a:spLocks noGrp="1" noChangeArrowheads="1"/>
          </p:cNvSpPr>
          <p:nvPr>
            <p:ph type="body" idx="1"/>
          </p:nvPr>
        </p:nvSpPr>
        <p:spPr>
          <a:xfrm>
            <a:off x="2179639" y="1392239"/>
            <a:ext cx="7940675" cy="5076825"/>
          </a:xfrm>
        </p:spPr>
        <p:txBody>
          <a:bodyPr/>
          <a:lstStyle/>
          <a:p>
            <a:r>
              <a:rPr lang="en-US" altLang="en-US" b="1"/>
              <a:t>Dissecting static route syntax</a:t>
            </a:r>
          </a:p>
          <a:p>
            <a:pPr marL="688975" lvl="1" indent="-225425">
              <a:buFontTx/>
              <a:buChar char="–"/>
            </a:pPr>
            <a:r>
              <a:rPr lang="en-US" altLang="en-US"/>
              <a:t>ip route - Static route command</a:t>
            </a:r>
          </a:p>
          <a:p>
            <a:pPr marL="688975" lvl="1" indent="-225425">
              <a:buFontTx/>
              <a:buChar char="–"/>
            </a:pPr>
            <a:r>
              <a:rPr lang="en-US" altLang="en-US"/>
              <a:t>172.16.1.0 – Destination network address </a:t>
            </a:r>
          </a:p>
          <a:p>
            <a:pPr marL="688975" lvl="1" indent="-225425">
              <a:buFontTx/>
              <a:buChar char="–"/>
            </a:pPr>
            <a:r>
              <a:rPr lang="en-US" altLang="en-US"/>
              <a:t>255.255.255.0 - Subnet mask of destination network</a:t>
            </a:r>
          </a:p>
          <a:p>
            <a:pPr marL="688975" lvl="1" indent="-225425">
              <a:buFontTx/>
              <a:buChar char="–"/>
            </a:pPr>
            <a:r>
              <a:rPr lang="en-US" altLang="en-US"/>
              <a:t>172.16.2.2 - Serial 0/0/0 interface IP address on R2, which is the "next-hop" to this network</a:t>
            </a:r>
          </a:p>
        </p:txBody>
      </p:sp>
      <p:grpSp>
        <p:nvGrpSpPr>
          <p:cNvPr id="1137672" name="Group 8"/>
          <p:cNvGrpSpPr>
            <a:grpSpLocks/>
          </p:cNvGrpSpPr>
          <p:nvPr/>
        </p:nvGrpSpPr>
        <p:grpSpPr bwMode="auto">
          <a:xfrm>
            <a:off x="3268663" y="3770313"/>
            <a:ext cx="5630862" cy="2836862"/>
            <a:chOff x="1211" y="2423"/>
            <a:chExt cx="3547" cy="1787"/>
          </a:xfrm>
        </p:grpSpPr>
        <p:pic>
          <p:nvPicPr>
            <p:cNvPr id="11376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 y="2508"/>
              <a:ext cx="3547" cy="1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113767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1" y="2423"/>
              <a:ext cx="1646"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grpSp>
    </p:spTree>
    <p:extLst>
      <p:ext uri="{BB962C8B-B14F-4D97-AF65-F5344CB8AC3E}">
        <p14:creationId xmlns:p14="http://schemas.microsoft.com/office/powerpoint/2010/main" val="38351688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714" name="Rectangle 2"/>
          <p:cNvSpPr>
            <a:spLocks noGrp="1" noChangeArrowheads="1"/>
          </p:cNvSpPr>
          <p:nvPr>
            <p:ph type="title"/>
          </p:nvPr>
        </p:nvSpPr>
        <p:spPr/>
        <p:txBody>
          <a:bodyPr/>
          <a:lstStyle/>
          <a:p>
            <a:r>
              <a:rPr lang="en-US" altLang="en-US"/>
              <a:t>Static Routes with Exit Interfaces</a:t>
            </a:r>
            <a:endParaRPr lang="en-US" altLang="en-US" sz="3600"/>
          </a:p>
        </p:txBody>
      </p:sp>
      <p:sp>
        <p:nvSpPr>
          <p:cNvPr id="1139715" name="Rectangle 3"/>
          <p:cNvSpPr>
            <a:spLocks noGrp="1" noChangeArrowheads="1"/>
          </p:cNvSpPr>
          <p:nvPr>
            <p:ph type="body" idx="1"/>
          </p:nvPr>
        </p:nvSpPr>
        <p:spPr>
          <a:xfrm>
            <a:off x="2179639" y="1392239"/>
            <a:ext cx="7940675" cy="5076825"/>
          </a:xfrm>
        </p:spPr>
        <p:txBody>
          <a:bodyPr/>
          <a:lstStyle/>
          <a:p>
            <a:r>
              <a:rPr lang="en-US" altLang="en-US" b="1"/>
              <a:t>Configuring routes to 2 or more remote networks</a:t>
            </a:r>
          </a:p>
          <a:p>
            <a:pPr marL="688975" lvl="1" indent="-225425">
              <a:buFontTx/>
              <a:buChar char="–"/>
            </a:pPr>
            <a:r>
              <a:rPr lang="en-US" altLang="en-US"/>
              <a:t>Use the following commands for R1</a:t>
            </a:r>
          </a:p>
          <a:p>
            <a:pPr marL="1139825" lvl="2" indent="-225425">
              <a:buFontTx/>
              <a:buChar char="•"/>
            </a:pPr>
            <a:r>
              <a:rPr lang="en-US" altLang="en-US"/>
              <a:t>R1(config)#ip route 192.168.1.0 255.255.255.0 172.16.2.2</a:t>
            </a:r>
          </a:p>
          <a:p>
            <a:pPr marL="1139825" lvl="2" indent="-225425">
              <a:buFontTx/>
              <a:buChar char="•"/>
            </a:pPr>
            <a:r>
              <a:rPr lang="en-US" altLang="en-US"/>
              <a:t>R1(config)#ip route 192.168.2.0 255.255.255.0 172.16.2.2</a:t>
            </a:r>
          </a:p>
        </p:txBody>
      </p:sp>
      <p:grpSp>
        <p:nvGrpSpPr>
          <p:cNvPr id="1139720" name="Group 8"/>
          <p:cNvGrpSpPr>
            <a:grpSpLocks/>
          </p:cNvGrpSpPr>
          <p:nvPr/>
        </p:nvGrpSpPr>
        <p:grpSpPr bwMode="auto">
          <a:xfrm>
            <a:off x="3017838" y="3321051"/>
            <a:ext cx="6140450" cy="3033713"/>
            <a:chOff x="1005" y="2156"/>
            <a:chExt cx="3868" cy="1911"/>
          </a:xfrm>
        </p:grpSpPr>
        <p:pic>
          <p:nvPicPr>
            <p:cNvPr id="11397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 y="2211"/>
              <a:ext cx="3868" cy="1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11397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6" y="2156"/>
              <a:ext cx="1646"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grpSp>
    </p:spTree>
    <p:extLst>
      <p:ext uri="{BB962C8B-B14F-4D97-AF65-F5344CB8AC3E}">
        <p14:creationId xmlns:p14="http://schemas.microsoft.com/office/powerpoint/2010/main" val="2788568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762" name="Rectangle 2"/>
          <p:cNvSpPr>
            <a:spLocks noGrp="1" noChangeArrowheads="1"/>
          </p:cNvSpPr>
          <p:nvPr>
            <p:ph type="title"/>
          </p:nvPr>
        </p:nvSpPr>
        <p:spPr/>
        <p:txBody>
          <a:bodyPr/>
          <a:lstStyle/>
          <a:p>
            <a:r>
              <a:rPr lang="en-US" altLang="en-US"/>
              <a:t>Static Routes with Exit Interfaces</a:t>
            </a:r>
            <a:endParaRPr lang="en-US" altLang="en-US" sz="3600"/>
          </a:p>
        </p:txBody>
      </p:sp>
      <p:sp>
        <p:nvSpPr>
          <p:cNvPr id="1141763" name="Rectangle 3"/>
          <p:cNvSpPr>
            <a:spLocks noGrp="1" noChangeArrowheads="1"/>
          </p:cNvSpPr>
          <p:nvPr>
            <p:ph type="body" idx="1"/>
          </p:nvPr>
        </p:nvSpPr>
        <p:spPr>
          <a:xfrm>
            <a:off x="2179639" y="1392239"/>
            <a:ext cx="7940675" cy="5076825"/>
          </a:xfrm>
        </p:spPr>
        <p:txBody>
          <a:bodyPr/>
          <a:lstStyle/>
          <a:p>
            <a:r>
              <a:rPr lang="en-US" altLang="en-US" b="1">
                <a:solidFill>
                  <a:schemeClr val="accent2"/>
                </a:solidFill>
              </a:rPr>
              <a:t>Zinin’s 3 routing principles</a:t>
            </a:r>
          </a:p>
          <a:p>
            <a:pPr marL="688975" lvl="1" indent="-225425">
              <a:buFontTx/>
              <a:buChar char="–"/>
            </a:pPr>
            <a:r>
              <a:rPr lang="en-US" altLang="en-US" b="1">
                <a:solidFill>
                  <a:srgbClr val="0066FF"/>
                </a:solidFill>
              </a:rPr>
              <a:t>Principle 1</a:t>
            </a:r>
            <a:r>
              <a:rPr lang="en-US" altLang="en-US"/>
              <a:t>: “Every router makes its decision alone, based on the information it has in its own routing table.”</a:t>
            </a:r>
          </a:p>
          <a:p>
            <a:pPr marL="688975" lvl="1" indent="-225425">
              <a:buFontTx/>
              <a:buChar char="–"/>
            </a:pPr>
            <a:r>
              <a:rPr lang="en-US" altLang="en-US" b="1">
                <a:solidFill>
                  <a:srgbClr val="0066FF"/>
                </a:solidFill>
              </a:rPr>
              <a:t>Principle 2</a:t>
            </a:r>
            <a:r>
              <a:rPr lang="en-US" altLang="en-US"/>
              <a:t>: “The fact that one router has certain information in its routing table does not mean that other routers have the same information.”</a:t>
            </a:r>
          </a:p>
          <a:p>
            <a:pPr marL="688975" lvl="1" indent="-225425">
              <a:buFontTx/>
              <a:buChar char="–"/>
            </a:pPr>
            <a:r>
              <a:rPr lang="en-US" altLang="en-US" b="1">
                <a:solidFill>
                  <a:srgbClr val="0066FF"/>
                </a:solidFill>
              </a:rPr>
              <a:t>Principle 3</a:t>
            </a:r>
            <a:r>
              <a:rPr lang="en-US" altLang="en-US"/>
              <a:t>: “Routing information about a path from one network to another does not provide routing information about the reverse, or return path.”</a:t>
            </a:r>
          </a:p>
        </p:txBody>
      </p:sp>
    </p:spTree>
    <p:extLst>
      <p:ext uri="{BB962C8B-B14F-4D97-AF65-F5344CB8AC3E}">
        <p14:creationId xmlns:p14="http://schemas.microsoft.com/office/powerpoint/2010/main" val="33105662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002" name="Rectangle 2"/>
          <p:cNvSpPr>
            <a:spLocks noGrp="1" noChangeArrowheads="1"/>
          </p:cNvSpPr>
          <p:nvPr>
            <p:ph type="title"/>
          </p:nvPr>
        </p:nvSpPr>
        <p:spPr/>
        <p:txBody>
          <a:bodyPr/>
          <a:lstStyle/>
          <a:p>
            <a:r>
              <a:rPr lang="en-US" altLang="en-US" sz="2800"/>
              <a:t>Static Routes with Exit Interfaces</a:t>
            </a:r>
            <a:endParaRPr lang="en-US" altLang="en-US"/>
          </a:p>
        </p:txBody>
      </p:sp>
      <p:sp>
        <p:nvSpPr>
          <p:cNvPr id="1152003" name="Rectangle 3"/>
          <p:cNvSpPr>
            <a:spLocks noGrp="1" noChangeArrowheads="1"/>
          </p:cNvSpPr>
          <p:nvPr>
            <p:ph type="body" idx="1"/>
          </p:nvPr>
        </p:nvSpPr>
        <p:spPr>
          <a:xfrm>
            <a:off x="665019" y="1392239"/>
            <a:ext cx="9455296" cy="5076825"/>
          </a:xfrm>
        </p:spPr>
        <p:txBody>
          <a:bodyPr/>
          <a:lstStyle/>
          <a:p>
            <a:r>
              <a:rPr lang="en-US" altLang="en-US" b="1" dirty="0"/>
              <a:t>Modifying Static routes</a:t>
            </a:r>
            <a:endParaRPr lang="en-US" altLang="en-US" sz="2000" b="1" dirty="0"/>
          </a:p>
          <a:p>
            <a:pPr marL="688975" lvl="1" indent="-225425">
              <a:buFontTx/>
              <a:buChar char="–"/>
            </a:pPr>
            <a:r>
              <a:rPr lang="en-US" altLang="en-US" dirty="0">
                <a:solidFill>
                  <a:srgbClr val="0066FF"/>
                </a:solidFill>
              </a:rPr>
              <a:t>Existing static routes</a:t>
            </a:r>
            <a:r>
              <a:rPr lang="en-US" altLang="en-US" dirty="0"/>
              <a:t> </a:t>
            </a:r>
            <a:r>
              <a:rPr lang="en-US" altLang="en-US" dirty="0">
                <a:solidFill>
                  <a:schemeClr val="accent2"/>
                </a:solidFill>
              </a:rPr>
              <a:t>cannot</a:t>
            </a:r>
            <a:r>
              <a:rPr lang="en-US" altLang="en-US" dirty="0"/>
              <a:t> be modified.  The old static route must be deleted by placing </a:t>
            </a:r>
            <a:r>
              <a:rPr lang="en-US" altLang="en-US" b="1" dirty="0">
                <a:solidFill>
                  <a:schemeClr val="accent2"/>
                </a:solidFill>
              </a:rPr>
              <a:t>no</a:t>
            </a:r>
            <a:r>
              <a:rPr lang="en-US" altLang="en-US" dirty="0">
                <a:solidFill>
                  <a:schemeClr val="accent2"/>
                </a:solidFill>
              </a:rPr>
              <a:t> </a:t>
            </a:r>
            <a:r>
              <a:rPr lang="en-US" altLang="en-US" dirty="0"/>
              <a:t>in front of the </a:t>
            </a:r>
            <a:r>
              <a:rPr lang="en-US" altLang="en-US" b="1" dirty="0" err="1">
                <a:solidFill>
                  <a:schemeClr val="accent2"/>
                </a:solidFill>
              </a:rPr>
              <a:t>ip</a:t>
            </a:r>
            <a:r>
              <a:rPr lang="en-US" altLang="en-US" b="1" dirty="0">
                <a:solidFill>
                  <a:schemeClr val="accent2"/>
                </a:solidFill>
              </a:rPr>
              <a:t> route</a:t>
            </a:r>
            <a:endParaRPr lang="en-US" altLang="en-US" dirty="0">
              <a:solidFill>
                <a:schemeClr val="accent2"/>
              </a:solidFill>
            </a:endParaRPr>
          </a:p>
          <a:p>
            <a:pPr marL="688975" lvl="1" indent="-225425">
              <a:buFontTx/>
              <a:buChar char="–"/>
            </a:pPr>
            <a:r>
              <a:rPr lang="en-US" altLang="en-US" dirty="0"/>
              <a:t>Example:</a:t>
            </a:r>
          </a:p>
          <a:p>
            <a:pPr marL="1139825" lvl="2" indent="-225425">
              <a:buFontTx/>
              <a:buChar char="•"/>
            </a:pPr>
            <a:r>
              <a:rPr lang="en-US" altLang="en-US" dirty="0">
                <a:solidFill>
                  <a:schemeClr val="accent2"/>
                </a:solidFill>
              </a:rPr>
              <a:t>no </a:t>
            </a:r>
            <a:r>
              <a:rPr lang="en-US" altLang="en-US" dirty="0" err="1">
                <a:solidFill>
                  <a:schemeClr val="accent2"/>
                </a:solidFill>
              </a:rPr>
              <a:t>ip</a:t>
            </a:r>
            <a:r>
              <a:rPr lang="en-US" altLang="en-US" dirty="0">
                <a:solidFill>
                  <a:schemeClr val="accent2"/>
                </a:solidFill>
              </a:rPr>
              <a:t> route</a:t>
            </a:r>
            <a:r>
              <a:rPr lang="en-US" altLang="en-US" dirty="0"/>
              <a:t> 192.168.2.0 255.255.255.0 172.16.2.2</a:t>
            </a:r>
          </a:p>
          <a:p>
            <a:pPr marL="688975" lvl="1" indent="-225425">
              <a:buFontTx/>
              <a:buChar char="–"/>
            </a:pPr>
            <a:r>
              <a:rPr lang="en-US" altLang="en-US" dirty="0"/>
              <a:t>A </a:t>
            </a:r>
            <a:r>
              <a:rPr lang="en-US" altLang="en-US" b="1" dirty="0"/>
              <a:t>new static route</a:t>
            </a:r>
            <a:r>
              <a:rPr lang="en-US" altLang="en-US" dirty="0"/>
              <a:t> must be rewritten in the configuration </a:t>
            </a:r>
          </a:p>
        </p:txBody>
      </p:sp>
      <p:pic>
        <p:nvPicPr>
          <p:cNvPr id="11520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301" y="3930651"/>
            <a:ext cx="5567363" cy="274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2776380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p:cNvSpPr>
            <a:spLocks noGrp="1" noChangeArrowheads="1"/>
          </p:cNvSpPr>
          <p:nvPr>
            <p:ph type="title"/>
          </p:nvPr>
        </p:nvSpPr>
        <p:spPr/>
        <p:txBody>
          <a:bodyPr/>
          <a:lstStyle/>
          <a:p>
            <a:r>
              <a:rPr lang="en-US" altLang="en-US"/>
              <a:t>Router as a Computer</a:t>
            </a:r>
          </a:p>
        </p:txBody>
      </p:sp>
      <p:sp>
        <p:nvSpPr>
          <p:cNvPr id="1199107" name="Rectangle 3"/>
          <p:cNvSpPr>
            <a:spLocks noGrp="1" noChangeArrowheads="1"/>
          </p:cNvSpPr>
          <p:nvPr>
            <p:ph type="body" idx="1"/>
          </p:nvPr>
        </p:nvSpPr>
        <p:spPr>
          <a:xfrm>
            <a:off x="2179639" y="1392239"/>
            <a:ext cx="7940675" cy="5076825"/>
          </a:xfrm>
        </p:spPr>
        <p:txBody>
          <a:bodyPr/>
          <a:lstStyle/>
          <a:p>
            <a:r>
              <a:rPr lang="en-US" altLang="en-US"/>
              <a:t>Routers examine a packet’s destination IP address and determine the best path by enlisting the aid of a routing table </a:t>
            </a:r>
          </a:p>
        </p:txBody>
      </p:sp>
      <p:pic>
        <p:nvPicPr>
          <p:cNvPr id="1199111" name="Picture 7"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150" y="2698750"/>
            <a:ext cx="596265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905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50" name="Rectangle 2"/>
          <p:cNvSpPr>
            <a:spLocks noGrp="1" noChangeArrowheads="1"/>
          </p:cNvSpPr>
          <p:nvPr>
            <p:ph type="title"/>
          </p:nvPr>
        </p:nvSpPr>
        <p:spPr/>
        <p:txBody>
          <a:bodyPr/>
          <a:lstStyle/>
          <a:p>
            <a:r>
              <a:rPr lang="en-US" altLang="en-US" sz="2800"/>
              <a:t>Static Routes with Exit Interfaces</a:t>
            </a:r>
            <a:endParaRPr lang="en-US" altLang="en-US"/>
          </a:p>
        </p:txBody>
      </p:sp>
      <p:sp>
        <p:nvSpPr>
          <p:cNvPr id="1154051" name="Rectangle 3"/>
          <p:cNvSpPr>
            <a:spLocks noGrp="1" noChangeArrowheads="1"/>
          </p:cNvSpPr>
          <p:nvPr>
            <p:ph type="body" idx="1"/>
          </p:nvPr>
        </p:nvSpPr>
        <p:spPr>
          <a:xfrm>
            <a:off x="2179639" y="1392239"/>
            <a:ext cx="7940675" cy="5076825"/>
          </a:xfrm>
        </p:spPr>
        <p:txBody>
          <a:bodyPr/>
          <a:lstStyle/>
          <a:p>
            <a:r>
              <a:rPr lang="en-US" altLang="en-US" b="1"/>
              <a:t>Verifying the Static Route Configuration</a:t>
            </a:r>
            <a:endParaRPr lang="en-US" altLang="en-US" sz="2000" b="1"/>
          </a:p>
          <a:p>
            <a:pPr marL="688975" lvl="1" indent="-225425">
              <a:buFontTx/>
              <a:buChar char="–"/>
            </a:pPr>
            <a:r>
              <a:rPr lang="en-US" altLang="en-US"/>
              <a:t>Use the following commands</a:t>
            </a:r>
          </a:p>
          <a:p>
            <a:pPr marL="1139825" lvl="2" indent="-225425">
              <a:buFontTx/>
              <a:buChar char="•"/>
            </a:pPr>
            <a:r>
              <a:rPr lang="en-US" altLang="en-US"/>
              <a:t>Step 1 </a:t>
            </a:r>
            <a:r>
              <a:rPr lang="en-US" altLang="en-US">
                <a:solidFill>
                  <a:schemeClr val="accent2"/>
                </a:solidFill>
              </a:rPr>
              <a:t>show running-config</a:t>
            </a:r>
          </a:p>
          <a:p>
            <a:pPr marL="1139825" lvl="2" indent="-225425">
              <a:buFontTx/>
              <a:buChar char="•"/>
            </a:pPr>
            <a:r>
              <a:rPr lang="en-US" altLang="en-US"/>
              <a:t>Step 2 </a:t>
            </a:r>
            <a:r>
              <a:rPr lang="en-US" altLang="en-US">
                <a:solidFill>
                  <a:srgbClr val="0066FF"/>
                </a:solidFill>
              </a:rPr>
              <a:t>verify</a:t>
            </a:r>
            <a:r>
              <a:rPr lang="en-US" altLang="en-US"/>
              <a:t> static route has been entered correctly</a:t>
            </a:r>
          </a:p>
          <a:p>
            <a:pPr marL="1139825" lvl="2" indent="-225425">
              <a:buFontTx/>
              <a:buChar char="•"/>
            </a:pPr>
            <a:r>
              <a:rPr lang="en-US" altLang="en-US"/>
              <a:t>Step 3 </a:t>
            </a:r>
            <a:r>
              <a:rPr lang="en-US" altLang="en-US">
                <a:solidFill>
                  <a:schemeClr val="accent2"/>
                </a:solidFill>
              </a:rPr>
              <a:t>show ip route</a:t>
            </a:r>
          </a:p>
          <a:p>
            <a:pPr marL="1139825" lvl="2" indent="-225425">
              <a:buFontTx/>
              <a:buChar char="•"/>
            </a:pPr>
            <a:r>
              <a:rPr lang="en-US" altLang="en-US"/>
              <a:t>Step 4 </a:t>
            </a:r>
            <a:r>
              <a:rPr lang="en-US" altLang="en-US">
                <a:solidFill>
                  <a:srgbClr val="0066FF"/>
                </a:solidFill>
              </a:rPr>
              <a:t>verify</a:t>
            </a:r>
            <a:r>
              <a:rPr lang="en-US" altLang="en-US"/>
              <a:t> route was configured in routing table</a:t>
            </a:r>
          </a:p>
          <a:p>
            <a:pPr marL="1139825" lvl="2" indent="-225425">
              <a:buFontTx/>
              <a:buChar char="•"/>
            </a:pPr>
            <a:r>
              <a:rPr lang="en-US" altLang="en-US"/>
              <a:t>Step 5 issue </a:t>
            </a:r>
            <a:r>
              <a:rPr lang="en-US" altLang="en-US">
                <a:solidFill>
                  <a:schemeClr val="accent2"/>
                </a:solidFill>
              </a:rPr>
              <a:t>ping</a:t>
            </a:r>
            <a:r>
              <a:rPr lang="en-US" altLang="en-US"/>
              <a:t> command to </a:t>
            </a:r>
            <a:r>
              <a:rPr lang="en-US" altLang="en-US">
                <a:solidFill>
                  <a:srgbClr val="0066FF"/>
                </a:solidFill>
              </a:rPr>
              <a:t>verify</a:t>
            </a:r>
            <a:r>
              <a:rPr lang="en-US" altLang="en-US"/>
              <a:t> packets can reach destination and that Return path is working</a:t>
            </a:r>
          </a:p>
        </p:txBody>
      </p:sp>
      <p:pic>
        <p:nvPicPr>
          <p:cNvPr id="1154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0413" y="4533900"/>
            <a:ext cx="4387850" cy="205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17161865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194" name="Rectangle 2"/>
          <p:cNvSpPr>
            <a:spLocks noGrp="1" noChangeArrowheads="1"/>
          </p:cNvSpPr>
          <p:nvPr>
            <p:ph type="title"/>
          </p:nvPr>
        </p:nvSpPr>
        <p:spPr/>
        <p:txBody>
          <a:bodyPr/>
          <a:lstStyle/>
          <a:p>
            <a:r>
              <a:rPr lang="en-US" altLang="en-US" dirty="0"/>
              <a:t>Default Route</a:t>
            </a:r>
            <a:endParaRPr lang="en-US" altLang="en-US" sz="3600" dirty="0"/>
          </a:p>
        </p:txBody>
      </p:sp>
      <p:sp>
        <p:nvSpPr>
          <p:cNvPr id="1160195" name="Rectangle 3"/>
          <p:cNvSpPr>
            <a:spLocks noGrp="1" noChangeArrowheads="1"/>
          </p:cNvSpPr>
          <p:nvPr>
            <p:ph type="body" idx="1"/>
          </p:nvPr>
        </p:nvSpPr>
        <p:spPr>
          <a:xfrm>
            <a:off x="2179639" y="1392239"/>
            <a:ext cx="7940675" cy="5076825"/>
          </a:xfrm>
        </p:spPr>
        <p:txBody>
          <a:bodyPr/>
          <a:lstStyle/>
          <a:p>
            <a:r>
              <a:rPr lang="en-US" altLang="en-US" b="1"/>
              <a:t>Default Static Route</a:t>
            </a:r>
          </a:p>
          <a:p>
            <a:pPr marL="688975" lvl="1" indent="-225425">
              <a:buFontTx/>
              <a:buChar char="–"/>
            </a:pPr>
            <a:r>
              <a:rPr lang="en-US" altLang="en-US">
                <a:solidFill>
                  <a:srgbClr val="0066FF"/>
                </a:solidFill>
              </a:rPr>
              <a:t>This is a route that will match all packets</a:t>
            </a:r>
            <a:r>
              <a:rPr lang="en-US" altLang="en-US"/>
              <a:t>.  Stub routers that have a number of static routes all exiting the same interface are good candidates for a default route.</a:t>
            </a:r>
          </a:p>
          <a:p>
            <a:pPr marL="1139825" lvl="2" indent="-225425">
              <a:buFontTx/>
              <a:buChar char="•"/>
            </a:pPr>
            <a:r>
              <a:rPr lang="en-US" altLang="en-US"/>
              <a:t>Like route summarization this will help reduce the size of the routing table.</a:t>
            </a:r>
          </a:p>
          <a:p>
            <a:r>
              <a:rPr lang="en-US" altLang="en-US" b="1"/>
              <a:t>Configuring a default static route</a:t>
            </a:r>
          </a:p>
          <a:p>
            <a:pPr marL="688975" lvl="1" indent="-225425">
              <a:buFontTx/>
              <a:buChar char="–"/>
            </a:pPr>
            <a:r>
              <a:rPr lang="en-US" altLang="en-US"/>
              <a:t>Similar to configuring a static route.  Except that </a:t>
            </a:r>
            <a:r>
              <a:rPr lang="en-US" altLang="en-US">
                <a:solidFill>
                  <a:srgbClr val="0066FF"/>
                </a:solidFill>
              </a:rPr>
              <a:t>destination IP address and subnet mask are all zeros.</a:t>
            </a:r>
          </a:p>
          <a:p>
            <a:pPr marL="688975" lvl="1" indent="-225425">
              <a:buFontTx/>
              <a:buChar char="–"/>
            </a:pPr>
            <a:r>
              <a:rPr lang="en-US" altLang="en-US"/>
              <a:t>Example:</a:t>
            </a:r>
          </a:p>
          <a:p>
            <a:pPr marL="1139825" lvl="2" indent="-225425">
              <a:buFontTx/>
              <a:buChar char="•"/>
            </a:pPr>
            <a:r>
              <a:rPr lang="en-US" altLang="en-US"/>
              <a:t>Router(config)#ip route 0.0.0.0 0.0.0.0 [exit-interface | ip-address ].</a:t>
            </a:r>
          </a:p>
        </p:txBody>
      </p:sp>
    </p:spTree>
    <p:extLst>
      <p:ext uri="{BB962C8B-B14F-4D97-AF65-F5344CB8AC3E}">
        <p14:creationId xmlns:p14="http://schemas.microsoft.com/office/powerpoint/2010/main" val="20445968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2" name="Rectangle 2"/>
          <p:cNvSpPr>
            <a:spLocks noGrp="1" noChangeArrowheads="1"/>
          </p:cNvSpPr>
          <p:nvPr>
            <p:ph type="title"/>
          </p:nvPr>
        </p:nvSpPr>
        <p:spPr/>
        <p:txBody>
          <a:bodyPr/>
          <a:lstStyle/>
          <a:p>
            <a:r>
              <a:rPr lang="en-US" altLang="en-US" dirty="0"/>
              <a:t>Default Route</a:t>
            </a:r>
            <a:endParaRPr lang="en-US" altLang="en-US" sz="3600" dirty="0"/>
          </a:p>
        </p:txBody>
      </p:sp>
      <p:sp>
        <p:nvSpPr>
          <p:cNvPr id="1162243" name="Rectangle 3"/>
          <p:cNvSpPr>
            <a:spLocks noGrp="1" noChangeArrowheads="1"/>
          </p:cNvSpPr>
          <p:nvPr>
            <p:ph type="body" idx="1"/>
          </p:nvPr>
        </p:nvSpPr>
        <p:spPr>
          <a:xfrm>
            <a:off x="2179639" y="1392239"/>
            <a:ext cx="7940675" cy="5076825"/>
          </a:xfrm>
        </p:spPr>
        <p:txBody>
          <a:bodyPr/>
          <a:lstStyle/>
          <a:p>
            <a:r>
              <a:rPr lang="en-US" altLang="en-US" b="1"/>
              <a:t>Static routes and subnet masks</a:t>
            </a:r>
          </a:p>
          <a:p>
            <a:pPr marL="688975" lvl="1" indent="-225425">
              <a:buFontTx/>
              <a:buChar char="–"/>
            </a:pPr>
            <a:r>
              <a:rPr lang="en-US" altLang="en-US"/>
              <a:t>The routing table lookup process will </a:t>
            </a:r>
            <a:r>
              <a:rPr lang="en-US" altLang="en-US">
                <a:solidFill>
                  <a:srgbClr val="0066FF"/>
                </a:solidFill>
              </a:rPr>
              <a:t>use the most specific match</a:t>
            </a:r>
            <a:r>
              <a:rPr lang="en-US" altLang="en-US"/>
              <a:t> when comparing destination IP address and subnet mask</a:t>
            </a:r>
          </a:p>
          <a:p>
            <a:r>
              <a:rPr lang="en-US" altLang="en-US" b="1"/>
              <a:t>Default static routes and subnet masks</a:t>
            </a:r>
          </a:p>
          <a:p>
            <a:pPr marL="688975" lvl="1" indent="-225425">
              <a:buFontTx/>
              <a:buChar char="–"/>
            </a:pPr>
            <a:r>
              <a:rPr lang="en-US" altLang="en-US"/>
              <a:t>Since the subnet mask used on a default static route is 0.0.0.0 all packets will match</a:t>
            </a:r>
          </a:p>
        </p:txBody>
      </p:sp>
    </p:spTree>
    <p:extLst>
      <p:ext uri="{BB962C8B-B14F-4D97-AF65-F5344CB8AC3E}">
        <p14:creationId xmlns:p14="http://schemas.microsoft.com/office/powerpoint/2010/main" val="320625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429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5339" y="3795713"/>
            <a:ext cx="5495925"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164290" name="Rectangle 2"/>
          <p:cNvSpPr>
            <a:spLocks noGrp="1" noChangeArrowheads="1"/>
          </p:cNvSpPr>
          <p:nvPr>
            <p:ph type="title"/>
          </p:nvPr>
        </p:nvSpPr>
        <p:spPr>
          <a:xfrm>
            <a:off x="2209801" y="608013"/>
            <a:ext cx="8145463" cy="838200"/>
          </a:xfrm>
        </p:spPr>
        <p:txBody>
          <a:bodyPr>
            <a:normAutofit fontScale="90000"/>
          </a:bodyPr>
          <a:lstStyle/>
          <a:p>
            <a:r>
              <a:rPr lang="en-US" altLang="en-US"/>
              <a:t>Static Routes and Packet Forwarding</a:t>
            </a:r>
            <a:endParaRPr lang="en-US" altLang="en-US" sz="3600"/>
          </a:p>
        </p:txBody>
      </p:sp>
      <p:sp>
        <p:nvSpPr>
          <p:cNvPr id="1164291" name="Rectangle 3"/>
          <p:cNvSpPr>
            <a:spLocks noGrp="1" noChangeArrowheads="1"/>
          </p:cNvSpPr>
          <p:nvPr>
            <p:ph type="body" idx="1"/>
          </p:nvPr>
        </p:nvSpPr>
        <p:spPr>
          <a:xfrm>
            <a:off x="2165350" y="1392239"/>
            <a:ext cx="8250238" cy="5076825"/>
          </a:xfrm>
        </p:spPr>
        <p:txBody>
          <a:bodyPr/>
          <a:lstStyle/>
          <a:p>
            <a:pPr>
              <a:spcBef>
                <a:spcPct val="5000"/>
              </a:spcBef>
            </a:pPr>
            <a:r>
              <a:rPr lang="en-US" altLang="en-US"/>
              <a:t>Packet forwarding with static routes (recall Zinin’s 3 routing principles)</a:t>
            </a:r>
          </a:p>
          <a:p>
            <a:pPr>
              <a:spcBef>
                <a:spcPct val="5000"/>
              </a:spcBef>
            </a:pPr>
            <a:r>
              <a:rPr lang="en-US" altLang="en-US"/>
              <a:t>Router 1</a:t>
            </a:r>
          </a:p>
          <a:p>
            <a:pPr marL="688975" lvl="1" indent="-231775">
              <a:spcBef>
                <a:spcPct val="5000"/>
              </a:spcBef>
              <a:buFontTx/>
              <a:buChar char="–"/>
            </a:pPr>
            <a:r>
              <a:rPr lang="en-US" altLang="en-US"/>
              <a:t>Packet arrives on R1’s Fastethernet 0/0 interface</a:t>
            </a:r>
          </a:p>
          <a:p>
            <a:pPr marL="688975" lvl="1" indent="-231775">
              <a:spcBef>
                <a:spcPct val="5000"/>
              </a:spcBef>
              <a:buFontTx/>
              <a:buChar char="–"/>
            </a:pPr>
            <a:r>
              <a:rPr lang="en-US" altLang="en-US"/>
              <a:t>R1 does not have a route to the destination network, 192.168.2.0/24</a:t>
            </a:r>
          </a:p>
          <a:p>
            <a:pPr marL="688975" lvl="1" indent="-231775">
              <a:spcBef>
                <a:spcPct val="5000"/>
              </a:spcBef>
              <a:buFontTx/>
              <a:buChar char="–"/>
            </a:pPr>
            <a:r>
              <a:rPr lang="en-US" altLang="en-US"/>
              <a:t>R1 uses the default static route</a:t>
            </a:r>
          </a:p>
        </p:txBody>
      </p:sp>
    </p:spTree>
    <p:extLst>
      <p:ext uri="{BB962C8B-B14F-4D97-AF65-F5344CB8AC3E}">
        <p14:creationId xmlns:p14="http://schemas.microsoft.com/office/powerpoint/2010/main" val="498764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a:xfrm>
            <a:off x="2214563" y="577850"/>
            <a:ext cx="8145462" cy="838200"/>
          </a:xfrm>
        </p:spPr>
        <p:txBody>
          <a:bodyPr>
            <a:normAutofit fontScale="90000"/>
          </a:bodyPr>
          <a:lstStyle/>
          <a:p>
            <a:r>
              <a:rPr lang="en-US" altLang="en-US"/>
              <a:t>Static Routes and Packet Forwarding</a:t>
            </a:r>
            <a:endParaRPr lang="en-US" altLang="en-US" sz="3600"/>
          </a:p>
        </p:txBody>
      </p:sp>
      <p:sp>
        <p:nvSpPr>
          <p:cNvPr id="1166339" name="Rectangle 3"/>
          <p:cNvSpPr>
            <a:spLocks noGrp="1" noChangeArrowheads="1"/>
          </p:cNvSpPr>
          <p:nvPr>
            <p:ph type="body" idx="1"/>
          </p:nvPr>
        </p:nvSpPr>
        <p:spPr>
          <a:xfrm>
            <a:off x="2209801" y="1398589"/>
            <a:ext cx="8213725" cy="2287587"/>
          </a:xfrm>
        </p:spPr>
        <p:txBody>
          <a:bodyPr/>
          <a:lstStyle/>
          <a:p>
            <a:pPr>
              <a:spcBef>
                <a:spcPct val="5000"/>
              </a:spcBef>
            </a:pPr>
            <a:r>
              <a:rPr lang="en-US" altLang="en-US"/>
              <a:t>Packet forwarding with static routes (recall Zinin’s 3 routing principles)</a:t>
            </a:r>
          </a:p>
          <a:p>
            <a:pPr>
              <a:spcBef>
                <a:spcPct val="5000"/>
              </a:spcBef>
            </a:pPr>
            <a:r>
              <a:rPr lang="en-US" altLang="en-US"/>
              <a:t>Router 2</a:t>
            </a:r>
          </a:p>
          <a:p>
            <a:pPr marL="692150" lvl="1">
              <a:spcBef>
                <a:spcPct val="5000"/>
              </a:spcBef>
              <a:buFontTx/>
              <a:buChar char="–"/>
            </a:pPr>
            <a:r>
              <a:rPr lang="en-US" altLang="en-US"/>
              <a:t>The packet arrives on the Serial 0/0/0 interface on R2</a:t>
            </a:r>
          </a:p>
          <a:p>
            <a:pPr marL="692150" lvl="1">
              <a:spcBef>
                <a:spcPct val="5000"/>
              </a:spcBef>
              <a:buFontTx/>
              <a:buChar char="–"/>
            </a:pPr>
            <a:r>
              <a:rPr lang="en-US" altLang="en-US"/>
              <a:t>R2 has a static route to 192.168.2.0/24 out Serial0/0/1</a:t>
            </a:r>
          </a:p>
        </p:txBody>
      </p:sp>
      <p:pic>
        <p:nvPicPr>
          <p:cNvPr id="116634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0863" y="3317876"/>
            <a:ext cx="5981700"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3123851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ltLang="en-US"/>
              <a:t>Static Routes and Packet Forwarding</a:t>
            </a:r>
            <a:endParaRPr lang="en-US" altLang="en-US" sz="3600"/>
          </a:p>
        </p:txBody>
      </p:sp>
      <p:sp>
        <p:nvSpPr>
          <p:cNvPr id="1168387" name="Rectangle 3"/>
          <p:cNvSpPr>
            <a:spLocks noGrp="1" noChangeArrowheads="1"/>
          </p:cNvSpPr>
          <p:nvPr>
            <p:ph type="body" idx="1"/>
          </p:nvPr>
        </p:nvSpPr>
        <p:spPr>
          <a:xfrm>
            <a:off x="2179639" y="1392239"/>
            <a:ext cx="7940675" cy="5076825"/>
          </a:xfrm>
        </p:spPr>
        <p:txBody>
          <a:bodyPr/>
          <a:lstStyle/>
          <a:p>
            <a:pPr>
              <a:spcBef>
                <a:spcPct val="5000"/>
              </a:spcBef>
            </a:pPr>
            <a:r>
              <a:rPr lang="en-US" altLang="en-US"/>
              <a:t>Packet forwarding with static routes. (recall Zinin’s 3 routing principles)</a:t>
            </a:r>
          </a:p>
          <a:p>
            <a:pPr>
              <a:spcBef>
                <a:spcPct val="5000"/>
              </a:spcBef>
            </a:pPr>
            <a:r>
              <a:rPr lang="en-US" altLang="en-US"/>
              <a:t>Router 3</a:t>
            </a:r>
          </a:p>
          <a:p>
            <a:pPr marL="692150" lvl="1">
              <a:spcBef>
                <a:spcPct val="5000"/>
              </a:spcBef>
              <a:buFontTx/>
              <a:buChar char="–"/>
            </a:pPr>
            <a:r>
              <a:rPr lang="en-US" altLang="en-US"/>
              <a:t>The packet arrives on the Serial0/0/1 interface on R3</a:t>
            </a:r>
          </a:p>
          <a:p>
            <a:pPr marL="692150" lvl="1">
              <a:spcBef>
                <a:spcPct val="5000"/>
              </a:spcBef>
              <a:buFontTx/>
              <a:buChar char="–"/>
            </a:pPr>
            <a:r>
              <a:rPr lang="en-US" altLang="en-US"/>
              <a:t>R3 has a connected route to 192.168.2.0/24 out Fastethernet 0/1</a:t>
            </a:r>
          </a:p>
        </p:txBody>
      </p:sp>
      <p:pic>
        <p:nvPicPr>
          <p:cNvPr id="116839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2450" y="3381376"/>
            <a:ext cx="598170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24198937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ltLang="en-US"/>
              <a:t>Static Routes and Packet Forwarding</a:t>
            </a:r>
            <a:endParaRPr lang="en-US" altLang="en-US" sz="3600"/>
          </a:p>
        </p:txBody>
      </p:sp>
      <p:sp>
        <p:nvSpPr>
          <p:cNvPr id="1170435" name="Rectangle 3"/>
          <p:cNvSpPr>
            <a:spLocks noGrp="1" noChangeArrowheads="1"/>
          </p:cNvSpPr>
          <p:nvPr>
            <p:ph type="body" idx="1"/>
          </p:nvPr>
        </p:nvSpPr>
        <p:spPr>
          <a:xfrm>
            <a:off x="2179639" y="1392239"/>
            <a:ext cx="7940675" cy="5076825"/>
          </a:xfrm>
        </p:spPr>
        <p:txBody>
          <a:bodyPr/>
          <a:lstStyle/>
          <a:p>
            <a:r>
              <a:rPr lang="en-US" altLang="en-US"/>
              <a:t>Troubleshooting a Missing Route </a:t>
            </a:r>
          </a:p>
          <a:p>
            <a:r>
              <a:rPr lang="en-US" altLang="en-US"/>
              <a:t>Tools that can be used to isolate routing problems include:</a:t>
            </a:r>
          </a:p>
          <a:p>
            <a:pPr marL="688975" lvl="1" indent="-225425">
              <a:buFontTx/>
              <a:buChar char="–"/>
            </a:pPr>
            <a:r>
              <a:rPr lang="en-US" altLang="en-US">
                <a:solidFill>
                  <a:schemeClr val="accent2"/>
                </a:solidFill>
              </a:rPr>
              <a:t>Ping</a:t>
            </a:r>
            <a:r>
              <a:rPr lang="en-US" altLang="en-US"/>
              <a:t> - tests end to end connectivity</a:t>
            </a:r>
          </a:p>
          <a:p>
            <a:pPr marL="688975" lvl="1" indent="-225425">
              <a:buFontTx/>
              <a:buChar char="–"/>
            </a:pPr>
            <a:r>
              <a:rPr lang="en-US" altLang="en-US">
                <a:solidFill>
                  <a:schemeClr val="accent2"/>
                </a:solidFill>
              </a:rPr>
              <a:t>Traceroute</a:t>
            </a:r>
            <a:r>
              <a:rPr lang="en-US" altLang="en-US"/>
              <a:t> - used to discover all of the hops (routers) along the path between 2 points</a:t>
            </a:r>
          </a:p>
          <a:p>
            <a:pPr marL="688975" lvl="1" indent="-225425">
              <a:buFontTx/>
              <a:buChar char="–"/>
            </a:pPr>
            <a:r>
              <a:rPr lang="en-US" altLang="en-US">
                <a:solidFill>
                  <a:schemeClr val="accent2"/>
                </a:solidFill>
              </a:rPr>
              <a:t>Show IP route</a:t>
            </a:r>
            <a:r>
              <a:rPr lang="en-US" altLang="en-US"/>
              <a:t> - used to display routing table &amp; ascertain forwarding process</a:t>
            </a:r>
          </a:p>
          <a:p>
            <a:pPr marL="688975" lvl="1" indent="-225425">
              <a:buFontTx/>
              <a:buChar char="–"/>
            </a:pPr>
            <a:r>
              <a:rPr lang="en-US" altLang="en-US">
                <a:solidFill>
                  <a:schemeClr val="accent2"/>
                </a:solidFill>
              </a:rPr>
              <a:t>Show ip interface brief </a:t>
            </a:r>
            <a:r>
              <a:rPr lang="en-US" altLang="en-US"/>
              <a:t>- used to show status of router interfaces</a:t>
            </a:r>
          </a:p>
          <a:p>
            <a:pPr marL="688975" lvl="1" indent="-225425">
              <a:buFontTx/>
              <a:buChar char="–"/>
            </a:pPr>
            <a:r>
              <a:rPr lang="en-US" altLang="en-US">
                <a:solidFill>
                  <a:schemeClr val="accent2"/>
                </a:solidFill>
              </a:rPr>
              <a:t>Show cdp neighbors detail </a:t>
            </a:r>
            <a:r>
              <a:rPr lang="en-US" altLang="en-US"/>
              <a:t>- used to gather configuration information about directly connected neighbors</a:t>
            </a:r>
          </a:p>
        </p:txBody>
      </p:sp>
    </p:spTree>
    <p:extLst>
      <p:ext uri="{BB962C8B-B14F-4D97-AF65-F5344CB8AC3E}">
        <p14:creationId xmlns:p14="http://schemas.microsoft.com/office/powerpoint/2010/main" val="8648653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altLang="en-US"/>
              <a:t>Static Routes and Packet Forwarding</a:t>
            </a:r>
            <a:endParaRPr lang="en-US" altLang="en-US" sz="3600"/>
          </a:p>
        </p:txBody>
      </p:sp>
      <p:sp>
        <p:nvSpPr>
          <p:cNvPr id="1172483" name="Rectangle 3"/>
          <p:cNvSpPr>
            <a:spLocks noGrp="1" noChangeArrowheads="1"/>
          </p:cNvSpPr>
          <p:nvPr>
            <p:ph type="body" idx="1"/>
          </p:nvPr>
        </p:nvSpPr>
        <p:spPr>
          <a:xfrm>
            <a:off x="2179639" y="1392239"/>
            <a:ext cx="7940675" cy="5076825"/>
          </a:xfrm>
        </p:spPr>
        <p:txBody>
          <a:bodyPr/>
          <a:lstStyle/>
          <a:p>
            <a:r>
              <a:rPr lang="en-US" altLang="en-US"/>
              <a:t>Solving a Missing Route </a:t>
            </a:r>
          </a:p>
          <a:p>
            <a:r>
              <a:rPr lang="en-US" altLang="en-US"/>
              <a:t>Finding a missing or mis-configured route requires methodically using the correct tools</a:t>
            </a:r>
          </a:p>
          <a:p>
            <a:pPr marL="688975" lvl="1" indent="-225425">
              <a:buFontTx/>
              <a:buChar char="–"/>
            </a:pPr>
            <a:r>
              <a:rPr lang="en-US" altLang="en-US">
                <a:solidFill>
                  <a:srgbClr val="0066FF"/>
                </a:solidFill>
              </a:rPr>
              <a:t>Start with</a:t>
            </a:r>
            <a:r>
              <a:rPr lang="en-US" altLang="en-US"/>
              <a:t> </a:t>
            </a:r>
            <a:r>
              <a:rPr lang="en-US" altLang="en-US">
                <a:solidFill>
                  <a:schemeClr val="accent2"/>
                </a:solidFill>
              </a:rPr>
              <a:t>PING</a:t>
            </a:r>
            <a:r>
              <a:rPr lang="en-US" altLang="en-US"/>
              <a:t> - if ping fails then use traceroute to determine where packets are failing to arrive</a:t>
            </a:r>
          </a:p>
          <a:p>
            <a:r>
              <a:rPr lang="en-US" altLang="en-US"/>
              <a:t>Issue: </a:t>
            </a:r>
            <a:r>
              <a:rPr lang="en-US" altLang="en-US">
                <a:solidFill>
                  <a:schemeClr val="accent2"/>
                </a:solidFill>
              </a:rPr>
              <a:t>show ip route</a:t>
            </a:r>
            <a:r>
              <a:rPr lang="en-US" altLang="en-US"/>
              <a:t> to examine routing table</a:t>
            </a:r>
          </a:p>
          <a:p>
            <a:pPr marL="688975" lvl="1" indent="-225425">
              <a:buFontTx/>
              <a:buChar char="–"/>
            </a:pPr>
            <a:r>
              <a:rPr lang="en-US" altLang="en-US"/>
              <a:t>If there is a problem with a mis-configured static route remove the static route then reconfigure the new static route</a:t>
            </a:r>
          </a:p>
        </p:txBody>
      </p:sp>
    </p:spTree>
    <p:extLst>
      <p:ext uri="{BB962C8B-B14F-4D97-AF65-F5344CB8AC3E}">
        <p14:creationId xmlns:p14="http://schemas.microsoft.com/office/powerpoint/2010/main" val="3687680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453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7913" y="1593850"/>
            <a:ext cx="4926012" cy="235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174530" name="Rectangle 2"/>
          <p:cNvSpPr>
            <a:spLocks noGrp="1" noChangeArrowheads="1"/>
          </p:cNvSpPr>
          <p:nvPr>
            <p:ph type="title"/>
          </p:nvPr>
        </p:nvSpPr>
        <p:spPr/>
        <p:txBody>
          <a:bodyPr/>
          <a:lstStyle/>
          <a:p>
            <a:r>
              <a:rPr lang="en-US" altLang="en-US"/>
              <a:t>Static Routes and Packet Forwarding</a:t>
            </a:r>
            <a:endParaRPr lang="en-US" altLang="en-US" sz="3600"/>
          </a:p>
        </p:txBody>
      </p:sp>
      <p:sp>
        <p:nvSpPr>
          <p:cNvPr id="1174531" name="Rectangle 3"/>
          <p:cNvSpPr>
            <a:spLocks noGrp="1" noChangeArrowheads="1"/>
          </p:cNvSpPr>
          <p:nvPr>
            <p:ph type="body" idx="1"/>
          </p:nvPr>
        </p:nvSpPr>
        <p:spPr>
          <a:xfrm>
            <a:off x="2179639" y="1392239"/>
            <a:ext cx="7940675" cy="5076825"/>
          </a:xfrm>
        </p:spPr>
        <p:txBody>
          <a:bodyPr/>
          <a:lstStyle/>
          <a:p>
            <a:r>
              <a:rPr lang="en-US" altLang="en-US"/>
              <a:t>Solving a Missing Route </a:t>
            </a:r>
          </a:p>
        </p:txBody>
      </p:sp>
      <p:pic>
        <p:nvPicPr>
          <p:cNvPr id="117453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6489" y="4006850"/>
            <a:ext cx="4872037"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1474018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866" name="Rectangle 2"/>
          <p:cNvSpPr>
            <a:spLocks noGrp="1" noChangeArrowheads="1"/>
          </p:cNvSpPr>
          <p:nvPr>
            <p:ph type="title"/>
          </p:nvPr>
        </p:nvSpPr>
        <p:spPr/>
        <p:txBody>
          <a:bodyPr/>
          <a:lstStyle/>
          <a:p>
            <a:r>
              <a:rPr lang="en-US" altLang="en-US"/>
              <a:t>Router as a Computer</a:t>
            </a:r>
          </a:p>
        </p:txBody>
      </p:sp>
      <p:sp>
        <p:nvSpPr>
          <p:cNvPr id="1188867" name="Rectangle 3"/>
          <p:cNvSpPr>
            <a:spLocks noGrp="1" noChangeArrowheads="1"/>
          </p:cNvSpPr>
          <p:nvPr>
            <p:ph type="body" idx="1"/>
          </p:nvPr>
        </p:nvSpPr>
        <p:spPr>
          <a:xfrm>
            <a:off x="2179639" y="1392239"/>
            <a:ext cx="7940675" cy="5076825"/>
          </a:xfrm>
        </p:spPr>
        <p:txBody>
          <a:bodyPr>
            <a:normAutofit fontScale="92500"/>
          </a:bodyPr>
          <a:lstStyle/>
          <a:p>
            <a:r>
              <a:rPr lang="en-US" altLang="en-US" sz="2000"/>
              <a:t>Router components and their functions:</a:t>
            </a:r>
          </a:p>
          <a:p>
            <a:pPr marL="688975" lvl="1" indent="-225425">
              <a:buFontTx/>
              <a:buChar char="–"/>
            </a:pPr>
            <a:r>
              <a:rPr lang="en-US" altLang="en-US"/>
              <a:t>CPU - Executes operating system instructions</a:t>
            </a:r>
          </a:p>
          <a:p>
            <a:pPr marL="688975" lvl="1" indent="-225425">
              <a:lnSpc>
                <a:spcPct val="80000"/>
              </a:lnSpc>
              <a:buFontTx/>
              <a:buChar char="–"/>
            </a:pPr>
            <a:r>
              <a:rPr lang="en-US" altLang="en-US"/>
              <a:t>Random access memory (RAM) - Contains the running copy of configuration file.  Stores routing table. RAM contents lost when power is off.</a:t>
            </a:r>
          </a:p>
          <a:p>
            <a:pPr marL="688975" lvl="1" indent="-225425">
              <a:lnSpc>
                <a:spcPct val="80000"/>
              </a:lnSpc>
              <a:buFontTx/>
              <a:buChar char="–"/>
            </a:pPr>
            <a:r>
              <a:rPr lang="en-US" altLang="en-US"/>
              <a:t>Read-only memory (ROM) - Holds diagnostic software used when router is powered up.  Stores the router’s bootstrap program.</a:t>
            </a:r>
          </a:p>
          <a:p>
            <a:pPr marL="688975" lvl="1" indent="-225425">
              <a:lnSpc>
                <a:spcPct val="80000"/>
              </a:lnSpc>
              <a:buFontTx/>
              <a:buChar char="–"/>
            </a:pPr>
            <a:r>
              <a:rPr lang="en-US" altLang="en-US"/>
              <a:t>Non-volatile RAM (NVRAM) - Stores startup configuration.  This may include IP addresses (Routing protocol, Hostname of router).</a:t>
            </a:r>
          </a:p>
          <a:p>
            <a:pPr marL="688975" lvl="1" indent="-225425">
              <a:lnSpc>
                <a:spcPct val="80000"/>
              </a:lnSpc>
              <a:buFontTx/>
              <a:buChar char="–"/>
            </a:pPr>
            <a:r>
              <a:rPr lang="en-US" altLang="en-US"/>
              <a:t>Flash memory - Contains the operating system (Cisco IOS).</a:t>
            </a:r>
          </a:p>
          <a:p>
            <a:pPr marL="688975" lvl="1" indent="-225425">
              <a:lnSpc>
                <a:spcPct val="80000"/>
              </a:lnSpc>
              <a:buFontTx/>
              <a:buChar char="–"/>
            </a:pPr>
            <a:r>
              <a:rPr lang="en-US" altLang="en-US"/>
              <a:t>Interfaces - There exist multiple physical interfaces that are used to connect network.  Examples of interface types:</a:t>
            </a:r>
          </a:p>
          <a:p>
            <a:pPr marL="1139825" lvl="2" indent="-225425">
              <a:lnSpc>
                <a:spcPct val="80000"/>
              </a:lnSpc>
              <a:buFontTx/>
              <a:buChar char="•"/>
            </a:pPr>
            <a:r>
              <a:rPr lang="en-US" altLang="en-US" sz="1800"/>
              <a:t>Ethernet / fast Ethernet interfaces</a:t>
            </a:r>
          </a:p>
          <a:p>
            <a:pPr marL="1139825" lvl="2" indent="-225425">
              <a:lnSpc>
                <a:spcPct val="80000"/>
              </a:lnSpc>
              <a:buFontTx/>
              <a:buChar char="•"/>
            </a:pPr>
            <a:r>
              <a:rPr lang="en-US" altLang="en-US" sz="1800"/>
              <a:t>Serial interfaces</a:t>
            </a:r>
          </a:p>
          <a:p>
            <a:pPr marL="1139825" lvl="2" indent="-225425">
              <a:lnSpc>
                <a:spcPct val="80000"/>
              </a:lnSpc>
              <a:buFontTx/>
              <a:buChar char="•"/>
            </a:pPr>
            <a:r>
              <a:rPr lang="en-US" altLang="en-US" sz="1800"/>
              <a:t>Management interfaces</a:t>
            </a:r>
          </a:p>
        </p:txBody>
      </p:sp>
    </p:spTree>
    <p:extLst>
      <p:ext uri="{BB962C8B-B14F-4D97-AF65-F5344CB8AC3E}">
        <p14:creationId xmlns:p14="http://schemas.microsoft.com/office/powerpoint/2010/main" val="2343556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2962" name="Rectangle 2"/>
          <p:cNvSpPr>
            <a:spLocks noGrp="1" noChangeArrowheads="1"/>
          </p:cNvSpPr>
          <p:nvPr>
            <p:ph type="title"/>
          </p:nvPr>
        </p:nvSpPr>
        <p:spPr/>
        <p:txBody>
          <a:bodyPr/>
          <a:lstStyle/>
          <a:p>
            <a:r>
              <a:rPr lang="en-US" altLang="en-US"/>
              <a:t>Router as a Computer</a:t>
            </a:r>
          </a:p>
        </p:txBody>
      </p:sp>
      <p:sp>
        <p:nvSpPr>
          <p:cNvPr id="1192963" name="Rectangle 3"/>
          <p:cNvSpPr>
            <a:spLocks noGrp="1" noChangeArrowheads="1"/>
          </p:cNvSpPr>
          <p:nvPr>
            <p:ph type="body" idx="1"/>
          </p:nvPr>
        </p:nvSpPr>
        <p:spPr>
          <a:xfrm>
            <a:off x="2173289" y="1406526"/>
            <a:ext cx="7927975" cy="5076825"/>
          </a:xfrm>
        </p:spPr>
        <p:txBody>
          <a:bodyPr/>
          <a:lstStyle/>
          <a:p>
            <a:pPr>
              <a:lnSpc>
                <a:spcPct val="85000"/>
              </a:lnSpc>
            </a:pPr>
            <a:r>
              <a:rPr lang="en-US" altLang="en-US"/>
              <a:t>Router Interface is a physical connector that enables a router to send or receive packets</a:t>
            </a:r>
          </a:p>
          <a:p>
            <a:pPr>
              <a:lnSpc>
                <a:spcPct val="85000"/>
              </a:lnSpc>
            </a:pPr>
            <a:r>
              <a:rPr lang="en-US" altLang="en-US"/>
              <a:t>Each interface connects to a separate network</a:t>
            </a:r>
          </a:p>
          <a:p>
            <a:pPr>
              <a:lnSpc>
                <a:spcPct val="85000"/>
              </a:lnSpc>
            </a:pPr>
            <a:r>
              <a:rPr lang="en-US" altLang="en-US"/>
              <a:t>Consist of socket or jack found on the outside of a router </a:t>
            </a:r>
          </a:p>
          <a:p>
            <a:pPr>
              <a:lnSpc>
                <a:spcPct val="85000"/>
              </a:lnSpc>
            </a:pPr>
            <a:r>
              <a:rPr lang="en-US" altLang="en-US"/>
              <a:t>Types of router interfaces:</a:t>
            </a:r>
          </a:p>
          <a:p>
            <a:pPr marL="688975" lvl="1" indent="-225425">
              <a:lnSpc>
                <a:spcPct val="85000"/>
              </a:lnSpc>
              <a:buFontTx/>
              <a:buChar char="–"/>
            </a:pPr>
            <a:r>
              <a:rPr lang="en-US" altLang="en-US"/>
              <a:t>Ethernet</a:t>
            </a:r>
          </a:p>
          <a:p>
            <a:pPr marL="688975" lvl="1" indent="-225425">
              <a:lnSpc>
                <a:spcPct val="85000"/>
              </a:lnSpc>
              <a:buFontTx/>
              <a:buChar char="–"/>
            </a:pPr>
            <a:r>
              <a:rPr lang="en-US" altLang="en-US"/>
              <a:t>Fastethernet</a:t>
            </a:r>
          </a:p>
          <a:p>
            <a:pPr marL="688975" lvl="1" indent="-225425">
              <a:lnSpc>
                <a:spcPct val="85000"/>
              </a:lnSpc>
              <a:buFontTx/>
              <a:buChar char="–"/>
            </a:pPr>
            <a:r>
              <a:rPr lang="en-US" altLang="en-US"/>
              <a:t>Serial</a:t>
            </a:r>
          </a:p>
          <a:p>
            <a:pPr marL="688975" lvl="1" indent="-225425">
              <a:lnSpc>
                <a:spcPct val="85000"/>
              </a:lnSpc>
              <a:buFontTx/>
              <a:buChar char="–"/>
            </a:pPr>
            <a:r>
              <a:rPr lang="en-US" altLang="en-US"/>
              <a:t>DSL</a:t>
            </a:r>
          </a:p>
          <a:p>
            <a:pPr marL="688975" lvl="1" indent="-225425">
              <a:lnSpc>
                <a:spcPct val="85000"/>
              </a:lnSpc>
              <a:buFontTx/>
              <a:buChar char="–"/>
            </a:pPr>
            <a:r>
              <a:rPr lang="en-US" altLang="en-US"/>
              <a:t>ISDN</a:t>
            </a:r>
          </a:p>
          <a:p>
            <a:pPr marL="688975" lvl="1" indent="-225425">
              <a:lnSpc>
                <a:spcPct val="85000"/>
              </a:lnSpc>
              <a:buFontTx/>
              <a:buChar char="–"/>
            </a:pPr>
            <a:r>
              <a:rPr lang="en-US" altLang="en-US"/>
              <a:t>Cable </a:t>
            </a:r>
          </a:p>
        </p:txBody>
      </p:sp>
      <p:pic>
        <p:nvPicPr>
          <p:cNvPr id="1192965" name="Picture 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2326" y="4189414"/>
            <a:ext cx="5548313" cy="2243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864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250" name="Rectangle 2"/>
          <p:cNvSpPr>
            <a:spLocks noGrp="1" noChangeArrowheads="1"/>
          </p:cNvSpPr>
          <p:nvPr>
            <p:ph type="title"/>
          </p:nvPr>
        </p:nvSpPr>
        <p:spPr/>
        <p:txBody>
          <a:bodyPr/>
          <a:lstStyle/>
          <a:p>
            <a:r>
              <a:rPr lang="en-US" altLang="en-US"/>
              <a:t>Router as a Computer</a:t>
            </a:r>
          </a:p>
        </p:txBody>
      </p:sp>
      <p:sp>
        <p:nvSpPr>
          <p:cNvPr id="1205251" name="Rectangle 3"/>
          <p:cNvSpPr>
            <a:spLocks noGrp="1" noChangeArrowheads="1"/>
          </p:cNvSpPr>
          <p:nvPr>
            <p:ph type="body" idx="1"/>
          </p:nvPr>
        </p:nvSpPr>
        <p:spPr>
          <a:xfrm>
            <a:off x="2166939" y="1412875"/>
            <a:ext cx="8186737" cy="5022850"/>
          </a:xfrm>
        </p:spPr>
        <p:txBody>
          <a:bodyPr/>
          <a:lstStyle/>
          <a:p>
            <a:pPr>
              <a:spcBef>
                <a:spcPct val="25000"/>
              </a:spcBef>
            </a:pPr>
            <a:r>
              <a:rPr lang="en-US" altLang="en-US" sz="2000"/>
              <a:t>Two major groups of Router Interfaces</a:t>
            </a:r>
          </a:p>
          <a:p>
            <a:pPr marL="688975" lvl="1" indent="-225425">
              <a:spcBef>
                <a:spcPct val="25000"/>
              </a:spcBef>
              <a:buFontTx/>
              <a:buChar char="–"/>
            </a:pPr>
            <a:r>
              <a:rPr lang="en-US" altLang="en-US"/>
              <a:t>LAN Interfaces</a:t>
            </a:r>
          </a:p>
          <a:p>
            <a:pPr marL="1139825" lvl="2" indent="-225425">
              <a:spcBef>
                <a:spcPct val="25000"/>
              </a:spcBef>
              <a:buFontTx/>
              <a:buChar char="•"/>
            </a:pPr>
            <a:r>
              <a:rPr lang="en-US" altLang="en-US" sz="1800"/>
              <a:t>Are used to connect router to LAN network</a:t>
            </a:r>
          </a:p>
          <a:p>
            <a:pPr marL="1139825" lvl="2" indent="-225425">
              <a:spcBef>
                <a:spcPct val="25000"/>
              </a:spcBef>
              <a:buFontTx/>
              <a:buChar char="•"/>
            </a:pPr>
            <a:r>
              <a:rPr lang="en-US" altLang="en-US" sz="1800"/>
              <a:t>Has a layer 2 MAC address </a:t>
            </a:r>
          </a:p>
          <a:p>
            <a:pPr marL="1139825" lvl="2" indent="-225425">
              <a:spcBef>
                <a:spcPct val="25000"/>
              </a:spcBef>
              <a:buFontTx/>
              <a:buChar char="•"/>
            </a:pPr>
            <a:r>
              <a:rPr lang="en-US" altLang="en-US" sz="1800"/>
              <a:t>Can be assigned a Layer 3 IP address</a:t>
            </a:r>
          </a:p>
          <a:p>
            <a:pPr marL="1139825" lvl="2" indent="-225425">
              <a:spcBef>
                <a:spcPct val="25000"/>
              </a:spcBef>
              <a:buFontTx/>
              <a:buChar char="•"/>
            </a:pPr>
            <a:r>
              <a:rPr lang="en-US" altLang="en-US" sz="1800"/>
              <a:t>Usually consist of an RJ-45 jack</a:t>
            </a:r>
          </a:p>
          <a:p>
            <a:pPr marL="688975" lvl="1" indent="-225425">
              <a:spcBef>
                <a:spcPct val="25000"/>
              </a:spcBef>
              <a:buFontTx/>
              <a:buChar char="–"/>
            </a:pPr>
            <a:r>
              <a:rPr lang="en-US" altLang="en-US"/>
              <a:t>WAN Interfaces</a:t>
            </a:r>
          </a:p>
          <a:p>
            <a:pPr marL="1139825" lvl="2" indent="-225425">
              <a:spcBef>
                <a:spcPct val="25000"/>
              </a:spcBef>
              <a:buFontTx/>
              <a:buChar char="•"/>
            </a:pPr>
            <a:r>
              <a:rPr lang="en-US" altLang="en-US" sz="1800"/>
              <a:t>Are used to connect routers to external networks that interconnect LANs</a:t>
            </a:r>
          </a:p>
          <a:p>
            <a:pPr marL="1139825" lvl="2" indent="-225425">
              <a:spcBef>
                <a:spcPct val="25000"/>
              </a:spcBef>
              <a:buFontTx/>
              <a:buChar char="•"/>
            </a:pPr>
            <a:r>
              <a:rPr lang="en-US" altLang="en-US" sz="1800"/>
              <a:t>Depending on the WAN technology, a layer 2 address may be used</a:t>
            </a:r>
          </a:p>
          <a:p>
            <a:pPr marL="1139825" lvl="2" indent="-225425">
              <a:spcBef>
                <a:spcPct val="25000"/>
              </a:spcBef>
              <a:buFontTx/>
              <a:buChar char="•"/>
            </a:pPr>
            <a:r>
              <a:rPr lang="en-US" altLang="en-US" sz="1800"/>
              <a:t>Uses a layer 3 IP address </a:t>
            </a:r>
          </a:p>
        </p:txBody>
      </p:sp>
      <p:pic>
        <p:nvPicPr>
          <p:cNvPr id="12052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900" y="4811713"/>
            <a:ext cx="3556000" cy="178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562231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Routing</a:t>
            </a:r>
          </a:p>
        </p:txBody>
      </p:sp>
      <p:sp>
        <p:nvSpPr>
          <p:cNvPr id="3" name="Content Placeholder 2"/>
          <p:cNvSpPr>
            <a:spLocks noGrp="1"/>
          </p:cNvSpPr>
          <p:nvPr>
            <p:ph idx="1"/>
          </p:nvPr>
        </p:nvSpPr>
        <p:spPr/>
        <p:txBody>
          <a:bodyPr>
            <a:normAutofit fontScale="70000" lnSpcReduction="20000"/>
          </a:bodyPr>
          <a:lstStyle/>
          <a:p>
            <a:r>
              <a:rPr lang="en-US" dirty="0"/>
              <a:t>The role of routing protocols is to learn about other networks dynamically, exchange routing information with other devices, and connect internal and/or external networks. </a:t>
            </a:r>
          </a:p>
          <a:p>
            <a:r>
              <a:rPr lang="en-US" dirty="0">
                <a:solidFill>
                  <a:srgbClr val="FF0000"/>
                </a:solidFill>
              </a:rPr>
              <a:t>It is important to note that routing protocols DO NOT send packets across the network.</a:t>
            </a:r>
          </a:p>
          <a:p>
            <a:r>
              <a:rPr lang="en-US" dirty="0"/>
              <a:t> Their role is to determine the best path for routing. </a:t>
            </a:r>
          </a:p>
          <a:p>
            <a:r>
              <a:rPr lang="en-US" dirty="0"/>
              <a:t>Different routing protocols use different means of determining the best or most optimal path to a network or network node.</a:t>
            </a:r>
          </a:p>
          <a:p>
            <a:r>
              <a:rPr lang="en-US" dirty="0"/>
              <a:t> Some types of routing protocols work best in static environments or environments with few or no changes, but it might take a long time to converge when changes to those environments are made.</a:t>
            </a:r>
          </a:p>
          <a:p>
            <a:r>
              <a:rPr lang="en-US" dirty="0"/>
              <a:t> Other routing protocols, however, respond very quickly to changes in the network and can converge rapidly.</a:t>
            </a:r>
          </a:p>
          <a:p>
            <a:r>
              <a:rPr lang="en-US" dirty="0"/>
              <a:t>Network convergence occurs when all routers in the network have the same view and agree on optimal routes. </a:t>
            </a:r>
          </a:p>
          <a:p>
            <a:r>
              <a:rPr lang="en-US" dirty="0"/>
              <a:t>When convergence takes a long time to occur, intermittent packet loss and loss of connectivity may be experienced between remote networks. </a:t>
            </a:r>
          </a:p>
        </p:txBody>
      </p:sp>
    </p:spTree>
    <p:extLst>
      <p:ext uri="{BB962C8B-B14F-4D97-AF65-F5344CB8AC3E}">
        <p14:creationId xmlns:p14="http://schemas.microsoft.com/office/powerpoint/2010/main" val="1441354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Forwarding </a:t>
            </a:r>
          </a:p>
        </p:txBody>
      </p:sp>
      <p:sp>
        <p:nvSpPr>
          <p:cNvPr id="3" name="Content Placeholder 2"/>
          <p:cNvSpPr>
            <a:spLocks noGrp="1"/>
          </p:cNvSpPr>
          <p:nvPr>
            <p:ph sz="half" idx="1"/>
          </p:nvPr>
        </p:nvSpPr>
        <p:spPr/>
        <p:txBody>
          <a:bodyPr/>
          <a:lstStyle/>
          <a:p>
            <a:r>
              <a:rPr lang="en-US" dirty="0"/>
              <a:t>Packet forwarding involves two processes: </a:t>
            </a:r>
          </a:p>
          <a:p>
            <a:pPr marL="914400" lvl="1" indent="-457200">
              <a:buFont typeface="+mj-lt"/>
              <a:buAutoNum type="arabicPeriod"/>
            </a:pPr>
            <a:r>
              <a:rPr lang="en-US" dirty="0"/>
              <a:t>Determining the best path </a:t>
            </a:r>
          </a:p>
          <a:p>
            <a:pPr marL="914400" lvl="1" indent="-457200">
              <a:buFont typeface="+mj-lt"/>
              <a:buAutoNum type="arabicPeriod"/>
            </a:pPr>
            <a:r>
              <a:rPr lang="en-US" dirty="0"/>
              <a:t>Sending the packet (switching) </a:t>
            </a:r>
          </a:p>
          <a:p>
            <a:r>
              <a:rPr lang="en-US" dirty="0"/>
              <a:t>When the router receives a packet for a directly connected network, the router checks the routing table and then the packet is forwarded to that network,</a:t>
            </a:r>
          </a:p>
        </p:txBody>
      </p:sp>
      <p:pic>
        <p:nvPicPr>
          <p:cNvPr id="5" name="Content Placeholder 4"/>
          <p:cNvPicPr>
            <a:picLocks noGrp="1" noChangeAspect="1"/>
          </p:cNvPicPr>
          <p:nvPr>
            <p:ph sz="half" idx="2"/>
          </p:nvPr>
        </p:nvPicPr>
        <p:blipFill>
          <a:blip r:embed="rId2"/>
          <a:stretch>
            <a:fillRect/>
          </a:stretch>
        </p:blipFill>
        <p:spPr>
          <a:xfrm>
            <a:off x="6172200" y="1690688"/>
            <a:ext cx="5181600" cy="4486275"/>
          </a:xfrm>
          <a:prstGeom prst="rect">
            <a:avLst/>
          </a:prstGeom>
        </p:spPr>
      </p:pic>
    </p:spTree>
    <p:extLst>
      <p:ext uri="{BB962C8B-B14F-4D97-AF65-F5344CB8AC3E}">
        <p14:creationId xmlns:p14="http://schemas.microsoft.com/office/powerpoint/2010/main" val="324585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2342</TotalTime>
  <Words>3118</Words>
  <Application>Microsoft Office PowerPoint</Application>
  <PresentationFormat>Widescreen</PresentationFormat>
  <Paragraphs>329</Paragraphs>
  <Slides>48</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Office Theme</vt:lpstr>
      <vt:lpstr>Routing Concepts</vt:lpstr>
      <vt:lpstr>Router as a Computer</vt:lpstr>
      <vt:lpstr>General Role of the Router</vt:lpstr>
      <vt:lpstr>Router as a Computer</vt:lpstr>
      <vt:lpstr>Router as a Computer</vt:lpstr>
      <vt:lpstr>Router as a Computer</vt:lpstr>
      <vt:lpstr>Router as a Computer</vt:lpstr>
      <vt:lpstr>Basic Routing</vt:lpstr>
      <vt:lpstr>Packet Forwarding </vt:lpstr>
      <vt:lpstr>Packet Forwarding (cont..)</vt:lpstr>
      <vt:lpstr>Packet Forwarding (Cont..)</vt:lpstr>
      <vt:lpstr>Internet Protocol Routing Fundamentals</vt:lpstr>
      <vt:lpstr>Cont…</vt:lpstr>
      <vt:lpstr>Cont…</vt:lpstr>
      <vt:lpstr>Cont…</vt:lpstr>
      <vt:lpstr>Administrative Distance</vt:lpstr>
      <vt:lpstr>Router Paths and Packet Switching</vt:lpstr>
      <vt:lpstr>Router Paths and Packet Switching</vt:lpstr>
      <vt:lpstr>Router Paths and Packet Switching</vt:lpstr>
      <vt:lpstr>Router Paths and Packet Switching</vt:lpstr>
      <vt:lpstr>Router Paths and Packet Switching</vt:lpstr>
      <vt:lpstr>Router Paths and Packet Switching</vt:lpstr>
      <vt:lpstr>Router Paths and Packet Switching</vt:lpstr>
      <vt:lpstr>Router Paths and Packet Switching</vt:lpstr>
      <vt:lpstr>Router Paths and Packet Switching</vt:lpstr>
      <vt:lpstr>Router Paths and Packet Switching</vt:lpstr>
      <vt:lpstr>PowerPoint Presentation</vt:lpstr>
      <vt:lpstr>Interfaces</vt:lpstr>
      <vt:lpstr>Interfaces</vt:lpstr>
      <vt:lpstr>Interfaces</vt:lpstr>
      <vt:lpstr>Interfaces</vt:lpstr>
      <vt:lpstr>Interfaces</vt:lpstr>
      <vt:lpstr>Routing Table and CDP Protocol</vt:lpstr>
      <vt:lpstr>Static Routes with Exit Interfaces</vt:lpstr>
      <vt:lpstr>Static Routes with Exit Interfaces</vt:lpstr>
      <vt:lpstr>Static Routes with Exit Interfaces</vt:lpstr>
      <vt:lpstr>Static Routes with Exit Interfaces</vt:lpstr>
      <vt:lpstr>Static Routes with Exit Interfaces</vt:lpstr>
      <vt:lpstr>Static Routes with Exit Interfaces</vt:lpstr>
      <vt:lpstr>Static Routes with Exit Interfaces</vt:lpstr>
      <vt:lpstr>Default Route</vt:lpstr>
      <vt:lpstr>Default Route</vt:lpstr>
      <vt:lpstr>Static Routes and Packet Forwarding</vt:lpstr>
      <vt:lpstr>Static Routes and Packet Forwarding</vt:lpstr>
      <vt:lpstr>Static Routes and Packet Forwarding</vt:lpstr>
      <vt:lpstr>Static Routes and Packet Forwarding</vt:lpstr>
      <vt:lpstr>Static Routes and Packet Forwarding</vt:lpstr>
      <vt:lpstr>Static Routes and Packet Forwarding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Concepts</dc:title>
  <dc:creator>Risala Tasin Khan</dc:creator>
  <cp:lastModifiedBy>Risala Khan</cp:lastModifiedBy>
  <cp:revision>29</cp:revision>
  <dcterms:created xsi:type="dcterms:W3CDTF">2017-10-30T16:43:27Z</dcterms:created>
  <dcterms:modified xsi:type="dcterms:W3CDTF">2020-11-04T05:40:08Z</dcterms:modified>
</cp:coreProperties>
</file>