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0" r:id="rId65"/>
    <p:sldId id="321" r:id="rId66"/>
    <p:sldId id="31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96" autoAdjust="0"/>
  </p:normalViewPr>
  <p:slideViewPr>
    <p:cSldViewPr snapToGrid="0">
      <p:cViewPr varScale="1">
        <p:scale>
          <a:sx n="64" d="100"/>
          <a:sy n="64" d="100"/>
        </p:scale>
        <p:origin x="6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D8101-9C00-4D23-8657-CD0966701508}" type="datetimeFigureOut">
              <a:rPr lang="en-US" smtClean="0"/>
              <a:t>7/25/2020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2096-9E8F-4DB2-8B0A-932F13D75955}" type="slidenum">
              <a:rPr lang="en-US" smtClean="0"/>
              <a:t>‹#›</a:t>
            </a:fld>
            <a:endParaRPr lang="en-US"/>
          </a:p>
        </p:txBody>
      </p:sp>
    </p:spTree>
    <p:extLst>
      <p:ext uri="{BB962C8B-B14F-4D97-AF65-F5344CB8AC3E}">
        <p14:creationId xmlns:p14="http://schemas.microsoft.com/office/powerpoint/2010/main" val="63873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32096-9E8F-4DB2-8B0A-932F13D75955}" type="slidenum">
              <a:rPr lang="en-US" smtClean="0"/>
              <a:t>4</a:t>
            </a:fld>
            <a:endParaRPr lang="en-US"/>
          </a:p>
        </p:txBody>
      </p:sp>
    </p:spTree>
    <p:extLst>
      <p:ext uri="{BB962C8B-B14F-4D97-AF65-F5344CB8AC3E}">
        <p14:creationId xmlns:p14="http://schemas.microsoft.com/office/powerpoint/2010/main" val="98291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59D92E-F3D6-4851-8143-AA4985C7A4DF}"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116084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59D92E-F3D6-4851-8143-AA4985C7A4DF}"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381765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59D92E-F3D6-4851-8143-AA4985C7A4DF}"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4124993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61CB71-B852-4520-8815-6D69D44C31EB}" type="slidenum">
              <a:rPr lang="en-US"/>
              <a:pPr>
                <a:defRPr/>
              </a:pPr>
              <a:t>‹#›</a:t>
            </a:fld>
            <a:endParaRPr lang="en-US"/>
          </a:p>
        </p:txBody>
      </p:sp>
    </p:spTree>
    <p:extLst>
      <p:ext uri="{BB962C8B-B14F-4D97-AF65-F5344CB8AC3E}">
        <p14:creationId xmlns:p14="http://schemas.microsoft.com/office/powerpoint/2010/main" val="606364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5994400" y="1600200"/>
            <a:ext cx="5080000" cy="4648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2D3D0CF6-F8AC-4ED7-8732-01AC7F83BB9B}" type="slidenum">
              <a:rPr lang="en-US"/>
              <a:pPr>
                <a:defRPr/>
              </a:pPr>
              <a:t>‹#›</a:t>
            </a:fld>
            <a:endParaRPr lang="en-US"/>
          </a:p>
        </p:txBody>
      </p:sp>
    </p:spTree>
    <p:extLst>
      <p:ext uri="{BB962C8B-B14F-4D97-AF65-F5344CB8AC3E}">
        <p14:creationId xmlns:p14="http://schemas.microsoft.com/office/powerpoint/2010/main" val="26995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59D92E-F3D6-4851-8143-AA4985C7A4DF}"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152530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9D92E-F3D6-4851-8143-AA4985C7A4DF}"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129466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59D92E-F3D6-4851-8143-AA4985C7A4DF}"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344100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59D92E-F3D6-4851-8143-AA4985C7A4DF}"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351875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59D92E-F3D6-4851-8143-AA4985C7A4DF}"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144355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9D92E-F3D6-4851-8143-AA4985C7A4DF}"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334049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59D92E-F3D6-4851-8143-AA4985C7A4DF}"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229474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59D92E-F3D6-4851-8143-AA4985C7A4DF}"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97112-FA23-4D2C-A890-39C5237C055C}" type="slidenum">
              <a:rPr lang="en-US" smtClean="0"/>
              <a:t>‹#›</a:t>
            </a:fld>
            <a:endParaRPr lang="en-US"/>
          </a:p>
        </p:txBody>
      </p:sp>
    </p:spTree>
    <p:extLst>
      <p:ext uri="{BB962C8B-B14F-4D97-AF65-F5344CB8AC3E}">
        <p14:creationId xmlns:p14="http://schemas.microsoft.com/office/powerpoint/2010/main" val="98068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9D92E-F3D6-4851-8143-AA4985C7A4DF}"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97112-FA23-4D2C-A890-39C5237C055C}" type="slidenum">
              <a:rPr lang="en-US" smtClean="0"/>
              <a:t>‹#›</a:t>
            </a:fld>
            <a:endParaRPr lang="en-US"/>
          </a:p>
        </p:txBody>
      </p:sp>
    </p:spTree>
    <p:extLst>
      <p:ext uri="{BB962C8B-B14F-4D97-AF65-F5344CB8AC3E}">
        <p14:creationId xmlns:p14="http://schemas.microsoft.com/office/powerpoint/2010/main" val="2601824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www.someschool.edu/campus.gif" TargetMode="Externa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w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 Layer</a:t>
            </a:r>
          </a:p>
        </p:txBody>
      </p:sp>
      <p:sp>
        <p:nvSpPr>
          <p:cNvPr id="3" name="Subtitle 2"/>
          <p:cNvSpPr>
            <a:spLocks noGrp="1"/>
          </p:cNvSpPr>
          <p:nvPr>
            <p:ph type="subTitle" idx="1"/>
          </p:nvPr>
        </p:nvSpPr>
        <p:spPr/>
        <p:txBody>
          <a:bodyPr>
            <a:normAutofit lnSpcReduction="10000"/>
          </a:bodyPr>
          <a:lstStyle/>
          <a:p>
            <a:r>
              <a:rPr lang="en-US" dirty="0"/>
              <a:t>Prepared by</a:t>
            </a:r>
          </a:p>
          <a:p>
            <a:r>
              <a:rPr lang="en-US"/>
              <a:t>Dr. Risala </a:t>
            </a:r>
            <a:r>
              <a:rPr lang="en-US" dirty="0" err="1"/>
              <a:t>Tasin</a:t>
            </a:r>
            <a:r>
              <a:rPr lang="en-US" dirty="0"/>
              <a:t> Khan</a:t>
            </a:r>
          </a:p>
          <a:p>
            <a:r>
              <a:rPr lang="en-US" dirty="0"/>
              <a:t> Professor</a:t>
            </a:r>
          </a:p>
          <a:p>
            <a:r>
              <a:rPr lang="en-US" dirty="0"/>
              <a:t>IIT, JU</a:t>
            </a:r>
          </a:p>
        </p:txBody>
      </p:sp>
    </p:spTree>
    <p:extLst>
      <p:ext uri="{BB962C8B-B14F-4D97-AF65-F5344CB8AC3E}">
        <p14:creationId xmlns:p14="http://schemas.microsoft.com/office/powerpoint/2010/main" val="1072268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The Interface Between the Process and the Computer Network </a:t>
            </a:r>
          </a:p>
        </p:txBody>
      </p:sp>
      <p:sp>
        <p:nvSpPr>
          <p:cNvPr id="3" name="Content Placeholder 2"/>
          <p:cNvSpPr>
            <a:spLocks noGrp="1"/>
          </p:cNvSpPr>
          <p:nvPr>
            <p:ph idx="1"/>
          </p:nvPr>
        </p:nvSpPr>
        <p:spPr/>
        <p:txBody>
          <a:bodyPr/>
          <a:lstStyle/>
          <a:p>
            <a:r>
              <a:rPr lang="en-US" dirty="0"/>
              <a:t>Most applications consist of pairs of communicating processes, with the two processes in each pair sending messages to each other.</a:t>
            </a:r>
          </a:p>
          <a:p>
            <a:r>
              <a:rPr lang="en-US" dirty="0"/>
              <a:t> Any message sent from one process to another must go through the underlying network.</a:t>
            </a:r>
          </a:p>
          <a:p>
            <a:r>
              <a:rPr lang="en-US" dirty="0"/>
              <a:t> A process sends messages into, and receives messages from, the network through a software interface called a </a:t>
            </a:r>
            <a:r>
              <a:rPr lang="en-US" b="1" dirty="0"/>
              <a:t>socket</a:t>
            </a:r>
            <a:r>
              <a:rPr lang="en-US" dirty="0"/>
              <a:t>. </a:t>
            </a:r>
          </a:p>
        </p:txBody>
      </p:sp>
    </p:spTree>
    <p:extLst>
      <p:ext uri="{BB962C8B-B14F-4D97-AF65-F5344CB8AC3E}">
        <p14:creationId xmlns:p14="http://schemas.microsoft.com/office/powerpoint/2010/main" val="115075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F02898D-8C79-4FEC-BCD0-E2B35C2025B7}" type="slidenum">
              <a:rPr lang="en-US" sz="1400">
                <a:latin typeface="Times New Roman" panose="02020603050405020304" pitchFamily="18" charset="0"/>
              </a:rPr>
              <a:pPr>
                <a:spcBef>
                  <a:spcPct val="0"/>
                </a:spcBef>
                <a:buClrTx/>
                <a:buSzTx/>
                <a:buFontTx/>
                <a:buNone/>
              </a:pPr>
              <a:t>11</a:t>
            </a:fld>
            <a:endParaRPr lang="en-US" sz="1400">
              <a:latin typeface="Times New Roman" panose="02020603050405020304" pitchFamily="18" charset="0"/>
            </a:endParaRPr>
          </a:p>
        </p:txBody>
      </p:sp>
      <p:sp>
        <p:nvSpPr>
          <p:cNvPr id="15364" name="Rectangle 2"/>
          <p:cNvSpPr>
            <a:spLocks noGrp="1" noChangeArrowheads="1"/>
          </p:cNvSpPr>
          <p:nvPr>
            <p:ph type="title"/>
          </p:nvPr>
        </p:nvSpPr>
        <p:spPr>
          <a:xfrm>
            <a:off x="2057400" y="228600"/>
            <a:ext cx="8077200" cy="1143000"/>
          </a:xfrm>
        </p:spPr>
        <p:txBody>
          <a:bodyPr/>
          <a:lstStyle/>
          <a:p>
            <a:r>
              <a:rPr lang="en-US" sz="3600"/>
              <a:t>Sockets</a:t>
            </a:r>
          </a:p>
        </p:txBody>
      </p:sp>
      <p:sp>
        <p:nvSpPr>
          <p:cNvPr id="15365" name="Rectangle 3"/>
          <p:cNvSpPr>
            <a:spLocks noGrp="1" noChangeArrowheads="1"/>
          </p:cNvSpPr>
          <p:nvPr>
            <p:ph type="body" sz="half" idx="1"/>
          </p:nvPr>
        </p:nvSpPr>
        <p:spPr>
          <a:xfrm>
            <a:off x="259308" y="1563688"/>
            <a:ext cx="5693817" cy="3929062"/>
          </a:xfrm>
        </p:spPr>
        <p:txBody>
          <a:bodyPr/>
          <a:lstStyle/>
          <a:p>
            <a:r>
              <a:rPr lang="en-US" sz="2400" dirty="0"/>
              <a:t> If a process is analogous to a house then socket is analogous to door of that house</a:t>
            </a:r>
          </a:p>
          <a:p>
            <a:pPr lvl="1"/>
            <a:r>
              <a:rPr lang="en-US" sz="2000" dirty="0"/>
              <a:t>sending process shoves message out door</a:t>
            </a:r>
          </a:p>
          <a:p>
            <a:pPr lvl="1"/>
            <a:r>
              <a:rPr lang="en-US" sz="2000" dirty="0"/>
              <a:t>sending process relies on transport infrastructure on other side of door which brings message to socket at receiving process</a:t>
            </a:r>
          </a:p>
        </p:txBody>
      </p:sp>
      <p:sp>
        <p:nvSpPr>
          <p:cNvPr id="15366" name="Freeform 7"/>
          <p:cNvSpPr>
            <a:spLocks/>
          </p:cNvSpPr>
          <p:nvPr/>
        </p:nvSpPr>
        <p:spPr bwMode="auto">
          <a:xfrm>
            <a:off x="7454901" y="3522664"/>
            <a:ext cx="1808163" cy="1031875"/>
          </a:xfrm>
          <a:custGeom>
            <a:avLst/>
            <a:gdLst>
              <a:gd name="T0" fmla="*/ 19366400 w 2135"/>
              <a:gd name="T1" fmla="*/ 251327374 h 1662"/>
              <a:gd name="T2" fmla="*/ 75312741 w 2135"/>
              <a:gd name="T3" fmla="*/ 29296061 h 1662"/>
              <a:gd name="T4" fmla="*/ 471242848 w 2135"/>
              <a:gd name="T5" fmla="*/ 75552248 h 1662"/>
              <a:gd name="T6" fmla="*/ 867172955 w 2135"/>
              <a:gd name="T7" fmla="*/ 38546926 h 1662"/>
              <a:gd name="T8" fmla="*/ 1435246108 w 2135"/>
              <a:gd name="T9" fmla="*/ 156501663 h 1662"/>
              <a:gd name="T10" fmla="*/ 1443853302 w 2135"/>
              <a:gd name="T11" fmla="*/ 440979418 h 1662"/>
              <a:gd name="T12" fmla="*/ 1133995142 w 2135"/>
              <a:gd name="T13" fmla="*/ 616753923 h 1662"/>
              <a:gd name="T14" fmla="*/ 583136379 w 2135"/>
              <a:gd name="T15" fmla="*/ 584374654 h 1662"/>
              <a:gd name="T16" fmla="*/ 359349318 w 2135"/>
              <a:gd name="T17" fmla="*/ 489548942 h 1662"/>
              <a:gd name="T18" fmla="*/ 131259083 w 2135"/>
              <a:gd name="T19" fmla="*/ 410912244 h 1662"/>
              <a:gd name="T20" fmla="*/ 19366400 w 2135"/>
              <a:gd name="T21" fmla="*/ 251327374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5367" name="Group 37"/>
          <p:cNvGrpSpPr>
            <a:grpSpLocks/>
          </p:cNvGrpSpPr>
          <p:nvPr/>
        </p:nvGrpSpPr>
        <p:grpSpPr bwMode="auto">
          <a:xfrm>
            <a:off x="6216650" y="1492250"/>
            <a:ext cx="1062038" cy="3606800"/>
            <a:chOff x="2933" y="616"/>
            <a:chExt cx="669" cy="2272"/>
          </a:xfrm>
        </p:grpSpPr>
        <p:sp>
          <p:nvSpPr>
            <p:cNvPr id="15388" name="Text Box 14"/>
            <p:cNvSpPr txBox="1">
              <a:spLocks noChangeArrowheads="1"/>
            </p:cNvSpPr>
            <p:nvPr/>
          </p:nvSpPr>
          <p:spPr bwMode="auto">
            <a:xfrm>
              <a:off x="3361" y="26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endParaRPr lang="en-US" sz="2400">
                <a:latin typeface="Times New Roman" panose="02020603050405020304" pitchFamily="18" charset="0"/>
              </a:endParaRPr>
            </a:p>
          </p:txBody>
        </p:sp>
        <p:graphicFrame>
          <p:nvGraphicFramePr>
            <p:cNvPr id="15389" name="Object 5"/>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220"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90" name="Group 10"/>
            <p:cNvGrpSpPr>
              <a:grpSpLocks/>
            </p:cNvGrpSpPr>
            <p:nvPr/>
          </p:nvGrpSpPr>
          <p:grpSpPr bwMode="auto">
            <a:xfrm>
              <a:off x="2933" y="1323"/>
              <a:ext cx="669" cy="353"/>
              <a:chOff x="3046" y="1508"/>
              <a:chExt cx="669" cy="353"/>
            </a:xfrm>
          </p:grpSpPr>
          <p:sp>
            <p:nvSpPr>
              <p:cNvPr id="15398" name="Oval 8"/>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5399" name="Text Box 9"/>
              <p:cNvSpPr txBox="1">
                <a:spLocks noChangeArrowheads="1"/>
              </p:cNvSpPr>
              <p:nvPr/>
            </p:nvSpPr>
            <p:spPr bwMode="auto">
              <a:xfrm>
                <a:off x="3121" y="1578"/>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latin typeface="Times New Roman" panose="02020603050405020304" pitchFamily="18" charset="0"/>
                  </a:rPr>
                  <a:t>process</a:t>
                </a:r>
              </a:p>
            </p:txBody>
          </p:sp>
        </p:grpSp>
        <p:grpSp>
          <p:nvGrpSpPr>
            <p:cNvPr id="15391" name="Group 17"/>
            <p:cNvGrpSpPr>
              <a:grpSpLocks/>
            </p:cNvGrpSpPr>
            <p:nvPr/>
          </p:nvGrpSpPr>
          <p:grpSpPr bwMode="auto">
            <a:xfrm>
              <a:off x="2949" y="1845"/>
              <a:ext cx="610" cy="630"/>
              <a:chOff x="3072" y="3300"/>
              <a:chExt cx="610" cy="630"/>
            </a:xfrm>
          </p:grpSpPr>
          <p:sp>
            <p:nvSpPr>
              <p:cNvPr id="15396" name="Rectangle 15"/>
              <p:cNvSpPr>
                <a:spLocks noChangeArrowheads="1"/>
              </p:cNvSpPr>
              <p:nvPr/>
            </p:nvSpPr>
            <p:spPr bwMode="auto">
              <a:xfrm>
                <a:off x="3084" y="3300"/>
                <a:ext cx="593" cy="6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5397" name="Text Box 16"/>
              <p:cNvSpPr txBox="1">
                <a:spLocks noChangeArrowheads="1"/>
              </p:cNvSpPr>
              <p:nvPr/>
            </p:nvSpPr>
            <p:spPr bwMode="auto">
              <a:xfrm>
                <a:off x="3072" y="3339"/>
                <a:ext cx="61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latin typeface="Times New Roman" panose="02020603050405020304" pitchFamily="18" charset="0"/>
                  </a:rPr>
                  <a:t>TCP with</a:t>
                </a:r>
              </a:p>
              <a:p>
                <a:pPr>
                  <a:spcBef>
                    <a:spcPct val="0"/>
                  </a:spcBef>
                  <a:buClrTx/>
                  <a:buSzTx/>
                  <a:buFontTx/>
                  <a:buNone/>
                </a:pPr>
                <a:r>
                  <a:rPr lang="en-US" sz="1600">
                    <a:latin typeface="Times New Roman" panose="02020603050405020304" pitchFamily="18" charset="0"/>
                  </a:rPr>
                  <a:t>buffers,</a:t>
                </a:r>
              </a:p>
              <a:p>
                <a:pPr>
                  <a:spcBef>
                    <a:spcPct val="0"/>
                  </a:spcBef>
                  <a:buClrTx/>
                  <a:buSzTx/>
                  <a:buFontTx/>
                  <a:buNone/>
                </a:pPr>
                <a:r>
                  <a:rPr lang="en-US" sz="1600">
                    <a:latin typeface="Times New Roman" panose="02020603050405020304" pitchFamily="18" charset="0"/>
                  </a:rPr>
                  <a:t>variables</a:t>
                </a:r>
              </a:p>
            </p:txBody>
          </p:sp>
        </p:grpSp>
        <p:sp>
          <p:nvSpPr>
            <p:cNvPr id="15392"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latin typeface="Times New Roman" panose="02020603050405020304" pitchFamily="18" charset="0"/>
                </a:rPr>
                <a:t>socket</a:t>
              </a:r>
            </a:p>
          </p:txBody>
        </p:sp>
        <p:sp>
          <p:nvSpPr>
            <p:cNvPr id="15393"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4"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5" name="Text Box 36"/>
            <p:cNvSpPr txBox="1">
              <a:spLocks noChangeArrowheads="1"/>
            </p:cNvSpPr>
            <p:nvPr/>
          </p:nvSpPr>
          <p:spPr bwMode="auto">
            <a:xfrm>
              <a:off x="3028" y="616"/>
              <a:ext cx="46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latin typeface="Times New Roman" panose="02020603050405020304" pitchFamily="18" charset="0"/>
                </a:rPr>
                <a:t>host or</a:t>
              </a:r>
            </a:p>
            <a:p>
              <a:pPr>
                <a:spcBef>
                  <a:spcPct val="0"/>
                </a:spcBef>
                <a:buClrTx/>
                <a:buSzTx/>
                <a:buFontTx/>
                <a:buNone/>
              </a:pPr>
              <a:r>
                <a:rPr lang="en-US" sz="1600">
                  <a:latin typeface="Times New Roman" panose="02020603050405020304" pitchFamily="18" charset="0"/>
                </a:rPr>
                <a:t>server</a:t>
              </a:r>
            </a:p>
          </p:txBody>
        </p:sp>
      </p:grpSp>
      <p:grpSp>
        <p:nvGrpSpPr>
          <p:cNvPr id="15368" name="Group 38"/>
          <p:cNvGrpSpPr>
            <a:grpSpLocks/>
          </p:cNvGrpSpPr>
          <p:nvPr/>
        </p:nvGrpSpPr>
        <p:grpSpPr bwMode="auto">
          <a:xfrm>
            <a:off x="9374189" y="1471613"/>
            <a:ext cx="1062037" cy="3606800"/>
            <a:chOff x="2933" y="616"/>
            <a:chExt cx="669" cy="2272"/>
          </a:xfrm>
        </p:grpSpPr>
        <p:sp>
          <p:nvSpPr>
            <p:cNvPr id="15376" name="Text Box 39"/>
            <p:cNvSpPr txBox="1">
              <a:spLocks noChangeArrowheads="1"/>
            </p:cNvSpPr>
            <p:nvPr/>
          </p:nvSpPr>
          <p:spPr bwMode="auto">
            <a:xfrm>
              <a:off x="3361" y="26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endParaRPr lang="en-US" sz="2400">
                <a:latin typeface="Times New Roman" panose="02020603050405020304" pitchFamily="18" charset="0"/>
              </a:endParaRPr>
            </a:p>
          </p:txBody>
        </p:sp>
        <p:graphicFrame>
          <p:nvGraphicFramePr>
            <p:cNvPr id="15377" name="Object 40"/>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221"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78" name="Group 41"/>
            <p:cNvGrpSpPr>
              <a:grpSpLocks/>
            </p:cNvGrpSpPr>
            <p:nvPr/>
          </p:nvGrpSpPr>
          <p:grpSpPr bwMode="auto">
            <a:xfrm>
              <a:off x="2933" y="1323"/>
              <a:ext cx="669" cy="353"/>
              <a:chOff x="3046" y="1508"/>
              <a:chExt cx="669" cy="353"/>
            </a:xfrm>
          </p:grpSpPr>
          <p:sp>
            <p:nvSpPr>
              <p:cNvPr id="15386" name="Oval 42"/>
              <p:cNvSpPr>
                <a:spLocks noChangeArrowheads="1"/>
              </p:cNvSpPr>
              <p:nvPr/>
            </p:nvSpPr>
            <p:spPr bwMode="auto">
              <a:xfrm>
                <a:off x="3046" y="1508"/>
                <a:ext cx="669" cy="35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5387" name="Text Box 43"/>
              <p:cNvSpPr txBox="1">
                <a:spLocks noChangeArrowheads="1"/>
              </p:cNvSpPr>
              <p:nvPr/>
            </p:nvSpPr>
            <p:spPr bwMode="auto">
              <a:xfrm>
                <a:off x="3121" y="1578"/>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latin typeface="Times New Roman" panose="02020603050405020304" pitchFamily="18" charset="0"/>
                  </a:rPr>
                  <a:t>process</a:t>
                </a:r>
              </a:p>
            </p:txBody>
          </p:sp>
        </p:grpSp>
        <p:grpSp>
          <p:nvGrpSpPr>
            <p:cNvPr id="15379" name="Group 44"/>
            <p:cNvGrpSpPr>
              <a:grpSpLocks/>
            </p:cNvGrpSpPr>
            <p:nvPr/>
          </p:nvGrpSpPr>
          <p:grpSpPr bwMode="auto">
            <a:xfrm>
              <a:off x="2949" y="1845"/>
              <a:ext cx="610" cy="630"/>
              <a:chOff x="3072" y="3300"/>
              <a:chExt cx="610" cy="630"/>
            </a:xfrm>
          </p:grpSpPr>
          <p:sp>
            <p:nvSpPr>
              <p:cNvPr id="15384" name="Rectangle 45"/>
              <p:cNvSpPr>
                <a:spLocks noChangeArrowheads="1"/>
              </p:cNvSpPr>
              <p:nvPr/>
            </p:nvSpPr>
            <p:spPr bwMode="auto">
              <a:xfrm>
                <a:off x="3084" y="3300"/>
                <a:ext cx="593" cy="6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5385" name="Text Box 46"/>
              <p:cNvSpPr txBox="1">
                <a:spLocks noChangeArrowheads="1"/>
              </p:cNvSpPr>
              <p:nvPr/>
            </p:nvSpPr>
            <p:spPr bwMode="auto">
              <a:xfrm>
                <a:off x="3072" y="3339"/>
                <a:ext cx="61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latin typeface="Times New Roman" panose="02020603050405020304" pitchFamily="18" charset="0"/>
                  </a:rPr>
                  <a:t>TCP with</a:t>
                </a:r>
              </a:p>
              <a:p>
                <a:pPr>
                  <a:spcBef>
                    <a:spcPct val="0"/>
                  </a:spcBef>
                  <a:buClrTx/>
                  <a:buSzTx/>
                  <a:buFontTx/>
                  <a:buNone/>
                </a:pPr>
                <a:r>
                  <a:rPr lang="en-US" sz="1600">
                    <a:latin typeface="Times New Roman" panose="02020603050405020304" pitchFamily="18" charset="0"/>
                  </a:rPr>
                  <a:t>buffers,</a:t>
                </a:r>
              </a:p>
              <a:p>
                <a:pPr>
                  <a:spcBef>
                    <a:spcPct val="0"/>
                  </a:spcBef>
                  <a:buClrTx/>
                  <a:buSzTx/>
                  <a:buFontTx/>
                  <a:buNone/>
                </a:pPr>
                <a:r>
                  <a:rPr lang="en-US" sz="1600">
                    <a:latin typeface="Times New Roman" panose="02020603050405020304" pitchFamily="18" charset="0"/>
                  </a:rPr>
                  <a:t>variables</a:t>
                </a:r>
              </a:p>
            </p:txBody>
          </p:sp>
        </p:grpSp>
        <p:sp>
          <p:nvSpPr>
            <p:cNvPr id="15380"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latin typeface="Times New Roman" panose="02020603050405020304" pitchFamily="18" charset="0"/>
                </a:rPr>
                <a:t>socket</a:t>
              </a:r>
            </a:p>
          </p:txBody>
        </p:sp>
        <p:sp>
          <p:nvSpPr>
            <p:cNvPr id="15381"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50"/>
            <p:cNvSpPr txBox="1">
              <a:spLocks noChangeArrowheads="1"/>
            </p:cNvSpPr>
            <p:nvPr/>
          </p:nvSpPr>
          <p:spPr bwMode="auto">
            <a:xfrm>
              <a:off x="3028" y="616"/>
              <a:ext cx="46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latin typeface="Times New Roman" panose="02020603050405020304" pitchFamily="18" charset="0"/>
                </a:rPr>
                <a:t>host or</a:t>
              </a:r>
            </a:p>
            <a:p>
              <a:pPr>
                <a:spcBef>
                  <a:spcPct val="0"/>
                </a:spcBef>
                <a:buClrTx/>
                <a:buSzTx/>
                <a:buFontTx/>
                <a:buNone/>
              </a:pPr>
              <a:r>
                <a:rPr lang="en-US" sz="1600">
                  <a:latin typeface="Times New Roman" panose="02020603050405020304" pitchFamily="18" charset="0"/>
                </a:rPr>
                <a:t>server</a:t>
              </a:r>
            </a:p>
          </p:txBody>
        </p:sp>
      </p:grpSp>
      <p:sp>
        <p:nvSpPr>
          <p:cNvPr id="15369" name="Text Box 51"/>
          <p:cNvSpPr txBox="1">
            <a:spLocks noChangeArrowheads="1"/>
          </p:cNvSpPr>
          <p:nvPr/>
        </p:nvSpPr>
        <p:spPr bwMode="auto">
          <a:xfrm>
            <a:off x="7920038" y="3654425"/>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latin typeface="Times New Roman" panose="02020603050405020304" pitchFamily="18" charset="0"/>
              </a:rPr>
              <a:t>Internet</a:t>
            </a:r>
          </a:p>
        </p:txBody>
      </p:sp>
      <p:sp>
        <p:nvSpPr>
          <p:cNvPr id="15370" name="Line 52"/>
          <p:cNvSpPr>
            <a:spLocks noChangeShapeType="1"/>
          </p:cNvSpPr>
          <p:nvPr/>
        </p:nvSpPr>
        <p:spPr bwMode="auto">
          <a:xfrm>
            <a:off x="7213600" y="4065588"/>
            <a:ext cx="22113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1" name="Text Box 53"/>
          <p:cNvSpPr txBox="1">
            <a:spLocks noChangeArrowheads="1"/>
          </p:cNvSpPr>
          <p:nvPr/>
        </p:nvSpPr>
        <p:spPr bwMode="auto">
          <a:xfrm>
            <a:off x="7043739" y="4667250"/>
            <a:ext cx="10112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solidFill>
                  <a:srgbClr val="FF0000"/>
                </a:solidFill>
                <a:latin typeface="Times New Roman" panose="02020603050405020304" pitchFamily="18" charset="0"/>
              </a:rPr>
              <a:t>controlled</a:t>
            </a:r>
          </a:p>
          <a:p>
            <a:pPr>
              <a:spcBef>
                <a:spcPct val="0"/>
              </a:spcBef>
              <a:buClrTx/>
              <a:buSzTx/>
              <a:buFontTx/>
              <a:buNone/>
            </a:pPr>
            <a:r>
              <a:rPr lang="en-US" sz="1600">
                <a:solidFill>
                  <a:srgbClr val="FF0000"/>
                </a:solidFill>
                <a:latin typeface="Times New Roman" panose="02020603050405020304" pitchFamily="18" charset="0"/>
              </a:rPr>
              <a:t>by OS</a:t>
            </a:r>
            <a:endParaRPr lang="en-US" sz="1600">
              <a:latin typeface="Times New Roman" panose="02020603050405020304" pitchFamily="18" charset="0"/>
            </a:endParaRPr>
          </a:p>
          <a:p>
            <a:pPr>
              <a:spcBef>
                <a:spcPct val="0"/>
              </a:spcBef>
              <a:buClrTx/>
              <a:buSzTx/>
              <a:buFontTx/>
              <a:buNone/>
            </a:pPr>
            <a:endParaRPr lang="en-US" sz="1600">
              <a:latin typeface="Times New Roman" panose="02020603050405020304" pitchFamily="18" charset="0"/>
            </a:endParaRPr>
          </a:p>
        </p:txBody>
      </p:sp>
      <p:sp>
        <p:nvSpPr>
          <p:cNvPr id="15372" name="Line 55"/>
          <p:cNvSpPr>
            <a:spLocks noChangeShapeType="1"/>
          </p:cNvSpPr>
          <p:nvPr/>
        </p:nvSpPr>
        <p:spPr bwMode="auto">
          <a:xfrm flipH="1" flipV="1">
            <a:off x="6994526" y="4445000"/>
            <a:ext cx="244475" cy="3175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3" name="Text Box 56"/>
          <p:cNvSpPr txBox="1">
            <a:spLocks noChangeArrowheads="1"/>
          </p:cNvSpPr>
          <p:nvPr/>
        </p:nvSpPr>
        <p:spPr bwMode="auto">
          <a:xfrm>
            <a:off x="7431088" y="2306639"/>
            <a:ext cx="13319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solidFill>
                  <a:srgbClr val="FF0000"/>
                </a:solidFill>
                <a:latin typeface="Times New Roman" panose="02020603050405020304" pitchFamily="18" charset="0"/>
              </a:rPr>
              <a:t>controlled by</a:t>
            </a:r>
          </a:p>
          <a:p>
            <a:pPr>
              <a:spcBef>
                <a:spcPct val="0"/>
              </a:spcBef>
              <a:buClrTx/>
              <a:buSzTx/>
              <a:buFontTx/>
              <a:buNone/>
            </a:pPr>
            <a:r>
              <a:rPr lang="en-US" sz="1600">
                <a:solidFill>
                  <a:srgbClr val="FF0000"/>
                </a:solidFill>
                <a:latin typeface="Times New Roman" panose="02020603050405020304" pitchFamily="18" charset="0"/>
              </a:rPr>
              <a:t>app developer</a:t>
            </a:r>
            <a:endParaRPr lang="en-US" sz="1600">
              <a:latin typeface="Times New Roman" panose="02020603050405020304" pitchFamily="18" charset="0"/>
            </a:endParaRPr>
          </a:p>
        </p:txBody>
      </p:sp>
      <p:sp>
        <p:nvSpPr>
          <p:cNvPr id="15374" name="Line 58"/>
          <p:cNvSpPr>
            <a:spLocks noChangeShapeType="1"/>
          </p:cNvSpPr>
          <p:nvPr/>
        </p:nvSpPr>
        <p:spPr bwMode="auto">
          <a:xfrm flipH="1">
            <a:off x="7202489" y="2589213"/>
            <a:ext cx="219075" cy="1333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5" name="Rectangle 59"/>
          <p:cNvSpPr>
            <a:spLocks noChangeArrowheads="1"/>
          </p:cNvSpPr>
          <p:nvPr/>
        </p:nvSpPr>
        <p:spPr bwMode="auto">
          <a:xfrm>
            <a:off x="259308" y="5554663"/>
            <a:ext cx="988958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en-US" sz="2400" dirty="0"/>
          </a:p>
        </p:txBody>
      </p:sp>
      <p:sp>
        <p:nvSpPr>
          <p:cNvPr id="2" name="TextBox 1"/>
          <p:cNvSpPr txBox="1"/>
          <p:nvPr/>
        </p:nvSpPr>
        <p:spPr>
          <a:xfrm>
            <a:off x="259308" y="5143320"/>
            <a:ext cx="9416955"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 A socket is the </a:t>
            </a:r>
            <a:r>
              <a:rPr lang="en-US" b="1" dirty="0"/>
              <a:t>interfac</a:t>
            </a:r>
            <a:r>
              <a:rPr lang="en-US" dirty="0"/>
              <a:t>e between the application layer and the transport layer within a host. </a:t>
            </a:r>
          </a:p>
          <a:p>
            <a:pPr marL="285750" indent="-285750">
              <a:buFont typeface="Wingdings" panose="05000000000000000000" pitchFamily="2" charset="2"/>
              <a:buChar char="q"/>
            </a:pPr>
            <a:r>
              <a:rPr lang="en-US" dirty="0"/>
              <a:t>It is also referred to as the </a:t>
            </a:r>
            <a:r>
              <a:rPr lang="en-US" b="1" dirty="0"/>
              <a:t>Application Programming Interface (API) </a:t>
            </a:r>
            <a:r>
              <a:rPr lang="en-US" dirty="0"/>
              <a:t>between the application and the network, since the socket is the programming interface with which network applications are built.</a:t>
            </a:r>
          </a:p>
        </p:txBody>
      </p:sp>
    </p:spTree>
    <p:extLst>
      <p:ext uri="{BB962C8B-B14F-4D97-AF65-F5344CB8AC3E}">
        <p14:creationId xmlns:p14="http://schemas.microsoft.com/office/powerpoint/2010/main" val="20065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Cont</a:t>
            </a:r>
            <a:r>
              <a:rPr lang="en-US" dirty="0"/>
              <a:t>….</a:t>
            </a:r>
          </a:p>
        </p:txBody>
      </p:sp>
      <p:sp>
        <p:nvSpPr>
          <p:cNvPr id="6" name="Content Placeholder 5"/>
          <p:cNvSpPr>
            <a:spLocks noGrp="1"/>
          </p:cNvSpPr>
          <p:nvPr>
            <p:ph idx="1"/>
          </p:nvPr>
        </p:nvSpPr>
        <p:spPr/>
        <p:txBody>
          <a:bodyPr>
            <a:normAutofit lnSpcReduction="10000"/>
          </a:bodyPr>
          <a:lstStyle/>
          <a:p>
            <a:r>
              <a:rPr lang="en-US" dirty="0">
                <a:solidFill>
                  <a:srgbClr val="FF0000"/>
                </a:solidFill>
              </a:rPr>
              <a:t>The application developer has control of everything on the application-layer side of the socket but has little control of the transport-layer side of the socket. </a:t>
            </a:r>
          </a:p>
          <a:p>
            <a:r>
              <a:rPr lang="en-US" dirty="0"/>
              <a:t>The only control that the application developer has on the transport-layer side is </a:t>
            </a:r>
          </a:p>
          <a:p>
            <a:pPr lvl="1"/>
            <a:r>
              <a:rPr lang="en-US" dirty="0"/>
              <a:t>(1) the choice of transport protocol and </a:t>
            </a:r>
          </a:p>
          <a:p>
            <a:pPr lvl="1"/>
            <a:r>
              <a:rPr lang="en-US" dirty="0"/>
              <a:t>(2) perhaps the ability to fix a few transport-layer parameters such as maximum buffer and maximum segment sizes .</a:t>
            </a:r>
          </a:p>
          <a:p>
            <a:r>
              <a:rPr lang="en-US" dirty="0"/>
              <a:t>Once the application developer chooses a transport protocol (if a choice is available), the application is built using the transport-layer services provided by that protocol.</a:t>
            </a:r>
          </a:p>
          <a:p>
            <a:endParaRPr lang="en-US" dirty="0"/>
          </a:p>
        </p:txBody>
      </p:sp>
    </p:spTree>
    <p:extLst>
      <p:ext uri="{BB962C8B-B14F-4D97-AF65-F5344CB8AC3E}">
        <p14:creationId xmlns:p14="http://schemas.microsoft.com/office/powerpoint/2010/main" val="48956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Services Available to Applications</a:t>
            </a:r>
          </a:p>
        </p:txBody>
      </p:sp>
      <p:sp>
        <p:nvSpPr>
          <p:cNvPr id="3" name="Content Placeholder 2"/>
          <p:cNvSpPr>
            <a:spLocks noGrp="1"/>
          </p:cNvSpPr>
          <p:nvPr>
            <p:ph idx="1"/>
          </p:nvPr>
        </p:nvSpPr>
        <p:spPr/>
        <p:txBody>
          <a:bodyPr>
            <a:normAutofit lnSpcReduction="10000"/>
          </a:bodyPr>
          <a:lstStyle/>
          <a:p>
            <a:r>
              <a:rPr lang="en-US" dirty="0"/>
              <a:t>Recall that a socket is the interface between the application process and the transport-layer protocol. </a:t>
            </a:r>
          </a:p>
          <a:p>
            <a:r>
              <a:rPr lang="en-US" dirty="0"/>
              <a:t>The application at the sending side pushes messages through the socket. </a:t>
            </a:r>
          </a:p>
          <a:p>
            <a:r>
              <a:rPr lang="en-US" dirty="0"/>
              <a:t>At the other side of the socket, the transport-layer protocol has the responsibility of getting the messages to the socket of the receiving process</a:t>
            </a:r>
          </a:p>
          <a:p>
            <a:r>
              <a:rPr lang="en-US" dirty="0">
                <a:solidFill>
                  <a:srgbClr val="FF0000"/>
                </a:solidFill>
              </a:rPr>
              <a:t>What are the services that a transport-layer protocol can offer to applications invoking it? </a:t>
            </a:r>
          </a:p>
          <a:p>
            <a:pPr lvl="1"/>
            <a:r>
              <a:rPr lang="en-US" dirty="0"/>
              <a:t>We can broadly classify the possible services along four dimensions: </a:t>
            </a:r>
            <a:r>
              <a:rPr lang="en-US" b="1" dirty="0"/>
              <a:t>reliable data transfer, throughput, timing, and security</a:t>
            </a:r>
          </a:p>
        </p:txBody>
      </p:sp>
    </p:spTree>
    <p:extLst>
      <p:ext uri="{BB962C8B-B14F-4D97-AF65-F5344CB8AC3E}">
        <p14:creationId xmlns:p14="http://schemas.microsoft.com/office/powerpoint/2010/main" val="124025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Reliable Data Transfer</a:t>
            </a:r>
          </a:p>
        </p:txBody>
      </p:sp>
      <p:sp>
        <p:nvSpPr>
          <p:cNvPr id="3" name="Content Placeholder 2"/>
          <p:cNvSpPr>
            <a:spLocks noGrp="1"/>
          </p:cNvSpPr>
          <p:nvPr>
            <p:ph idx="1"/>
          </p:nvPr>
        </p:nvSpPr>
        <p:spPr>
          <a:xfrm>
            <a:off x="838200" y="1378424"/>
            <a:ext cx="10515600" cy="5268036"/>
          </a:xfrm>
        </p:spPr>
        <p:txBody>
          <a:bodyPr>
            <a:normAutofit/>
          </a:bodyPr>
          <a:lstStyle/>
          <a:p>
            <a:r>
              <a:rPr lang="en-US" sz="1800" dirty="0"/>
              <a:t>Packets can get lost within a computer network. </a:t>
            </a:r>
          </a:p>
          <a:p>
            <a:pPr lvl="1"/>
            <a:r>
              <a:rPr lang="en-US" sz="1800" dirty="0"/>
              <a:t>For example, a packet can overflow a buffer in a router, or can be discarded by a host or router after having some of its bits corrupted. </a:t>
            </a:r>
          </a:p>
          <a:p>
            <a:r>
              <a:rPr lang="en-US" sz="1800" dirty="0"/>
              <a:t>For many applications—such as electronic mail, file transfer, remote host access, Web document transfers, and financial applications—data loss can have devastating consequences . </a:t>
            </a:r>
          </a:p>
          <a:p>
            <a:r>
              <a:rPr lang="en-US" sz="1800" dirty="0"/>
              <a:t>Thus, to support these applications, something has to be done to guarantee that the data sent by one end of the application is delivered correctly and completely to the other end of the application.</a:t>
            </a:r>
          </a:p>
          <a:p>
            <a:r>
              <a:rPr lang="en-US" sz="1800" dirty="0"/>
              <a:t> If a protocol provides such a guaranteed data delivery service, it is said to provide reliable data transfer.</a:t>
            </a:r>
          </a:p>
          <a:p>
            <a:r>
              <a:rPr lang="en-US" sz="1800" dirty="0"/>
              <a:t> One important service that a transport-layer protocol can potentially provide to an application is process-to-process reliable data transfer. </a:t>
            </a:r>
          </a:p>
          <a:p>
            <a:r>
              <a:rPr lang="en-US" sz="1800" dirty="0"/>
              <a:t>When a transport protocol provides this service, the sending process can just pass its data into the socket and know with complete confidence that the data will arrive without errors at the receiving process. </a:t>
            </a:r>
          </a:p>
          <a:p>
            <a:r>
              <a:rPr lang="en-US" sz="1800" dirty="0"/>
              <a:t>When a transport-layer protocol doesn’t provide reliable data transfer, some of the data sent by the sending process may never arrive at the receiving process. This may be acceptable for loss-tolerant applications, most notably multimedia applications such as conversational audio/video</a:t>
            </a:r>
          </a:p>
        </p:txBody>
      </p:sp>
    </p:spTree>
    <p:extLst>
      <p:ext uri="{BB962C8B-B14F-4D97-AF65-F5344CB8AC3E}">
        <p14:creationId xmlns:p14="http://schemas.microsoft.com/office/powerpoint/2010/main" val="378872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Throughput</a:t>
            </a:r>
          </a:p>
        </p:txBody>
      </p:sp>
      <p:sp>
        <p:nvSpPr>
          <p:cNvPr id="3" name="Content Placeholder 2"/>
          <p:cNvSpPr>
            <a:spLocks noGrp="1"/>
          </p:cNvSpPr>
          <p:nvPr>
            <p:ph idx="1"/>
          </p:nvPr>
        </p:nvSpPr>
        <p:spPr/>
        <p:txBody>
          <a:bodyPr>
            <a:normAutofit fontScale="70000" lnSpcReduction="20000"/>
          </a:bodyPr>
          <a:lstStyle/>
          <a:p>
            <a:r>
              <a:rPr lang="en-US" dirty="0"/>
              <a:t> Throughput is the rate at which the sending process can deliver bits to the receiving process. </a:t>
            </a:r>
          </a:p>
          <a:p>
            <a:r>
              <a:rPr lang="en-US" dirty="0"/>
              <a:t>Because other sessions will be sharing the bandwidth along the network path, and because these other sessions will be coming and going, the available throughput can fluctuate with time. </a:t>
            </a:r>
          </a:p>
          <a:p>
            <a:r>
              <a:rPr lang="en-US" dirty="0"/>
              <a:t>These observations lead to another natural service that a transport-layer protocol could provide, namely, </a:t>
            </a:r>
            <a:r>
              <a:rPr lang="en-US" b="1" dirty="0"/>
              <a:t>guaranteed available throughput at some specified rate</a:t>
            </a:r>
            <a:r>
              <a:rPr lang="en-US" dirty="0"/>
              <a:t>. </a:t>
            </a:r>
          </a:p>
          <a:p>
            <a:r>
              <a:rPr lang="en-US" dirty="0"/>
              <a:t>With such a service, the application could request a guaranteed throughput of </a:t>
            </a:r>
            <a:r>
              <a:rPr lang="en-US" b="1" i="1" dirty="0"/>
              <a:t>r</a:t>
            </a:r>
            <a:r>
              <a:rPr lang="en-US" dirty="0"/>
              <a:t> bits/sec, and the transport protocol would then ensure that the available throughput is always at least</a:t>
            </a:r>
            <a:r>
              <a:rPr lang="en-US" b="1" i="1" dirty="0"/>
              <a:t> r </a:t>
            </a:r>
            <a:r>
              <a:rPr lang="en-US" dirty="0"/>
              <a:t>bits/sec.</a:t>
            </a:r>
          </a:p>
          <a:p>
            <a:pPr lvl="1"/>
            <a:r>
              <a:rPr lang="en-US" dirty="0"/>
              <a:t>For example, if an Internet telephony application encodes voice at 32 kbps, it needs to send data into the network and have data delivered to the receiving application at this rate. </a:t>
            </a:r>
          </a:p>
          <a:p>
            <a:pPr lvl="1"/>
            <a:r>
              <a:rPr lang="en-US" dirty="0"/>
              <a:t>If the transport protocol cannot provide this throughput, the application would need to encode at a lower rate (and receive enough throughput to sustain this lower coding rate) or may have to give up, since receiving, say, half of the needed throughput is of little or no use to this Internet telephony application. </a:t>
            </a:r>
          </a:p>
          <a:p>
            <a:r>
              <a:rPr lang="en-US" dirty="0"/>
              <a:t>Applications that have throughput requirements are said to be </a:t>
            </a:r>
            <a:r>
              <a:rPr lang="en-US" b="1" dirty="0"/>
              <a:t>bandwidth-sensitive applications</a:t>
            </a:r>
            <a:r>
              <a:rPr lang="en-US" dirty="0"/>
              <a:t>. </a:t>
            </a:r>
          </a:p>
          <a:p>
            <a:r>
              <a:rPr lang="en-US" dirty="0"/>
              <a:t>While bandwidth-sensitive applications have specific throughput requirements, </a:t>
            </a:r>
            <a:r>
              <a:rPr lang="en-US" b="1" dirty="0"/>
              <a:t>elastic applications</a:t>
            </a:r>
            <a:r>
              <a:rPr lang="en-US" dirty="0"/>
              <a:t> can make use of as much, or as little, throughput as happens to be available. </a:t>
            </a:r>
          </a:p>
          <a:p>
            <a:pPr lvl="1"/>
            <a:r>
              <a:rPr lang="en-US" dirty="0"/>
              <a:t>Electronic mail, file transfer, and Web transfers are all elastic applications</a:t>
            </a:r>
          </a:p>
        </p:txBody>
      </p:sp>
    </p:spTree>
    <p:extLst>
      <p:ext uri="{BB962C8B-B14F-4D97-AF65-F5344CB8AC3E}">
        <p14:creationId xmlns:p14="http://schemas.microsoft.com/office/powerpoint/2010/main" val="178760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a:t>
            </a:r>
          </a:p>
        </p:txBody>
      </p:sp>
      <p:sp>
        <p:nvSpPr>
          <p:cNvPr id="3" name="Content Placeholder 2"/>
          <p:cNvSpPr>
            <a:spLocks noGrp="1"/>
          </p:cNvSpPr>
          <p:nvPr>
            <p:ph idx="1"/>
          </p:nvPr>
        </p:nvSpPr>
        <p:spPr/>
        <p:txBody>
          <a:bodyPr>
            <a:normAutofit fontScale="92500" lnSpcReduction="10000"/>
          </a:bodyPr>
          <a:lstStyle/>
          <a:p>
            <a:pPr algn="just"/>
            <a:r>
              <a:rPr lang="en-US" dirty="0"/>
              <a:t>A transport-layer protocol can also provide timing guarantees</a:t>
            </a:r>
          </a:p>
          <a:p>
            <a:pPr algn="just"/>
            <a:r>
              <a:rPr lang="en-US" dirty="0"/>
              <a:t>An example guarantee might be that every bit that the sender pumps into the socket arrives at the receiver’s socket no more than 100 </a:t>
            </a:r>
            <a:r>
              <a:rPr lang="en-US" dirty="0" err="1"/>
              <a:t>msec</a:t>
            </a:r>
            <a:r>
              <a:rPr lang="en-US" dirty="0"/>
              <a:t> later. </a:t>
            </a:r>
          </a:p>
          <a:p>
            <a:pPr algn="just"/>
            <a:r>
              <a:rPr lang="en-US" dirty="0"/>
              <a:t>Such a service would be appealing to interactive real-time applications, such as Internet telephony, virtual environments, teleconferencing, and multiplayer games, all of which require tight timing constraints on data delivery in order to be effective</a:t>
            </a:r>
          </a:p>
          <a:p>
            <a:pPr algn="just"/>
            <a:r>
              <a:rPr lang="en-US" dirty="0"/>
              <a:t>Long delays in Internet telephony, for example, tend to result in unnatural pauses in the conversation; in a multiplayer game or virtual interactive environment, a long delay between taking an action and seeing the response from the environment (for example, from another player at the end of an end-to-end connection) makes the application feel less realistic</a:t>
            </a:r>
          </a:p>
        </p:txBody>
      </p:sp>
    </p:spTree>
    <p:extLst>
      <p:ext uri="{BB962C8B-B14F-4D97-AF65-F5344CB8AC3E}">
        <p14:creationId xmlns:p14="http://schemas.microsoft.com/office/powerpoint/2010/main" val="175622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normAutofit fontScale="92500" lnSpcReduction="10000"/>
          </a:bodyPr>
          <a:lstStyle/>
          <a:p>
            <a:r>
              <a:rPr lang="en-US" dirty="0"/>
              <a:t>Finally, a transport protocol can provide an application with one or more security services. </a:t>
            </a:r>
          </a:p>
          <a:p>
            <a:r>
              <a:rPr lang="en-US" dirty="0"/>
              <a:t>For example, in the sending host, a transport protocol can encrypt all data transmitted by the sending process, and in the receiving host, the transport-layer protocol can decrypt the data before delivering the data to the receiving process. </a:t>
            </a:r>
          </a:p>
          <a:p>
            <a:r>
              <a:rPr lang="en-US" dirty="0"/>
              <a:t>Such a service would provide confidentiality between the two processes, even if the data is somehow observed between sending and receiving processes. </a:t>
            </a:r>
          </a:p>
          <a:p>
            <a:r>
              <a:rPr lang="en-US" dirty="0"/>
              <a:t>A transport protocol can also provide other security services in addition to confidentiality, including data integrity and end-point authentication</a:t>
            </a:r>
          </a:p>
        </p:txBody>
      </p:sp>
    </p:spTree>
    <p:extLst>
      <p:ext uri="{BB962C8B-B14F-4D97-AF65-F5344CB8AC3E}">
        <p14:creationId xmlns:p14="http://schemas.microsoft.com/office/powerpoint/2010/main" val="3493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Services provided by the Internet</a:t>
            </a:r>
          </a:p>
        </p:txBody>
      </p:sp>
      <p:sp>
        <p:nvSpPr>
          <p:cNvPr id="3" name="Content Placeholder 2"/>
          <p:cNvSpPr>
            <a:spLocks noGrp="1"/>
          </p:cNvSpPr>
          <p:nvPr>
            <p:ph idx="1"/>
          </p:nvPr>
        </p:nvSpPr>
        <p:spPr/>
        <p:txBody>
          <a:bodyPr/>
          <a:lstStyle/>
          <a:p>
            <a:r>
              <a:rPr lang="en-US" dirty="0"/>
              <a:t>The Internet (and, more generally, TCP/IP networks) makes two transport protocols available to applications, </a:t>
            </a:r>
            <a:r>
              <a:rPr lang="en-US" b="1" dirty="0"/>
              <a:t>UDP</a:t>
            </a:r>
            <a:r>
              <a:rPr lang="en-US" dirty="0"/>
              <a:t> and </a:t>
            </a:r>
            <a:r>
              <a:rPr lang="en-US" b="1" dirty="0"/>
              <a:t>TCP</a:t>
            </a:r>
            <a:r>
              <a:rPr lang="en-US" dirty="0"/>
              <a:t>. </a:t>
            </a:r>
          </a:p>
          <a:p>
            <a:r>
              <a:rPr lang="en-US" dirty="0"/>
              <a:t>When you (as an application developer) create a new network application for the Internet, one of the first decisions you have to make is whether to use </a:t>
            </a:r>
            <a:r>
              <a:rPr lang="en-US" b="1" dirty="0"/>
              <a:t>UDP</a:t>
            </a:r>
            <a:r>
              <a:rPr lang="en-US" dirty="0"/>
              <a:t> or </a:t>
            </a:r>
            <a:r>
              <a:rPr lang="en-US" b="1" dirty="0"/>
              <a:t>TCP</a:t>
            </a:r>
            <a:r>
              <a:rPr lang="en-US" dirty="0"/>
              <a:t>.</a:t>
            </a:r>
          </a:p>
          <a:p>
            <a:r>
              <a:rPr lang="en-US" dirty="0"/>
              <a:t> Each of these protocols offers a different set of services to the invoking applications</a:t>
            </a:r>
          </a:p>
        </p:txBody>
      </p:sp>
    </p:spTree>
    <p:extLst>
      <p:ext uri="{BB962C8B-B14F-4D97-AF65-F5344CB8AC3E}">
        <p14:creationId xmlns:p14="http://schemas.microsoft.com/office/powerpoint/2010/main" val="330965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400"/>
              <a:t>2: Application Layer</a:t>
            </a:r>
            <a:endParaRPr lang="en-US" sz="1400">
              <a:latin typeface="Times New Roman" panose="02020603050405020304" pitchFamily="18" charset="0"/>
            </a:endParaRPr>
          </a:p>
        </p:txBody>
      </p:sp>
      <p:sp>
        <p:nvSpPr>
          <p:cNvPr id="204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614753F3-F17C-4553-B878-C54FBE1618AF}" type="slidenum">
              <a:rPr lang="en-US" sz="1400">
                <a:latin typeface="Times New Roman" panose="02020603050405020304" pitchFamily="18" charset="0"/>
              </a:rPr>
              <a:pPr>
                <a:spcBef>
                  <a:spcPct val="0"/>
                </a:spcBef>
                <a:buClrTx/>
                <a:buSzTx/>
                <a:buFontTx/>
                <a:buNone/>
              </a:pPr>
              <a:t>19</a:t>
            </a:fld>
            <a:endParaRPr lang="en-US" sz="1400">
              <a:latin typeface="Times New Roman" panose="02020603050405020304" pitchFamily="18" charset="0"/>
            </a:endParaRPr>
          </a:p>
        </p:txBody>
      </p:sp>
      <p:sp>
        <p:nvSpPr>
          <p:cNvPr id="20484" name="Rectangle 2"/>
          <p:cNvSpPr>
            <a:spLocks noGrp="1" noChangeArrowheads="1"/>
          </p:cNvSpPr>
          <p:nvPr>
            <p:ph type="title"/>
          </p:nvPr>
        </p:nvSpPr>
        <p:spPr>
          <a:xfrm>
            <a:off x="1895476" y="303213"/>
            <a:ext cx="8201025" cy="1143000"/>
          </a:xfrm>
        </p:spPr>
        <p:txBody>
          <a:bodyPr/>
          <a:lstStyle/>
          <a:p>
            <a:r>
              <a:rPr lang="en-US" sz="2800"/>
              <a:t>Transport service requirements of common apps</a:t>
            </a:r>
            <a:endParaRPr lang="en-US"/>
          </a:p>
        </p:txBody>
      </p:sp>
      <p:sp>
        <p:nvSpPr>
          <p:cNvPr id="20485" name="Text Box 3"/>
          <p:cNvSpPr txBox="1">
            <a:spLocks noChangeArrowheads="1"/>
          </p:cNvSpPr>
          <p:nvPr/>
        </p:nvSpPr>
        <p:spPr bwMode="auto">
          <a:xfrm>
            <a:off x="1706564" y="1727201"/>
            <a:ext cx="25415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sz="2000" b="1">
                <a:latin typeface="Arial" panose="020B0604020202020204" pitchFamily="34" charset="0"/>
              </a:rPr>
              <a:t>Application</a:t>
            </a:r>
            <a:endParaRPr lang="en-US" sz="2000">
              <a:latin typeface="Arial" panose="020B0604020202020204" pitchFamily="34" charset="0"/>
            </a:endParaRPr>
          </a:p>
          <a:p>
            <a:pPr algn="r">
              <a:spcBef>
                <a:spcPct val="0"/>
              </a:spcBef>
              <a:buClrTx/>
              <a:buSzTx/>
              <a:buFontTx/>
              <a:buNone/>
            </a:pPr>
            <a:endParaRPr lang="en-US" sz="2000">
              <a:latin typeface="Arial" panose="020B0604020202020204" pitchFamily="34" charset="0"/>
            </a:endParaRPr>
          </a:p>
          <a:p>
            <a:pPr algn="r">
              <a:spcBef>
                <a:spcPct val="0"/>
              </a:spcBef>
              <a:buClrTx/>
              <a:buSzTx/>
              <a:buFontTx/>
              <a:buNone/>
            </a:pPr>
            <a:r>
              <a:rPr lang="en-US" sz="2000">
                <a:latin typeface="Arial" panose="020B0604020202020204" pitchFamily="34" charset="0"/>
              </a:rPr>
              <a:t>file transfer</a:t>
            </a:r>
          </a:p>
          <a:p>
            <a:pPr algn="r">
              <a:spcBef>
                <a:spcPct val="0"/>
              </a:spcBef>
              <a:buClrTx/>
              <a:buSzTx/>
              <a:buFontTx/>
              <a:buNone/>
            </a:pPr>
            <a:r>
              <a:rPr lang="en-US" sz="2000">
                <a:latin typeface="Arial" panose="020B0604020202020204" pitchFamily="34" charset="0"/>
              </a:rPr>
              <a:t>e-mail</a:t>
            </a:r>
          </a:p>
          <a:p>
            <a:pPr algn="r">
              <a:spcBef>
                <a:spcPct val="0"/>
              </a:spcBef>
              <a:buClrTx/>
              <a:buSzTx/>
              <a:buFontTx/>
              <a:buNone/>
            </a:pPr>
            <a:r>
              <a:rPr lang="en-US" sz="2000">
                <a:latin typeface="Arial" panose="020B0604020202020204" pitchFamily="34" charset="0"/>
              </a:rPr>
              <a:t>Web documents</a:t>
            </a:r>
          </a:p>
          <a:p>
            <a:pPr algn="r">
              <a:spcBef>
                <a:spcPct val="0"/>
              </a:spcBef>
              <a:buClrTx/>
              <a:buSzTx/>
              <a:buFontTx/>
              <a:buNone/>
            </a:pPr>
            <a:r>
              <a:rPr lang="en-US" sz="2000">
                <a:latin typeface="Arial" panose="020B0604020202020204" pitchFamily="34" charset="0"/>
              </a:rPr>
              <a:t>real-time audio/video</a:t>
            </a:r>
          </a:p>
          <a:p>
            <a:pPr algn="r">
              <a:spcBef>
                <a:spcPct val="0"/>
              </a:spcBef>
              <a:buClrTx/>
              <a:buSzTx/>
              <a:buFontTx/>
              <a:buNone/>
            </a:pPr>
            <a:endParaRPr lang="en-US" sz="2000">
              <a:latin typeface="Arial" panose="020B0604020202020204" pitchFamily="34" charset="0"/>
            </a:endParaRPr>
          </a:p>
          <a:p>
            <a:pPr algn="r">
              <a:spcBef>
                <a:spcPct val="0"/>
              </a:spcBef>
              <a:buClrTx/>
              <a:buSzTx/>
              <a:buFontTx/>
              <a:buNone/>
            </a:pPr>
            <a:r>
              <a:rPr lang="en-US" sz="2000">
                <a:latin typeface="Arial" panose="020B0604020202020204" pitchFamily="34" charset="0"/>
              </a:rPr>
              <a:t>stored audio/video</a:t>
            </a:r>
          </a:p>
          <a:p>
            <a:pPr algn="r">
              <a:spcBef>
                <a:spcPct val="0"/>
              </a:spcBef>
              <a:buClrTx/>
              <a:buSzTx/>
              <a:buFontTx/>
              <a:buNone/>
            </a:pPr>
            <a:r>
              <a:rPr lang="en-US" sz="2000">
                <a:latin typeface="Arial" panose="020B0604020202020204" pitchFamily="34" charset="0"/>
              </a:rPr>
              <a:t>interactive games</a:t>
            </a:r>
          </a:p>
          <a:p>
            <a:pPr algn="r">
              <a:spcBef>
                <a:spcPct val="0"/>
              </a:spcBef>
              <a:buClrTx/>
              <a:buSzTx/>
              <a:buFontTx/>
              <a:buNone/>
            </a:pPr>
            <a:r>
              <a:rPr lang="en-US" sz="2000">
                <a:latin typeface="Arial" panose="020B0604020202020204" pitchFamily="34" charset="0"/>
              </a:rPr>
              <a:t>instant messaging</a:t>
            </a:r>
            <a:endParaRPr lang="en-US" sz="2400">
              <a:latin typeface="Times New Roman" panose="02020603050405020304" pitchFamily="18" charset="0"/>
            </a:endParaRPr>
          </a:p>
        </p:txBody>
      </p:sp>
      <p:sp>
        <p:nvSpPr>
          <p:cNvPr id="20486" name="Text Box 4"/>
          <p:cNvSpPr txBox="1">
            <a:spLocks noChangeArrowheads="1"/>
          </p:cNvSpPr>
          <p:nvPr/>
        </p:nvSpPr>
        <p:spPr bwMode="auto">
          <a:xfrm>
            <a:off x="4340226" y="1752601"/>
            <a:ext cx="15668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2000" b="1">
                <a:latin typeface="Arial" panose="020B0604020202020204" pitchFamily="34" charset="0"/>
              </a:rPr>
              <a:t>Data loss</a:t>
            </a:r>
            <a:endParaRPr lang="en-US" sz="2000">
              <a:latin typeface="Arial" panose="020B0604020202020204" pitchFamily="34" charset="0"/>
            </a:endParaRPr>
          </a:p>
          <a:p>
            <a:pPr>
              <a:spcBef>
                <a:spcPct val="0"/>
              </a:spcBef>
              <a:buClrTx/>
              <a:buSzTx/>
              <a:buFontTx/>
              <a:buNone/>
            </a:pPr>
            <a:endParaRPr lang="en-US" sz="2000">
              <a:latin typeface="Arial" panose="020B0604020202020204" pitchFamily="34" charset="0"/>
            </a:endParaRPr>
          </a:p>
          <a:p>
            <a:pPr>
              <a:spcBef>
                <a:spcPct val="0"/>
              </a:spcBef>
              <a:buClrTx/>
              <a:buSzTx/>
              <a:buFontTx/>
              <a:buNone/>
            </a:pPr>
            <a:r>
              <a:rPr lang="en-US" sz="2000">
                <a:latin typeface="Arial" panose="020B0604020202020204" pitchFamily="34" charset="0"/>
              </a:rPr>
              <a:t>no loss</a:t>
            </a:r>
          </a:p>
          <a:p>
            <a:pPr>
              <a:spcBef>
                <a:spcPct val="0"/>
              </a:spcBef>
              <a:buClrTx/>
              <a:buSzTx/>
              <a:buFontTx/>
              <a:buNone/>
            </a:pPr>
            <a:r>
              <a:rPr lang="en-US" sz="2000">
                <a:latin typeface="Arial" panose="020B0604020202020204" pitchFamily="34" charset="0"/>
              </a:rPr>
              <a:t>no loss</a:t>
            </a:r>
          </a:p>
          <a:p>
            <a:pPr>
              <a:spcBef>
                <a:spcPct val="0"/>
              </a:spcBef>
              <a:buClrTx/>
              <a:buSzTx/>
              <a:buFontTx/>
              <a:buNone/>
            </a:pPr>
            <a:r>
              <a:rPr lang="en-US" sz="2000">
                <a:latin typeface="Arial" panose="020B0604020202020204" pitchFamily="34" charset="0"/>
              </a:rPr>
              <a:t>no loss</a:t>
            </a:r>
          </a:p>
          <a:p>
            <a:pPr>
              <a:spcBef>
                <a:spcPct val="0"/>
              </a:spcBef>
              <a:buClrTx/>
              <a:buSzTx/>
              <a:buFontTx/>
              <a:buNone/>
            </a:pPr>
            <a:r>
              <a:rPr lang="en-US" sz="2000">
                <a:latin typeface="Arial" panose="020B0604020202020204" pitchFamily="34" charset="0"/>
              </a:rPr>
              <a:t>loss-tolerant</a:t>
            </a:r>
          </a:p>
          <a:p>
            <a:pPr>
              <a:spcBef>
                <a:spcPct val="0"/>
              </a:spcBef>
              <a:buClrTx/>
              <a:buSzTx/>
              <a:buFontTx/>
              <a:buNone/>
            </a:pPr>
            <a:endParaRPr lang="en-US" sz="2000">
              <a:latin typeface="Arial" panose="020B0604020202020204" pitchFamily="34" charset="0"/>
            </a:endParaRPr>
          </a:p>
          <a:p>
            <a:pPr>
              <a:spcBef>
                <a:spcPct val="0"/>
              </a:spcBef>
              <a:buClrTx/>
              <a:buSzTx/>
              <a:buFontTx/>
              <a:buNone/>
            </a:pPr>
            <a:r>
              <a:rPr lang="en-US" sz="2000">
                <a:latin typeface="Arial" panose="020B0604020202020204" pitchFamily="34" charset="0"/>
              </a:rPr>
              <a:t>loss-tolerant</a:t>
            </a:r>
          </a:p>
          <a:p>
            <a:pPr>
              <a:spcBef>
                <a:spcPct val="0"/>
              </a:spcBef>
              <a:buClrTx/>
              <a:buSzTx/>
              <a:buFontTx/>
              <a:buNone/>
            </a:pPr>
            <a:r>
              <a:rPr lang="en-US" sz="2000">
                <a:latin typeface="Arial" panose="020B0604020202020204" pitchFamily="34" charset="0"/>
              </a:rPr>
              <a:t>loss-tolerant</a:t>
            </a:r>
          </a:p>
          <a:p>
            <a:pPr>
              <a:spcBef>
                <a:spcPct val="0"/>
              </a:spcBef>
              <a:buClrTx/>
              <a:buSzTx/>
              <a:buFontTx/>
              <a:buNone/>
            </a:pPr>
            <a:r>
              <a:rPr lang="en-US" sz="2000">
                <a:latin typeface="Arial" panose="020B0604020202020204" pitchFamily="34" charset="0"/>
              </a:rPr>
              <a:t>no loss</a:t>
            </a:r>
            <a:endParaRPr lang="en-US" sz="2400">
              <a:latin typeface="Times New Roman" panose="02020603050405020304" pitchFamily="18" charset="0"/>
            </a:endParaRPr>
          </a:p>
        </p:txBody>
      </p:sp>
      <p:sp>
        <p:nvSpPr>
          <p:cNvPr id="20487" name="Text Box 5"/>
          <p:cNvSpPr txBox="1">
            <a:spLocks noChangeArrowheads="1"/>
          </p:cNvSpPr>
          <p:nvPr/>
        </p:nvSpPr>
        <p:spPr bwMode="auto">
          <a:xfrm>
            <a:off x="6026151" y="1751014"/>
            <a:ext cx="25749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2000" b="1">
                <a:latin typeface="Arial" panose="020B0604020202020204" pitchFamily="34" charset="0"/>
              </a:rPr>
              <a:t>Throughput</a:t>
            </a:r>
          </a:p>
          <a:p>
            <a:pPr>
              <a:spcBef>
                <a:spcPct val="0"/>
              </a:spcBef>
              <a:buClrTx/>
              <a:buSzTx/>
              <a:buFontTx/>
              <a:buNone/>
            </a:pPr>
            <a:endParaRPr lang="en-US" sz="2000">
              <a:latin typeface="Arial" panose="020B0604020202020204" pitchFamily="34" charset="0"/>
            </a:endParaRPr>
          </a:p>
          <a:p>
            <a:pPr>
              <a:spcBef>
                <a:spcPct val="0"/>
              </a:spcBef>
              <a:buClrTx/>
              <a:buSzTx/>
              <a:buFontTx/>
              <a:buNone/>
            </a:pPr>
            <a:r>
              <a:rPr lang="en-US" sz="2000">
                <a:latin typeface="Arial" panose="020B0604020202020204" pitchFamily="34" charset="0"/>
              </a:rPr>
              <a:t>elastic</a:t>
            </a:r>
          </a:p>
          <a:p>
            <a:pPr>
              <a:spcBef>
                <a:spcPct val="0"/>
              </a:spcBef>
              <a:buClrTx/>
              <a:buSzTx/>
              <a:buFontTx/>
              <a:buNone/>
            </a:pPr>
            <a:r>
              <a:rPr lang="en-US" sz="2000">
                <a:latin typeface="Arial" panose="020B0604020202020204" pitchFamily="34" charset="0"/>
              </a:rPr>
              <a:t>elastic</a:t>
            </a:r>
          </a:p>
          <a:p>
            <a:pPr>
              <a:spcBef>
                <a:spcPct val="0"/>
              </a:spcBef>
              <a:buClrTx/>
              <a:buSzTx/>
              <a:buFontTx/>
              <a:buNone/>
            </a:pPr>
            <a:r>
              <a:rPr lang="en-US" sz="2000">
                <a:latin typeface="Arial" panose="020B0604020202020204" pitchFamily="34" charset="0"/>
              </a:rPr>
              <a:t>elastic</a:t>
            </a:r>
          </a:p>
          <a:p>
            <a:pPr>
              <a:spcBef>
                <a:spcPct val="0"/>
              </a:spcBef>
              <a:buClrTx/>
              <a:buSzTx/>
              <a:buFontTx/>
              <a:buNone/>
            </a:pPr>
            <a:r>
              <a:rPr lang="en-US" sz="2000">
                <a:latin typeface="Arial" panose="020B0604020202020204" pitchFamily="34" charset="0"/>
              </a:rPr>
              <a:t>audio: 5kbps-1Mbps</a:t>
            </a:r>
          </a:p>
          <a:p>
            <a:pPr>
              <a:spcBef>
                <a:spcPct val="0"/>
              </a:spcBef>
              <a:buClrTx/>
              <a:buSzTx/>
              <a:buFontTx/>
              <a:buNone/>
            </a:pPr>
            <a:r>
              <a:rPr lang="en-US" sz="2000">
                <a:latin typeface="Arial" panose="020B0604020202020204" pitchFamily="34" charset="0"/>
              </a:rPr>
              <a:t>video:10kbps-5Mbps</a:t>
            </a:r>
          </a:p>
          <a:p>
            <a:pPr>
              <a:spcBef>
                <a:spcPct val="0"/>
              </a:spcBef>
              <a:buClrTx/>
              <a:buSzTx/>
              <a:buFontTx/>
              <a:buNone/>
            </a:pPr>
            <a:r>
              <a:rPr lang="en-US" sz="2000">
                <a:latin typeface="Arial" panose="020B0604020202020204" pitchFamily="34" charset="0"/>
              </a:rPr>
              <a:t>same as above </a:t>
            </a:r>
          </a:p>
          <a:p>
            <a:pPr>
              <a:spcBef>
                <a:spcPct val="0"/>
              </a:spcBef>
              <a:buClrTx/>
              <a:buSzTx/>
              <a:buFontTx/>
              <a:buNone/>
            </a:pPr>
            <a:r>
              <a:rPr lang="en-US" sz="2000">
                <a:latin typeface="Arial" panose="020B0604020202020204" pitchFamily="34" charset="0"/>
              </a:rPr>
              <a:t>few kbps up</a:t>
            </a:r>
          </a:p>
          <a:p>
            <a:pPr>
              <a:spcBef>
                <a:spcPct val="0"/>
              </a:spcBef>
              <a:buClrTx/>
              <a:buSzTx/>
              <a:buFontTx/>
              <a:buNone/>
            </a:pPr>
            <a:r>
              <a:rPr lang="en-US" sz="2000">
                <a:latin typeface="Arial" panose="020B0604020202020204" pitchFamily="34" charset="0"/>
              </a:rPr>
              <a:t>elastic</a:t>
            </a:r>
          </a:p>
        </p:txBody>
      </p:sp>
      <p:sp>
        <p:nvSpPr>
          <p:cNvPr id="20488" name="Text Box 6"/>
          <p:cNvSpPr txBox="1">
            <a:spLocks noChangeArrowheads="1"/>
          </p:cNvSpPr>
          <p:nvPr/>
        </p:nvSpPr>
        <p:spPr bwMode="auto">
          <a:xfrm>
            <a:off x="8459788" y="1697039"/>
            <a:ext cx="20621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2000" b="1">
                <a:latin typeface="Arial" panose="020B0604020202020204" pitchFamily="34" charset="0"/>
              </a:rPr>
              <a:t>Time Sensitive</a:t>
            </a:r>
            <a:endParaRPr lang="en-US" sz="2000">
              <a:latin typeface="Arial" panose="020B0604020202020204" pitchFamily="34" charset="0"/>
            </a:endParaRPr>
          </a:p>
          <a:p>
            <a:pPr>
              <a:spcBef>
                <a:spcPct val="0"/>
              </a:spcBef>
              <a:buClrTx/>
              <a:buSzTx/>
              <a:buFontTx/>
              <a:buNone/>
            </a:pPr>
            <a:endParaRPr lang="en-US" sz="2000">
              <a:latin typeface="Arial" panose="020B0604020202020204" pitchFamily="34" charset="0"/>
            </a:endParaRPr>
          </a:p>
          <a:p>
            <a:pPr>
              <a:spcBef>
                <a:spcPct val="0"/>
              </a:spcBef>
              <a:buClrTx/>
              <a:buSzTx/>
              <a:buFontTx/>
              <a:buNone/>
            </a:pPr>
            <a:r>
              <a:rPr lang="en-US" sz="2000">
                <a:latin typeface="Arial" panose="020B0604020202020204" pitchFamily="34" charset="0"/>
              </a:rPr>
              <a:t>no</a:t>
            </a:r>
          </a:p>
          <a:p>
            <a:pPr>
              <a:spcBef>
                <a:spcPct val="0"/>
              </a:spcBef>
              <a:buClrTx/>
              <a:buSzTx/>
              <a:buFontTx/>
              <a:buNone/>
            </a:pPr>
            <a:r>
              <a:rPr lang="en-US" sz="2000">
                <a:latin typeface="Arial" panose="020B0604020202020204" pitchFamily="34" charset="0"/>
              </a:rPr>
              <a:t>no</a:t>
            </a:r>
          </a:p>
          <a:p>
            <a:pPr>
              <a:spcBef>
                <a:spcPct val="0"/>
              </a:spcBef>
              <a:buClrTx/>
              <a:buSzTx/>
              <a:buFontTx/>
              <a:buNone/>
            </a:pPr>
            <a:r>
              <a:rPr lang="en-US" sz="2000">
                <a:latin typeface="Arial" panose="020B0604020202020204" pitchFamily="34" charset="0"/>
              </a:rPr>
              <a:t>no</a:t>
            </a:r>
          </a:p>
          <a:p>
            <a:pPr>
              <a:spcBef>
                <a:spcPct val="0"/>
              </a:spcBef>
              <a:buClrTx/>
              <a:buSzTx/>
              <a:buFontTx/>
              <a:buNone/>
            </a:pPr>
            <a:r>
              <a:rPr lang="en-US" sz="2000">
                <a:latin typeface="Arial" panose="020B0604020202020204" pitchFamily="34" charset="0"/>
              </a:rPr>
              <a:t>yes, 100’s msec</a:t>
            </a:r>
          </a:p>
          <a:p>
            <a:pPr>
              <a:spcBef>
                <a:spcPct val="0"/>
              </a:spcBef>
              <a:buClrTx/>
              <a:buSzTx/>
              <a:buFontTx/>
              <a:buNone/>
            </a:pPr>
            <a:endParaRPr lang="en-US" sz="2000">
              <a:latin typeface="Arial" panose="020B0604020202020204" pitchFamily="34" charset="0"/>
            </a:endParaRPr>
          </a:p>
          <a:p>
            <a:pPr>
              <a:spcBef>
                <a:spcPct val="0"/>
              </a:spcBef>
              <a:buClrTx/>
              <a:buSzTx/>
              <a:buFontTx/>
              <a:buNone/>
            </a:pPr>
            <a:r>
              <a:rPr lang="en-US" sz="2000">
                <a:latin typeface="Arial" panose="020B0604020202020204" pitchFamily="34" charset="0"/>
              </a:rPr>
              <a:t>yes, few secs</a:t>
            </a:r>
          </a:p>
          <a:p>
            <a:pPr>
              <a:spcBef>
                <a:spcPct val="0"/>
              </a:spcBef>
              <a:buClrTx/>
              <a:buSzTx/>
              <a:buFontTx/>
              <a:buNone/>
            </a:pPr>
            <a:r>
              <a:rPr lang="en-US" sz="2000">
                <a:latin typeface="Arial" panose="020B0604020202020204" pitchFamily="34" charset="0"/>
              </a:rPr>
              <a:t>yes, 100’s msec</a:t>
            </a:r>
          </a:p>
          <a:p>
            <a:pPr>
              <a:spcBef>
                <a:spcPct val="0"/>
              </a:spcBef>
              <a:buClrTx/>
              <a:buSzTx/>
              <a:buFontTx/>
              <a:buNone/>
            </a:pPr>
            <a:r>
              <a:rPr lang="en-US" sz="2000">
                <a:latin typeface="Arial" panose="020B0604020202020204" pitchFamily="34" charset="0"/>
              </a:rPr>
              <a:t>yes and no</a:t>
            </a:r>
          </a:p>
        </p:txBody>
      </p:sp>
      <p:sp>
        <p:nvSpPr>
          <p:cNvPr id="20489" name="Line 7"/>
          <p:cNvSpPr>
            <a:spLocks noChangeShapeType="1"/>
          </p:cNvSpPr>
          <p:nvPr/>
        </p:nvSpPr>
        <p:spPr bwMode="auto">
          <a:xfrm flipV="1">
            <a:off x="2419350" y="2133601"/>
            <a:ext cx="75628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8"/>
          <p:cNvSpPr>
            <a:spLocks noChangeShapeType="1"/>
          </p:cNvSpPr>
          <p:nvPr/>
        </p:nvSpPr>
        <p:spPr bwMode="auto">
          <a:xfrm flipV="1">
            <a:off x="2371726" y="273367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9"/>
          <p:cNvSpPr>
            <a:spLocks noChangeShapeType="1"/>
          </p:cNvSpPr>
          <p:nvPr/>
        </p:nvSpPr>
        <p:spPr bwMode="auto">
          <a:xfrm flipV="1">
            <a:off x="2381251" y="3028950"/>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0"/>
          <p:cNvSpPr>
            <a:spLocks noChangeShapeType="1"/>
          </p:cNvSpPr>
          <p:nvPr/>
        </p:nvSpPr>
        <p:spPr bwMode="auto">
          <a:xfrm flipV="1">
            <a:off x="2390776" y="332422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1"/>
          <p:cNvSpPr>
            <a:spLocks noChangeShapeType="1"/>
          </p:cNvSpPr>
          <p:nvPr/>
        </p:nvSpPr>
        <p:spPr bwMode="auto">
          <a:xfrm flipV="1">
            <a:off x="2409826" y="393382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2"/>
          <p:cNvSpPr>
            <a:spLocks noChangeShapeType="1"/>
          </p:cNvSpPr>
          <p:nvPr/>
        </p:nvSpPr>
        <p:spPr bwMode="auto">
          <a:xfrm flipV="1">
            <a:off x="2362201" y="4248150"/>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3"/>
          <p:cNvSpPr>
            <a:spLocks noChangeShapeType="1"/>
          </p:cNvSpPr>
          <p:nvPr/>
        </p:nvSpPr>
        <p:spPr bwMode="auto">
          <a:xfrm flipV="1">
            <a:off x="2362201" y="4572000"/>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4"/>
          <p:cNvSpPr>
            <a:spLocks noChangeShapeType="1"/>
          </p:cNvSpPr>
          <p:nvPr/>
        </p:nvSpPr>
        <p:spPr bwMode="auto">
          <a:xfrm flipV="1">
            <a:off x="2324101" y="4905375"/>
            <a:ext cx="7629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0813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Network Applications</a:t>
            </a:r>
          </a:p>
        </p:txBody>
      </p:sp>
      <p:sp>
        <p:nvSpPr>
          <p:cNvPr id="3" name="Content Placeholder 2"/>
          <p:cNvSpPr>
            <a:spLocks noGrp="1"/>
          </p:cNvSpPr>
          <p:nvPr>
            <p:ph idx="1"/>
          </p:nvPr>
        </p:nvSpPr>
        <p:spPr/>
        <p:txBody>
          <a:bodyPr>
            <a:normAutofit fontScale="92500" lnSpcReduction="10000"/>
          </a:bodyPr>
          <a:lstStyle/>
          <a:p>
            <a:r>
              <a:rPr lang="en-US" dirty="0"/>
              <a:t>At the core of network application development is writing programs that run on different end systems and communicate with each other over the network.</a:t>
            </a:r>
          </a:p>
          <a:p>
            <a:r>
              <a:rPr lang="en-US" dirty="0"/>
              <a:t> For example, in the Web application there are two distinct programs that communicate with each other: </a:t>
            </a:r>
            <a:r>
              <a:rPr lang="en-US" b="1" dirty="0"/>
              <a:t>the browser program</a:t>
            </a:r>
            <a:r>
              <a:rPr lang="en-US" dirty="0"/>
              <a:t> running in the user’s host; and the </a:t>
            </a:r>
            <a:r>
              <a:rPr lang="en-US" b="1" dirty="0"/>
              <a:t>Web server program </a:t>
            </a:r>
            <a:r>
              <a:rPr lang="en-US" dirty="0"/>
              <a:t>running in the Web server host. </a:t>
            </a:r>
          </a:p>
          <a:p>
            <a:r>
              <a:rPr lang="en-US" dirty="0"/>
              <a:t>Thus, when developing your new application, you need to write software that will run on multiple end systems. </a:t>
            </a:r>
          </a:p>
          <a:p>
            <a:r>
              <a:rPr lang="en-US" dirty="0"/>
              <a:t>This software could be written, for example, in C, Java, or Python.</a:t>
            </a:r>
          </a:p>
          <a:p>
            <a:r>
              <a:rPr lang="en-US" dirty="0"/>
              <a:t> Importantly, you do not need to write software that runs on network core devices, such as routers or link-layer switches. </a:t>
            </a:r>
          </a:p>
        </p:txBody>
      </p:sp>
    </p:spTree>
    <p:extLst>
      <p:ext uri="{BB962C8B-B14F-4D97-AF65-F5344CB8AC3E}">
        <p14:creationId xmlns:p14="http://schemas.microsoft.com/office/powerpoint/2010/main" val="393534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TCP Services </a:t>
            </a:r>
          </a:p>
        </p:txBody>
      </p:sp>
      <p:sp>
        <p:nvSpPr>
          <p:cNvPr id="4" name="Content Placeholder 3"/>
          <p:cNvSpPr>
            <a:spLocks noGrp="1"/>
          </p:cNvSpPr>
          <p:nvPr>
            <p:ph idx="1"/>
          </p:nvPr>
        </p:nvSpPr>
        <p:spPr/>
        <p:txBody>
          <a:bodyPr>
            <a:normAutofit fontScale="92500" lnSpcReduction="20000"/>
          </a:bodyPr>
          <a:lstStyle/>
          <a:p>
            <a:r>
              <a:rPr lang="en-US" dirty="0"/>
              <a:t>The TCP service model includes a </a:t>
            </a:r>
            <a:r>
              <a:rPr lang="en-US" b="1" dirty="0"/>
              <a:t>connection-oriented service </a:t>
            </a:r>
            <a:r>
              <a:rPr lang="en-US" dirty="0"/>
              <a:t>and a </a:t>
            </a:r>
            <a:r>
              <a:rPr lang="en-US" b="1" dirty="0"/>
              <a:t>reliable data transfer service</a:t>
            </a:r>
            <a:r>
              <a:rPr lang="en-US" dirty="0"/>
              <a:t>. </a:t>
            </a:r>
          </a:p>
          <a:p>
            <a:r>
              <a:rPr lang="en-US" dirty="0"/>
              <a:t>When an application invokes TCP as its transport protocol, the application receives both of these services from TCP.</a:t>
            </a:r>
          </a:p>
          <a:p>
            <a:pPr marL="0" indent="0">
              <a:buNone/>
            </a:pPr>
            <a:r>
              <a:rPr lang="en-US" dirty="0"/>
              <a:t>• </a:t>
            </a:r>
            <a:r>
              <a:rPr lang="en-US" b="1" u="sng" dirty="0"/>
              <a:t>Connection-oriented service:</a:t>
            </a:r>
            <a:r>
              <a:rPr lang="en-US" dirty="0"/>
              <a:t> </a:t>
            </a:r>
          </a:p>
          <a:p>
            <a:pPr lvl="1"/>
            <a:r>
              <a:rPr lang="en-US" dirty="0"/>
              <a:t>TCP has the client and server exchange transport layer control information with each other before the application-level messages begin to flow. </a:t>
            </a:r>
          </a:p>
          <a:p>
            <a:pPr lvl="1"/>
            <a:r>
              <a:rPr lang="en-US" dirty="0"/>
              <a:t>This so-called </a:t>
            </a:r>
            <a:r>
              <a:rPr lang="en-US" b="1" dirty="0"/>
              <a:t>handshaking procedure </a:t>
            </a:r>
            <a:r>
              <a:rPr lang="en-US" dirty="0"/>
              <a:t>alerts the client and server, allowing them to prepare for an onslaught of packets. </a:t>
            </a:r>
          </a:p>
          <a:p>
            <a:pPr lvl="1"/>
            <a:r>
              <a:rPr lang="en-US" dirty="0"/>
              <a:t>After the handshaking phase, a TCP connection is said to exist between the sockets of the two processes. </a:t>
            </a:r>
          </a:p>
          <a:p>
            <a:pPr lvl="1"/>
            <a:r>
              <a:rPr lang="en-US" dirty="0"/>
              <a:t>The connection is a full-duplex connection in that the two processes can send messages to each other over the connection at the same time. </a:t>
            </a:r>
          </a:p>
          <a:p>
            <a:pPr lvl="1"/>
            <a:r>
              <a:rPr lang="en-US" dirty="0"/>
              <a:t>When the application finishes sending messages, it must tear down the connection. </a:t>
            </a:r>
          </a:p>
        </p:txBody>
      </p:sp>
    </p:spTree>
    <p:extLst>
      <p:ext uri="{BB962C8B-B14F-4D97-AF65-F5344CB8AC3E}">
        <p14:creationId xmlns:p14="http://schemas.microsoft.com/office/powerpoint/2010/main" val="15347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Services (</a:t>
            </a:r>
            <a:r>
              <a:rPr lang="en-US" dirty="0" err="1"/>
              <a:t>Cont</a:t>
            </a:r>
            <a:r>
              <a:rPr lang="en-US" dirty="0"/>
              <a:t>….)</a:t>
            </a:r>
          </a:p>
        </p:txBody>
      </p:sp>
      <p:sp>
        <p:nvSpPr>
          <p:cNvPr id="3" name="Content Placeholder 2"/>
          <p:cNvSpPr>
            <a:spLocks noGrp="1"/>
          </p:cNvSpPr>
          <p:nvPr>
            <p:ph idx="1"/>
          </p:nvPr>
        </p:nvSpPr>
        <p:spPr/>
        <p:txBody>
          <a:bodyPr/>
          <a:lstStyle/>
          <a:p>
            <a:r>
              <a:rPr lang="en-US" dirty="0"/>
              <a:t> </a:t>
            </a:r>
            <a:r>
              <a:rPr lang="en-US" b="1" u="sng" dirty="0"/>
              <a:t>Reliable data transfer service: </a:t>
            </a:r>
          </a:p>
          <a:p>
            <a:pPr lvl="1"/>
            <a:r>
              <a:rPr lang="en-US" dirty="0"/>
              <a:t>The communicating processes can rely on TCP to deliver all data sent without error and in the proper order. </a:t>
            </a:r>
          </a:p>
          <a:p>
            <a:pPr lvl="1"/>
            <a:r>
              <a:rPr lang="en-US" dirty="0"/>
              <a:t>When one side of the application passes a stream of bytes into a socket, it can count on TCP to deliver the same stream of bytes to the receiving socket, with no missing or duplicate bytes</a:t>
            </a:r>
          </a:p>
        </p:txBody>
      </p:sp>
    </p:spTree>
    <p:extLst>
      <p:ext uri="{BB962C8B-B14F-4D97-AF65-F5344CB8AC3E}">
        <p14:creationId xmlns:p14="http://schemas.microsoft.com/office/powerpoint/2010/main" val="1604973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Services</a:t>
            </a:r>
          </a:p>
        </p:txBody>
      </p:sp>
      <p:sp>
        <p:nvSpPr>
          <p:cNvPr id="3" name="Content Placeholder 2"/>
          <p:cNvSpPr>
            <a:spLocks noGrp="1"/>
          </p:cNvSpPr>
          <p:nvPr>
            <p:ph idx="1"/>
          </p:nvPr>
        </p:nvSpPr>
        <p:spPr/>
        <p:txBody>
          <a:bodyPr>
            <a:normAutofit fontScale="85000" lnSpcReduction="20000"/>
          </a:bodyPr>
          <a:lstStyle/>
          <a:p>
            <a:r>
              <a:rPr lang="en-US" dirty="0"/>
              <a:t>UDP is a no-frills, lightweight transport protocol, providing minimal services. </a:t>
            </a:r>
          </a:p>
          <a:p>
            <a:r>
              <a:rPr lang="en-US" dirty="0"/>
              <a:t>UDP is connectionless, so there is no handshaking before the two processes start to communicate. </a:t>
            </a:r>
          </a:p>
          <a:p>
            <a:r>
              <a:rPr lang="en-US" dirty="0"/>
              <a:t>UDP provides an unreliable data transfer service—that is, when a process sends a message into a UDP socket, UDP provides no guarantee that the message will ever reach the receiving process. </a:t>
            </a:r>
          </a:p>
          <a:p>
            <a:r>
              <a:rPr lang="en-US" dirty="0"/>
              <a:t>Furthermore, messages that do arrive at the receiving process may arrive out of order. </a:t>
            </a:r>
          </a:p>
          <a:p>
            <a:r>
              <a:rPr lang="en-US" dirty="0"/>
              <a:t>UDP does not include a congestion-control mechanism, so the sending side of UDP can pump data into the layer below (the network layer) at any rate it pleases. (Note, however, that the actual end-to-end throughput may be less than this rate due to the limited transmission capacity of intervening links or due to congestion). </a:t>
            </a:r>
          </a:p>
        </p:txBody>
      </p:sp>
    </p:spTree>
    <p:extLst>
      <p:ext uri="{BB962C8B-B14F-4D97-AF65-F5344CB8AC3E}">
        <p14:creationId xmlns:p14="http://schemas.microsoft.com/office/powerpoint/2010/main" val="226985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400"/>
              <a:t>2: Application Layer</a:t>
            </a:r>
            <a:endParaRPr lang="en-US" sz="1400">
              <a:latin typeface="Times New Roman" panose="02020603050405020304" pitchFamily="18" charset="0"/>
            </a:endParaRPr>
          </a:p>
        </p:txBody>
      </p:sp>
      <p:sp>
        <p:nvSpPr>
          <p:cNvPr id="225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99FCB4A-A88C-4F0B-A97E-AFA8651A6F5C}" type="slidenum">
              <a:rPr lang="en-US" sz="1400">
                <a:latin typeface="Times New Roman" panose="02020603050405020304" pitchFamily="18" charset="0"/>
              </a:rPr>
              <a:pPr>
                <a:spcBef>
                  <a:spcPct val="0"/>
                </a:spcBef>
                <a:buClrTx/>
                <a:buSzTx/>
                <a:buFontTx/>
                <a:buNone/>
              </a:pPr>
              <a:t>23</a:t>
            </a:fld>
            <a:endParaRPr lang="en-US" sz="1400">
              <a:latin typeface="Times New Roman" panose="02020603050405020304" pitchFamily="18" charset="0"/>
            </a:endParaRPr>
          </a:p>
        </p:txBody>
      </p:sp>
      <p:sp>
        <p:nvSpPr>
          <p:cNvPr id="22532" name="Rectangle 2"/>
          <p:cNvSpPr>
            <a:spLocks noGrp="1" noChangeArrowheads="1"/>
          </p:cNvSpPr>
          <p:nvPr>
            <p:ph type="title"/>
          </p:nvPr>
        </p:nvSpPr>
        <p:spPr>
          <a:xfrm>
            <a:off x="1771651" y="228600"/>
            <a:ext cx="8747125" cy="1143000"/>
          </a:xfrm>
        </p:spPr>
        <p:txBody>
          <a:bodyPr/>
          <a:lstStyle/>
          <a:p>
            <a:r>
              <a:rPr lang="en-US" sz="2800"/>
              <a:t>Internet apps:  application, transport protocols</a:t>
            </a:r>
            <a:endParaRPr lang="en-US"/>
          </a:p>
        </p:txBody>
      </p:sp>
      <p:sp>
        <p:nvSpPr>
          <p:cNvPr id="22533" name="Text Box 3"/>
          <p:cNvSpPr txBox="1">
            <a:spLocks noChangeArrowheads="1"/>
          </p:cNvSpPr>
          <p:nvPr/>
        </p:nvSpPr>
        <p:spPr bwMode="auto">
          <a:xfrm>
            <a:off x="1839913" y="1773238"/>
            <a:ext cx="28067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sz="2000" b="1">
                <a:latin typeface="Arial" panose="020B0604020202020204" pitchFamily="34" charset="0"/>
              </a:rPr>
              <a:t>Application</a:t>
            </a:r>
            <a:endParaRPr lang="en-US" sz="2000">
              <a:latin typeface="Arial" panose="020B0604020202020204" pitchFamily="34" charset="0"/>
            </a:endParaRPr>
          </a:p>
          <a:p>
            <a:pPr algn="r">
              <a:spcBef>
                <a:spcPct val="0"/>
              </a:spcBef>
              <a:buClrTx/>
              <a:buSzTx/>
              <a:buFontTx/>
              <a:buNone/>
            </a:pPr>
            <a:endParaRPr lang="en-US" sz="2000">
              <a:latin typeface="Arial" panose="020B0604020202020204" pitchFamily="34" charset="0"/>
            </a:endParaRPr>
          </a:p>
          <a:p>
            <a:pPr algn="r">
              <a:spcBef>
                <a:spcPct val="0"/>
              </a:spcBef>
              <a:buClrTx/>
              <a:buSzTx/>
              <a:buFontTx/>
              <a:buNone/>
            </a:pPr>
            <a:r>
              <a:rPr lang="en-US" sz="2000">
                <a:latin typeface="Arial" panose="020B0604020202020204" pitchFamily="34" charset="0"/>
              </a:rPr>
              <a:t>e-mail</a:t>
            </a:r>
          </a:p>
          <a:p>
            <a:pPr algn="r">
              <a:spcBef>
                <a:spcPct val="0"/>
              </a:spcBef>
              <a:buClrTx/>
              <a:buSzTx/>
              <a:buFontTx/>
              <a:buNone/>
            </a:pPr>
            <a:r>
              <a:rPr lang="en-US" sz="2000">
                <a:latin typeface="Arial" panose="020B0604020202020204" pitchFamily="34" charset="0"/>
              </a:rPr>
              <a:t>remote terminal access</a:t>
            </a:r>
          </a:p>
          <a:p>
            <a:pPr algn="r">
              <a:spcBef>
                <a:spcPct val="0"/>
              </a:spcBef>
              <a:buClrTx/>
              <a:buSzTx/>
              <a:buFontTx/>
              <a:buNone/>
            </a:pPr>
            <a:r>
              <a:rPr lang="en-US" sz="2000">
                <a:latin typeface="Arial" panose="020B0604020202020204" pitchFamily="34" charset="0"/>
              </a:rPr>
              <a:t>Web </a:t>
            </a:r>
          </a:p>
          <a:p>
            <a:pPr algn="r">
              <a:spcBef>
                <a:spcPct val="0"/>
              </a:spcBef>
              <a:buClrTx/>
              <a:buSzTx/>
              <a:buFontTx/>
              <a:buNone/>
            </a:pPr>
            <a:r>
              <a:rPr lang="en-US" sz="2000">
                <a:latin typeface="Arial" panose="020B0604020202020204" pitchFamily="34" charset="0"/>
              </a:rPr>
              <a:t>file transfer</a:t>
            </a:r>
          </a:p>
          <a:p>
            <a:pPr algn="r">
              <a:spcBef>
                <a:spcPct val="0"/>
              </a:spcBef>
              <a:buClrTx/>
              <a:buSzTx/>
              <a:buFontTx/>
              <a:buNone/>
            </a:pPr>
            <a:r>
              <a:rPr lang="en-US" sz="2000">
                <a:latin typeface="Arial" panose="020B0604020202020204" pitchFamily="34" charset="0"/>
              </a:rPr>
              <a:t>streaming multimedia</a:t>
            </a:r>
          </a:p>
          <a:p>
            <a:pPr algn="r">
              <a:spcBef>
                <a:spcPct val="0"/>
              </a:spcBef>
              <a:buClrTx/>
              <a:buSzTx/>
              <a:buFontTx/>
              <a:buNone/>
            </a:pPr>
            <a:endParaRPr lang="en-US" sz="2000">
              <a:latin typeface="Arial" panose="020B0604020202020204" pitchFamily="34" charset="0"/>
            </a:endParaRPr>
          </a:p>
          <a:p>
            <a:pPr algn="r">
              <a:spcBef>
                <a:spcPct val="0"/>
              </a:spcBef>
              <a:buClrTx/>
              <a:buSzTx/>
              <a:buFontTx/>
              <a:buNone/>
            </a:pPr>
            <a:r>
              <a:rPr lang="en-US" sz="2000">
                <a:latin typeface="Arial" panose="020B0604020202020204" pitchFamily="34" charset="0"/>
              </a:rPr>
              <a:t>Internet telephony</a:t>
            </a:r>
          </a:p>
          <a:p>
            <a:pPr algn="r">
              <a:spcBef>
                <a:spcPct val="0"/>
              </a:spcBef>
              <a:buClrTx/>
              <a:buSzTx/>
              <a:buFontTx/>
              <a:buNone/>
            </a:pPr>
            <a:endParaRPr lang="en-US" sz="2400">
              <a:latin typeface="Times New Roman" panose="02020603050405020304" pitchFamily="18" charset="0"/>
            </a:endParaRPr>
          </a:p>
        </p:txBody>
      </p:sp>
      <p:sp>
        <p:nvSpPr>
          <p:cNvPr id="22534" name="Text Box 4"/>
          <p:cNvSpPr txBox="1">
            <a:spLocks noChangeArrowheads="1"/>
          </p:cNvSpPr>
          <p:nvPr/>
        </p:nvSpPr>
        <p:spPr bwMode="auto">
          <a:xfrm>
            <a:off x="4826001" y="1458914"/>
            <a:ext cx="259556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2000" b="1">
                <a:latin typeface="Arial" panose="020B0604020202020204" pitchFamily="34" charset="0"/>
              </a:rPr>
              <a:t>Application</a:t>
            </a:r>
          </a:p>
          <a:p>
            <a:pPr>
              <a:spcBef>
                <a:spcPct val="0"/>
              </a:spcBef>
              <a:buClrTx/>
              <a:buSzTx/>
              <a:buFontTx/>
              <a:buNone/>
            </a:pPr>
            <a:r>
              <a:rPr lang="en-US" sz="2000" b="1">
                <a:latin typeface="Arial" panose="020B0604020202020204" pitchFamily="34" charset="0"/>
              </a:rPr>
              <a:t>layer protocol</a:t>
            </a:r>
            <a:endParaRPr lang="en-US" sz="2000">
              <a:latin typeface="Arial" panose="020B0604020202020204" pitchFamily="34" charset="0"/>
            </a:endParaRPr>
          </a:p>
          <a:p>
            <a:pPr>
              <a:spcBef>
                <a:spcPct val="0"/>
              </a:spcBef>
              <a:buClrTx/>
              <a:buSzTx/>
              <a:buFontTx/>
              <a:buNone/>
            </a:pPr>
            <a:endParaRPr lang="en-US" sz="2000">
              <a:latin typeface="Arial" panose="020B0604020202020204" pitchFamily="34" charset="0"/>
            </a:endParaRPr>
          </a:p>
          <a:p>
            <a:pPr>
              <a:spcBef>
                <a:spcPct val="0"/>
              </a:spcBef>
              <a:buClrTx/>
              <a:buSzTx/>
              <a:buFontTx/>
              <a:buNone/>
            </a:pPr>
            <a:r>
              <a:rPr lang="en-US" sz="2000">
                <a:latin typeface="Arial" panose="020B0604020202020204" pitchFamily="34" charset="0"/>
              </a:rPr>
              <a:t>SMTP [RFC 2821]</a:t>
            </a:r>
          </a:p>
          <a:p>
            <a:pPr>
              <a:spcBef>
                <a:spcPct val="0"/>
              </a:spcBef>
              <a:buClrTx/>
              <a:buSzTx/>
              <a:buFontTx/>
              <a:buNone/>
            </a:pPr>
            <a:r>
              <a:rPr lang="en-US" sz="2000">
                <a:latin typeface="Arial" panose="020B0604020202020204" pitchFamily="34" charset="0"/>
              </a:rPr>
              <a:t>Telnet [RFC 854]</a:t>
            </a:r>
          </a:p>
          <a:p>
            <a:pPr>
              <a:spcBef>
                <a:spcPct val="0"/>
              </a:spcBef>
              <a:buClrTx/>
              <a:buSzTx/>
              <a:buFontTx/>
              <a:buNone/>
            </a:pPr>
            <a:r>
              <a:rPr lang="en-US" sz="2000">
                <a:latin typeface="Arial" panose="020B0604020202020204" pitchFamily="34" charset="0"/>
              </a:rPr>
              <a:t>HTTP [RFC 2616]</a:t>
            </a:r>
          </a:p>
          <a:p>
            <a:pPr>
              <a:spcBef>
                <a:spcPct val="0"/>
              </a:spcBef>
              <a:buClrTx/>
              <a:buSzTx/>
              <a:buFontTx/>
              <a:buNone/>
            </a:pPr>
            <a:r>
              <a:rPr lang="en-US" sz="2000">
                <a:latin typeface="Arial" panose="020B0604020202020204" pitchFamily="34" charset="0"/>
              </a:rPr>
              <a:t>FTP [RFC 959]</a:t>
            </a:r>
          </a:p>
          <a:p>
            <a:pPr>
              <a:spcBef>
                <a:spcPct val="0"/>
              </a:spcBef>
              <a:buClrTx/>
              <a:buSzTx/>
              <a:buFontTx/>
              <a:buNone/>
            </a:pPr>
            <a:r>
              <a:rPr lang="en-US" sz="2000">
                <a:latin typeface="Arial" panose="020B0604020202020204" pitchFamily="34" charset="0"/>
              </a:rPr>
              <a:t>HTTP (eg Youtube), </a:t>
            </a:r>
            <a:br>
              <a:rPr lang="en-US" sz="2000">
                <a:latin typeface="Arial" panose="020B0604020202020204" pitchFamily="34" charset="0"/>
              </a:rPr>
            </a:br>
            <a:r>
              <a:rPr lang="en-US" sz="2000">
                <a:latin typeface="Arial" panose="020B0604020202020204" pitchFamily="34" charset="0"/>
              </a:rPr>
              <a:t>RTP [RFC 1889]</a:t>
            </a:r>
          </a:p>
          <a:p>
            <a:pPr>
              <a:spcBef>
                <a:spcPct val="0"/>
              </a:spcBef>
              <a:buClrTx/>
              <a:buSzTx/>
              <a:buFontTx/>
              <a:buNone/>
            </a:pPr>
            <a:r>
              <a:rPr lang="en-US" sz="2000">
                <a:latin typeface="Arial" panose="020B0604020202020204" pitchFamily="34" charset="0"/>
              </a:rPr>
              <a:t>SIP, RTP, proprietary</a:t>
            </a:r>
          </a:p>
          <a:p>
            <a:pPr>
              <a:spcBef>
                <a:spcPct val="0"/>
              </a:spcBef>
              <a:buClrTx/>
              <a:buSzTx/>
              <a:buFontTx/>
              <a:buNone/>
            </a:pPr>
            <a:r>
              <a:rPr lang="en-US" sz="2000">
                <a:latin typeface="Arial" panose="020B0604020202020204" pitchFamily="34" charset="0"/>
              </a:rPr>
              <a:t>(e.g., Skype)</a:t>
            </a:r>
            <a:endParaRPr lang="en-US" sz="2400">
              <a:latin typeface="Times New Roman" panose="02020603050405020304" pitchFamily="18" charset="0"/>
            </a:endParaRPr>
          </a:p>
        </p:txBody>
      </p:sp>
      <p:sp>
        <p:nvSpPr>
          <p:cNvPr id="22535" name="Text Box 5"/>
          <p:cNvSpPr txBox="1">
            <a:spLocks noChangeArrowheads="1"/>
          </p:cNvSpPr>
          <p:nvPr/>
        </p:nvSpPr>
        <p:spPr bwMode="auto">
          <a:xfrm>
            <a:off x="7654925" y="1477964"/>
            <a:ext cx="2624138"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2000" b="1">
                <a:latin typeface="Arial" panose="020B0604020202020204" pitchFamily="34" charset="0"/>
              </a:rPr>
              <a:t>Underlying</a:t>
            </a:r>
          </a:p>
          <a:p>
            <a:pPr>
              <a:spcBef>
                <a:spcPct val="0"/>
              </a:spcBef>
              <a:buClrTx/>
              <a:buSzTx/>
              <a:buFontTx/>
              <a:buNone/>
            </a:pPr>
            <a:r>
              <a:rPr lang="en-US" sz="2000" b="1">
                <a:latin typeface="Arial" panose="020B0604020202020204" pitchFamily="34" charset="0"/>
              </a:rPr>
              <a:t>transport protocol</a:t>
            </a:r>
            <a:endParaRPr lang="en-US" sz="2000">
              <a:latin typeface="Arial" panose="020B0604020202020204" pitchFamily="34" charset="0"/>
            </a:endParaRPr>
          </a:p>
          <a:p>
            <a:pPr>
              <a:spcBef>
                <a:spcPct val="0"/>
              </a:spcBef>
              <a:buClrTx/>
              <a:buSzTx/>
              <a:buFontTx/>
              <a:buNone/>
            </a:pPr>
            <a:endParaRPr lang="en-US" sz="2000">
              <a:latin typeface="Arial" panose="020B0604020202020204" pitchFamily="34" charset="0"/>
            </a:endParaRPr>
          </a:p>
          <a:p>
            <a:pPr>
              <a:spcBef>
                <a:spcPct val="0"/>
              </a:spcBef>
              <a:buClrTx/>
              <a:buSzTx/>
              <a:buFontTx/>
              <a:buNone/>
            </a:pPr>
            <a:r>
              <a:rPr lang="en-US" sz="2000">
                <a:latin typeface="Arial" panose="020B0604020202020204" pitchFamily="34" charset="0"/>
              </a:rPr>
              <a:t>TCP</a:t>
            </a:r>
          </a:p>
          <a:p>
            <a:pPr>
              <a:spcBef>
                <a:spcPct val="0"/>
              </a:spcBef>
              <a:buClrTx/>
              <a:buSzTx/>
              <a:buFontTx/>
              <a:buNone/>
            </a:pPr>
            <a:r>
              <a:rPr lang="en-US" sz="2000">
                <a:latin typeface="Arial" panose="020B0604020202020204" pitchFamily="34" charset="0"/>
              </a:rPr>
              <a:t>TCP</a:t>
            </a:r>
          </a:p>
          <a:p>
            <a:pPr>
              <a:spcBef>
                <a:spcPct val="0"/>
              </a:spcBef>
              <a:buClrTx/>
              <a:buSzTx/>
              <a:buFontTx/>
              <a:buNone/>
            </a:pPr>
            <a:r>
              <a:rPr lang="en-US" sz="2000">
                <a:latin typeface="Arial" panose="020B0604020202020204" pitchFamily="34" charset="0"/>
              </a:rPr>
              <a:t>TCP</a:t>
            </a:r>
          </a:p>
          <a:p>
            <a:pPr>
              <a:spcBef>
                <a:spcPct val="0"/>
              </a:spcBef>
              <a:buClrTx/>
              <a:buSzTx/>
              <a:buFontTx/>
              <a:buNone/>
            </a:pPr>
            <a:r>
              <a:rPr lang="en-US" sz="2000">
                <a:latin typeface="Arial" panose="020B0604020202020204" pitchFamily="34" charset="0"/>
              </a:rPr>
              <a:t>TCP</a:t>
            </a:r>
          </a:p>
          <a:p>
            <a:pPr>
              <a:spcBef>
                <a:spcPct val="0"/>
              </a:spcBef>
              <a:buClrTx/>
              <a:buSzTx/>
              <a:buFontTx/>
              <a:buNone/>
            </a:pPr>
            <a:r>
              <a:rPr lang="en-US" sz="2000">
                <a:latin typeface="Arial" panose="020B0604020202020204" pitchFamily="34" charset="0"/>
              </a:rPr>
              <a:t>TCP or UDP</a:t>
            </a:r>
          </a:p>
          <a:p>
            <a:pPr>
              <a:spcBef>
                <a:spcPct val="0"/>
              </a:spcBef>
              <a:buClrTx/>
              <a:buSzTx/>
              <a:buFontTx/>
              <a:buNone/>
            </a:pPr>
            <a:endParaRPr lang="en-US" sz="2000">
              <a:latin typeface="Arial" panose="020B0604020202020204" pitchFamily="34" charset="0"/>
            </a:endParaRPr>
          </a:p>
          <a:p>
            <a:pPr>
              <a:spcBef>
                <a:spcPct val="0"/>
              </a:spcBef>
              <a:buClrTx/>
              <a:buSzTx/>
              <a:buFontTx/>
              <a:buNone/>
            </a:pPr>
            <a:endParaRPr lang="en-US" sz="2000">
              <a:latin typeface="Arial" panose="020B0604020202020204" pitchFamily="34" charset="0"/>
            </a:endParaRPr>
          </a:p>
          <a:p>
            <a:pPr>
              <a:spcBef>
                <a:spcPct val="0"/>
              </a:spcBef>
              <a:buClrTx/>
              <a:buSzTx/>
              <a:buFontTx/>
              <a:buNone/>
            </a:pPr>
            <a:r>
              <a:rPr lang="en-US" sz="2000">
                <a:latin typeface="Arial" panose="020B0604020202020204" pitchFamily="34" charset="0"/>
              </a:rPr>
              <a:t>typically UDP</a:t>
            </a:r>
          </a:p>
        </p:txBody>
      </p:sp>
      <p:sp>
        <p:nvSpPr>
          <p:cNvPr id="22536" name="Line 7"/>
          <p:cNvSpPr>
            <a:spLocks noChangeShapeType="1"/>
          </p:cNvSpPr>
          <p:nvPr/>
        </p:nvSpPr>
        <p:spPr bwMode="auto">
          <a:xfrm>
            <a:off x="2695575" y="2152651"/>
            <a:ext cx="73342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8"/>
          <p:cNvSpPr>
            <a:spLocks noChangeShapeType="1"/>
          </p:cNvSpPr>
          <p:nvPr/>
        </p:nvSpPr>
        <p:spPr bwMode="auto">
          <a:xfrm flipV="1">
            <a:off x="2647951" y="2743200"/>
            <a:ext cx="7324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9"/>
          <p:cNvSpPr>
            <a:spLocks noChangeShapeType="1"/>
          </p:cNvSpPr>
          <p:nvPr/>
        </p:nvSpPr>
        <p:spPr bwMode="auto">
          <a:xfrm flipV="1">
            <a:off x="2657475" y="3038475"/>
            <a:ext cx="72961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10"/>
          <p:cNvSpPr>
            <a:spLocks noChangeShapeType="1"/>
          </p:cNvSpPr>
          <p:nvPr/>
        </p:nvSpPr>
        <p:spPr bwMode="auto">
          <a:xfrm flipV="1">
            <a:off x="2667000" y="3333750"/>
            <a:ext cx="7277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1"/>
          <p:cNvSpPr>
            <a:spLocks noChangeShapeType="1"/>
          </p:cNvSpPr>
          <p:nvPr/>
        </p:nvSpPr>
        <p:spPr bwMode="auto">
          <a:xfrm flipV="1">
            <a:off x="2686050" y="3657601"/>
            <a:ext cx="7258050" cy="9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12"/>
          <p:cNvSpPr>
            <a:spLocks noChangeShapeType="1"/>
          </p:cNvSpPr>
          <p:nvPr/>
        </p:nvSpPr>
        <p:spPr bwMode="auto">
          <a:xfrm flipV="1">
            <a:off x="2638425" y="4257675"/>
            <a:ext cx="7315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4"/>
          <p:cNvSpPr>
            <a:spLocks noChangeShapeType="1"/>
          </p:cNvSpPr>
          <p:nvPr/>
        </p:nvSpPr>
        <p:spPr bwMode="auto">
          <a:xfrm flipV="1">
            <a:off x="2486026" y="5181600"/>
            <a:ext cx="73437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125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Web and HTTP</a:t>
            </a:r>
          </a:p>
        </p:txBody>
      </p:sp>
      <p:sp>
        <p:nvSpPr>
          <p:cNvPr id="4" name="Content Placeholder 3"/>
          <p:cNvSpPr>
            <a:spLocks noGrp="1"/>
          </p:cNvSpPr>
          <p:nvPr>
            <p:ph idx="1"/>
          </p:nvPr>
        </p:nvSpPr>
        <p:spPr/>
        <p:txBody>
          <a:bodyPr>
            <a:normAutofit fontScale="92500" lnSpcReduction="10000"/>
          </a:bodyPr>
          <a:lstStyle/>
          <a:p>
            <a:r>
              <a:rPr lang="en-US" dirty="0"/>
              <a:t>Perhaps what appeals the most to users is that the Web operates on demand. Users receive what they want, when they want it. </a:t>
            </a:r>
          </a:p>
          <a:p>
            <a:r>
              <a:rPr lang="en-US" dirty="0"/>
              <a:t> It is enormously easy for any individual to make information available over the Web—everyone can become a publisher at extremely low cost. </a:t>
            </a:r>
          </a:p>
          <a:p>
            <a:r>
              <a:rPr lang="en-US" dirty="0"/>
              <a:t>Hyperlinks and search engines help us navigate through an ocean of Web sites. </a:t>
            </a:r>
          </a:p>
          <a:p>
            <a:r>
              <a:rPr lang="en-US" dirty="0"/>
              <a:t>Graphics stimulate our senses.</a:t>
            </a:r>
          </a:p>
          <a:p>
            <a:r>
              <a:rPr lang="en-US" dirty="0"/>
              <a:t> Forms, JavaScript, Java applets, and many other devices enable us to interact with pages and sites.</a:t>
            </a:r>
          </a:p>
          <a:p>
            <a:r>
              <a:rPr lang="en-US" dirty="0"/>
              <a:t> And the Web serves as a platform for many killer applications emerging after 2003, including YouTube, Gmail, and Facebook.</a:t>
            </a:r>
          </a:p>
          <a:p>
            <a:endParaRPr lang="en-US" dirty="0"/>
          </a:p>
        </p:txBody>
      </p:sp>
    </p:spTree>
    <p:extLst>
      <p:ext uri="{BB962C8B-B14F-4D97-AF65-F5344CB8AC3E}">
        <p14:creationId xmlns:p14="http://schemas.microsoft.com/office/powerpoint/2010/main" val="3077049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HTTP</a:t>
            </a:r>
          </a:p>
        </p:txBody>
      </p:sp>
      <p:sp>
        <p:nvSpPr>
          <p:cNvPr id="3" name="Content Placeholder 2"/>
          <p:cNvSpPr>
            <a:spLocks noGrp="1"/>
          </p:cNvSpPr>
          <p:nvPr>
            <p:ph idx="1"/>
          </p:nvPr>
        </p:nvSpPr>
        <p:spPr>
          <a:xfrm>
            <a:off x="838200" y="1282890"/>
            <a:ext cx="10515600" cy="5322626"/>
          </a:xfrm>
        </p:spPr>
        <p:txBody>
          <a:bodyPr>
            <a:normAutofit fontScale="70000" lnSpcReduction="20000"/>
          </a:bodyPr>
          <a:lstStyle/>
          <a:p>
            <a:r>
              <a:rPr lang="en-US" dirty="0"/>
              <a:t>The Hypertext Transfer Protocol (HTTP), the Web’s application-layer protocol, is at the heart of the Web. </a:t>
            </a:r>
          </a:p>
          <a:p>
            <a:r>
              <a:rPr lang="en-US" dirty="0"/>
              <a:t> HTTP is implemented in two programs: </a:t>
            </a:r>
            <a:r>
              <a:rPr lang="en-US" b="1" dirty="0"/>
              <a:t>a client program </a:t>
            </a:r>
            <a:r>
              <a:rPr lang="en-US" dirty="0"/>
              <a:t>and </a:t>
            </a:r>
            <a:r>
              <a:rPr lang="en-US" b="1" dirty="0"/>
              <a:t>a server program.</a:t>
            </a:r>
            <a:r>
              <a:rPr lang="en-US" dirty="0"/>
              <a:t> </a:t>
            </a:r>
          </a:p>
          <a:p>
            <a:r>
              <a:rPr lang="en-US" dirty="0"/>
              <a:t>The client program and server program, executing on different end systems, talk to each other by exchanging HTTP messages.</a:t>
            </a:r>
          </a:p>
          <a:p>
            <a:r>
              <a:rPr lang="en-US" dirty="0"/>
              <a:t> HTTP defines the structure of these messages and how the client and server exchange the messages.</a:t>
            </a:r>
          </a:p>
          <a:p>
            <a:r>
              <a:rPr lang="en-US" dirty="0"/>
              <a:t>A Web page (also called a document) consists of objects. An object is simply a file—such as an HTML file, a JPEG image, a Java applet, or a video clip—that is addressable by a single URL. </a:t>
            </a:r>
          </a:p>
          <a:p>
            <a:r>
              <a:rPr lang="en-US" dirty="0"/>
              <a:t>Most Web pages consist of a base HTML file and several referenced objects. For example, if a Web page contains HTML text and five JPEG images, then the Web page has six objects: the base HTML file plus the five images. </a:t>
            </a:r>
          </a:p>
          <a:p>
            <a:r>
              <a:rPr lang="en-US" dirty="0"/>
              <a:t>The base HTML file references the other objects in the page with the objects’ URLs. </a:t>
            </a:r>
          </a:p>
          <a:p>
            <a:r>
              <a:rPr lang="en-US" dirty="0"/>
              <a:t>Each URL has two components</a:t>
            </a:r>
            <a:r>
              <a:rPr lang="en-US" b="1" dirty="0"/>
              <a:t>: the hostname of the server that houses the object </a:t>
            </a:r>
            <a:r>
              <a:rPr lang="en-US" dirty="0"/>
              <a:t>and</a:t>
            </a:r>
            <a:r>
              <a:rPr lang="en-US" b="1" dirty="0"/>
              <a:t> the object’s path name</a:t>
            </a:r>
            <a:r>
              <a:rPr lang="en-US" dirty="0"/>
              <a:t>. For example, the URL</a:t>
            </a:r>
          </a:p>
          <a:p>
            <a:r>
              <a:rPr lang="en-US" b="1" dirty="0"/>
              <a:t>http://www.someSchool.edu/someDepartment/picture.gif</a:t>
            </a:r>
          </a:p>
          <a:p>
            <a:pPr lvl="1"/>
            <a:r>
              <a:rPr lang="en-US" dirty="0"/>
              <a:t>has </a:t>
            </a:r>
            <a:r>
              <a:rPr lang="en-US" u="sng" dirty="0"/>
              <a:t>www.someSchool.edu</a:t>
            </a:r>
            <a:r>
              <a:rPr lang="en-US" dirty="0"/>
              <a:t> for a</a:t>
            </a:r>
            <a:r>
              <a:rPr lang="en-US" b="1" dirty="0"/>
              <a:t> hostname </a:t>
            </a:r>
            <a:r>
              <a:rPr lang="en-US" dirty="0"/>
              <a:t>and </a:t>
            </a:r>
            <a:r>
              <a:rPr lang="en-US" u="sng" dirty="0"/>
              <a:t>/</a:t>
            </a:r>
            <a:r>
              <a:rPr lang="en-US" u="sng" dirty="0" err="1"/>
              <a:t>someDepartment</a:t>
            </a:r>
            <a:r>
              <a:rPr lang="en-US" u="sng" dirty="0"/>
              <a:t>/ picture.gif </a:t>
            </a:r>
            <a:r>
              <a:rPr lang="en-US" dirty="0"/>
              <a:t>for a </a:t>
            </a:r>
            <a:r>
              <a:rPr lang="en-US" b="1" dirty="0"/>
              <a:t>path name</a:t>
            </a:r>
            <a:r>
              <a:rPr lang="en-US" dirty="0"/>
              <a:t>.  </a:t>
            </a:r>
          </a:p>
        </p:txBody>
      </p:sp>
    </p:spTree>
    <p:extLst>
      <p:ext uri="{BB962C8B-B14F-4D97-AF65-F5344CB8AC3E}">
        <p14:creationId xmlns:p14="http://schemas.microsoft.com/office/powerpoint/2010/main" val="3462160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400"/>
              <a:t>2: Application Layer</a:t>
            </a:r>
            <a:endParaRPr lang="en-US" sz="1400">
              <a:latin typeface="Times New Roman" panose="02020603050405020304" pitchFamily="18" charset="0"/>
            </a:endParaRPr>
          </a:p>
        </p:txBody>
      </p:sp>
      <p:sp>
        <p:nvSpPr>
          <p:cNvPr id="2560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4187AA3-622B-48C3-8D63-990EA29F9290}" type="slidenum">
              <a:rPr lang="en-US" sz="1400">
                <a:latin typeface="Times New Roman" panose="02020603050405020304" pitchFamily="18" charset="0"/>
              </a:rPr>
              <a:pPr>
                <a:spcBef>
                  <a:spcPct val="0"/>
                </a:spcBef>
                <a:buClrTx/>
                <a:buSzTx/>
                <a:buFontTx/>
                <a:buNone/>
              </a:pPr>
              <a:t>26</a:t>
            </a:fld>
            <a:endParaRPr lang="en-US" sz="1400">
              <a:latin typeface="Times New Roman" panose="02020603050405020304" pitchFamily="18" charset="0"/>
            </a:endParaRPr>
          </a:p>
        </p:txBody>
      </p:sp>
      <p:sp>
        <p:nvSpPr>
          <p:cNvPr id="25604" name="Rectangle 2"/>
          <p:cNvSpPr>
            <a:spLocks noGrp="1" noChangeArrowheads="1"/>
          </p:cNvSpPr>
          <p:nvPr>
            <p:ph type="title"/>
          </p:nvPr>
        </p:nvSpPr>
        <p:spPr/>
        <p:txBody>
          <a:bodyPr/>
          <a:lstStyle/>
          <a:p>
            <a:r>
              <a:rPr lang="en-US" sz="3600"/>
              <a:t>HTTP overview</a:t>
            </a:r>
            <a:endParaRPr lang="en-US"/>
          </a:p>
        </p:txBody>
      </p:sp>
      <p:sp>
        <p:nvSpPr>
          <p:cNvPr id="25605" name="Rectangle 3"/>
          <p:cNvSpPr>
            <a:spLocks noGrp="1" noChangeArrowheads="1"/>
          </p:cNvSpPr>
          <p:nvPr>
            <p:ph type="body" sz="half" idx="1"/>
          </p:nvPr>
        </p:nvSpPr>
        <p:spPr/>
        <p:txBody>
          <a:bodyPr/>
          <a:lstStyle/>
          <a:p>
            <a:pPr>
              <a:buFont typeface="ZapfDingbats" pitchFamily="82" charset="2"/>
              <a:buNone/>
            </a:pPr>
            <a:r>
              <a:rPr lang="en-US" sz="2400" dirty="0">
                <a:solidFill>
                  <a:srgbClr val="FF0000"/>
                </a:solidFill>
              </a:rPr>
              <a:t>HTTP: hypertext transfer protocol</a:t>
            </a:r>
            <a:endParaRPr lang="en-US" sz="2400" dirty="0"/>
          </a:p>
          <a:p>
            <a:r>
              <a:rPr lang="en-US" sz="2000" dirty="0"/>
              <a:t>Web’s application layer protocol</a:t>
            </a:r>
          </a:p>
          <a:p>
            <a:r>
              <a:rPr lang="en-US" sz="2000" dirty="0"/>
              <a:t>client/server model</a:t>
            </a:r>
          </a:p>
          <a:p>
            <a:pPr lvl="1"/>
            <a:r>
              <a:rPr lang="en-US" sz="2000" i="1" dirty="0">
                <a:solidFill>
                  <a:srgbClr val="FF0000"/>
                </a:solidFill>
              </a:rPr>
              <a:t>client:</a:t>
            </a:r>
            <a:r>
              <a:rPr lang="en-US" sz="2000" dirty="0"/>
              <a:t> browser that requests, receives, “displays” Web objects</a:t>
            </a:r>
          </a:p>
          <a:p>
            <a:pPr lvl="1"/>
            <a:r>
              <a:rPr lang="en-US" sz="2000" i="1" dirty="0">
                <a:solidFill>
                  <a:srgbClr val="FF0000"/>
                </a:solidFill>
              </a:rPr>
              <a:t>server:</a:t>
            </a:r>
            <a:r>
              <a:rPr lang="en-US" sz="2000" dirty="0"/>
              <a:t> Web server sends objects in response to requests</a:t>
            </a:r>
          </a:p>
          <a:p>
            <a:pPr>
              <a:buFont typeface="ZapfDingbats" pitchFamily="82" charset="2"/>
              <a:buNone/>
            </a:pPr>
            <a:endParaRPr lang="en-US" sz="2000" dirty="0"/>
          </a:p>
        </p:txBody>
      </p:sp>
      <p:graphicFrame>
        <p:nvGraphicFramePr>
          <p:cNvPr id="25606" name="Object 6"/>
          <p:cNvGraphicFramePr>
            <a:graphicFrameLocks noChangeAspect="1"/>
          </p:cNvGraphicFramePr>
          <p:nvPr/>
        </p:nvGraphicFramePr>
        <p:xfrm>
          <a:off x="6448426" y="1860550"/>
          <a:ext cx="752475" cy="596900"/>
        </p:xfrm>
        <a:graphic>
          <a:graphicData uri="http://schemas.openxmlformats.org/presentationml/2006/ole">
            <mc:AlternateContent xmlns:mc="http://schemas.openxmlformats.org/markup-compatibility/2006">
              <mc:Choice xmlns:v="urn:schemas-microsoft-com:vml" Requires="v">
                <p:oleObj spid="_x0000_s2206"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6" y="1860550"/>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Text Box 7"/>
          <p:cNvSpPr txBox="1">
            <a:spLocks noChangeArrowheads="1"/>
          </p:cNvSpPr>
          <p:nvPr/>
        </p:nvSpPr>
        <p:spPr bwMode="auto">
          <a:xfrm>
            <a:off x="6297613" y="2455864"/>
            <a:ext cx="116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PC running</a:t>
            </a:r>
          </a:p>
          <a:p>
            <a:pPr algn="ctr">
              <a:spcBef>
                <a:spcPct val="0"/>
              </a:spcBef>
              <a:buClrTx/>
              <a:buSzTx/>
              <a:buFontTx/>
              <a:buNone/>
            </a:pPr>
            <a:r>
              <a:rPr lang="en-US" sz="1600"/>
              <a:t>Explorer</a:t>
            </a:r>
            <a:endParaRPr lang="en-US" sz="2400">
              <a:latin typeface="Times New Roman" panose="02020603050405020304" pitchFamily="18" charset="0"/>
            </a:endParaRPr>
          </a:p>
        </p:txBody>
      </p:sp>
      <p:graphicFrame>
        <p:nvGraphicFramePr>
          <p:cNvPr id="25608" name="Object 8"/>
          <p:cNvGraphicFramePr>
            <a:graphicFrameLocks noChangeAspect="1"/>
          </p:cNvGraphicFramePr>
          <p:nvPr/>
        </p:nvGraphicFramePr>
        <p:xfrm>
          <a:off x="6543676" y="4556125"/>
          <a:ext cx="752475" cy="596900"/>
        </p:xfrm>
        <a:graphic>
          <a:graphicData uri="http://schemas.openxmlformats.org/presentationml/2006/ole">
            <mc:AlternateContent xmlns:mc="http://schemas.openxmlformats.org/markup-compatibility/2006">
              <mc:Choice xmlns:v="urn:schemas-microsoft-com:vml" Requires="v">
                <p:oleObj spid="_x0000_s2207"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6" y="4556125"/>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 Box 9"/>
          <p:cNvSpPr txBox="1">
            <a:spLocks noChangeArrowheads="1"/>
          </p:cNvSpPr>
          <p:nvPr/>
        </p:nvSpPr>
        <p:spPr bwMode="auto">
          <a:xfrm>
            <a:off x="9015413" y="3836989"/>
            <a:ext cx="138271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Server </a:t>
            </a:r>
          </a:p>
          <a:p>
            <a:pPr algn="ctr">
              <a:spcBef>
                <a:spcPct val="0"/>
              </a:spcBef>
              <a:buClrTx/>
              <a:buSzTx/>
              <a:buFontTx/>
              <a:buNone/>
            </a:pPr>
            <a:r>
              <a:rPr lang="en-US" sz="1600"/>
              <a:t>running</a:t>
            </a:r>
          </a:p>
          <a:p>
            <a:pPr algn="ctr">
              <a:spcBef>
                <a:spcPct val="0"/>
              </a:spcBef>
              <a:buClrTx/>
              <a:buSzTx/>
              <a:buFontTx/>
              <a:buNone/>
            </a:pPr>
            <a:r>
              <a:rPr lang="en-US" sz="1600"/>
              <a:t>Apache Web</a:t>
            </a:r>
          </a:p>
          <a:p>
            <a:pPr algn="ctr">
              <a:spcBef>
                <a:spcPct val="0"/>
              </a:spcBef>
              <a:buClrTx/>
              <a:buSzTx/>
              <a:buFontTx/>
              <a:buNone/>
            </a:pPr>
            <a:r>
              <a:rPr lang="en-US" sz="1600"/>
              <a:t>server</a:t>
            </a:r>
            <a:endParaRPr lang="en-US" sz="2400">
              <a:latin typeface="Times New Roman" panose="02020603050405020304" pitchFamily="18" charset="0"/>
            </a:endParaRPr>
          </a:p>
        </p:txBody>
      </p:sp>
      <p:grpSp>
        <p:nvGrpSpPr>
          <p:cNvPr id="25610" name="Group 10"/>
          <p:cNvGrpSpPr>
            <a:grpSpLocks/>
          </p:cNvGrpSpPr>
          <p:nvPr/>
        </p:nvGrpSpPr>
        <p:grpSpPr bwMode="auto">
          <a:xfrm>
            <a:off x="9434514" y="2725738"/>
            <a:ext cx="504825" cy="1071562"/>
            <a:chOff x="4180" y="783"/>
            <a:chExt cx="150" cy="307"/>
          </a:xfrm>
        </p:grpSpPr>
        <p:sp>
          <p:nvSpPr>
            <p:cNvPr id="25620" name="AutoShape 1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1" name="Rectangle 1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2"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3"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4" name="Line 1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1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6"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7" name="Rectangle 1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grpSp>
      <p:sp>
        <p:nvSpPr>
          <p:cNvPr id="25611" name="Line 19"/>
          <p:cNvSpPr>
            <a:spLocks noChangeShapeType="1"/>
          </p:cNvSpPr>
          <p:nvPr/>
        </p:nvSpPr>
        <p:spPr bwMode="auto">
          <a:xfrm>
            <a:off x="7267576" y="2133601"/>
            <a:ext cx="2085975" cy="9620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20"/>
          <p:cNvSpPr>
            <a:spLocks noChangeShapeType="1"/>
          </p:cNvSpPr>
          <p:nvPr/>
        </p:nvSpPr>
        <p:spPr bwMode="auto">
          <a:xfrm flipH="1" flipV="1">
            <a:off x="7324726" y="2333626"/>
            <a:ext cx="1971675" cy="904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21"/>
          <p:cNvSpPr>
            <a:spLocks noChangeShapeType="1"/>
          </p:cNvSpPr>
          <p:nvPr/>
        </p:nvSpPr>
        <p:spPr bwMode="auto">
          <a:xfrm flipV="1">
            <a:off x="7258051" y="3505201"/>
            <a:ext cx="2047875" cy="10953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22"/>
          <p:cNvSpPr>
            <a:spLocks noChangeShapeType="1"/>
          </p:cNvSpPr>
          <p:nvPr/>
        </p:nvSpPr>
        <p:spPr bwMode="auto">
          <a:xfrm flipH="1">
            <a:off x="7334251" y="3629026"/>
            <a:ext cx="2047875" cy="1133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5" name="Text Box 23"/>
          <p:cNvSpPr txBox="1">
            <a:spLocks noChangeArrowheads="1"/>
          </p:cNvSpPr>
          <p:nvPr/>
        </p:nvSpPr>
        <p:spPr bwMode="auto">
          <a:xfrm>
            <a:off x="6445250" y="5218114"/>
            <a:ext cx="1322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Mac running</a:t>
            </a:r>
          </a:p>
          <a:p>
            <a:pPr algn="ctr">
              <a:spcBef>
                <a:spcPct val="0"/>
              </a:spcBef>
              <a:buClrTx/>
              <a:buSzTx/>
              <a:buFontTx/>
              <a:buNone/>
            </a:pPr>
            <a:r>
              <a:rPr lang="en-US" sz="1600"/>
              <a:t>Navigator</a:t>
            </a:r>
            <a:endParaRPr lang="en-US" sz="2400">
              <a:latin typeface="Times New Roman" panose="02020603050405020304" pitchFamily="18" charset="0"/>
            </a:endParaRPr>
          </a:p>
        </p:txBody>
      </p:sp>
      <p:sp>
        <p:nvSpPr>
          <p:cNvPr id="25616" name="Text Box 24"/>
          <p:cNvSpPr txBox="1">
            <a:spLocks noChangeArrowheads="1"/>
          </p:cNvSpPr>
          <p:nvPr/>
        </p:nvSpPr>
        <p:spPr bwMode="auto">
          <a:xfrm rot="1422049">
            <a:off x="7621588" y="2293938"/>
            <a:ext cx="1509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request</a:t>
            </a:r>
            <a:endParaRPr lang="en-US" sz="2400">
              <a:latin typeface="Times New Roman" panose="02020603050405020304" pitchFamily="18" charset="0"/>
            </a:endParaRPr>
          </a:p>
        </p:txBody>
      </p:sp>
      <p:sp>
        <p:nvSpPr>
          <p:cNvPr id="25617" name="Text Box 25"/>
          <p:cNvSpPr txBox="1">
            <a:spLocks noChangeArrowheads="1"/>
          </p:cNvSpPr>
          <p:nvPr/>
        </p:nvSpPr>
        <p:spPr bwMode="auto">
          <a:xfrm rot="-1692639">
            <a:off x="7412038" y="3789363"/>
            <a:ext cx="1509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request</a:t>
            </a:r>
            <a:endParaRPr lang="en-US" sz="2400">
              <a:latin typeface="Times New Roman" panose="02020603050405020304" pitchFamily="18" charset="0"/>
            </a:endParaRPr>
          </a:p>
        </p:txBody>
      </p:sp>
      <p:sp>
        <p:nvSpPr>
          <p:cNvPr id="25618" name="Text Box 26"/>
          <p:cNvSpPr txBox="1">
            <a:spLocks noChangeArrowheads="1"/>
          </p:cNvSpPr>
          <p:nvPr/>
        </p:nvSpPr>
        <p:spPr bwMode="auto">
          <a:xfrm rot="1411598">
            <a:off x="7434264" y="2741613"/>
            <a:ext cx="1620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response</a:t>
            </a:r>
            <a:endParaRPr lang="en-US" sz="2400">
              <a:latin typeface="Times New Roman" panose="02020603050405020304" pitchFamily="18" charset="0"/>
            </a:endParaRPr>
          </a:p>
        </p:txBody>
      </p:sp>
      <p:sp>
        <p:nvSpPr>
          <p:cNvPr id="25619" name="Text Box 28"/>
          <p:cNvSpPr txBox="1">
            <a:spLocks noChangeArrowheads="1"/>
          </p:cNvSpPr>
          <p:nvPr/>
        </p:nvSpPr>
        <p:spPr bwMode="auto">
          <a:xfrm rot="-1737783">
            <a:off x="7615239" y="4122738"/>
            <a:ext cx="1620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response</a:t>
            </a:r>
            <a:endParaRPr lang="en-US" sz="2400">
              <a:latin typeface="Times New Roman" panose="02020603050405020304" pitchFamily="18" charset="0"/>
            </a:endParaRPr>
          </a:p>
        </p:txBody>
      </p:sp>
    </p:spTree>
    <p:extLst>
      <p:ext uri="{BB962C8B-B14F-4D97-AF65-F5344CB8AC3E}">
        <p14:creationId xmlns:p14="http://schemas.microsoft.com/office/powerpoint/2010/main" val="206404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400"/>
              <a:t>2: Application Layer</a:t>
            </a:r>
            <a:endParaRPr lang="en-US" sz="1400">
              <a:latin typeface="Times New Roman" panose="02020603050405020304" pitchFamily="18" charset="0"/>
            </a:endParaRPr>
          </a:p>
        </p:txBody>
      </p:sp>
      <p:sp>
        <p:nvSpPr>
          <p:cNvPr id="2560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4187AA3-622B-48C3-8D63-990EA29F9290}" type="slidenum">
              <a:rPr lang="en-US" sz="1400">
                <a:latin typeface="Times New Roman" panose="02020603050405020304" pitchFamily="18" charset="0"/>
              </a:rPr>
              <a:pPr>
                <a:spcBef>
                  <a:spcPct val="0"/>
                </a:spcBef>
                <a:buClrTx/>
                <a:buSzTx/>
                <a:buFontTx/>
                <a:buNone/>
              </a:pPr>
              <a:t>27</a:t>
            </a:fld>
            <a:endParaRPr lang="en-US" sz="1400">
              <a:latin typeface="Times New Roman" panose="02020603050405020304" pitchFamily="18" charset="0"/>
            </a:endParaRPr>
          </a:p>
        </p:txBody>
      </p:sp>
      <p:sp>
        <p:nvSpPr>
          <p:cNvPr id="25604" name="Rectangle 2"/>
          <p:cNvSpPr>
            <a:spLocks noGrp="1" noChangeArrowheads="1"/>
          </p:cNvSpPr>
          <p:nvPr>
            <p:ph type="title"/>
          </p:nvPr>
        </p:nvSpPr>
        <p:spPr/>
        <p:txBody>
          <a:bodyPr/>
          <a:lstStyle/>
          <a:p>
            <a:r>
              <a:rPr lang="en-US" sz="3600"/>
              <a:t>HTTP overview</a:t>
            </a:r>
            <a:endParaRPr lang="en-US"/>
          </a:p>
        </p:txBody>
      </p:sp>
      <p:sp>
        <p:nvSpPr>
          <p:cNvPr id="25605" name="Rectangle 3"/>
          <p:cNvSpPr>
            <a:spLocks noGrp="1" noChangeArrowheads="1"/>
          </p:cNvSpPr>
          <p:nvPr>
            <p:ph type="body" sz="half" idx="1"/>
          </p:nvPr>
        </p:nvSpPr>
        <p:spPr/>
        <p:txBody>
          <a:bodyPr>
            <a:normAutofit fontScale="92500" lnSpcReduction="20000"/>
          </a:bodyPr>
          <a:lstStyle/>
          <a:p>
            <a:r>
              <a:rPr lang="en-US" sz="2400" dirty="0"/>
              <a:t>HTTP defines how Web clients request Web pages from Web servers and how servers transfer Web pages to clients. </a:t>
            </a:r>
          </a:p>
          <a:p>
            <a:r>
              <a:rPr lang="en-US" sz="2000" dirty="0"/>
              <a:t> When a user requests a Web page (for example, clicks on a hyperlink), the browser sends HTTP request messages for the objects in the page to the server. </a:t>
            </a:r>
          </a:p>
          <a:p>
            <a:r>
              <a:rPr lang="en-US" sz="2000" dirty="0"/>
              <a:t>The server receives the requests and responds with HTTP response messages that contain the objects</a:t>
            </a:r>
          </a:p>
          <a:p>
            <a:r>
              <a:rPr lang="en-US" sz="2000" dirty="0"/>
              <a:t>HTTP </a:t>
            </a:r>
            <a:r>
              <a:rPr lang="en-US" sz="2000"/>
              <a:t>uses TCP as </a:t>
            </a:r>
            <a:r>
              <a:rPr lang="en-US" sz="2000" dirty="0"/>
              <a:t>its underlying transport protocol . </a:t>
            </a:r>
          </a:p>
          <a:p>
            <a:r>
              <a:rPr lang="en-US" sz="2000" dirty="0"/>
              <a:t>The HTTP client first initiates a TCP connection with the server. </a:t>
            </a:r>
          </a:p>
          <a:p>
            <a:r>
              <a:rPr lang="en-US" sz="2000" dirty="0"/>
              <a:t>Once the connection is established, the browser and the server processes access TCP through their socket interfaces. </a:t>
            </a:r>
          </a:p>
        </p:txBody>
      </p:sp>
      <p:graphicFrame>
        <p:nvGraphicFramePr>
          <p:cNvPr id="25606" name="Object 6"/>
          <p:cNvGraphicFramePr>
            <a:graphicFrameLocks noChangeAspect="1"/>
          </p:cNvGraphicFramePr>
          <p:nvPr/>
        </p:nvGraphicFramePr>
        <p:xfrm>
          <a:off x="6448426" y="1860550"/>
          <a:ext cx="752475" cy="596900"/>
        </p:xfrm>
        <a:graphic>
          <a:graphicData uri="http://schemas.openxmlformats.org/presentationml/2006/ole">
            <mc:AlternateContent xmlns:mc="http://schemas.openxmlformats.org/markup-compatibility/2006">
              <mc:Choice xmlns:v="urn:schemas-microsoft-com:vml" Requires="v">
                <p:oleObj spid="_x0000_s3230"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6" y="1860550"/>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Text Box 7"/>
          <p:cNvSpPr txBox="1">
            <a:spLocks noChangeArrowheads="1"/>
          </p:cNvSpPr>
          <p:nvPr/>
        </p:nvSpPr>
        <p:spPr bwMode="auto">
          <a:xfrm>
            <a:off x="6297613" y="2455864"/>
            <a:ext cx="116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PC running</a:t>
            </a:r>
          </a:p>
          <a:p>
            <a:pPr algn="ctr">
              <a:spcBef>
                <a:spcPct val="0"/>
              </a:spcBef>
              <a:buClrTx/>
              <a:buSzTx/>
              <a:buFontTx/>
              <a:buNone/>
            </a:pPr>
            <a:r>
              <a:rPr lang="en-US" sz="1600"/>
              <a:t>Explorer</a:t>
            </a:r>
            <a:endParaRPr lang="en-US" sz="2400">
              <a:latin typeface="Times New Roman" panose="02020603050405020304" pitchFamily="18" charset="0"/>
            </a:endParaRPr>
          </a:p>
        </p:txBody>
      </p:sp>
      <p:graphicFrame>
        <p:nvGraphicFramePr>
          <p:cNvPr id="25608" name="Object 8"/>
          <p:cNvGraphicFramePr>
            <a:graphicFrameLocks noChangeAspect="1"/>
          </p:cNvGraphicFramePr>
          <p:nvPr/>
        </p:nvGraphicFramePr>
        <p:xfrm>
          <a:off x="6543676" y="4556125"/>
          <a:ext cx="752475" cy="596900"/>
        </p:xfrm>
        <a:graphic>
          <a:graphicData uri="http://schemas.openxmlformats.org/presentationml/2006/ole">
            <mc:AlternateContent xmlns:mc="http://schemas.openxmlformats.org/markup-compatibility/2006">
              <mc:Choice xmlns:v="urn:schemas-microsoft-com:vml" Requires="v">
                <p:oleObj spid="_x0000_s3231" name="Clip" r:id="rId5" imgW="1307263" imgH="1084139" progId="MS_ClipArt_Gallery.2">
                  <p:embed/>
                </p:oleObj>
              </mc:Choice>
              <mc:Fallback>
                <p:oleObj name="Clip" r:id="rId5"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6" y="4556125"/>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 Box 9"/>
          <p:cNvSpPr txBox="1">
            <a:spLocks noChangeArrowheads="1"/>
          </p:cNvSpPr>
          <p:nvPr/>
        </p:nvSpPr>
        <p:spPr bwMode="auto">
          <a:xfrm>
            <a:off x="9015413" y="3836989"/>
            <a:ext cx="138271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Server </a:t>
            </a:r>
          </a:p>
          <a:p>
            <a:pPr algn="ctr">
              <a:spcBef>
                <a:spcPct val="0"/>
              </a:spcBef>
              <a:buClrTx/>
              <a:buSzTx/>
              <a:buFontTx/>
              <a:buNone/>
            </a:pPr>
            <a:r>
              <a:rPr lang="en-US" sz="1600"/>
              <a:t>running</a:t>
            </a:r>
          </a:p>
          <a:p>
            <a:pPr algn="ctr">
              <a:spcBef>
                <a:spcPct val="0"/>
              </a:spcBef>
              <a:buClrTx/>
              <a:buSzTx/>
              <a:buFontTx/>
              <a:buNone/>
            </a:pPr>
            <a:r>
              <a:rPr lang="en-US" sz="1600"/>
              <a:t>Apache Web</a:t>
            </a:r>
          </a:p>
          <a:p>
            <a:pPr algn="ctr">
              <a:spcBef>
                <a:spcPct val="0"/>
              </a:spcBef>
              <a:buClrTx/>
              <a:buSzTx/>
              <a:buFontTx/>
              <a:buNone/>
            </a:pPr>
            <a:r>
              <a:rPr lang="en-US" sz="1600"/>
              <a:t>server</a:t>
            </a:r>
            <a:endParaRPr lang="en-US" sz="2400">
              <a:latin typeface="Times New Roman" panose="02020603050405020304" pitchFamily="18" charset="0"/>
            </a:endParaRPr>
          </a:p>
        </p:txBody>
      </p:sp>
      <p:grpSp>
        <p:nvGrpSpPr>
          <p:cNvPr id="25610" name="Group 10"/>
          <p:cNvGrpSpPr>
            <a:grpSpLocks/>
          </p:cNvGrpSpPr>
          <p:nvPr/>
        </p:nvGrpSpPr>
        <p:grpSpPr bwMode="auto">
          <a:xfrm>
            <a:off x="9434514" y="2725738"/>
            <a:ext cx="504825" cy="1071562"/>
            <a:chOff x="4180" y="783"/>
            <a:chExt cx="150" cy="307"/>
          </a:xfrm>
        </p:grpSpPr>
        <p:sp>
          <p:nvSpPr>
            <p:cNvPr id="25620" name="AutoShape 1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1" name="Rectangle 1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2"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3"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4" name="Line 1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1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6"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5627" name="Rectangle 1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grpSp>
      <p:sp>
        <p:nvSpPr>
          <p:cNvPr id="25611" name="Line 19"/>
          <p:cNvSpPr>
            <a:spLocks noChangeShapeType="1"/>
          </p:cNvSpPr>
          <p:nvPr/>
        </p:nvSpPr>
        <p:spPr bwMode="auto">
          <a:xfrm>
            <a:off x="7267576" y="2133601"/>
            <a:ext cx="2085975" cy="9620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20"/>
          <p:cNvSpPr>
            <a:spLocks noChangeShapeType="1"/>
          </p:cNvSpPr>
          <p:nvPr/>
        </p:nvSpPr>
        <p:spPr bwMode="auto">
          <a:xfrm flipH="1" flipV="1">
            <a:off x="7324726" y="2333626"/>
            <a:ext cx="1971675" cy="904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21"/>
          <p:cNvSpPr>
            <a:spLocks noChangeShapeType="1"/>
          </p:cNvSpPr>
          <p:nvPr/>
        </p:nvSpPr>
        <p:spPr bwMode="auto">
          <a:xfrm flipV="1">
            <a:off x="7258051" y="3505201"/>
            <a:ext cx="2047875" cy="10953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22"/>
          <p:cNvSpPr>
            <a:spLocks noChangeShapeType="1"/>
          </p:cNvSpPr>
          <p:nvPr/>
        </p:nvSpPr>
        <p:spPr bwMode="auto">
          <a:xfrm flipH="1">
            <a:off x="7334251" y="3629026"/>
            <a:ext cx="2047875" cy="1133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5" name="Text Box 23"/>
          <p:cNvSpPr txBox="1">
            <a:spLocks noChangeArrowheads="1"/>
          </p:cNvSpPr>
          <p:nvPr/>
        </p:nvSpPr>
        <p:spPr bwMode="auto">
          <a:xfrm>
            <a:off x="6445250" y="5218114"/>
            <a:ext cx="1322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Mac running</a:t>
            </a:r>
          </a:p>
          <a:p>
            <a:pPr algn="ctr">
              <a:spcBef>
                <a:spcPct val="0"/>
              </a:spcBef>
              <a:buClrTx/>
              <a:buSzTx/>
              <a:buFontTx/>
              <a:buNone/>
            </a:pPr>
            <a:r>
              <a:rPr lang="en-US" sz="1600"/>
              <a:t>Navigator</a:t>
            </a:r>
            <a:endParaRPr lang="en-US" sz="2400">
              <a:latin typeface="Times New Roman" panose="02020603050405020304" pitchFamily="18" charset="0"/>
            </a:endParaRPr>
          </a:p>
        </p:txBody>
      </p:sp>
      <p:sp>
        <p:nvSpPr>
          <p:cNvPr id="25616" name="Text Box 24"/>
          <p:cNvSpPr txBox="1">
            <a:spLocks noChangeArrowheads="1"/>
          </p:cNvSpPr>
          <p:nvPr/>
        </p:nvSpPr>
        <p:spPr bwMode="auto">
          <a:xfrm rot="1422049">
            <a:off x="7621588" y="2293938"/>
            <a:ext cx="1509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request</a:t>
            </a:r>
            <a:endParaRPr lang="en-US" sz="2400">
              <a:latin typeface="Times New Roman" panose="02020603050405020304" pitchFamily="18" charset="0"/>
            </a:endParaRPr>
          </a:p>
        </p:txBody>
      </p:sp>
      <p:sp>
        <p:nvSpPr>
          <p:cNvPr id="25617" name="Text Box 25"/>
          <p:cNvSpPr txBox="1">
            <a:spLocks noChangeArrowheads="1"/>
          </p:cNvSpPr>
          <p:nvPr/>
        </p:nvSpPr>
        <p:spPr bwMode="auto">
          <a:xfrm rot="-1692639">
            <a:off x="7412038" y="3789363"/>
            <a:ext cx="1509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request</a:t>
            </a:r>
            <a:endParaRPr lang="en-US" sz="2400">
              <a:latin typeface="Times New Roman" panose="02020603050405020304" pitchFamily="18" charset="0"/>
            </a:endParaRPr>
          </a:p>
        </p:txBody>
      </p:sp>
      <p:sp>
        <p:nvSpPr>
          <p:cNvPr id="25618" name="Text Box 26"/>
          <p:cNvSpPr txBox="1">
            <a:spLocks noChangeArrowheads="1"/>
          </p:cNvSpPr>
          <p:nvPr/>
        </p:nvSpPr>
        <p:spPr bwMode="auto">
          <a:xfrm rot="1411598">
            <a:off x="7434264" y="2741613"/>
            <a:ext cx="1620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response</a:t>
            </a:r>
            <a:endParaRPr lang="en-US" sz="2400">
              <a:latin typeface="Times New Roman" panose="02020603050405020304" pitchFamily="18" charset="0"/>
            </a:endParaRPr>
          </a:p>
        </p:txBody>
      </p:sp>
      <p:sp>
        <p:nvSpPr>
          <p:cNvPr id="25619" name="Text Box 28"/>
          <p:cNvSpPr txBox="1">
            <a:spLocks noChangeArrowheads="1"/>
          </p:cNvSpPr>
          <p:nvPr/>
        </p:nvSpPr>
        <p:spPr bwMode="auto">
          <a:xfrm rot="-1737783">
            <a:off x="7615239" y="4122738"/>
            <a:ext cx="1620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response</a:t>
            </a:r>
            <a:endParaRPr lang="en-US" sz="2400">
              <a:latin typeface="Times New Roman" panose="02020603050405020304" pitchFamily="18" charset="0"/>
            </a:endParaRPr>
          </a:p>
        </p:txBody>
      </p:sp>
    </p:spTree>
    <p:extLst>
      <p:ext uri="{BB962C8B-B14F-4D97-AF65-F5344CB8AC3E}">
        <p14:creationId xmlns:p14="http://schemas.microsoft.com/office/powerpoint/2010/main" val="259972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Overview (</a:t>
            </a:r>
            <a:r>
              <a:rPr lang="en-US" dirty="0" err="1"/>
              <a:t>Cont</a:t>
            </a:r>
            <a:r>
              <a:rPr lang="en-US" dirty="0"/>
              <a:t>…)</a:t>
            </a:r>
          </a:p>
        </p:txBody>
      </p:sp>
      <p:sp>
        <p:nvSpPr>
          <p:cNvPr id="3" name="Content Placeholder 2"/>
          <p:cNvSpPr>
            <a:spLocks noGrp="1"/>
          </p:cNvSpPr>
          <p:nvPr>
            <p:ph idx="1"/>
          </p:nvPr>
        </p:nvSpPr>
        <p:spPr/>
        <p:txBody>
          <a:bodyPr/>
          <a:lstStyle/>
          <a:p>
            <a:r>
              <a:rPr lang="en-US" dirty="0"/>
              <a:t>It is important to note that the server sends requested files to clients without storing any state information about the client.</a:t>
            </a:r>
          </a:p>
          <a:p>
            <a:r>
              <a:rPr lang="en-US" dirty="0"/>
              <a:t> If a particular client asks for the same object twice in a period of a few seconds, the server does not respond by saying that it just served the object to the client; instead, the server resends the object, as it has completely forgotten what it did earlier.</a:t>
            </a:r>
          </a:p>
          <a:p>
            <a:r>
              <a:rPr lang="en-US" dirty="0"/>
              <a:t> Because an HTTP server maintains no information about the clients, HTTP is said to be a </a:t>
            </a:r>
            <a:r>
              <a:rPr lang="en-US" b="1" dirty="0"/>
              <a:t>stateless protocol</a:t>
            </a:r>
            <a:r>
              <a:rPr lang="en-US" dirty="0"/>
              <a:t>. </a:t>
            </a:r>
          </a:p>
        </p:txBody>
      </p:sp>
    </p:spTree>
    <p:extLst>
      <p:ext uri="{BB962C8B-B14F-4D97-AF65-F5344CB8AC3E}">
        <p14:creationId xmlns:p14="http://schemas.microsoft.com/office/powerpoint/2010/main" val="2331772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Non-Persistent and Persistent Connections</a:t>
            </a:r>
          </a:p>
        </p:txBody>
      </p:sp>
      <p:sp>
        <p:nvSpPr>
          <p:cNvPr id="3" name="Content Placeholder 2"/>
          <p:cNvSpPr>
            <a:spLocks noGrp="1"/>
          </p:cNvSpPr>
          <p:nvPr>
            <p:ph idx="1"/>
          </p:nvPr>
        </p:nvSpPr>
        <p:spPr/>
        <p:txBody>
          <a:bodyPr>
            <a:normAutofit fontScale="92500" lnSpcReduction="20000"/>
          </a:bodyPr>
          <a:lstStyle/>
          <a:p>
            <a:r>
              <a:rPr lang="en-US" dirty="0"/>
              <a:t>In many Internet applications, the client and server communicate for an extended period of time, with the client making a series of requests and the server responding to each of the requests. </a:t>
            </a:r>
          </a:p>
          <a:p>
            <a:r>
              <a:rPr lang="en-US" dirty="0"/>
              <a:t>Depending on the application and on how the application is being used, the series of requests may be made back-to-back, periodically at regular intervals, or intermittently. </a:t>
            </a:r>
          </a:p>
          <a:p>
            <a:r>
              <a:rPr lang="en-US" dirty="0"/>
              <a:t>When this client-server interaction is taking place over TCP, the application developer needs to make an important decision––</a:t>
            </a:r>
          </a:p>
          <a:p>
            <a:pPr lvl="1"/>
            <a:r>
              <a:rPr lang="en-US" b="1" dirty="0">
                <a:solidFill>
                  <a:srgbClr val="FF0000"/>
                </a:solidFill>
              </a:rPr>
              <a:t>should each request/response pair be sent over a </a:t>
            </a:r>
            <a:r>
              <a:rPr lang="en-US" b="1" dirty="0" err="1">
                <a:solidFill>
                  <a:srgbClr val="FF0000"/>
                </a:solidFill>
              </a:rPr>
              <a:t>separateTCP</a:t>
            </a:r>
            <a:r>
              <a:rPr lang="en-US" b="1" dirty="0">
                <a:solidFill>
                  <a:srgbClr val="FF0000"/>
                </a:solidFill>
              </a:rPr>
              <a:t> connection, or</a:t>
            </a:r>
          </a:p>
          <a:p>
            <a:pPr lvl="1"/>
            <a:r>
              <a:rPr lang="en-US" b="1" dirty="0">
                <a:solidFill>
                  <a:srgbClr val="FF0000"/>
                </a:solidFill>
              </a:rPr>
              <a:t> should all of the requests and their corresponding responses be sent over the same TCP connection? </a:t>
            </a:r>
          </a:p>
          <a:p>
            <a:r>
              <a:rPr lang="en-US" dirty="0"/>
              <a:t>In the former approach, the application is said to use </a:t>
            </a:r>
            <a:r>
              <a:rPr lang="en-US" b="1" dirty="0"/>
              <a:t>non-persistent connections</a:t>
            </a:r>
            <a:r>
              <a:rPr lang="en-US" dirty="0"/>
              <a:t>; and in the latter approach, </a:t>
            </a:r>
            <a:r>
              <a:rPr lang="en-US" b="1" dirty="0"/>
              <a:t>persistent connections</a:t>
            </a:r>
          </a:p>
        </p:txBody>
      </p:sp>
    </p:spTree>
    <p:extLst>
      <p:ext uri="{BB962C8B-B14F-4D97-AF65-F5344CB8AC3E}">
        <p14:creationId xmlns:p14="http://schemas.microsoft.com/office/powerpoint/2010/main" val="52616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Application Architectures</a:t>
            </a:r>
          </a:p>
        </p:txBody>
      </p:sp>
      <p:sp>
        <p:nvSpPr>
          <p:cNvPr id="3" name="Content Placeholder 2"/>
          <p:cNvSpPr>
            <a:spLocks noGrp="1"/>
          </p:cNvSpPr>
          <p:nvPr>
            <p:ph idx="1"/>
          </p:nvPr>
        </p:nvSpPr>
        <p:spPr/>
        <p:txBody>
          <a:bodyPr/>
          <a:lstStyle/>
          <a:p>
            <a:r>
              <a:rPr lang="en-US" dirty="0"/>
              <a:t>An application’s architecture is distinctly different from the network architecture</a:t>
            </a:r>
          </a:p>
          <a:p>
            <a:r>
              <a:rPr lang="en-US" dirty="0"/>
              <a:t>The application architecture is designed by the application developer and dictates how the application is structured over the various end systems. </a:t>
            </a:r>
          </a:p>
          <a:p>
            <a:r>
              <a:rPr lang="en-US" dirty="0"/>
              <a:t>In choosing the application architecture, an application developer will likely draw on one of the two predominant architectural paradigms used in modern network applications: </a:t>
            </a:r>
            <a:r>
              <a:rPr lang="en-US" b="1" dirty="0"/>
              <a:t>the client-server architecture or the peer-to-peer (P2P) architecture</a:t>
            </a:r>
          </a:p>
        </p:txBody>
      </p:sp>
    </p:spTree>
    <p:extLst>
      <p:ext uri="{BB962C8B-B14F-4D97-AF65-F5344CB8AC3E}">
        <p14:creationId xmlns:p14="http://schemas.microsoft.com/office/powerpoint/2010/main" val="3913997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with Non-Persistent Connections </a:t>
            </a:r>
          </a:p>
        </p:txBody>
      </p:sp>
      <p:sp>
        <p:nvSpPr>
          <p:cNvPr id="3" name="Content Placeholder 2"/>
          <p:cNvSpPr>
            <a:spLocks noGrp="1"/>
          </p:cNvSpPr>
          <p:nvPr>
            <p:ph idx="1"/>
          </p:nvPr>
        </p:nvSpPr>
        <p:spPr>
          <a:xfrm>
            <a:off x="838200" y="1323834"/>
            <a:ext cx="10515600" cy="5431808"/>
          </a:xfrm>
        </p:spPr>
        <p:txBody>
          <a:bodyPr>
            <a:normAutofit fontScale="62500" lnSpcReduction="20000"/>
          </a:bodyPr>
          <a:lstStyle/>
          <a:p>
            <a:r>
              <a:rPr lang="en-US" dirty="0"/>
              <a:t>Suppose a Web page is transferring from server to client for the case of non-persistent connections. </a:t>
            </a:r>
          </a:p>
          <a:p>
            <a:r>
              <a:rPr lang="en-US" dirty="0"/>
              <a:t>Let’s suppose the page consists of a base file and 10 JPEG images, and that all 11 of these objects reside on the same server.</a:t>
            </a:r>
          </a:p>
          <a:p>
            <a:r>
              <a:rPr lang="en-US" dirty="0"/>
              <a:t> Further suppose the URL for the base </a:t>
            </a:r>
            <a:r>
              <a:rPr lang="en-US" dirty="0" err="1"/>
              <a:t>HTMLfile</a:t>
            </a:r>
            <a:r>
              <a:rPr lang="en-US" dirty="0"/>
              <a:t> is</a:t>
            </a:r>
          </a:p>
          <a:p>
            <a:pPr lvl="1"/>
            <a:r>
              <a:rPr lang="en-US" b="1" dirty="0"/>
              <a:t>http://www.someSchool.edu/someDepartment/home.index</a:t>
            </a:r>
          </a:p>
          <a:p>
            <a:pPr marL="0" indent="0">
              <a:buNone/>
            </a:pPr>
            <a:r>
              <a:rPr lang="en-US" dirty="0"/>
              <a:t>Here is what happens:</a:t>
            </a:r>
          </a:p>
          <a:p>
            <a:pPr marL="514350" indent="-514350">
              <a:buAutoNum type="arabicPeriod"/>
            </a:pPr>
            <a:r>
              <a:rPr lang="en-US" dirty="0"/>
              <a:t>The HTTP client process initiates a TCP connection to the server www.someSchool.edu on port number 80, which is the default port number for HTTP. Associated with the TCP connection, there will be a socket at the client and a socket at the server. </a:t>
            </a:r>
          </a:p>
          <a:p>
            <a:pPr marL="514350" indent="-514350">
              <a:buAutoNum type="arabicPeriod"/>
            </a:pPr>
            <a:r>
              <a:rPr lang="en-US" dirty="0"/>
              <a:t>The HTTP client sends an HTTP request message to the server via its socket. The request message includes the path name /</a:t>
            </a:r>
            <a:r>
              <a:rPr lang="en-US" dirty="0" err="1"/>
              <a:t>someDepartment</a:t>
            </a:r>
            <a:r>
              <a:rPr lang="en-US" dirty="0"/>
              <a:t>/</a:t>
            </a:r>
            <a:r>
              <a:rPr lang="en-US" dirty="0" err="1"/>
              <a:t>home.index</a:t>
            </a:r>
            <a:r>
              <a:rPr lang="en-US" dirty="0"/>
              <a:t>. </a:t>
            </a:r>
          </a:p>
          <a:p>
            <a:pPr marL="514350" indent="-514350">
              <a:buAutoNum type="arabicPeriod"/>
            </a:pPr>
            <a:r>
              <a:rPr lang="en-US" dirty="0"/>
              <a:t>The HTTP server process receives the request message via its socket, retrieves the object /</a:t>
            </a:r>
            <a:r>
              <a:rPr lang="en-US" dirty="0" err="1"/>
              <a:t>someDepartment</a:t>
            </a:r>
            <a:r>
              <a:rPr lang="en-US" dirty="0"/>
              <a:t>/</a:t>
            </a:r>
            <a:r>
              <a:rPr lang="en-US" dirty="0" err="1"/>
              <a:t>home.index</a:t>
            </a:r>
            <a:r>
              <a:rPr lang="en-US" dirty="0"/>
              <a:t> from its storage (RAM or disk), encapsulates the object in an HTTP response message, and sends the response message to the client via its socket. </a:t>
            </a:r>
          </a:p>
          <a:p>
            <a:pPr marL="514350" indent="-514350">
              <a:buAutoNum type="arabicPeriod"/>
            </a:pPr>
            <a:r>
              <a:rPr lang="en-US" dirty="0"/>
              <a:t>The HTTP server process tells TCP to close the TCP connection. (But TCP doesn’t actually terminate the connection until it knows for sure that the client has received the response message intact.) </a:t>
            </a:r>
          </a:p>
          <a:p>
            <a:pPr marL="514350" indent="-514350">
              <a:buAutoNum type="arabicPeriod"/>
            </a:pPr>
            <a:r>
              <a:rPr lang="en-US" dirty="0"/>
              <a:t>The HTTP client receives the response message. The TCP connection terminates. The message indicates that the encapsulated object is an HTML file. The client extracts the file from the response message, examines the HTML file, and finds references to the 10 JPEG objects. </a:t>
            </a:r>
          </a:p>
          <a:p>
            <a:pPr marL="514350" indent="-514350">
              <a:buAutoNum type="arabicPeriod"/>
            </a:pPr>
            <a:r>
              <a:rPr lang="en-US" dirty="0"/>
              <a:t>The first four steps are then repeated for each of the referenced JPEG objects</a:t>
            </a:r>
          </a:p>
        </p:txBody>
      </p:sp>
    </p:spTree>
    <p:extLst>
      <p:ext uri="{BB962C8B-B14F-4D97-AF65-F5344CB8AC3E}">
        <p14:creationId xmlns:p14="http://schemas.microsoft.com/office/powerpoint/2010/main" val="377720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As the browser receives the Web page, it displays the page to the user. </a:t>
            </a:r>
          </a:p>
          <a:p>
            <a:r>
              <a:rPr lang="en-US" dirty="0"/>
              <a:t>Two different browsers may interpret (that is, display to the user) a Web page in somewhat different ways.</a:t>
            </a:r>
          </a:p>
          <a:p>
            <a:r>
              <a:rPr lang="en-US" dirty="0"/>
              <a:t> HTTP has nothing to do with how a Web page is interpreted by a client. The HTTP specifications ([RFC 1945] and [RFC 2616]) define only the communication protocol between the client HTTP program and the server HTTP program. </a:t>
            </a:r>
          </a:p>
          <a:p>
            <a:r>
              <a:rPr lang="en-US" dirty="0"/>
              <a:t>Here, each TCP connection is closed after the server sends the object—the connection does not persist for other objects. </a:t>
            </a:r>
          </a:p>
          <a:p>
            <a:r>
              <a:rPr lang="en-US" dirty="0"/>
              <a:t>Note that each TCP connection transports exactly one request message and one response message. Thus, in this example, when a user requests the Web page, 11 TCP connections are generated. </a:t>
            </a:r>
          </a:p>
        </p:txBody>
      </p:sp>
    </p:spTree>
    <p:extLst>
      <p:ext uri="{BB962C8B-B14F-4D97-AF65-F5344CB8AC3E}">
        <p14:creationId xmlns:p14="http://schemas.microsoft.com/office/powerpoint/2010/main" val="1614756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400"/>
              <a:t>2: Application Layer</a:t>
            </a:r>
            <a:endParaRPr lang="en-US" sz="1400">
              <a:latin typeface="Times New Roman" panose="02020603050405020304" pitchFamily="18" charset="0"/>
            </a:endParaRPr>
          </a:p>
        </p:txBody>
      </p:sp>
      <p:sp>
        <p:nvSpPr>
          <p:cNvPr id="307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669E3301-68E4-404A-9BB7-193B0A9142C9}" type="slidenum">
              <a:rPr lang="en-US" sz="1400">
                <a:latin typeface="Times New Roman" panose="02020603050405020304" pitchFamily="18" charset="0"/>
              </a:rPr>
              <a:pPr>
                <a:spcBef>
                  <a:spcPct val="0"/>
                </a:spcBef>
                <a:buClrTx/>
                <a:buSzTx/>
                <a:buFontTx/>
                <a:buNone/>
              </a:pPr>
              <a:t>32</a:t>
            </a:fld>
            <a:endParaRPr lang="en-US" sz="1400">
              <a:latin typeface="Times New Roman" panose="02020603050405020304" pitchFamily="18" charset="0"/>
            </a:endParaRPr>
          </a:p>
        </p:txBody>
      </p:sp>
      <p:sp>
        <p:nvSpPr>
          <p:cNvPr id="30724" name="Rectangle 2"/>
          <p:cNvSpPr>
            <a:spLocks noGrp="1" noChangeArrowheads="1"/>
          </p:cNvSpPr>
          <p:nvPr>
            <p:ph type="title"/>
          </p:nvPr>
        </p:nvSpPr>
        <p:spPr>
          <a:xfrm>
            <a:off x="2057400" y="0"/>
            <a:ext cx="8223250" cy="1143000"/>
          </a:xfrm>
        </p:spPr>
        <p:txBody>
          <a:bodyPr/>
          <a:lstStyle/>
          <a:p>
            <a:r>
              <a:rPr lang="en-US" sz="3600"/>
              <a:t>Non-Persistent HTTP: Response time</a:t>
            </a:r>
          </a:p>
        </p:txBody>
      </p:sp>
      <p:sp>
        <p:nvSpPr>
          <p:cNvPr id="30725" name="Rectangle 3"/>
          <p:cNvSpPr>
            <a:spLocks noGrp="1" noChangeArrowheads="1"/>
          </p:cNvSpPr>
          <p:nvPr>
            <p:ph type="body" sz="half" idx="1"/>
          </p:nvPr>
        </p:nvSpPr>
        <p:spPr>
          <a:xfrm>
            <a:off x="327546" y="1258888"/>
            <a:ext cx="5820842" cy="4648200"/>
          </a:xfrm>
        </p:spPr>
        <p:txBody>
          <a:bodyPr>
            <a:normAutofit/>
          </a:bodyPr>
          <a:lstStyle/>
          <a:p>
            <a:pPr>
              <a:buFont typeface="ZapfDingbats" pitchFamily="82" charset="2"/>
              <a:buNone/>
            </a:pPr>
            <a:r>
              <a:rPr lang="en-US" sz="2400" dirty="0">
                <a:solidFill>
                  <a:srgbClr val="FF0000"/>
                </a:solidFill>
              </a:rPr>
              <a:t>Definition of RTT (round-trip time ):</a:t>
            </a:r>
            <a:r>
              <a:rPr lang="en-US" sz="2400" dirty="0"/>
              <a:t> </a:t>
            </a:r>
          </a:p>
          <a:p>
            <a:pPr lvl="1"/>
            <a:r>
              <a:rPr lang="en-US" sz="2000" dirty="0"/>
              <a:t>time for a small packet to travel from client to server and back.</a:t>
            </a:r>
          </a:p>
          <a:p>
            <a:pPr lvl="1"/>
            <a:r>
              <a:rPr lang="en-US" sz="2000" dirty="0"/>
              <a:t> The RTT includes packet-propagation delays, packet queuing delays in intermediate routers and switches, and packet-processing delays.</a:t>
            </a:r>
          </a:p>
          <a:p>
            <a:pPr>
              <a:buFont typeface="ZapfDingbats" pitchFamily="82" charset="2"/>
              <a:buNone/>
            </a:pPr>
            <a:r>
              <a:rPr lang="en-US" sz="2400" u="sng" dirty="0">
                <a:solidFill>
                  <a:srgbClr val="FF0000"/>
                </a:solidFill>
              </a:rPr>
              <a:t>Response time:</a:t>
            </a:r>
            <a:endParaRPr lang="en-US" sz="2400" dirty="0"/>
          </a:p>
          <a:p>
            <a:r>
              <a:rPr lang="en-US" sz="2400" dirty="0"/>
              <a:t>one RTT to initiate TCP connection</a:t>
            </a:r>
          </a:p>
          <a:p>
            <a:r>
              <a:rPr lang="en-US" sz="2400" dirty="0"/>
              <a:t>one RTT for HTTP request and first few bytes of HTTP response to return</a:t>
            </a:r>
          </a:p>
          <a:p>
            <a:r>
              <a:rPr lang="en-US" sz="2400" dirty="0"/>
              <a:t>file transmission time</a:t>
            </a:r>
          </a:p>
          <a:p>
            <a:pPr>
              <a:buFont typeface="ZapfDingbats" pitchFamily="82" charset="2"/>
              <a:buNone/>
            </a:pPr>
            <a:r>
              <a:rPr lang="en-US" sz="2400" dirty="0">
                <a:solidFill>
                  <a:srgbClr val="FF0000"/>
                </a:solidFill>
              </a:rPr>
              <a:t>total = 2RTT+transmit time</a:t>
            </a:r>
            <a:endParaRPr lang="en-US" sz="2400" dirty="0"/>
          </a:p>
          <a:p>
            <a:pPr>
              <a:buFont typeface="ZapfDingbats" pitchFamily="82" charset="2"/>
              <a:buNone/>
            </a:pPr>
            <a:endParaRPr lang="en-US" sz="2400" dirty="0"/>
          </a:p>
        </p:txBody>
      </p:sp>
      <p:grpSp>
        <p:nvGrpSpPr>
          <p:cNvPr id="30726" name="Group 40"/>
          <p:cNvGrpSpPr>
            <a:grpSpLocks/>
          </p:cNvGrpSpPr>
          <p:nvPr/>
        </p:nvGrpSpPr>
        <p:grpSpPr bwMode="auto">
          <a:xfrm>
            <a:off x="6108701" y="1260475"/>
            <a:ext cx="4378325" cy="4413250"/>
            <a:chOff x="2888" y="794"/>
            <a:chExt cx="2758" cy="2780"/>
          </a:xfrm>
        </p:grpSpPr>
        <p:graphicFrame>
          <p:nvGraphicFramePr>
            <p:cNvPr id="30727" name="Object 5"/>
            <p:cNvGraphicFramePr>
              <a:graphicFrameLocks noChangeAspect="1"/>
            </p:cNvGraphicFramePr>
            <p:nvPr/>
          </p:nvGraphicFramePr>
          <p:xfrm>
            <a:off x="3587" y="1049"/>
            <a:ext cx="474" cy="376"/>
          </p:xfrm>
          <a:graphic>
            <a:graphicData uri="http://schemas.openxmlformats.org/presentationml/2006/ole">
              <mc:AlternateContent xmlns:mc="http://schemas.openxmlformats.org/markup-compatibility/2006">
                <mc:Choice xmlns:v="urn:schemas-microsoft-com:vml" Requires="v">
                  <p:oleObj spid="_x0000_s4169" name="Clip" r:id="rId3" imgW="1307263" imgH="1084139" progId="MS_ClipArt_Gallery.2">
                    <p:embed/>
                  </p:oleObj>
                </mc:Choice>
                <mc:Fallback>
                  <p:oleObj name="Clip" r:id="rId3" imgW="1307263" imgH="108413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 y="1049"/>
                          <a:ext cx="474"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8" name="Group 6"/>
            <p:cNvGrpSpPr>
              <a:grpSpLocks/>
            </p:cNvGrpSpPr>
            <p:nvPr/>
          </p:nvGrpSpPr>
          <p:grpSpPr bwMode="auto">
            <a:xfrm>
              <a:off x="4783" y="794"/>
              <a:ext cx="318" cy="675"/>
              <a:chOff x="4180" y="783"/>
              <a:chExt cx="150" cy="307"/>
            </a:xfrm>
          </p:grpSpPr>
          <p:sp>
            <p:nvSpPr>
              <p:cNvPr id="30749" name="AutoShape 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30750" name="Rectangle 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30751"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30752"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30753" name="Line 1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4" name="Line 1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5"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30756" name="Rectangle 1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grpSp>
        <p:sp>
          <p:nvSpPr>
            <p:cNvPr id="30729" name="Line 15"/>
            <p:cNvSpPr>
              <a:spLocks noChangeShapeType="1"/>
            </p:cNvSpPr>
            <p:nvPr/>
          </p:nvSpPr>
          <p:spPr bwMode="auto">
            <a:xfrm>
              <a:off x="3846" y="1569"/>
              <a:ext cx="0" cy="1784"/>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6"/>
            <p:cNvSpPr>
              <a:spLocks noChangeShapeType="1"/>
            </p:cNvSpPr>
            <p:nvPr/>
          </p:nvSpPr>
          <p:spPr bwMode="auto">
            <a:xfrm>
              <a:off x="4911" y="1565"/>
              <a:ext cx="0" cy="1815"/>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7"/>
            <p:cNvSpPr>
              <a:spLocks noChangeShapeType="1"/>
            </p:cNvSpPr>
            <p:nvPr/>
          </p:nvSpPr>
          <p:spPr bwMode="auto">
            <a:xfrm>
              <a:off x="3855" y="1715"/>
              <a:ext cx="106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8"/>
            <p:cNvSpPr>
              <a:spLocks noChangeShapeType="1"/>
            </p:cNvSpPr>
            <p:nvPr/>
          </p:nvSpPr>
          <p:spPr bwMode="auto">
            <a:xfrm flipH="1">
              <a:off x="3846" y="1991"/>
              <a:ext cx="1054" cy="2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3" name="Line 19"/>
            <p:cNvSpPr>
              <a:spLocks noChangeShapeType="1"/>
            </p:cNvSpPr>
            <p:nvPr/>
          </p:nvSpPr>
          <p:spPr bwMode="auto">
            <a:xfrm>
              <a:off x="3851" y="2311"/>
              <a:ext cx="106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4" name="Line 20"/>
            <p:cNvSpPr>
              <a:spLocks noChangeShapeType="1"/>
            </p:cNvSpPr>
            <p:nvPr/>
          </p:nvSpPr>
          <p:spPr bwMode="auto">
            <a:xfrm flipH="1">
              <a:off x="3861" y="2615"/>
              <a:ext cx="1054" cy="239"/>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AutoShape 21"/>
            <p:cNvSpPr>
              <a:spLocks/>
            </p:cNvSpPr>
            <p:nvPr/>
          </p:nvSpPr>
          <p:spPr bwMode="auto">
            <a:xfrm>
              <a:off x="4961" y="2562"/>
              <a:ext cx="47" cy="115"/>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30736" name="Text Box 22"/>
            <p:cNvSpPr txBox="1">
              <a:spLocks noChangeArrowheads="1"/>
            </p:cNvSpPr>
            <p:nvPr/>
          </p:nvSpPr>
          <p:spPr bwMode="auto">
            <a:xfrm>
              <a:off x="4980" y="2371"/>
              <a:ext cx="66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solidFill>
                    <a:srgbClr val="FF0000"/>
                  </a:solidFill>
                </a:rPr>
                <a:t>time to </a:t>
              </a:r>
            </a:p>
            <a:p>
              <a:pPr>
                <a:spcBef>
                  <a:spcPct val="0"/>
                </a:spcBef>
                <a:buClrTx/>
                <a:buSzTx/>
                <a:buFontTx/>
                <a:buNone/>
              </a:pPr>
              <a:r>
                <a:rPr lang="en-US" sz="1600">
                  <a:solidFill>
                    <a:srgbClr val="FF0000"/>
                  </a:solidFill>
                </a:rPr>
                <a:t>transmit </a:t>
              </a:r>
            </a:p>
            <a:p>
              <a:pPr>
                <a:spcBef>
                  <a:spcPct val="0"/>
                </a:spcBef>
                <a:buClrTx/>
                <a:buSzTx/>
                <a:buFontTx/>
                <a:buNone/>
              </a:pPr>
              <a:r>
                <a:rPr lang="en-US" sz="1600">
                  <a:solidFill>
                    <a:srgbClr val="FF0000"/>
                  </a:solidFill>
                </a:rPr>
                <a:t>file</a:t>
              </a:r>
              <a:endParaRPr lang="en-US" sz="1600"/>
            </a:p>
          </p:txBody>
        </p:sp>
        <p:sp>
          <p:nvSpPr>
            <p:cNvPr id="30737" name="Line 23"/>
            <p:cNvSpPr>
              <a:spLocks noChangeShapeType="1"/>
            </p:cNvSpPr>
            <p:nvPr/>
          </p:nvSpPr>
          <p:spPr bwMode="auto">
            <a:xfrm>
              <a:off x="3600" y="1699"/>
              <a:ext cx="24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8" name="Text Box 24"/>
            <p:cNvSpPr txBox="1">
              <a:spLocks noChangeArrowheads="1"/>
            </p:cNvSpPr>
            <p:nvPr/>
          </p:nvSpPr>
          <p:spPr bwMode="auto">
            <a:xfrm>
              <a:off x="2888" y="1518"/>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solidFill>
                    <a:srgbClr val="FF0000"/>
                  </a:solidFill>
                </a:rPr>
                <a:t>initiate TCP</a:t>
              </a:r>
            </a:p>
            <a:p>
              <a:pPr>
                <a:spcBef>
                  <a:spcPct val="0"/>
                </a:spcBef>
                <a:buClrTx/>
                <a:buSzTx/>
                <a:buFontTx/>
                <a:buNone/>
              </a:pPr>
              <a:r>
                <a:rPr lang="en-US" sz="1600">
                  <a:solidFill>
                    <a:srgbClr val="FF0000"/>
                  </a:solidFill>
                </a:rPr>
                <a:t>connection</a:t>
              </a:r>
              <a:endParaRPr lang="en-US" sz="1600"/>
            </a:p>
          </p:txBody>
        </p:sp>
        <p:sp>
          <p:nvSpPr>
            <p:cNvPr id="30739" name="AutoShape 25"/>
            <p:cNvSpPr>
              <a:spLocks/>
            </p:cNvSpPr>
            <p:nvPr/>
          </p:nvSpPr>
          <p:spPr bwMode="auto">
            <a:xfrm>
              <a:off x="3685" y="1731"/>
              <a:ext cx="81" cy="506"/>
            </a:xfrm>
            <a:prstGeom prst="leftBrace">
              <a:avLst>
                <a:gd name="adj1" fmla="val 5205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30740" name="Text Box 26"/>
            <p:cNvSpPr txBox="1">
              <a:spLocks noChangeArrowheads="1"/>
            </p:cNvSpPr>
            <p:nvPr/>
          </p:nvSpPr>
          <p:spPr bwMode="auto">
            <a:xfrm>
              <a:off x="3381" y="1864"/>
              <a:ext cx="3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t>RTT</a:t>
              </a:r>
            </a:p>
          </p:txBody>
        </p:sp>
        <p:sp>
          <p:nvSpPr>
            <p:cNvPr id="30741" name="Line 27"/>
            <p:cNvSpPr>
              <a:spLocks noChangeShapeType="1"/>
            </p:cNvSpPr>
            <p:nvPr/>
          </p:nvSpPr>
          <p:spPr bwMode="auto">
            <a:xfrm>
              <a:off x="3631" y="2269"/>
              <a:ext cx="2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2" name="Text Box 28"/>
            <p:cNvSpPr txBox="1">
              <a:spLocks noChangeArrowheads="1"/>
            </p:cNvSpPr>
            <p:nvPr/>
          </p:nvSpPr>
          <p:spPr bwMode="auto">
            <a:xfrm>
              <a:off x="3158" y="2080"/>
              <a:ext cx="57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solidFill>
                    <a:srgbClr val="FF0000"/>
                  </a:solidFill>
                </a:rPr>
                <a:t>request</a:t>
              </a:r>
            </a:p>
            <a:p>
              <a:pPr>
                <a:spcBef>
                  <a:spcPct val="0"/>
                </a:spcBef>
                <a:buClrTx/>
                <a:buSzTx/>
                <a:buFontTx/>
                <a:buNone/>
              </a:pPr>
              <a:r>
                <a:rPr lang="en-US" sz="1600">
                  <a:solidFill>
                    <a:srgbClr val="FF0000"/>
                  </a:solidFill>
                </a:rPr>
                <a:t>file</a:t>
              </a:r>
              <a:endParaRPr lang="en-US" sz="1600"/>
            </a:p>
          </p:txBody>
        </p:sp>
        <p:sp>
          <p:nvSpPr>
            <p:cNvPr id="30743" name="AutoShape 29"/>
            <p:cNvSpPr>
              <a:spLocks/>
            </p:cNvSpPr>
            <p:nvPr/>
          </p:nvSpPr>
          <p:spPr bwMode="auto">
            <a:xfrm>
              <a:off x="3689" y="2304"/>
              <a:ext cx="81" cy="506"/>
            </a:xfrm>
            <a:prstGeom prst="leftBrace">
              <a:avLst>
                <a:gd name="adj1" fmla="val 5205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30744" name="Text Box 30"/>
            <p:cNvSpPr txBox="1">
              <a:spLocks noChangeArrowheads="1"/>
            </p:cNvSpPr>
            <p:nvPr/>
          </p:nvSpPr>
          <p:spPr bwMode="auto">
            <a:xfrm>
              <a:off x="3393" y="2445"/>
              <a:ext cx="3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t>RTT</a:t>
              </a:r>
            </a:p>
          </p:txBody>
        </p:sp>
        <p:sp>
          <p:nvSpPr>
            <p:cNvPr id="30745" name="Line 35"/>
            <p:cNvSpPr>
              <a:spLocks noChangeShapeType="1"/>
            </p:cNvSpPr>
            <p:nvPr/>
          </p:nvSpPr>
          <p:spPr bwMode="auto">
            <a:xfrm flipH="1">
              <a:off x="3638" y="2892"/>
              <a:ext cx="21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6" name="Text Box 36"/>
            <p:cNvSpPr txBox="1">
              <a:spLocks noChangeArrowheads="1"/>
            </p:cNvSpPr>
            <p:nvPr/>
          </p:nvSpPr>
          <p:spPr bwMode="auto">
            <a:xfrm>
              <a:off x="3296" y="2796"/>
              <a:ext cx="62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solidFill>
                    <a:srgbClr val="FF0000"/>
                  </a:solidFill>
                </a:rPr>
                <a:t>file</a:t>
              </a:r>
            </a:p>
            <a:p>
              <a:pPr>
                <a:spcBef>
                  <a:spcPct val="0"/>
                </a:spcBef>
                <a:buClrTx/>
                <a:buSzTx/>
                <a:buFontTx/>
                <a:buNone/>
              </a:pPr>
              <a:r>
                <a:rPr lang="en-US" sz="1600">
                  <a:solidFill>
                    <a:srgbClr val="FF0000"/>
                  </a:solidFill>
                </a:rPr>
                <a:t>received</a:t>
              </a:r>
              <a:endParaRPr lang="en-US" sz="1600"/>
            </a:p>
          </p:txBody>
        </p:sp>
        <p:sp>
          <p:nvSpPr>
            <p:cNvPr id="30747" name="Text Box 37"/>
            <p:cNvSpPr txBox="1">
              <a:spLocks noChangeArrowheads="1"/>
            </p:cNvSpPr>
            <p:nvPr/>
          </p:nvSpPr>
          <p:spPr bwMode="auto">
            <a:xfrm>
              <a:off x="3704" y="3362"/>
              <a:ext cx="3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latin typeface="Times New Roman" panose="02020603050405020304" pitchFamily="18" charset="0"/>
                </a:rPr>
                <a:t>time</a:t>
              </a:r>
            </a:p>
          </p:txBody>
        </p:sp>
        <p:sp>
          <p:nvSpPr>
            <p:cNvPr id="30748" name="Text Box 38"/>
            <p:cNvSpPr txBox="1">
              <a:spLocks noChangeArrowheads="1"/>
            </p:cNvSpPr>
            <p:nvPr/>
          </p:nvSpPr>
          <p:spPr bwMode="auto">
            <a:xfrm>
              <a:off x="4761" y="3351"/>
              <a:ext cx="3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a:latin typeface="Times New Roman" panose="02020603050405020304" pitchFamily="18" charset="0"/>
                </a:rPr>
                <a:t>time</a:t>
              </a:r>
            </a:p>
          </p:txBody>
        </p:sp>
      </p:grpSp>
    </p:spTree>
    <p:extLst>
      <p:ext uri="{BB962C8B-B14F-4D97-AF65-F5344CB8AC3E}">
        <p14:creationId xmlns:p14="http://schemas.microsoft.com/office/powerpoint/2010/main" val="183690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with Persistent Connections </a:t>
            </a:r>
          </a:p>
        </p:txBody>
      </p:sp>
      <p:sp>
        <p:nvSpPr>
          <p:cNvPr id="5" name="Content Placeholder 4"/>
          <p:cNvSpPr>
            <a:spLocks noGrp="1"/>
          </p:cNvSpPr>
          <p:nvPr>
            <p:ph idx="1"/>
          </p:nvPr>
        </p:nvSpPr>
        <p:spPr>
          <a:xfrm>
            <a:off x="838200" y="1255594"/>
            <a:ext cx="10515600" cy="4921369"/>
          </a:xfrm>
        </p:spPr>
        <p:txBody>
          <a:bodyPr>
            <a:normAutofit fontScale="77500" lnSpcReduction="20000"/>
          </a:bodyPr>
          <a:lstStyle/>
          <a:p>
            <a:r>
              <a:rPr lang="en-US" dirty="0"/>
              <a:t>Non-persistent connections have some shortcomings. </a:t>
            </a:r>
          </a:p>
          <a:p>
            <a:r>
              <a:rPr lang="en-US" dirty="0"/>
              <a:t>First, a brand-new connection must be established and maintained for each requested object. </a:t>
            </a:r>
          </a:p>
          <a:p>
            <a:pPr lvl="1"/>
            <a:r>
              <a:rPr lang="en-US" dirty="0"/>
              <a:t>For each of these connections, TCP buffers must be allocated and TCP variables must be kept in both the client and server.</a:t>
            </a:r>
          </a:p>
          <a:p>
            <a:pPr lvl="1"/>
            <a:r>
              <a:rPr lang="en-US" dirty="0"/>
              <a:t> This can place a significant burden on the Web server, which may be serving requests from hundreds of different clients simultaneously. </a:t>
            </a:r>
          </a:p>
          <a:p>
            <a:r>
              <a:rPr lang="en-US" dirty="0"/>
              <a:t>Second, each object suffers a delivery delay of two RTTs— one RTT to establish the TCP connection and one RTT to request and receive an object.</a:t>
            </a:r>
          </a:p>
          <a:p>
            <a:pPr lvl="1"/>
            <a:r>
              <a:rPr lang="en-US" dirty="0"/>
              <a:t> With persistent connections, the server leaves the TCP connection open after sending a response. </a:t>
            </a:r>
          </a:p>
          <a:p>
            <a:pPr lvl="1"/>
            <a:r>
              <a:rPr lang="en-US" dirty="0"/>
              <a:t>Subsequent requests and responses between the same client and server can be sent over the same connection. </a:t>
            </a:r>
          </a:p>
          <a:p>
            <a:pPr lvl="1"/>
            <a:r>
              <a:rPr lang="en-US" dirty="0"/>
              <a:t>In particular, an entire Web page (in the example above, the base HTML file and the 10 images) can be sent over a single persistent TCP connection. </a:t>
            </a:r>
          </a:p>
          <a:p>
            <a:pPr lvl="1"/>
            <a:r>
              <a:rPr lang="en-US" dirty="0"/>
              <a:t>Moreover, multiple Web pages residing on the same server can be sent from the server to the same client over a single persistent TCP connection. These requests for objects can be made back-to-back, without waiting for replies to pending requests (pipelining). </a:t>
            </a:r>
          </a:p>
          <a:p>
            <a:pPr lvl="1"/>
            <a:r>
              <a:rPr lang="en-US" dirty="0"/>
              <a:t>Typically, the HTTP server closes a connection when it isn’t used for a certain time </a:t>
            </a:r>
          </a:p>
        </p:txBody>
      </p:sp>
    </p:spTree>
    <p:extLst>
      <p:ext uri="{BB962C8B-B14F-4D97-AF65-F5344CB8AC3E}">
        <p14:creationId xmlns:p14="http://schemas.microsoft.com/office/powerpoint/2010/main" val="3082577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User-Server Interaction: Cookies</a:t>
            </a:r>
          </a:p>
        </p:txBody>
      </p:sp>
      <p:sp>
        <p:nvSpPr>
          <p:cNvPr id="3" name="Content Placeholder 2"/>
          <p:cNvSpPr>
            <a:spLocks noGrp="1"/>
          </p:cNvSpPr>
          <p:nvPr>
            <p:ph idx="1"/>
          </p:nvPr>
        </p:nvSpPr>
        <p:spPr/>
        <p:txBody>
          <a:bodyPr>
            <a:normAutofit lnSpcReduction="10000"/>
          </a:bodyPr>
          <a:lstStyle/>
          <a:p>
            <a:r>
              <a:rPr lang="en-US" dirty="0"/>
              <a:t>In general, HTTP server is stateless but  it is often desirable for a Web site to identify users, either because the server wishes to restrict user access or because it wants to serve content as a function of the user identity. </a:t>
            </a:r>
          </a:p>
          <a:p>
            <a:r>
              <a:rPr lang="en-US" dirty="0"/>
              <a:t>For these purposes, HTTP uses </a:t>
            </a:r>
            <a:r>
              <a:rPr lang="en-US" b="1" u="sng" dirty="0"/>
              <a:t>cookies</a:t>
            </a:r>
            <a:r>
              <a:rPr lang="en-US" dirty="0"/>
              <a:t>. </a:t>
            </a:r>
          </a:p>
          <a:p>
            <a:r>
              <a:rPr lang="en-US" dirty="0"/>
              <a:t>cookie technology has four components: </a:t>
            </a:r>
          </a:p>
          <a:p>
            <a:pPr marL="457200" lvl="1" indent="0">
              <a:buNone/>
            </a:pPr>
            <a:r>
              <a:rPr lang="en-US" dirty="0"/>
              <a:t>(1) a cookie header line in the HTTP response message; </a:t>
            </a:r>
          </a:p>
          <a:p>
            <a:pPr marL="457200" lvl="1" indent="0">
              <a:buNone/>
            </a:pPr>
            <a:r>
              <a:rPr lang="en-US" dirty="0"/>
              <a:t>(2) a cookie header line in the HTTP request message; </a:t>
            </a:r>
          </a:p>
          <a:p>
            <a:pPr marL="457200" lvl="1" indent="0">
              <a:buNone/>
            </a:pPr>
            <a:r>
              <a:rPr lang="en-US" dirty="0"/>
              <a:t>(3) a cookie file kept on the user’s end system and managed by the user’s browser; and </a:t>
            </a:r>
          </a:p>
          <a:p>
            <a:pPr marL="457200" lvl="1" indent="0">
              <a:buNone/>
            </a:pPr>
            <a:r>
              <a:rPr lang="en-US" dirty="0"/>
              <a:t>(4) a back-end database at the Web site. </a:t>
            </a:r>
          </a:p>
          <a:p>
            <a:endParaRPr lang="en-US" dirty="0"/>
          </a:p>
        </p:txBody>
      </p:sp>
    </p:spTree>
    <p:extLst>
      <p:ext uri="{BB962C8B-B14F-4D97-AF65-F5344CB8AC3E}">
        <p14:creationId xmlns:p14="http://schemas.microsoft.com/office/powerpoint/2010/main" val="3242423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0515600" cy="6176963"/>
          </a:xfrm>
        </p:spPr>
        <p:txBody>
          <a:bodyPr>
            <a:normAutofit fontScale="70000" lnSpcReduction="20000"/>
          </a:bodyPr>
          <a:lstStyle/>
          <a:p>
            <a:r>
              <a:rPr lang="en-US" dirty="0"/>
              <a:t>Suppose Susan, who always accesses the Web using Internet Explorer from her home PC, contacts Amazon.com for the first time.</a:t>
            </a:r>
          </a:p>
          <a:p>
            <a:r>
              <a:rPr lang="en-US" dirty="0"/>
              <a:t> Let us suppose that in the past she has already visited the eBay site. </a:t>
            </a:r>
          </a:p>
          <a:p>
            <a:r>
              <a:rPr lang="en-US" dirty="0"/>
              <a:t>When the request comes into the Amazon Web server, the server creates a unique identification number and creates an entry in its back-end database that is indexed by the identification number.</a:t>
            </a:r>
          </a:p>
          <a:p>
            <a:r>
              <a:rPr lang="en-US" dirty="0"/>
              <a:t> The Amazon Web server then responds to Susan’s browser, including in the HTTP response a </a:t>
            </a:r>
            <a:r>
              <a:rPr lang="en-US" b="1" dirty="0"/>
              <a:t>Set-cookie: header</a:t>
            </a:r>
            <a:r>
              <a:rPr lang="en-US" dirty="0"/>
              <a:t>, which contains the identification number.</a:t>
            </a:r>
          </a:p>
          <a:p>
            <a:r>
              <a:rPr lang="en-US" dirty="0"/>
              <a:t> For example, the header line might be:</a:t>
            </a:r>
          </a:p>
          <a:p>
            <a:pPr lvl="1"/>
            <a:r>
              <a:rPr lang="en-US" dirty="0"/>
              <a:t>Set-cookie: 1678</a:t>
            </a:r>
          </a:p>
          <a:p>
            <a:r>
              <a:rPr lang="en-US" dirty="0"/>
              <a:t>When Susan’s browser receives the HTTP response message, it sees the </a:t>
            </a:r>
            <a:r>
              <a:rPr lang="en-US" b="1" dirty="0"/>
              <a:t>Set cookie: header</a:t>
            </a:r>
            <a:r>
              <a:rPr lang="en-US" dirty="0"/>
              <a:t>. </a:t>
            </a:r>
          </a:p>
          <a:p>
            <a:r>
              <a:rPr lang="en-US" dirty="0"/>
              <a:t>The browser then appends a line to the special cookie file that it manages. </a:t>
            </a:r>
          </a:p>
          <a:p>
            <a:r>
              <a:rPr lang="en-US" dirty="0"/>
              <a:t>This line includes the hostname of the server and the identification number in the Set-cookie: header.</a:t>
            </a:r>
          </a:p>
          <a:p>
            <a:r>
              <a:rPr lang="en-US" dirty="0"/>
              <a:t> Note that the cookie file already has an entry for eBay, since Susan has visited that site in the past. </a:t>
            </a:r>
          </a:p>
          <a:p>
            <a:r>
              <a:rPr lang="en-US" dirty="0"/>
              <a:t>As Susan continues to browse the Amazon site, each time she requests a Web page, her browser consults her cookie file, extracts her identification number for this site, and puts a cookie header line that includes the identification number in the HTTP request. </a:t>
            </a:r>
          </a:p>
          <a:p>
            <a:r>
              <a:rPr lang="en-US" dirty="0"/>
              <a:t>Specifically, each of her HTTP requests to the Amazon server includes the header line:</a:t>
            </a:r>
          </a:p>
          <a:p>
            <a:pPr lvl="1"/>
            <a:r>
              <a:rPr lang="en-US" dirty="0"/>
              <a:t>Cookie: 1678</a:t>
            </a:r>
          </a:p>
          <a:p>
            <a:endParaRPr lang="en-US" dirty="0"/>
          </a:p>
          <a:p>
            <a:endParaRPr lang="en-US" dirty="0"/>
          </a:p>
          <a:p>
            <a:endParaRPr lang="en-US" dirty="0"/>
          </a:p>
        </p:txBody>
      </p:sp>
    </p:spTree>
    <p:extLst>
      <p:ext uri="{BB962C8B-B14F-4D97-AF65-F5344CB8AC3E}">
        <p14:creationId xmlns:p14="http://schemas.microsoft.com/office/powerpoint/2010/main" val="1571875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21" y="157918"/>
            <a:ext cx="10686197" cy="6247864"/>
          </a:xfrm>
          <a:prstGeom prst="rect">
            <a:avLst/>
          </a:prstGeom>
        </p:spPr>
        <p:txBody>
          <a:bodyPr wrap="square">
            <a:spAutoFit/>
          </a:bodyPr>
          <a:lstStyle/>
          <a:p>
            <a:pPr marL="285750" indent="-285750" algn="just">
              <a:buFont typeface="Arial" panose="020B0604020202020204" pitchFamily="34" charset="0"/>
              <a:buChar char="•"/>
            </a:pPr>
            <a:r>
              <a:rPr lang="en-US" sz="2000" dirty="0"/>
              <a:t>In this manner, the Amazon server is able to track Susan’s activity at the Amazon site.</a:t>
            </a:r>
          </a:p>
          <a:p>
            <a:pPr marL="285750" indent="-285750" algn="just">
              <a:buFont typeface="Arial" panose="020B0604020202020204" pitchFamily="34" charset="0"/>
              <a:buChar char="•"/>
            </a:pPr>
            <a:r>
              <a:rPr lang="en-US" sz="2000" dirty="0"/>
              <a:t> Although the Amazon Web site does not necessarily know Susan’s name, it knows exactly which pages user 1678 visited, in which order, and at what times! </a:t>
            </a:r>
          </a:p>
          <a:p>
            <a:pPr marL="285750" indent="-285750" algn="just">
              <a:buFont typeface="Arial" panose="020B0604020202020204" pitchFamily="34" charset="0"/>
              <a:buChar char="•"/>
            </a:pPr>
            <a:r>
              <a:rPr lang="en-US" sz="2000" dirty="0"/>
              <a:t>Amazon uses cookies to provide its shopping cart service—Amazon can maintain a list of all of Susan’s intended purchases, so that she can pay for them collectively at the end of the session.  </a:t>
            </a:r>
          </a:p>
          <a:p>
            <a:pPr marL="285750" indent="-285750" algn="just">
              <a:buFont typeface="Arial" panose="020B0604020202020204" pitchFamily="34" charset="0"/>
              <a:buChar char="•"/>
            </a:pPr>
            <a:r>
              <a:rPr lang="en-US" sz="2000" dirty="0"/>
              <a:t>If Susan returns to Amazon’s site, say, one week later, her browser will continue to put the header line Cookie: 1678 in the request messages. </a:t>
            </a:r>
          </a:p>
          <a:p>
            <a:pPr marL="285750" indent="-285750" algn="just">
              <a:buFont typeface="Arial" panose="020B0604020202020204" pitchFamily="34" charset="0"/>
              <a:buChar char="•"/>
            </a:pPr>
            <a:r>
              <a:rPr lang="en-US" sz="2000" dirty="0"/>
              <a:t>Amazon also recommends products to Susan based on Web pages she has visited at Amazon in the past. </a:t>
            </a:r>
          </a:p>
          <a:p>
            <a:pPr marL="285750" indent="-285750" algn="just">
              <a:buFont typeface="Arial" panose="020B0604020202020204" pitchFamily="34" charset="0"/>
              <a:buChar char="•"/>
            </a:pPr>
            <a:r>
              <a:rPr lang="en-US" sz="2000" dirty="0"/>
              <a:t>If Susan also registers herself with Amazon—providing full name, e-mail address, postal address, and credit card information—Amazon can then include this information in its database, thereby associating Susan’s name with her identification number (and all of the pages she has visited at the site in the past!). </a:t>
            </a:r>
          </a:p>
          <a:p>
            <a:pPr marL="285750" indent="-285750" algn="just">
              <a:buFont typeface="Arial" panose="020B0604020202020204" pitchFamily="34" charset="0"/>
              <a:buChar char="•"/>
            </a:pPr>
            <a:r>
              <a:rPr lang="en-US" sz="2000" dirty="0"/>
              <a:t>This is how Amazon and other e-commerce sites provide “one-click shopping”—when Susan chooses to purchase an item during a subsequent visit, she doesn’t need to re-enter her name, credit card number, or address</a:t>
            </a:r>
          </a:p>
          <a:p>
            <a:pPr marL="285750" indent="-285750" algn="just">
              <a:buFont typeface="Arial" panose="020B0604020202020204" pitchFamily="34" charset="0"/>
              <a:buChar char="•"/>
            </a:pPr>
            <a:r>
              <a:rPr lang="en-US" sz="2000" dirty="0"/>
              <a:t>Although cookies often simplify the Internet shopping experience for the user, they are </a:t>
            </a:r>
            <a:r>
              <a:rPr lang="en-US" sz="2000" b="1" dirty="0"/>
              <a:t>controversial</a:t>
            </a:r>
            <a:r>
              <a:rPr lang="en-US" sz="2000" dirty="0"/>
              <a:t> because they can also be considered as an invasion of privacy. </a:t>
            </a:r>
          </a:p>
          <a:p>
            <a:pPr marL="285750" indent="-285750" algn="just">
              <a:buFont typeface="Arial" panose="020B0604020202020204" pitchFamily="34" charset="0"/>
              <a:buChar char="•"/>
            </a:pPr>
            <a:r>
              <a:rPr lang="en-US" sz="2000" dirty="0"/>
              <a:t>As we just saw, using a combination of cookies and user-supplied account information, a Web site can learn a lot about a user and potentially sell this information to a third party.</a:t>
            </a:r>
          </a:p>
        </p:txBody>
      </p:sp>
    </p:spTree>
    <p:extLst>
      <p:ext uri="{BB962C8B-B14F-4D97-AF65-F5344CB8AC3E}">
        <p14:creationId xmlns:p14="http://schemas.microsoft.com/office/powerpoint/2010/main" val="2420946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400"/>
              <a:t>2: Application Layer</a:t>
            </a:r>
            <a:endParaRPr lang="en-US" sz="1400">
              <a:latin typeface="Times New Roman" panose="02020603050405020304" pitchFamily="18" charset="0"/>
            </a:endParaRPr>
          </a:p>
        </p:txBody>
      </p:sp>
      <p:sp>
        <p:nvSpPr>
          <p:cNvPr id="409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63060C12-98FC-46AF-AF7F-CCBA2F0B14B2}" type="slidenum">
              <a:rPr lang="en-US" sz="1400">
                <a:latin typeface="Times New Roman" panose="02020603050405020304" pitchFamily="18" charset="0"/>
              </a:rPr>
              <a:pPr>
                <a:spcBef>
                  <a:spcPct val="0"/>
                </a:spcBef>
                <a:buClrTx/>
                <a:buSzTx/>
                <a:buFontTx/>
                <a:buNone/>
              </a:pPr>
              <a:t>37</a:t>
            </a:fld>
            <a:endParaRPr lang="en-US" sz="1400">
              <a:latin typeface="Times New Roman" panose="02020603050405020304" pitchFamily="18" charset="0"/>
            </a:endParaRPr>
          </a:p>
        </p:txBody>
      </p:sp>
      <p:sp>
        <p:nvSpPr>
          <p:cNvPr id="40964" name="Rectangle 2"/>
          <p:cNvSpPr>
            <a:spLocks noGrp="1" noChangeArrowheads="1"/>
          </p:cNvSpPr>
          <p:nvPr>
            <p:ph type="title"/>
          </p:nvPr>
        </p:nvSpPr>
        <p:spPr>
          <a:xfrm>
            <a:off x="2044700" y="128588"/>
            <a:ext cx="7772400" cy="1143000"/>
          </a:xfrm>
        </p:spPr>
        <p:txBody>
          <a:bodyPr/>
          <a:lstStyle/>
          <a:p>
            <a:r>
              <a:rPr lang="en-US" sz="3200"/>
              <a:t>Cookies: keeping “state” (cont.)</a:t>
            </a:r>
            <a:endParaRPr lang="en-US"/>
          </a:p>
        </p:txBody>
      </p:sp>
      <p:sp>
        <p:nvSpPr>
          <p:cNvPr id="40965" name="Text Box 5"/>
          <p:cNvSpPr txBox="1">
            <a:spLocks noChangeArrowheads="1"/>
          </p:cNvSpPr>
          <p:nvPr/>
        </p:nvSpPr>
        <p:spPr bwMode="auto">
          <a:xfrm>
            <a:off x="2476501" y="1138238"/>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2400" u="sng"/>
              <a:t>client</a:t>
            </a:r>
            <a:endParaRPr lang="en-US" sz="2400">
              <a:latin typeface="Times New Roman" panose="02020603050405020304" pitchFamily="18" charset="0"/>
            </a:endParaRPr>
          </a:p>
        </p:txBody>
      </p:sp>
      <p:sp>
        <p:nvSpPr>
          <p:cNvPr id="40966" name="Text Box 6"/>
          <p:cNvSpPr txBox="1">
            <a:spLocks noChangeArrowheads="1"/>
          </p:cNvSpPr>
          <p:nvPr/>
        </p:nvSpPr>
        <p:spPr bwMode="auto">
          <a:xfrm>
            <a:off x="6918325" y="1282700"/>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2400" u="sng"/>
              <a:t>server</a:t>
            </a:r>
            <a:endParaRPr lang="en-US" sz="2400">
              <a:latin typeface="Times New Roman" panose="02020603050405020304" pitchFamily="18" charset="0"/>
            </a:endParaRPr>
          </a:p>
        </p:txBody>
      </p:sp>
      <p:grpSp>
        <p:nvGrpSpPr>
          <p:cNvPr id="2" name="Group 90"/>
          <p:cNvGrpSpPr>
            <a:grpSpLocks/>
          </p:cNvGrpSpPr>
          <p:nvPr/>
        </p:nvGrpSpPr>
        <p:grpSpPr bwMode="auto">
          <a:xfrm>
            <a:off x="3724276" y="4227513"/>
            <a:ext cx="3305175" cy="425450"/>
            <a:chOff x="1386" y="2663"/>
            <a:chExt cx="2082" cy="268"/>
          </a:xfrm>
        </p:grpSpPr>
        <p:sp>
          <p:nvSpPr>
            <p:cNvPr id="41011"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12" name="Group 17"/>
            <p:cNvGrpSpPr>
              <a:grpSpLocks/>
            </p:cNvGrpSpPr>
            <p:nvPr/>
          </p:nvGrpSpPr>
          <p:grpSpPr bwMode="auto">
            <a:xfrm>
              <a:off x="1553" y="2694"/>
              <a:ext cx="1743" cy="237"/>
              <a:chOff x="3268" y="2846"/>
              <a:chExt cx="1743" cy="237"/>
            </a:xfrm>
          </p:grpSpPr>
          <p:sp>
            <p:nvSpPr>
              <p:cNvPr id="41013"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41014"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usual http response msg</a:t>
                </a:r>
                <a:endParaRPr lang="en-US" sz="2400">
                  <a:latin typeface="Times New Roman" panose="02020603050405020304" pitchFamily="18" charset="0"/>
                </a:endParaRPr>
              </a:p>
            </p:txBody>
          </p:sp>
        </p:grpSp>
      </p:grpSp>
      <p:grpSp>
        <p:nvGrpSpPr>
          <p:cNvPr id="4" name="Group 94"/>
          <p:cNvGrpSpPr>
            <a:grpSpLocks/>
          </p:cNvGrpSpPr>
          <p:nvPr/>
        </p:nvGrpSpPr>
        <p:grpSpPr bwMode="auto">
          <a:xfrm>
            <a:off x="3733801" y="5722939"/>
            <a:ext cx="3305175" cy="407987"/>
            <a:chOff x="1392" y="3605"/>
            <a:chExt cx="2082" cy="257"/>
          </a:xfrm>
        </p:grpSpPr>
        <p:sp>
          <p:nvSpPr>
            <p:cNvPr id="41007" name="Line 24"/>
            <p:cNvSpPr>
              <a:spLocks noChangeShapeType="1"/>
            </p:cNvSpPr>
            <p:nvPr/>
          </p:nvSpPr>
          <p:spPr bwMode="auto">
            <a:xfrm flipH="1">
              <a:off x="1392" y="3605"/>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08" name="Group 25"/>
            <p:cNvGrpSpPr>
              <a:grpSpLocks/>
            </p:cNvGrpSpPr>
            <p:nvPr/>
          </p:nvGrpSpPr>
          <p:grpSpPr bwMode="auto">
            <a:xfrm>
              <a:off x="1552" y="3625"/>
              <a:ext cx="1743" cy="237"/>
              <a:chOff x="3268" y="2846"/>
              <a:chExt cx="1743" cy="237"/>
            </a:xfrm>
          </p:grpSpPr>
          <p:sp>
            <p:nvSpPr>
              <p:cNvPr id="41009"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41010"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usual http response msg</a:t>
                </a:r>
                <a:endParaRPr lang="en-US" sz="2400">
                  <a:latin typeface="Times New Roman" panose="02020603050405020304" pitchFamily="18" charset="0"/>
                </a:endParaRPr>
              </a:p>
            </p:txBody>
          </p:sp>
        </p:grpSp>
      </p:grpSp>
      <p:sp>
        <p:nvSpPr>
          <p:cNvPr id="50235" name="Text Box 59"/>
          <p:cNvSpPr txBox="1">
            <a:spLocks noChangeArrowheads="1"/>
          </p:cNvSpPr>
          <p:nvPr/>
        </p:nvSpPr>
        <p:spPr bwMode="auto">
          <a:xfrm>
            <a:off x="2287589" y="2530476"/>
            <a:ext cx="1787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2000"/>
              <a:t>cookie file</a:t>
            </a:r>
          </a:p>
        </p:txBody>
      </p:sp>
      <p:sp>
        <p:nvSpPr>
          <p:cNvPr id="50242" name="Text Box 66"/>
          <p:cNvSpPr txBox="1">
            <a:spLocks noChangeArrowheads="1"/>
          </p:cNvSpPr>
          <p:nvPr/>
        </p:nvSpPr>
        <p:spPr bwMode="auto">
          <a:xfrm>
            <a:off x="1582738" y="4303713"/>
            <a:ext cx="1808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800"/>
              <a:t>one week later:</a:t>
            </a:r>
          </a:p>
        </p:txBody>
      </p:sp>
      <p:grpSp>
        <p:nvGrpSpPr>
          <p:cNvPr id="6" name="Group 89"/>
          <p:cNvGrpSpPr>
            <a:grpSpLocks/>
          </p:cNvGrpSpPr>
          <p:nvPr/>
        </p:nvGrpSpPr>
        <p:grpSpPr bwMode="auto">
          <a:xfrm>
            <a:off x="3733800" y="3589339"/>
            <a:ext cx="5638800" cy="1119187"/>
            <a:chOff x="1392" y="2261"/>
            <a:chExt cx="3552" cy="705"/>
          </a:xfrm>
        </p:grpSpPr>
        <p:sp>
          <p:nvSpPr>
            <p:cNvPr id="41000"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01" name="Text Box 15"/>
            <p:cNvSpPr txBox="1">
              <a:spLocks noChangeArrowheads="1"/>
            </p:cNvSpPr>
            <p:nvPr/>
          </p:nvSpPr>
          <p:spPr bwMode="auto">
            <a:xfrm>
              <a:off x="1548" y="2261"/>
              <a:ext cx="1689" cy="356"/>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0000"/>
                </a:lnSpc>
                <a:spcBef>
                  <a:spcPct val="0"/>
                </a:spcBef>
                <a:buClrTx/>
                <a:buSzTx/>
                <a:buFontTx/>
                <a:buNone/>
              </a:pPr>
              <a:r>
                <a:rPr lang="en-US" sz="1800"/>
                <a:t>usual http request msg</a:t>
              </a:r>
            </a:p>
            <a:p>
              <a:pPr algn="ctr">
                <a:lnSpc>
                  <a:spcPct val="80000"/>
                </a:lnSpc>
                <a:spcBef>
                  <a:spcPct val="0"/>
                </a:spcBef>
                <a:buClrTx/>
                <a:buSzTx/>
                <a:buFontTx/>
                <a:buNone/>
              </a:pPr>
              <a:r>
                <a:rPr lang="en-US" sz="2000" b="1">
                  <a:latin typeface="Courier New" panose="02070309020205020404" pitchFamily="49" charset="0"/>
                </a:rPr>
                <a:t>cookie: 1678</a:t>
              </a:r>
            </a:p>
          </p:txBody>
        </p:sp>
        <p:sp>
          <p:nvSpPr>
            <p:cNvPr id="41002" name="Text Box 28"/>
            <p:cNvSpPr txBox="1">
              <a:spLocks noChangeArrowheads="1"/>
            </p:cNvSpPr>
            <p:nvPr/>
          </p:nvSpPr>
          <p:spPr bwMode="auto">
            <a:xfrm>
              <a:off x="3501" y="2332"/>
              <a:ext cx="70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specific</a:t>
              </a:r>
            </a:p>
            <a:p>
              <a:pPr algn="ctr">
                <a:spcBef>
                  <a:spcPct val="0"/>
                </a:spcBef>
                <a:buClrTx/>
                <a:buSzTx/>
                <a:buFontTx/>
                <a:buNone/>
              </a:pPr>
              <a:r>
                <a:rPr lang="en-US" sz="2000">
                  <a:solidFill>
                    <a:schemeClr val="accent2"/>
                  </a:solidFill>
                </a:rPr>
                <a:t>action</a:t>
              </a:r>
              <a:endParaRPr lang="en-US" sz="2400">
                <a:latin typeface="Times New Roman" panose="02020603050405020304" pitchFamily="18" charset="0"/>
              </a:endParaRPr>
            </a:p>
          </p:txBody>
        </p:sp>
        <p:sp>
          <p:nvSpPr>
            <p:cNvPr id="41003"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004" name="Group 83"/>
            <p:cNvGrpSpPr>
              <a:grpSpLocks/>
            </p:cNvGrpSpPr>
            <p:nvPr/>
          </p:nvGrpSpPr>
          <p:grpSpPr bwMode="auto">
            <a:xfrm>
              <a:off x="4306" y="2363"/>
              <a:ext cx="557" cy="231"/>
              <a:chOff x="4306" y="2273"/>
              <a:chExt cx="557" cy="231"/>
            </a:xfrm>
          </p:grpSpPr>
          <p:sp>
            <p:nvSpPr>
              <p:cNvPr id="41005" name="Rectangle 72"/>
              <p:cNvSpPr>
                <a:spLocks noChangeArrowheads="1"/>
              </p:cNvSpPr>
              <p:nvPr/>
            </p:nvSpPr>
            <p:spPr bwMode="auto">
              <a:xfrm>
                <a:off x="4409" y="2365"/>
                <a:ext cx="384" cy="9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41006" name="Text Box 43"/>
              <p:cNvSpPr txBox="1">
                <a:spLocks noChangeArrowheads="1"/>
              </p:cNvSpPr>
              <p:nvPr/>
            </p:nvSpPr>
            <p:spPr bwMode="auto">
              <a:xfrm>
                <a:off x="4306" y="2273"/>
                <a:ext cx="5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800"/>
                  <a:t>access</a:t>
                </a:r>
              </a:p>
            </p:txBody>
          </p:sp>
        </p:grpSp>
      </p:grpSp>
      <p:grpSp>
        <p:nvGrpSpPr>
          <p:cNvPr id="40972" name="Group 81"/>
          <p:cNvGrpSpPr>
            <a:grpSpLocks/>
          </p:cNvGrpSpPr>
          <p:nvPr/>
        </p:nvGrpSpPr>
        <p:grpSpPr bwMode="auto">
          <a:xfrm>
            <a:off x="2279651" y="1804989"/>
            <a:ext cx="1438275" cy="771525"/>
            <a:chOff x="476" y="1047"/>
            <a:chExt cx="906" cy="486"/>
          </a:xfrm>
        </p:grpSpPr>
        <p:sp>
          <p:nvSpPr>
            <p:cNvPr id="40998"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40999" name="Text Box 60"/>
            <p:cNvSpPr txBox="1">
              <a:spLocks noChangeArrowheads="1"/>
            </p:cNvSpPr>
            <p:nvPr/>
          </p:nvSpPr>
          <p:spPr bwMode="auto">
            <a:xfrm>
              <a:off x="476" y="1134"/>
              <a:ext cx="7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b="1">
                  <a:solidFill>
                    <a:schemeClr val="bg1"/>
                  </a:solidFill>
                  <a:latin typeface="Arial" panose="020B0604020202020204" pitchFamily="34" charset="0"/>
                </a:rPr>
                <a:t>ebay 8734</a:t>
              </a:r>
            </a:p>
          </p:txBody>
        </p:sp>
      </p:grpSp>
      <p:sp>
        <p:nvSpPr>
          <p:cNvPr id="40973" name="AutoShape 68"/>
          <p:cNvSpPr>
            <a:spLocks noChangeArrowheads="1"/>
          </p:cNvSpPr>
          <p:nvPr/>
        </p:nvSpPr>
        <p:spPr bwMode="auto">
          <a:xfrm>
            <a:off x="9480550" y="3343275"/>
            <a:ext cx="527050" cy="825500"/>
          </a:xfrm>
          <a:prstGeom prst="can">
            <a:avLst>
              <a:gd name="adj" fmla="val 39157"/>
            </a:avLst>
          </a:prstGeom>
          <a:solidFill>
            <a:srgbClr val="009900"/>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grpSp>
        <p:nvGrpSpPr>
          <p:cNvPr id="9" name="Group 95"/>
          <p:cNvGrpSpPr>
            <a:grpSpLocks/>
          </p:cNvGrpSpPr>
          <p:nvPr/>
        </p:nvGrpSpPr>
        <p:grpSpPr bwMode="auto">
          <a:xfrm>
            <a:off x="3724276" y="2106614"/>
            <a:ext cx="5921375" cy="1296987"/>
            <a:chOff x="1386" y="1327"/>
            <a:chExt cx="3730" cy="817"/>
          </a:xfrm>
        </p:grpSpPr>
        <p:sp>
          <p:nvSpPr>
            <p:cNvPr id="40991"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2" name="Text Box 8"/>
            <p:cNvSpPr txBox="1">
              <a:spLocks noChangeArrowheads="1"/>
            </p:cNvSpPr>
            <p:nvPr/>
          </p:nvSpPr>
          <p:spPr bwMode="auto">
            <a:xfrm>
              <a:off x="1554" y="1327"/>
              <a:ext cx="1689" cy="23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a:t>usual http request msg</a:t>
              </a:r>
              <a:endParaRPr lang="en-US" sz="2400">
                <a:latin typeface="Times New Roman" panose="02020603050405020304" pitchFamily="18" charset="0"/>
              </a:endParaRPr>
            </a:p>
          </p:txBody>
        </p:sp>
        <p:sp>
          <p:nvSpPr>
            <p:cNvPr id="40993" name="Text Box 31"/>
            <p:cNvSpPr txBox="1">
              <a:spLocks noChangeArrowheads="1"/>
            </p:cNvSpPr>
            <p:nvPr/>
          </p:nvSpPr>
          <p:spPr bwMode="auto">
            <a:xfrm>
              <a:off x="3270" y="1390"/>
              <a:ext cx="122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2000">
                  <a:solidFill>
                    <a:schemeClr val="accent2"/>
                  </a:solidFill>
                </a:rPr>
                <a:t>Amazon server</a:t>
              </a:r>
            </a:p>
            <a:p>
              <a:pPr algn="ctr">
                <a:spcBef>
                  <a:spcPct val="0"/>
                </a:spcBef>
                <a:buClrTx/>
                <a:buSzTx/>
                <a:buFontTx/>
                <a:buNone/>
              </a:pPr>
              <a:r>
                <a:rPr lang="en-US" sz="2000">
                  <a:solidFill>
                    <a:schemeClr val="accent2"/>
                  </a:solidFill>
                </a:rPr>
                <a:t>creates ID</a:t>
              </a:r>
            </a:p>
            <a:p>
              <a:pPr algn="ctr">
                <a:spcBef>
                  <a:spcPct val="0"/>
                </a:spcBef>
                <a:buClrTx/>
                <a:buSzTx/>
                <a:buFontTx/>
                <a:buNone/>
              </a:pPr>
              <a:r>
                <a:rPr lang="en-US" sz="2000">
                  <a:solidFill>
                    <a:schemeClr val="accent2"/>
                  </a:solidFill>
                </a:rPr>
                <a:t>1678 for user</a:t>
              </a:r>
              <a:endParaRPr lang="en-US" sz="2000"/>
            </a:p>
          </p:txBody>
        </p:sp>
        <p:grpSp>
          <p:nvGrpSpPr>
            <p:cNvPr id="40994" name="Group 82"/>
            <p:cNvGrpSpPr>
              <a:grpSpLocks/>
            </p:cNvGrpSpPr>
            <p:nvPr/>
          </p:nvGrpSpPr>
          <p:grpSpPr bwMode="auto">
            <a:xfrm>
              <a:off x="4377" y="1730"/>
              <a:ext cx="739" cy="414"/>
              <a:chOff x="4377" y="1640"/>
              <a:chExt cx="739" cy="414"/>
            </a:xfrm>
          </p:grpSpPr>
          <p:sp>
            <p:nvSpPr>
              <p:cNvPr id="40995"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96" name="Rectangle 73"/>
              <p:cNvSpPr>
                <a:spLocks noChangeArrowheads="1"/>
              </p:cNvSpPr>
              <p:nvPr/>
            </p:nvSpPr>
            <p:spPr bwMode="auto">
              <a:xfrm>
                <a:off x="4470" y="1729"/>
                <a:ext cx="602" cy="24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40997" name="Text Box 41"/>
              <p:cNvSpPr txBox="1">
                <a:spLocks noChangeArrowheads="1"/>
              </p:cNvSpPr>
              <p:nvPr/>
            </p:nvSpPr>
            <p:spPr bwMode="auto">
              <a:xfrm>
                <a:off x="4381" y="1702"/>
                <a:ext cx="73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75000"/>
                  </a:lnSpc>
                  <a:spcBef>
                    <a:spcPct val="0"/>
                  </a:spcBef>
                  <a:buClrTx/>
                  <a:buSzTx/>
                  <a:buFontTx/>
                  <a:buNone/>
                </a:pPr>
                <a:r>
                  <a:rPr lang="en-US" sz="1800"/>
                  <a:t>create</a:t>
                </a:r>
              </a:p>
              <a:p>
                <a:pPr>
                  <a:lnSpc>
                    <a:spcPct val="75000"/>
                  </a:lnSpc>
                  <a:spcBef>
                    <a:spcPct val="0"/>
                  </a:spcBef>
                  <a:buClrTx/>
                  <a:buSzTx/>
                  <a:buFontTx/>
                  <a:buNone/>
                </a:pPr>
                <a:r>
                  <a:rPr lang="en-US" sz="1800"/>
                  <a:t>    entry</a:t>
                </a:r>
              </a:p>
            </p:txBody>
          </p:sp>
        </p:grpSp>
      </p:grpSp>
      <p:grpSp>
        <p:nvGrpSpPr>
          <p:cNvPr id="11" name="Group 88"/>
          <p:cNvGrpSpPr>
            <a:grpSpLocks/>
          </p:cNvGrpSpPr>
          <p:nvPr/>
        </p:nvGrpSpPr>
        <p:grpSpPr bwMode="auto">
          <a:xfrm>
            <a:off x="2252663" y="2598739"/>
            <a:ext cx="4805362" cy="1087437"/>
            <a:chOff x="459" y="1637"/>
            <a:chExt cx="3027" cy="685"/>
          </a:xfrm>
        </p:grpSpPr>
        <p:sp>
          <p:nvSpPr>
            <p:cNvPr id="40986"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7" name="Text Box 11"/>
            <p:cNvSpPr txBox="1">
              <a:spLocks noChangeArrowheads="1"/>
            </p:cNvSpPr>
            <p:nvPr/>
          </p:nvSpPr>
          <p:spPr bwMode="auto">
            <a:xfrm>
              <a:off x="1552" y="1650"/>
              <a:ext cx="1665" cy="356"/>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0000"/>
                </a:lnSpc>
                <a:spcBef>
                  <a:spcPct val="0"/>
                </a:spcBef>
                <a:buClrTx/>
                <a:buSzTx/>
                <a:buFontTx/>
                <a:buNone/>
              </a:pPr>
              <a:r>
                <a:rPr lang="en-US" sz="1800"/>
                <a:t>usual http response </a:t>
              </a:r>
            </a:p>
            <a:p>
              <a:pPr algn="ctr">
                <a:lnSpc>
                  <a:spcPct val="80000"/>
                </a:lnSpc>
                <a:spcBef>
                  <a:spcPct val="0"/>
                </a:spcBef>
                <a:buClrTx/>
                <a:buSzTx/>
                <a:buFontTx/>
                <a:buNone/>
              </a:pPr>
              <a:r>
                <a:rPr lang="en-US" sz="2000" b="1">
                  <a:latin typeface="Courier New" panose="02070309020205020404" pitchFamily="49" charset="0"/>
                </a:rPr>
                <a:t>Set-cookie: 1678 </a:t>
              </a:r>
            </a:p>
          </p:txBody>
        </p:sp>
        <p:grpSp>
          <p:nvGrpSpPr>
            <p:cNvPr id="40988" name="Group 76"/>
            <p:cNvGrpSpPr>
              <a:grpSpLocks/>
            </p:cNvGrpSpPr>
            <p:nvPr/>
          </p:nvGrpSpPr>
          <p:grpSpPr bwMode="auto">
            <a:xfrm>
              <a:off x="459" y="1836"/>
              <a:ext cx="1004" cy="486"/>
              <a:chOff x="684" y="1746"/>
              <a:chExt cx="1004" cy="486"/>
            </a:xfrm>
          </p:grpSpPr>
          <p:sp>
            <p:nvSpPr>
              <p:cNvPr id="40989"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40990" name="Text Box 75"/>
              <p:cNvSpPr txBox="1">
                <a:spLocks noChangeArrowheads="1"/>
              </p:cNvSpPr>
              <p:nvPr/>
            </p:nvSpPr>
            <p:spPr bwMode="auto">
              <a:xfrm>
                <a:off x="684" y="1833"/>
                <a:ext cx="100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b="1">
                    <a:solidFill>
                      <a:schemeClr val="bg1"/>
                    </a:solidFill>
                    <a:latin typeface="Arial" panose="020B0604020202020204" pitchFamily="34" charset="0"/>
                  </a:rPr>
                  <a:t>ebay 8734</a:t>
                </a:r>
              </a:p>
              <a:p>
                <a:pPr>
                  <a:spcBef>
                    <a:spcPct val="0"/>
                  </a:spcBef>
                  <a:buClrTx/>
                  <a:buSzTx/>
                  <a:buFontTx/>
                  <a:buNone/>
                </a:pPr>
                <a:r>
                  <a:rPr lang="en-US" sz="1600" b="1">
                    <a:solidFill>
                      <a:schemeClr val="bg1"/>
                    </a:solidFill>
                    <a:latin typeface="Arial" panose="020B0604020202020204" pitchFamily="34" charset="0"/>
                  </a:rPr>
                  <a:t>amazon 1678</a:t>
                </a:r>
              </a:p>
            </p:txBody>
          </p:sp>
        </p:grpSp>
      </p:grpSp>
      <p:grpSp>
        <p:nvGrpSpPr>
          <p:cNvPr id="13" name="Group 93"/>
          <p:cNvGrpSpPr>
            <a:grpSpLocks/>
          </p:cNvGrpSpPr>
          <p:nvPr/>
        </p:nvGrpSpPr>
        <p:grpSpPr bwMode="auto">
          <a:xfrm>
            <a:off x="3705226" y="4192588"/>
            <a:ext cx="5705475" cy="1992312"/>
            <a:chOff x="1374" y="2641"/>
            <a:chExt cx="3594" cy="1255"/>
          </a:xfrm>
        </p:grpSpPr>
        <p:sp>
          <p:nvSpPr>
            <p:cNvPr id="40981"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2" name="Text Box 23"/>
            <p:cNvSpPr txBox="1">
              <a:spLocks noChangeArrowheads="1"/>
            </p:cNvSpPr>
            <p:nvPr/>
          </p:nvSpPr>
          <p:spPr bwMode="auto">
            <a:xfrm>
              <a:off x="1561" y="3171"/>
              <a:ext cx="1689" cy="356"/>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0000"/>
                </a:lnSpc>
                <a:spcBef>
                  <a:spcPct val="0"/>
                </a:spcBef>
                <a:buClrTx/>
                <a:buSzTx/>
                <a:buFontTx/>
                <a:buNone/>
              </a:pPr>
              <a:r>
                <a:rPr lang="en-US" sz="1800"/>
                <a:t>usual http request msg</a:t>
              </a:r>
            </a:p>
            <a:p>
              <a:pPr algn="ctr">
                <a:lnSpc>
                  <a:spcPct val="80000"/>
                </a:lnSpc>
                <a:spcBef>
                  <a:spcPct val="0"/>
                </a:spcBef>
                <a:buClrTx/>
                <a:buSzTx/>
                <a:buFontTx/>
                <a:buNone/>
              </a:pPr>
              <a:r>
                <a:rPr lang="en-US" sz="2000" b="1">
                  <a:latin typeface="Courier New" panose="02070309020205020404" pitchFamily="49" charset="0"/>
                </a:rPr>
                <a:t>cookie: 1678</a:t>
              </a:r>
            </a:p>
          </p:txBody>
        </p:sp>
        <p:sp>
          <p:nvSpPr>
            <p:cNvPr id="40983" name="Text Box 29"/>
            <p:cNvSpPr txBox="1">
              <a:spLocks noChangeArrowheads="1"/>
            </p:cNvSpPr>
            <p:nvPr/>
          </p:nvSpPr>
          <p:spPr bwMode="auto">
            <a:xfrm>
              <a:off x="3494" y="3262"/>
              <a:ext cx="77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spectific</a:t>
              </a:r>
            </a:p>
            <a:p>
              <a:pPr algn="ctr">
                <a:spcBef>
                  <a:spcPct val="0"/>
                </a:spcBef>
                <a:buClrTx/>
                <a:buSzTx/>
                <a:buFontTx/>
                <a:buNone/>
              </a:pPr>
              <a:r>
                <a:rPr lang="en-US" sz="2000">
                  <a:solidFill>
                    <a:schemeClr val="accent2"/>
                  </a:solidFill>
                </a:rPr>
                <a:t>action</a:t>
              </a:r>
              <a:endParaRPr lang="en-US" sz="2400">
                <a:latin typeface="Times New Roman" panose="02020603050405020304" pitchFamily="18" charset="0"/>
              </a:endParaRPr>
            </a:p>
          </p:txBody>
        </p:sp>
        <p:sp>
          <p:nvSpPr>
            <p:cNvPr id="40984"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5" name="Text Box 71"/>
            <p:cNvSpPr txBox="1">
              <a:spLocks noChangeArrowheads="1"/>
            </p:cNvSpPr>
            <p:nvPr/>
          </p:nvSpPr>
          <p:spPr bwMode="auto">
            <a:xfrm>
              <a:off x="4287" y="2939"/>
              <a:ext cx="557"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800"/>
                <a:t>access</a:t>
              </a:r>
            </a:p>
          </p:txBody>
        </p:sp>
      </p:grpSp>
      <p:grpSp>
        <p:nvGrpSpPr>
          <p:cNvPr id="14" name="Group 77"/>
          <p:cNvGrpSpPr>
            <a:grpSpLocks/>
          </p:cNvGrpSpPr>
          <p:nvPr/>
        </p:nvGrpSpPr>
        <p:grpSpPr bwMode="auto">
          <a:xfrm>
            <a:off x="2266950" y="4799014"/>
            <a:ext cx="1593850" cy="771525"/>
            <a:chOff x="684" y="1746"/>
            <a:chExt cx="1004" cy="486"/>
          </a:xfrm>
        </p:grpSpPr>
        <p:sp>
          <p:nvSpPr>
            <p:cNvPr id="40979"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40980" name="Text Box 79"/>
            <p:cNvSpPr txBox="1">
              <a:spLocks noChangeArrowheads="1"/>
            </p:cNvSpPr>
            <p:nvPr/>
          </p:nvSpPr>
          <p:spPr bwMode="auto">
            <a:xfrm>
              <a:off x="684" y="1833"/>
              <a:ext cx="100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600" b="1">
                  <a:solidFill>
                    <a:schemeClr val="bg1"/>
                  </a:solidFill>
                  <a:latin typeface="Arial" panose="020B0604020202020204" pitchFamily="34" charset="0"/>
                </a:rPr>
                <a:t>ebay 8734</a:t>
              </a:r>
            </a:p>
            <a:p>
              <a:pPr>
                <a:spcBef>
                  <a:spcPct val="0"/>
                </a:spcBef>
                <a:buClrTx/>
                <a:buSzTx/>
                <a:buFontTx/>
                <a:buNone/>
              </a:pPr>
              <a:r>
                <a:rPr lang="en-US" sz="1600" b="1">
                  <a:solidFill>
                    <a:schemeClr val="bg1"/>
                  </a:solidFill>
                  <a:latin typeface="Arial" panose="020B0604020202020204" pitchFamily="34" charset="0"/>
                </a:rPr>
                <a:t>amazon 1678</a:t>
              </a:r>
            </a:p>
          </p:txBody>
        </p:sp>
      </p:grpSp>
      <p:sp>
        <p:nvSpPr>
          <p:cNvPr id="40978" name="Text Box 80"/>
          <p:cNvSpPr txBox="1">
            <a:spLocks noChangeArrowheads="1"/>
          </p:cNvSpPr>
          <p:nvPr/>
        </p:nvSpPr>
        <p:spPr bwMode="auto">
          <a:xfrm>
            <a:off x="9355139" y="4248150"/>
            <a:ext cx="1150937"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800"/>
              <a:t>backend</a:t>
            </a:r>
          </a:p>
          <a:p>
            <a:pPr>
              <a:spcBef>
                <a:spcPct val="0"/>
              </a:spcBef>
              <a:buClrTx/>
              <a:buSzTx/>
              <a:buFontTx/>
              <a:buNone/>
            </a:pPr>
            <a:r>
              <a:rPr lang="en-US" sz="1800"/>
              <a:t>database</a:t>
            </a:r>
          </a:p>
        </p:txBody>
      </p:sp>
    </p:spTree>
    <p:extLst>
      <p:ext uri="{BB962C8B-B14F-4D97-AF65-F5344CB8AC3E}">
        <p14:creationId xmlns:p14="http://schemas.microsoft.com/office/powerpoint/2010/main" val="4210479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0235"/>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20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30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2000"/>
                                        <p:tgtEl>
                                          <p:spTgt spid="6"/>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10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2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2000"/>
                                        <p:tgtEl>
                                          <p:spTgt spid="13"/>
                                        </p:tgtEl>
                                      </p:cBhvr>
                                    </p:animEffect>
                                  </p:childTnLst>
                                </p:cTn>
                              </p:par>
                            </p:childTnLst>
                          </p:cTn>
                        </p:par>
                        <p:par>
                          <p:cTn id="35" fill="hold" nodeType="afterGroup">
                            <p:stCondLst>
                              <p:cond delay="2000"/>
                            </p:stCondLst>
                            <p:childTnLst>
                              <p:par>
                                <p:cTn id="36" presetID="2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right)">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5" grpId="0"/>
      <p:bldP spid="502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397" y="-33352"/>
            <a:ext cx="10515600" cy="1325563"/>
          </a:xfrm>
        </p:spPr>
        <p:txBody>
          <a:bodyPr/>
          <a:lstStyle/>
          <a:p>
            <a:pPr algn="ctr"/>
            <a:r>
              <a:rPr lang="en-US" dirty="0"/>
              <a:t>Web Caching</a:t>
            </a:r>
          </a:p>
        </p:txBody>
      </p:sp>
      <p:sp>
        <p:nvSpPr>
          <p:cNvPr id="3" name="Content Placeholder 2"/>
          <p:cNvSpPr>
            <a:spLocks noGrp="1"/>
          </p:cNvSpPr>
          <p:nvPr>
            <p:ph sz="half" idx="1"/>
          </p:nvPr>
        </p:nvSpPr>
        <p:spPr>
          <a:xfrm>
            <a:off x="245660" y="914401"/>
            <a:ext cx="6630068" cy="5943600"/>
          </a:xfrm>
        </p:spPr>
        <p:txBody>
          <a:bodyPr>
            <a:normAutofit fontScale="55000" lnSpcReduction="20000"/>
          </a:bodyPr>
          <a:lstStyle/>
          <a:p>
            <a:r>
              <a:rPr lang="en-US" sz="3300" dirty="0"/>
              <a:t>A Web cache—also called a </a:t>
            </a:r>
            <a:r>
              <a:rPr lang="en-US" sz="3300" b="1" dirty="0"/>
              <a:t>proxy server</a:t>
            </a:r>
            <a:r>
              <a:rPr lang="en-US" sz="3300" dirty="0"/>
              <a:t>—is a network entity that satisfies HTTP requests on the behalf of an origin Web server. </a:t>
            </a:r>
          </a:p>
          <a:p>
            <a:r>
              <a:rPr lang="en-US" sz="3300" dirty="0"/>
              <a:t>The Web cache has its own disk storage and keeps copies of recently requested objects in this storage</a:t>
            </a:r>
          </a:p>
          <a:p>
            <a:r>
              <a:rPr lang="en-US" sz="3300" dirty="0"/>
              <a:t>Once a browser is configured, each browser request for an object is first directed to the Web cache. </a:t>
            </a:r>
          </a:p>
          <a:p>
            <a:r>
              <a:rPr lang="en-US" sz="3300" dirty="0"/>
              <a:t> As an example, suppose a browser is requesting the object </a:t>
            </a:r>
            <a:r>
              <a:rPr lang="en-US" sz="3300" b="1" dirty="0">
                <a:hlinkClick r:id="rId3"/>
              </a:rPr>
              <a:t>http://www.someschool.edu/campus.gif</a:t>
            </a:r>
            <a:endParaRPr lang="en-US" sz="3300" b="1" dirty="0"/>
          </a:p>
          <a:p>
            <a:pPr marL="971550" lvl="1" indent="-514350">
              <a:buFont typeface="+mj-lt"/>
              <a:buAutoNum type="arabicPeriod"/>
            </a:pPr>
            <a:r>
              <a:rPr lang="en-US" sz="3300" dirty="0"/>
              <a:t>The browser establishes a TCP connection to the Web cache and sends an HTTP request for the object to the Web cache.</a:t>
            </a:r>
          </a:p>
          <a:p>
            <a:pPr marL="971550" lvl="1" indent="-514350">
              <a:buFont typeface="+mj-lt"/>
              <a:buAutoNum type="arabicPeriod"/>
            </a:pPr>
            <a:r>
              <a:rPr lang="en-US" sz="3300" dirty="0"/>
              <a:t> The Web cache checks to see if it has a copy of the object stored locally. If it does, the Web cache returns the object within an HTTP response message to the client browser. </a:t>
            </a:r>
          </a:p>
          <a:p>
            <a:pPr marL="971550" lvl="1" indent="-514350">
              <a:buFont typeface="+mj-lt"/>
              <a:buAutoNum type="arabicPeriod"/>
            </a:pPr>
            <a:r>
              <a:rPr lang="en-US" sz="3300" dirty="0"/>
              <a:t>If the Web cache does not have the object, the Web cache opens a TCP connection to the origin server, that is, to www.someschool.edu. The Web cache then sends an HTTP request for the object into the cache-to-server TCP connection. After receiving this request, the origin server sends the object within an HTTP response to the Web cache.</a:t>
            </a:r>
          </a:p>
          <a:p>
            <a:pPr marL="971550" lvl="1" indent="-514350">
              <a:buFont typeface="+mj-lt"/>
              <a:buAutoNum type="arabicPeriod"/>
            </a:pPr>
            <a:r>
              <a:rPr lang="en-US" sz="3300" dirty="0"/>
              <a:t> When the Web cache receives the object, it stores a copy in its local storage and sends a copy, within an HTTP response message, to the client browser</a:t>
            </a:r>
            <a:endParaRPr lang="en-US" sz="3300" b="1" dirty="0"/>
          </a:p>
        </p:txBody>
      </p:sp>
      <p:grpSp>
        <p:nvGrpSpPr>
          <p:cNvPr id="140" name="Group 139"/>
          <p:cNvGrpSpPr/>
          <p:nvPr/>
        </p:nvGrpSpPr>
        <p:grpSpPr>
          <a:xfrm>
            <a:off x="7008718" y="1461637"/>
            <a:ext cx="4832350" cy="4052888"/>
            <a:chOff x="3992563" y="1993900"/>
            <a:chExt cx="4832350" cy="4052888"/>
          </a:xfrm>
        </p:grpSpPr>
        <p:sp>
          <p:nvSpPr>
            <p:cNvPr id="141" name="Text Box 6"/>
            <p:cNvSpPr txBox="1">
              <a:spLocks noChangeArrowheads="1"/>
            </p:cNvSpPr>
            <p:nvPr/>
          </p:nvSpPr>
          <p:spPr bwMode="auto">
            <a:xfrm>
              <a:off x="4143375" y="3368675"/>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client</a:t>
              </a:r>
              <a:endParaRPr lang="en-US" sz="2400">
                <a:latin typeface="Times New Roman" panose="02020603050405020304" pitchFamily="18" charset="0"/>
              </a:endParaRPr>
            </a:p>
          </p:txBody>
        </p:sp>
        <p:grpSp>
          <p:nvGrpSpPr>
            <p:cNvPr id="142" name="Group 141"/>
            <p:cNvGrpSpPr/>
            <p:nvPr/>
          </p:nvGrpSpPr>
          <p:grpSpPr>
            <a:xfrm>
              <a:off x="3992563" y="1993900"/>
              <a:ext cx="4832350" cy="4052888"/>
              <a:chOff x="3992563" y="1993900"/>
              <a:chExt cx="4832350" cy="4052888"/>
            </a:xfrm>
          </p:grpSpPr>
          <p:grpSp>
            <p:nvGrpSpPr>
              <p:cNvPr id="143" name="Group 26"/>
              <p:cNvGrpSpPr>
                <a:grpSpLocks/>
              </p:cNvGrpSpPr>
              <p:nvPr/>
            </p:nvGrpSpPr>
            <p:grpSpPr bwMode="auto">
              <a:xfrm>
                <a:off x="8089900" y="2792413"/>
                <a:ext cx="346075" cy="742950"/>
                <a:chOff x="4180" y="783"/>
                <a:chExt cx="150" cy="307"/>
              </a:xfrm>
            </p:grpSpPr>
            <p:sp>
              <p:nvSpPr>
                <p:cNvPr id="193" name="AutoShape 2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94" name="Rectangle 2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95" name="Rectangle 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96" name="AutoShape 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97" name="Line 3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8" name="Line 3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9" name="Rectangle 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200" name="Rectangle 3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grpSp>
          <p:grpSp>
            <p:nvGrpSpPr>
              <p:cNvPr id="144" name="Group 143"/>
              <p:cNvGrpSpPr/>
              <p:nvPr/>
            </p:nvGrpSpPr>
            <p:grpSpPr>
              <a:xfrm>
                <a:off x="3992563" y="1993900"/>
                <a:ext cx="4832350" cy="4052888"/>
                <a:chOff x="3992563" y="1993900"/>
                <a:chExt cx="4832350" cy="4052888"/>
              </a:xfrm>
            </p:grpSpPr>
            <p:grpSp>
              <p:nvGrpSpPr>
                <p:cNvPr id="145" name="Group 9"/>
                <p:cNvGrpSpPr>
                  <a:grpSpLocks/>
                </p:cNvGrpSpPr>
                <p:nvPr/>
              </p:nvGrpSpPr>
              <p:grpSpPr bwMode="auto">
                <a:xfrm>
                  <a:off x="6314378" y="3557075"/>
                  <a:ext cx="346075" cy="742950"/>
                  <a:chOff x="4180" y="783"/>
                  <a:chExt cx="150" cy="307"/>
                </a:xfrm>
              </p:grpSpPr>
              <p:sp>
                <p:nvSpPr>
                  <p:cNvPr id="185" name="AutoShape 1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86" name="Rectangle 1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87" name="Rectangle 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88" name="AutoShape 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89" name="Line 1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0" name="Line 1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1" name="Rectangle 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92" name="Rectangle 1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grpSp>
            <p:grpSp>
              <p:nvGrpSpPr>
                <p:cNvPr id="146" name="Group 49"/>
                <p:cNvGrpSpPr>
                  <a:grpSpLocks/>
                </p:cNvGrpSpPr>
                <p:nvPr/>
              </p:nvGrpSpPr>
              <p:grpSpPr bwMode="auto">
                <a:xfrm>
                  <a:off x="4765675" y="3141663"/>
                  <a:ext cx="3251200" cy="730250"/>
                  <a:chOff x="3002" y="1979"/>
                  <a:chExt cx="2048" cy="460"/>
                </a:xfrm>
              </p:grpSpPr>
              <p:sp>
                <p:nvSpPr>
                  <p:cNvPr id="182" name="Freeform 18"/>
                  <p:cNvSpPr>
                    <a:spLocks/>
                  </p:cNvSpPr>
                  <p:nvPr/>
                </p:nvSpPr>
                <p:spPr bwMode="auto">
                  <a:xfrm>
                    <a:off x="3002" y="1979"/>
                    <a:ext cx="2048" cy="46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3" name="Text Box 22"/>
                  <p:cNvSpPr txBox="1">
                    <a:spLocks noChangeArrowheads="1"/>
                  </p:cNvSpPr>
                  <p:nvPr/>
                </p:nvSpPr>
                <p:spPr bwMode="auto">
                  <a:xfrm rot="1422049">
                    <a:off x="3064" y="2006"/>
                    <a:ext cx="9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dirty="0">
                        <a:solidFill>
                          <a:srgbClr val="FF0000"/>
                        </a:solidFill>
                      </a:rPr>
                      <a:t>HTTP request</a:t>
                    </a:r>
                    <a:endParaRPr lang="en-US" sz="2400" dirty="0">
                      <a:latin typeface="Times New Roman" panose="02020603050405020304" pitchFamily="18" charset="0"/>
                    </a:endParaRPr>
                  </a:p>
                </p:txBody>
              </p:sp>
              <p:sp>
                <p:nvSpPr>
                  <p:cNvPr id="184" name="Text Box 45"/>
                  <p:cNvSpPr txBox="1">
                    <a:spLocks noChangeArrowheads="1"/>
                  </p:cNvSpPr>
                  <p:nvPr/>
                </p:nvSpPr>
                <p:spPr bwMode="auto">
                  <a:xfrm rot="-1419968">
                    <a:off x="4095" y="2016"/>
                    <a:ext cx="9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request</a:t>
                    </a:r>
                    <a:endParaRPr lang="en-US" sz="2400">
                      <a:latin typeface="Times New Roman" panose="02020603050405020304" pitchFamily="18" charset="0"/>
                    </a:endParaRPr>
                  </a:p>
                </p:txBody>
              </p:sp>
            </p:grpSp>
            <p:grpSp>
              <p:nvGrpSpPr>
                <p:cNvPr id="147" name="Group 146"/>
                <p:cNvGrpSpPr/>
                <p:nvPr/>
              </p:nvGrpSpPr>
              <p:grpSpPr>
                <a:xfrm>
                  <a:off x="3992563" y="1993900"/>
                  <a:ext cx="4832350" cy="4052888"/>
                  <a:chOff x="3992563" y="1993900"/>
                  <a:chExt cx="4832350" cy="4052888"/>
                </a:xfrm>
              </p:grpSpPr>
              <p:sp>
                <p:nvSpPr>
                  <p:cNvPr id="148" name="Text Box 47"/>
                  <p:cNvSpPr txBox="1">
                    <a:spLocks noChangeArrowheads="1"/>
                  </p:cNvSpPr>
                  <p:nvPr/>
                </p:nvSpPr>
                <p:spPr bwMode="auto">
                  <a:xfrm>
                    <a:off x="7885113" y="5465763"/>
                    <a:ext cx="800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sz="2400">
                      <a:latin typeface="Times New Roman" panose="02020603050405020304" pitchFamily="18" charset="0"/>
                    </a:endParaRPr>
                  </a:p>
                </p:txBody>
              </p:sp>
              <p:grpSp>
                <p:nvGrpSpPr>
                  <p:cNvPr id="149" name="Group 148"/>
                  <p:cNvGrpSpPr/>
                  <p:nvPr/>
                </p:nvGrpSpPr>
                <p:grpSpPr>
                  <a:xfrm>
                    <a:off x="3992563" y="1993900"/>
                    <a:ext cx="4832350" cy="3627438"/>
                    <a:chOff x="3992563" y="1993900"/>
                    <a:chExt cx="4832350" cy="3627438"/>
                  </a:xfrm>
                </p:grpSpPr>
                <p:grpSp>
                  <p:nvGrpSpPr>
                    <p:cNvPr id="150" name="Group 35"/>
                    <p:cNvGrpSpPr>
                      <a:grpSpLocks/>
                    </p:cNvGrpSpPr>
                    <p:nvPr/>
                  </p:nvGrpSpPr>
                  <p:grpSpPr bwMode="auto">
                    <a:xfrm>
                      <a:off x="8174038" y="4670425"/>
                      <a:ext cx="346075" cy="742950"/>
                      <a:chOff x="4180" y="783"/>
                      <a:chExt cx="150" cy="307"/>
                    </a:xfrm>
                  </p:grpSpPr>
                  <p:sp>
                    <p:nvSpPr>
                      <p:cNvPr id="174" name="AutoShape 36"/>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75" name="Rectangle 37"/>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76" name="Rectangle 3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77" name="AutoShape 3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78" name="Line 40"/>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 name="Line 41"/>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0" name="Rectangle 4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sp>
                    <p:nvSpPr>
                      <p:cNvPr id="181" name="Rectangle 43"/>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2400"/>
                      </a:p>
                    </p:txBody>
                  </p:sp>
                </p:grpSp>
                <p:grpSp>
                  <p:nvGrpSpPr>
                    <p:cNvPr id="151" name="Group 150"/>
                    <p:cNvGrpSpPr/>
                    <p:nvPr/>
                  </p:nvGrpSpPr>
                  <p:grpSpPr>
                    <a:xfrm>
                      <a:off x="3992563" y="1993900"/>
                      <a:ext cx="4832350" cy="3627438"/>
                      <a:chOff x="3992563" y="1993900"/>
                      <a:chExt cx="4832350" cy="3627438"/>
                    </a:xfrm>
                  </p:grpSpPr>
                  <p:graphicFrame>
                    <p:nvGraphicFramePr>
                      <p:cNvPr id="152" name="Object 5"/>
                      <p:cNvGraphicFramePr>
                        <a:graphicFrameLocks noChangeAspect="1"/>
                      </p:cNvGraphicFramePr>
                      <p:nvPr>
                        <p:extLst>
                          <p:ext uri="{D42A27DB-BD31-4B8C-83A1-F6EECF244321}">
                            <p14:modId xmlns:p14="http://schemas.microsoft.com/office/powerpoint/2010/main" val="2681578937"/>
                          </p:ext>
                        </p:extLst>
                      </p:nvPr>
                    </p:nvGraphicFramePr>
                    <p:xfrm>
                      <a:off x="4203700" y="2955925"/>
                      <a:ext cx="515938" cy="414338"/>
                    </p:xfrm>
                    <a:graphic>
                      <a:graphicData uri="http://schemas.openxmlformats.org/presentationml/2006/ole">
                        <mc:AlternateContent xmlns:mc="http://schemas.openxmlformats.org/markup-compatibility/2006">
                          <mc:Choice xmlns:v="urn:schemas-microsoft-com:vml" Requires="v">
                            <p:oleObj spid="_x0000_s5240"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3700" y="2955925"/>
                                    <a:ext cx="5159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 name="Group 152"/>
                      <p:cNvGrpSpPr/>
                      <p:nvPr/>
                    </p:nvGrpSpPr>
                    <p:grpSpPr>
                      <a:xfrm>
                        <a:off x="3992563" y="1993900"/>
                        <a:ext cx="4832350" cy="3627438"/>
                        <a:chOff x="3992563" y="1993900"/>
                        <a:chExt cx="4832350" cy="3627438"/>
                      </a:xfrm>
                    </p:grpSpPr>
                    <p:graphicFrame>
                      <p:nvGraphicFramePr>
                        <p:cNvPr id="154" name="Object 7"/>
                        <p:cNvGraphicFramePr>
                          <a:graphicFrameLocks noChangeAspect="1"/>
                        </p:cNvGraphicFramePr>
                        <p:nvPr>
                          <p:extLst>
                            <p:ext uri="{D42A27DB-BD31-4B8C-83A1-F6EECF244321}">
                              <p14:modId xmlns:p14="http://schemas.microsoft.com/office/powerpoint/2010/main" val="960510806"/>
                            </p:ext>
                          </p:extLst>
                        </p:nvPr>
                      </p:nvGraphicFramePr>
                      <p:xfrm>
                        <a:off x="4268788" y="4826000"/>
                        <a:ext cx="515937" cy="412750"/>
                      </p:xfrm>
                      <a:graphic>
                        <a:graphicData uri="http://schemas.openxmlformats.org/presentationml/2006/ole">
                          <mc:AlternateContent xmlns:mc="http://schemas.openxmlformats.org/markup-compatibility/2006">
                            <mc:Choice xmlns:v="urn:schemas-microsoft-com:vml" Requires="v">
                              <p:oleObj spid="_x0000_s5241"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788" y="4826000"/>
                                      <a:ext cx="5159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5" name="Group 154"/>
                        <p:cNvGrpSpPr/>
                        <p:nvPr/>
                      </p:nvGrpSpPr>
                      <p:grpSpPr>
                        <a:xfrm>
                          <a:off x="3992563" y="1993900"/>
                          <a:ext cx="4832350" cy="3627438"/>
                          <a:chOff x="3992563" y="1993900"/>
                          <a:chExt cx="4832350" cy="3627438"/>
                        </a:xfrm>
                      </p:grpSpPr>
                      <p:sp>
                        <p:nvSpPr>
                          <p:cNvPr id="157" name="Text Box 21"/>
                          <p:cNvSpPr txBox="1">
                            <a:spLocks noChangeArrowheads="1"/>
                          </p:cNvSpPr>
                          <p:nvPr/>
                        </p:nvSpPr>
                        <p:spPr bwMode="auto">
                          <a:xfrm>
                            <a:off x="4298950" y="528478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t>client</a:t>
                            </a:r>
                            <a:endParaRPr lang="en-US" sz="2400">
                              <a:latin typeface="Times New Roman" panose="02020603050405020304" pitchFamily="18" charset="0"/>
                            </a:endParaRPr>
                          </a:p>
                        </p:txBody>
                      </p:sp>
                      <p:grpSp>
                        <p:nvGrpSpPr>
                          <p:cNvPr id="158" name="Group 157"/>
                          <p:cNvGrpSpPr/>
                          <p:nvPr/>
                        </p:nvGrpSpPr>
                        <p:grpSpPr>
                          <a:xfrm>
                            <a:off x="3992563" y="1993900"/>
                            <a:ext cx="4832350" cy="2974975"/>
                            <a:chOff x="3992563" y="1993900"/>
                            <a:chExt cx="4832350" cy="2974975"/>
                          </a:xfrm>
                        </p:grpSpPr>
                        <p:grpSp>
                          <p:nvGrpSpPr>
                            <p:cNvPr id="159" name="Group 54"/>
                            <p:cNvGrpSpPr>
                              <a:grpSpLocks/>
                            </p:cNvGrpSpPr>
                            <p:nvPr/>
                          </p:nvGrpSpPr>
                          <p:grpSpPr bwMode="auto">
                            <a:xfrm>
                              <a:off x="4773613" y="4183063"/>
                              <a:ext cx="1620837" cy="785812"/>
                              <a:chOff x="3007" y="2635"/>
                              <a:chExt cx="1021" cy="495"/>
                            </a:xfrm>
                          </p:grpSpPr>
                          <p:sp>
                            <p:nvSpPr>
                              <p:cNvPr id="172" name="Line 20"/>
                              <p:cNvSpPr>
                                <a:spLocks noChangeShapeType="1"/>
                              </p:cNvSpPr>
                              <p:nvPr/>
                            </p:nvSpPr>
                            <p:spPr bwMode="auto">
                              <a:xfrm flipH="1">
                                <a:off x="3030" y="2635"/>
                                <a:ext cx="884" cy="49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 name="Text Box 25"/>
                              <p:cNvSpPr txBox="1">
                                <a:spLocks noChangeArrowheads="1"/>
                              </p:cNvSpPr>
                              <p:nvPr/>
                            </p:nvSpPr>
                            <p:spPr bwMode="auto">
                              <a:xfrm rot="-1737783">
                                <a:off x="3007" y="2847"/>
                                <a:ext cx="10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dirty="0">
                                    <a:solidFill>
                                      <a:srgbClr val="FF0000"/>
                                    </a:solidFill>
                                  </a:rPr>
                                  <a:t>HTTP response</a:t>
                                </a:r>
                                <a:endParaRPr lang="en-US" sz="2400" dirty="0">
                                  <a:latin typeface="Times New Roman" panose="02020603050405020304" pitchFamily="18" charset="0"/>
                                </a:endParaRPr>
                              </a:p>
                            </p:txBody>
                          </p:sp>
                        </p:grpSp>
                        <p:grpSp>
                          <p:nvGrpSpPr>
                            <p:cNvPr id="160" name="Group 159"/>
                            <p:cNvGrpSpPr/>
                            <p:nvPr/>
                          </p:nvGrpSpPr>
                          <p:grpSpPr>
                            <a:xfrm>
                              <a:off x="3992563" y="1993900"/>
                              <a:ext cx="4832350" cy="2498725"/>
                              <a:chOff x="3992563" y="1993900"/>
                              <a:chExt cx="4832350" cy="2498725"/>
                            </a:xfrm>
                          </p:grpSpPr>
                          <p:sp>
                            <p:nvSpPr>
                              <p:cNvPr id="161" name="Text Box 48"/>
                              <p:cNvSpPr txBox="1">
                                <a:spLocks noChangeArrowheads="1"/>
                              </p:cNvSpPr>
                              <p:nvPr/>
                            </p:nvSpPr>
                            <p:spPr bwMode="auto">
                              <a:xfrm>
                                <a:off x="7816850" y="1993900"/>
                                <a:ext cx="800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dirty="0"/>
                                  <a:t>origin </a:t>
                                </a:r>
                              </a:p>
                              <a:p>
                                <a:pPr algn="ctr">
                                  <a:spcBef>
                                    <a:spcPct val="0"/>
                                  </a:spcBef>
                                  <a:buClrTx/>
                                  <a:buSzTx/>
                                  <a:buFontTx/>
                                  <a:buNone/>
                                </a:pPr>
                                <a:r>
                                  <a:rPr lang="en-US" sz="1600" dirty="0"/>
                                  <a:t>server</a:t>
                                </a:r>
                                <a:endParaRPr lang="en-US" sz="2400" dirty="0">
                                  <a:latin typeface="Times New Roman" panose="02020603050405020304" pitchFamily="18" charset="0"/>
                                </a:endParaRPr>
                              </a:p>
                            </p:txBody>
                          </p:sp>
                          <p:grpSp>
                            <p:nvGrpSpPr>
                              <p:cNvPr id="162" name="Group 161"/>
                              <p:cNvGrpSpPr/>
                              <p:nvPr/>
                            </p:nvGrpSpPr>
                            <p:grpSpPr>
                              <a:xfrm>
                                <a:off x="3992563" y="2632075"/>
                                <a:ext cx="4832350" cy="1860550"/>
                                <a:chOff x="3992563" y="2632075"/>
                                <a:chExt cx="4832350" cy="1860550"/>
                              </a:xfrm>
                            </p:grpSpPr>
                            <p:pic>
                              <p:nvPicPr>
                                <p:cNvPr id="163"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7863" y="2632075"/>
                                  <a:ext cx="527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64" name="Group 163"/>
                                <p:cNvGrpSpPr/>
                                <p:nvPr/>
                              </p:nvGrpSpPr>
                              <p:grpSpPr>
                                <a:xfrm>
                                  <a:off x="3992563" y="2678113"/>
                                  <a:ext cx="4186237" cy="1814512"/>
                                  <a:chOff x="3992563" y="2678113"/>
                                  <a:chExt cx="4186237" cy="1814512"/>
                                </a:xfrm>
                              </p:grpSpPr>
                              <p:sp>
                                <p:nvSpPr>
                                  <p:cNvPr id="165" name="Text Box 8"/>
                                  <p:cNvSpPr txBox="1">
                                    <a:spLocks noChangeArrowheads="1"/>
                                  </p:cNvSpPr>
                                  <p:nvPr/>
                                </p:nvSpPr>
                                <p:spPr bwMode="auto">
                                  <a:xfrm>
                                    <a:off x="6024563" y="2774950"/>
                                    <a:ext cx="955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2000" dirty="0"/>
                                      <a:t>Proxy</a:t>
                                    </a:r>
                                  </a:p>
                                  <a:p>
                                    <a:pPr algn="ctr">
                                      <a:spcBef>
                                        <a:spcPct val="0"/>
                                      </a:spcBef>
                                      <a:buClrTx/>
                                      <a:buSzTx/>
                                      <a:buFontTx/>
                                      <a:buNone/>
                                    </a:pPr>
                                    <a:r>
                                      <a:rPr lang="en-US" sz="2000" dirty="0"/>
                                      <a:t>server</a:t>
                                    </a:r>
                                    <a:endParaRPr lang="en-US" sz="2400" dirty="0">
                                      <a:latin typeface="Times New Roman" panose="02020603050405020304" pitchFamily="18" charset="0"/>
                                    </a:endParaRPr>
                                  </a:p>
                                </p:txBody>
                              </p:sp>
                              <p:grpSp>
                                <p:nvGrpSpPr>
                                  <p:cNvPr id="166" name="Group 60"/>
                                  <p:cNvGrpSpPr>
                                    <a:grpSpLocks/>
                                  </p:cNvGrpSpPr>
                                  <p:nvPr/>
                                </p:nvGrpSpPr>
                                <p:grpSpPr bwMode="auto">
                                  <a:xfrm>
                                    <a:off x="3992563" y="2678113"/>
                                    <a:ext cx="4186237" cy="1814512"/>
                                    <a:chOff x="2515" y="1687"/>
                                    <a:chExt cx="2637" cy="1143"/>
                                  </a:xfrm>
                                </p:grpSpPr>
                                <p:sp>
                                  <p:nvSpPr>
                                    <p:cNvPr id="167" name="Freeform 44"/>
                                    <p:cNvSpPr>
                                      <a:spLocks/>
                                    </p:cNvSpPr>
                                    <p:nvPr/>
                                  </p:nvSpPr>
                                  <p:spPr bwMode="auto">
                                    <a:xfrm>
                                      <a:off x="2985" y="2026"/>
                                      <a:ext cx="2119" cy="476"/>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8" name="Text Box 24"/>
                                    <p:cNvSpPr txBox="1">
                                      <a:spLocks noChangeArrowheads="1"/>
                                    </p:cNvSpPr>
                                    <p:nvPr/>
                                  </p:nvSpPr>
                                  <p:spPr bwMode="auto">
                                    <a:xfrm rot="1411598">
                                      <a:off x="2901" y="2244"/>
                                      <a:ext cx="10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a:solidFill>
                                            <a:srgbClr val="FF0000"/>
                                          </a:solidFill>
                                        </a:rPr>
                                        <a:t>HTTP response</a:t>
                                      </a:r>
                                      <a:endParaRPr lang="en-US" sz="2400">
                                        <a:latin typeface="Times New Roman" panose="02020603050405020304" pitchFamily="18" charset="0"/>
                                      </a:endParaRPr>
                                    </a:p>
                                  </p:txBody>
                                </p:sp>
                                <p:sp>
                                  <p:nvSpPr>
                                    <p:cNvPr id="169" name="Text Box 46"/>
                                    <p:cNvSpPr txBox="1">
                                      <a:spLocks noChangeArrowheads="1"/>
                                    </p:cNvSpPr>
                                    <p:nvPr/>
                                  </p:nvSpPr>
                                  <p:spPr bwMode="auto">
                                    <a:xfrm rot="-1415789">
                                      <a:off x="4131" y="2232"/>
                                      <a:ext cx="10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600" dirty="0">
                                          <a:solidFill>
                                            <a:srgbClr val="FF0000"/>
                                          </a:solidFill>
                                        </a:rPr>
                                        <a:t>HTTP response</a:t>
                                      </a:r>
                                      <a:endParaRPr lang="en-US" sz="2400" dirty="0">
                                        <a:latin typeface="Times New Roman" panose="02020603050405020304" pitchFamily="18" charset="0"/>
                                      </a:endParaRPr>
                                    </a:p>
                                  </p:txBody>
                                </p:sp>
                                <p:pic>
                                  <p:nvPicPr>
                                    <p:cNvPr id="170" name="Picture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9" y="2557"/>
                                      <a:ext cx="33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1" name="Picture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 y="1687"/>
                                      <a:ext cx="33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grpSp>
                        </p:grpSp>
                      </p:grpSp>
                    </p:grpSp>
                    <p:pic>
                      <p:nvPicPr>
                        <p:cNvPr id="156" name="Picture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0188" y="4613275"/>
                          <a:ext cx="527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grpSp>
            </p:grpSp>
          </p:grpSp>
        </p:grpSp>
      </p:grpSp>
    </p:spTree>
    <p:extLst>
      <p:ext uri="{BB962C8B-B14F-4D97-AF65-F5344CB8AC3E}">
        <p14:creationId xmlns:p14="http://schemas.microsoft.com/office/powerpoint/2010/main" val="2925998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File Transfer: FTP</a:t>
            </a:r>
          </a:p>
        </p:txBody>
      </p:sp>
      <p:sp>
        <p:nvSpPr>
          <p:cNvPr id="7" name="Content Placeholder 6"/>
          <p:cNvSpPr>
            <a:spLocks noGrp="1"/>
          </p:cNvSpPr>
          <p:nvPr>
            <p:ph sz="half" idx="1"/>
          </p:nvPr>
        </p:nvSpPr>
        <p:spPr>
          <a:xfrm>
            <a:off x="838200" y="1228300"/>
            <a:ext cx="5181600" cy="5336274"/>
          </a:xfrm>
        </p:spPr>
        <p:txBody>
          <a:bodyPr>
            <a:normAutofit fontScale="62500" lnSpcReduction="20000"/>
          </a:bodyPr>
          <a:lstStyle/>
          <a:p>
            <a:r>
              <a:rPr lang="en-US" dirty="0"/>
              <a:t>In a typical FTP session, the user is sitting in front of one host (the local host) and wants to transfer files to or from a remote host. </a:t>
            </a:r>
          </a:p>
          <a:p>
            <a:r>
              <a:rPr lang="en-US" dirty="0"/>
              <a:t>In order for the user to access the remote account, the user must provide a user identification and a password.</a:t>
            </a:r>
          </a:p>
          <a:p>
            <a:r>
              <a:rPr lang="en-US" dirty="0"/>
              <a:t> After providing this authorization information, the user can transfer files from the local file system to the remote file system and vice versa. </a:t>
            </a:r>
          </a:p>
          <a:p>
            <a:r>
              <a:rPr lang="en-US" dirty="0"/>
              <a:t>As shown in Figure, the user interacts with FTP through an FTP user agent.</a:t>
            </a:r>
          </a:p>
          <a:p>
            <a:r>
              <a:rPr lang="en-US" dirty="0"/>
              <a:t> The user first provides the hostname of the remote host, causing the FTP client process in the local host to establish a TCP connection with the FTP server process in the remote host. </a:t>
            </a:r>
          </a:p>
          <a:p>
            <a:r>
              <a:rPr lang="en-US" dirty="0"/>
              <a:t>The user then provides the user identification and password, which are sent over the TCP connection as part of FTP commands. </a:t>
            </a:r>
          </a:p>
          <a:p>
            <a:r>
              <a:rPr lang="en-US" dirty="0"/>
              <a:t>Once the server has authorized the user, the user copies one or more files stored in the local file system into the remote file system (or vice versa).</a:t>
            </a:r>
          </a:p>
          <a:p>
            <a:endParaRPr lang="en-US" dirty="0"/>
          </a:p>
        </p:txBody>
      </p:sp>
      <p:sp>
        <p:nvSpPr>
          <p:cNvPr id="11" name="AutoShape 6" descr="Image result for FTP moves files between local and remote file system"/>
          <p:cNvSpPr>
            <a:spLocks noChangeAspect="1" noChangeArrowheads="1"/>
          </p:cNvSpPr>
          <p:nvPr/>
        </p:nvSpPr>
        <p:spPr bwMode="auto">
          <a:xfrm>
            <a:off x="8610600" y="448212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Image result for FTP moves files between local and remote file system"/>
          <p:cNvSpPr>
            <a:spLocks noGrp="1" noChangeAspect="1" noChangeArrowheads="1"/>
          </p:cNvSpPr>
          <p:nvPr>
            <p:ph sz="half" idx="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62500" lnSpcReduction="20000"/>
          </a:bodyPr>
          <a:lstStyle/>
          <a:p>
            <a:endParaRPr lang="en-US" dirty="0"/>
          </a:p>
        </p:txBody>
      </p:sp>
      <p:pic>
        <p:nvPicPr>
          <p:cNvPr id="6154" name="Picture 10" descr="Image result for FTP moves files between local and remote fil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825625"/>
            <a:ext cx="5949287" cy="3097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74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pPr algn="ctr"/>
            <a:r>
              <a:rPr lang="en-US" b="1" dirty="0" err="1"/>
              <a:t>Cont</a:t>
            </a:r>
            <a:r>
              <a:rPr lang="en-US" b="1" dirty="0"/>
              <a:t>(</a:t>
            </a:r>
            <a:r>
              <a:rPr lang="en-US" dirty="0"/>
              <a:t>Client-Server Architecture</a:t>
            </a:r>
            <a:r>
              <a:rPr lang="en-US" b="1" dirty="0"/>
              <a:t>)</a:t>
            </a:r>
          </a:p>
        </p:txBody>
      </p:sp>
      <p:sp>
        <p:nvSpPr>
          <p:cNvPr id="3" name="Content Placeholder 2"/>
          <p:cNvSpPr>
            <a:spLocks noGrp="1"/>
          </p:cNvSpPr>
          <p:nvPr>
            <p:ph idx="1"/>
          </p:nvPr>
        </p:nvSpPr>
        <p:spPr>
          <a:xfrm>
            <a:off x="204716" y="932787"/>
            <a:ext cx="10515600" cy="4351338"/>
          </a:xfrm>
        </p:spPr>
        <p:txBody>
          <a:bodyPr>
            <a:normAutofit fontScale="85000" lnSpcReduction="20000"/>
          </a:bodyPr>
          <a:lstStyle/>
          <a:p>
            <a:r>
              <a:rPr lang="en-US" dirty="0"/>
              <a:t>In a client-server architecture, there is an always-on host, called the </a:t>
            </a:r>
            <a:r>
              <a:rPr lang="en-US" b="1" dirty="0"/>
              <a:t>server</a:t>
            </a:r>
            <a:r>
              <a:rPr lang="en-US" dirty="0"/>
              <a:t>, which services requests from many other hosts, called </a:t>
            </a:r>
            <a:r>
              <a:rPr lang="en-US" b="1" dirty="0"/>
              <a:t>clients</a:t>
            </a:r>
            <a:r>
              <a:rPr lang="en-US" dirty="0"/>
              <a:t>. </a:t>
            </a:r>
          </a:p>
          <a:p>
            <a:pPr lvl="1"/>
            <a:r>
              <a:rPr lang="en-US" dirty="0"/>
              <a:t>A classic example is the Web application for which an always-on Web server services requests from browsers running on client hosts. </a:t>
            </a:r>
          </a:p>
          <a:p>
            <a:pPr lvl="1"/>
            <a:r>
              <a:rPr lang="en-US" dirty="0"/>
              <a:t>When a Web server receives a request for an object from a client host, it responds by sending the requested object to the client host. </a:t>
            </a:r>
          </a:p>
          <a:p>
            <a:pPr lvl="1"/>
            <a:r>
              <a:rPr lang="en-US" dirty="0"/>
              <a:t>Note that with the client-server architecture, clients do not directly communicate with each other; for example, in the Web application, two browsers do not directly communicate. </a:t>
            </a:r>
          </a:p>
          <a:p>
            <a:pPr lvl="1"/>
            <a:r>
              <a:rPr lang="en-US" dirty="0"/>
              <a:t>Another characteristic of the client-server architecture is that the server has a fixed, well-known address, called an </a:t>
            </a:r>
            <a:r>
              <a:rPr lang="en-US" b="1" dirty="0"/>
              <a:t>IP address </a:t>
            </a:r>
          </a:p>
          <a:p>
            <a:r>
              <a:rPr lang="en-US" dirty="0"/>
              <a:t>Because the server has a fixed, well-known address, and because the server is always on, a client can always contact the server by sending a packet to the server’s IP address.</a:t>
            </a:r>
          </a:p>
          <a:p>
            <a:r>
              <a:rPr lang="en-US" dirty="0"/>
              <a:t> Some of the better-known applications with a client-server architecture include the Web, FTP, Telnet, and e-mail. </a:t>
            </a:r>
            <a:endParaRPr lang="en-US" b="1" dirty="0"/>
          </a:p>
        </p:txBody>
      </p:sp>
      <p:pic>
        <p:nvPicPr>
          <p:cNvPr id="1026" name="Picture 2" descr="Image result for client serv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2075" y="4791075"/>
            <a:ext cx="320992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293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FTP (</a:t>
            </a:r>
            <a:r>
              <a:rPr lang="en-US" dirty="0" err="1"/>
              <a:t>Cont</a:t>
            </a:r>
            <a:r>
              <a:rPr lang="en-US" dirty="0"/>
              <a:t>….)</a:t>
            </a:r>
          </a:p>
        </p:txBody>
      </p:sp>
      <p:sp>
        <p:nvSpPr>
          <p:cNvPr id="6" name="Content Placeholder 5"/>
          <p:cNvSpPr>
            <a:spLocks noGrp="1"/>
          </p:cNvSpPr>
          <p:nvPr>
            <p:ph idx="1"/>
          </p:nvPr>
        </p:nvSpPr>
        <p:spPr/>
        <p:txBody>
          <a:bodyPr>
            <a:normAutofit fontScale="92500" lnSpcReduction="10000"/>
          </a:bodyPr>
          <a:lstStyle/>
          <a:p>
            <a:r>
              <a:rPr lang="en-US" dirty="0"/>
              <a:t>FTP, like HTTP, runs on top of TCP. </a:t>
            </a:r>
          </a:p>
          <a:p>
            <a:r>
              <a:rPr lang="en-US" dirty="0"/>
              <a:t>However, unlike HTTP, FTP uses two parallel TCP connections to transfer a file, a control connection (port #21) and a data connection (port #20). </a:t>
            </a:r>
          </a:p>
          <a:p>
            <a:r>
              <a:rPr lang="en-US" dirty="0"/>
              <a:t> FTP sends its control information </a:t>
            </a:r>
            <a:r>
              <a:rPr lang="en-US" b="1" dirty="0"/>
              <a:t>out of band</a:t>
            </a:r>
            <a:r>
              <a:rPr lang="en-US" dirty="0"/>
              <a:t>. </a:t>
            </a:r>
          </a:p>
          <a:p>
            <a:r>
              <a:rPr lang="en-US" dirty="0"/>
              <a:t>In particular, FTP remembers the current directory and earlier authentication that it has used.</a:t>
            </a:r>
          </a:p>
          <a:p>
            <a:r>
              <a:rPr lang="en-US" dirty="0"/>
              <a:t>The control connection is used for sending control information between the two hosts—information such as user identification, password, commands to change remote directory, and commands to “put” and “get” files.</a:t>
            </a:r>
          </a:p>
          <a:p>
            <a:r>
              <a:rPr lang="en-US" dirty="0"/>
              <a:t> The data connection is used to actually send a file. </a:t>
            </a:r>
          </a:p>
        </p:txBody>
      </p:sp>
    </p:spTree>
    <p:extLst>
      <p:ext uri="{BB962C8B-B14F-4D97-AF65-F5344CB8AC3E}">
        <p14:creationId xmlns:p14="http://schemas.microsoft.com/office/powerpoint/2010/main" val="3295543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lstStyle/>
          <a:p>
            <a:r>
              <a:rPr lang="en-US" dirty="0"/>
              <a:t>FTP: </a:t>
            </a:r>
            <a:r>
              <a:rPr lang="en-US" dirty="0" err="1"/>
              <a:t>Cont</a:t>
            </a:r>
            <a:r>
              <a:rPr lang="en-US" dirty="0"/>
              <a:t>…</a:t>
            </a:r>
          </a:p>
        </p:txBody>
      </p:sp>
      <p:sp>
        <p:nvSpPr>
          <p:cNvPr id="3" name="Content Placeholder 2"/>
          <p:cNvSpPr>
            <a:spLocks noGrp="1"/>
          </p:cNvSpPr>
          <p:nvPr>
            <p:ph idx="1"/>
          </p:nvPr>
        </p:nvSpPr>
        <p:spPr>
          <a:xfrm>
            <a:off x="838200" y="1105470"/>
            <a:ext cx="10515600" cy="5752530"/>
          </a:xfrm>
        </p:spPr>
        <p:txBody>
          <a:bodyPr>
            <a:noAutofit/>
          </a:bodyPr>
          <a:lstStyle/>
          <a:p>
            <a:r>
              <a:rPr lang="en-US" sz="2000" dirty="0"/>
              <a:t>When a user starts an FTP session with a remote host, the client side of FTP (user) first initiates a control TCP connection with the server side (remote host) on server port number 21. </a:t>
            </a:r>
          </a:p>
          <a:p>
            <a:r>
              <a:rPr lang="en-US" sz="2000" dirty="0"/>
              <a:t>The client side of FTP sends the user identification and password over this control connection. </a:t>
            </a:r>
          </a:p>
          <a:p>
            <a:r>
              <a:rPr lang="en-US" sz="2000" dirty="0"/>
              <a:t>The client side of FTP also sends, over the control connection, commands to change the remote directory.</a:t>
            </a:r>
          </a:p>
          <a:p>
            <a:r>
              <a:rPr lang="en-US" sz="2000" dirty="0"/>
              <a:t> When the server side receives a command for a file transfer over the control connection (either to, or from, the remote host), the server side initiates a TCP data connection to the client side.</a:t>
            </a:r>
          </a:p>
          <a:p>
            <a:r>
              <a:rPr lang="en-US" sz="2000" dirty="0"/>
              <a:t> FTP sends exactly one file over the data connection and then closes the data connection. If, during the same session, the user wants to transfer another file, FTP opens another data connection.</a:t>
            </a:r>
          </a:p>
          <a:p>
            <a:r>
              <a:rPr lang="en-US" sz="2000" dirty="0"/>
              <a:t> Thus, with FTP, the control connection remains open throughout the duration of the user session, but a new data connection is created for each file transferred within a session </a:t>
            </a:r>
          </a:p>
          <a:p>
            <a:r>
              <a:rPr lang="en-US" sz="2000" dirty="0"/>
              <a:t>Throughout a session, the FTP server must maintain state about the user. </a:t>
            </a:r>
          </a:p>
          <a:p>
            <a:r>
              <a:rPr lang="en-US" sz="1800" b="1" dirty="0">
                <a:solidFill>
                  <a:srgbClr val="FF0000"/>
                </a:solidFill>
              </a:rPr>
              <a:t>In particular, the server must associate the control connection with a specific user account, and the server must keep track of the user’s current directory as the user wanders about the remote directory tree</a:t>
            </a:r>
            <a:r>
              <a:rPr lang="en-US" sz="1800" dirty="0"/>
              <a:t>. </a:t>
            </a:r>
          </a:p>
          <a:p>
            <a:r>
              <a:rPr lang="en-US" sz="1800" dirty="0"/>
              <a:t>Keeping track of this state information for each ongoing user session significantly constrains the total number of sessions that FTP can maintain simultaneously.</a:t>
            </a:r>
          </a:p>
        </p:txBody>
      </p:sp>
    </p:spTree>
    <p:extLst>
      <p:ext uri="{BB962C8B-B14F-4D97-AF65-F5344CB8AC3E}">
        <p14:creationId xmlns:p14="http://schemas.microsoft.com/office/powerpoint/2010/main" val="1769054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Mail in Internet</a:t>
            </a:r>
          </a:p>
        </p:txBody>
      </p:sp>
      <p:sp>
        <p:nvSpPr>
          <p:cNvPr id="3" name="Content Placeholder 2"/>
          <p:cNvSpPr>
            <a:spLocks noGrp="1"/>
          </p:cNvSpPr>
          <p:nvPr>
            <p:ph idx="1"/>
          </p:nvPr>
        </p:nvSpPr>
        <p:spPr/>
        <p:txBody>
          <a:bodyPr/>
          <a:lstStyle/>
          <a:p>
            <a:r>
              <a:rPr lang="en-US" dirty="0"/>
              <a:t>Electronic mail has been around since the beginning of the Internet. </a:t>
            </a:r>
          </a:p>
          <a:p>
            <a:r>
              <a:rPr lang="en-US" dirty="0"/>
              <a:t> It remains one of the Internet’s most important and utilized applications. </a:t>
            </a:r>
          </a:p>
          <a:p>
            <a:r>
              <a:rPr lang="en-US" dirty="0"/>
              <a:t>As with ordinary postal mail, e-mail is an asynchronous communication medium—people send and read messages when it is convenient for them, without having to coordinate with other people’s schedules. </a:t>
            </a:r>
          </a:p>
          <a:p>
            <a:r>
              <a:rPr lang="en-US" dirty="0"/>
              <a:t> e-mail has three major components: </a:t>
            </a:r>
            <a:r>
              <a:rPr lang="en-US" b="1" dirty="0"/>
              <a:t>user agents</a:t>
            </a:r>
            <a:r>
              <a:rPr lang="en-US" dirty="0"/>
              <a:t>, </a:t>
            </a:r>
            <a:r>
              <a:rPr lang="en-US" b="1" dirty="0"/>
              <a:t>mail servers</a:t>
            </a:r>
            <a:r>
              <a:rPr lang="en-US" dirty="0"/>
              <a:t>, and the </a:t>
            </a:r>
            <a:r>
              <a:rPr lang="pt-BR" b="1" dirty="0"/>
              <a:t>Simple Mail Transfer Protocol (SMTP)</a:t>
            </a:r>
            <a:r>
              <a:rPr lang="pt-BR" dirty="0"/>
              <a:t>. </a:t>
            </a:r>
            <a:endParaRPr lang="en-US" dirty="0"/>
          </a:p>
          <a:p>
            <a:endParaRPr lang="en-US" dirty="0"/>
          </a:p>
        </p:txBody>
      </p:sp>
    </p:spTree>
    <p:extLst>
      <p:ext uri="{BB962C8B-B14F-4D97-AF65-F5344CB8AC3E}">
        <p14:creationId xmlns:p14="http://schemas.microsoft.com/office/powerpoint/2010/main" val="2057964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E-Mail (</a:t>
            </a:r>
            <a:r>
              <a:rPr lang="en-US" dirty="0" err="1"/>
              <a:t>Cont</a:t>
            </a:r>
            <a:r>
              <a:rPr lang="en-US" dirty="0"/>
              <a:t>….)</a:t>
            </a:r>
          </a:p>
        </p:txBody>
      </p:sp>
      <p:sp>
        <p:nvSpPr>
          <p:cNvPr id="5" name="Content Placeholder 4"/>
          <p:cNvSpPr>
            <a:spLocks noGrp="1"/>
          </p:cNvSpPr>
          <p:nvPr>
            <p:ph sz="half" idx="1"/>
          </p:nvPr>
        </p:nvSpPr>
        <p:spPr>
          <a:xfrm>
            <a:off x="838200" y="1514901"/>
            <a:ext cx="5181600" cy="4662062"/>
          </a:xfrm>
        </p:spPr>
        <p:txBody>
          <a:bodyPr>
            <a:normAutofit fontScale="77500" lnSpcReduction="20000"/>
          </a:bodyPr>
          <a:lstStyle/>
          <a:p>
            <a:pPr algn="just"/>
            <a:r>
              <a:rPr lang="en-US" dirty="0"/>
              <a:t>We now describe each of these components in the context of a sender, Alice, sending an e-mail message to a recipient, Bob. </a:t>
            </a:r>
          </a:p>
          <a:p>
            <a:pPr algn="just"/>
            <a:r>
              <a:rPr lang="en-US" b="1" dirty="0"/>
              <a:t>User agents </a:t>
            </a:r>
            <a:r>
              <a:rPr lang="en-US" dirty="0"/>
              <a:t>allow users to read, reply to, forward, save, and compose messages. </a:t>
            </a:r>
            <a:r>
              <a:rPr lang="en-US" u="sng" dirty="0"/>
              <a:t>Microsoft Outlook </a:t>
            </a:r>
            <a:r>
              <a:rPr lang="en-US" dirty="0"/>
              <a:t>and </a:t>
            </a:r>
            <a:r>
              <a:rPr lang="en-US" b="1" dirty="0"/>
              <a:t>Apple Mail </a:t>
            </a:r>
            <a:r>
              <a:rPr lang="en-US" dirty="0"/>
              <a:t>are examples of user agents for e-mail. </a:t>
            </a:r>
          </a:p>
          <a:p>
            <a:pPr algn="just"/>
            <a:r>
              <a:rPr lang="en-US" dirty="0"/>
              <a:t>When Alice is finished composing her message, her user agent sends the message to her mail server, where the message is placed in the mail server’s outgoing message queue.</a:t>
            </a:r>
          </a:p>
          <a:p>
            <a:pPr algn="just"/>
            <a:r>
              <a:rPr lang="en-US" dirty="0"/>
              <a:t> When Bob wants to read a message, his user agent retrieves the message from his mailbox in his mail server. </a:t>
            </a:r>
          </a:p>
        </p:txBody>
      </p:sp>
      <p:pic>
        <p:nvPicPr>
          <p:cNvPr id="6146" name="Picture 2" descr="Image result for A high-level view of the Internet e-mail syste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3367" y="1825624"/>
            <a:ext cx="4990878" cy="507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062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E-Mail (</a:t>
            </a:r>
            <a:r>
              <a:rPr lang="en-US" dirty="0" err="1"/>
              <a:t>Cont</a:t>
            </a:r>
            <a:r>
              <a:rPr lang="en-US" dirty="0"/>
              <a:t>….)</a:t>
            </a:r>
          </a:p>
        </p:txBody>
      </p:sp>
      <p:sp>
        <p:nvSpPr>
          <p:cNvPr id="6" name="Content Placeholder 5"/>
          <p:cNvSpPr>
            <a:spLocks noGrp="1"/>
          </p:cNvSpPr>
          <p:nvPr>
            <p:ph idx="1"/>
          </p:nvPr>
        </p:nvSpPr>
        <p:spPr>
          <a:xfrm>
            <a:off x="838200" y="1825624"/>
            <a:ext cx="10515600" cy="4930017"/>
          </a:xfrm>
        </p:spPr>
        <p:txBody>
          <a:bodyPr>
            <a:normAutofit fontScale="70000" lnSpcReduction="20000"/>
          </a:bodyPr>
          <a:lstStyle/>
          <a:p>
            <a:r>
              <a:rPr lang="en-US" b="1" dirty="0"/>
              <a:t>Mail servers </a:t>
            </a:r>
            <a:r>
              <a:rPr lang="en-US" dirty="0"/>
              <a:t>form the core of the e-mail infrastructure.</a:t>
            </a:r>
          </a:p>
          <a:p>
            <a:r>
              <a:rPr lang="en-US" dirty="0"/>
              <a:t> Each recipient, such as Bob, has a mailbox located in one of the mail servers.</a:t>
            </a:r>
          </a:p>
          <a:p>
            <a:r>
              <a:rPr lang="en-US" dirty="0"/>
              <a:t> Bob’s mailbox manages and maintains the messages that have been sent to him.</a:t>
            </a:r>
          </a:p>
          <a:p>
            <a:r>
              <a:rPr lang="en-US" dirty="0"/>
              <a:t> A typical message starts its journey in the sender’s user agent, travels to the sender’s mail server, and travels to the recipient’s mail server, where it is deposited in the recipient’s mailbox.</a:t>
            </a:r>
          </a:p>
          <a:p>
            <a:r>
              <a:rPr lang="en-US" dirty="0"/>
              <a:t>When Bob wants to access the messages in his mailbox, the mail server containing his mailbox authenticates Bob (with usernames and passwords). </a:t>
            </a:r>
          </a:p>
          <a:p>
            <a:r>
              <a:rPr lang="en-US" dirty="0"/>
              <a:t>Alice’s mail server must also deal with failures in Bob’s mail server. </a:t>
            </a:r>
          </a:p>
          <a:p>
            <a:r>
              <a:rPr lang="en-US" dirty="0"/>
              <a:t>If Alice’s server cannot deliver mail to Bob’s server, Alice’s server holds the message in a message queue and attempts to transfer the message later.</a:t>
            </a:r>
          </a:p>
          <a:p>
            <a:r>
              <a:rPr lang="en-US" dirty="0"/>
              <a:t> Reattempts are often done every 30 minutes or so; if there is no success after several days, the server removes the message and notifies the sender (Alice) with an e-mail message</a:t>
            </a:r>
          </a:p>
          <a:p>
            <a:r>
              <a:rPr lang="en-US" b="1" dirty="0"/>
              <a:t>SMTP</a:t>
            </a:r>
            <a:r>
              <a:rPr lang="en-US" dirty="0"/>
              <a:t> is the principal application-layer protocol for Internet electronic mail.</a:t>
            </a:r>
          </a:p>
          <a:p>
            <a:r>
              <a:rPr lang="en-US" dirty="0"/>
              <a:t> It uses the reliable data transfer service of </a:t>
            </a:r>
            <a:r>
              <a:rPr lang="en-US" u="sng" dirty="0"/>
              <a:t>TCP</a:t>
            </a:r>
            <a:r>
              <a:rPr lang="en-US" dirty="0"/>
              <a:t> to transfer mail from the sender’s mail server to the recipient’s mail server</a:t>
            </a:r>
          </a:p>
          <a:p>
            <a:endParaRPr lang="en-US" dirty="0"/>
          </a:p>
        </p:txBody>
      </p:sp>
    </p:spTree>
    <p:extLst>
      <p:ext uri="{BB962C8B-B14F-4D97-AF65-F5344CB8AC3E}">
        <p14:creationId xmlns:p14="http://schemas.microsoft.com/office/powerpoint/2010/main" val="1648656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SMTP Protocol</a:t>
            </a:r>
          </a:p>
        </p:txBody>
      </p:sp>
      <p:sp>
        <p:nvSpPr>
          <p:cNvPr id="3" name="Content Placeholder 2"/>
          <p:cNvSpPr>
            <a:spLocks noGrp="1"/>
          </p:cNvSpPr>
          <p:nvPr>
            <p:ph idx="1"/>
          </p:nvPr>
        </p:nvSpPr>
        <p:spPr>
          <a:xfrm>
            <a:off x="838200" y="1191491"/>
            <a:ext cx="10515600" cy="4985472"/>
          </a:xfrm>
        </p:spPr>
        <p:txBody>
          <a:bodyPr>
            <a:normAutofit fontScale="77500" lnSpcReduction="20000"/>
          </a:bodyPr>
          <a:lstStyle/>
          <a:p>
            <a:r>
              <a:rPr lang="en-US" dirty="0"/>
              <a:t>SMTP, defined in RFC 5321, is at the heart of Internet electronic mail. </a:t>
            </a:r>
          </a:p>
          <a:p>
            <a:r>
              <a:rPr lang="en-US" dirty="0"/>
              <a:t> As with most application-layer protocols, SMTP has two sides: a client side, which executes on the sender’s mail server, and a server side, which executes on the recipient’s mail server.</a:t>
            </a:r>
          </a:p>
          <a:p>
            <a:r>
              <a:rPr lang="en-US" dirty="0"/>
              <a:t> Both the client and server sides of SMTP run on every mail server. When a mail server sends mail to other mail servers, it acts as an SMTP client. </a:t>
            </a:r>
          </a:p>
          <a:p>
            <a:r>
              <a:rPr lang="en-US" dirty="0"/>
              <a:t>When a mail server receives mail from other mail servers, it acts as an SMTP server.</a:t>
            </a:r>
          </a:p>
          <a:p>
            <a:r>
              <a:rPr lang="en-US" dirty="0"/>
              <a:t> Suppose Alice wants to send Bob a simple ASCII message.</a:t>
            </a:r>
          </a:p>
          <a:p>
            <a:pPr marL="914400" lvl="1" indent="-457200">
              <a:buAutoNum type="arabicPeriod"/>
            </a:pPr>
            <a:r>
              <a:rPr lang="en-US" dirty="0"/>
              <a:t>Alice invokes her user agent for e-mail, provides Bob’s e-mail address (for example, bob@someschool.edu), composes a message, and instructs the user agent to send the message. </a:t>
            </a:r>
          </a:p>
          <a:p>
            <a:pPr marL="914400" lvl="1" indent="-457200">
              <a:buAutoNum type="arabicPeriod"/>
            </a:pPr>
            <a:r>
              <a:rPr lang="en-US" dirty="0"/>
              <a:t>Alice’s user agent sends the message to her mail server, where it is placed in a message queue.</a:t>
            </a:r>
          </a:p>
          <a:p>
            <a:pPr marL="914400" lvl="1" indent="-457200">
              <a:buAutoNum type="arabicPeriod"/>
            </a:pPr>
            <a:r>
              <a:rPr lang="en-US" dirty="0"/>
              <a:t>The client side of SMTP, running on Alice’s mail server, sees the message in the message queue. It opens a TCP connection to an SMTP server, running on Bob’s mail server. </a:t>
            </a:r>
          </a:p>
          <a:p>
            <a:pPr marL="914400" lvl="1" indent="-457200">
              <a:buAutoNum type="arabicPeriod"/>
            </a:pPr>
            <a:r>
              <a:rPr lang="en-US" dirty="0"/>
              <a:t>After some initial SMTP handshaking, the SMTP client sends Alice’s message into the TCP connection.</a:t>
            </a:r>
          </a:p>
          <a:p>
            <a:pPr marL="914400" lvl="1" indent="-457200">
              <a:buAutoNum type="arabicPeriod"/>
            </a:pPr>
            <a:r>
              <a:rPr lang="en-US" dirty="0"/>
              <a:t>At Bob’s mail server, the server side of SMTP receives the message. Bob’s mail server then places the message in Bob’s mailbox. </a:t>
            </a:r>
          </a:p>
          <a:p>
            <a:pPr marL="914400" lvl="1" indent="-457200">
              <a:buAutoNum type="arabicPeriod"/>
            </a:pPr>
            <a:r>
              <a:rPr lang="en-US" dirty="0"/>
              <a:t> Bob invokes his user agent to read the message at his convenience.</a:t>
            </a:r>
          </a:p>
          <a:p>
            <a:pPr marL="914400" lvl="1" indent="-457200">
              <a:buAutoNum type="arabicPeriod"/>
            </a:pPr>
            <a:endParaRPr lang="en-US" dirty="0"/>
          </a:p>
          <a:p>
            <a:endParaRPr lang="en-US" dirty="0"/>
          </a:p>
          <a:p>
            <a:endParaRPr lang="en-US" dirty="0"/>
          </a:p>
        </p:txBody>
      </p:sp>
    </p:spTree>
    <p:extLst>
      <p:ext uri="{BB962C8B-B14F-4D97-AF65-F5344CB8AC3E}">
        <p14:creationId xmlns:p14="http://schemas.microsoft.com/office/powerpoint/2010/main" val="4106194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Alice sends Bob a m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084" y="692294"/>
            <a:ext cx="8029575" cy="3219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1673" y="4488873"/>
            <a:ext cx="11817927" cy="1754326"/>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en-US" dirty="0"/>
              <a:t>It is important to observe that SMTP does not normally use intermediate mail servers for sending mail, even when the two mail servers are located at opposite ends of the world. </a:t>
            </a:r>
          </a:p>
          <a:p>
            <a:pPr marL="285750" indent="-285750">
              <a:buFont typeface="Arial" panose="020B0604020202020204" pitchFamily="34" charset="0"/>
              <a:buChar char="•"/>
            </a:pPr>
            <a:r>
              <a:rPr lang="en-US" dirty="0"/>
              <a:t>If Alice’s server is in Hong Kong and Bob’s server is in St. Louis, the TCP connection is a direct connection between the Hong Kong and St. Louis servers.</a:t>
            </a:r>
          </a:p>
          <a:p>
            <a:pPr marL="285750" indent="-285750">
              <a:buFont typeface="Arial" panose="020B0604020202020204" pitchFamily="34" charset="0"/>
              <a:buChar char="•"/>
            </a:pPr>
            <a:r>
              <a:rPr lang="en-US" dirty="0"/>
              <a:t> In particular, if Bob’s mail server is down, the message remains in Alice’s mail server and waits for a new attempt—the message does not get placed in some intermediate mail server.</a:t>
            </a:r>
          </a:p>
        </p:txBody>
      </p:sp>
    </p:spTree>
    <p:extLst>
      <p:ext uri="{BB962C8B-B14F-4D97-AF65-F5344CB8AC3E}">
        <p14:creationId xmlns:p14="http://schemas.microsoft.com/office/powerpoint/2010/main" val="3703081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SMTP (</a:t>
            </a:r>
            <a:r>
              <a:rPr lang="en-US" dirty="0" err="1"/>
              <a:t>Cont</a:t>
            </a:r>
            <a:r>
              <a:rPr lang="en-US" dirty="0"/>
              <a:t>….)</a:t>
            </a:r>
          </a:p>
        </p:txBody>
      </p:sp>
      <p:sp>
        <p:nvSpPr>
          <p:cNvPr id="3" name="Content Placeholder 2"/>
          <p:cNvSpPr>
            <a:spLocks noGrp="1"/>
          </p:cNvSpPr>
          <p:nvPr>
            <p:ph idx="1"/>
          </p:nvPr>
        </p:nvSpPr>
        <p:spPr>
          <a:xfrm>
            <a:off x="838200" y="1825625"/>
            <a:ext cx="10515600" cy="4755284"/>
          </a:xfrm>
        </p:spPr>
        <p:txBody>
          <a:bodyPr>
            <a:normAutofit fontScale="85000" lnSpcReduction="20000"/>
          </a:bodyPr>
          <a:lstStyle/>
          <a:p>
            <a:r>
              <a:rPr lang="en-US" dirty="0"/>
              <a:t>Let’s now take a closer look at how SMTP transfers a message from a sending mail server to a receiving mail server. </a:t>
            </a:r>
          </a:p>
          <a:p>
            <a:pPr lvl="1"/>
            <a:r>
              <a:rPr lang="en-US" dirty="0"/>
              <a:t>First, the client SMTP (running on the sending mail server host) has TCP establish a connection to port 25 at the server SMTP (running on the receiving mail server host). </a:t>
            </a:r>
          </a:p>
          <a:p>
            <a:pPr lvl="1"/>
            <a:r>
              <a:rPr lang="en-US" dirty="0"/>
              <a:t>If the server is down, the client tries again later.</a:t>
            </a:r>
          </a:p>
          <a:p>
            <a:pPr lvl="1"/>
            <a:r>
              <a:rPr lang="en-US" dirty="0"/>
              <a:t> Once this connection is established, the server and client perform some application-layer handshaking—just as humans often introduce themselves before transferring information from one to another, SMTP clients and servers introduce themselves before transferring information.</a:t>
            </a:r>
          </a:p>
          <a:p>
            <a:pPr lvl="1"/>
            <a:r>
              <a:rPr lang="en-US" dirty="0"/>
              <a:t> During this SMTP handshaking phase, the SMTP client indicates the e-mail address of the sender (the person who generated the message) and the e-mail address of the recipient. </a:t>
            </a:r>
          </a:p>
          <a:p>
            <a:pPr lvl="1"/>
            <a:r>
              <a:rPr lang="en-US" dirty="0"/>
              <a:t>Once the SMTP client and server have introduced themselves to each other, the client sends the message. </a:t>
            </a:r>
          </a:p>
          <a:p>
            <a:pPr lvl="1"/>
            <a:r>
              <a:rPr lang="en-US" dirty="0"/>
              <a:t>SMTP can count on the reliable data transfer service of TCP to get the message to the server without errors. </a:t>
            </a:r>
          </a:p>
          <a:p>
            <a:pPr lvl="1"/>
            <a:r>
              <a:rPr lang="en-US" dirty="0"/>
              <a:t>The client then repeats this process over the same TCP connection if it has other messages to send to the server; otherwise, it instructs TCP to close the connection. </a:t>
            </a:r>
          </a:p>
          <a:p>
            <a:endParaRPr lang="en-US" dirty="0"/>
          </a:p>
        </p:txBody>
      </p:sp>
    </p:spTree>
    <p:extLst>
      <p:ext uri="{BB962C8B-B14F-4D97-AF65-F5344CB8AC3E}">
        <p14:creationId xmlns:p14="http://schemas.microsoft.com/office/powerpoint/2010/main" val="367949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HTTP</a:t>
            </a:r>
          </a:p>
        </p:txBody>
      </p:sp>
      <p:sp>
        <p:nvSpPr>
          <p:cNvPr id="3" name="Content Placeholder 2"/>
          <p:cNvSpPr>
            <a:spLocks noGrp="1"/>
          </p:cNvSpPr>
          <p:nvPr>
            <p:ph idx="1"/>
          </p:nvPr>
        </p:nvSpPr>
        <p:spPr>
          <a:xfrm>
            <a:off x="838200" y="1330036"/>
            <a:ext cx="10515600" cy="5375564"/>
          </a:xfrm>
        </p:spPr>
        <p:txBody>
          <a:bodyPr>
            <a:normAutofit fontScale="85000" lnSpcReduction="20000"/>
          </a:bodyPr>
          <a:lstStyle/>
          <a:p>
            <a:r>
              <a:rPr lang="en-US" dirty="0"/>
              <a:t> Both protocols are used to transfer files from one host to another: HTTP transfers files (also called objects) from a Web server to a Web client (typically a browser); SMTP transfers files (that is, e-mail messages) from one mail server to another mail server. </a:t>
            </a:r>
          </a:p>
          <a:p>
            <a:r>
              <a:rPr lang="en-US" dirty="0"/>
              <a:t>When transferring the files, both HTTP and SMTP use persistent connections. </a:t>
            </a:r>
          </a:p>
          <a:p>
            <a:r>
              <a:rPr lang="en-US" dirty="0"/>
              <a:t> HTTP is mainly a </a:t>
            </a:r>
            <a:r>
              <a:rPr lang="en-US" b="1" u="sng" dirty="0"/>
              <a:t>pull protocol</a:t>
            </a:r>
            <a:r>
              <a:rPr lang="en-US" dirty="0"/>
              <a:t>—someone loads information on a Web server and users use HTTP to pull the information from the server at their convenience. In particular, the TCP connection is initiated by the machine that wants to receive the file. </a:t>
            </a:r>
          </a:p>
          <a:p>
            <a:r>
              <a:rPr lang="en-US" dirty="0"/>
              <a:t>On the other hand, SMTP is primarily a </a:t>
            </a:r>
            <a:r>
              <a:rPr lang="en-US" b="1" u="sng" dirty="0"/>
              <a:t>push protoco</a:t>
            </a:r>
            <a:r>
              <a:rPr lang="en-US" dirty="0"/>
              <a:t>l—the sending mail server pushes the file to the receiving mail server. In particular, the TCP connection is initiated by the machine that wants to send the file.</a:t>
            </a:r>
          </a:p>
          <a:p>
            <a:r>
              <a:rPr lang="en-US" dirty="0"/>
              <a:t> A second difference is that SMTP requires each message, including the body of each message, to be in </a:t>
            </a:r>
            <a:r>
              <a:rPr lang="en-US" u="sng" dirty="0"/>
              <a:t>7-bit ASCII format</a:t>
            </a:r>
            <a:r>
              <a:rPr lang="en-US" dirty="0"/>
              <a:t>.</a:t>
            </a:r>
          </a:p>
          <a:p>
            <a:pPr lvl="1"/>
            <a:r>
              <a:rPr lang="en-US" dirty="0"/>
              <a:t> If the message contains characters that are not 7-bit ASCII (for example, French characters with accents) or contains binary data (such as an image file), then the message has to be encoded into 7-bit ASCII. HTTP data does not impose this restriction. </a:t>
            </a:r>
          </a:p>
        </p:txBody>
      </p:sp>
    </p:spTree>
    <p:extLst>
      <p:ext uri="{BB962C8B-B14F-4D97-AF65-F5344CB8AC3E}">
        <p14:creationId xmlns:p14="http://schemas.microsoft.com/office/powerpoint/2010/main" val="3774570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 of SMTP</a:t>
            </a:r>
          </a:p>
        </p:txBody>
      </p:sp>
      <p:sp>
        <p:nvSpPr>
          <p:cNvPr id="3" name="Content Placeholder 2"/>
          <p:cNvSpPr>
            <a:spLocks noGrp="1"/>
          </p:cNvSpPr>
          <p:nvPr>
            <p:ph idx="1"/>
          </p:nvPr>
        </p:nvSpPr>
        <p:spPr/>
        <p:txBody>
          <a:bodyPr/>
          <a:lstStyle/>
          <a:p>
            <a:pPr marL="0" indent="0">
              <a:buNone/>
            </a:pPr>
            <a:r>
              <a:rPr lang="en-US" b="1" dirty="0">
                <a:solidFill>
                  <a:srgbClr val="FF0000"/>
                </a:solidFill>
              </a:rPr>
              <a:t>How does a recipient like Bob, running a user agent on his local PC, obtain his messages, which are sitting in a mail server within Bob’s ISP?</a:t>
            </a:r>
          </a:p>
          <a:p>
            <a:r>
              <a:rPr lang="en-US" sz="2400" dirty="0"/>
              <a:t>Note that Bob’s user agent can’t use SMTP to obtain the messages because obtaining the messages is a pull operation, whereas SMTP is a push protocol. </a:t>
            </a:r>
          </a:p>
          <a:p>
            <a:r>
              <a:rPr lang="en-US" sz="2400" dirty="0"/>
              <a:t>The puzzle is completed by introducing a special mail access protocol that transfers messages from Bob’s mail server to his local PC. </a:t>
            </a:r>
          </a:p>
          <a:p>
            <a:r>
              <a:rPr lang="en-US" sz="2400" dirty="0"/>
              <a:t>There are currently a number of popular mail access protocols, including </a:t>
            </a:r>
            <a:r>
              <a:rPr lang="en-US" sz="2400" b="1" dirty="0"/>
              <a:t>Post Office Protocol—Version 3 (POP3), Internet Mail Access Protocol (IMAP), </a:t>
            </a:r>
            <a:r>
              <a:rPr lang="en-US" sz="2400" dirty="0"/>
              <a:t>and</a:t>
            </a:r>
            <a:r>
              <a:rPr lang="en-US" sz="2400" b="1" dirty="0"/>
              <a:t> HTTP. </a:t>
            </a:r>
          </a:p>
        </p:txBody>
      </p:sp>
    </p:spTree>
    <p:extLst>
      <p:ext uri="{BB962C8B-B14F-4D97-AF65-F5344CB8AC3E}">
        <p14:creationId xmlns:p14="http://schemas.microsoft.com/office/powerpoint/2010/main" val="175286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Often in a client-server application, a single-server host is incapable of keeping up with all the requests from clients. </a:t>
            </a:r>
          </a:p>
          <a:p>
            <a:pPr lvl="1"/>
            <a:r>
              <a:rPr lang="en-US" dirty="0"/>
              <a:t>For example, a popular social-networking site can quickly become overwhelmed if it has only one server handling all of its requests.</a:t>
            </a:r>
          </a:p>
          <a:p>
            <a:r>
              <a:rPr lang="en-US" dirty="0"/>
              <a:t> For this reason, a </a:t>
            </a:r>
            <a:r>
              <a:rPr lang="en-US" b="1" dirty="0"/>
              <a:t>data center</a:t>
            </a:r>
            <a:r>
              <a:rPr lang="en-US" dirty="0"/>
              <a:t>, housing a large number of hosts, is often used to create a powerful </a:t>
            </a:r>
            <a:r>
              <a:rPr lang="en-US" b="1" dirty="0"/>
              <a:t>virtual server</a:t>
            </a:r>
            <a:r>
              <a:rPr lang="en-US" dirty="0"/>
              <a:t>.</a:t>
            </a:r>
          </a:p>
          <a:p>
            <a:pPr lvl="1"/>
            <a:r>
              <a:rPr lang="en-US" dirty="0"/>
              <a:t> The most popular Internet services—such as search engines (e.g., Google and Bing), Internet commerce (e.g., Amazon and e-Bay), Web-based email (e.g., Gmail and Yahoo Mail), social networking (e.g., Facebook and Twitter)— employ one or more data centers</a:t>
            </a:r>
          </a:p>
          <a:p>
            <a:pPr lvl="1"/>
            <a:r>
              <a:rPr lang="en-US" dirty="0"/>
              <a:t>Google has 30 to 50 data centers distributed around the world, which collectively handle search, YouTube, Gmail, and other services.</a:t>
            </a:r>
          </a:p>
          <a:p>
            <a:r>
              <a:rPr lang="en-US" dirty="0"/>
              <a:t>A data center can have hundreds of thousands of servers, which must be powered and maintained.</a:t>
            </a:r>
          </a:p>
        </p:txBody>
      </p:sp>
    </p:spTree>
    <p:extLst>
      <p:ext uri="{BB962C8B-B14F-4D97-AF65-F5344CB8AC3E}">
        <p14:creationId xmlns:p14="http://schemas.microsoft.com/office/powerpoint/2010/main" val="743872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POP3</a:t>
            </a:r>
          </a:p>
        </p:txBody>
      </p:sp>
      <p:sp>
        <p:nvSpPr>
          <p:cNvPr id="3" name="Content Placeholder 2"/>
          <p:cNvSpPr>
            <a:spLocks noGrp="1"/>
          </p:cNvSpPr>
          <p:nvPr>
            <p:ph idx="1"/>
          </p:nvPr>
        </p:nvSpPr>
        <p:spPr/>
        <p:txBody>
          <a:bodyPr>
            <a:normAutofit fontScale="92500" lnSpcReduction="10000"/>
          </a:bodyPr>
          <a:lstStyle/>
          <a:p>
            <a:r>
              <a:rPr lang="en-US" dirty="0"/>
              <a:t>POP3 is an extremely simple mail access protocol.</a:t>
            </a:r>
          </a:p>
          <a:p>
            <a:r>
              <a:rPr lang="en-US" dirty="0"/>
              <a:t>POP3 begins when the user agent (the client) opens a TCP connection to the mail server (the server) on port 110. </a:t>
            </a:r>
          </a:p>
          <a:p>
            <a:r>
              <a:rPr lang="en-US" dirty="0"/>
              <a:t>With the TCP connection established, POP3 progresses through three phases: </a:t>
            </a:r>
            <a:r>
              <a:rPr lang="en-US" b="1" dirty="0"/>
              <a:t>authorization, transaction</a:t>
            </a:r>
            <a:r>
              <a:rPr lang="en-US" dirty="0"/>
              <a:t>, and </a:t>
            </a:r>
            <a:r>
              <a:rPr lang="en-US" b="1" dirty="0"/>
              <a:t>update</a:t>
            </a:r>
            <a:r>
              <a:rPr lang="en-US" dirty="0"/>
              <a:t>.</a:t>
            </a:r>
          </a:p>
          <a:p>
            <a:pPr lvl="1"/>
            <a:r>
              <a:rPr lang="en-US" dirty="0"/>
              <a:t> During the first phase, </a:t>
            </a:r>
            <a:r>
              <a:rPr lang="en-US" b="1" dirty="0"/>
              <a:t>authorization</a:t>
            </a:r>
            <a:r>
              <a:rPr lang="en-US" dirty="0"/>
              <a:t>, the user agent sends a username and a password (in the clear) to authenticate the user. </a:t>
            </a:r>
          </a:p>
          <a:p>
            <a:pPr lvl="1"/>
            <a:r>
              <a:rPr lang="en-US" dirty="0"/>
              <a:t>During the second phase, </a:t>
            </a:r>
            <a:r>
              <a:rPr lang="en-US" b="1" dirty="0"/>
              <a:t>transaction</a:t>
            </a:r>
            <a:r>
              <a:rPr lang="en-US" dirty="0"/>
              <a:t>, the user agent retrieves messages; also during this phase, the user agent can mark messages for deletion, remove deletion marks, and obtain mail statistics.</a:t>
            </a:r>
          </a:p>
          <a:p>
            <a:pPr lvl="1"/>
            <a:r>
              <a:rPr lang="en-US" dirty="0"/>
              <a:t> The third phase, </a:t>
            </a:r>
            <a:r>
              <a:rPr lang="en-US" b="1" dirty="0"/>
              <a:t>update</a:t>
            </a:r>
            <a:r>
              <a:rPr lang="en-US" dirty="0"/>
              <a:t>, occurs after the client has issued the quit command, ending the POP3 session; at this time, the mail server deletes the messages that were marked for deletion. </a:t>
            </a:r>
          </a:p>
        </p:txBody>
      </p:sp>
    </p:spTree>
    <p:extLst>
      <p:ext uri="{BB962C8B-B14F-4D97-AF65-F5344CB8AC3E}">
        <p14:creationId xmlns:p14="http://schemas.microsoft.com/office/powerpoint/2010/main" val="356128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POP3(</a:t>
            </a:r>
            <a:r>
              <a:rPr lang="en-US" dirty="0" err="1"/>
              <a:t>Cont</a:t>
            </a:r>
            <a:r>
              <a:rPr lang="en-US" dirty="0"/>
              <a:t>…)</a:t>
            </a:r>
          </a:p>
        </p:txBody>
      </p:sp>
      <p:sp>
        <p:nvSpPr>
          <p:cNvPr id="3" name="Content Placeholder 2"/>
          <p:cNvSpPr>
            <a:spLocks noGrp="1"/>
          </p:cNvSpPr>
          <p:nvPr>
            <p:ph idx="1"/>
          </p:nvPr>
        </p:nvSpPr>
        <p:spPr>
          <a:xfrm>
            <a:off x="838200" y="1371600"/>
            <a:ext cx="10515600" cy="4805363"/>
          </a:xfrm>
        </p:spPr>
        <p:txBody>
          <a:bodyPr>
            <a:normAutofit fontScale="70000" lnSpcReduction="20000"/>
          </a:bodyPr>
          <a:lstStyle/>
          <a:p>
            <a:r>
              <a:rPr lang="en-US" dirty="0"/>
              <a:t>In a POP3 transaction, the user agent issues commands, and the server responds to each command with a reply. </a:t>
            </a:r>
          </a:p>
          <a:p>
            <a:r>
              <a:rPr lang="en-US" dirty="0"/>
              <a:t>There are two possible responses: </a:t>
            </a:r>
          </a:p>
          <a:p>
            <a:pPr lvl="1"/>
            <a:r>
              <a:rPr lang="en-US" b="1" u="sng" dirty="0"/>
              <a:t>+OK </a:t>
            </a:r>
            <a:r>
              <a:rPr lang="en-US" dirty="0"/>
              <a:t>(sometimes followed by server-to-client data), used by the server to indicate that the previous command was fine; </a:t>
            </a:r>
          </a:p>
          <a:p>
            <a:pPr lvl="1"/>
            <a:r>
              <a:rPr lang="en-US" dirty="0"/>
              <a:t>and </a:t>
            </a:r>
            <a:r>
              <a:rPr lang="en-US" b="1" u="sng" dirty="0"/>
              <a:t>-ERR</a:t>
            </a:r>
            <a:r>
              <a:rPr lang="en-US" dirty="0"/>
              <a:t>, used by the server to indicate that something was wrong with the previous command. </a:t>
            </a:r>
          </a:p>
          <a:p>
            <a:r>
              <a:rPr lang="en-US" dirty="0"/>
              <a:t>The authorization phase has two principal commands: </a:t>
            </a:r>
          </a:p>
          <a:p>
            <a:pPr lvl="1"/>
            <a:r>
              <a:rPr lang="en-US" dirty="0"/>
              <a:t>user &lt;</a:t>
            </a:r>
            <a:r>
              <a:rPr lang="en-US" b="1" dirty="0"/>
              <a:t>username</a:t>
            </a:r>
            <a:r>
              <a:rPr lang="en-US" dirty="0"/>
              <a:t>&gt; and pass &lt;</a:t>
            </a:r>
            <a:r>
              <a:rPr lang="en-US" b="1" dirty="0"/>
              <a:t>password</a:t>
            </a:r>
            <a:r>
              <a:rPr lang="en-US" dirty="0"/>
              <a:t>&gt;.</a:t>
            </a:r>
          </a:p>
          <a:p>
            <a:r>
              <a:rPr lang="en-US" dirty="0"/>
              <a:t> To illustrate these two commands, we suggest that you Telnet directly into a POP3 server, using port 110, and issue these commands. </a:t>
            </a:r>
          </a:p>
          <a:p>
            <a:r>
              <a:rPr lang="en-US" dirty="0"/>
              <a:t>Suppose that </a:t>
            </a:r>
            <a:r>
              <a:rPr lang="en-US" u="sng" dirty="0"/>
              <a:t>mail Server </a:t>
            </a:r>
            <a:r>
              <a:rPr lang="en-US" dirty="0"/>
              <a:t>is the name of your mail server. You will see something like:</a:t>
            </a:r>
          </a:p>
          <a:p>
            <a:pPr lvl="1"/>
            <a:r>
              <a:rPr lang="en-US" dirty="0"/>
              <a:t>telnet mail Server 110 </a:t>
            </a:r>
          </a:p>
          <a:p>
            <a:pPr lvl="1"/>
            <a:r>
              <a:rPr lang="en-US" dirty="0"/>
              <a:t>+OK </a:t>
            </a:r>
            <a:r>
              <a:rPr lang="en-US" i="1" dirty="0"/>
              <a:t>POP3 server ready</a:t>
            </a:r>
          </a:p>
          <a:p>
            <a:pPr lvl="1"/>
            <a:r>
              <a:rPr lang="en-US" dirty="0"/>
              <a:t> username </a:t>
            </a:r>
            <a:r>
              <a:rPr lang="en-US" u="sng" dirty="0"/>
              <a:t>bob</a:t>
            </a:r>
            <a:r>
              <a:rPr lang="en-US" dirty="0"/>
              <a:t> </a:t>
            </a:r>
          </a:p>
          <a:p>
            <a:pPr lvl="1"/>
            <a:r>
              <a:rPr lang="en-US" dirty="0"/>
              <a:t>+OK </a:t>
            </a:r>
          </a:p>
          <a:p>
            <a:pPr lvl="1"/>
            <a:r>
              <a:rPr lang="en-US" dirty="0"/>
              <a:t>password </a:t>
            </a:r>
            <a:r>
              <a:rPr lang="en-US" u="sng" dirty="0"/>
              <a:t>hungry</a:t>
            </a:r>
          </a:p>
          <a:p>
            <a:pPr lvl="1"/>
            <a:r>
              <a:rPr lang="en-US" dirty="0"/>
              <a:t>+OK </a:t>
            </a:r>
          </a:p>
          <a:p>
            <a:pPr lvl="1"/>
            <a:r>
              <a:rPr lang="en-US" i="1" dirty="0"/>
              <a:t>user successfully logged on</a:t>
            </a:r>
          </a:p>
          <a:p>
            <a:endParaRPr lang="en-US" dirty="0"/>
          </a:p>
          <a:p>
            <a:endParaRPr lang="en-US" dirty="0"/>
          </a:p>
        </p:txBody>
      </p:sp>
    </p:spTree>
    <p:extLst>
      <p:ext uri="{BB962C8B-B14F-4D97-AF65-F5344CB8AC3E}">
        <p14:creationId xmlns:p14="http://schemas.microsoft.com/office/powerpoint/2010/main" val="1193397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IMAP</a:t>
            </a:r>
          </a:p>
        </p:txBody>
      </p:sp>
      <p:sp>
        <p:nvSpPr>
          <p:cNvPr id="3" name="Content Placeholder 2"/>
          <p:cNvSpPr>
            <a:spLocks noGrp="1"/>
          </p:cNvSpPr>
          <p:nvPr>
            <p:ph idx="1"/>
          </p:nvPr>
        </p:nvSpPr>
        <p:spPr>
          <a:xfrm>
            <a:off x="838200" y="1191491"/>
            <a:ext cx="10515600" cy="5430982"/>
          </a:xfrm>
        </p:spPr>
        <p:txBody>
          <a:bodyPr>
            <a:normAutofit fontScale="62500" lnSpcReduction="20000"/>
          </a:bodyPr>
          <a:lstStyle/>
          <a:p>
            <a:r>
              <a:rPr lang="en-US" dirty="0"/>
              <a:t>With POP3 access, once Bob has downloaded his messages to the local machine, he can create mail folders and move the downloaded messages into the folders. </a:t>
            </a:r>
          </a:p>
          <a:p>
            <a:r>
              <a:rPr lang="en-US" dirty="0"/>
              <a:t>Bob can then delete messages, move messages across folders, and search for messages (by sender name or subject).</a:t>
            </a:r>
          </a:p>
          <a:p>
            <a:r>
              <a:rPr lang="en-US" dirty="0"/>
              <a:t> But this paradigm—namely, folders and messages in the local machine—poses a problem for the nomadic user, who would prefer to maintain a folder hierarchy on a remote server that can be accessed from any computer. </a:t>
            </a:r>
          </a:p>
          <a:p>
            <a:r>
              <a:rPr lang="en-US" dirty="0"/>
              <a:t>This is not possible with POP3—the POP3 protocol does not provide any means for a user to create remote folders and assign messages to folders</a:t>
            </a:r>
          </a:p>
          <a:p>
            <a:r>
              <a:rPr lang="en-US" dirty="0"/>
              <a:t>To solve this and other problems, the IMAP protocol was invented. Like POP3, IMAP is a mail access protocol. </a:t>
            </a:r>
          </a:p>
          <a:p>
            <a:r>
              <a:rPr lang="en-US" dirty="0"/>
              <a:t>An IMAP server will associate each message with a folder; when a message first arrives at the server, it is associated with the recipient’s INBOX folder. </a:t>
            </a:r>
          </a:p>
          <a:p>
            <a:r>
              <a:rPr lang="en-US" dirty="0"/>
              <a:t>The recipient can then move the message into a new, user-created folder, read the message, delete the message, and so on. </a:t>
            </a:r>
          </a:p>
          <a:p>
            <a:r>
              <a:rPr lang="en-US" dirty="0"/>
              <a:t>The IMAP protocol provides commands to allow users to create folders and move messages from one folder to another. </a:t>
            </a:r>
          </a:p>
          <a:p>
            <a:r>
              <a:rPr lang="en-US" dirty="0"/>
              <a:t>IMAP also provides commands that allow users to search remote folders for messages matching specific criteria. </a:t>
            </a:r>
          </a:p>
          <a:p>
            <a:r>
              <a:rPr lang="en-US" dirty="0"/>
              <a:t>Note that, unlike POP3, an IMAP server maintains user state information across IMAP sessions—for example, the names of the folders and which messages are associated with which folders. </a:t>
            </a:r>
          </a:p>
        </p:txBody>
      </p:sp>
    </p:spTree>
    <p:extLst>
      <p:ext uri="{BB962C8B-B14F-4D97-AF65-F5344CB8AC3E}">
        <p14:creationId xmlns:p14="http://schemas.microsoft.com/office/powerpoint/2010/main" val="183467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E-Mail</a:t>
            </a:r>
          </a:p>
        </p:txBody>
      </p:sp>
      <p:sp>
        <p:nvSpPr>
          <p:cNvPr id="3" name="Content Placeholder 2"/>
          <p:cNvSpPr>
            <a:spLocks noGrp="1"/>
          </p:cNvSpPr>
          <p:nvPr>
            <p:ph idx="1"/>
          </p:nvPr>
        </p:nvSpPr>
        <p:spPr/>
        <p:txBody>
          <a:bodyPr>
            <a:normAutofit fontScale="77500" lnSpcReduction="20000"/>
          </a:bodyPr>
          <a:lstStyle/>
          <a:p>
            <a:r>
              <a:rPr lang="en-US" dirty="0"/>
              <a:t>More and more users today are sending and accessing their e-mail through their Web browsers. </a:t>
            </a:r>
          </a:p>
          <a:p>
            <a:r>
              <a:rPr lang="en-US" dirty="0"/>
              <a:t>Hotmail introduced Web-based access in the mid 1990s. Now Web-based e-mail is also provided by Google, Yahoo!, as well as just about every major university and corporation. </a:t>
            </a:r>
          </a:p>
          <a:p>
            <a:r>
              <a:rPr lang="en-US" dirty="0"/>
              <a:t>With this service, the user agent is an ordinary Web browser, and the user communicates with its remote mailbox via </a:t>
            </a:r>
            <a:r>
              <a:rPr lang="en-US" b="1" dirty="0"/>
              <a:t>HTTP</a:t>
            </a:r>
            <a:r>
              <a:rPr lang="en-US" dirty="0"/>
              <a:t>.</a:t>
            </a:r>
          </a:p>
          <a:p>
            <a:r>
              <a:rPr lang="en-US" dirty="0"/>
              <a:t> When a recipient, such as Bob, wants to access a message in his mailbox, the e-mail message is sent from Bob’s mail server to Bob’s browser using the HTTP protocol rather than the POP3 or IMAP protocol. </a:t>
            </a:r>
          </a:p>
          <a:p>
            <a:r>
              <a:rPr lang="en-US" dirty="0"/>
              <a:t>When a sender, such as Alice, wants to send an e-mail message, the e-mail message is sent from her browser to her mail server over HTTP rather than over SMTP.</a:t>
            </a:r>
          </a:p>
          <a:p>
            <a:r>
              <a:rPr lang="en-US" dirty="0"/>
              <a:t> Alice’s mail server, however, still sends messages to, and receives messages from, other mail servers using SMTP.</a:t>
            </a:r>
          </a:p>
          <a:p>
            <a:endParaRPr lang="en-US" dirty="0"/>
          </a:p>
          <a:p>
            <a:endParaRPr lang="en-US" dirty="0"/>
          </a:p>
        </p:txBody>
      </p:sp>
    </p:spTree>
    <p:extLst>
      <p:ext uri="{BB962C8B-B14F-4D97-AF65-F5344CB8AC3E}">
        <p14:creationId xmlns:p14="http://schemas.microsoft.com/office/powerpoint/2010/main" val="2905074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The Internet’s Directory Service</a:t>
            </a:r>
          </a:p>
        </p:txBody>
      </p:sp>
      <p:sp>
        <p:nvSpPr>
          <p:cNvPr id="3" name="Content Placeholder 2"/>
          <p:cNvSpPr>
            <a:spLocks noGrp="1"/>
          </p:cNvSpPr>
          <p:nvPr>
            <p:ph idx="1"/>
          </p:nvPr>
        </p:nvSpPr>
        <p:spPr/>
        <p:txBody>
          <a:bodyPr>
            <a:normAutofit fontScale="77500" lnSpcReduction="20000"/>
          </a:bodyPr>
          <a:lstStyle/>
          <a:p>
            <a:r>
              <a:rPr lang="en-US" dirty="0"/>
              <a:t>There are two ways to identify a host—by a hostname and by an IP address. </a:t>
            </a:r>
          </a:p>
          <a:p>
            <a:r>
              <a:rPr lang="en-US" dirty="0"/>
              <a:t>People prefer the more mnemonic hostname identifier, while routers prefer fixed-length, hierarchically structured IP addresses. </a:t>
            </a:r>
          </a:p>
          <a:p>
            <a:r>
              <a:rPr lang="en-US" dirty="0"/>
              <a:t>In order to reconcile these preferences, we need a directory service that translates hostnames to IP addresses. </a:t>
            </a:r>
          </a:p>
          <a:p>
            <a:r>
              <a:rPr lang="en-US" dirty="0"/>
              <a:t>This is the main task of the Internet’s domain name system (DNS).</a:t>
            </a:r>
          </a:p>
          <a:p>
            <a:r>
              <a:rPr lang="en-US" dirty="0"/>
              <a:t> The DNS is</a:t>
            </a:r>
          </a:p>
          <a:p>
            <a:pPr lvl="1"/>
            <a:r>
              <a:rPr lang="en-US" dirty="0"/>
              <a:t> (1) a distributed database implemented in a hierarchy of DNS servers, and</a:t>
            </a:r>
          </a:p>
          <a:p>
            <a:pPr lvl="1"/>
            <a:r>
              <a:rPr lang="en-US" dirty="0"/>
              <a:t> (2) an application-layer protocol that allows hosts to query the distributed database. </a:t>
            </a:r>
          </a:p>
          <a:p>
            <a:r>
              <a:rPr lang="en-US" dirty="0"/>
              <a:t>The DNS servers are often UNIX machines running the Berkeley Internet Name Domain (BIND) software [BIND 2012]. </a:t>
            </a:r>
          </a:p>
          <a:p>
            <a:r>
              <a:rPr lang="en-US" dirty="0"/>
              <a:t>The DNS protocol runs over UDP and uses </a:t>
            </a:r>
            <a:r>
              <a:rPr lang="en-US" b="1" dirty="0"/>
              <a:t>port 53</a:t>
            </a:r>
            <a:r>
              <a:rPr lang="en-US" dirty="0"/>
              <a:t>. </a:t>
            </a:r>
          </a:p>
          <a:p>
            <a:r>
              <a:rPr lang="en-US" dirty="0"/>
              <a:t>DNS is commonly employed by other application-layer protocols—including HTTP, SMTP, and FTP—to translate user-supplied hostnames to IP addresses</a:t>
            </a:r>
          </a:p>
        </p:txBody>
      </p:sp>
    </p:spTree>
    <p:extLst>
      <p:ext uri="{BB962C8B-B14F-4D97-AF65-F5344CB8AC3E}">
        <p14:creationId xmlns:p14="http://schemas.microsoft.com/office/powerpoint/2010/main" val="445809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provided by DNS (IP Address Obtain)</a:t>
            </a:r>
          </a:p>
        </p:txBody>
      </p:sp>
      <p:sp>
        <p:nvSpPr>
          <p:cNvPr id="3" name="Content Placeholder 2"/>
          <p:cNvSpPr>
            <a:spLocks noGrp="1"/>
          </p:cNvSpPr>
          <p:nvPr>
            <p:ph idx="1"/>
          </p:nvPr>
        </p:nvSpPr>
        <p:spPr/>
        <p:txBody>
          <a:bodyPr>
            <a:normAutofit fontScale="85000" lnSpcReduction="10000"/>
          </a:bodyPr>
          <a:lstStyle/>
          <a:p>
            <a:r>
              <a:rPr lang="en-US" dirty="0"/>
              <a:t> Let us consider what happens when a browser (that is, an HTTP client), running on some user’s host, requests the URL </a:t>
            </a:r>
            <a:r>
              <a:rPr lang="en-US" b="1" i="1" dirty="0"/>
              <a:t>www.someschool.edu/ index.html</a:t>
            </a:r>
            <a:r>
              <a:rPr lang="en-US" dirty="0"/>
              <a:t>. </a:t>
            </a:r>
          </a:p>
          <a:p>
            <a:r>
              <a:rPr lang="en-US" dirty="0"/>
              <a:t>In order for the user’s host to be able to send an HTTP request message to the Web server </a:t>
            </a:r>
            <a:r>
              <a:rPr lang="en-US" i="1" dirty="0"/>
              <a:t>www.someschool.edu</a:t>
            </a:r>
            <a:r>
              <a:rPr lang="en-US" dirty="0"/>
              <a:t>, the user’s host must first obtain the </a:t>
            </a:r>
            <a:r>
              <a:rPr lang="en-US" i="1" dirty="0"/>
              <a:t>IP address </a:t>
            </a:r>
            <a:r>
              <a:rPr lang="en-US" dirty="0"/>
              <a:t>of www.someschool.edu. </a:t>
            </a:r>
          </a:p>
          <a:p>
            <a:r>
              <a:rPr lang="en-US" dirty="0"/>
              <a:t>This is done as follows.</a:t>
            </a:r>
          </a:p>
          <a:p>
            <a:pPr marL="914400" lvl="1" indent="-457200">
              <a:buAutoNum type="arabicPeriod"/>
            </a:pPr>
            <a:r>
              <a:rPr lang="en-US" dirty="0"/>
              <a:t>The same user machine runs the client side of the DNS application. </a:t>
            </a:r>
          </a:p>
          <a:p>
            <a:pPr marL="914400" lvl="1" indent="-457200">
              <a:buAutoNum type="arabicPeriod"/>
            </a:pPr>
            <a:r>
              <a:rPr lang="en-US" dirty="0"/>
              <a:t>The browser extracts the hostname, www.someschool.edu, from the URL and passes the hostname to the client side of the DNS application.</a:t>
            </a:r>
          </a:p>
          <a:p>
            <a:pPr marL="914400" lvl="1" indent="-457200">
              <a:buAutoNum type="arabicPeriod"/>
            </a:pPr>
            <a:r>
              <a:rPr lang="en-US" dirty="0"/>
              <a:t> The DNS client sends a query containing the hostname to a DNS server.</a:t>
            </a:r>
          </a:p>
          <a:p>
            <a:pPr marL="914400" lvl="1" indent="-457200">
              <a:buAutoNum type="arabicPeriod"/>
            </a:pPr>
            <a:r>
              <a:rPr lang="en-US" dirty="0"/>
              <a:t> The DNS client eventually receives a reply, which includes the IP address for the hostname. </a:t>
            </a:r>
          </a:p>
          <a:p>
            <a:pPr marL="914400" lvl="1" indent="-457200">
              <a:buAutoNum type="arabicPeriod"/>
            </a:pPr>
            <a:r>
              <a:rPr lang="en-US" dirty="0"/>
              <a:t>Once the browser receives the IP address from DNS, it can initiate a TCP connection to the HTTP server process located at port 80 at that IP address.</a:t>
            </a:r>
          </a:p>
          <a:p>
            <a:endParaRPr lang="en-US" dirty="0"/>
          </a:p>
        </p:txBody>
      </p:sp>
    </p:spTree>
    <p:extLst>
      <p:ext uri="{BB962C8B-B14F-4D97-AF65-F5344CB8AC3E}">
        <p14:creationId xmlns:p14="http://schemas.microsoft.com/office/powerpoint/2010/main" val="2753295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provided by DNS (Host aliasing)</a:t>
            </a:r>
          </a:p>
        </p:txBody>
      </p:sp>
      <p:sp>
        <p:nvSpPr>
          <p:cNvPr id="3" name="Content Placeholder 2"/>
          <p:cNvSpPr>
            <a:spLocks noGrp="1"/>
          </p:cNvSpPr>
          <p:nvPr>
            <p:ph idx="1"/>
          </p:nvPr>
        </p:nvSpPr>
        <p:spPr/>
        <p:txBody>
          <a:bodyPr>
            <a:normAutofit fontScale="92500"/>
          </a:bodyPr>
          <a:lstStyle/>
          <a:p>
            <a:r>
              <a:rPr lang="en-US" dirty="0"/>
              <a:t>A host with a complicated hostname can have one or more alias names. </a:t>
            </a:r>
          </a:p>
          <a:p>
            <a:r>
              <a:rPr lang="en-US" dirty="0"/>
              <a:t>For example, a hostname such as </a:t>
            </a:r>
            <a:r>
              <a:rPr lang="en-US" i="1" u="sng" dirty="0"/>
              <a:t>relay1.west-coast.enterprise.com</a:t>
            </a:r>
            <a:r>
              <a:rPr lang="en-US" dirty="0"/>
              <a:t> could have, say, two aliases such as </a:t>
            </a:r>
            <a:r>
              <a:rPr lang="en-US" i="1" u="sng" dirty="0"/>
              <a:t>enterprise.com</a:t>
            </a:r>
            <a:r>
              <a:rPr lang="en-US" dirty="0"/>
              <a:t> and </a:t>
            </a:r>
            <a:r>
              <a:rPr lang="en-US" i="1" u="sng" dirty="0"/>
              <a:t>www.enterprise.com</a:t>
            </a:r>
            <a:r>
              <a:rPr lang="en-US" dirty="0"/>
              <a:t>. </a:t>
            </a:r>
          </a:p>
          <a:p>
            <a:r>
              <a:rPr lang="en-US" dirty="0"/>
              <a:t>In this case, the hostname </a:t>
            </a:r>
            <a:r>
              <a:rPr lang="en-US" i="1" u="sng" dirty="0"/>
              <a:t>relay1.westcoast.enterprise.com</a:t>
            </a:r>
            <a:r>
              <a:rPr lang="en-US" dirty="0"/>
              <a:t> is said to be a </a:t>
            </a:r>
            <a:r>
              <a:rPr lang="en-US" b="1" u="sng" dirty="0"/>
              <a:t>canonical hostname</a:t>
            </a:r>
            <a:r>
              <a:rPr lang="en-US" dirty="0"/>
              <a:t>. </a:t>
            </a:r>
          </a:p>
          <a:p>
            <a:r>
              <a:rPr lang="en-US" dirty="0"/>
              <a:t>Alias hostnames, when present, are typically more mnemonic than canonical hostnames</a:t>
            </a:r>
          </a:p>
          <a:p>
            <a:r>
              <a:rPr lang="en-US" dirty="0"/>
              <a:t>DNS can be invoked by an application to obtain the canonical hostname for a supplied alias hostname as well as </a:t>
            </a:r>
            <a:r>
              <a:rPr lang="en-US"/>
              <a:t>the IP address </a:t>
            </a:r>
            <a:r>
              <a:rPr lang="en-US" dirty="0"/>
              <a:t>of the host.</a:t>
            </a:r>
          </a:p>
        </p:txBody>
      </p:sp>
    </p:spTree>
    <p:extLst>
      <p:ext uri="{BB962C8B-B14F-4D97-AF65-F5344CB8AC3E}">
        <p14:creationId xmlns:p14="http://schemas.microsoft.com/office/powerpoint/2010/main" val="3165165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provided by DNS (Mail server aliasing)</a:t>
            </a:r>
          </a:p>
        </p:txBody>
      </p:sp>
      <p:sp>
        <p:nvSpPr>
          <p:cNvPr id="3" name="Content Placeholder 2"/>
          <p:cNvSpPr>
            <a:spLocks noGrp="1"/>
          </p:cNvSpPr>
          <p:nvPr>
            <p:ph idx="1"/>
          </p:nvPr>
        </p:nvSpPr>
        <p:spPr/>
        <p:txBody>
          <a:bodyPr>
            <a:normAutofit fontScale="92500" lnSpcReduction="10000"/>
          </a:bodyPr>
          <a:lstStyle/>
          <a:p>
            <a:r>
              <a:rPr lang="en-US" dirty="0"/>
              <a:t> For obvious reasons, it is highly desirable that e-mail addresses be mnemonic. </a:t>
            </a:r>
          </a:p>
          <a:p>
            <a:r>
              <a:rPr lang="en-US" dirty="0"/>
              <a:t>For example, if Bob has an account with Hotmail, Bob’s e-mail address might be as simple as bob@hotmail.com. </a:t>
            </a:r>
          </a:p>
          <a:p>
            <a:r>
              <a:rPr lang="en-US" dirty="0"/>
              <a:t>However, the hostname of the Hotmail mail server is more complicated and much less mnemonic than simply hotmail.com (for example, the canonical hostname might be something like relay1.west-coast.hotmail.com).</a:t>
            </a:r>
          </a:p>
          <a:p>
            <a:r>
              <a:rPr lang="en-US" dirty="0"/>
              <a:t> DNS can be invoked by a mail application to obtain the canonical hostname for a supplied alias hostname as well as the IP address of the host.</a:t>
            </a:r>
          </a:p>
        </p:txBody>
      </p:sp>
    </p:spTree>
    <p:extLst>
      <p:ext uri="{BB962C8B-B14F-4D97-AF65-F5344CB8AC3E}">
        <p14:creationId xmlns:p14="http://schemas.microsoft.com/office/powerpoint/2010/main" val="1292949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provided by DNS (Load Distribution)</a:t>
            </a:r>
          </a:p>
        </p:txBody>
      </p:sp>
      <p:sp>
        <p:nvSpPr>
          <p:cNvPr id="3" name="Content Placeholder 2"/>
          <p:cNvSpPr>
            <a:spLocks noGrp="1"/>
          </p:cNvSpPr>
          <p:nvPr>
            <p:ph idx="1"/>
          </p:nvPr>
        </p:nvSpPr>
        <p:spPr/>
        <p:txBody>
          <a:bodyPr>
            <a:normAutofit fontScale="85000" lnSpcReduction="20000"/>
          </a:bodyPr>
          <a:lstStyle/>
          <a:p>
            <a:r>
              <a:rPr lang="en-US" dirty="0"/>
              <a:t> DNS is also used to perform load distribution among replicated servers, such as replicated Web servers. </a:t>
            </a:r>
          </a:p>
          <a:p>
            <a:r>
              <a:rPr lang="en-US" dirty="0"/>
              <a:t>Busy sites, such as cnn.com, are replicated over multiple servers, with each server running on a different end system and each having a different IP address. </a:t>
            </a:r>
          </a:p>
          <a:p>
            <a:r>
              <a:rPr lang="en-US" dirty="0"/>
              <a:t>For replicated Web servers, a set of IP addresses is thus associated with one canonical hostname.</a:t>
            </a:r>
          </a:p>
          <a:p>
            <a:r>
              <a:rPr lang="en-US" dirty="0"/>
              <a:t> The DNS database contains this set of IP addresses.</a:t>
            </a:r>
          </a:p>
          <a:p>
            <a:r>
              <a:rPr lang="en-US" dirty="0"/>
              <a:t> When clients make a DNS query for a name mapped to a set of addresses, the server responds with the entire set of IP addresses, but rotates the ordering of the addresses within each reply. </a:t>
            </a:r>
          </a:p>
          <a:p>
            <a:r>
              <a:rPr lang="en-US" dirty="0"/>
              <a:t>Because a client typically sends its HTTP request message to the IP address that is listed first in the set, DNS rotation distributes the traffic among the replicated servers.</a:t>
            </a:r>
          </a:p>
          <a:p>
            <a:endParaRPr lang="en-US" dirty="0"/>
          </a:p>
        </p:txBody>
      </p:sp>
    </p:spTree>
    <p:extLst>
      <p:ext uri="{BB962C8B-B14F-4D97-AF65-F5344CB8AC3E}">
        <p14:creationId xmlns:p14="http://schemas.microsoft.com/office/powerpoint/2010/main" val="954130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How DNS works</a:t>
            </a:r>
          </a:p>
        </p:txBody>
      </p:sp>
      <p:sp>
        <p:nvSpPr>
          <p:cNvPr id="3" name="Content Placeholder 2"/>
          <p:cNvSpPr>
            <a:spLocks noGrp="1"/>
          </p:cNvSpPr>
          <p:nvPr>
            <p:ph idx="1"/>
          </p:nvPr>
        </p:nvSpPr>
        <p:spPr/>
        <p:txBody>
          <a:bodyPr>
            <a:normAutofit fontScale="70000" lnSpcReduction="20000"/>
          </a:bodyPr>
          <a:lstStyle/>
          <a:p>
            <a:r>
              <a:rPr lang="en-US" dirty="0"/>
              <a:t>Suppose that some application (such as a Web browser or a mail reader) running in a user’s host needs to translate a hostname to an IP address. </a:t>
            </a:r>
          </a:p>
          <a:p>
            <a:r>
              <a:rPr lang="en-US" dirty="0"/>
              <a:t>The application will invoke the client side of DNS, specifying the hostname that needs to be translated. (On many UNIX-based machines, </a:t>
            </a:r>
            <a:r>
              <a:rPr lang="en-US" dirty="0" err="1"/>
              <a:t>gethostbyname</a:t>
            </a:r>
            <a:r>
              <a:rPr lang="en-US" dirty="0"/>
              <a:t>() is the function call that an application calls in order to perform the translation.) </a:t>
            </a:r>
          </a:p>
          <a:p>
            <a:r>
              <a:rPr lang="en-US" dirty="0"/>
              <a:t>DNS in the user’s host then takes over, sending a query message into the network. </a:t>
            </a:r>
          </a:p>
          <a:p>
            <a:r>
              <a:rPr lang="en-US" dirty="0"/>
              <a:t>All DNS query and reply messages are sent within UDP datagrams to </a:t>
            </a:r>
            <a:r>
              <a:rPr lang="en-US" b="1" u="sng" dirty="0"/>
              <a:t>port 53</a:t>
            </a:r>
            <a:r>
              <a:rPr lang="en-US" dirty="0"/>
              <a:t>. </a:t>
            </a:r>
          </a:p>
          <a:p>
            <a:r>
              <a:rPr lang="en-US" dirty="0"/>
              <a:t>After a delay, ranging from milliseconds to seconds, DNS in the user’s host receives a DNS reply message that provides the desired mapping.</a:t>
            </a:r>
          </a:p>
          <a:p>
            <a:r>
              <a:rPr lang="en-US" dirty="0"/>
              <a:t> This mapping is then passed to the invoking application. Thus, from the perspective of the invoking application in the user’s host, DNS is a black box providing a simple, straightforward translation service.</a:t>
            </a:r>
          </a:p>
          <a:p>
            <a:r>
              <a:rPr lang="en-US" dirty="0"/>
              <a:t> But in fact, the black box that implements the service is complex, consisting of a large number of DNS servers distributed around the globe, as well as an application-layer protocol that specifies how the DNS servers and querying hosts communicate. </a:t>
            </a:r>
          </a:p>
        </p:txBody>
      </p:sp>
    </p:spTree>
    <p:extLst>
      <p:ext uri="{BB962C8B-B14F-4D97-AF65-F5344CB8AC3E}">
        <p14:creationId xmlns:p14="http://schemas.microsoft.com/office/powerpoint/2010/main" val="142155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…(Peer-to-Peer Architecture)</a:t>
            </a:r>
          </a:p>
        </p:txBody>
      </p:sp>
      <p:sp>
        <p:nvSpPr>
          <p:cNvPr id="3" name="Content Placeholder 2"/>
          <p:cNvSpPr>
            <a:spLocks noGrp="1"/>
          </p:cNvSpPr>
          <p:nvPr>
            <p:ph idx="1"/>
          </p:nvPr>
        </p:nvSpPr>
        <p:spPr/>
        <p:txBody>
          <a:bodyPr>
            <a:normAutofit fontScale="85000" lnSpcReduction="10000"/>
          </a:bodyPr>
          <a:lstStyle/>
          <a:p>
            <a:r>
              <a:rPr lang="en-US" dirty="0"/>
              <a:t>In </a:t>
            </a:r>
            <a:r>
              <a:rPr lang="en-US"/>
              <a:t>a P2P architecture</a:t>
            </a:r>
            <a:r>
              <a:rPr lang="en-US" dirty="0"/>
              <a:t>, there is minimal (or no) reliance on dedicated servers in data centers. </a:t>
            </a:r>
          </a:p>
          <a:p>
            <a:r>
              <a:rPr lang="en-US" dirty="0"/>
              <a:t>Instead the application exploits direct communication between pairs of intermittently connected hosts, called peers. </a:t>
            </a:r>
          </a:p>
          <a:p>
            <a:r>
              <a:rPr lang="en-US" dirty="0"/>
              <a:t>The peers are not owned by the service provider, but are instead desktops and laptops controlled by users, with most of the peers residing in homes, universities, and offices. </a:t>
            </a:r>
          </a:p>
          <a:p>
            <a:r>
              <a:rPr lang="en-US" dirty="0"/>
              <a:t>Because the peers communicate without passing through a dedicated server, the architecture is called peer-to-peer. </a:t>
            </a:r>
          </a:p>
          <a:p>
            <a:r>
              <a:rPr lang="en-US" dirty="0"/>
              <a:t>One of the most compelling features of P2P architectures is their </a:t>
            </a:r>
            <a:r>
              <a:rPr lang="en-US" b="1" dirty="0"/>
              <a:t>self-scalability</a:t>
            </a:r>
            <a:r>
              <a:rPr lang="en-US" dirty="0"/>
              <a:t>. </a:t>
            </a:r>
          </a:p>
          <a:p>
            <a:pPr lvl="1"/>
            <a:r>
              <a:rPr lang="en-US" dirty="0"/>
              <a:t>For example, in a P2P file-sharing application, although each peer generates workload by requesting files, each peer also adds service capacity to the system by distributing files to other peers. </a:t>
            </a:r>
          </a:p>
        </p:txBody>
      </p:sp>
    </p:spTree>
    <p:extLst>
      <p:ext uri="{BB962C8B-B14F-4D97-AF65-F5344CB8AC3E}">
        <p14:creationId xmlns:p14="http://schemas.microsoft.com/office/powerpoint/2010/main" val="3196033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of Single DNS Server</a:t>
            </a:r>
          </a:p>
        </p:txBody>
      </p:sp>
      <p:sp>
        <p:nvSpPr>
          <p:cNvPr id="3" name="Content Placeholder 2"/>
          <p:cNvSpPr>
            <a:spLocks noGrp="1"/>
          </p:cNvSpPr>
          <p:nvPr>
            <p:ph idx="1"/>
          </p:nvPr>
        </p:nvSpPr>
        <p:spPr/>
        <p:txBody>
          <a:bodyPr>
            <a:normAutofit fontScale="77500" lnSpcReduction="20000"/>
          </a:bodyPr>
          <a:lstStyle/>
          <a:p>
            <a:r>
              <a:rPr lang="en-US" dirty="0"/>
              <a:t>A simple design for DNS would have one DNS server that contains all the mappings. </a:t>
            </a:r>
          </a:p>
          <a:p>
            <a:r>
              <a:rPr lang="en-US" dirty="0"/>
              <a:t>In this centralized design, clients simply direct all queries to the single DNS server, and the DNS server responds directly to the querying clients. </a:t>
            </a:r>
          </a:p>
          <a:p>
            <a:r>
              <a:rPr lang="en-US" dirty="0"/>
              <a:t>Although the simplicity of this design is attractive, it is inappropriate for today’s Internet, with its vast (and growing) number of hosts. The problems with a centralized design include:</a:t>
            </a:r>
          </a:p>
          <a:p>
            <a:pPr marL="457200" lvl="1" indent="0">
              <a:buNone/>
            </a:pPr>
            <a:r>
              <a:rPr lang="en-US" dirty="0"/>
              <a:t>• </a:t>
            </a:r>
            <a:r>
              <a:rPr lang="en-US" b="1" dirty="0"/>
              <a:t>A single point of failure</a:t>
            </a:r>
            <a:r>
              <a:rPr lang="en-US" dirty="0"/>
              <a:t>. If the DNS server crashes, so does the entire Internet! </a:t>
            </a:r>
          </a:p>
          <a:p>
            <a:pPr marL="457200" lvl="1" indent="0">
              <a:buNone/>
            </a:pPr>
            <a:r>
              <a:rPr lang="en-US" dirty="0"/>
              <a:t>• </a:t>
            </a:r>
            <a:r>
              <a:rPr lang="en-US" b="1" dirty="0"/>
              <a:t>Traffic volume</a:t>
            </a:r>
            <a:r>
              <a:rPr lang="en-US" dirty="0"/>
              <a:t>. A single DNS server would have to handle all DNS queries (for all the HTTP requests and e-mail messages generated from hundreds of millions of hosts).</a:t>
            </a:r>
          </a:p>
          <a:p>
            <a:pPr lvl="1"/>
            <a:r>
              <a:rPr lang="en-US" b="1" dirty="0"/>
              <a:t>Distant centralized database</a:t>
            </a:r>
            <a:r>
              <a:rPr lang="en-US" dirty="0"/>
              <a:t>. A single DNS server cannot be “close to” all the querying clients. If we put the single DNS server in New York City, then all queries from Australia must travel to the other side of the globe, perhaps over slow and congested links. This can lead to significant delays.</a:t>
            </a:r>
          </a:p>
          <a:p>
            <a:pPr marL="457200" lvl="1" indent="0">
              <a:buNone/>
            </a:pPr>
            <a:r>
              <a:rPr lang="en-US" dirty="0"/>
              <a:t>• </a:t>
            </a:r>
            <a:r>
              <a:rPr lang="en-US" b="1" dirty="0"/>
              <a:t>Maintenance. </a:t>
            </a:r>
            <a:r>
              <a:rPr lang="en-US" dirty="0"/>
              <a:t>The single DNS server would have to keep records for all Internet hosts. Not only would this centralized database be huge, but it would have to be updated frequently to account for every new host.</a:t>
            </a:r>
          </a:p>
          <a:p>
            <a:pPr marL="0" indent="0">
              <a:buNone/>
            </a:pPr>
            <a:r>
              <a:rPr lang="en-US" b="1" dirty="0">
                <a:solidFill>
                  <a:srgbClr val="FF0000"/>
                </a:solidFill>
              </a:rPr>
              <a:t>Therefore, DNS has to be a distributed database system.</a:t>
            </a:r>
          </a:p>
        </p:txBody>
      </p:sp>
    </p:spTree>
    <p:extLst>
      <p:ext uri="{BB962C8B-B14F-4D97-AF65-F5344CB8AC3E}">
        <p14:creationId xmlns:p14="http://schemas.microsoft.com/office/powerpoint/2010/main" val="305660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Hierarchical Database</a:t>
            </a:r>
          </a:p>
        </p:txBody>
      </p:sp>
      <p:sp>
        <p:nvSpPr>
          <p:cNvPr id="3" name="Content Placeholder 2"/>
          <p:cNvSpPr>
            <a:spLocks noGrp="1"/>
          </p:cNvSpPr>
          <p:nvPr>
            <p:ph idx="1"/>
          </p:nvPr>
        </p:nvSpPr>
        <p:spPr/>
        <p:txBody>
          <a:bodyPr>
            <a:normAutofit fontScale="70000" lnSpcReduction="20000"/>
          </a:bodyPr>
          <a:lstStyle/>
          <a:p>
            <a:r>
              <a:rPr lang="en-US" dirty="0"/>
              <a:t>In order to deal with the issue of scale, the DNS uses a large number of servers, organized in a hierarchical fashion and distributed around the world. </a:t>
            </a:r>
          </a:p>
          <a:p>
            <a:r>
              <a:rPr lang="en-US" dirty="0"/>
              <a:t>No single DNS server has all of the mappings for all of the hosts in the Internet. Instead, the mappings are distributed across the DNS servers. </a:t>
            </a:r>
          </a:p>
          <a:p>
            <a:r>
              <a:rPr lang="en-US" dirty="0"/>
              <a:t>To a first approximation, there are three classes of DNS servers—</a:t>
            </a:r>
            <a:r>
              <a:rPr lang="en-US" b="1" dirty="0"/>
              <a:t>root DNS servers, top-level domain (TLD) DNS servers, and authoritative DNS servers</a:t>
            </a:r>
            <a:r>
              <a:rPr lang="en-US" dirty="0"/>
              <a:t>—organized in a hierarchy .</a:t>
            </a:r>
          </a:p>
          <a:p>
            <a:r>
              <a:rPr lang="en-US" dirty="0"/>
              <a:t> To understand how these three classes of servers interact, suppose a DNS client wants to determine the IP address for the hostname </a:t>
            </a:r>
            <a:r>
              <a:rPr lang="en-US" b="1" i="1" u="sng" dirty="0"/>
              <a:t>www.amazon.com</a:t>
            </a:r>
            <a:r>
              <a:rPr lang="en-US" dirty="0"/>
              <a:t>. </a:t>
            </a:r>
          </a:p>
          <a:p>
            <a:r>
              <a:rPr lang="en-US" dirty="0"/>
              <a:t>The client first contacts one of the </a:t>
            </a:r>
            <a:r>
              <a:rPr lang="en-US" b="1" dirty="0"/>
              <a:t>root servers</a:t>
            </a:r>
            <a:r>
              <a:rPr lang="en-US" dirty="0"/>
              <a:t>, which returns IP addresses for </a:t>
            </a:r>
            <a:r>
              <a:rPr lang="en-US" b="1" dirty="0"/>
              <a:t>TLD servers </a:t>
            </a:r>
            <a:r>
              <a:rPr lang="en-US" dirty="0"/>
              <a:t>for the top-level domain com. </a:t>
            </a:r>
          </a:p>
          <a:p>
            <a:r>
              <a:rPr lang="en-US" dirty="0"/>
              <a:t>The client then contacts one of these </a:t>
            </a:r>
            <a:r>
              <a:rPr lang="en-US" b="1" dirty="0"/>
              <a:t>TLD servers</a:t>
            </a:r>
            <a:r>
              <a:rPr lang="en-US" dirty="0"/>
              <a:t>, which returns the IP address of an authoritative server for </a:t>
            </a:r>
            <a:r>
              <a:rPr lang="en-US" b="1" dirty="0"/>
              <a:t>amazon.com</a:t>
            </a:r>
            <a:r>
              <a:rPr lang="en-US" dirty="0"/>
              <a:t>. </a:t>
            </a:r>
          </a:p>
          <a:p>
            <a:r>
              <a:rPr lang="en-US" dirty="0"/>
              <a:t>Finally, the client contacts one of the </a:t>
            </a:r>
            <a:r>
              <a:rPr lang="en-US" b="1" dirty="0"/>
              <a:t>authoritative servers </a:t>
            </a:r>
            <a:r>
              <a:rPr lang="en-US" dirty="0"/>
              <a:t>for amazon.com, which returns the IP address for the hostname www.amazon.com. </a:t>
            </a:r>
          </a:p>
          <a:p>
            <a:endParaRPr lang="en-US" dirty="0"/>
          </a:p>
        </p:txBody>
      </p:sp>
    </p:spTree>
    <p:extLst>
      <p:ext uri="{BB962C8B-B14F-4D97-AF65-F5344CB8AC3E}">
        <p14:creationId xmlns:p14="http://schemas.microsoft.com/office/powerpoint/2010/main" val="2362051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Classes of DNS Server</a:t>
            </a:r>
          </a:p>
        </p:txBody>
      </p:sp>
      <p:sp>
        <p:nvSpPr>
          <p:cNvPr id="3" name="Content Placeholder 2"/>
          <p:cNvSpPr>
            <a:spLocks noGrp="1"/>
          </p:cNvSpPr>
          <p:nvPr>
            <p:ph sz="half" idx="1"/>
          </p:nvPr>
        </p:nvSpPr>
        <p:spPr/>
        <p:txBody>
          <a:bodyPr>
            <a:normAutofit fontScale="92500"/>
          </a:bodyPr>
          <a:lstStyle/>
          <a:p>
            <a:r>
              <a:rPr lang="en-US" dirty="0"/>
              <a:t> </a:t>
            </a:r>
            <a:r>
              <a:rPr lang="en-US" b="1" dirty="0"/>
              <a:t>Root DNS servers: </a:t>
            </a:r>
          </a:p>
          <a:p>
            <a:pPr lvl="1"/>
            <a:r>
              <a:rPr lang="en-US" dirty="0"/>
              <a:t>In the Internet there are 13 root DNS servers (labeled A through M), most of which are located in North America. </a:t>
            </a:r>
          </a:p>
          <a:p>
            <a:pPr lvl="1"/>
            <a:r>
              <a:rPr lang="en-US" dirty="0"/>
              <a:t>An October 2006 map of the root DNS servers is shown in Figure 2.20. </a:t>
            </a:r>
          </a:p>
          <a:p>
            <a:pPr lvl="1"/>
            <a:r>
              <a:rPr lang="en-US" dirty="0"/>
              <a:t>Although we have referred to each of the 13 root DNS servers as if it were a single server, each “server” is actually a network of replicated servers, for both security and reliability purposes.</a:t>
            </a:r>
          </a:p>
        </p:txBody>
      </p:sp>
      <p:pic>
        <p:nvPicPr>
          <p:cNvPr id="7170" name="Picture 2" descr="Image result for DNS root servers in 2012 (name, organization, loca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199" y="1593273"/>
            <a:ext cx="5631873" cy="458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7139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Classes of DNS Servers (</a:t>
            </a:r>
            <a:r>
              <a:rPr lang="en-US" dirty="0" err="1"/>
              <a:t>Cont</a:t>
            </a:r>
            <a:r>
              <a:rPr lang="en-US" dirty="0"/>
              <a:t>…)</a:t>
            </a:r>
          </a:p>
        </p:txBody>
      </p:sp>
      <p:sp>
        <p:nvSpPr>
          <p:cNvPr id="3" name="Content Placeholder 2"/>
          <p:cNvSpPr>
            <a:spLocks noGrp="1"/>
          </p:cNvSpPr>
          <p:nvPr>
            <p:ph sz="half" idx="1"/>
          </p:nvPr>
        </p:nvSpPr>
        <p:spPr/>
        <p:txBody>
          <a:bodyPr>
            <a:normAutofit lnSpcReduction="10000"/>
          </a:bodyPr>
          <a:lstStyle/>
          <a:p>
            <a:r>
              <a:rPr lang="en-US" b="1" dirty="0"/>
              <a:t>Top-level domain (TLD) servers</a:t>
            </a:r>
          </a:p>
          <a:p>
            <a:pPr lvl="1"/>
            <a:r>
              <a:rPr lang="en-US" dirty="0"/>
              <a:t>These servers are responsible for top-level domains such as com, org, net, </a:t>
            </a:r>
            <a:r>
              <a:rPr lang="en-US" dirty="0" err="1"/>
              <a:t>edu</a:t>
            </a:r>
            <a:r>
              <a:rPr lang="en-US" dirty="0"/>
              <a:t>, and </a:t>
            </a:r>
            <a:r>
              <a:rPr lang="en-US" dirty="0" err="1"/>
              <a:t>gov</a:t>
            </a:r>
            <a:r>
              <a:rPr lang="en-US" dirty="0"/>
              <a:t>, and all of the country top-level domains such as </a:t>
            </a:r>
            <a:r>
              <a:rPr lang="en-US" dirty="0" err="1"/>
              <a:t>uk</a:t>
            </a:r>
            <a:r>
              <a:rPr lang="en-US" dirty="0"/>
              <a:t>, </a:t>
            </a:r>
            <a:r>
              <a:rPr lang="en-US" dirty="0" err="1"/>
              <a:t>fr</a:t>
            </a:r>
            <a:r>
              <a:rPr lang="en-US" dirty="0"/>
              <a:t>, ca, and </a:t>
            </a:r>
            <a:r>
              <a:rPr lang="en-US" dirty="0" err="1"/>
              <a:t>jp</a:t>
            </a:r>
            <a:r>
              <a:rPr lang="en-US" dirty="0"/>
              <a:t>. </a:t>
            </a:r>
          </a:p>
          <a:p>
            <a:pPr lvl="1"/>
            <a:r>
              <a:rPr lang="en-US" dirty="0"/>
              <a:t>The company </a:t>
            </a:r>
            <a:r>
              <a:rPr lang="en-US" b="1" dirty="0"/>
              <a:t>Verisign</a:t>
            </a:r>
            <a:r>
              <a:rPr lang="en-US" dirty="0"/>
              <a:t> </a:t>
            </a:r>
            <a:r>
              <a:rPr lang="en-US" b="1" dirty="0"/>
              <a:t>Global Registry Services</a:t>
            </a:r>
            <a:r>
              <a:rPr lang="en-US" dirty="0"/>
              <a:t> maintains the TLD servers for the </a:t>
            </a:r>
            <a:r>
              <a:rPr lang="en-US" b="1" i="1" u="sng" dirty="0"/>
              <a:t>com</a:t>
            </a:r>
            <a:r>
              <a:rPr lang="en-US" dirty="0"/>
              <a:t> top-level domain, and the company </a:t>
            </a:r>
            <a:r>
              <a:rPr lang="en-US" b="1" i="1" u="sng" dirty="0" err="1"/>
              <a:t>Educause</a:t>
            </a:r>
            <a:r>
              <a:rPr lang="en-US" dirty="0"/>
              <a:t> maintains the TLD servers for the</a:t>
            </a:r>
            <a:r>
              <a:rPr lang="en-US" b="1" i="1" u="sng" dirty="0"/>
              <a:t> </a:t>
            </a:r>
            <a:r>
              <a:rPr lang="en-US" b="1" i="1" u="sng" dirty="0" err="1"/>
              <a:t>edu</a:t>
            </a:r>
            <a:r>
              <a:rPr lang="en-US" b="1" i="1" u="sng" dirty="0"/>
              <a:t> </a:t>
            </a:r>
            <a:r>
              <a:rPr lang="en-US" dirty="0"/>
              <a:t>top-level domain.</a:t>
            </a:r>
          </a:p>
        </p:txBody>
      </p:sp>
      <p:pic>
        <p:nvPicPr>
          <p:cNvPr id="9218" name="Picture 2" descr="Image result for DNS all top-level domain server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199" y="1995054"/>
            <a:ext cx="5548745" cy="37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4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Classes of DNS Servers (</a:t>
            </a:r>
            <a:r>
              <a:rPr lang="en-US" dirty="0" err="1"/>
              <a:t>Cont</a:t>
            </a:r>
            <a:r>
              <a:rPr lang="en-US" dirty="0"/>
              <a:t>…)</a:t>
            </a:r>
          </a:p>
        </p:txBody>
      </p:sp>
      <p:sp>
        <p:nvSpPr>
          <p:cNvPr id="3" name="Content Placeholder 2"/>
          <p:cNvSpPr>
            <a:spLocks noGrp="1"/>
          </p:cNvSpPr>
          <p:nvPr>
            <p:ph sz="half" idx="1"/>
          </p:nvPr>
        </p:nvSpPr>
        <p:spPr>
          <a:xfrm>
            <a:off x="838200" y="1825625"/>
            <a:ext cx="5181600" cy="4658302"/>
          </a:xfrm>
        </p:spPr>
        <p:txBody>
          <a:bodyPr>
            <a:normAutofit fontScale="85000" lnSpcReduction="20000"/>
          </a:bodyPr>
          <a:lstStyle/>
          <a:p>
            <a:r>
              <a:rPr lang="en-US" b="1" dirty="0"/>
              <a:t> Authoritative DNS servers</a:t>
            </a:r>
          </a:p>
          <a:p>
            <a:pPr lvl="1"/>
            <a:r>
              <a:rPr lang="en-US" dirty="0"/>
              <a:t> Every organization with publicly accessible hosts (such as Web servers and mail servers) on the Internet must provide publicly accessible DNS records that map the names of those hosts to IP addresses.</a:t>
            </a:r>
          </a:p>
          <a:p>
            <a:pPr lvl="1"/>
            <a:r>
              <a:rPr lang="en-US" dirty="0"/>
              <a:t> An organization’s authoritative DNS server houses these DNS records.</a:t>
            </a:r>
          </a:p>
          <a:p>
            <a:pPr lvl="1"/>
            <a:r>
              <a:rPr lang="en-US" dirty="0"/>
              <a:t> An organization can choose to implement its own authoritative DNS server to hold these records; alternatively, the organization can pay to have these records stored in an authoritative DNS server of some service provider.</a:t>
            </a:r>
          </a:p>
          <a:p>
            <a:pPr lvl="1"/>
            <a:r>
              <a:rPr lang="en-US" dirty="0"/>
              <a:t> Most universities and large companies implement and maintain their own primary and secondary (backup) authoritative DNS server</a:t>
            </a:r>
          </a:p>
          <a:p>
            <a:endParaRPr lang="en-US" dirty="0"/>
          </a:p>
        </p:txBody>
      </p:sp>
      <p:pic>
        <p:nvPicPr>
          <p:cNvPr id="10242" name="Picture 2" descr="Image result for Authoritative DNS server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25624"/>
            <a:ext cx="5181600" cy="442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494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Classes of DNS Servers (</a:t>
            </a:r>
            <a:r>
              <a:rPr lang="en-US" dirty="0" err="1"/>
              <a:t>Cont</a:t>
            </a:r>
            <a:r>
              <a:rPr lang="en-US" dirty="0"/>
              <a:t>…)</a:t>
            </a:r>
          </a:p>
        </p:txBody>
      </p:sp>
      <p:sp>
        <p:nvSpPr>
          <p:cNvPr id="3" name="Content Placeholder 2"/>
          <p:cNvSpPr>
            <a:spLocks noGrp="1"/>
          </p:cNvSpPr>
          <p:nvPr>
            <p:ph sz="half" idx="1"/>
          </p:nvPr>
        </p:nvSpPr>
        <p:spPr/>
        <p:txBody>
          <a:bodyPr>
            <a:normAutofit fontScale="85000" lnSpcReduction="20000"/>
          </a:bodyPr>
          <a:lstStyle/>
          <a:p>
            <a:r>
              <a:rPr lang="en-US" dirty="0"/>
              <a:t>Local DNS server:</a:t>
            </a:r>
          </a:p>
          <a:p>
            <a:pPr lvl="1"/>
            <a:r>
              <a:rPr lang="en-US"/>
              <a:t> A local </a:t>
            </a:r>
            <a:r>
              <a:rPr lang="en-US" dirty="0"/>
              <a:t>DNS server does not strictly belong to the hierarchy of servers but is nevertheless central to the DNS architecture. </a:t>
            </a:r>
          </a:p>
          <a:p>
            <a:pPr lvl="1"/>
            <a:r>
              <a:rPr lang="en-US" dirty="0"/>
              <a:t>Each ISP—such as a university, an academic department, an employee’s company, or a residential ISP—has a local DNS server (also called a default name server). </a:t>
            </a:r>
          </a:p>
          <a:p>
            <a:pPr lvl="1"/>
            <a:r>
              <a:rPr lang="en-US" dirty="0"/>
              <a:t>When a host connects to an ISP, the ISP provides the host with the IP addresses of one or more of its local DNS servers</a:t>
            </a:r>
          </a:p>
          <a:p>
            <a:pPr lvl="1"/>
            <a:r>
              <a:rPr lang="en-US" dirty="0"/>
              <a:t> When a host makes a DNS query, the query is sent to the local DNS server, which acts a proxy, forwarding the query into the DNS server hierarchy</a:t>
            </a:r>
          </a:p>
        </p:txBody>
      </p:sp>
      <p:sp>
        <p:nvSpPr>
          <p:cNvPr id="4" name="Content Placeholder 3"/>
          <p:cNvSpPr>
            <a:spLocks noGrp="1"/>
          </p:cNvSpPr>
          <p:nvPr>
            <p:ph sz="half" idx="2"/>
          </p:nvPr>
        </p:nvSpPr>
        <p:spPr/>
        <p:txBody>
          <a:bodyPr>
            <a:normAutofit fontScale="85000" lnSpcReduction="20000"/>
          </a:bodyPr>
          <a:lstStyle/>
          <a:p>
            <a:endParaRPr lang="en-US"/>
          </a:p>
        </p:txBody>
      </p:sp>
    </p:spTree>
    <p:extLst>
      <p:ext uri="{BB962C8B-B14F-4D97-AF65-F5344CB8AC3E}">
        <p14:creationId xmlns:p14="http://schemas.microsoft.com/office/powerpoint/2010/main" val="238532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DNS all top-level domain serv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321" y="271173"/>
            <a:ext cx="9625734" cy="616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6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Challenges of P2P Architecture</a:t>
            </a:r>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b="1" dirty="0"/>
              <a:t>ISP Friendly</a:t>
            </a:r>
            <a:endParaRPr lang="en-US" dirty="0"/>
          </a:p>
          <a:p>
            <a:pPr lvl="1"/>
            <a:r>
              <a:rPr lang="en-US" dirty="0"/>
              <a:t>Most residential ISPs (including DSL and cable ISPs) have been dimensioned for “asymmetrical” bandwidth usage, that is, for much more downstream than upstream traffic.</a:t>
            </a:r>
          </a:p>
          <a:p>
            <a:pPr lvl="1"/>
            <a:r>
              <a:rPr lang="en-US" dirty="0"/>
              <a:t> But P2P video streaming and file distribution applications shift upstream traffic from servers to residential ISPs, thereby putting significant stress on the ISPs.</a:t>
            </a:r>
          </a:p>
          <a:p>
            <a:pPr marL="0" indent="0">
              <a:buNone/>
            </a:pPr>
            <a:r>
              <a:rPr lang="en-US" dirty="0"/>
              <a:t>2. </a:t>
            </a:r>
            <a:r>
              <a:rPr lang="en-US" b="1" dirty="0"/>
              <a:t>Security</a:t>
            </a:r>
            <a:endParaRPr lang="en-US" dirty="0"/>
          </a:p>
          <a:p>
            <a:pPr lvl="1"/>
            <a:r>
              <a:rPr lang="en-US" dirty="0"/>
              <a:t>Because of their highly distributed and open nature, P2P applications can be a challenge to secure</a:t>
            </a:r>
          </a:p>
          <a:p>
            <a:pPr marL="0" indent="0">
              <a:buNone/>
            </a:pPr>
            <a:r>
              <a:rPr lang="en-US" dirty="0"/>
              <a:t> 3. </a:t>
            </a:r>
            <a:r>
              <a:rPr lang="en-US" b="1" dirty="0"/>
              <a:t>Incentives</a:t>
            </a:r>
          </a:p>
          <a:p>
            <a:pPr lvl="1"/>
            <a:r>
              <a:rPr lang="en-US" dirty="0"/>
              <a:t> The success of future P2Papplications also depends on convincing users to volunteer bandwidth, storage, and computation resources to the applications, which is the challenge of incentive design </a:t>
            </a:r>
          </a:p>
        </p:txBody>
      </p:sp>
    </p:spTree>
    <p:extLst>
      <p:ext uri="{BB962C8B-B14F-4D97-AF65-F5344CB8AC3E}">
        <p14:creationId xmlns:p14="http://schemas.microsoft.com/office/powerpoint/2010/main" val="195013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400"/>
              <a:t>2: Application Layer</a:t>
            </a:r>
            <a:endParaRPr lang="en-US" sz="1400">
              <a:latin typeface="Times New Roman" panose="02020603050405020304" pitchFamily="18" charset="0"/>
            </a:endParaRP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AA7F74D-4D53-4E43-8148-05A8E7B6CE3B}" type="slidenum">
              <a:rPr lang="en-US" sz="1400">
                <a:latin typeface="Times New Roman" panose="02020603050405020304" pitchFamily="18" charset="0"/>
              </a:rPr>
              <a:pPr>
                <a:spcBef>
                  <a:spcPct val="0"/>
                </a:spcBef>
                <a:buClrTx/>
                <a:buSzTx/>
                <a:buFontTx/>
                <a:buNone/>
              </a:pPr>
              <a:t>8</a:t>
            </a:fld>
            <a:endParaRPr lang="en-US" sz="1400">
              <a:latin typeface="Times New Roman" panose="02020603050405020304" pitchFamily="18" charset="0"/>
            </a:endParaRPr>
          </a:p>
        </p:txBody>
      </p:sp>
      <p:sp>
        <p:nvSpPr>
          <p:cNvPr id="13316" name="Rectangle 2"/>
          <p:cNvSpPr>
            <a:spLocks noGrp="1" noChangeArrowheads="1"/>
          </p:cNvSpPr>
          <p:nvPr>
            <p:ph type="title"/>
          </p:nvPr>
        </p:nvSpPr>
        <p:spPr/>
        <p:txBody>
          <a:bodyPr/>
          <a:lstStyle/>
          <a:p>
            <a:r>
              <a:rPr lang="en-US" dirty="0"/>
              <a:t>Hybrid of </a:t>
            </a:r>
            <a:r>
              <a:rPr lang="en-US" b="1" dirty="0"/>
              <a:t>client-server and P2P</a:t>
            </a:r>
          </a:p>
        </p:txBody>
      </p:sp>
      <p:sp>
        <p:nvSpPr>
          <p:cNvPr id="13317" name="Rectangle 3"/>
          <p:cNvSpPr>
            <a:spLocks noGrp="1" noChangeArrowheads="1"/>
          </p:cNvSpPr>
          <p:nvPr>
            <p:ph type="body" idx="1"/>
          </p:nvPr>
        </p:nvSpPr>
        <p:spPr>
          <a:xfrm>
            <a:off x="2001838" y="1377951"/>
            <a:ext cx="7772400" cy="5008563"/>
          </a:xfrm>
        </p:spPr>
        <p:txBody>
          <a:bodyPr/>
          <a:lstStyle/>
          <a:p>
            <a:pPr>
              <a:lnSpc>
                <a:spcPct val="80000"/>
              </a:lnSpc>
              <a:buFont typeface="ZapfDingbats" pitchFamily="82" charset="2"/>
              <a:buNone/>
            </a:pPr>
            <a:r>
              <a:rPr lang="en-US" sz="2400">
                <a:solidFill>
                  <a:srgbClr val="FF0000"/>
                </a:solidFill>
              </a:rPr>
              <a:t>Skype</a:t>
            </a:r>
          </a:p>
          <a:p>
            <a:pPr lvl="1">
              <a:lnSpc>
                <a:spcPct val="80000"/>
              </a:lnSpc>
            </a:pPr>
            <a:r>
              <a:rPr lang="en-US"/>
              <a:t>voice-over-IP P2P application</a:t>
            </a:r>
          </a:p>
          <a:p>
            <a:pPr lvl="1">
              <a:lnSpc>
                <a:spcPct val="80000"/>
              </a:lnSpc>
            </a:pPr>
            <a:r>
              <a:rPr lang="en-US"/>
              <a:t>centralized server: finding address of remote party: </a:t>
            </a:r>
          </a:p>
          <a:p>
            <a:pPr lvl="1">
              <a:lnSpc>
                <a:spcPct val="80000"/>
              </a:lnSpc>
            </a:pPr>
            <a:r>
              <a:rPr lang="en-US"/>
              <a:t>client-client connection: direct (not through server) </a:t>
            </a:r>
          </a:p>
          <a:p>
            <a:pPr>
              <a:lnSpc>
                <a:spcPct val="80000"/>
              </a:lnSpc>
              <a:buFont typeface="ZapfDingbats" pitchFamily="82" charset="2"/>
              <a:buNone/>
            </a:pPr>
            <a:r>
              <a:rPr lang="en-US" sz="2400">
                <a:solidFill>
                  <a:srgbClr val="FF0000"/>
                </a:solidFill>
              </a:rPr>
              <a:t>Instant messaging</a:t>
            </a:r>
          </a:p>
          <a:p>
            <a:pPr lvl="1">
              <a:lnSpc>
                <a:spcPct val="80000"/>
              </a:lnSpc>
            </a:pPr>
            <a:r>
              <a:rPr lang="en-US"/>
              <a:t>chatting between two users is P2P</a:t>
            </a:r>
          </a:p>
          <a:p>
            <a:pPr lvl="1">
              <a:lnSpc>
                <a:spcPct val="80000"/>
              </a:lnSpc>
            </a:pPr>
            <a:r>
              <a:rPr lang="en-US"/>
              <a:t>centralized service: client presence detection/location</a:t>
            </a:r>
          </a:p>
          <a:p>
            <a:pPr lvl="2">
              <a:lnSpc>
                <a:spcPct val="80000"/>
              </a:lnSpc>
            </a:pPr>
            <a:r>
              <a:rPr lang="en-US" sz="2400"/>
              <a:t>user registers its IP address with central server when it comes online</a:t>
            </a:r>
          </a:p>
          <a:p>
            <a:pPr lvl="2">
              <a:lnSpc>
                <a:spcPct val="80000"/>
              </a:lnSpc>
            </a:pPr>
            <a:r>
              <a:rPr lang="en-US" sz="2400"/>
              <a:t>user contacts central server to find IP addresses of buddies</a:t>
            </a:r>
          </a:p>
          <a:p>
            <a:pPr lvl="1">
              <a:lnSpc>
                <a:spcPct val="80000"/>
              </a:lnSpc>
            </a:pPr>
            <a:endParaRPr lang="en-US"/>
          </a:p>
        </p:txBody>
      </p:sp>
    </p:spTree>
    <p:extLst>
      <p:ext uri="{BB962C8B-B14F-4D97-AF65-F5344CB8AC3E}">
        <p14:creationId xmlns:p14="http://schemas.microsoft.com/office/powerpoint/2010/main" val="426624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400"/>
              <a:t>2: Application Layer</a:t>
            </a:r>
            <a:endParaRPr lang="en-US" sz="1400">
              <a:latin typeface="Times New Roman" panose="02020603050405020304" pitchFamily="18" charset="0"/>
            </a:endParaRPr>
          </a:p>
        </p:txBody>
      </p:sp>
      <p:sp>
        <p:nvSpPr>
          <p:cNvPr id="1433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B6D9A700-D981-4085-AC81-D9E0920F4220}" type="slidenum">
              <a:rPr lang="en-US" sz="1400">
                <a:latin typeface="Times New Roman" panose="02020603050405020304" pitchFamily="18" charset="0"/>
              </a:rPr>
              <a:pPr>
                <a:spcBef>
                  <a:spcPct val="0"/>
                </a:spcBef>
                <a:buClrTx/>
                <a:buSzTx/>
                <a:buFontTx/>
                <a:buNone/>
              </a:pPr>
              <a:t>9</a:t>
            </a:fld>
            <a:endParaRPr lang="en-US" sz="1400">
              <a:latin typeface="Times New Roman" panose="02020603050405020304" pitchFamily="18" charset="0"/>
            </a:endParaRPr>
          </a:p>
        </p:txBody>
      </p:sp>
      <p:sp>
        <p:nvSpPr>
          <p:cNvPr id="14340" name="Rectangle 2"/>
          <p:cNvSpPr>
            <a:spLocks noGrp="1" noChangeArrowheads="1"/>
          </p:cNvSpPr>
          <p:nvPr>
            <p:ph type="title"/>
          </p:nvPr>
        </p:nvSpPr>
        <p:spPr/>
        <p:txBody>
          <a:bodyPr/>
          <a:lstStyle/>
          <a:p>
            <a:r>
              <a:rPr lang="en-US"/>
              <a:t>Processes communicating</a:t>
            </a:r>
          </a:p>
        </p:txBody>
      </p:sp>
      <p:sp>
        <p:nvSpPr>
          <p:cNvPr id="14341" name="Rectangle 3"/>
          <p:cNvSpPr>
            <a:spLocks noGrp="1" noChangeArrowheads="1"/>
          </p:cNvSpPr>
          <p:nvPr>
            <p:ph type="body" sz="half" idx="1"/>
          </p:nvPr>
        </p:nvSpPr>
        <p:spPr>
          <a:xfrm>
            <a:off x="2057400" y="1544638"/>
            <a:ext cx="3989388" cy="4648200"/>
          </a:xfrm>
        </p:spPr>
        <p:txBody>
          <a:bodyPr/>
          <a:lstStyle/>
          <a:p>
            <a:pPr>
              <a:buFont typeface="ZapfDingbats" pitchFamily="82" charset="2"/>
              <a:buNone/>
            </a:pPr>
            <a:r>
              <a:rPr lang="en-US" sz="2400" dirty="0">
                <a:solidFill>
                  <a:srgbClr val="FF0000"/>
                </a:solidFill>
              </a:rPr>
              <a:t>Process:</a:t>
            </a:r>
            <a:r>
              <a:rPr lang="en-US" sz="2400" dirty="0"/>
              <a:t> program running within a host.</a:t>
            </a:r>
            <a:endParaRPr lang="en-US" sz="2000" dirty="0"/>
          </a:p>
          <a:p>
            <a:r>
              <a:rPr lang="en-US" sz="2400" dirty="0"/>
              <a:t>within same host, two processes communicate using  </a:t>
            </a:r>
            <a:r>
              <a:rPr lang="en-US" sz="2400" dirty="0">
                <a:solidFill>
                  <a:srgbClr val="FF0000"/>
                </a:solidFill>
              </a:rPr>
              <a:t>inter-process communication</a:t>
            </a:r>
            <a:r>
              <a:rPr lang="en-US" sz="2400" dirty="0"/>
              <a:t> (defined by OS).</a:t>
            </a:r>
          </a:p>
          <a:p>
            <a:r>
              <a:rPr lang="en-US" sz="2400" dirty="0"/>
              <a:t>processes in different hosts communicate by exchanging </a:t>
            </a:r>
            <a:r>
              <a:rPr lang="en-US" sz="2400" dirty="0">
                <a:solidFill>
                  <a:srgbClr val="FF0000"/>
                </a:solidFill>
              </a:rPr>
              <a:t>messages</a:t>
            </a:r>
          </a:p>
        </p:txBody>
      </p:sp>
      <p:sp>
        <p:nvSpPr>
          <p:cNvPr id="14342" name="Rectangle 4"/>
          <p:cNvSpPr>
            <a:spLocks noGrp="1" noChangeArrowheads="1"/>
          </p:cNvSpPr>
          <p:nvPr>
            <p:ph type="body" sz="half" idx="2"/>
          </p:nvPr>
        </p:nvSpPr>
        <p:spPr>
          <a:xfrm>
            <a:off x="6427788" y="1477964"/>
            <a:ext cx="3810000" cy="2535237"/>
          </a:xfrm>
          <a:noFill/>
          <a:ln w="25400">
            <a:solidFill>
              <a:srgbClr val="FF0000"/>
            </a:solidFill>
            <a:miter lim="800000"/>
            <a:headEnd/>
            <a:tailEnd/>
          </a:ln>
        </p:spPr>
        <p:txBody>
          <a:bodyPr/>
          <a:lstStyle/>
          <a:p>
            <a:pPr>
              <a:buFont typeface="ZapfDingbats" pitchFamily="82" charset="2"/>
              <a:buNone/>
            </a:pPr>
            <a:r>
              <a:rPr lang="en-US" sz="2400">
                <a:solidFill>
                  <a:srgbClr val="FF0000"/>
                </a:solidFill>
              </a:rPr>
              <a:t>Client process:</a:t>
            </a:r>
            <a:r>
              <a:rPr lang="en-US" sz="2400"/>
              <a:t> process that initiates communication</a:t>
            </a:r>
          </a:p>
          <a:p>
            <a:pPr>
              <a:buFont typeface="ZapfDingbats" pitchFamily="82" charset="2"/>
              <a:buNone/>
            </a:pPr>
            <a:r>
              <a:rPr lang="en-US" sz="2400">
                <a:solidFill>
                  <a:srgbClr val="FF0000"/>
                </a:solidFill>
              </a:rPr>
              <a:t>Server process:</a:t>
            </a:r>
            <a:r>
              <a:rPr lang="en-US" sz="2400"/>
              <a:t> process that waits to be contacted</a:t>
            </a:r>
          </a:p>
          <a:p>
            <a:pPr>
              <a:buFont typeface="ZapfDingbats" pitchFamily="82" charset="2"/>
              <a:buNone/>
            </a:pPr>
            <a:endParaRPr lang="en-US" sz="2400"/>
          </a:p>
          <a:p>
            <a:pPr>
              <a:buFont typeface="ZapfDingbats" pitchFamily="82" charset="2"/>
              <a:buNone/>
            </a:pPr>
            <a:endParaRPr lang="en-US"/>
          </a:p>
          <a:p>
            <a:pPr>
              <a:buFont typeface="ZapfDingbats" pitchFamily="82" charset="2"/>
              <a:buNone/>
            </a:pPr>
            <a:endParaRPr lang="en-US"/>
          </a:p>
        </p:txBody>
      </p:sp>
      <p:sp>
        <p:nvSpPr>
          <p:cNvPr id="14343" name="Rectangle 7"/>
          <p:cNvSpPr>
            <a:spLocks noChangeArrowheads="1"/>
          </p:cNvSpPr>
          <p:nvPr/>
        </p:nvSpPr>
        <p:spPr bwMode="auto">
          <a:xfrm>
            <a:off x="6215064" y="4238626"/>
            <a:ext cx="3989387"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2400" b="1" dirty="0">
                <a:solidFill>
                  <a:srgbClr val="FF0000"/>
                </a:solidFill>
              </a:rPr>
              <a:t>Note: </a:t>
            </a:r>
            <a:r>
              <a:rPr lang="en-US" sz="2400" dirty="0"/>
              <a:t>applications with P2P architectures have client processes &amp; server processes</a:t>
            </a:r>
          </a:p>
        </p:txBody>
      </p:sp>
    </p:spTree>
    <p:extLst>
      <p:ext uri="{BB962C8B-B14F-4D97-AF65-F5344CB8AC3E}">
        <p14:creationId xmlns:p14="http://schemas.microsoft.com/office/powerpoint/2010/main" val="3318263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6380</TotalTime>
  <Words>9837</Words>
  <Application>Microsoft Office PowerPoint</Application>
  <PresentationFormat>Widescreen</PresentationFormat>
  <Paragraphs>658</Paragraphs>
  <Slides>66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6" baseType="lpstr">
      <vt:lpstr>Arial</vt:lpstr>
      <vt:lpstr>Calibri</vt:lpstr>
      <vt:lpstr>Calibri Light</vt:lpstr>
      <vt:lpstr>Comic Sans MS</vt:lpstr>
      <vt:lpstr>Courier New</vt:lpstr>
      <vt:lpstr>Times New Roman</vt:lpstr>
      <vt:lpstr>Wingdings</vt:lpstr>
      <vt:lpstr>ZapfDingbats</vt:lpstr>
      <vt:lpstr>Office Theme</vt:lpstr>
      <vt:lpstr>Clip</vt:lpstr>
      <vt:lpstr>Application Layer</vt:lpstr>
      <vt:lpstr>Principles of Network Applications</vt:lpstr>
      <vt:lpstr>Network Application Architectures</vt:lpstr>
      <vt:lpstr>Cont(Client-Server Architecture)</vt:lpstr>
      <vt:lpstr>Cont….</vt:lpstr>
      <vt:lpstr>Cont…(Peer-to-Peer Architecture)</vt:lpstr>
      <vt:lpstr>Major Challenges of P2P Architecture</vt:lpstr>
      <vt:lpstr>Hybrid of client-server and P2P</vt:lpstr>
      <vt:lpstr>Processes communicating</vt:lpstr>
      <vt:lpstr>The Interface Between the Process and the Computer Network </vt:lpstr>
      <vt:lpstr>Sockets</vt:lpstr>
      <vt:lpstr>Cont….</vt:lpstr>
      <vt:lpstr>Transport Services Available to Applications</vt:lpstr>
      <vt:lpstr>Reliable Data Transfer</vt:lpstr>
      <vt:lpstr>Throughput</vt:lpstr>
      <vt:lpstr>Timing</vt:lpstr>
      <vt:lpstr>Security</vt:lpstr>
      <vt:lpstr>Transport Services provided by the Internet</vt:lpstr>
      <vt:lpstr>Transport service requirements of common apps</vt:lpstr>
      <vt:lpstr>TCP Services </vt:lpstr>
      <vt:lpstr>TCP Services (Cont….)</vt:lpstr>
      <vt:lpstr>UDP Services</vt:lpstr>
      <vt:lpstr>Internet apps:  application, transport protocols</vt:lpstr>
      <vt:lpstr>The Web and HTTP</vt:lpstr>
      <vt:lpstr>Overview of HTTP</vt:lpstr>
      <vt:lpstr>HTTP overview</vt:lpstr>
      <vt:lpstr>HTTP overview</vt:lpstr>
      <vt:lpstr>HTTP Overview (Cont…)</vt:lpstr>
      <vt:lpstr>Non-Persistent and Persistent Connections</vt:lpstr>
      <vt:lpstr>HTTP with Non-Persistent Connections </vt:lpstr>
      <vt:lpstr>Cont…</vt:lpstr>
      <vt:lpstr>Non-Persistent HTTP: Response time</vt:lpstr>
      <vt:lpstr>HTTP with Persistent Connections </vt:lpstr>
      <vt:lpstr>User-Server Interaction: Cookies</vt:lpstr>
      <vt:lpstr>PowerPoint Presentation</vt:lpstr>
      <vt:lpstr>PowerPoint Presentation</vt:lpstr>
      <vt:lpstr>Cookies: keeping “state” (cont.)</vt:lpstr>
      <vt:lpstr>Web Caching</vt:lpstr>
      <vt:lpstr>File Transfer: FTP</vt:lpstr>
      <vt:lpstr>FTP (Cont….)</vt:lpstr>
      <vt:lpstr>FTP: Cont…</vt:lpstr>
      <vt:lpstr>Electronic Mail in Internet</vt:lpstr>
      <vt:lpstr>E-Mail (Cont….)</vt:lpstr>
      <vt:lpstr>E-Mail (Cont….)</vt:lpstr>
      <vt:lpstr>SMTP Protocol</vt:lpstr>
      <vt:lpstr>PowerPoint Presentation</vt:lpstr>
      <vt:lpstr>SMTP (Cont….)</vt:lpstr>
      <vt:lpstr>Comparison with HTTP</vt:lpstr>
      <vt:lpstr>Puzzle of SMTP</vt:lpstr>
      <vt:lpstr>POP3</vt:lpstr>
      <vt:lpstr>POP3(Cont…)</vt:lpstr>
      <vt:lpstr>IMAP</vt:lpstr>
      <vt:lpstr>Web-Based E-Mail</vt:lpstr>
      <vt:lpstr>DNS: The Internet’s Directory Service</vt:lpstr>
      <vt:lpstr>Service provided by DNS (IP Address Obtain)</vt:lpstr>
      <vt:lpstr>Service provided by DNS (Host aliasing)</vt:lpstr>
      <vt:lpstr>Service provided by DNS (Mail server aliasing)</vt:lpstr>
      <vt:lpstr>Service provided by DNS (Load Distribution)</vt:lpstr>
      <vt:lpstr>Overview of How DNS works</vt:lpstr>
      <vt:lpstr>Problem of Single DNS Server</vt:lpstr>
      <vt:lpstr>A Distributed, Hierarchical Database</vt:lpstr>
      <vt:lpstr>Three Classes of DNS Server</vt:lpstr>
      <vt:lpstr>Three Classes of DNS Servers (Cont…)</vt:lpstr>
      <vt:lpstr>Three Classes of DNS Servers (Cont…)</vt:lpstr>
      <vt:lpstr>Three Classes of DNS Servers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dc:title>
  <dc:creator>ABC</dc:creator>
  <cp:lastModifiedBy>Risala Khan</cp:lastModifiedBy>
  <cp:revision>95</cp:revision>
  <dcterms:created xsi:type="dcterms:W3CDTF">2017-07-19T15:07:28Z</dcterms:created>
  <dcterms:modified xsi:type="dcterms:W3CDTF">2020-07-25T13:32:00Z</dcterms:modified>
</cp:coreProperties>
</file>