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2" r:id="rId25"/>
    <p:sldId id="278" r:id="rId26"/>
    <p:sldId id="279" r:id="rId27"/>
    <p:sldId id="280" r:id="rId28"/>
    <p:sldId id="281" r:id="rId29"/>
    <p:sldId id="284" r:id="rId30"/>
    <p:sldId id="285" r:id="rId31"/>
    <p:sldId id="286" r:id="rId32"/>
    <p:sldId id="287" r:id="rId33"/>
    <p:sldId id="288" r:id="rId34"/>
    <p:sldId id="289" r:id="rId35"/>
    <p:sldId id="293" r:id="rId36"/>
    <p:sldId id="292" r:id="rId37"/>
    <p:sldId id="291" r:id="rId38"/>
    <p:sldId id="294" r:id="rId39"/>
    <p:sldId id="295" r:id="rId40"/>
    <p:sldId id="296" r:id="rId41"/>
    <p:sldId id="297" r:id="rId42"/>
    <p:sldId id="298" r:id="rId43"/>
    <p:sldId id="299" r:id="rId44"/>
    <p:sldId id="300" r:id="rId45"/>
    <p:sldId id="301" r:id="rId46"/>
    <p:sldId id="303" r:id="rId47"/>
    <p:sldId id="302" r:id="rId48"/>
    <p:sldId id="304" r:id="rId49"/>
    <p:sldId id="305" r:id="rId50"/>
    <p:sldId id="306" r:id="rId51"/>
    <p:sldId id="307" r:id="rId52"/>
    <p:sldId id="308" r:id="rId53"/>
    <p:sldId id="309" r:id="rId54"/>
    <p:sldId id="310" r:id="rId55"/>
    <p:sldId id="311" r:id="rId56"/>
    <p:sldId id="313" r:id="rId57"/>
    <p:sldId id="314" r:id="rId58"/>
    <p:sldId id="312"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E5255-63C0-4174-807C-92F0A3FC1296}" type="datetimeFigureOut">
              <a:rPr lang="en-US" smtClean="0"/>
              <a:t>9/11/2020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B2D78-F730-44FE-88F2-3E8CA838510C}" type="slidenum">
              <a:rPr lang="en-US" smtClean="0"/>
              <a:t>‹#›</a:t>
            </a:fld>
            <a:endParaRPr lang="en-US"/>
          </a:p>
        </p:txBody>
      </p:sp>
    </p:spTree>
    <p:extLst>
      <p:ext uri="{BB962C8B-B14F-4D97-AF65-F5344CB8AC3E}">
        <p14:creationId xmlns:p14="http://schemas.microsoft.com/office/powerpoint/2010/main" val="386918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DB2D78-F730-44FE-88F2-3E8CA838510C}" type="slidenum">
              <a:rPr lang="en-US" smtClean="0"/>
              <a:t>19</a:t>
            </a:fld>
            <a:endParaRPr lang="en-US"/>
          </a:p>
        </p:txBody>
      </p:sp>
    </p:spTree>
    <p:extLst>
      <p:ext uri="{BB962C8B-B14F-4D97-AF65-F5344CB8AC3E}">
        <p14:creationId xmlns:p14="http://schemas.microsoft.com/office/powerpoint/2010/main" val="396982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lgn="ctr" defTabSz="933450">
              <a:defRPr sz="1600">
                <a:solidFill>
                  <a:schemeClr val="tx1"/>
                </a:solidFill>
                <a:latin typeface="Tahoma" panose="020B0604030504040204" pitchFamily="34" charset="0"/>
                <a:ea typeface="MS PGothic" panose="020B0600070205080204" pitchFamily="34" charset="-128"/>
              </a:defRPr>
            </a:lvl1pPr>
            <a:lvl2pPr marL="742950" indent="-285750" algn="ctr" defTabSz="933450">
              <a:defRPr sz="1600">
                <a:solidFill>
                  <a:schemeClr val="tx1"/>
                </a:solidFill>
                <a:latin typeface="Tahoma" panose="020B0604030504040204" pitchFamily="34" charset="0"/>
                <a:ea typeface="MS PGothic" panose="020B0600070205080204" pitchFamily="34" charset="-128"/>
              </a:defRPr>
            </a:lvl2pPr>
            <a:lvl3pPr marL="1143000" indent="-228600" algn="ctr" defTabSz="933450">
              <a:defRPr sz="1600">
                <a:solidFill>
                  <a:schemeClr val="tx1"/>
                </a:solidFill>
                <a:latin typeface="Tahoma" panose="020B0604030504040204" pitchFamily="34" charset="0"/>
                <a:ea typeface="MS PGothic" panose="020B0600070205080204" pitchFamily="34" charset="-128"/>
              </a:defRPr>
            </a:lvl3pPr>
            <a:lvl4pPr marL="1600200" indent="-228600" algn="ctr" defTabSz="933450">
              <a:defRPr sz="1600">
                <a:solidFill>
                  <a:schemeClr val="tx1"/>
                </a:solidFill>
                <a:latin typeface="Tahoma" panose="020B0604030504040204" pitchFamily="34" charset="0"/>
                <a:ea typeface="MS PGothic" panose="020B0600070205080204" pitchFamily="34" charset="-128"/>
              </a:defRPr>
            </a:lvl4pPr>
            <a:lvl5pPr marL="2057400" indent="-228600" algn="ctr" defTabSz="933450">
              <a:defRPr sz="1600">
                <a:solidFill>
                  <a:schemeClr val="tx1"/>
                </a:solidFill>
                <a:latin typeface="Tahoma" panose="020B0604030504040204" pitchFamily="34" charset="0"/>
                <a:ea typeface="MS PGothic" panose="020B0600070205080204" pitchFamily="34" charset="-128"/>
              </a:defRPr>
            </a:lvl5pPr>
            <a:lvl6pPr marL="25146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fld id="{D65E1A86-4828-46F5-95C8-199A4A1B395F}"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atin typeface="Times New Roman" charset="0"/>
                <a:ea typeface="ＭＳ Ｐゴシック" charset="0"/>
                <a:cs typeface="+mn-cs"/>
              </a:rPr>
              <a:t>Kurose and Ross forgot to say anything about wrapping the carry and adding it to low order bit</a:t>
            </a:r>
          </a:p>
        </p:txBody>
      </p:sp>
    </p:spTree>
    <p:extLst>
      <p:ext uri="{BB962C8B-B14F-4D97-AF65-F5344CB8AC3E}">
        <p14:creationId xmlns:p14="http://schemas.microsoft.com/office/powerpoint/2010/main" val="101402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97F84E-5EB9-4AB7-89CC-092B3CE98BE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59628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7F84E-5EB9-4AB7-89CC-092B3CE98BE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136909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7F84E-5EB9-4AB7-89CC-092B3CE98BE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402019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7F84E-5EB9-4AB7-89CC-092B3CE98BE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92974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97F84E-5EB9-4AB7-89CC-092B3CE98BEC}"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10420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97F84E-5EB9-4AB7-89CC-092B3CE98BE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250254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97F84E-5EB9-4AB7-89CC-092B3CE98BEC}"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238335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97F84E-5EB9-4AB7-89CC-092B3CE98BEC}"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111226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7F84E-5EB9-4AB7-89CC-092B3CE98BEC}"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17733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97F84E-5EB9-4AB7-89CC-092B3CE98BE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192941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97F84E-5EB9-4AB7-89CC-092B3CE98BEC}"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61711-CE75-4A5B-901D-6D283C3C67D0}" type="slidenum">
              <a:rPr lang="en-US" smtClean="0"/>
              <a:t>‹#›</a:t>
            </a:fld>
            <a:endParaRPr lang="en-US"/>
          </a:p>
        </p:txBody>
      </p:sp>
    </p:spTree>
    <p:extLst>
      <p:ext uri="{BB962C8B-B14F-4D97-AF65-F5344CB8AC3E}">
        <p14:creationId xmlns:p14="http://schemas.microsoft.com/office/powerpoint/2010/main" val="365807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F84E-5EB9-4AB7-89CC-092B3CE98BEC}" type="datetimeFigureOut">
              <a:rPr lang="en-US" smtClean="0"/>
              <a:t>9/11/2020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61711-CE75-4A5B-901D-6D283C3C67D0}" type="slidenum">
              <a:rPr lang="en-US" smtClean="0"/>
              <a:t>‹#›</a:t>
            </a:fld>
            <a:endParaRPr lang="en-US"/>
          </a:p>
        </p:txBody>
      </p:sp>
    </p:spTree>
    <p:extLst>
      <p:ext uri="{BB962C8B-B14F-4D97-AF65-F5344CB8AC3E}">
        <p14:creationId xmlns:p14="http://schemas.microsoft.com/office/powerpoint/2010/main" val="70505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3" name="Subtitle 2"/>
          <p:cNvSpPr>
            <a:spLocks noGrp="1"/>
          </p:cNvSpPr>
          <p:nvPr>
            <p:ph type="subTitle" idx="1"/>
          </p:nvPr>
        </p:nvSpPr>
        <p:spPr/>
        <p:txBody>
          <a:bodyPr>
            <a:normAutofit lnSpcReduction="10000"/>
          </a:bodyPr>
          <a:lstStyle/>
          <a:p>
            <a:r>
              <a:rPr lang="en-US" dirty="0"/>
              <a:t>Prepared by</a:t>
            </a:r>
          </a:p>
          <a:p>
            <a:r>
              <a:rPr lang="en-US" dirty="0"/>
              <a:t>Risala Tasin Khan</a:t>
            </a:r>
          </a:p>
          <a:p>
            <a:r>
              <a:rPr lang="en-US"/>
              <a:t> </a:t>
            </a:r>
            <a:r>
              <a:rPr lang="en-US" dirty="0"/>
              <a:t>Professor</a:t>
            </a:r>
          </a:p>
          <a:p>
            <a:r>
              <a:rPr lang="en-US" dirty="0"/>
              <a:t>IIT, JU</a:t>
            </a:r>
          </a:p>
        </p:txBody>
      </p:sp>
    </p:spTree>
    <p:extLst>
      <p:ext uri="{BB962C8B-B14F-4D97-AF65-F5344CB8AC3E}">
        <p14:creationId xmlns:p14="http://schemas.microsoft.com/office/powerpoint/2010/main" val="116969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0243"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F10B5E03-A20E-453A-9727-B5DF87C3920C}" type="slidenum">
              <a:rPr lang="en-US" altLang="en-US" sz="1200"/>
              <a:pPr/>
              <a:t>10</a:t>
            </a:fld>
            <a:endParaRPr lang="en-US" altLang="en-US" sz="1200"/>
          </a:p>
        </p:txBody>
      </p:sp>
      <p:pic>
        <p:nvPicPr>
          <p:cNvPr id="24579" name="Picture 11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935039"/>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p:cNvSpPr>
            <a:spLocks noGrp="1" noChangeArrowheads="1"/>
          </p:cNvSpPr>
          <p:nvPr>
            <p:ph type="title"/>
          </p:nvPr>
        </p:nvSpPr>
        <p:spPr>
          <a:xfrm>
            <a:off x="1860550" y="146050"/>
            <a:ext cx="7772400" cy="1143000"/>
          </a:xfrm>
        </p:spPr>
        <p:txBody>
          <a:bodyPr/>
          <a:lstStyle/>
          <a:p>
            <a:pPr>
              <a:defRPr/>
            </a:pPr>
            <a:r>
              <a:rPr lang="en-US">
                <a:ea typeface="ＭＳ Ｐゴシック" charset="0"/>
                <a:cs typeface="+mj-cs"/>
              </a:rPr>
              <a:t>Connectionless demultiplexing</a:t>
            </a:r>
          </a:p>
        </p:txBody>
      </p:sp>
      <p:sp>
        <p:nvSpPr>
          <p:cNvPr id="10246" name="Rectangle 3"/>
          <p:cNvSpPr>
            <a:spLocks noGrp="1" noChangeArrowheads="1"/>
          </p:cNvSpPr>
          <p:nvPr>
            <p:ph type="body" sz="half" idx="1"/>
          </p:nvPr>
        </p:nvSpPr>
        <p:spPr>
          <a:xfrm>
            <a:off x="1651000" y="1495426"/>
            <a:ext cx="4940300" cy="1858963"/>
          </a:xfrm>
        </p:spPr>
        <p:txBody>
          <a:bodyPr/>
          <a:lstStyle/>
          <a:p>
            <a:pPr marL="347663" indent="-290513">
              <a:buFont typeface="Wingdings" charset="0"/>
              <a:buChar char="v"/>
              <a:defRPr/>
            </a:pPr>
            <a:r>
              <a:rPr lang="en-US" i="1">
                <a:ea typeface="ＭＳ Ｐゴシック" charset="0"/>
                <a:cs typeface="+mn-cs"/>
              </a:rPr>
              <a:t>recall:</a:t>
            </a:r>
            <a:r>
              <a:rPr lang="en-US">
                <a:ea typeface="ＭＳ Ｐゴシック" charset="0"/>
                <a:cs typeface="+mn-cs"/>
              </a:rPr>
              <a:t> created socket has host-local port #:</a:t>
            </a:r>
          </a:p>
          <a:p>
            <a:pPr marL="347663" indent="-290513">
              <a:buNone/>
              <a:defRPr/>
            </a:pPr>
            <a:r>
              <a:rPr lang="en-US" sz="2000" b="1">
                <a:latin typeface="Courier New" charset="0"/>
                <a:ea typeface="ＭＳ Ｐゴシック" charset="0"/>
              </a:rPr>
              <a:t>  DatagramSocket mySocket1        = new DatagramSocket(</a:t>
            </a:r>
            <a:r>
              <a:rPr lang="en-US" sz="2000" b="1">
                <a:solidFill>
                  <a:srgbClr val="CC0000"/>
                </a:solidFill>
                <a:latin typeface="Courier New" charset="0"/>
                <a:ea typeface="ＭＳ Ｐゴシック" charset="0"/>
              </a:rPr>
              <a:t>12534</a:t>
            </a:r>
            <a:r>
              <a:rPr lang="en-US" sz="2000" b="1">
                <a:latin typeface="Courier New" charset="0"/>
                <a:ea typeface="ＭＳ Ｐゴシック" charset="0"/>
              </a:rPr>
              <a:t>);</a:t>
            </a:r>
          </a:p>
          <a:p>
            <a:pPr marL="347663" indent="-290513">
              <a:buNone/>
              <a:defRPr/>
            </a:pPr>
            <a:endParaRPr lang="en-US" sz="2000">
              <a:latin typeface="Courier New" charset="0"/>
              <a:ea typeface="ＭＳ Ｐゴシック" charset="0"/>
            </a:endParaRPr>
          </a:p>
        </p:txBody>
      </p:sp>
      <p:sp>
        <p:nvSpPr>
          <p:cNvPr id="240745" name="Rectangle 105"/>
          <p:cNvSpPr>
            <a:spLocks noGrp="1" noChangeArrowheads="1"/>
          </p:cNvSpPr>
          <p:nvPr>
            <p:ph type="body" sz="half" idx="2"/>
          </p:nvPr>
        </p:nvSpPr>
        <p:spPr>
          <a:xfrm>
            <a:off x="1836738" y="3862388"/>
            <a:ext cx="4114800" cy="2368550"/>
          </a:xfrm>
        </p:spPr>
        <p:txBody>
          <a:bodyPr/>
          <a:lstStyle/>
          <a:p>
            <a:pPr>
              <a:buFont typeface="Wingdings" charset="0"/>
              <a:buChar char="v"/>
              <a:defRPr/>
            </a:pPr>
            <a:r>
              <a:rPr lang="en-US" dirty="0">
                <a:ea typeface="ＭＳ Ｐゴシック" charset="0"/>
                <a:cs typeface="+mn-cs"/>
              </a:rPr>
              <a:t>when host receives UDP segment:</a:t>
            </a:r>
          </a:p>
          <a:p>
            <a:pPr lvl="1">
              <a:buFont typeface="Wingdings" charset="0"/>
              <a:buChar char="§"/>
              <a:defRPr/>
            </a:pPr>
            <a:r>
              <a:rPr lang="en-US" dirty="0">
                <a:ea typeface="ＭＳ Ｐゴシック" charset="0"/>
              </a:rPr>
              <a:t>checks </a:t>
            </a:r>
            <a:r>
              <a:rPr lang="en-US" dirty="0">
                <a:solidFill>
                  <a:srgbClr val="008000"/>
                </a:solidFill>
                <a:ea typeface="ＭＳ Ｐゴシック" charset="0"/>
              </a:rPr>
              <a:t>destination port # in segment</a:t>
            </a:r>
          </a:p>
          <a:p>
            <a:pPr lvl="1">
              <a:buFont typeface="Wingdings" charset="0"/>
              <a:buChar char="§"/>
              <a:defRPr/>
            </a:pPr>
            <a:r>
              <a:rPr lang="en-US" dirty="0">
                <a:ea typeface="ＭＳ Ｐゴシック" charset="0"/>
              </a:rPr>
              <a:t>directs UDP segment to socket with that port #</a:t>
            </a:r>
          </a:p>
        </p:txBody>
      </p:sp>
      <p:sp>
        <p:nvSpPr>
          <p:cNvPr id="10248" name="Rectangle 108"/>
          <p:cNvSpPr>
            <a:spLocks noChangeArrowheads="1"/>
          </p:cNvSpPr>
          <p:nvPr/>
        </p:nvSpPr>
        <p:spPr bwMode="auto">
          <a:xfrm>
            <a:off x="6202364" y="1162050"/>
            <a:ext cx="4465637" cy="169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7663" indent="-290513">
              <a:lnSpc>
                <a:spcPct val="85000"/>
              </a:lnSpc>
              <a:spcBef>
                <a:spcPct val="20000"/>
              </a:spcBef>
              <a:buClr>
                <a:srgbClr val="000099"/>
              </a:buClr>
              <a:buSzPct val="65000"/>
              <a:buFont typeface="Wingdings" charset="0"/>
              <a:buChar char="v"/>
              <a:defRPr/>
            </a:pPr>
            <a:endParaRPr lang="en-US" sz="2000" dirty="0">
              <a:latin typeface="Courier New" charset="0"/>
              <a:ea typeface="ＭＳ Ｐゴシック" charset="0"/>
            </a:endParaRPr>
          </a:p>
          <a:p>
            <a:pPr marL="347663" indent="-290513">
              <a:lnSpc>
                <a:spcPct val="85000"/>
              </a:lnSpc>
              <a:spcBef>
                <a:spcPct val="20000"/>
              </a:spcBef>
              <a:buClr>
                <a:srgbClr val="000099"/>
              </a:buClr>
              <a:buSzPct val="65000"/>
              <a:buFont typeface="Wingdings" charset="0"/>
              <a:buChar char="v"/>
              <a:defRPr/>
            </a:pPr>
            <a:r>
              <a:rPr lang="en-US" sz="2800" i="1" dirty="0">
                <a:latin typeface="Gill Sans MT" charset="0"/>
                <a:ea typeface="ＭＳ Ｐゴシック" charset="0"/>
              </a:rPr>
              <a:t>recall:</a:t>
            </a:r>
            <a:r>
              <a:rPr lang="en-US" sz="2800" dirty="0">
                <a:latin typeface="Gill Sans MT" charset="0"/>
                <a:ea typeface="ＭＳ Ｐゴシック" charset="0"/>
              </a:rPr>
              <a:t> when creating datagram to send into UDP socket, must specify</a:t>
            </a:r>
          </a:p>
          <a:p>
            <a:pPr marL="850900" lvl="1" indent="-231775">
              <a:lnSpc>
                <a:spcPct val="85000"/>
              </a:lnSpc>
              <a:spcBef>
                <a:spcPct val="20000"/>
              </a:spcBef>
              <a:buClr>
                <a:srgbClr val="000099"/>
              </a:buClr>
              <a:buFont typeface="Wingdings" charset="0"/>
              <a:buChar char="§"/>
              <a:defRPr/>
            </a:pPr>
            <a:r>
              <a:rPr lang="en-US" sz="2400" dirty="0">
                <a:solidFill>
                  <a:srgbClr val="008000"/>
                </a:solidFill>
                <a:latin typeface="Gill Sans MT" charset="0"/>
                <a:ea typeface="ＭＳ Ｐゴシック" charset="0"/>
              </a:rPr>
              <a:t>destination IP address</a:t>
            </a:r>
          </a:p>
          <a:p>
            <a:pPr marL="850900" lvl="1" indent="-231775">
              <a:lnSpc>
                <a:spcPct val="85000"/>
              </a:lnSpc>
              <a:spcBef>
                <a:spcPct val="20000"/>
              </a:spcBef>
              <a:buClr>
                <a:srgbClr val="000099"/>
              </a:buClr>
              <a:buFont typeface="Wingdings" charset="0"/>
              <a:buChar char="§"/>
              <a:defRPr/>
            </a:pPr>
            <a:r>
              <a:rPr lang="en-US" sz="2400" dirty="0">
                <a:solidFill>
                  <a:srgbClr val="008000"/>
                </a:solidFill>
                <a:latin typeface="Gill Sans MT" charset="0"/>
                <a:ea typeface="ＭＳ Ｐゴシック" charset="0"/>
              </a:rPr>
              <a:t>destination port #</a:t>
            </a:r>
          </a:p>
        </p:txBody>
      </p:sp>
      <p:sp>
        <p:nvSpPr>
          <p:cNvPr id="240751" name="Rectangle 111"/>
          <p:cNvSpPr>
            <a:spLocks noChangeArrowheads="1"/>
          </p:cNvSpPr>
          <p:nvPr/>
        </p:nvSpPr>
        <p:spPr bwMode="auto">
          <a:xfrm>
            <a:off x="6784976" y="3895725"/>
            <a:ext cx="3432175" cy="2147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l">
              <a:lnSpc>
                <a:spcPct val="85000"/>
              </a:lnSpc>
              <a:spcBef>
                <a:spcPct val="20000"/>
              </a:spcBef>
              <a:buClr>
                <a:srgbClr val="000099"/>
              </a:buClr>
              <a:buSzPct val="65000"/>
              <a:buFont typeface="Wingdings" charset="0"/>
              <a:buNone/>
              <a:defRPr/>
            </a:pPr>
            <a:r>
              <a:rPr lang="en-US" sz="2400" dirty="0">
                <a:latin typeface="Gill Sans MT" charset="0"/>
                <a:ea typeface="ＭＳ Ｐゴシック" charset="0"/>
              </a:rPr>
              <a:t>IP datagrams with </a:t>
            </a:r>
            <a:r>
              <a:rPr lang="en-US" sz="2400" i="1" dirty="0">
                <a:solidFill>
                  <a:srgbClr val="CC0000"/>
                </a:solidFill>
                <a:latin typeface="Gill Sans MT" charset="0"/>
                <a:ea typeface="ＭＳ Ｐゴシック" charset="0"/>
              </a:rPr>
              <a:t>same </a:t>
            </a:r>
            <a:r>
              <a:rPr lang="en-US" sz="2400" i="1" dirty="0" err="1">
                <a:solidFill>
                  <a:srgbClr val="CC0000"/>
                </a:solidFill>
                <a:latin typeface="Gill Sans MT" charset="0"/>
                <a:ea typeface="ＭＳ Ｐゴシック" charset="0"/>
              </a:rPr>
              <a:t>dest</a:t>
            </a:r>
            <a:r>
              <a:rPr lang="en-US" sz="2400" i="1" dirty="0">
                <a:solidFill>
                  <a:srgbClr val="CC0000"/>
                </a:solidFill>
                <a:latin typeface="Gill Sans MT" charset="0"/>
                <a:ea typeface="ＭＳ Ｐゴシック" charset="0"/>
              </a:rPr>
              <a:t>. port #,</a:t>
            </a:r>
            <a:r>
              <a:rPr lang="en-US" sz="2400" dirty="0">
                <a:latin typeface="Gill Sans MT" charset="0"/>
                <a:ea typeface="ＭＳ Ｐゴシック" charset="0"/>
              </a:rPr>
              <a:t> but </a:t>
            </a:r>
            <a:r>
              <a:rPr lang="en-US" sz="2400" dirty="0">
                <a:solidFill>
                  <a:srgbClr val="008000"/>
                </a:solidFill>
                <a:latin typeface="Gill Sans MT" charset="0"/>
                <a:ea typeface="ＭＳ Ｐゴシック" charset="0"/>
              </a:rPr>
              <a:t>different source IP addresses </a:t>
            </a:r>
            <a:r>
              <a:rPr lang="en-US" sz="2400" dirty="0">
                <a:latin typeface="Gill Sans MT" charset="0"/>
                <a:ea typeface="ＭＳ Ｐゴシック" charset="0"/>
              </a:rPr>
              <a:t>and/or source port numbers will be directed to </a:t>
            </a:r>
            <a:r>
              <a:rPr lang="en-US" sz="2400" i="1" dirty="0">
                <a:solidFill>
                  <a:srgbClr val="CC0000"/>
                </a:solidFill>
                <a:latin typeface="Gill Sans MT" charset="0"/>
                <a:ea typeface="ＭＳ Ｐゴシック" charset="0"/>
              </a:rPr>
              <a:t>same socket </a:t>
            </a:r>
            <a:r>
              <a:rPr lang="en-US" sz="2400" dirty="0">
                <a:latin typeface="Gill Sans MT" charset="0"/>
                <a:ea typeface="ＭＳ Ｐゴシック" charset="0"/>
              </a:rPr>
              <a:t>at </a:t>
            </a:r>
            <a:r>
              <a:rPr lang="en-US" sz="2400" dirty="0" err="1">
                <a:latin typeface="Gill Sans MT" charset="0"/>
                <a:ea typeface="ＭＳ Ｐゴシック" charset="0"/>
              </a:rPr>
              <a:t>dest</a:t>
            </a:r>
            <a:endParaRPr lang="en-US" sz="2400" dirty="0">
              <a:latin typeface="Gill Sans MT" charset="0"/>
              <a:ea typeface="ＭＳ Ｐゴシック" charset="0"/>
            </a:endParaRPr>
          </a:p>
        </p:txBody>
      </p:sp>
      <p:sp>
        <p:nvSpPr>
          <p:cNvPr id="10250" name="Line 112"/>
          <p:cNvSpPr>
            <a:spLocks noChangeShapeType="1"/>
          </p:cNvSpPr>
          <p:nvPr/>
        </p:nvSpPr>
        <p:spPr bwMode="auto">
          <a:xfrm>
            <a:off x="2924176" y="3541713"/>
            <a:ext cx="58451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40753" name="AutoShape 113"/>
          <p:cNvSpPr>
            <a:spLocks noChangeArrowheads="1"/>
          </p:cNvSpPr>
          <p:nvPr/>
        </p:nvSpPr>
        <p:spPr bwMode="auto">
          <a:xfrm>
            <a:off x="5991225" y="4770438"/>
            <a:ext cx="560388" cy="311150"/>
          </a:xfrm>
          <a:prstGeom prst="rightArrow">
            <a:avLst>
              <a:gd name="adj1" fmla="val 50000"/>
              <a:gd name="adj2" fmla="val 45026"/>
            </a:avLst>
          </a:prstGeom>
          <a:solidFill>
            <a:srgbClr val="CC0000"/>
          </a:solidFill>
          <a:ln w="952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Tree>
    <p:extLst>
      <p:ext uri="{BB962C8B-B14F-4D97-AF65-F5344CB8AC3E}">
        <p14:creationId xmlns:p14="http://schemas.microsoft.com/office/powerpoint/2010/main" val="2030367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7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74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5" grpId="0" build="p"/>
      <p:bldP spid="2407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Source Port #</a:t>
            </a:r>
          </a:p>
        </p:txBody>
      </p:sp>
      <p:sp>
        <p:nvSpPr>
          <p:cNvPr id="3" name="Content Placeholder 2"/>
          <p:cNvSpPr>
            <a:spLocks noGrp="1"/>
          </p:cNvSpPr>
          <p:nvPr>
            <p:ph sz="half" idx="1"/>
          </p:nvPr>
        </p:nvSpPr>
        <p:spPr/>
        <p:txBody>
          <a:bodyPr>
            <a:normAutofit/>
          </a:bodyPr>
          <a:lstStyle/>
          <a:p>
            <a:r>
              <a:rPr lang="en-US" dirty="0"/>
              <a:t>As shown in Figure , in the A-to-B segment the source port number serves as part of a “return address”—when B wants to send a segment back to A, the destination port in the B-to-A segment will take its value from the source port value of the A-to-B segment. (The complete return address is A’s IP address and the source port number.)</a:t>
            </a:r>
          </a:p>
        </p:txBody>
      </p:sp>
      <p:pic>
        <p:nvPicPr>
          <p:cNvPr id="5122" name="Picture 2" descr="Image result for The inversion of source and destination port numb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181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17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2291"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33659F0C-711F-431B-A2D8-009CF7707A52}" type="slidenum">
              <a:rPr lang="en-US" altLang="en-US" sz="1200"/>
              <a:pPr/>
              <a:t>12</a:t>
            </a:fld>
            <a:endParaRPr lang="en-US" altLang="en-US" sz="1200"/>
          </a:p>
        </p:txBody>
      </p:sp>
      <p:sp>
        <p:nvSpPr>
          <p:cNvPr id="12292" name="Rectangle 2"/>
          <p:cNvSpPr>
            <a:spLocks noGrp="1" noChangeArrowheads="1"/>
          </p:cNvSpPr>
          <p:nvPr>
            <p:ph type="title"/>
          </p:nvPr>
        </p:nvSpPr>
        <p:spPr/>
        <p:txBody>
          <a:bodyPr/>
          <a:lstStyle/>
          <a:p>
            <a:pPr>
              <a:defRPr/>
            </a:pPr>
            <a:r>
              <a:rPr lang="en-US">
                <a:ea typeface="ＭＳ Ｐゴシック" charset="0"/>
                <a:cs typeface="+mj-cs"/>
              </a:rPr>
              <a:t>Connection-oriented demux</a:t>
            </a:r>
          </a:p>
        </p:txBody>
      </p:sp>
      <p:sp>
        <p:nvSpPr>
          <p:cNvPr id="12293" name="Rectangle 3"/>
          <p:cNvSpPr>
            <a:spLocks noGrp="1" noChangeArrowheads="1"/>
          </p:cNvSpPr>
          <p:nvPr>
            <p:ph type="body" sz="half" idx="1"/>
          </p:nvPr>
        </p:nvSpPr>
        <p:spPr>
          <a:xfrm>
            <a:off x="734291" y="1600200"/>
            <a:ext cx="5133109" cy="4648200"/>
          </a:xfrm>
        </p:spPr>
        <p:txBody>
          <a:bodyPr>
            <a:normAutofit fontScale="92500" lnSpcReduction="10000"/>
          </a:bodyPr>
          <a:lstStyle/>
          <a:p>
            <a:pPr>
              <a:buFont typeface="Wingdings" charset="0"/>
              <a:buChar char="v"/>
              <a:defRPr/>
            </a:pPr>
            <a:r>
              <a:rPr lang="en-US" dirty="0">
                <a:ea typeface="ＭＳ Ｐゴシック" charset="0"/>
                <a:cs typeface="+mn-cs"/>
              </a:rPr>
              <a:t>TCP socket identified by 4-tuple: </a:t>
            </a:r>
          </a:p>
          <a:p>
            <a:pPr lvl="1">
              <a:buFont typeface="Wingdings" charset="0"/>
              <a:buChar char="§"/>
              <a:defRPr/>
            </a:pPr>
            <a:r>
              <a:rPr lang="en-US" dirty="0">
                <a:solidFill>
                  <a:srgbClr val="CC0000"/>
                </a:solidFill>
                <a:ea typeface="ＭＳ Ｐゴシック" charset="0"/>
              </a:rPr>
              <a:t>source IP address</a:t>
            </a:r>
          </a:p>
          <a:p>
            <a:pPr lvl="1">
              <a:buFont typeface="Wingdings" charset="0"/>
              <a:buChar char="§"/>
              <a:defRPr/>
            </a:pPr>
            <a:r>
              <a:rPr lang="en-US" dirty="0">
                <a:solidFill>
                  <a:srgbClr val="CC0000"/>
                </a:solidFill>
                <a:ea typeface="ＭＳ Ｐゴシック" charset="0"/>
              </a:rPr>
              <a:t>source port number</a:t>
            </a:r>
          </a:p>
          <a:p>
            <a:pPr lvl="1">
              <a:buFont typeface="Wingdings" charset="0"/>
              <a:buChar char="§"/>
              <a:defRPr/>
            </a:pPr>
            <a:r>
              <a:rPr lang="en-US" dirty="0" err="1">
                <a:solidFill>
                  <a:srgbClr val="CC0000"/>
                </a:solidFill>
                <a:ea typeface="ＭＳ Ｐゴシック" charset="0"/>
              </a:rPr>
              <a:t>dest</a:t>
            </a:r>
            <a:r>
              <a:rPr lang="en-US" dirty="0">
                <a:solidFill>
                  <a:srgbClr val="CC0000"/>
                </a:solidFill>
                <a:ea typeface="ＭＳ Ｐゴシック" charset="0"/>
              </a:rPr>
              <a:t> IP address</a:t>
            </a:r>
          </a:p>
          <a:p>
            <a:pPr lvl="1">
              <a:buFont typeface="Wingdings" charset="0"/>
              <a:buChar char="§"/>
              <a:defRPr/>
            </a:pPr>
            <a:r>
              <a:rPr lang="en-US" dirty="0" err="1">
                <a:solidFill>
                  <a:srgbClr val="CC0000"/>
                </a:solidFill>
                <a:ea typeface="ＭＳ Ｐゴシック" charset="0"/>
              </a:rPr>
              <a:t>dest</a:t>
            </a:r>
            <a:r>
              <a:rPr lang="en-US" dirty="0">
                <a:solidFill>
                  <a:srgbClr val="CC0000"/>
                </a:solidFill>
                <a:ea typeface="ＭＳ Ｐゴシック" charset="0"/>
              </a:rPr>
              <a:t> port number</a:t>
            </a:r>
          </a:p>
          <a:p>
            <a:pPr>
              <a:buFont typeface="Wingdings" charset="0"/>
              <a:buChar char="v"/>
              <a:defRPr/>
            </a:pPr>
            <a:r>
              <a:rPr lang="en-US" dirty="0" err="1">
                <a:ea typeface="ＭＳ Ｐゴシック" charset="0"/>
                <a:cs typeface="+mn-cs"/>
              </a:rPr>
              <a:t>demux</a:t>
            </a:r>
            <a:r>
              <a:rPr lang="en-US" dirty="0">
                <a:ea typeface="ＭＳ Ｐゴシック" charset="0"/>
                <a:cs typeface="+mn-cs"/>
              </a:rPr>
              <a:t>: receiver uses all four values to direct segment to appropriate socket</a:t>
            </a:r>
          </a:p>
          <a:p>
            <a:r>
              <a:rPr lang="en-US" dirty="0">
                <a:solidFill>
                  <a:srgbClr val="FF0000"/>
                </a:solidFill>
              </a:rPr>
              <a:t>In particular, and in contrast with UDP, two arriving TCP segments with different source IP addresses or source port numbers will be directed to two different sockets</a:t>
            </a:r>
            <a:r>
              <a:rPr lang="en-US" dirty="0"/>
              <a:t>.</a:t>
            </a:r>
            <a:endParaRPr lang="en-US" dirty="0">
              <a:ea typeface="ＭＳ Ｐゴシック" charset="0"/>
              <a:cs typeface="+mn-cs"/>
            </a:endParaRPr>
          </a:p>
        </p:txBody>
      </p:sp>
      <p:sp>
        <p:nvSpPr>
          <p:cNvPr id="12294" name="Rectangle 4"/>
          <p:cNvSpPr>
            <a:spLocks noGrp="1" noChangeArrowheads="1"/>
          </p:cNvSpPr>
          <p:nvPr>
            <p:ph type="body" sz="half" idx="2"/>
          </p:nvPr>
        </p:nvSpPr>
        <p:spPr>
          <a:xfrm>
            <a:off x="6032500" y="1587500"/>
            <a:ext cx="4114800" cy="4648200"/>
          </a:xfrm>
        </p:spPr>
        <p:txBody>
          <a:bodyPr/>
          <a:lstStyle/>
          <a:p>
            <a:pPr>
              <a:buFont typeface="Wingdings" charset="0"/>
              <a:buChar char="v"/>
              <a:defRPr/>
            </a:pPr>
            <a:r>
              <a:rPr lang="en-US" dirty="0">
                <a:solidFill>
                  <a:srgbClr val="008000"/>
                </a:solidFill>
                <a:ea typeface="ＭＳ Ｐゴシック" charset="0"/>
                <a:cs typeface="+mn-cs"/>
              </a:rPr>
              <a:t>server host may support many simultaneous TCP sockets</a:t>
            </a:r>
            <a:r>
              <a:rPr lang="en-US" dirty="0">
                <a:ea typeface="ＭＳ Ｐゴシック" charset="0"/>
                <a:cs typeface="+mn-cs"/>
              </a:rPr>
              <a:t>:</a:t>
            </a:r>
          </a:p>
          <a:p>
            <a:pPr lvl="1">
              <a:buFont typeface="Wingdings" charset="0"/>
              <a:buChar char="§"/>
              <a:defRPr/>
            </a:pPr>
            <a:r>
              <a:rPr lang="en-US" dirty="0">
                <a:ea typeface="ＭＳ Ｐゴシック" charset="0"/>
              </a:rPr>
              <a:t>each socket identified by its own 4-tuple</a:t>
            </a:r>
          </a:p>
          <a:p>
            <a:pPr>
              <a:buFont typeface="Wingdings" charset="0"/>
              <a:buChar char="v"/>
              <a:defRPr/>
            </a:pPr>
            <a:r>
              <a:rPr lang="en-US" dirty="0">
                <a:ea typeface="ＭＳ Ｐゴシック" charset="0"/>
                <a:cs typeface="+mn-cs"/>
              </a:rPr>
              <a:t>web servers have different sockets for each connecting client</a:t>
            </a:r>
          </a:p>
          <a:p>
            <a:pPr lvl="1">
              <a:buFont typeface="Wingdings" charset="0"/>
              <a:buChar char="§"/>
              <a:defRPr/>
            </a:pPr>
            <a:r>
              <a:rPr lang="en-US" dirty="0">
                <a:ea typeface="ＭＳ Ｐゴシック" charset="0"/>
              </a:rPr>
              <a:t>non-persistent HTTP will have different socket for each request</a:t>
            </a:r>
          </a:p>
        </p:txBody>
      </p:sp>
      <p:pic>
        <p:nvPicPr>
          <p:cNvPr id="26630"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935" y="1240414"/>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68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Oriented </a:t>
            </a:r>
            <a:r>
              <a:rPr lang="en-US" dirty="0" err="1"/>
              <a:t>Demux</a:t>
            </a:r>
            <a:r>
              <a:rPr lang="en-US" dirty="0"/>
              <a:t> (In details)</a:t>
            </a:r>
          </a:p>
        </p:txBody>
      </p:sp>
      <p:sp>
        <p:nvSpPr>
          <p:cNvPr id="5" name="Content Placeholder 4"/>
          <p:cNvSpPr>
            <a:spLocks noGrp="1"/>
          </p:cNvSpPr>
          <p:nvPr>
            <p:ph idx="1"/>
          </p:nvPr>
        </p:nvSpPr>
        <p:spPr/>
        <p:txBody>
          <a:bodyPr>
            <a:normAutofit fontScale="62500" lnSpcReduction="20000"/>
          </a:bodyPr>
          <a:lstStyle/>
          <a:p>
            <a:pPr marL="0" indent="0">
              <a:buNone/>
            </a:pPr>
            <a:r>
              <a:rPr lang="en-US" dirty="0"/>
              <a:t>• The TCP server application has a “welcoming socket,” that waits for connection establishment requests from TCP clients on a port number (say 12000).</a:t>
            </a:r>
          </a:p>
          <a:p>
            <a:pPr marL="0" indent="0">
              <a:buNone/>
            </a:pPr>
            <a:r>
              <a:rPr lang="en-US" dirty="0"/>
              <a:t>• The TCP client creates a socket and sends a connection establishment request segment</a:t>
            </a:r>
          </a:p>
          <a:p>
            <a:pPr marL="0" indent="0">
              <a:buNone/>
            </a:pPr>
            <a:r>
              <a:rPr lang="en-US" dirty="0"/>
              <a:t>• A connection-establishment request is nothing more than a TCP segment with destination port number 12000 and a special connection-establishment bit set in the TCP header .</a:t>
            </a:r>
          </a:p>
          <a:p>
            <a:r>
              <a:rPr lang="en-US" dirty="0"/>
              <a:t> The segment also includes a source port number that was chosen by the client.</a:t>
            </a:r>
          </a:p>
          <a:p>
            <a:pPr marL="0" indent="0">
              <a:buNone/>
            </a:pPr>
            <a:r>
              <a:rPr lang="en-US" dirty="0"/>
              <a:t>• When the host operating system of the computer running the server process receives the incoming connection-request segment with destination port 12000, it locates the server process that is waiting to accept a connection on port number 12000.</a:t>
            </a:r>
          </a:p>
          <a:p>
            <a:r>
              <a:rPr lang="en-US" dirty="0"/>
              <a:t> The transport layer at the server notes the following four values in the connection-request segment: (1) the source port number in the segment, (2) the IP address of the source host, (3) the destination port number in the segment, and (4) its own IP address. </a:t>
            </a:r>
          </a:p>
          <a:p>
            <a:r>
              <a:rPr lang="en-US" dirty="0"/>
              <a:t>The newly created connection socket is identified by these four values; all subsequently arriving segments whose source port, source IP address, destination port, and destination IP address match these four values will be demultiplexed to this socket. </a:t>
            </a:r>
          </a:p>
          <a:p>
            <a:r>
              <a:rPr lang="en-US" dirty="0"/>
              <a:t>With the TCP connection now in place, the client and server can now send data to each other.</a:t>
            </a:r>
          </a:p>
        </p:txBody>
      </p:sp>
    </p:spTree>
    <p:extLst>
      <p:ext uri="{BB962C8B-B14F-4D97-AF65-F5344CB8AC3E}">
        <p14:creationId xmlns:p14="http://schemas.microsoft.com/office/powerpoint/2010/main" val="311994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3315" name="Slide Number Placeholder 5"/>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19CC9F70-488A-4D5C-B7E2-92AC39ABA56F}" type="slidenum">
              <a:rPr lang="en-US" altLang="en-US" sz="1200"/>
              <a:pPr/>
              <a:t>14</a:t>
            </a:fld>
            <a:endParaRPr lang="en-US" altLang="en-US" sz="1200"/>
          </a:p>
        </p:txBody>
      </p:sp>
      <p:pic>
        <p:nvPicPr>
          <p:cNvPr id="27651" name="Picture 159"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1" y="881064"/>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noChangeArrowheads="1"/>
          </p:cNvSpPr>
          <p:nvPr>
            <p:ph type="title"/>
          </p:nvPr>
        </p:nvSpPr>
        <p:spPr>
          <a:xfrm>
            <a:off x="1768475" y="200025"/>
            <a:ext cx="8085138" cy="935038"/>
          </a:xfrm>
        </p:spPr>
        <p:txBody>
          <a:bodyPr/>
          <a:lstStyle/>
          <a:p>
            <a:pPr>
              <a:defRPr/>
            </a:pPr>
            <a:r>
              <a:rPr lang="en-US" sz="4000">
                <a:ea typeface="ＭＳ Ｐゴシック" charset="0"/>
              </a:rPr>
              <a:t>Connection-oriented demux: example</a:t>
            </a:r>
          </a:p>
        </p:txBody>
      </p:sp>
      <p:sp>
        <p:nvSpPr>
          <p:cNvPr id="27653" name="Freeform 5"/>
          <p:cNvSpPr>
            <a:spLocks/>
          </p:cNvSpPr>
          <p:nvPr/>
        </p:nvSpPr>
        <p:spPr bwMode="auto">
          <a:xfrm>
            <a:off x="4343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Freeform 6"/>
          <p:cNvSpPr>
            <a:spLocks/>
          </p:cNvSpPr>
          <p:nvPr/>
        </p:nvSpPr>
        <p:spPr bwMode="auto">
          <a:xfrm>
            <a:off x="1941514" y="1944689"/>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Rectangle 23"/>
          <p:cNvSpPr>
            <a:spLocks noChangeArrowheads="1"/>
          </p:cNvSpPr>
          <p:nvPr/>
        </p:nvSpPr>
        <p:spPr bwMode="auto">
          <a:xfrm>
            <a:off x="2457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56" name="Rectangle 24"/>
          <p:cNvSpPr>
            <a:spLocks noChangeArrowheads="1"/>
          </p:cNvSpPr>
          <p:nvPr/>
        </p:nvSpPr>
        <p:spPr bwMode="auto">
          <a:xfrm>
            <a:off x="2419351" y="1965326"/>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57" name="Line 25"/>
          <p:cNvSpPr>
            <a:spLocks noChangeShapeType="1"/>
          </p:cNvSpPr>
          <p:nvPr/>
        </p:nvSpPr>
        <p:spPr bwMode="auto">
          <a:xfrm>
            <a:off x="2428875" y="27257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Text Box 26"/>
          <p:cNvSpPr txBox="1">
            <a:spLocks noChangeArrowheads="1"/>
          </p:cNvSpPr>
          <p:nvPr/>
        </p:nvSpPr>
        <p:spPr bwMode="auto">
          <a:xfrm>
            <a:off x="2386014" y="27082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transport</a:t>
            </a:r>
          </a:p>
        </p:txBody>
      </p:sp>
      <p:sp>
        <p:nvSpPr>
          <p:cNvPr id="27659" name="Line 27"/>
          <p:cNvSpPr>
            <a:spLocks noChangeShapeType="1"/>
          </p:cNvSpPr>
          <p:nvPr/>
        </p:nvSpPr>
        <p:spPr bwMode="auto">
          <a:xfrm>
            <a:off x="2436813" y="30464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28"/>
          <p:cNvSpPr>
            <a:spLocks noChangeShapeType="1"/>
          </p:cNvSpPr>
          <p:nvPr/>
        </p:nvSpPr>
        <p:spPr bwMode="auto">
          <a:xfrm>
            <a:off x="2422525" y="33559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29"/>
          <p:cNvSpPr>
            <a:spLocks noChangeShapeType="1"/>
          </p:cNvSpPr>
          <p:nvPr/>
        </p:nvSpPr>
        <p:spPr bwMode="auto">
          <a:xfrm>
            <a:off x="2422525" y="36417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Text Box 26"/>
          <p:cNvSpPr txBox="1">
            <a:spLocks noChangeArrowheads="1"/>
          </p:cNvSpPr>
          <p:nvPr/>
        </p:nvSpPr>
        <p:spPr bwMode="auto">
          <a:xfrm>
            <a:off x="2420939" y="1955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application</a:t>
            </a:r>
          </a:p>
        </p:txBody>
      </p:sp>
      <p:sp>
        <p:nvSpPr>
          <p:cNvPr id="27663" name="Text Box 26"/>
          <p:cNvSpPr txBox="1">
            <a:spLocks noChangeArrowheads="1"/>
          </p:cNvSpPr>
          <p:nvPr/>
        </p:nvSpPr>
        <p:spPr bwMode="auto">
          <a:xfrm>
            <a:off x="2376489" y="36131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physical</a:t>
            </a:r>
          </a:p>
        </p:txBody>
      </p:sp>
      <p:sp>
        <p:nvSpPr>
          <p:cNvPr id="27664" name="Text Box 26"/>
          <p:cNvSpPr txBox="1">
            <a:spLocks noChangeArrowheads="1"/>
          </p:cNvSpPr>
          <p:nvPr/>
        </p:nvSpPr>
        <p:spPr bwMode="auto">
          <a:xfrm>
            <a:off x="2395539" y="33274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link</a:t>
            </a:r>
          </a:p>
        </p:txBody>
      </p:sp>
      <p:sp>
        <p:nvSpPr>
          <p:cNvPr id="27665" name="Text Box 26"/>
          <p:cNvSpPr txBox="1">
            <a:spLocks noChangeArrowheads="1"/>
          </p:cNvSpPr>
          <p:nvPr/>
        </p:nvSpPr>
        <p:spPr bwMode="auto">
          <a:xfrm>
            <a:off x="2386014" y="30321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network</a:t>
            </a:r>
          </a:p>
        </p:txBody>
      </p:sp>
      <p:sp>
        <p:nvSpPr>
          <p:cNvPr id="13331" name="Oval 19"/>
          <p:cNvSpPr>
            <a:spLocks noChangeArrowheads="1"/>
          </p:cNvSpPr>
          <p:nvPr/>
        </p:nvSpPr>
        <p:spPr bwMode="auto">
          <a:xfrm>
            <a:off x="2755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P3</a:t>
            </a:r>
          </a:p>
        </p:txBody>
      </p:sp>
      <p:grpSp>
        <p:nvGrpSpPr>
          <p:cNvPr id="27667" name="Group 20"/>
          <p:cNvGrpSpPr>
            <a:grpSpLocks/>
          </p:cNvGrpSpPr>
          <p:nvPr/>
        </p:nvGrpSpPr>
        <p:grpSpPr bwMode="auto">
          <a:xfrm>
            <a:off x="2724151" y="2565400"/>
            <a:ext cx="620713" cy="228600"/>
            <a:chOff x="1287" y="2524"/>
            <a:chExt cx="260" cy="100"/>
          </a:xfrm>
        </p:grpSpPr>
        <p:sp>
          <p:nvSpPr>
            <p:cNvPr id="13451"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52"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53"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54"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7668" name="Rectangle 23"/>
          <p:cNvSpPr>
            <a:spLocks noChangeArrowheads="1"/>
          </p:cNvSpPr>
          <p:nvPr/>
        </p:nvSpPr>
        <p:spPr bwMode="auto">
          <a:xfrm>
            <a:off x="4956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69" name="Rectangle 24"/>
          <p:cNvSpPr>
            <a:spLocks noChangeArrowheads="1"/>
          </p:cNvSpPr>
          <p:nvPr/>
        </p:nvSpPr>
        <p:spPr bwMode="auto">
          <a:xfrm>
            <a:off x="4902201" y="1755776"/>
            <a:ext cx="22256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70" name="Text Box 26"/>
          <p:cNvSpPr txBox="1">
            <a:spLocks noChangeArrowheads="1"/>
          </p:cNvSpPr>
          <p:nvPr/>
        </p:nvSpPr>
        <p:spPr bwMode="auto">
          <a:xfrm>
            <a:off x="5327651" y="24844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transport</a:t>
            </a:r>
          </a:p>
        </p:txBody>
      </p:sp>
      <p:sp>
        <p:nvSpPr>
          <p:cNvPr id="27671" name="Text Box 26"/>
          <p:cNvSpPr txBox="1">
            <a:spLocks noChangeArrowheads="1"/>
          </p:cNvSpPr>
          <p:nvPr/>
        </p:nvSpPr>
        <p:spPr bwMode="auto">
          <a:xfrm>
            <a:off x="5381626" y="17081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application</a:t>
            </a:r>
          </a:p>
        </p:txBody>
      </p:sp>
      <p:sp>
        <p:nvSpPr>
          <p:cNvPr id="27672" name="Text Box 26"/>
          <p:cNvSpPr txBox="1">
            <a:spLocks noChangeArrowheads="1"/>
          </p:cNvSpPr>
          <p:nvPr/>
        </p:nvSpPr>
        <p:spPr bwMode="auto">
          <a:xfrm>
            <a:off x="5321301" y="33893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physical</a:t>
            </a:r>
          </a:p>
        </p:txBody>
      </p:sp>
      <p:sp>
        <p:nvSpPr>
          <p:cNvPr id="27673" name="Text Box 26"/>
          <p:cNvSpPr txBox="1">
            <a:spLocks noChangeArrowheads="1"/>
          </p:cNvSpPr>
          <p:nvPr/>
        </p:nvSpPr>
        <p:spPr bwMode="auto">
          <a:xfrm>
            <a:off x="5321301" y="31035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link</a:t>
            </a:r>
          </a:p>
        </p:txBody>
      </p:sp>
      <p:sp>
        <p:nvSpPr>
          <p:cNvPr id="13339" name="Oval 36"/>
          <p:cNvSpPr>
            <a:spLocks noChangeArrowheads="1"/>
          </p:cNvSpPr>
          <p:nvPr/>
        </p:nvSpPr>
        <p:spPr bwMode="auto">
          <a:xfrm>
            <a:off x="5021264" y="2014538"/>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P4</a:t>
            </a:r>
          </a:p>
        </p:txBody>
      </p:sp>
      <p:sp>
        <p:nvSpPr>
          <p:cNvPr id="27675" name="Rectangle 23"/>
          <p:cNvSpPr>
            <a:spLocks noChangeArrowheads="1"/>
          </p:cNvSpPr>
          <p:nvPr/>
        </p:nvSpPr>
        <p:spPr bwMode="auto">
          <a:xfrm>
            <a:off x="8091489"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76" name="Rectangle 24"/>
          <p:cNvSpPr>
            <a:spLocks noChangeArrowheads="1"/>
          </p:cNvSpPr>
          <p:nvPr/>
        </p:nvSpPr>
        <p:spPr bwMode="auto">
          <a:xfrm>
            <a:off x="7894638" y="1944688"/>
            <a:ext cx="163195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endParaRPr>
          </a:p>
        </p:txBody>
      </p:sp>
      <p:sp>
        <p:nvSpPr>
          <p:cNvPr id="27677" name="Text Box 26"/>
          <p:cNvSpPr txBox="1">
            <a:spLocks noChangeArrowheads="1"/>
          </p:cNvSpPr>
          <p:nvPr/>
        </p:nvSpPr>
        <p:spPr bwMode="auto">
          <a:xfrm>
            <a:off x="8020051" y="27003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transport</a:t>
            </a:r>
          </a:p>
        </p:txBody>
      </p:sp>
      <p:sp>
        <p:nvSpPr>
          <p:cNvPr id="27678" name="Text Box 26"/>
          <p:cNvSpPr txBox="1">
            <a:spLocks noChangeArrowheads="1"/>
          </p:cNvSpPr>
          <p:nvPr/>
        </p:nvSpPr>
        <p:spPr bwMode="auto">
          <a:xfrm>
            <a:off x="8054976" y="1947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application</a:t>
            </a:r>
          </a:p>
        </p:txBody>
      </p:sp>
      <p:sp>
        <p:nvSpPr>
          <p:cNvPr id="27679" name="Text Box 26"/>
          <p:cNvSpPr txBox="1">
            <a:spLocks noChangeArrowheads="1"/>
          </p:cNvSpPr>
          <p:nvPr/>
        </p:nvSpPr>
        <p:spPr bwMode="auto">
          <a:xfrm>
            <a:off x="8062914" y="36052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physical</a:t>
            </a:r>
          </a:p>
        </p:txBody>
      </p:sp>
      <p:sp>
        <p:nvSpPr>
          <p:cNvPr id="27680" name="Text Box 26"/>
          <p:cNvSpPr txBox="1">
            <a:spLocks noChangeArrowheads="1"/>
          </p:cNvSpPr>
          <p:nvPr/>
        </p:nvSpPr>
        <p:spPr bwMode="auto">
          <a:xfrm>
            <a:off x="8029576" y="33194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link</a:t>
            </a:r>
          </a:p>
        </p:txBody>
      </p:sp>
      <p:sp>
        <p:nvSpPr>
          <p:cNvPr id="27681" name="Text Box 26"/>
          <p:cNvSpPr txBox="1">
            <a:spLocks noChangeArrowheads="1"/>
          </p:cNvSpPr>
          <p:nvPr/>
        </p:nvSpPr>
        <p:spPr bwMode="auto">
          <a:xfrm>
            <a:off x="8020051" y="30241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network</a:t>
            </a:r>
          </a:p>
        </p:txBody>
      </p:sp>
      <p:sp>
        <p:nvSpPr>
          <p:cNvPr id="13347" name="Oval 53"/>
          <p:cNvSpPr>
            <a:spLocks noChangeArrowheads="1"/>
          </p:cNvSpPr>
          <p:nvPr/>
        </p:nvSpPr>
        <p:spPr bwMode="auto">
          <a:xfrm>
            <a:off x="7975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P2</a:t>
            </a:r>
          </a:p>
        </p:txBody>
      </p:sp>
      <p:sp>
        <p:nvSpPr>
          <p:cNvPr id="27683" name="Freeform 54"/>
          <p:cNvSpPr>
            <a:spLocks/>
          </p:cNvSpPr>
          <p:nvPr/>
        </p:nvSpPr>
        <p:spPr bwMode="auto">
          <a:xfrm>
            <a:off x="9550401"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84" name="Group 76"/>
          <p:cNvGrpSpPr>
            <a:grpSpLocks/>
          </p:cNvGrpSpPr>
          <p:nvPr/>
        </p:nvGrpSpPr>
        <p:grpSpPr bwMode="auto">
          <a:xfrm>
            <a:off x="3348038" y="5170484"/>
            <a:ext cx="2016125" cy="657224"/>
            <a:chOff x="1084" y="3697"/>
            <a:chExt cx="1270" cy="414"/>
          </a:xfrm>
        </p:grpSpPr>
        <p:sp>
          <p:nvSpPr>
            <p:cNvPr id="13448"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9"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450" name="Text Box 79"/>
            <p:cNvSpPr txBox="1">
              <a:spLocks noChangeArrowheads="1"/>
            </p:cNvSpPr>
            <p:nvPr/>
          </p:nvSpPr>
          <p:spPr bwMode="auto">
            <a:xfrm>
              <a:off x="1084" y="3822"/>
              <a:ext cx="122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IP,port: A,9157</a:t>
              </a:r>
            </a:p>
            <a:p>
              <a:pPr algn="r">
                <a:lnSpc>
                  <a:spcPct val="85000"/>
                </a:lnSpc>
                <a:defRPr/>
              </a:pPr>
              <a:r>
                <a:rPr lang="en-US" sz="1400"/>
                <a:t>dest IP, port: B,80</a:t>
              </a:r>
            </a:p>
          </p:txBody>
        </p:sp>
      </p:grpSp>
      <p:grpSp>
        <p:nvGrpSpPr>
          <p:cNvPr id="27685" name="Group 80"/>
          <p:cNvGrpSpPr>
            <a:grpSpLocks/>
          </p:cNvGrpSpPr>
          <p:nvPr/>
        </p:nvGrpSpPr>
        <p:grpSpPr bwMode="auto">
          <a:xfrm>
            <a:off x="3190876" y="4479929"/>
            <a:ext cx="1878013" cy="657226"/>
            <a:chOff x="2741" y="3750"/>
            <a:chExt cx="1183" cy="414"/>
          </a:xfrm>
        </p:grpSpPr>
        <p:sp>
          <p:nvSpPr>
            <p:cNvPr id="13445"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6"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447" name="Text Box 83"/>
            <p:cNvSpPr txBox="1">
              <a:spLocks noChangeArrowheads="1"/>
            </p:cNvSpPr>
            <p:nvPr/>
          </p:nvSpPr>
          <p:spPr bwMode="auto">
            <a:xfrm>
              <a:off x="2813" y="3875"/>
              <a:ext cx="1111"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IP,port: B,80</a:t>
              </a:r>
            </a:p>
            <a:p>
              <a:pPr algn="l">
                <a:lnSpc>
                  <a:spcPct val="85000"/>
                </a:lnSpc>
                <a:defRPr/>
              </a:pPr>
              <a:r>
                <a:rPr lang="en-US" sz="1400"/>
                <a:t>dest IP,port: A,9157</a:t>
              </a:r>
            </a:p>
          </p:txBody>
        </p:sp>
      </p:grpSp>
      <p:sp>
        <p:nvSpPr>
          <p:cNvPr id="13351" name="Text Box 93"/>
          <p:cNvSpPr txBox="1">
            <a:spLocks noChangeArrowheads="1"/>
          </p:cNvSpPr>
          <p:nvPr/>
        </p:nvSpPr>
        <p:spPr bwMode="auto">
          <a:xfrm flipH="1">
            <a:off x="1612901" y="4705351"/>
            <a:ext cx="1147763"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latin typeface="Gill Sans MT" charset="0"/>
              </a:rPr>
              <a:t>host: IP address A</a:t>
            </a:r>
          </a:p>
        </p:txBody>
      </p:sp>
      <p:sp>
        <p:nvSpPr>
          <p:cNvPr id="13352" name="Text Box 94"/>
          <p:cNvSpPr txBox="1">
            <a:spLocks noChangeArrowheads="1"/>
          </p:cNvSpPr>
          <p:nvPr/>
        </p:nvSpPr>
        <p:spPr bwMode="auto">
          <a:xfrm flipH="1">
            <a:off x="9369426" y="4602164"/>
            <a:ext cx="1147763"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latin typeface="Gill Sans MT" charset="0"/>
              </a:rPr>
              <a:t>host: IP address C</a:t>
            </a:r>
          </a:p>
        </p:txBody>
      </p:sp>
      <p:sp>
        <p:nvSpPr>
          <p:cNvPr id="13353" name="Line 96"/>
          <p:cNvSpPr>
            <a:spLocks noChangeShapeType="1"/>
          </p:cNvSpPr>
          <p:nvPr/>
        </p:nvSpPr>
        <p:spPr bwMode="auto">
          <a:xfrm>
            <a:off x="4878388" y="3432175"/>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54" name="Line 97"/>
          <p:cNvSpPr>
            <a:spLocks noChangeShapeType="1"/>
          </p:cNvSpPr>
          <p:nvPr/>
        </p:nvSpPr>
        <p:spPr bwMode="auto">
          <a:xfrm>
            <a:off x="4894263" y="3130550"/>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7690" name="Text Box 26"/>
          <p:cNvSpPr txBox="1">
            <a:spLocks noChangeArrowheads="1"/>
          </p:cNvSpPr>
          <p:nvPr/>
        </p:nvSpPr>
        <p:spPr bwMode="auto">
          <a:xfrm>
            <a:off x="5281614" y="27955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nSpc>
                <a:spcPct val="110000"/>
              </a:lnSpc>
            </a:pPr>
            <a:r>
              <a:rPr lang="en-US" altLang="en-US" sz="1400"/>
              <a:t>network</a:t>
            </a:r>
          </a:p>
        </p:txBody>
      </p:sp>
      <p:sp>
        <p:nvSpPr>
          <p:cNvPr id="13356" name="Line 99"/>
          <p:cNvSpPr>
            <a:spLocks noChangeShapeType="1"/>
          </p:cNvSpPr>
          <p:nvPr/>
        </p:nvSpPr>
        <p:spPr bwMode="auto">
          <a:xfrm>
            <a:off x="4897438" y="2808288"/>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57" name="Line 100"/>
          <p:cNvSpPr>
            <a:spLocks noChangeShapeType="1"/>
          </p:cNvSpPr>
          <p:nvPr/>
        </p:nvSpPr>
        <p:spPr bwMode="auto">
          <a:xfrm>
            <a:off x="4900613" y="2486025"/>
            <a:ext cx="223361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27693" name="Group 101"/>
          <p:cNvGrpSpPr>
            <a:grpSpLocks/>
          </p:cNvGrpSpPr>
          <p:nvPr/>
        </p:nvGrpSpPr>
        <p:grpSpPr bwMode="auto">
          <a:xfrm>
            <a:off x="5076826" y="2347913"/>
            <a:ext cx="473075" cy="228600"/>
            <a:chOff x="1287" y="2524"/>
            <a:chExt cx="260" cy="100"/>
          </a:xfrm>
        </p:grpSpPr>
        <p:sp>
          <p:nvSpPr>
            <p:cNvPr id="13441"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2"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3"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4"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359" name="Oval 106"/>
          <p:cNvSpPr>
            <a:spLocks noChangeArrowheads="1"/>
          </p:cNvSpPr>
          <p:nvPr/>
        </p:nvSpPr>
        <p:spPr bwMode="auto">
          <a:xfrm>
            <a:off x="6388100" y="2019300"/>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P6</a:t>
            </a:r>
          </a:p>
        </p:txBody>
      </p:sp>
      <p:sp>
        <p:nvSpPr>
          <p:cNvPr id="13360" name="Oval 112"/>
          <p:cNvSpPr>
            <a:spLocks noChangeArrowheads="1"/>
          </p:cNvSpPr>
          <p:nvPr/>
        </p:nvSpPr>
        <p:spPr bwMode="auto">
          <a:xfrm>
            <a:off x="5716589" y="2017713"/>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P5</a:t>
            </a:r>
          </a:p>
        </p:txBody>
      </p:sp>
      <p:grpSp>
        <p:nvGrpSpPr>
          <p:cNvPr id="27696" name="Group 118"/>
          <p:cNvGrpSpPr>
            <a:grpSpLocks/>
          </p:cNvGrpSpPr>
          <p:nvPr/>
        </p:nvGrpSpPr>
        <p:grpSpPr bwMode="auto">
          <a:xfrm>
            <a:off x="5781676" y="2352675"/>
            <a:ext cx="473075" cy="228600"/>
            <a:chOff x="1287" y="2524"/>
            <a:chExt cx="260" cy="100"/>
          </a:xfrm>
        </p:grpSpPr>
        <p:sp>
          <p:nvSpPr>
            <p:cNvPr id="13437"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8"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9"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40"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7697" name="Group 123"/>
          <p:cNvGrpSpPr>
            <a:grpSpLocks/>
          </p:cNvGrpSpPr>
          <p:nvPr/>
        </p:nvGrpSpPr>
        <p:grpSpPr bwMode="auto">
          <a:xfrm>
            <a:off x="6453189" y="2357438"/>
            <a:ext cx="473075" cy="228600"/>
            <a:chOff x="1287" y="2524"/>
            <a:chExt cx="260" cy="100"/>
          </a:xfrm>
        </p:grpSpPr>
        <p:sp>
          <p:nvSpPr>
            <p:cNvPr id="13433"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4"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5"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6"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363" name="Line 133"/>
          <p:cNvSpPr>
            <a:spLocks noChangeShapeType="1"/>
          </p:cNvSpPr>
          <p:nvPr/>
        </p:nvSpPr>
        <p:spPr bwMode="auto">
          <a:xfrm>
            <a:off x="7886700" y="3648075"/>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64" name="Line 134"/>
          <p:cNvSpPr>
            <a:spLocks noChangeShapeType="1"/>
          </p:cNvSpPr>
          <p:nvPr/>
        </p:nvSpPr>
        <p:spPr bwMode="auto">
          <a:xfrm>
            <a:off x="7877175" y="3352800"/>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65" name="Line 135"/>
          <p:cNvSpPr>
            <a:spLocks noChangeShapeType="1"/>
          </p:cNvSpPr>
          <p:nvPr/>
        </p:nvSpPr>
        <p:spPr bwMode="auto">
          <a:xfrm>
            <a:off x="7877175" y="3057525"/>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66" name="Line 136"/>
          <p:cNvSpPr>
            <a:spLocks noChangeShapeType="1"/>
          </p:cNvSpPr>
          <p:nvPr/>
        </p:nvSpPr>
        <p:spPr bwMode="auto">
          <a:xfrm>
            <a:off x="7877175" y="2752725"/>
            <a:ext cx="16383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27702" name="Group 128"/>
          <p:cNvGrpSpPr>
            <a:grpSpLocks/>
          </p:cNvGrpSpPr>
          <p:nvPr/>
        </p:nvGrpSpPr>
        <p:grpSpPr bwMode="auto">
          <a:xfrm>
            <a:off x="8029576" y="2579688"/>
            <a:ext cx="473075" cy="228600"/>
            <a:chOff x="1287" y="2524"/>
            <a:chExt cx="260" cy="100"/>
          </a:xfrm>
        </p:grpSpPr>
        <p:sp>
          <p:nvSpPr>
            <p:cNvPr id="13429"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0"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1"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32"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7703" name="Group 137"/>
          <p:cNvGrpSpPr>
            <a:grpSpLocks/>
          </p:cNvGrpSpPr>
          <p:nvPr/>
        </p:nvGrpSpPr>
        <p:grpSpPr bwMode="auto">
          <a:xfrm>
            <a:off x="8824914" y="2570163"/>
            <a:ext cx="473075" cy="228600"/>
            <a:chOff x="1287" y="2524"/>
            <a:chExt cx="260" cy="100"/>
          </a:xfrm>
        </p:grpSpPr>
        <p:sp>
          <p:nvSpPr>
            <p:cNvPr id="13425"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26"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27"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28"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369" name="Oval 143"/>
          <p:cNvSpPr>
            <a:spLocks noChangeArrowheads="1"/>
          </p:cNvSpPr>
          <p:nvPr/>
        </p:nvSpPr>
        <p:spPr bwMode="auto">
          <a:xfrm>
            <a:off x="8766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P3</a:t>
            </a:r>
          </a:p>
        </p:txBody>
      </p:sp>
      <p:sp>
        <p:nvSpPr>
          <p:cNvPr id="27705" name="Freeform 144"/>
          <p:cNvSpPr>
            <a:spLocks/>
          </p:cNvSpPr>
          <p:nvPr/>
        </p:nvSpPr>
        <p:spPr bwMode="auto">
          <a:xfrm>
            <a:off x="3017839" y="2439989"/>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706" name="Freeform 145"/>
          <p:cNvSpPr>
            <a:spLocks/>
          </p:cNvSpPr>
          <p:nvPr/>
        </p:nvSpPr>
        <p:spPr bwMode="auto">
          <a:xfrm>
            <a:off x="6003926" y="2471739"/>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707" name="Freeform 146"/>
          <p:cNvSpPr>
            <a:spLocks/>
          </p:cNvSpPr>
          <p:nvPr/>
        </p:nvSpPr>
        <p:spPr bwMode="auto">
          <a:xfrm>
            <a:off x="6662739"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7708" name="Group 147"/>
          <p:cNvGrpSpPr>
            <a:grpSpLocks/>
          </p:cNvGrpSpPr>
          <p:nvPr/>
        </p:nvGrpSpPr>
        <p:grpSpPr bwMode="auto">
          <a:xfrm>
            <a:off x="6761164" y="4684709"/>
            <a:ext cx="2063750" cy="657224"/>
            <a:chOff x="2741" y="3750"/>
            <a:chExt cx="1300" cy="414"/>
          </a:xfrm>
        </p:grpSpPr>
        <p:sp>
          <p:nvSpPr>
            <p:cNvPr id="13422"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23"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424" name="Text Box 150"/>
            <p:cNvSpPr txBox="1">
              <a:spLocks noChangeArrowheads="1"/>
            </p:cNvSpPr>
            <p:nvPr/>
          </p:nvSpPr>
          <p:spPr bwMode="auto">
            <a:xfrm>
              <a:off x="2813" y="3875"/>
              <a:ext cx="122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IP,port: C,5775</a:t>
              </a:r>
            </a:p>
            <a:p>
              <a:pPr algn="l">
                <a:lnSpc>
                  <a:spcPct val="85000"/>
                </a:lnSpc>
                <a:defRPr/>
              </a:pPr>
              <a:r>
                <a:rPr lang="en-US" sz="1400"/>
                <a:t>dest IP,port: B,80</a:t>
              </a:r>
            </a:p>
          </p:txBody>
        </p:sp>
      </p:grpSp>
      <p:grpSp>
        <p:nvGrpSpPr>
          <p:cNvPr id="27709" name="Group 151"/>
          <p:cNvGrpSpPr>
            <a:grpSpLocks/>
          </p:cNvGrpSpPr>
          <p:nvPr/>
        </p:nvGrpSpPr>
        <p:grpSpPr bwMode="auto">
          <a:xfrm>
            <a:off x="6831013" y="5473700"/>
            <a:ext cx="2063750" cy="661988"/>
            <a:chOff x="2741" y="3750"/>
            <a:chExt cx="1300" cy="417"/>
          </a:xfrm>
        </p:grpSpPr>
        <p:sp>
          <p:nvSpPr>
            <p:cNvPr id="13419"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20"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421" name="Text Box 154"/>
            <p:cNvSpPr txBox="1">
              <a:spLocks noChangeArrowheads="1"/>
            </p:cNvSpPr>
            <p:nvPr/>
          </p:nvSpPr>
          <p:spPr bwMode="auto">
            <a:xfrm>
              <a:off x="2813" y="3875"/>
              <a:ext cx="1228"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a:t>source </a:t>
              </a:r>
              <a:r>
                <a:rPr lang="en-US" sz="1400" dirty="0" err="1"/>
                <a:t>IP,port</a:t>
              </a:r>
              <a:r>
                <a:rPr lang="en-US" sz="1400" dirty="0"/>
                <a:t>: C,9157</a:t>
              </a:r>
            </a:p>
            <a:p>
              <a:pPr algn="l">
                <a:lnSpc>
                  <a:spcPct val="85000"/>
                </a:lnSpc>
                <a:defRPr/>
              </a:pPr>
              <a:r>
                <a:rPr lang="en-US" sz="1400" dirty="0" err="1"/>
                <a:t>dest</a:t>
              </a:r>
              <a:r>
                <a:rPr lang="en-US" sz="1400" dirty="0"/>
                <a:t> </a:t>
              </a:r>
              <a:r>
                <a:rPr lang="en-US" sz="1400" dirty="0" err="1"/>
                <a:t>IP,port</a:t>
              </a:r>
              <a:r>
                <a:rPr lang="en-US" sz="1400" dirty="0"/>
                <a:t>: B,80</a:t>
              </a:r>
            </a:p>
          </p:txBody>
        </p:sp>
      </p:grpSp>
      <p:sp>
        <p:nvSpPr>
          <p:cNvPr id="364699" name="Text Box 155"/>
          <p:cNvSpPr txBox="1">
            <a:spLocks noChangeArrowheads="1"/>
          </p:cNvSpPr>
          <p:nvPr/>
        </p:nvSpPr>
        <p:spPr bwMode="auto">
          <a:xfrm>
            <a:off x="2032000" y="6081714"/>
            <a:ext cx="48593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CC0000"/>
                </a:solidFill>
              </a:rPr>
              <a:t>three segments, all destined to IP address: B,</a:t>
            </a:r>
          </a:p>
          <a:p>
            <a:pPr>
              <a:defRPr/>
            </a:pPr>
            <a:r>
              <a:rPr lang="en-US">
                <a:solidFill>
                  <a:srgbClr val="CC0000"/>
                </a:solidFill>
              </a:rPr>
              <a:t> dest port: 80 are demultiplexed to </a:t>
            </a:r>
            <a:r>
              <a:rPr lang="en-US" i="1">
                <a:solidFill>
                  <a:srgbClr val="CC0000"/>
                </a:solidFill>
              </a:rPr>
              <a:t>different </a:t>
            </a:r>
            <a:r>
              <a:rPr lang="en-US">
                <a:solidFill>
                  <a:srgbClr val="CC0000"/>
                </a:solidFill>
              </a:rPr>
              <a:t>sockets</a:t>
            </a:r>
          </a:p>
        </p:txBody>
      </p:sp>
      <p:sp>
        <p:nvSpPr>
          <p:cNvPr id="364700" name="Line 156"/>
          <p:cNvSpPr>
            <a:spLocks noChangeShapeType="1"/>
          </p:cNvSpPr>
          <p:nvPr/>
        </p:nvSpPr>
        <p:spPr bwMode="auto">
          <a:xfrm>
            <a:off x="5026025" y="5770563"/>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64701" name="Line 157"/>
          <p:cNvSpPr>
            <a:spLocks noChangeShapeType="1"/>
          </p:cNvSpPr>
          <p:nvPr/>
        </p:nvSpPr>
        <p:spPr bwMode="auto">
          <a:xfrm>
            <a:off x="8094663" y="5292725"/>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64702" name="Line 158"/>
          <p:cNvSpPr>
            <a:spLocks noChangeShapeType="1"/>
          </p:cNvSpPr>
          <p:nvPr/>
        </p:nvSpPr>
        <p:spPr bwMode="auto">
          <a:xfrm>
            <a:off x="8170863" y="6086475"/>
            <a:ext cx="285750"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379" name="Text Box 160"/>
          <p:cNvSpPr txBox="1">
            <a:spLocks noChangeArrowheads="1"/>
          </p:cNvSpPr>
          <p:nvPr/>
        </p:nvSpPr>
        <p:spPr bwMode="auto">
          <a:xfrm flipH="1">
            <a:off x="6570663" y="3702051"/>
            <a:ext cx="1147762"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latin typeface="Gill Sans MT" charset="0"/>
              </a:rPr>
              <a:t>server: IP address B</a:t>
            </a:r>
          </a:p>
        </p:txBody>
      </p:sp>
      <p:grpSp>
        <p:nvGrpSpPr>
          <p:cNvPr id="27715" name="Group 161"/>
          <p:cNvGrpSpPr>
            <a:grpSpLocks/>
          </p:cNvGrpSpPr>
          <p:nvPr/>
        </p:nvGrpSpPr>
        <p:grpSpPr bwMode="auto">
          <a:xfrm>
            <a:off x="4344989" y="3192463"/>
            <a:ext cx="358775" cy="704850"/>
            <a:chOff x="4140" y="429"/>
            <a:chExt cx="1425" cy="2396"/>
          </a:xfrm>
        </p:grpSpPr>
        <p:sp>
          <p:nvSpPr>
            <p:cNvPr id="27722" name="Freeform 162"/>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88"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724" name="Freeform 164"/>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5" name="Freeform 165"/>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91"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7727" name="Group 167"/>
            <p:cNvGrpSpPr>
              <a:grpSpLocks/>
            </p:cNvGrpSpPr>
            <p:nvPr/>
          </p:nvGrpSpPr>
          <p:grpSpPr bwMode="auto">
            <a:xfrm>
              <a:off x="4749" y="668"/>
              <a:ext cx="581" cy="145"/>
              <a:chOff x="614" y="2568"/>
              <a:chExt cx="725" cy="139"/>
            </a:xfrm>
          </p:grpSpPr>
          <p:sp>
            <p:nvSpPr>
              <p:cNvPr id="13417" name="AutoShape 168"/>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18"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393"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7729" name="Group 171"/>
            <p:cNvGrpSpPr>
              <a:grpSpLocks/>
            </p:cNvGrpSpPr>
            <p:nvPr/>
          </p:nvGrpSpPr>
          <p:grpSpPr bwMode="auto">
            <a:xfrm>
              <a:off x="4747" y="994"/>
              <a:ext cx="581" cy="134"/>
              <a:chOff x="614" y="2568"/>
              <a:chExt cx="725" cy="139"/>
            </a:xfrm>
          </p:grpSpPr>
          <p:sp>
            <p:nvSpPr>
              <p:cNvPr id="13415" name="AutoShape 172"/>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16"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395"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396"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7732" name="Group 176"/>
            <p:cNvGrpSpPr>
              <a:grpSpLocks/>
            </p:cNvGrpSpPr>
            <p:nvPr/>
          </p:nvGrpSpPr>
          <p:grpSpPr bwMode="auto">
            <a:xfrm>
              <a:off x="4735" y="1627"/>
              <a:ext cx="582" cy="151"/>
              <a:chOff x="614" y="2568"/>
              <a:chExt cx="725" cy="139"/>
            </a:xfrm>
          </p:grpSpPr>
          <p:sp>
            <p:nvSpPr>
              <p:cNvPr id="13413" name="AutoShape 177"/>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14"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7733" name="Freeform 179"/>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734" name="Group 180"/>
            <p:cNvGrpSpPr>
              <a:grpSpLocks/>
            </p:cNvGrpSpPr>
            <p:nvPr/>
          </p:nvGrpSpPr>
          <p:grpSpPr bwMode="auto">
            <a:xfrm>
              <a:off x="4739" y="1327"/>
              <a:ext cx="582" cy="139"/>
              <a:chOff x="614" y="2568"/>
              <a:chExt cx="725" cy="139"/>
            </a:xfrm>
          </p:grpSpPr>
          <p:sp>
            <p:nvSpPr>
              <p:cNvPr id="13411" name="AutoShape 181"/>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12"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400"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736" name="Freeform 184"/>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37" name="Freeform 185"/>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03" name="Oval 186"/>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739" name="Freeform 187"/>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405"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06"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07" name="Oval 190"/>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08" name="Oval 191"/>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13409" name="Oval 192"/>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410"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7716" name="Group 194"/>
          <p:cNvGrpSpPr>
            <a:grpSpLocks/>
          </p:cNvGrpSpPr>
          <p:nvPr/>
        </p:nvGrpSpPr>
        <p:grpSpPr bwMode="auto">
          <a:xfrm>
            <a:off x="1479550" y="3613151"/>
            <a:ext cx="711200" cy="669925"/>
            <a:chOff x="-44" y="1473"/>
            <a:chExt cx="981" cy="1105"/>
          </a:xfrm>
        </p:grpSpPr>
        <p:pic>
          <p:nvPicPr>
            <p:cNvPr id="27720" name="Picture 19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21" name="Freeform 196"/>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7717" name="Group 197"/>
          <p:cNvGrpSpPr>
            <a:grpSpLocks/>
          </p:cNvGrpSpPr>
          <p:nvPr/>
        </p:nvGrpSpPr>
        <p:grpSpPr bwMode="auto">
          <a:xfrm flipH="1">
            <a:off x="9782175" y="3529014"/>
            <a:ext cx="711200" cy="669925"/>
            <a:chOff x="-44" y="1473"/>
            <a:chExt cx="981" cy="1105"/>
          </a:xfrm>
        </p:grpSpPr>
        <p:pic>
          <p:nvPicPr>
            <p:cNvPr id="27718" name="Picture 19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9" name="Freeform 199"/>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289490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User Datagram Protocol</a:t>
            </a:r>
          </a:p>
        </p:txBody>
      </p:sp>
      <p:sp>
        <p:nvSpPr>
          <p:cNvPr id="3" name="Content Placeholder 2"/>
          <p:cNvSpPr>
            <a:spLocks noGrp="1"/>
          </p:cNvSpPr>
          <p:nvPr>
            <p:ph idx="1"/>
          </p:nvPr>
        </p:nvSpPr>
        <p:spPr/>
        <p:txBody>
          <a:bodyPr>
            <a:normAutofit fontScale="77500" lnSpcReduction="20000"/>
          </a:bodyPr>
          <a:lstStyle/>
          <a:p>
            <a:r>
              <a:rPr lang="en-US" dirty="0"/>
              <a:t>UDP  does just about as little as a transport protocol can do.</a:t>
            </a:r>
          </a:p>
          <a:p>
            <a:r>
              <a:rPr lang="en-US" dirty="0"/>
              <a:t> Aside from the multiplexing/</a:t>
            </a:r>
            <a:r>
              <a:rPr lang="en-US" dirty="0" err="1"/>
              <a:t>demultiplexing</a:t>
            </a:r>
            <a:r>
              <a:rPr lang="en-US" dirty="0"/>
              <a:t> function and some light error checking, it adds nothing to IP. In fact, if the application developer chooses UDP instead of TCP, then the application is almost directly talking with IP. </a:t>
            </a:r>
          </a:p>
          <a:p>
            <a:r>
              <a:rPr lang="en-US" dirty="0"/>
              <a:t>UDP takes messages from the application process, attaches source and destination port number fields for the multiplexing/</a:t>
            </a:r>
            <a:r>
              <a:rPr lang="en-US" dirty="0" err="1"/>
              <a:t>demultiplexing</a:t>
            </a:r>
            <a:r>
              <a:rPr lang="en-US" dirty="0"/>
              <a:t> service, adds two other small fields, and passes the resulting segment to the network layer. </a:t>
            </a:r>
          </a:p>
          <a:p>
            <a:r>
              <a:rPr lang="en-US" dirty="0"/>
              <a:t>The network layer encapsulates the transport-layer segment into an IP datagram and then makes a best-effort attempt to deliver the segment to the receiving host. </a:t>
            </a:r>
          </a:p>
          <a:p>
            <a:r>
              <a:rPr lang="en-US" dirty="0"/>
              <a:t>If the segment arrives at the receiving host, UDP uses the destination port number to deliver the segment’s data to the correct application process.</a:t>
            </a:r>
          </a:p>
          <a:p>
            <a:r>
              <a:rPr lang="en-US" dirty="0"/>
              <a:t> Note that with UDP there is no handshaking between sending and receiving transport-layer entities before sending a segment. For this reason, UDP is said to be </a:t>
            </a:r>
            <a:r>
              <a:rPr lang="en-US" b="1" i="1" dirty="0">
                <a:solidFill>
                  <a:srgbClr val="FF0000"/>
                </a:solidFill>
              </a:rPr>
              <a:t>connectionless</a:t>
            </a:r>
            <a:r>
              <a:rPr lang="en-US" i="1" dirty="0"/>
              <a:t>.</a:t>
            </a:r>
            <a:endParaRPr lang="en-US" dirty="0"/>
          </a:p>
        </p:txBody>
      </p:sp>
    </p:spTree>
    <p:extLst>
      <p:ext uri="{BB962C8B-B14F-4D97-AF65-F5344CB8AC3E}">
        <p14:creationId xmlns:p14="http://schemas.microsoft.com/office/powerpoint/2010/main" val="344537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reasons of choosing UDP over TCP</a:t>
            </a:r>
          </a:p>
        </p:txBody>
      </p:sp>
      <p:sp>
        <p:nvSpPr>
          <p:cNvPr id="3" name="Content Placeholder 2"/>
          <p:cNvSpPr>
            <a:spLocks noGrp="1"/>
          </p:cNvSpPr>
          <p:nvPr>
            <p:ph idx="1"/>
          </p:nvPr>
        </p:nvSpPr>
        <p:spPr/>
        <p:txBody>
          <a:bodyPr>
            <a:normAutofit fontScale="92500"/>
          </a:bodyPr>
          <a:lstStyle/>
          <a:p>
            <a:r>
              <a:rPr lang="en-US" b="1" i="1" dirty="0"/>
              <a:t>Finer application-level control over what data is sent, and when:</a:t>
            </a:r>
            <a:r>
              <a:rPr lang="en-US" i="1" dirty="0"/>
              <a:t> </a:t>
            </a:r>
          </a:p>
          <a:p>
            <a:pPr lvl="1"/>
            <a:r>
              <a:rPr lang="en-US" dirty="0"/>
              <a:t>Under UDP, as soon as an application process passes data to UDP, UDP will package the data inside a UDP segment and immediately pass the segment to the network layer.</a:t>
            </a:r>
          </a:p>
          <a:p>
            <a:pPr lvl="1"/>
            <a:r>
              <a:rPr lang="en-US" dirty="0"/>
              <a:t>TCP, on the other hand, has a congestion-control mechanism that throttles the transport-layer TCP sender when one or more links between the source and destination hosts become excessively congested.</a:t>
            </a:r>
          </a:p>
          <a:p>
            <a:pPr lvl="1"/>
            <a:r>
              <a:rPr lang="en-US" dirty="0"/>
              <a:t> TCP will also continue to resend a segment until the receipt of the segment has been acknowledged by the destination, regardless of how long reliable delivery takes. </a:t>
            </a:r>
          </a:p>
          <a:p>
            <a:pPr lvl="1"/>
            <a:r>
              <a:rPr lang="en-US" dirty="0"/>
              <a:t>Since real-time applications often require a minimum sending rate, do not want to overly delay segment transmission, and can tolerate some data loss, TCP’s service model is not particularly well matched to these applications’ needs.</a:t>
            </a:r>
          </a:p>
        </p:txBody>
      </p:sp>
    </p:spTree>
    <p:extLst>
      <p:ext uri="{BB962C8B-B14F-4D97-AF65-F5344CB8AC3E}">
        <p14:creationId xmlns:p14="http://schemas.microsoft.com/office/powerpoint/2010/main" val="272145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reasons of choosing UDP over TCP(Cont..)</a:t>
            </a:r>
          </a:p>
        </p:txBody>
      </p:sp>
      <p:sp>
        <p:nvSpPr>
          <p:cNvPr id="3" name="Content Placeholder 2"/>
          <p:cNvSpPr>
            <a:spLocks noGrp="1"/>
          </p:cNvSpPr>
          <p:nvPr>
            <p:ph idx="1"/>
          </p:nvPr>
        </p:nvSpPr>
        <p:spPr/>
        <p:txBody>
          <a:bodyPr>
            <a:normAutofit/>
          </a:bodyPr>
          <a:lstStyle/>
          <a:p>
            <a:r>
              <a:rPr lang="en-US" b="1" i="1" dirty="0"/>
              <a:t>No connection establishment:</a:t>
            </a:r>
          </a:p>
          <a:p>
            <a:pPr lvl="1"/>
            <a:r>
              <a:rPr lang="en-US" b="1" i="1" dirty="0"/>
              <a:t> </a:t>
            </a:r>
            <a:r>
              <a:rPr lang="en-US" dirty="0"/>
              <a:t>TCP uses a three-way handshake before it starts to transfer data. UDP just blasts away without any formal preliminaries. </a:t>
            </a:r>
          </a:p>
          <a:p>
            <a:pPr lvl="1"/>
            <a:r>
              <a:rPr lang="en-US" dirty="0"/>
              <a:t>Thus UDP does not introduce any delay to establish a connection. </a:t>
            </a:r>
          </a:p>
          <a:p>
            <a:pPr lvl="1"/>
            <a:r>
              <a:rPr lang="en-US" dirty="0"/>
              <a:t>This is probably the principal reason why DNS runs over UDP rather than TCP—DNS would be much slower if it ran over TCP. HTTP uses TCP rather than UDP, since reliability is critical for Web pages with text.</a:t>
            </a:r>
          </a:p>
          <a:p>
            <a:r>
              <a:rPr lang="en-US" b="1" i="1" dirty="0"/>
              <a:t>Small packet header overhead:</a:t>
            </a:r>
          </a:p>
          <a:p>
            <a:pPr lvl="1"/>
            <a:r>
              <a:rPr lang="en-US" dirty="0"/>
              <a:t>The TCP segment has 20 bytes of header overhead in every segment, whereas UDP has only 8 bytes of overhead.</a:t>
            </a:r>
          </a:p>
        </p:txBody>
      </p:sp>
    </p:spTree>
    <p:extLst>
      <p:ext uri="{BB962C8B-B14F-4D97-AF65-F5344CB8AC3E}">
        <p14:creationId xmlns:p14="http://schemas.microsoft.com/office/powerpoint/2010/main" val="308483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UDP Segment Structure</a:t>
            </a:r>
            <a:endParaRPr lang="en-US" dirty="0"/>
          </a:p>
        </p:txBody>
      </p:sp>
      <p:sp>
        <p:nvSpPr>
          <p:cNvPr id="9" name="Content Placeholder 8"/>
          <p:cNvSpPr>
            <a:spLocks noGrp="1"/>
          </p:cNvSpPr>
          <p:nvPr>
            <p:ph sz="half" idx="1"/>
          </p:nvPr>
        </p:nvSpPr>
        <p:spPr>
          <a:xfrm>
            <a:off x="838200" y="1825625"/>
            <a:ext cx="6424756" cy="4351338"/>
          </a:xfrm>
        </p:spPr>
        <p:txBody>
          <a:bodyPr>
            <a:normAutofit fontScale="70000" lnSpcReduction="20000"/>
          </a:bodyPr>
          <a:lstStyle/>
          <a:p>
            <a:r>
              <a:rPr lang="en-US" dirty="0"/>
              <a:t>The application data occupies the data field of the UDP segment. </a:t>
            </a:r>
          </a:p>
          <a:p>
            <a:pPr lvl="1"/>
            <a:r>
              <a:rPr lang="en-US" dirty="0"/>
              <a:t>For example, for DNS, the data field contains either a query message or a response message.</a:t>
            </a:r>
          </a:p>
          <a:p>
            <a:r>
              <a:rPr lang="en-US" dirty="0"/>
              <a:t>The UDP header has only four fields, each consisting of two bytes.</a:t>
            </a:r>
          </a:p>
          <a:p>
            <a:r>
              <a:rPr lang="en-US" dirty="0"/>
              <a:t>the port numbers allow the destination host to pass the application data to the correct process running on the destination end system</a:t>
            </a:r>
          </a:p>
          <a:p>
            <a:r>
              <a:rPr lang="en-US" dirty="0"/>
              <a:t>The length field specifies the number of bytes in the UDP segment (header plus data).</a:t>
            </a:r>
          </a:p>
          <a:p>
            <a:r>
              <a:rPr lang="en-US" dirty="0"/>
              <a:t>An explicit length value is needed since the size of the data field may differ from one UDP segment to the next. </a:t>
            </a:r>
          </a:p>
          <a:p>
            <a:r>
              <a:rPr lang="en-US" dirty="0"/>
              <a:t>The checksum is used by the receiving host to check whether errors have been introduced into the segment.</a:t>
            </a:r>
          </a:p>
        </p:txBody>
      </p:sp>
      <p:sp>
        <p:nvSpPr>
          <p:cNvPr id="10" name="Content Placeholder 9"/>
          <p:cNvSpPr>
            <a:spLocks noGrp="1"/>
          </p:cNvSpPr>
          <p:nvPr>
            <p:ph sz="half" idx="2"/>
          </p:nvPr>
        </p:nvSpPr>
        <p:spPr>
          <a:xfrm>
            <a:off x="7426036" y="1825625"/>
            <a:ext cx="3927764" cy="4351338"/>
          </a:xfrm>
        </p:spPr>
        <p:txBody>
          <a:bodyPr>
            <a:normAutofit fontScale="70000" lnSpcReduction="20000"/>
          </a:bodyPr>
          <a:lstStyle/>
          <a:p>
            <a:endParaRPr lang="en-US" dirty="0"/>
          </a:p>
        </p:txBody>
      </p:sp>
      <p:sp>
        <p:nvSpPr>
          <p:cNvPr id="8" name="AutoShape 6" descr="Image result for UDP segment structur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0" name="Picture 8" descr="Image result for UDP segmen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956" y="1690689"/>
            <a:ext cx="4243244" cy="473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9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UDP Checksum</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The UDP checksum provides for error detection. </a:t>
            </a:r>
          </a:p>
          <a:p>
            <a:r>
              <a:rPr lang="en-US" dirty="0"/>
              <a:t>That is, the checksum is used to determine whether bits within the UDP segment have been altered as it moved from source to destination.</a:t>
            </a:r>
          </a:p>
          <a:p>
            <a:r>
              <a:rPr lang="en-US" dirty="0"/>
              <a:t> UDP at the sender side performs the 1s complement of the sum of all the 16-bit words in the segment, with any overflow encountered during the sum being wrapped around. </a:t>
            </a:r>
          </a:p>
          <a:p>
            <a:r>
              <a:rPr lang="en-US" dirty="0"/>
              <a:t>This result is put in the checksum field of the UDP segment.</a:t>
            </a:r>
          </a:p>
          <a:p>
            <a:r>
              <a:rPr lang="en-US" dirty="0"/>
              <a:t>As an example, suppose that we have the following three 16-bit words:</a:t>
            </a:r>
          </a:p>
          <a:p>
            <a:pPr marL="514350" indent="-514350">
              <a:buFont typeface="+mj-lt"/>
              <a:buAutoNum type="arabicPeriod"/>
            </a:pPr>
            <a:r>
              <a:rPr lang="en-US" dirty="0"/>
              <a:t>0110011001100000</a:t>
            </a:r>
          </a:p>
          <a:p>
            <a:pPr marL="514350" indent="-514350">
              <a:buFont typeface="+mj-lt"/>
              <a:buAutoNum type="arabicPeriod"/>
            </a:pPr>
            <a:r>
              <a:rPr lang="en-US" dirty="0"/>
              <a:t>0101010101010101</a:t>
            </a:r>
          </a:p>
          <a:p>
            <a:pPr marL="514350" indent="-514350">
              <a:buFont typeface="+mj-lt"/>
              <a:buAutoNum type="arabicPeriod"/>
            </a:pPr>
            <a:r>
              <a:rPr lang="en-US" dirty="0"/>
              <a:t>1000111100001100</a:t>
            </a:r>
          </a:p>
        </p:txBody>
      </p:sp>
    </p:spTree>
    <p:extLst>
      <p:ext uri="{BB962C8B-B14F-4D97-AF65-F5344CB8AC3E}">
        <p14:creationId xmlns:p14="http://schemas.microsoft.com/office/powerpoint/2010/main" val="391751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4099"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0A1F4890-B8E7-43F5-A2C5-B40BE77A3F05}" type="slidenum">
              <a:rPr lang="en-US" altLang="en-US" sz="1200"/>
              <a:pPr/>
              <a:t>2</a:t>
            </a:fld>
            <a:endParaRPr lang="en-US" altLang="en-US" sz="1200"/>
          </a:p>
        </p:txBody>
      </p:sp>
      <p:grpSp>
        <p:nvGrpSpPr>
          <p:cNvPr id="18435" name="Group 894"/>
          <p:cNvGrpSpPr>
            <a:grpSpLocks/>
          </p:cNvGrpSpPr>
          <p:nvPr/>
        </p:nvGrpSpPr>
        <p:grpSpPr bwMode="auto">
          <a:xfrm>
            <a:off x="6626226" y="1601788"/>
            <a:ext cx="3540125" cy="4545012"/>
            <a:chOff x="3277" y="974"/>
            <a:chExt cx="2230" cy="2863"/>
          </a:xfrm>
        </p:grpSpPr>
        <p:sp>
          <p:nvSpPr>
            <p:cNvPr id="18464" name="Freeform 895"/>
            <p:cNvSpPr>
              <a:spLocks/>
            </p:cNvSpPr>
            <p:nvPr/>
          </p:nvSpPr>
          <p:spPr bwMode="auto">
            <a:xfrm>
              <a:off x="3277" y="1079"/>
              <a:ext cx="1094" cy="675"/>
            </a:xfrm>
            <a:custGeom>
              <a:avLst/>
              <a:gdLst>
                <a:gd name="T0" fmla="*/ 948 w 1036"/>
                <a:gd name="T1" fmla="*/ 11 h 675"/>
                <a:gd name="T2" fmla="*/ 571 w 1036"/>
                <a:gd name="T3" fmla="*/ 53 h 675"/>
                <a:gd name="T4" fmla="*/ 302 w 1036"/>
                <a:gd name="T5" fmla="*/ 129 h 675"/>
                <a:gd name="T6" fmla="*/ 224 w 1036"/>
                <a:gd name="T7" fmla="*/ 229 h 675"/>
                <a:gd name="T8" fmla="*/ 31 w 1036"/>
                <a:gd name="T9" fmla="*/ 297 h 675"/>
                <a:gd name="T10" fmla="*/ 25 w 1036"/>
                <a:gd name="T11" fmla="*/ 459 h 675"/>
                <a:gd name="T12" fmla="*/ 193 w 1036"/>
                <a:gd name="T13" fmla="*/ 489 h 675"/>
                <a:gd name="T14" fmla="*/ 672 w 1036"/>
                <a:gd name="T15" fmla="*/ 489 h 675"/>
                <a:gd name="T16" fmla="*/ 874 w 1036"/>
                <a:gd name="T17" fmla="*/ 555 h 675"/>
                <a:gd name="T18" fmla="*/ 1100 w 1036"/>
                <a:gd name="T19" fmla="*/ 657 h 675"/>
                <a:gd name="T20" fmla="*/ 1274 w 1036"/>
                <a:gd name="T21" fmla="*/ 661 h 675"/>
                <a:gd name="T22" fmla="*/ 1393 w 1036"/>
                <a:gd name="T23" fmla="*/ 603 h 675"/>
                <a:gd name="T24" fmla="*/ 1453 w 1036"/>
                <a:gd name="T25" fmla="*/ 445 h 675"/>
                <a:gd name="T26" fmla="*/ 1491 w 1036"/>
                <a:gd name="T27" fmla="*/ 291 h 675"/>
                <a:gd name="T28" fmla="*/ 1495 w 1036"/>
                <a:gd name="T29" fmla="*/ 107 h 675"/>
                <a:gd name="T30" fmla="*/ 1368 w 1036"/>
                <a:gd name="T31" fmla="*/ 17 h 675"/>
                <a:gd name="T32" fmla="*/ 1135 w 1036"/>
                <a:gd name="T33" fmla="*/ 3 h 675"/>
                <a:gd name="T34" fmla="*/ 9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5" name="Group 896"/>
            <p:cNvGrpSpPr>
              <a:grpSpLocks/>
            </p:cNvGrpSpPr>
            <p:nvPr/>
          </p:nvGrpSpPr>
          <p:grpSpPr bwMode="auto">
            <a:xfrm>
              <a:off x="3383" y="1920"/>
              <a:ext cx="919" cy="588"/>
              <a:chOff x="2889" y="1631"/>
              <a:chExt cx="980" cy="743"/>
            </a:xfrm>
          </p:grpSpPr>
          <p:sp>
            <p:nvSpPr>
              <p:cNvPr id="4508" name="Rectangle 897"/>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509" name="AutoShape 898"/>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CCFF"/>
                  </a:solidFill>
                  <a:latin typeface="Arial" charset="0"/>
                  <a:ea typeface="ＭＳ Ｐゴシック" charset="0"/>
                </a:endParaRPr>
              </a:p>
            </p:txBody>
          </p:sp>
        </p:grpSp>
        <p:sp>
          <p:nvSpPr>
            <p:cNvPr id="18466" name="Freeform 899"/>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2" name="Line 900"/>
            <p:cNvSpPr>
              <a:spLocks noChangeShapeType="1"/>
            </p:cNvSpPr>
            <p:nvPr/>
          </p:nvSpPr>
          <p:spPr bwMode="auto">
            <a:xfrm rot="-5400000">
              <a:off x="4942" y="3252"/>
              <a:ext cx="330" cy="88"/>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3" name="Line 901"/>
            <p:cNvSpPr>
              <a:spLocks noChangeShapeType="1"/>
            </p:cNvSpPr>
            <p:nvPr/>
          </p:nvSpPr>
          <p:spPr bwMode="auto">
            <a:xfrm rot="5400000" flipV="1">
              <a:off x="5034" y="3429"/>
              <a:ext cx="2" cy="54"/>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4" name="Line 902"/>
            <p:cNvSpPr>
              <a:spLocks noChangeShapeType="1"/>
            </p:cNvSpPr>
            <p:nvPr/>
          </p:nvSpPr>
          <p:spPr bwMode="auto">
            <a:xfrm rot="-5400000">
              <a:off x="5151" y="3225"/>
              <a:ext cx="0" cy="72"/>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5" name="Line 903"/>
            <p:cNvSpPr>
              <a:spLocks noChangeShapeType="1"/>
            </p:cNvSpPr>
            <p:nvPr/>
          </p:nvSpPr>
          <p:spPr bwMode="auto">
            <a:xfrm flipH="1">
              <a:off x="3827" y="2977"/>
              <a:ext cx="160" cy="2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36" name="Line 904"/>
            <p:cNvSpPr>
              <a:spLocks noChangeShapeType="1"/>
            </p:cNvSpPr>
            <p:nvPr/>
          </p:nvSpPr>
          <p:spPr bwMode="auto">
            <a:xfrm>
              <a:off x="3843" y="3009"/>
              <a:ext cx="124"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37" name="Line 905"/>
            <p:cNvSpPr>
              <a:spLocks noChangeShapeType="1"/>
            </p:cNvSpPr>
            <p:nvPr/>
          </p:nvSpPr>
          <p:spPr bwMode="auto">
            <a:xfrm>
              <a:off x="3680" y="3221"/>
              <a:ext cx="17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38" name="Line 906"/>
            <p:cNvSpPr>
              <a:spLocks noChangeShapeType="1"/>
            </p:cNvSpPr>
            <p:nvPr/>
          </p:nvSpPr>
          <p:spPr bwMode="auto">
            <a:xfrm>
              <a:off x="3914" y="3271"/>
              <a:ext cx="309"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39" name="Line 907"/>
            <p:cNvSpPr>
              <a:spLocks noChangeShapeType="1"/>
            </p:cNvSpPr>
            <p:nvPr/>
          </p:nvSpPr>
          <p:spPr bwMode="auto">
            <a:xfrm flipH="1">
              <a:off x="4065" y="3213"/>
              <a:ext cx="34" cy="5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0" name="Line 908"/>
            <p:cNvSpPr>
              <a:spLocks noChangeShapeType="1"/>
            </p:cNvSpPr>
            <p:nvPr/>
          </p:nvSpPr>
          <p:spPr bwMode="auto">
            <a:xfrm>
              <a:off x="3947" y="3269"/>
              <a:ext cx="1" cy="5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1" name="Line 909"/>
            <p:cNvSpPr>
              <a:spLocks noChangeShapeType="1"/>
            </p:cNvSpPr>
            <p:nvPr/>
          </p:nvSpPr>
          <p:spPr bwMode="auto">
            <a:xfrm flipH="1" flipV="1">
              <a:off x="4197" y="3274"/>
              <a:ext cx="0" cy="4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2" name="Line 910"/>
            <p:cNvSpPr>
              <a:spLocks noChangeShapeType="1"/>
            </p:cNvSpPr>
            <p:nvPr/>
          </p:nvSpPr>
          <p:spPr bwMode="auto">
            <a:xfrm>
              <a:off x="4248" y="3185"/>
              <a:ext cx="317" cy="17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3" name="Line 911"/>
            <p:cNvSpPr>
              <a:spLocks noChangeShapeType="1"/>
            </p:cNvSpPr>
            <p:nvPr/>
          </p:nvSpPr>
          <p:spPr bwMode="auto">
            <a:xfrm>
              <a:off x="3901" y="3144"/>
              <a:ext cx="51"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4" name="Line 912"/>
            <p:cNvSpPr>
              <a:spLocks noChangeShapeType="1"/>
            </p:cNvSpPr>
            <p:nvPr/>
          </p:nvSpPr>
          <p:spPr bwMode="auto">
            <a:xfrm>
              <a:off x="3809" y="2257"/>
              <a:ext cx="148"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45" name="Line 913"/>
            <p:cNvSpPr>
              <a:spLocks noChangeShapeType="1"/>
            </p:cNvSpPr>
            <p:nvPr/>
          </p:nvSpPr>
          <p:spPr bwMode="auto">
            <a:xfrm flipV="1">
              <a:off x="3711" y="2354"/>
              <a:ext cx="106" cy="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18481" name="Group 914"/>
            <p:cNvGrpSpPr>
              <a:grpSpLocks/>
            </p:cNvGrpSpPr>
            <p:nvPr/>
          </p:nvGrpSpPr>
          <p:grpSpPr bwMode="auto">
            <a:xfrm>
              <a:off x="3535" y="2207"/>
              <a:ext cx="319" cy="222"/>
              <a:chOff x="2967" y="478"/>
              <a:chExt cx="788" cy="625"/>
            </a:xfrm>
          </p:grpSpPr>
          <p:pic>
            <p:nvPicPr>
              <p:cNvPr id="18841" name="Picture 915" descr="access_point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 name="Picture 916" descr="antenna_radiation_styliz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82" name="Freeform 917"/>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3" name="Freeform 918"/>
            <p:cNvSpPr>
              <a:spLocks/>
            </p:cNvSpPr>
            <p:nvPr/>
          </p:nvSpPr>
          <p:spPr bwMode="auto">
            <a:xfrm>
              <a:off x="4417" y="1263"/>
              <a:ext cx="1090" cy="709"/>
            </a:xfrm>
            <a:custGeom>
              <a:avLst/>
              <a:gdLst>
                <a:gd name="T0" fmla="*/ 5057 w 765"/>
                <a:gd name="T1" fmla="*/ 207 h 459"/>
                <a:gd name="T2" fmla="*/ 3427 w 765"/>
                <a:gd name="T3" fmla="*/ 1471 h 459"/>
                <a:gd name="T4" fmla="*/ 1146 w 765"/>
                <a:gd name="T5" fmla="*/ 2093 h 459"/>
                <a:gd name="T6" fmla="*/ 164 w 765"/>
                <a:gd name="T7" fmla="*/ 7053 h 459"/>
                <a:gd name="T8" fmla="*/ 2144 w 765"/>
                <a:gd name="T9" fmla="*/ 9319 h 459"/>
                <a:gd name="T10" fmla="*/ 4121 w 765"/>
                <a:gd name="T11" fmla="*/ 8933 h 459"/>
                <a:gd name="T12" fmla="*/ 6957 w 765"/>
                <a:gd name="T13" fmla="*/ 9319 h 459"/>
                <a:gd name="T14" fmla="*/ 8325 w 765"/>
                <a:gd name="T15" fmla="*/ 9103 h 459"/>
                <a:gd name="T16" fmla="*/ 8961 w 765"/>
                <a:gd name="T17" fmla="*/ 7810 h 459"/>
                <a:gd name="T18" fmla="*/ 8945 w 765"/>
                <a:gd name="T19" fmla="*/ 3315 h 459"/>
                <a:gd name="T20" fmla="*/ 7894 w 765"/>
                <a:gd name="T21" fmla="*/ 723 h 459"/>
                <a:gd name="T22" fmla="*/ 5057 w 765"/>
                <a:gd name="T23" fmla="*/ 20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919"/>
            <p:cNvSpPr>
              <a:spLocks noChangeShapeType="1"/>
            </p:cNvSpPr>
            <p:nvPr/>
          </p:nvSpPr>
          <p:spPr bwMode="auto">
            <a:xfrm>
              <a:off x="4659" y="2404"/>
              <a:ext cx="103" cy="7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0" name="Line 920"/>
            <p:cNvSpPr>
              <a:spLocks noChangeShapeType="1"/>
            </p:cNvSpPr>
            <p:nvPr/>
          </p:nvSpPr>
          <p:spPr bwMode="auto">
            <a:xfrm>
              <a:off x="4720" y="2354"/>
              <a:ext cx="176"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1" name="Line 921"/>
            <p:cNvSpPr>
              <a:spLocks noChangeShapeType="1"/>
            </p:cNvSpPr>
            <p:nvPr/>
          </p:nvSpPr>
          <p:spPr bwMode="auto">
            <a:xfrm flipV="1">
              <a:off x="4869" y="2408"/>
              <a:ext cx="85" cy="6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2" name="Line 922"/>
            <p:cNvSpPr>
              <a:spLocks noChangeShapeType="1"/>
            </p:cNvSpPr>
            <p:nvPr/>
          </p:nvSpPr>
          <p:spPr bwMode="auto">
            <a:xfrm>
              <a:off x="4235" y="1632"/>
              <a:ext cx="321" cy="2"/>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3" name="Line 923"/>
            <p:cNvSpPr>
              <a:spLocks noChangeShapeType="1"/>
            </p:cNvSpPr>
            <p:nvPr/>
          </p:nvSpPr>
          <p:spPr bwMode="auto">
            <a:xfrm>
              <a:off x="4635" y="2961"/>
              <a:ext cx="246" cy="11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4" name="Line 924"/>
            <p:cNvSpPr>
              <a:spLocks noChangeShapeType="1"/>
            </p:cNvSpPr>
            <p:nvPr/>
          </p:nvSpPr>
          <p:spPr bwMode="auto">
            <a:xfrm flipV="1">
              <a:off x="4244" y="2953"/>
              <a:ext cx="203" cy="1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5" name="Line 925"/>
            <p:cNvSpPr>
              <a:spLocks noChangeShapeType="1"/>
            </p:cNvSpPr>
            <p:nvPr/>
          </p:nvSpPr>
          <p:spPr bwMode="auto">
            <a:xfrm flipV="1">
              <a:off x="4271" y="3137"/>
              <a:ext cx="61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6" name="Line 926"/>
            <p:cNvSpPr>
              <a:spLocks noChangeShapeType="1"/>
            </p:cNvSpPr>
            <p:nvPr/>
          </p:nvSpPr>
          <p:spPr bwMode="auto">
            <a:xfrm flipV="1">
              <a:off x="4773" y="1572"/>
              <a:ext cx="78" cy="5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7" name="Line 927"/>
            <p:cNvSpPr>
              <a:spLocks noChangeShapeType="1"/>
            </p:cNvSpPr>
            <p:nvPr/>
          </p:nvSpPr>
          <p:spPr bwMode="auto">
            <a:xfrm>
              <a:off x="4665" y="1681"/>
              <a:ext cx="0" cy="52"/>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8" name="Line 928"/>
            <p:cNvSpPr>
              <a:spLocks noChangeShapeType="1"/>
            </p:cNvSpPr>
            <p:nvPr/>
          </p:nvSpPr>
          <p:spPr bwMode="auto">
            <a:xfrm flipV="1">
              <a:off x="4773" y="1616"/>
              <a:ext cx="166" cy="18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59" name="Line 929"/>
            <p:cNvSpPr>
              <a:spLocks noChangeShapeType="1"/>
            </p:cNvSpPr>
            <p:nvPr/>
          </p:nvSpPr>
          <p:spPr bwMode="auto">
            <a:xfrm>
              <a:off x="5003" y="1615"/>
              <a:ext cx="0" cy="12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0" name="Line 930"/>
            <p:cNvSpPr>
              <a:spLocks noChangeShapeType="1"/>
            </p:cNvSpPr>
            <p:nvPr/>
          </p:nvSpPr>
          <p:spPr bwMode="auto">
            <a:xfrm>
              <a:off x="4785" y="1808"/>
              <a:ext cx="119"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1" name="Line 931"/>
            <p:cNvSpPr>
              <a:spLocks noChangeShapeType="1"/>
            </p:cNvSpPr>
            <p:nvPr/>
          </p:nvSpPr>
          <p:spPr bwMode="auto">
            <a:xfrm>
              <a:off x="5134" y="1802"/>
              <a:ext cx="11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2" name="Line 932"/>
            <p:cNvSpPr>
              <a:spLocks noChangeShapeType="1"/>
            </p:cNvSpPr>
            <p:nvPr/>
          </p:nvSpPr>
          <p:spPr bwMode="auto">
            <a:xfrm flipH="1">
              <a:off x="4596" y="1850"/>
              <a:ext cx="62" cy="444"/>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3" name="Line 933"/>
            <p:cNvSpPr>
              <a:spLocks noChangeShapeType="1"/>
            </p:cNvSpPr>
            <p:nvPr/>
          </p:nvSpPr>
          <p:spPr bwMode="auto">
            <a:xfrm flipH="1">
              <a:off x="4969" y="1850"/>
              <a:ext cx="70" cy="45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4" name="Line 934"/>
            <p:cNvSpPr>
              <a:spLocks noChangeShapeType="1"/>
            </p:cNvSpPr>
            <p:nvPr/>
          </p:nvSpPr>
          <p:spPr bwMode="auto">
            <a:xfrm flipV="1">
              <a:off x="4581" y="2569"/>
              <a:ext cx="143" cy="27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165" name="Line 935"/>
            <p:cNvSpPr>
              <a:spLocks noChangeShapeType="1"/>
            </p:cNvSpPr>
            <p:nvPr/>
          </p:nvSpPr>
          <p:spPr bwMode="auto">
            <a:xfrm>
              <a:off x="5257" y="1801"/>
              <a:ext cx="112" cy="0"/>
            </a:xfrm>
            <a:prstGeom prst="line">
              <a:avLst/>
            </a:prstGeom>
            <a:noFill/>
            <a:ln w="952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18501" name="Group 936"/>
            <p:cNvGrpSpPr>
              <a:grpSpLocks/>
            </p:cNvGrpSpPr>
            <p:nvPr/>
          </p:nvGrpSpPr>
          <p:grpSpPr bwMode="auto">
            <a:xfrm>
              <a:off x="3813" y="1163"/>
              <a:ext cx="295" cy="391"/>
              <a:chOff x="1653" y="3023"/>
              <a:chExt cx="622" cy="911"/>
            </a:xfrm>
          </p:grpSpPr>
          <p:sp>
            <p:nvSpPr>
              <p:cNvPr id="18824"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25"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26"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27"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28"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29"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0"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1"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2"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3"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4"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5"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6"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7"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838"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04" name="Oval 952"/>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pic>
            <p:nvPicPr>
              <p:cNvPr id="18840" name="Picture 953" descr="cell_tower_radiation_gr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02" name="Group 954"/>
            <p:cNvGrpSpPr>
              <a:grpSpLocks/>
            </p:cNvGrpSpPr>
            <p:nvPr/>
          </p:nvGrpSpPr>
          <p:grpSpPr bwMode="auto">
            <a:xfrm>
              <a:off x="3962" y="1516"/>
              <a:ext cx="286" cy="160"/>
              <a:chOff x="3843" y="1516"/>
              <a:chExt cx="286" cy="160"/>
            </a:xfrm>
          </p:grpSpPr>
          <p:sp>
            <p:nvSpPr>
              <p:cNvPr id="4480" name="Line 955"/>
              <p:cNvSpPr>
                <a:spLocks noChangeShapeType="1"/>
              </p:cNvSpPr>
              <p:nvPr/>
            </p:nvSpPr>
            <p:spPr bwMode="auto">
              <a:xfrm>
                <a:off x="3843" y="1516"/>
                <a:ext cx="96" cy="60"/>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18816"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817"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818"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819" name="Group 959"/>
              <p:cNvGrpSpPr>
                <a:grpSpLocks/>
              </p:cNvGrpSpPr>
              <p:nvPr/>
            </p:nvGrpSpPr>
            <p:grpSpPr bwMode="auto">
              <a:xfrm>
                <a:off x="3932" y="1587"/>
                <a:ext cx="138" cy="33"/>
                <a:chOff x="2468" y="1332"/>
                <a:chExt cx="310" cy="60"/>
              </a:xfrm>
            </p:grpSpPr>
            <p:sp>
              <p:nvSpPr>
                <p:cNvPr id="18822" name="Freeform 9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23" name="Freeform 9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85" name="Line 962"/>
              <p:cNvSpPr>
                <a:spLocks noChangeShapeType="1"/>
              </p:cNvSpPr>
              <p:nvPr/>
            </p:nvSpPr>
            <p:spPr bwMode="auto">
              <a:xfrm>
                <a:off x="3884" y="1602"/>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86" name="Line 963"/>
              <p:cNvSpPr>
                <a:spLocks noChangeShapeType="1"/>
              </p:cNvSpPr>
              <p:nvPr/>
            </p:nvSpPr>
            <p:spPr bwMode="auto">
              <a:xfrm>
                <a:off x="4127" y="1604"/>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03" name="Group 964"/>
            <p:cNvGrpSpPr>
              <a:grpSpLocks/>
            </p:cNvGrpSpPr>
            <p:nvPr/>
          </p:nvGrpSpPr>
          <p:grpSpPr bwMode="auto">
            <a:xfrm>
              <a:off x="4537" y="1571"/>
              <a:ext cx="246" cy="110"/>
              <a:chOff x="4334" y="1470"/>
              <a:chExt cx="246" cy="107"/>
            </a:xfrm>
          </p:grpSpPr>
          <p:sp>
            <p:nvSpPr>
              <p:cNvPr id="1880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80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80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810" name="Group 968"/>
              <p:cNvGrpSpPr>
                <a:grpSpLocks/>
              </p:cNvGrpSpPr>
              <p:nvPr/>
            </p:nvGrpSpPr>
            <p:grpSpPr bwMode="auto">
              <a:xfrm>
                <a:off x="4383" y="1488"/>
                <a:ext cx="138" cy="33"/>
                <a:chOff x="2468" y="1332"/>
                <a:chExt cx="310" cy="60"/>
              </a:xfrm>
            </p:grpSpPr>
            <p:sp>
              <p:nvSpPr>
                <p:cNvPr id="18813" name="Freeform 9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14" name="Freeform 9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76" name="Line 971"/>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77" name="Line 972"/>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04" name="Group 973"/>
            <p:cNvGrpSpPr>
              <a:grpSpLocks/>
            </p:cNvGrpSpPr>
            <p:nvPr/>
          </p:nvGrpSpPr>
          <p:grpSpPr bwMode="auto">
            <a:xfrm>
              <a:off x="4544" y="1737"/>
              <a:ext cx="246" cy="110"/>
              <a:chOff x="4334" y="1470"/>
              <a:chExt cx="246" cy="107"/>
            </a:xfrm>
          </p:grpSpPr>
          <p:sp>
            <p:nvSpPr>
              <p:cNvPr id="1879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80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80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802" name="Group 977"/>
              <p:cNvGrpSpPr>
                <a:grpSpLocks/>
              </p:cNvGrpSpPr>
              <p:nvPr/>
            </p:nvGrpSpPr>
            <p:grpSpPr bwMode="auto">
              <a:xfrm>
                <a:off x="4383" y="1488"/>
                <a:ext cx="138" cy="33"/>
                <a:chOff x="2468" y="1332"/>
                <a:chExt cx="310" cy="60"/>
              </a:xfrm>
            </p:grpSpPr>
            <p:sp>
              <p:nvSpPr>
                <p:cNvPr id="18805" name="Freeform 97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06" name="Freeform 97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68" name="Line 980"/>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69" name="Line 981"/>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05" name="Group 982"/>
            <p:cNvGrpSpPr>
              <a:grpSpLocks/>
            </p:cNvGrpSpPr>
            <p:nvPr/>
          </p:nvGrpSpPr>
          <p:grpSpPr bwMode="auto">
            <a:xfrm>
              <a:off x="4890" y="1738"/>
              <a:ext cx="246" cy="110"/>
              <a:chOff x="4334" y="1470"/>
              <a:chExt cx="246" cy="107"/>
            </a:xfrm>
          </p:grpSpPr>
          <p:sp>
            <p:nvSpPr>
              <p:cNvPr id="1879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9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9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94" name="Group 986"/>
              <p:cNvGrpSpPr>
                <a:grpSpLocks/>
              </p:cNvGrpSpPr>
              <p:nvPr/>
            </p:nvGrpSpPr>
            <p:grpSpPr bwMode="auto">
              <a:xfrm>
                <a:off x="4383" y="1488"/>
                <a:ext cx="138" cy="33"/>
                <a:chOff x="2468" y="1332"/>
                <a:chExt cx="310" cy="60"/>
              </a:xfrm>
            </p:grpSpPr>
            <p:sp>
              <p:nvSpPr>
                <p:cNvPr id="18797" name="Freeform 9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98" name="Freeform 9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60" name="Line 989"/>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61" name="Line 990"/>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06" name="Group 991"/>
            <p:cNvGrpSpPr>
              <a:grpSpLocks/>
            </p:cNvGrpSpPr>
            <p:nvPr/>
          </p:nvGrpSpPr>
          <p:grpSpPr bwMode="auto">
            <a:xfrm>
              <a:off x="4844" y="1508"/>
              <a:ext cx="246" cy="110"/>
              <a:chOff x="4334" y="1470"/>
              <a:chExt cx="246" cy="107"/>
            </a:xfrm>
          </p:grpSpPr>
          <p:sp>
            <p:nvSpPr>
              <p:cNvPr id="1878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8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8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86" name="Group 995"/>
              <p:cNvGrpSpPr>
                <a:grpSpLocks/>
              </p:cNvGrpSpPr>
              <p:nvPr/>
            </p:nvGrpSpPr>
            <p:grpSpPr bwMode="auto">
              <a:xfrm>
                <a:off x="4383" y="1488"/>
                <a:ext cx="138" cy="33"/>
                <a:chOff x="2468" y="1332"/>
                <a:chExt cx="310" cy="60"/>
              </a:xfrm>
            </p:grpSpPr>
            <p:sp>
              <p:nvSpPr>
                <p:cNvPr id="18789" name="Freeform 9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90" name="Freeform 9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52" name="Line 998"/>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53" name="Line 999"/>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07" name="Group 1000"/>
            <p:cNvGrpSpPr>
              <a:grpSpLocks/>
            </p:cNvGrpSpPr>
            <p:nvPr/>
          </p:nvGrpSpPr>
          <p:grpSpPr bwMode="auto">
            <a:xfrm>
              <a:off x="4874" y="2296"/>
              <a:ext cx="310" cy="130"/>
              <a:chOff x="4334" y="1470"/>
              <a:chExt cx="246" cy="107"/>
            </a:xfrm>
          </p:grpSpPr>
          <p:sp>
            <p:nvSpPr>
              <p:cNvPr id="1877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7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7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78" name="Group 1004"/>
              <p:cNvGrpSpPr>
                <a:grpSpLocks/>
              </p:cNvGrpSpPr>
              <p:nvPr/>
            </p:nvGrpSpPr>
            <p:grpSpPr bwMode="auto">
              <a:xfrm>
                <a:off x="4383" y="1488"/>
                <a:ext cx="138" cy="33"/>
                <a:chOff x="2468" y="1332"/>
                <a:chExt cx="310" cy="60"/>
              </a:xfrm>
            </p:grpSpPr>
            <p:sp>
              <p:nvSpPr>
                <p:cNvPr id="18781" name="Freeform 10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82" name="Freeform 10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44" name="Line 1007"/>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45" name="Line 1008"/>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4173" name="Line 1009"/>
            <p:cNvSpPr>
              <a:spLocks noChangeShapeType="1"/>
            </p:cNvSpPr>
            <p:nvPr/>
          </p:nvSpPr>
          <p:spPr bwMode="auto">
            <a:xfrm>
              <a:off x="4049" y="2358"/>
              <a:ext cx="428"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18509" name="Group 1010"/>
            <p:cNvGrpSpPr>
              <a:grpSpLocks/>
            </p:cNvGrpSpPr>
            <p:nvPr/>
          </p:nvGrpSpPr>
          <p:grpSpPr bwMode="auto">
            <a:xfrm>
              <a:off x="4464" y="2288"/>
              <a:ext cx="310" cy="130"/>
              <a:chOff x="4334" y="1470"/>
              <a:chExt cx="246" cy="107"/>
            </a:xfrm>
          </p:grpSpPr>
          <p:sp>
            <p:nvSpPr>
              <p:cNvPr id="1876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6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6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70" name="Group 1014"/>
              <p:cNvGrpSpPr>
                <a:grpSpLocks/>
              </p:cNvGrpSpPr>
              <p:nvPr/>
            </p:nvGrpSpPr>
            <p:grpSpPr bwMode="auto">
              <a:xfrm>
                <a:off x="4383" y="1488"/>
                <a:ext cx="138" cy="33"/>
                <a:chOff x="2468" y="1332"/>
                <a:chExt cx="310" cy="60"/>
              </a:xfrm>
            </p:grpSpPr>
            <p:sp>
              <p:nvSpPr>
                <p:cNvPr id="18773" name="Freeform 10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74" name="Freeform 10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36" name="Line 1017"/>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37" name="Line 1018"/>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0" name="Group 1019"/>
            <p:cNvGrpSpPr>
              <a:grpSpLocks/>
            </p:cNvGrpSpPr>
            <p:nvPr/>
          </p:nvGrpSpPr>
          <p:grpSpPr bwMode="auto">
            <a:xfrm>
              <a:off x="4660" y="2464"/>
              <a:ext cx="310" cy="130"/>
              <a:chOff x="4334" y="1470"/>
              <a:chExt cx="246" cy="107"/>
            </a:xfrm>
          </p:grpSpPr>
          <p:sp>
            <p:nvSpPr>
              <p:cNvPr id="1875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6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6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62" name="Group 1023"/>
              <p:cNvGrpSpPr>
                <a:grpSpLocks/>
              </p:cNvGrpSpPr>
              <p:nvPr/>
            </p:nvGrpSpPr>
            <p:grpSpPr bwMode="auto">
              <a:xfrm>
                <a:off x="4383" y="1488"/>
                <a:ext cx="138" cy="33"/>
                <a:chOff x="2468" y="1332"/>
                <a:chExt cx="310" cy="60"/>
              </a:xfrm>
            </p:grpSpPr>
            <p:sp>
              <p:nvSpPr>
                <p:cNvPr id="18765" name="Freeform 10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66" name="Freeform 10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28" name="Line 1026"/>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29" name="Line 1027"/>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1" name="Group 1028"/>
            <p:cNvGrpSpPr>
              <a:grpSpLocks/>
            </p:cNvGrpSpPr>
            <p:nvPr/>
          </p:nvGrpSpPr>
          <p:grpSpPr bwMode="auto">
            <a:xfrm>
              <a:off x="4782" y="3028"/>
              <a:ext cx="392" cy="154"/>
              <a:chOff x="4334" y="1470"/>
              <a:chExt cx="246" cy="107"/>
            </a:xfrm>
          </p:grpSpPr>
          <p:sp>
            <p:nvSpPr>
              <p:cNvPr id="1875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5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5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54" name="Group 1032"/>
              <p:cNvGrpSpPr>
                <a:grpSpLocks/>
              </p:cNvGrpSpPr>
              <p:nvPr/>
            </p:nvGrpSpPr>
            <p:grpSpPr bwMode="auto">
              <a:xfrm>
                <a:off x="4383" y="1488"/>
                <a:ext cx="138" cy="33"/>
                <a:chOff x="2468" y="1332"/>
                <a:chExt cx="310" cy="60"/>
              </a:xfrm>
            </p:grpSpPr>
            <p:sp>
              <p:nvSpPr>
                <p:cNvPr id="18757" name="Freeform 10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58" name="Freeform 10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20" name="Line 1035"/>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21" name="Line 1036"/>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2" name="Group 1037"/>
            <p:cNvGrpSpPr>
              <a:grpSpLocks/>
            </p:cNvGrpSpPr>
            <p:nvPr/>
          </p:nvGrpSpPr>
          <p:grpSpPr bwMode="auto">
            <a:xfrm>
              <a:off x="4388" y="2840"/>
              <a:ext cx="392" cy="154"/>
              <a:chOff x="4334" y="1470"/>
              <a:chExt cx="246" cy="107"/>
            </a:xfrm>
          </p:grpSpPr>
          <p:sp>
            <p:nvSpPr>
              <p:cNvPr id="1874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4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4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46" name="Group 1041"/>
              <p:cNvGrpSpPr>
                <a:grpSpLocks/>
              </p:cNvGrpSpPr>
              <p:nvPr/>
            </p:nvGrpSpPr>
            <p:grpSpPr bwMode="auto">
              <a:xfrm>
                <a:off x="4383" y="1488"/>
                <a:ext cx="138" cy="33"/>
                <a:chOff x="2468" y="1332"/>
                <a:chExt cx="310" cy="60"/>
              </a:xfrm>
            </p:grpSpPr>
            <p:sp>
              <p:nvSpPr>
                <p:cNvPr id="18749" name="Freeform 10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50" name="Freeform 10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12" name="Line 1044"/>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13" name="Line 1045"/>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3" name="Group 1046"/>
            <p:cNvGrpSpPr>
              <a:grpSpLocks/>
            </p:cNvGrpSpPr>
            <p:nvPr/>
          </p:nvGrpSpPr>
          <p:grpSpPr bwMode="auto">
            <a:xfrm>
              <a:off x="3932" y="3056"/>
              <a:ext cx="392" cy="154"/>
              <a:chOff x="4334" y="1470"/>
              <a:chExt cx="246" cy="107"/>
            </a:xfrm>
          </p:grpSpPr>
          <p:sp>
            <p:nvSpPr>
              <p:cNvPr id="1873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3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3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38" name="Group 1050"/>
              <p:cNvGrpSpPr>
                <a:grpSpLocks/>
              </p:cNvGrpSpPr>
              <p:nvPr/>
            </p:nvGrpSpPr>
            <p:grpSpPr bwMode="auto">
              <a:xfrm>
                <a:off x="4383" y="1488"/>
                <a:ext cx="138" cy="33"/>
                <a:chOff x="2468" y="1332"/>
                <a:chExt cx="310" cy="60"/>
              </a:xfrm>
            </p:grpSpPr>
            <p:sp>
              <p:nvSpPr>
                <p:cNvPr id="18741" name="Freeform 10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 name="Freeform 10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4" name="Line 1053"/>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405" name="Line 1054"/>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4" name="Group 1055"/>
            <p:cNvGrpSpPr>
              <a:grpSpLocks/>
            </p:cNvGrpSpPr>
            <p:nvPr/>
          </p:nvGrpSpPr>
          <p:grpSpPr bwMode="auto">
            <a:xfrm>
              <a:off x="3812" y="2296"/>
              <a:ext cx="246" cy="108"/>
              <a:chOff x="4334" y="1470"/>
              <a:chExt cx="246" cy="107"/>
            </a:xfrm>
          </p:grpSpPr>
          <p:sp>
            <p:nvSpPr>
              <p:cNvPr id="1872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1872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1872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18730" name="Group 1059"/>
              <p:cNvGrpSpPr>
                <a:grpSpLocks/>
              </p:cNvGrpSpPr>
              <p:nvPr/>
            </p:nvGrpSpPr>
            <p:grpSpPr bwMode="auto">
              <a:xfrm>
                <a:off x="4383" y="1488"/>
                <a:ext cx="138" cy="33"/>
                <a:chOff x="2468" y="1332"/>
                <a:chExt cx="310" cy="60"/>
              </a:xfrm>
            </p:grpSpPr>
            <p:sp>
              <p:nvSpPr>
                <p:cNvPr id="18733" name="Freeform 10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34" name="Freeform 10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96" name="Line 1062"/>
              <p:cNvSpPr>
                <a:spLocks noChangeShapeType="1"/>
              </p:cNvSpPr>
              <p:nvPr/>
            </p:nvSpPr>
            <p:spPr bwMode="auto">
              <a:xfrm>
                <a:off x="4335" y="1503"/>
                <a:ext cx="0" cy="5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4397" name="Line 1063"/>
              <p:cNvSpPr>
                <a:spLocks noChangeShapeType="1"/>
              </p:cNvSpPr>
              <p:nvPr/>
            </p:nvSpPr>
            <p:spPr bwMode="auto">
              <a:xfrm>
                <a:off x="4578" y="1505"/>
                <a:ext cx="0" cy="51"/>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8515" name="Group 1064"/>
            <p:cNvGrpSpPr>
              <a:grpSpLocks/>
            </p:cNvGrpSpPr>
            <p:nvPr/>
          </p:nvGrpSpPr>
          <p:grpSpPr bwMode="auto">
            <a:xfrm>
              <a:off x="4511" y="3153"/>
              <a:ext cx="281" cy="266"/>
              <a:chOff x="5072" y="3611"/>
              <a:chExt cx="459" cy="380"/>
            </a:xfrm>
          </p:grpSpPr>
          <p:grpSp>
            <p:nvGrpSpPr>
              <p:cNvPr id="18713" name="Group 1065"/>
              <p:cNvGrpSpPr>
                <a:grpSpLocks/>
              </p:cNvGrpSpPr>
              <p:nvPr/>
            </p:nvGrpSpPr>
            <p:grpSpPr bwMode="auto">
              <a:xfrm>
                <a:off x="5144" y="3611"/>
                <a:ext cx="387" cy="99"/>
                <a:chOff x="5030" y="2639"/>
                <a:chExt cx="387" cy="99"/>
              </a:xfrm>
            </p:grpSpPr>
            <p:sp>
              <p:nvSpPr>
                <p:cNvPr id="18715" name="Freeform 1066"/>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16" name="Freeform 1067"/>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17" name="Freeform 1068"/>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18" name="Freeform 1069"/>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19" name="Freeform 1070"/>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20" name="Freeform 1071"/>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21" name="Freeform 1072"/>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8722" name="Freeform 1073"/>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8723" name="Freeform 1074"/>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8724" name="Freeform 1075"/>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8725" name="Freeform 1076"/>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8726" name="Freeform 1077"/>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18714" name="Picture 1078"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16" name="Group 1079"/>
            <p:cNvGrpSpPr>
              <a:grpSpLocks/>
            </p:cNvGrpSpPr>
            <p:nvPr/>
          </p:nvGrpSpPr>
          <p:grpSpPr bwMode="auto">
            <a:xfrm>
              <a:off x="3552" y="2211"/>
              <a:ext cx="251" cy="226"/>
              <a:chOff x="5072" y="3611"/>
              <a:chExt cx="459" cy="380"/>
            </a:xfrm>
          </p:grpSpPr>
          <p:grpSp>
            <p:nvGrpSpPr>
              <p:cNvPr id="18699" name="Group 1080"/>
              <p:cNvGrpSpPr>
                <a:grpSpLocks/>
              </p:cNvGrpSpPr>
              <p:nvPr/>
            </p:nvGrpSpPr>
            <p:grpSpPr bwMode="auto">
              <a:xfrm>
                <a:off x="5144" y="3611"/>
                <a:ext cx="387" cy="99"/>
                <a:chOff x="5030" y="2639"/>
                <a:chExt cx="387" cy="99"/>
              </a:xfrm>
            </p:grpSpPr>
            <p:sp>
              <p:nvSpPr>
                <p:cNvPr id="18701" name="Freeform 1081"/>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2" name="Freeform 1082"/>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3" name="Freeform 1083"/>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4" name="Freeform 1084"/>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5" name="Freeform 1085"/>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6" name="Freeform 1086"/>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07" name="Freeform 1087"/>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8708" name="Freeform 1088"/>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8709" name="Freeform 1089"/>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8710" name="Freeform 1090"/>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8711" name="Freeform 1091"/>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8712" name="Freeform 1092"/>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18700" name="Picture 1093"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82" name="Line 1094"/>
            <p:cNvSpPr>
              <a:spLocks noChangeShapeType="1"/>
            </p:cNvSpPr>
            <p:nvPr/>
          </p:nvSpPr>
          <p:spPr bwMode="auto">
            <a:xfrm rot="5400000" flipV="1">
              <a:off x="5034" y="3427"/>
              <a:ext cx="2" cy="54"/>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518" name="Group 1095"/>
            <p:cNvGrpSpPr>
              <a:grpSpLocks/>
            </p:cNvGrpSpPr>
            <p:nvPr/>
          </p:nvGrpSpPr>
          <p:grpSpPr bwMode="auto">
            <a:xfrm flipH="1">
              <a:off x="3638" y="2856"/>
              <a:ext cx="261" cy="235"/>
              <a:chOff x="2839" y="3501"/>
              <a:chExt cx="755" cy="803"/>
            </a:xfrm>
          </p:grpSpPr>
          <p:pic>
            <p:nvPicPr>
              <p:cNvPr id="18697" name="Picture 109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98" name="Freeform 109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519" name="Group 1098"/>
            <p:cNvGrpSpPr>
              <a:grpSpLocks/>
            </p:cNvGrpSpPr>
            <p:nvPr/>
          </p:nvGrpSpPr>
          <p:grpSpPr bwMode="auto">
            <a:xfrm flipH="1">
              <a:off x="3438" y="3121"/>
              <a:ext cx="304" cy="256"/>
              <a:chOff x="2839" y="3501"/>
              <a:chExt cx="755" cy="803"/>
            </a:xfrm>
          </p:grpSpPr>
          <p:pic>
            <p:nvPicPr>
              <p:cNvPr id="18695" name="Picture 1099"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96" name="Freeform 110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520" name="Group 1101"/>
            <p:cNvGrpSpPr>
              <a:grpSpLocks/>
            </p:cNvGrpSpPr>
            <p:nvPr/>
          </p:nvGrpSpPr>
          <p:grpSpPr bwMode="auto">
            <a:xfrm flipH="1">
              <a:off x="3739" y="3311"/>
              <a:ext cx="269" cy="220"/>
              <a:chOff x="2839" y="3501"/>
              <a:chExt cx="755" cy="803"/>
            </a:xfrm>
          </p:grpSpPr>
          <p:pic>
            <p:nvPicPr>
              <p:cNvPr id="18693" name="Picture 1102"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94" name="Freeform 110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521" name="Group 1104"/>
            <p:cNvGrpSpPr>
              <a:grpSpLocks/>
            </p:cNvGrpSpPr>
            <p:nvPr/>
          </p:nvGrpSpPr>
          <p:grpSpPr bwMode="auto">
            <a:xfrm>
              <a:off x="4126" y="3300"/>
              <a:ext cx="269" cy="221"/>
              <a:chOff x="2839" y="3501"/>
              <a:chExt cx="755" cy="803"/>
            </a:xfrm>
          </p:grpSpPr>
          <p:pic>
            <p:nvPicPr>
              <p:cNvPr id="18691" name="Picture 1105" descr="desktop_computer_stylized_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92" name="Freeform 110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18522" name="Picture 1107"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23" name="Group 1108"/>
            <p:cNvGrpSpPr>
              <a:grpSpLocks/>
            </p:cNvGrpSpPr>
            <p:nvPr/>
          </p:nvGrpSpPr>
          <p:grpSpPr bwMode="auto">
            <a:xfrm>
              <a:off x="3536" y="974"/>
              <a:ext cx="262" cy="243"/>
              <a:chOff x="2751" y="1851"/>
              <a:chExt cx="462" cy="478"/>
            </a:xfrm>
          </p:grpSpPr>
          <p:pic>
            <p:nvPicPr>
              <p:cNvPr id="18689" name="Picture 1109"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90" name="Picture 1110"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24" name="Group 1111"/>
            <p:cNvGrpSpPr>
              <a:grpSpLocks/>
            </p:cNvGrpSpPr>
            <p:nvPr/>
          </p:nvGrpSpPr>
          <p:grpSpPr bwMode="auto">
            <a:xfrm>
              <a:off x="5191" y="3151"/>
              <a:ext cx="143" cy="303"/>
              <a:chOff x="4140" y="429"/>
              <a:chExt cx="1425" cy="2396"/>
            </a:xfrm>
          </p:grpSpPr>
          <p:sp>
            <p:nvSpPr>
              <p:cNvPr id="18657" name="Freeform 1112"/>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3" name="Rectangle 111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59" name="Freeform 1114"/>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60" name="Freeform 1115"/>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6" name="Rectangle 111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62" name="Group 1117"/>
              <p:cNvGrpSpPr>
                <a:grpSpLocks/>
              </p:cNvGrpSpPr>
              <p:nvPr/>
            </p:nvGrpSpPr>
            <p:grpSpPr bwMode="auto">
              <a:xfrm>
                <a:off x="4749" y="668"/>
                <a:ext cx="581" cy="145"/>
                <a:chOff x="614" y="2568"/>
                <a:chExt cx="725" cy="139"/>
              </a:xfrm>
            </p:grpSpPr>
            <p:sp>
              <p:nvSpPr>
                <p:cNvPr id="4352" name="AutoShape 1118"/>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53" name="AutoShape 111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328" name="Rectangle 112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64" name="Group 1121"/>
              <p:cNvGrpSpPr>
                <a:grpSpLocks/>
              </p:cNvGrpSpPr>
              <p:nvPr/>
            </p:nvGrpSpPr>
            <p:grpSpPr bwMode="auto">
              <a:xfrm>
                <a:off x="4747" y="994"/>
                <a:ext cx="581" cy="134"/>
                <a:chOff x="614" y="2568"/>
                <a:chExt cx="725" cy="139"/>
              </a:xfrm>
            </p:grpSpPr>
            <p:sp>
              <p:nvSpPr>
                <p:cNvPr id="4350" name="AutoShape 1122"/>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51" name="AutoShape 112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330" name="Rectangle 112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31" name="Rectangle 112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67" name="Group 1126"/>
              <p:cNvGrpSpPr>
                <a:grpSpLocks/>
              </p:cNvGrpSpPr>
              <p:nvPr/>
            </p:nvGrpSpPr>
            <p:grpSpPr bwMode="auto">
              <a:xfrm>
                <a:off x="4735" y="1627"/>
                <a:ext cx="582" cy="151"/>
                <a:chOff x="614" y="2568"/>
                <a:chExt cx="725" cy="139"/>
              </a:xfrm>
            </p:grpSpPr>
            <p:sp>
              <p:nvSpPr>
                <p:cNvPr id="4348" name="AutoShape 1127"/>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9" name="AutoShape 112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668" name="Freeform 1129"/>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669" name="Group 1130"/>
              <p:cNvGrpSpPr>
                <a:grpSpLocks/>
              </p:cNvGrpSpPr>
              <p:nvPr/>
            </p:nvGrpSpPr>
            <p:grpSpPr bwMode="auto">
              <a:xfrm>
                <a:off x="4739" y="1327"/>
                <a:ext cx="582" cy="139"/>
                <a:chOff x="614" y="2568"/>
                <a:chExt cx="725" cy="139"/>
              </a:xfrm>
            </p:grpSpPr>
            <p:sp>
              <p:nvSpPr>
                <p:cNvPr id="4346" name="AutoShape 1131"/>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7" name="AutoShape 113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335" name="Rectangle 113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71" name="Freeform 1134"/>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72" name="Freeform 1135"/>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38" name="Oval 1136"/>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74" name="Freeform 1137"/>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0" name="AutoShape 113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1" name="AutoShape 113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2" name="Oval 1140"/>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3" name="Oval 1141"/>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4344" name="Oval 1142"/>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45" name="Rectangle 114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18525" name="Group 1144"/>
            <p:cNvGrpSpPr>
              <a:grpSpLocks/>
            </p:cNvGrpSpPr>
            <p:nvPr/>
          </p:nvGrpSpPr>
          <p:grpSpPr bwMode="auto">
            <a:xfrm>
              <a:off x="4992" y="3341"/>
              <a:ext cx="143" cy="303"/>
              <a:chOff x="4140" y="429"/>
              <a:chExt cx="1425" cy="2396"/>
            </a:xfrm>
          </p:grpSpPr>
          <p:sp>
            <p:nvSpPr>
              <p:cNvPr id="18625" name="Freeform 1145"/>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91" name="Rectangle 114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27" name="Freeform 1147"/>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8" name="Freeform 1148"/>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94" name="Rectangle 114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30" name="Group 1150"/>
              <p:cNvGrpSpPr>
                <a:grpSpLocks/>
              </p:cNvGrpSpPr>
              <p:nvPr/>
            </p:nvGrpSpPr>
            <p:grpSpPr bwMode="auto">
              <a:xfrm>
                <a:off x="4749" y="668"/>
                <a:ext cx="581" cy="145"/>
                <a:chOff x="614" y="2568"/>
                <a:chExt cx="725" cy="139"/>
              </a:xfrm>
            </p:grpSpPr>
            <p:sp>
              <p:nvSpPr>
                <p:cNvPr id="4320" name="AutoShape 1151"/>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21" name="AutoShape 115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296" name="Rectangle 115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32" name="Group 1154"/>
              <p:cNvGrpSpPr>
                <a:grpSpLocks/>
              </p:cNvGrpSpPr>
              <p:nvPr/>
            </p:nvGrpSpPr>
            <p:grpSpPr bwMode="auto">
              <a:xfrm>
                <a:off x="4747" y="994"/>
                <a:ext cx="581" cy="134"/>
                <a:chOff x="614" y="2568"/>
                <a:chExt cx="725" cy="139"/>
              </a:xfrm>
            </p:grpSpPr>
            <p:sp>
              <p:nvSpPr>
                <p:cNvPr id="4318" name="AutoShape 1155"/>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9" name="AutoShape 115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298" name="Rectangle 115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299" name="Rectangle 115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8635" name="Group 1159"/>
              <p:cNvGrpSpPr>
                <a:grpSpLocks/>
              </p:cNvGrpSpPr>
              <p:nvPr/>
            </p:nvGrpSpPr>
            <p:grpSpPr bwMode="auto">
              <a:xfrm>
                <a:off x="4735" y="1627"/>
                <a:ext cx="582" cy="151"/>
                <a:chOff x="614" y="2568"/>
                <a:chExt cx="725" cy="139"/>
              </a:xfrm>
            </p:grpSpPr>
            <p:sp>
              <p:nvSpPr>
                <p:cNvPr id="4316" name="AutoShape 1160"/>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7" name="AutoShape 116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636" name="Freeform 1162"/>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637" name="Group 1163"/>
              <p:cNvGrpSpPr>
                <a:grpSpLocks/>
              </p:cNvGrpSpPr>
              <p:nvPr/>
            </p:nvGrpSpPr>
            <p:grpSpPr bwMode="auto">
              <a:xfrm>
                <a:off x="4739" y="1327"/>
                <a:ext cx="582" cy="139"/>
                <a:chOff x="614" y="2568"/>
                <a:chExt cx="725" cy="139"/>
              </a:xfrm>
            </p:grpSpPr>
            <p:sp>
              <p:nvSpPr>
                <p:cNvPr id="4314" name="AutoShape 1164"/>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5" name="AutoShape 116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303" name="Rectangle 116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39" name="Freeform 1167"/>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 name="Freeform 1168"/>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 name="Oval 1169"/>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642" name="Freeform 1170"/>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8" name="AutoShape 117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09" name="AutoShape 117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0" name="Oval 1173"/>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1" name="Oval 1174"/>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4312" name="Oval 1175"/>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13" name="Rectangle 117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18526" name="Group 1177"/>
            <p:cNvGrpSpPr>
              <a:grpSpLocks/>
            </p:cNvGrpSpPr>
            <p:nvPr/>
          </p:nvGrpSpPr>
          <p:grpSpPr bwMode="auto">
            <a:xfrm>
              <a:off x="3340" y="1287"/>
              <a:ext cx="337" cy="257"/>
              <a:chOff x="877" y="1008"/>
              <a:chExt cx="2747" cy="2591"/>
            </a:xfrm>
          </p:grpSpPr>
          <p:pic>
            <p:nvPicPr>
              <p:cNvPr id="18602" name="Picture 1178"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03" name="Picture 1179"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04" name="Freeform 1180"/>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605" name="Picture 1181"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06" name="Freeform 1182"/>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07" name="Freeform 1183"/>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08" name="Freeform 1184"/>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09" name="Freeform 1185"/>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0" name="Freeform 1186"/>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1" name="Freeform 1187"/>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612" name="Group 1188"/>
              <p:cNvGrpSpPr>
                <a:grpSpLocks/>
              </p:cNvGrpSpPr>
              <p:nvPr/>
            </p:nvGrpSpPr>
            <p:grpSpPr bwMode="auto">
              <a:xfrm>
                <a:off x="1709" y="3008"/>
                <a:ext cx="507" cy="234"/>
                <a:chOff x="1740" y="2642"/>
                <a:chExt cx="752" cy="327"/>
              </a:xfrm>
            </p:grpSpPr>
            <p:sp>
              <p:nvSpPr>
                <p:cNvPr id="18619" name="Freeform 118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0" name="Freeform 119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1" name="Freeform 119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2" name="Freeform 119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3" name="Freeform 119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24" name="Freeform 119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613" name="Freeform 1195"/>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4" name="Freeform 1196"/>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5" name="Freeform 1197"/>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6" name="Freeform 1198"/>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7" name="Freeform 1199"/>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18" name="Freeform 1200"/>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527" name="Group 1201"/>
            <p:cNvGrpSpPr>
              <a:grpSpLocks/>
            </p:cNvGrpSpPr>
            <p:nvPr/>
          </p:nvGrpSpPr>
          <p:grpSpPr bwMode="auto">
            <a:xfrm>
              <a:off x="4329" y="3456"/>
              <a:ext cx="299" cy="257"/>
              <a:chOff x="877" y="1008"/>
              <a:chExt cx="2747" cy="2591"/>
            </a:xfrm>
          </p:grpSpPr>
          <p:pic>
            <p:nvPicPr>
              <p:cNvPr id="18579" name="Picture 1202"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80" name="Picture 1203"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81" name="Freeform 1204"/>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582" name="Picture 1205"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83" name="Freeform 1206"/>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84" name="Freeform 1207"/>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85" name="Freeform 1208"/>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86" name="Freeform 1209"/>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87" name="Freeform 1210"/>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88" name="Freeform 1211"/>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589" name="Group 1212"/>
              <p:cNvGrpSpPr>
                <a:grpSpLocks/>
              </p:cNvGrpSpPr>
              <p:nvPr/>
            </p:nvGrpSpPr>
            <p:grpSpPr bwMode="auto">
              <a:xfrm>
                <a:off x="1709" y="3008"/>
                <a:ext cx="507" cy="234"/>
                <a:chOff x="1740" y="2642"/>
                <a:chExt cx="752" cy="327"/>
              </a:xfrm>
            </p:grpSpPr>
            <p:sp>
              <p:nvSpPr>
                <p:cNvPr id="18596" name="Freeform 121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7" name="Freeform 121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8" name="Freeform 121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9" name="Freeform 121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00" name="Freeform 121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01" name="Freeform 121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590" name="Freeform 1219"/>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1" name="Freeform 1220"/>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2" name="Freeform 1221"/>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3" name="Freeform 1222"/>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4" name="Freeform 1223"/>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95" name="Freeform 1224"/>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528" name="Group 1225"/>
            <p:cNvGrpSpPr>
              <a:grpSpLocks/>
            </p:cNvGrpSpPr>
            <p:nvPr/>
          </p:nvGrpSpPr>
          <p:grpSpPr bwMode="auto">
            <a:xfrm>
              <a:off x="3503" y="1916"/>
              <a:ext cx="280" cy="257"/>
              <a:chOff x="877" y="1008"/>
              <a:chExt cx="2747" cy="2591"/>
            </a:xfrm>
          </p:grpSpPr>
          <p:pic>
            <p:nvPicPr>
              <p:cNvPr id="18556" name="Picture 1226"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57" name="Picture 1227"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58" name="Freeform 1228"/>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559" name="Picture 1229"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60" name="Freeform 1230"/>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1" name="Freeform 1231"/>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2" name="Freeform 1232"/>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3" name="Freeform 1233"/>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4" name="Freeform 1234"/>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5" name="Freeform 1235"/>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566" name="Group 1236"/>
              <p:cNvGrpSpPr>
                <a:grpSpLocks/>
              </p:cNvGrpSpPr>
              <p:nvPr/>
            </p:nvGrpSpPr>
            <p:grpSpPr bwMode="auto">
              <a:xfrm>
                <a:off x="1709" y="3008"/>
                <a:ext cx="507" cy="234"/>
                <a:chOff x="1740" y="2642"/>
                <a:chExt cx="752" cy="327"/>
              </a:xfrm>
            </p:grpSpPr>
            <p:sp>
              <p:nvSpPr>
                <p:cNvPr id="18573" name="Freeform 123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4" name="Freeform 123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5" name="Freeform 123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6" name="Freeform 124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7" name="Freeform 124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8" name="Freeform 124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567" name="Freeform 1243"/>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8" name="Freeform 1244"/>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69" name="Freeform 1245"/>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0" name="Freeform 1246"/>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1" name="Freeform 1247"/>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72" name="Freeform 1248"/>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529" name="Group 1249"/>
            <p:cNvGrpSpPr>
              <a:grpSpLocks/>
            </p:cNvGrpSpPr>
            <p:nvPr/>
          </p:nvGrpSpPr>
          <p:grpSpPr bwMode="auto">
            <a:xfrm flipH="1">
              <a:off x="3742" y="2030"/>
              <a:ext cx="261" cy="235"/>
              <a:chOff x="2839" y="3501"/>
              <a:chExt cx="755" cy="803"/>
            </a:xfrm>
          </p:grpSpPr>
          <p:pic>
            <p:nvPicPr>
              <p:cNvPr id="18554" name="Picture 1250"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55" name="Freeform 125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530" name="Group 1252"/>
            <p:cNvGrpSpPr>
              <a:grpSpLocks/>
            </p:cNvGrpSpPr>
            <p:nvPr/>
          </p:nvGrpSpPr>
          <p:grpSpPr bwMode="auto">
            <a:xfrm>
              <a:off x="4603" y="3416"/>
              <a:ext cx="299" cy="257"/>
              <a:chOff x="877" y="1008"/>
              <a:chExt cx="2747" cy="2591"/>
            </a:xfrm>
          </p:grpSpPr>
          <p:pic>
            <p:nvPicPr>
              <p:cNvPr id="18531" name="Picture 1253"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2" name="Picture 1254"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3" name="Freeform 1255"/>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534" name="Picture 1256"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5" name="Freeform 1257"/>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 name="Freeform 1258"/>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 name="Freeform 1259"/>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 name="Freeform 1260"/>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9" name="Freeform 1261"/>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0" name="Freeform 1262"/>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541" name="Group 1263"/>
              <p:cNvGrpSpPr>
                <a:grpSpLocks/>
              </p:cNvGrpSpPr>
              <p:nvPr/>
            </p:nvGrpSpPr>
            <p:grpSpPr bwMode="auto">
              <a:xfrm>
                <a:off x="1709" y="3008"/>
                <a:ext cx="507" cy="234"/>
                <a:chOff x="1740" y="2642"/>
                <a:chExt cx="752" cy="327"/>
              </a:xfrm>
            </p:grpSpPr>
            <p:sp>
              <p:nvSpPr>
                <p:cNvPr id="18548" name="Freeform 12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9" name="Freeform 12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0" name="Freeform 12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1" name="Freeform 12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2" name="Freeform 12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3" name="Freeform 12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542" name="Freeform 1270"/>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3" name="Freeform 1271"/>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4" name="Freeform 1272"/>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5" name="Freeform 1273"/>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6" name="Freeform 1274"/>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47" name="Freeform 1275"/>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18436" name="Picture 864" descr="underline_bas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8814"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p:cNvSpPr>
            <a:spLocks noGrp="1" noChangeArrowheads="1"/>
          </p:cNvSpPr>
          <p:nvPr>
            <p:ph type="title"/>
          </p:nvPr>
        </p:nvSpPr>
        <p:spPr>
          <a:xfrm>
            <a:off x="1828800" y="228600"/>
            <a:ext cx="8382000" cy="1143000"/>
          </a:xfrm>
        </p:spPr>
        <p:txBody>
          <a:bodyPr/>
          <a:lstStyle/>
          <a:p>
            <a:pPr>
              <a:defRPr/>
            </a:pPr>
            <a:r>
              <a:rPr lang="en-US">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962151" y="1511301"/>
            <a:ext cx="4086225" cy="5114925"/>
          </a:xfrm>
        </p:spPr>
        <p:txBody>
          <a:bodyPr>
            <a:normAutofit lnSpcReduction="10000"/>
          </a:bodyPr>
          <a:lstStyle/>
          <a:p>
            <a:pPr>
              <a:buFont typeface="Wingdings" charset="0"/>
              <a:buChar char="v"/>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buFont typeface="Wingdings" charset="0"/>
              <a:buChar char="v"/>
              <a:defRPr/>
            </a:pPr>
            <a:r>
              <a:rPr lang="en-US" sz="2400" dirty="0">
                <a:ea typeface="ＭＳ Ｐゴシック" charset="0"/>
              </a:rPr>
              <a:t>transport protocols run in end systems </a:t>
            </a:r>
          </a:p>
          <a:p>
            <a:pPr lvl="1">
              <a:buFont typeface="Wingdings" charset="0"/>
              <a:buChar char="§"/>
              <a:defRPr/>
            </a:pPr>
            <a:r>
              <a:rPr lang="en-US" dirty="0">
                <a:ea typeface="ＭＳ Ｐゴシック" charset="0"/>
              </a:rPr>
              <a:t>send side: breaks app messages into </a:t>
            </a:r>
            <a:r>
              <a:rPr lang="en-US" i="1" dirty="0">
                <a:solidFill>
                  <a:srgbClr val="CC0000"/>
                </a:solidFill>
                <a:ea typeface="ＭＳ Ｐゴシック" charset="0"/>
              </a:rPr>
              <a:t>segments</a:t>
            </a:r>
            <a:r>
              <a:rPr lang="en-US" dirty="0">
                <a:ea typeface="ＭＳ Ｐゴシック" charset="0"/>
              </a:rPr>
              <a:t>, passes to  network layer</a:t>
            </a:r>
          </a:p>
          <a:p>
            <a:pPr lvl="1">
              <a:buFont typeface="Wingdings" charset="0"/>
              <a:buChar char="§"/>
              <a:defRPr/>
            </a:pPr>
            <a:r>
              <a:rPr lang="en-US" dirty="0" err="1">
                <a:ea typeface="ＭＳ Ｐゴシック" charset="0"/>
              </a:rPr>
              <a:t>rcv</a:t>
            </a:r>
            <a:r>
              <a:rPr lang="en-US" dirty="0">
                <a:ea typeface="ＭＳ Ｐゴシック" charset="0"/>
              </a:rPr>
              <a:t> side: reassembles segments into messages, passes to app layer</a:t>
            </a:r>
          </a:p>
          <a:p>
            <a:pPr>
              <a:buFont typeface="Wingdings" charset="0"/>
              <a:buChar char="v"/>
              <a:defRPr/>
            </a:pPr>
            <a:r>
              <a:rPr lang="en-US" sz="2400" dirty="0">
                <a:solidFill>
                  <a:srgbClr val="008000"/>
                </a:solidFill>
                <a:ea typeface="ＭＳ Ｐゴシック" charset="0"/>
              </a:rPr>
              <a:t>more than one transport protocol available </a:t>
            </a:r>
            <a:r>
              <a:rPr lang="en-US" sz="2400" dirty="0">
                <a:ea typeface="ＭＳ Ｐゴシック" charset="0"/>
              </a:rPr>
              <a:t>to apps</a:t>
            </a:r>
          </a:p>
          <a:p>
            <a:pPr lvl="1">
              <a:buFont typeface="Wingdings" charset="0"/>
              <a:buChar char="§"/>
              <a:defRPr/>
            </a:pPr>
            <a:r>
              <a:rPr lang="en-US" dirty="0">
                <a:ea typeface="ＭＳ Ｐゴシック" charset="0"/>
              </a:rPr>
              <a:t>Internet: </a:t>
            </a:r>
            <a:r>
              <a:rPr lang="en-US" dirty="0">
                <a:solidFill>
                  <a:srgbClr val="008000"/>
                </a:solidFill>
                <a:ea typeface="ＭＳ Ｐゴシック" charset="0"/>
              </a:rPr>
              <a:t>TCP</a:t>
            </a:r>
            <a:r>
              <a:rPr lang="en-US" dirty="0">
                <a:ea typeface="ＭＳ Ｐゴシック" charset="0"/>
              </a:rPr>
              <a:t> and </a:t>
            </a:r>
            <a:r>
              <a:rPr lang="en-US" dirty="0">
                <a:solidFill>
                  <a:srgbClr val="008000"/>
                </a:solidFill>
                <a:ea typeface="ＭＳ Ｐゴシック" charset="0"/>
              </a:rPr>
              <a:t>UDP</a:t>
            </a:r>
          </a:p>
        </p:txBody>
      </p:sp>
      <p:grpSp>
        <p:nvGrpSpPr>
          <p:cNvPr id="35485" name="Group 669"/>
          <p:cNvGrpSpPr>
            <a:grpSpLocks/>
          </p:cNvGrpSpPr>
          <p:nvPr/>
        </p:nvGrpSpPr>
        <p:grpSpPr bwMode="auto">
          <a:xfrm>
            <a:off x="9380539" y="4454526"/>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t>application</a:t>
                </a:r>
              </a:p>
              <a:p>
                <a:pPr>
                  <a:defRPr/>
                </a:pPr>
                <a:r>
                  <a:rPr lang="en-US" sz="1000">
                    <a:solidFill>
                      <a:schemeClr val="bg1"/>
                    </a:solidFill>
                  </a:rPr>
                  <a:t>transport</a:t>
                </a:r>
                <a:endParaRPr lang="en-US" sz="1000"/>
              </a:p>
              <a:p>
                <a:pPr>
                  <a:defRPr/>
                </a:pPr>
                <a:r>
                  <a:rPr lang="en-US" sz="1000"/>
                  <a:t>network</a:t>
                </a:r>
              </a:p>
              <a:p>
                <a:pPr>
                  <a:defRPr/>
                </a:pPr>
                <a:r>
                  <a:rPr lang="en-US" sz="1000"/>
                  <a:t>data link</a:t>
                </a:r>
              </a:p>
              <a:p>
                <a:pPr>
                  <a:defRPr/>
                </a:pPr>
                <a:r>
                  <a:rPr lang="en-US" sz="1000"/>
                  <a:t>physical</a:t>
                </a:r>
                <a:endParaRPr lang="en-US" sz="2400"/>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114" name="Group 298"/>
          <p:cNvGrpSpPr>
            <a:grpSpLocks/>
          </p:cNvGrpSpPr>
          <p:nvPr/>
        </p:nvGrpSpPr>
        <p:grpSpPr bwMode="auto">
          <a:xfrm rot="2937887">
            <a:off x="6913564" y="3022601"/>
            <a:ext cx="3781425"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7" name="Text Box 293"/>
            <p:cNvSpPr txBox="1">
              <a:spLocks noChangeArrowheads="1"/>
            </p:cNvSpPr>
            <p:nvPr/>
          </p:nvSpPr>
          <p:spPr bwMode="auto">
            <a:xfrm>
              <a:off x="3384" y="3612"/>
              <a:ext cx="1529"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chemeClr val="bg1"/>
                  </a:solidFill>
                </a:rPr>
                <a:t>logical end-end transport</a:t>
              </a:r>
              <a:endParaRPr lang="en-US"/>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681" name="Group 865"/>
          <p:cNvGrpSpPr>
            <a:grpSpLocks/>
          </p:cNvGrpSpPr>
          <p:nvPr/>
        </p:nvGrpSpPr>
        <p:grpSpPr bwMode="auto">
          <a:xfrm>
            <a:off x="6986589" y="1296988"/>
            <a:ext cx="1057275"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t>application</a:t>
                </a:r>
              </a:p>
              <a:p>
                <a:pPr>
                  <a:defRPr/>
                </a:pPr>
                <a:r>
                  <a:rPr lang="en-US" sz="1000">
                    <a:solidFill>
                      <a:schemeClr val="bg1"/>
                    </a:solidFill>
                  </a:rPr>
                  <a:t>transport</a:t>
                </a:r>
                <a:endParaRPr lang="en-US" sz="1000"/>
              </a:p>
              <a:p>
                <a:pPr>
                  <a:defRPr/>
                </a:pPr>
                <a:r>
                  <a:rPr lang="en-US" sz="1000"/>
                  <a:t>network</a:t>
                </a:r>
              </a:p>
              <a:p>
                <a:pPr>
                  <a:defRPr/>
                </a:pPr>
                <a:r>
                  <a:rPr lang="en-US" sz="1000"/>
                  <a:t>data link</a:t>
                </a:r>
              </a:p>
              <a:p>
                <a:pPr>
                  <a:defRPr/>
                </a:pPr>
                <a:r>
                  <a:rPr lang="en-US" sz="1000"/>
                  <a:t>physical</a:t>
                </a:r>
                <a:endParaRPr lang="en-US" sz="2400"/>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478201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35114"/>
                                        </p:tgtEl>
                                        <p:attrNameLst>
                                          <p:attrName>style.visibility</p:attrName>
                                        </p:attrNameLst>
                                      </p:cBhvr>
                                      <p:to>
                                        <p:strVal val="visible"/>
                                      </p:to>
                                    </p:set>
                                    <p:animEffect transition="in" filter="dissolve">
                                      <p:cBhvr>
                                        <p:cTn id="11" dur="500"/>
                                        <p:tgtEl>
                                          <p:spTgt spid="35114"/>
                                        </p:tgtEl>
                                      </p:cBhvr>
                                    </p:animEffect>
                                  </p:childTnLst>
                                </p:cTn>
                              </p:par>
                              <p:par>
                                <p:cTn id="12" presetID="22" presetClass="entr" presetSubtype="8" fill="hold" nodeType="withEffect">
                                  <p:stCondLst>
                                    <p:cond delay="0"/>
                                  </p:stCondLst>
                                  <p:childTnLst>
                                    <p:set>
                                      <p:cBhvr>
                                        <p:cTn id="13" dur="1" fill="hold">
                                          <p:stCondLst>
                                            <p:cond delay="0"/>
                                          </p:stCondLst>
                                        </p:cTn>
                                        <p:tgtEl>
                                          <p:spTgt spid="35681"/>
                                        </p:tgtEl>
                                        <p:attrNameLst>
                                          <p:attrName>style.visibility</p:attrName>
                                        </p:attrNameLst>
                                      </p:cBhvr>
                                      <p:to>
                                        <p:strVal val="visible"/>
                                      </p:to>
                                    </p:set>
                                    <p:animEffect transition="in" filter="wipe(left)">
                                      <p:cBhvr>
                                        <p:cTn id="14" dur="500"/>
                                        <p:tgtEl>
                                          <p:spTgt spid="35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UDP Checksum(Cont..)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sum of first two of these 16-bit words is</a:t>
            </a:r>
          </a:p>
          <a:p>
            <a:pPr marL="457200" lvl="1" indent="0">
              <a:buNone/>
            </a:pPr>
            <a:r>
              <a:rPr lang="en-US" dirty="0"/>
              <a:t>0110011001100000</a:t>
            </a:r>
          </a:p>
          <a:p>
            <a:pPr marL="457200" lvl="1" indent="0">
              <a:buNone/>
            </a:pPr>
            <a:r>
              <a:rPr lang="en-US" dirty="0"/>
              <a:t>0101010101010101</a:t>
            </a:r>
          </a:p>
          <a:p>
            <a:pPr marL="457200" lvl="1" indent="0">
              <a:buNone/>
            </a:pPr>
            <a:r>
              <a:rPr lang="en-US" dirty="0"/>
              <a:t>1011101110110101</a:t>
            </a:r>
          </a:p>
          <a:p>
            <a:r>
              <a:rPr lang="en-US" dirty="0"/>
              <a:t>Adding the third word to the above sum gives</a:t>
            </a:r>
          </a:p>
          <a:p>
            <a:pPr marL="457200" lvl="1" indent="0">
              <a:buNone/>
            </a:pPr>
            <a:r>
              <a:rPr lang="en-US" dirty="0"/>
              <a:t>1011101110110101</a:t>
            </a:r>
          </a:p>
          <a:p>
            <a:pPr marL="457200" lvl="1" indent="0">
              <a:buNone/>
            </a:pPr>
            <a:r>
              <a:rPr lang="en-US" dirty="0"/>
              <a:t>1000111100001100</a:t>
            </a:r>
          </a:p>
          <a:p>
            <a:pPr marL="457200" lvl="1" indent="0">
              <a:buNone/>
            </a:pPr>
            <a:r>
              <a:rPr lang="en-US" dirty="0"/>
              <a:t>0100101011000010</a:t>
            </a:r>
          </a:p>
          <a:p>
            <a:r>
              <a:rPr lang="en-US" dirty="0"/>
              <a:t>Note that this last addition had overflow, which was wrapped around. </a:t>
            </a:r>
          </a:p>
          <a:p>
            <a:r>
              <a:rPr lang="en-US" dirty="0"/>
              <a:t>The 1s complement is obtained by converting all the 0s to 1s and converting all the 1s to 0s.</a:t>
            </a:r>
          </a:p>
          <a:p>
            <a:r>
              <a:rPr lang="en-US" dirty="0"/>
              <a:t>Thus the 1s complement of the sum 0100101011000010 is 1011010100111101, which becomes the checksum. </a:t>
            </a:r>
          </a:p>
          <a:p>
            <a:r>
              <a:rPr lang="en-US" dirty="0"/>
              <a:t>At the receiver, all four 16-bit words are added, including the checksum. If no errors are introduced into the packet, then clearly the sum at the receiver will be 1111111111111111. </a:t>
            </a:r>
          </a:p>
          <a:p>
            <a:r>
              <a:rPr lang="en-US" dirty="0"/>
              <a:t>If one of the bits is a 0, then we know that errors have been introduced into the packet.</a:t>
            </a:r>
          </a:p>
        </p:txBody>
      </p:sp>
    </p:spTree>
    <p:extLst>
      <p:ext uri="{BB962C8B-B14F-4D97-AF65-F5344CB8AC3E}">
        <p14:creationId xmlns:p14="http://schemas.microsoft.com/office/powerpoint/2010/main" val="216557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2253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08F53016-24CA-4BD5-B329-F903997288F9}" type="slidenum">
              <a:rPr lang="en-US" altLang="en-US" sz="1200">
                <a:latin typeface="Tahoma" panose="020B0604030504040204" pitchFamily="34" charset="0"/>
              </a:rPr>
              <a:pPr>
                <a:lnSpc>
                  <a:spcPct val="100000"/>
                </a:lnSpc>
                <a:spcBef>
                  <a:spcPct val="0"/>
                </a:spcBef>
                <a:buClrTx/>
                <a:buSzTx/>
                <a:buFontTx/>
                <a:buNone/>
              </a:pPr>
              <a:t>21</a:t>
            </a:fld>
            <a:endParaRPr lang="en-US" altLang="en-US" sz="1200">
              <a:latin typeface="Tahoma" panose="020B0604030504040204" pitchFamily="34" charset="0"/>
            </a:endParaRPr>
          </a:p>
        </p:txBody>
      </p:sp>
      <p:pic>
        <p:nvPicPr>
          <p:cNvPr id="22532" name="Picture 1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849314"/>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
          <p:cNvSpPr>
            <a:spLocks noGrp="1" noChangeArrowheads="1"/>
          </p:cNvSpPr>
          <p:nvPr>
            <p:ph type="title"/>
          </p:nvPr>
        </p:nvSpPr>
        <p:spPr>
          <a:xfrm>
            <a:off x="1879600" y="273050"/>
            <a:ext cx="7772400" cy="685800"/>
          </a:xfrm>
        </p:spPr>
        <p:txBody>
          <a:bodyPr>
            <a:normAutofit fontScale="90000"/>
          </a:bodyPr>
          <a:lstStyle/>
          <a:p>
            <a:pPr>
              <a:defRPr/>
            </a:pPr>
            <a:r>
              <a:rPr lang="en-US">
                <a:ea typeface="ＭＳ Ｐゴシック" charset="0"/>
                <a:cs typeface="+mj-cs"/>
              </a:rPr>
              <a:t>Internet checksum: example</a:t>
            </a:r>
          </a:p>
        </p:txBody>
      </p:sp>
      <p:sp>
        <p:nvSpPr>
          <p:cNvPr id="19462" name="Rectangle 3"/>
          <p:cNvSpPr>
            <a:spLocks noGrp="1" noChangeArrowheads="1"/>
          </p:cNvSpPr>
          <p:nvPr>
            <p:ph type="body" idx="1"/>
          </p:nvPr>
        </p:nvSpPr>
        <p:spPr>
          <a:xfrm>
            <a:off x="2057400" y="1400175"/>
            <a:ext cx="7772400" cy="2743200"/>
          </a:xfrm>
        </p:spPr>
        <p:txBody>
          <a:bodyPr/>
          <a:lstStyle/>
          <a:p>
            <a:pPr>
              <a:lnSpc>
                <a:spcPct val="130000"/>
              </a:lnSpc>
              <a:buFont typeface="Wingdings" charset="0"/>
              <a:buNone/>
              <a:defRPr/>
            </a:pPr>
            <a:r>
              <a:rPr lang="en-US">
                <a:ea typeface="ＭＳ Ｐゴシック" charset="0"/>
              </a:rPr>
              <a:t>example: add two 16-bit integers</a:t>
            </a:r>
          </a:p>
        </p:txBody>
      </p:sp>
      <p:sp>
        <p:nvSpPr>
          <p:cNvPr id="22535" name="Text Box 4"/>
          <p:cNvSpPr txBox="1">
            <a:spLocks noChangeArrowheads="1"/>
          </p:cNvSpPr>
          <p:nvPr/>
        </p:nvSpPr>
        <p:spPr bwMode="auto">
          <a:xfrm>
            <a:off x="3384550" y="2190750"/>
            <a:ext cx="64008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b="1">
                <a:solidFill>
                  <a:schemeClr val="bg1"/>
                </a:solidFill>
                <a:latin typeface="Comic Sans MS" panose="030F0702030302020204" pitchFamily="66" charset="0"/>
              </a:rPr>
              <a:t>1</a:t>
            </a:r>
            <a:r>
              <a:rPr lang="en-US" altLang="en-US" sz="2000" b="1">
                <a:latin typeface="Comic Sans MS" panose="030F0702030302020204" pitchFamily="66" charset="0"/>
              </a:rPr>
              <a:t>  1  1  1  0  0  1  1  0  0  1  1  0  0  1  1  0</a:t>
            </a:r>
          </a:p>
          <a:p>
            <a:pPr>
              <a:lnSpc>
                <a:spcPct val="100000"/>
              </a:lnSpc>
              <a:spcBef>
                <a:spcPct val="0"/>
              </a:spcBef>
              <a:buClrTx/>
              <a:buSzTx/>
              <a:buFontTx/>
              <a:buNone/>
            </a:pPr>
            <a:r>
              <a:rPr lang="en-US" altLang="en-US" sz="2000" b="1">
                <a:solidFill>
                  <a:schemeClr val="bg1"/>
                </a:solidFill>
                <a:latin typeface="Comic Sans MS" panose="030F0702030302020204" pitchFamily="66" charset="0"/>
              </a:rPr>
              <a:t>1</a:t>
            </a:r>
            <a:r>
              <a:rPr lang="en-US" altLang="en-US" sz="2000" b="1">
                <a:latin typeface="Comic Sans MS" panose="030F0702030302020204" pitchFamily="66" charset="0"/>
              </a:rPr>
              <a:t>  1  1  0  1  0  1  0  1  0  1  0  1  0  1  0  1</a:t>
            </a:r>
          </a:p>
          <a:p>
            <a:pPr>
              <a:lnSpc>
                <a:spcPct val="120000"/>
              </a:lnSpc>
              <a:spcBef>
                <a:spcPct val="0"/>
              </a:spcBef>
              <a:buClrTx/>
              <a:buSzTx/>
              <a:buFontTx/>
              <a:buNone/>
            </a:pPr>
            <a:endParaRPr lang="en-US" altLang="en-US" sz="2000" b="1">
              <a:latin typeface="Comic Sans MS" panose="030F0702030302020204" pitchFamily="66" charset="0"/>
            </a:endParaRPr>
          </a:p>
          <a:p>
            <a:pPr>
              <a:lnSpc>
                <a:spcPct val="100000"/>
              </a:lnSpc>
              <a:spcBef>
                <a:spcPct val="0"/>
              </a:spcBef>
              <a:buClrTx/>
              <a:buSzTx/>
              <a:buFontTx/>
              <a:buNone/>
            </a:pPr>
            <a:r>
              <a:rPr lang="en-US" altLang="en-US" sz="2000" b="1">
                <a:latin typeface="Comic Sans MS" panose="030F0702030302020204" pitchFamily="66" charset="0"/>
              </a:rPr>
              <a:t>1  1  0  1  1  1  0  1  1  1  0  1  1  1  0  1  1</a:t>
            </a:r>
          </a:p>
          <a:p>
            <a:pPr>
              <a:lnSpc>
                <a:spcPct val="120000"/>
              </a:lnSpc>
              <a:spcBef>
                <a:spcPct val="0"/>
              </a:spcBef>
              <a:buClrTx/>
              <a:buSzTx/>
              <a:buFontTx/>
              <a:buNone/>
            </a:pPr>
            <a:endParaRPr lang="en-US" altLang="en-US" sz="2000" b="1">
              <a:latin typeface="Comic Sans MS" panose="030F0702030302020204" pitchFamily="66" charset="0"/>
            </a:endParaRPr>
          </a:p>
          <a:p>
            <a:pPr>
              <a:lnSpc>
                <a:spcPct val="100000"/>
              </a:lnSpc>
              <a:spcBef>
                <a:spcPct val="0"/>
              </a:spcBef>
              <a:buClrTx/>
              <a:buSzTx/>
              <a:buFontTx/>
              <a:buNone/>
            </a:pPr>
            <a:r>
              <a:rPr lang="en-US" altLang="en-US" sz="2000" b="1">
                <a:solidFill>
                  <a:schemeClr val="bg1"/>
                </a:solidFill>
                <a:latin typeface="Comic Sans MS" panose="030F0702030302020204" pitchFamily="66" charset="0"/>
              </a:rPr>
              <a:t>1</a:t>
            </a:r>
            <a:r>
              <a:rPr lang="en-US" altLang="en-US" sz="2000" b="1">
                <a:latin typeface="Comic Sans MS" panose="030F0702030302020204" pitchFamily="66" charset="0"/>
              </a:rPr>
              <a:t>  1  0  1  1  1  0  1  1  1  0  1  1  1  1  0  0</a:t>
            </a:r>
          </a:p>
          <a:p>
            <a:pPr>
              <a:lnSpc>
                <a:spcPct val="100000"/>
              </a:lnSpc>
              <a:spcBef>
                <a:spcPct val="0"/>
              </a:spcBef>
              <a:buClrTx/>
              <a:buSzTx/>
              <a:buFontTx/>
              <a:buNone/>
            </a:pPr>
            <a:r>
              <a:rPr lang="en-US" altLang="en-US" sz="2000" b="1">
                <a:solidFill>
                  <a:schemeClr val="bg1"/>
                </a:solidFill>
                <a:latin typeface="Comic Sans MS" panose="030F0702030302020204" pitchFamily="66" charset="0"/>
              </a:rPr>
              <a:t>1</a:t>
            </a:r>
            <a:r>
              <a:rPr lang="en-US" altLang="en-US" sz="2000" b="1">
                <a:latin typeface="Comic Sans MS" panose="030F0702030302020204" pitchFamily="66" charset="0"/>
              </a:rPr>
              <a:t>  0  1  0  0  0  1  0  0  0  1  0  0  0  0  1  1</a:t>
            </a:r>
            <a:endParaRPr lang="en-US" altLang="en-US" sz="2400" b="1">
              <a:latin typeface="Comic Sans MS" panose="030F0702030302020204" pitchFamily="66" charset="0"/>
            </a:endParaRPr>
          </a:p>
        </p:txBody>
      </p:sp>
      <p:sp>
        <p:nvSpPr>
          <p:cNvPr id="22536" name="Line 5"/>
          <p:cNvSpPr>
            <a:spLocks noChangeShapeType="1"/>
          </p:cNvSpPr>
          <p:nvPr/>
        </p:nvSpPr>
        <p:spPr bwMode="auto">
          <a:xfrm flipH="1">
            <a:off x="3308350" y="3017838"/>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Oval 6"/>
          <p:cNvSpPr>
            <a:spLocks noChangeArrowheads="1"/>
          </p:cNvSpPr>
          <p:nvPr/>
        </p:nvSpPr>
        <p:spPr bwMode="auto">
          <a:xfrm>
            <a:off x="3384550" y="3194050"/>
            <a:ext cx="304800" cy="304800"/>
          </a:xfrm>
          <a:prstGeom prst="ellipse">
            <a:avLst/>
          </a:prstGeom>
          <a:noFill/>
          <a:ln w="9525">
            <a:solidFill>
              <a:srgbClr val="FF0000"/>
            </a:solidFill>
            <a:round/>
            <a:headEnd type="none" w="sm" len="me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2538" name="Text Box 7"/>
          <p:cNvSpPr txBox="1">
            <a:spLocks noChangeArrowheads="1"/>
          </p:cNvSpPr>
          <p:nvPr/>
        </p:nvSpPr>
        <p:spPr bwMode="auto">
          <a:xfrm>
            <a:off x="1784351" y="3149601"/>
            <a:ext cx="154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latin typeface="Comic Sans MS" panose="030F0702030302020204" pitchFamily="66" charset="0"/>
              </a:rPr>
              <a:t>wraparound</a:t>
            </a:r>
          </a:p>
        </p:txBody>
      </p:sp>
      <p:sp>
        <p:nvSpPr>
          <p:cNvPr id="22539" name="Text Box 8"/>
          <p:cNvSpPr txBox="1">
            <a:spLocks noChangeArrowheads="1"/>
          </p:cNvSpPr>
          <p:nvPr/>
        </p:nvSpPr>
        <p:spPr bwMode="auto">
          <a:xfrm>
            <a:off x="2693989" y="3757614"/>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solidFill>
                  <a:srgbClr val="008000"/>
                </a:solidFill>
                <a:latin typeface="Comic Sans MS" panose="030F0702030302020204" pitchFamily="66" charset="0"/>
              </a:rPr>
              <a:t>sum</a:t>
            </a:r>
          </a:p>
        </p:txBody>
      </p:sp>
      <p:sp>
        <p:nvSpPr>
          <p:cNvPr id="22540" name="Text Box 9"/>
          <p:cNvSpPr txBox="1">
            <a:spLocks noChangeArrowheads="1"/>
          </p:cNvSpPr>
          <p:nvPr/>
        </p:nvSpPr>
        <p:spPr bwMode="auto">
          <a:xfrm>
            <a:off x="2011363" y="4110038"/>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solidFill>
                  <a:srgbClr val="008000"/>
                </a:solidFill>
                <a:latin typeface="Comic Sans MS" panose="030F0702030302020204" pitchFamily="66" charset="0"/>
              </a:rPr>
              <a:t>checksum</a:t>
            </a:r>
          </a:p>
        </p:txBody>
      </p:sp>
      <p:sp>
        <p:nvSpPr>
          <p:cNvPr id="22541" name="Line 10"/>
          <p:cNvSpPr>
            <a:spLocks noChangeShapeType="1"/>
          </p:cNvSpPr>
          <p:nvPr/>
        </p:nvSpPr>
        <p:spPr bwMode="auto">
          <a:xfrm flipH="1">
            <a:off x="3308350" y="3736975"/>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Freeform 11"/>
          <p:cNvSpPr>
            <a:spLocks/>
          </p:cNvSpPr>
          <p:nvPr/>
        </p:nvSpPr>
        <p:spPr bwMode="auto">
          <a:xfrm>
            <a:off x="3546475" y="3500439"/>
            <a:ext cx="6013450" cy="92075"/>
          </a:xfrm>
          <a:custGeom>
            <a:avLst/>
            <a:gdLst>
              <a:gd name="T0" fmla="*/ 0 w 3788"/>
              <a:gd name="T1" fmla="*/ 0 h 58"/>
              <a:gd name="T2" fmla="*/ 0 w 3788"/>
              <a:gd name="T3" fmla="*/ 2147483646 h 58"/>
              <a:gd name="T4" fmla="*/ 2147483646 w 3788"/>
              <a:gd name="T5" fmla="*/ 2147483646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2373313" y="5043488"/>
            <a:ext cx="76882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buFont typeface="Wingdings" panose="05000000000000000000" pitchFamily="2" charset="2"/>
              <a:buNone/>
            </a:pPr>
            <a:r>
              <a:rPr lang="en-US" altLang="en-US" sz="2400" i="1"/>
              <a:t>Note:</a:t>
            </a:r>
            <a:r>
              <a:rPr lang="en-US" altLang="en-US" sz="2400"/>
              <a:t> when adding numbers, a </a:t>
            </a:r>
            <a:r>
              <a:rPr lang="en-US" altLang="en-US" sz="2400">
                <a:solidFill>
                  <a:srgbClr val="008000"/>
                </a:solidFill>
              </a:rPr>
              <a:t>carryout</a:t>
            </a:r>
            <a:r>
              <a:rPr lang="en-US" altLang="en-US" sz="2400"/>
              <a:t> from the most significant bit needs to be added to the result</a:t>
            </a:r>
          </a:p>
          <a:p>
            <a:pPr algn="ctr">
              <a:lnSpc>
                <a:spcPct val="100000"/>
              </a:lnSpc>
              <a:spcBef>
                <a:spcPct val="0"/>
              </a:spcBef>
              <a:buClrTx/>
              <a:buSzTx/>
              <a:buFontTx/>
              <a:buNone/>
            </a:pPr>
            <a:endParaRPr lang="en-US" altLang="en-US" sz="2400">
              <a:latin typeface="Tahoma" panose="020B0604030504040204" pitchFamily="34" charset="0"/>
            </a:endParaRPr>
          </a:p>
        </p:txBody>
      </p:sp>
    </p:spTree>
    <p:extLst>
      <p:ext uri="{BB962C8B-B14F-4D97-AF65-F5344CB8AC3E}">
        <p14:creationId xmlns:p14="http://schemas.microsoft.com/office/powerpoint/2010/main" val="1539971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Reliable Data Transfer</a:t>
            </a:r>
            <a:endParaRPr lang="en-US" dirty="0"/>
          </a:p>
        </p:txBody>
      </p:sp>
      <p:sp>
        <p:nvSpPr>
          <p:cNvPr id="3" name="Content Placeholder 2"/>
          <p:cNvSpPr>
            <a:spLocks noGrp="1"/>
          </p:cNvSpPr>
          <p:nvPr>
            <p:ph idx="1"/>
          </p:nvPr>
        </p:nvSpPr>
        <p:spPr/>
        <p:txBody>
          <a:bodyPr>
            <a:normAutofit/>
          </a:bodyPr>
          <a:lstStyle/>
          <a:p>
            <a:r>
              <a:rPr lang="en-US" dirty="0"/>
              <a:t>With a reliable channel, no transferred data bits are corrupted (flipped from 0 to 1, or vice versa) or lost, and all are delivered in the order in which they were sent.</a:t>
            </a:r>
          </a:p>
          <a:p>
            <a:r>
              <a:rPr lang="en-US" dirty="0"/>
              <a:t>It is the responsibility of a </a:t>
            </a:r>
            <a:r>
              <a:rPr lang="en-US" b="1" dirty="0"/>
              <a:t>reliable data transfer protocol </a:t>
            </a:r>
            <a:r>
              <a:rPr lang="en-US" dirty="0"/>
              <a:t>to implement this service abstraction.</a:t>
            </a:r>
          </a:p>
          <a:p>
            <a:r>
              <a:rPr lang="en-US" dirty="0"/>
              <a:t> This task is made difficult by the fact that the layer </a:t>
            </a:r>
            <a:r>
              <a:rPr lang="en-US" i="1" dirty="0"/>
              <a:t>below </a:t>
            </a:r>
            <a:r>
              <a:rPr lang="en-US" dirty="0"/>
              <a:t>the reliable data transfer protocol may be unreliable.</a:t>
            </a:r>
          </a:p>
          <a:p>
            <a:r>
              <a:rPr lang="en-US" dirty="0"/>
              <a:t> For example, TCP is a reliable data transfer protocol that is implemented on top of an unreliable (IP) end-to-end network layer.</a:t>
            </a:r>
          </a:p>
        </p:txBody>
      </p:sp>
    </p:spTree>
    <p:extLst>
      <p:ext uri="{BB962C8B-B14F-4D97-AF65-F5344CB8AC3E}">
        <p14:creationId xmlns:p14="http://schemas.microsoft.com/office/powerpoint/2010/main" val="416801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2969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84836459-9A83-410F-8A6C-923BA330D3A7}" type="slidenum">
              <a:rPr lang="en-US" altLang="en-US" sz="1200">
                <a:latin typeface="Tahoma" panose="020B0604030504040204" pitchFamily="34" charset="0"/>
              </a:rPr>
              <a:pPr>
                <a:lnSpc>
                  <a:spcPct val="100000"/>
                </a:lnSpc>
                <a:spcBef>
                  <a:spcPct val="0"/>
                </a:spcBef>
                <a:buClrTx/>
                <a:buSzTx/>
                <a:buFontTx/>
                <a:buNone/>
              </a:pPr>
              <a:t>23</a:t>
            </a:fld>
            <a:endParaRPr lang="en-US" altLang="en-US" sz="1200">
              <a:latin typeface="Tahoma" panose="020B0604030504040204" pitchFamily="34" charset="0"/>
            </a:endParaRPr>
          </a:p>
        </p:txBody>
      </p:sp>
      <p:sp>
        <p:nvSpPr>
          <p:cNvPr id="29700" name="Rectangle 3"/>
          <p:cNvSpPr>
            <a:spLocks noGrp="1" noChangeArrowheads="1"/>
          </p:cNvSpPr>
          <p:nvPr>
            <p:ph type="body" sz="half" idx="1"/>
          </p:nvPr>
        </p:nvSpPr>
        <p:spPr>
          <a:xfrm>
            <a:off x="2038351" y="1193800"/>
            <a:ext cx="7947025" cy="3352800"/>
          </a:xfrm>
        </p:spPr>
        <p:txBody>
          <a:bodyPr/>
          <a:lstStyle/>
          <a:p>
            <a:pPr>
              <a:buFont typeface="Wingdings" panose="05000000000000000000" pitchFamily="2" charset="2"/>
              <a:buNone/>
            </a:pPr>
            <a:r>
              <a:rPr lang="en-US" altLang="en-US">
                <a:solidFill>
                  <a:srgbClr val="CC0000"/>
                </a:solidFill>
              </a:rPr>
              <a:t>we</a:t>
            </a:r>
            <a:r>
              <a:rPr lang="ja-JP" altLang="en-US">
                <a:solidFill>
                  <a:srgbClr val="CC0000"/>
                </a:solidFill>
              </a:rPr>
              <a:t>’</a:t>
            </a:r>
            <a:r>
              <a:rPr lang="en-US" altLang="ja-JP">
                <a:solidFill>
                  <a:srgbClr val="CC0000"/>
                </a:solidFill>
              </a:rPr>
              <a:t>ll:</a:t>
            </a:r>
          </a:p>
          <a:p>
            <a:r>
              <a:rPr lang="en-US" altLang="en-US"/>
              <a:t>incrementally develop sender, receiver sides of </a:t>
            </a:r>
            <a:r>
              <a:rPr lang="en-US" altLang="en-US" u="sng">
                <a:solidFill>
                  <a:srgbClr val="CC0000"/>
                </a:solidFill>
              </a:rPr>
              <a:t>r</a:t>
            </a:r>
            <a:r>
              <a:rPr lang="en-US" altLang="en-US"/>
              <a:t>eliable </a:t>
            </a:r>
            <a:r>
              <a:rPr lang="en-US" altLang="en-US" u="sng">
                <a:solidFill>
                  <a:srgbClr val="CC0000"/>
                </a:solidFill>
              </a:rPr>
              <a:t>d</a:t>
            </a:r>
            <a:r>
              <a:rPr lang="en-US" altLang="en-US"/>
              <a:t>ata </a:t>
            </a:r>
            <a:r>
              <a:rPr lang="en-US" altLang="en-US" u="sng">
                <a:solidFill>
                  <a:srgbClr val="CC0000"/>
                </a:solidFill>
              </a:rPr>
              <a:t>t</a:t>
            </a:r>
            <a:r>
              <a:rPr lang="en-US" altLang="en-US"/>
              <a:t>ransfer protocol (rdt)</a:t>
            </a:r>
          </a:p>
          <a:p>
            <a:r>
              <a:rPr lang="en-US" altLang="en-US"/>
              <a:t>consider only unidirectional data transfer</a:t>
            </a:r>
          </a:p>
          <a:p>
            <a:pPr lvl="1"/>
            <a:r>
              <a:rPr lang="en-US" altLang="en-US"/>
              <a:t>but </a:t>
            </a:r>
            <a:r>
              <a:rPr lang="en-US" altLang="en-US">
                <a:solidFill>
                  <a:srgbClr val="008000"/>
                </a:solidFill>
              </a:rPr>
              <a:t>control info will flow on both directions</a:t>
            </a:r>
            <a:r>
              <a:rPr lang="en-US" altLang="en-US"/>
              <a:t>!</a:t>
            </a:r>
          </a:p>
          <a:p>
            <a:r>
              <a:rPr lang="en-US" altLang="en-US"/>
              <a:t>use </a:t>
            </a:r>
            <a:r>
              <a:rPr lang="en-US" altLang="en-US">
                <a:solidFill>
                  <a:srgbClr val="008000"/>
                </a:solidFill>
              </a:rPr>
              <a:t>finite state machines </a:t>
            </a:r>
            <a:r>
              <a:rPr lang="en-US" altLang="en-US"/>
              <a:t>(</a:t>
            </a:r>
            <a:r>
              <a:rPr lang="en-US" altLang="en-US">
                <a:solidFill>
                  <a:srgbClr val="008000"/>
                </a:solidFill>
              </a:rPr>
              <a:t>FSM</a:t>
            </a:r>
            <a:r>
              <a:rPr lang="en-US" altLang="en-US"/>
              <a:t>)  to specify sender, receiver</a:t>
            </a:r>
          </a:p>
        </p:txBody>
      </p:sp>
      <p:sp>
        <p:nvSpPr>
          <p:cNvPr id="29701" name="Oval 5"/>
          <p:cNvSpPr>
            <a:spLocks noChangeArrowheads="1"/>
          </p:cNvSpPr>
          <p:nvPr/>
        </p:nvSpPr>
        <p:spPr bwMode="auto">
          <a:xfrm>
            <a:off x="4684714" y="4652963"/>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9702" name="Oval 6"/>
          <p:cNvSpPr>
            <a:spLocks noChangeArrowheads="1"/>
          </p:cNvSpPr>
          <p:nvPr/>
        </p:nvSpPr>
        <p:spPr bwMode="auto">
          <a:xfrm>
            <a:off x="4619626" y="4686300"/>
            <a:ext cx="809625" cy="876300"/>
          </a:xfrm>
          <a:prstGeom prst="ellipse">
            <a:avLst/>
          </a:prstGeom>
          <a:solidFill>
            <a:schemeClr val="bg1"/>
          </a:solidFill>
          <a:ln w="19050">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9703" name="Text Box 7"/>
          <p:cNvSpPr txBox="1">
            <a:spLocks noChangeArrowheads="1"/>
          </p:cNvSpPr>
          <p:nvPr/>
        </p:nvSpPr>
        <p:spPr bwMode="auto">
          <a:xfrm>
            <a:off x="4627563" y="4816476"/>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state</a:t>
            </a:r>
          </a:p>
          <a:p>
            <a:pPr algn="ctr">
              <a:lnSpc>
                <a:spcPct val="100000"/>
              </a:lnSpc>
              <a:spcBef>
                <a:spcPct val="0"/>
              </a:spcBef>
              <a:buClrTx/>
              <a:buSzTx/>
              <a:buFontTx/>
              <a:buNone/>
            </a:pPr>
            <a:r>
              <a:rPr lang="en-US" altLang="en-US" sz="2000">
                <a:latin typeface="Tahoma" panose="020B0604030504040204" pitchFamily="34" charset="0"/>
              </a:rPr>
              <a:t>1</a:t>
            </a:r>
          </a:p>
        </p:txBody>
      </p:sp>
      <p:sp>
        <p:nvSpPr>
          <p:cNvPr id="29704" name="Freeform 8"/>
          <p:cNvSpPr>
            <a:spLocks/>
          </p:cNvSpPr>
          <p:nvPr/>
        </p:nvSpPr>
        <p:spPr bwMode="auto">
          <a:xfrm>
            <a:off x="5505451" y="4638675"/>
            <a:ext cx="3952875" cy="285750"/>
          </a:xfrm>
          <a:custGeom>
            <a:avLst/>
            <a:gdLst>
              <a:gd name="T0" fmla="*/ 0 w 1446"/>
              <a:gd name="T1" fmla="*/ 2147483646 h 180"/>
              <a:gd name="T2" fmla="*/ 2147483646 w 1446"/>
              <a:gd name="T3" fmla="*/ 2147483646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Oval 10"/>
          <p:cNvSpPr>
            <a:spLocks noChangeArrowheads="1"/>
          </p:cNvSpPr>
          <p:nvPr/>
        </p:nvSpPr>
        <p:spPr bwMode="auto">
          <a:xfrm>
            <a:off x="9437689" y="4746625"/>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9706" name="Oval 11"/>
          <p:cNvSpPr>
            <a:spLocks noChangeArrowheads="1"/>
          </p:cNvSpPr>
          <p:nvPr/>
        </p:nvSpPr>
        <p:spPr bwMode="auto">
          <a:xfrm>
            <a:off x="9372601" y="4791075"/>
            <a:ext cx="809625" cy="876300"/>
          </a:xfrm>
          <a:prstGeom prst="ellipse">
            <a:avLst/>
          </a:prstGeom>
          <a:solidFill>
            <a:schemeClr val="bg1"/>
          </a:solidFill>
          <a:ln w="19050">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9707" name="Text Box 12"/>
          <p:cNvSpPr txBox="1">
            <a:spLocks noChangeArrowheads="1"/>
          </p:cNvSpPr>
          <p:nvPr/>
        </p:nvSpPr>
        <p:spPr bwMode="auto">
          <a:xfrm>
            <a:off x="9380538" y="4921251"/>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state</a:t>
            </a:r>
          </a:p>
          <a:p>
            <a:pPr algn="ctr">
              <a:lnSpc>
                <a:spcPct val="100000"/>
              </a:lnSpc>
              <a:spcBef>
                <a:spcPct val="0"/>
              </a:spcBef>
              <a:buClrTx/>
              <a:buSzTx/>
              <a:buFontTx/>
              <a:buNone/>
            </a:pPr>
            <a:r>
              <a:rPr lang="en-US" altLang="en-US" sz="2000">
                <a:latin typeface="Tahoma" panose="020B0604030504040204" pitchFamily="34" charset="0"/>
              </a:rPr>
              <a:t>2</a:t>
            </a:r>
          </a:p>
        </p:txBody>
      </p:sp>
      <p:sp>
        <p:nvSpPr>
          <p:cNvPr id="29708" name="Text Box 13"/>
          <p:cNvSpPr txBox="1">
            <a:spLocks noChangeArrowheads="1"/>
          </p:cNvSpPr>
          <p:nvPr/>
        </p:nvSpPr>
        <p:spPr bwMode="auto">
          <a:xfrm>
            <a:off x="5735639" y="4003676"/>
            <a:ext cx="315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event causing state transition</a:t>
            </a:r>
            <a:endParaRPr lang="en-US" altLang="en-US" sz="2400">
              <a:solidFill>
                <a:srgbClr val="CC0000"/>
              </a:solidFill>
              <a:latin typeface="Tahoma" panose="020B0604030504040204" pitchFamily="34" charset="0"/>
            </a:endParaRPr>
          </a:p>
        </p:txBody>
      </p:sp>
      <p:sp>
        <p:nvSpPr>
          <p:cNvPr id="29709" name="Text Box 14"/>
          <p:cNvSpPr txBox="1">
            <a:spLocks noChangeArrowheads="1"/>
          </p:cNvSpPr>
          <p:nvPr/>
        </p:nvSpPr>
        <p:spPr bwMode="auto">
          <a:xfrm>
            <a:off x="5662613" y="4298951"/>
            <a:ext cx="3421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actions taken on state transition</a:t>
            </a:r>
            <a:endParaRPr lang="en-US" altLang="en-US" sz="2400">
              <a:solidFill>
                <a:srgbClr val="CC0000"/>
              </a:solidFill>
              <a:latin typeface="Tahoma" panose="020B0604030504040204" pitchFamily="34" charset="0"/>
            </a:endParaRPr>
          </a:p>
        </p:txBody>
      </p:sp>
      <p:sp>
        <p:nvSpPr>
          <p:cNvPr id="29710" name="Line 15"/>
          <p:cNvSpPr>
            <a:spLocks noChangeShapeType="1"/>
          </p:cNvSpPr>
          <p:nvPr/>
        </p:nvSpPr>
        <p:spPr bwMode="auto">
          <a:xfrm>
            <a:off x="5629276" y="4352925"/>
            <a:ext cx="33813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1" name="Rectangle 16"/>
          <p:cNvSpPr>
            <a:spLocks noChangeArrowheads="1"/>
          </p:cNvSpPr>
          <p:nvPr/>
        </p:nvSpPr>
        <p:spPr bwMode="auto">
          <a:xfrm>
            <a:off x="1647826" y="468630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buFont typeface="Wingdings" panose="05000000000000000000" pitchFamily="2" charset="2"/>
              <a:buNone/>
            </a:pPr>
            <a:r>
              <a:rPr lang="en-US" altLang="en-US" sz="1800">
                <a:solidFill>
                  <a:srgbClr val="CC0000"/>
                </a:solidFill>
                <a:latin typeface="Tahoma" panose="020B0604030504040204" pitchFamily="34" charset="0"/>
              </a:rPr>
              <a:t>state:</a:t>
            </a:r>
            <a:r>
              <a:rPr lang="en-US" altLang="en-US" sz="1800">
                <a:latin typeface="Tahoma" panose="020B0604030504040204" pitchFamily="34" charset="0"/>
              </a:rPr>
              <a:t> when in this </a:t>
            </a:r>
            <a:r>
              <a:rPr lang="ja-JP" altLang="en-US" sz="1800">
                <a:latin typeface="Tahoma" panose="020B0604030504040204" pitchFamily="34" charset="0"/>
              </a:rPr>
              <a:t>“</a:t>
            </a:r>
            <a:r>
              <a:rPr lang="en-US" altLang="ja-JP" sz="1800">
                <a:latin typeface="Tahoma" panose="020B0604030504040204" pitchFamily="34" charset="0"/>
              </a:rPr>
              <a:t>state</a:t>
            </a:r>
            <a:r>
              <a:rPr lang="ja-JP" altLang="en-US" sz="1800">
                <a:latin typeface="Tahoma" panose="020B0604030504040204" pitchFamily="34" charset="0"/>
              </a:rPr>
              <a:t>”</a:t>
            </a:r>
            <a:r>
              <a:rPr lang="en-US" altLang="ja-JP" sz="1800">
                <a:latin typeface="Tahoma" panose="020B0604030504040204" pitchFamily="34" charset="0"/>
              </a:rPr>
              <a:t> next state uniquely determined by next event</a:t>
            </a:r>
            <a:endParaRPr lang="en-US" altLang="en-US" sz="1800">
              <a:latin typeface="Tahoma" panose="020B0604030504040204" pitchFamily="34" charset="0"/>
            </a:endParaRPr>
          </a:p>
        </p:txBody>
      </p:sp>
      <p:sp>
        <p:nvSpPr>
          <p:cNvPr id="29712" name="Freeform 17"/>
          <p:cNvSpPr>
            <a:spLocks/>
          </p:cNvSpPr>
          <p:nvPr/>
        </p:nvSpPr>
        <p:spPr bwMode="auto">
          <a:xfrm>
            <a:off x="4905375" y="5562601"/>
            <a:ext cx="95250" cy="581025"/>
          </a:xfrm>
          <a:custGeom>
            <a:avLst/>
            <a:gdLst>
              <a:gd name="T0" fmla="*/ 2147483646 w 60"/>
              <a:gd name="T1" fmla="*/ 2147483646 h 366"/>
              <a:gd name="T2" fmla="*/ 2147483646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Freeform 18"/>
          <p:cNvSpPr>
            <a:spLocks/>
          </p:cNvSpPr>
          <p:nvPr/>
        </p:nvSpPr>
        <p:spPr bwMode="auto">
          <a:xfrm flipH="1" flipV="1">
            <a:off x="10048875" y="5600701"/>
            <a:ext cx="95250" cy="581025"/>
          </a:xfrm>
          <a:custGeom>
            <a:avLst/>
            <a:gdLst>
              <a:gd name="T0" fmla="*/ 2147483646 w 60"/>
              <a:gd name="T1" fmla="*/ 2147483646 h 366"/>
              <a:gd name="T2" fmla="*/ 2147483646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9"/>
          <p:cNvSpPr>
            <a:spLocks noChangeShapeType="1"/>
          </p:cNvSpPr>
          <p:nvPr/>
        </p:nvSpPr>
        <p:spPr bwMode="auto">
          <a:xfrm>
            <a:off x="5429251" y="5305426"/>
            <a:ext cx="1571625" cy="7524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15" name="Text Box 21"/>
          <p:cNvSpPr txBox="1">
            <a:spLocks noChangeArrowheads="1"/>
          </p:cNvSpPr>
          <p:nvPr/>
        </p:nvSpPr>
        <p:spPr bwMode="auto">
          <a:xfrm>
            <a:off x="6196013" y="509905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event</a:t>
            </a:r>
            <a:endParaRPr lang="en-US" altLang="en-US" sz="2400">
              <a:solidFill>
                <a:srgbClr val="CC0000"/>
              </a:solidFill>
              <a:latin typeface="Tahoma" panose="020B0604030504040204" pitchFamily="34" charset="0"/>
            </a:endParaRPr>
          </a:p>
        </p:txBody>
      </p:sp>
      <p:sp>
        <p:nvSpPr>
          <p:cNvPr id="29716" name="Text Box 22"/>
          <p:cNvSpPr txBox="1">
            <a:spLocks noChangeArrowheads="1"/>
          </p:cNvSpPr>
          <p:nvPr/>
        </p:nvSpPr>
        <p:spPr bwMode="auto">
          <a:xfrm>
            <a:off x="6156325" y="5403851"/>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actions</a:t>
            </a:r>
            <a:endParaRPr lang="en-US" altLang="en-US" sz="2400">
              <a:solidFill>
                <a:srgbClr val="CC0000"/>
              </a:solidFill>
              <a:latin typeface="Tahoma" panose="020B0604030504040204" pitchFamily="34" charset="0"/>
            </a:endParaRPr>
          </a:p>
        </p:txBody>
      </p:sp>
      <p:sp>
        <p:nvSpPr>
          <p:cNvPr id="29717" name="Line 23"/>
          <p:cNvSpPr>
            <a:spLocks noChangeShapeType="1"/>
          </p:cNvSpPr>
          <p:nvPr/>
        </p:nvSpPr>
        <p:spPr bwMode="auto">
          <a:xfrm>
            <a:off x="6105526" y="5457825"/>
            <a:ext cx="9429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9718" name="Picture 2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1" y="831850"/>
            <a:ext cx="7313613"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3" name="Rectangle 28"/>
          <p:cNvSpPr>
            <a:spLocks noGrp="1" noChangeArrowheads="1"/>
          </p:cNvSpPr>
          <p:nvPr>
            <p:ph type="title"/>
          </p:nvPr>
        </p:nvSpPr>
        <p:spPr>
          <a:xfrm>
            <a:off x="1935163" y="193675"/>
            <a:ext cx="7772400" cy="889000"/>
          </a:xfrm>
        </p:spPr>
        <p:txBody>
          <a:bodyPr/>
          <a:lstStyle/>
          <a:p>
            <a:pPr>
              <a:defRPr/>
            </a:pPr>
            <a:r>
              <a:rPr lang="en-US" sz="3600">
                <a:ea typeface="ＭＳ Ｐゴシック" charset="0"/>
              </a:rPr>
              <a:t>Reliable data transfer: getting started</a:t>
            </a:r>
          </a:p>
        </p:txBody>
      </p:sp>
    </p:spTree>
    <p:extLst>
      <p:ext uri="{BB962C8B-B14F-4D97-AF65-F5344CB8AC3E}">
        <p14:creationId xmlns:p14="http://schemas.microsoft.com/office/powerpoint/2010/main" val="346623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2038351" y="1235365"/>
            <a:ext cx="7947025" cy="4860636"/>
          </a:xfrm>
        </p:spPr>
        <p:txBody>
          <a:bodyPr>
            <a:normAutofit/>
          </a:bodyPr>
          <a:lstStyle/>
          <a:p>
            <a:pPr>
              <a:lnSpc>
                <a:spcPct val="90000"/>
              </a:lnSpc>
              <a:buSzPct val="80000"/>
            </a:pPr>
            <a:r>
              <a:rPr lang="en-US" altLang="en-US" dirty="0"/>
              <a:t>A </a:t>
            </a:r>
            <a:r>
              <a:rPr lang="en-US" altLang="en-US" b="1" dirty="0">
                <a:solidFill>
                  <a:srgbClr val="009900"/>
                </a:solidFill>
              </a:rPr>
              <a:t>finite state machine</a:t>
            </a:r>
            <a:r>
              <a:rPr lang="en-US" altLang="en-US" dirty="0"/>
              <a:t> or </a:t>
            </a:r>
            <a:r>
              <a:rPr lang="en-US" altLang="en-US" b="1" dirty="0"/>
              <a:t>finite automaton</a:t>
            </a:r>
            <a:r>
              <a:rPr lang="en-US" altLang="en-US" dirty="0"/>
              <a:t> is a </a:t>
            </a:r>
            <a:r>
              <a:rPr lang="en-US" altLang="en-US" dirty="0">
                <a:solidFill>
                  <a:srgbClr val="FF0000"/>
                </a:solidFill>
              </a:rPr>
              <a:t>model of behavior</a:t>
            </a:r>
            <a:r>
              <a:rPr lang="en-US" altLang="en-US" dirty="0"/>
              <a:t> composed of </a:t>
            </a:r>
            <a:r>
              <a:rPr lang="en-US" altLang="en-US" dirty="0">
                <a:solidFill>
                  <a:schemeClr val="accent2"/>
                </a:solidFill>
              </a:rPr>
              <a:t>states</a:t>
            </a:r>
            <a:r>
              <a:rPr lang="en-US" altLang="en-US" dirty="0"/>
              <a:t>, </a:t>
            </a:r>
            <a:r>
              <a:rPr lang="en-US" altLang="en-US" dirty="0">
                <a:solidFill>
                  <a:schemeClr val="accent2"/>
                </a:solidFill>
              </a:rPr>
              <a:t>transitions</a:t>
            </a:r>
            <a:r>
              <a:rPr lang="en-US" altLang="en-US" dirty="0"/>
              <a:t> and </a:t>
            </a:r>
            <a:r>
              <a:rPr lang="en-US" altLang="en-US" dirty="0">
                <a:solidFill>
                  <a:schemeClr val="accent2"/>
                </a:solidFill>
              </a:rPr>
              <a:t>actions</a:t>
            </a:r>
            <a:r>
              <a:rPr lang="en-US" altLang="en-US" dirty="0"/>
              <a:t>. </a:t>
            </a:r>
          </a:p>
          <a:p>
            <a:pPr lvl="1">
              <a:lnSpc>
                <a:spcPct val="90000"/>
              </a:lnSpc>
              <a:buSzPct val="80000"/>
            </a:pPr>
            <a:r>
              <a:rPr lang="en-US" altLang="en-US" dirty="0"/>
              <a:t>A </a:t>
            </a:r>
            <a:r>
              <a:rPr lang="en-US" altLang="en-US" b="1" dirty="0">
                <a:solidFill>
                  <a:schemeClr val="accent2"/>
                </a:solidFill>
              </a:rPr>
              <a:t>state</a:t>
            </a:r>
            <a:r>
              <a:rPr lang="en-US" altLang="en-US" dirty="0"/>
              <a:t> </a:t>
            </a:r>
            <a:r>
              <a:rPr lang="en-US" altLang="en-US" dirty="0">
                <a:solidFill>
                  <a:srgbClr val="009900"/>
                </a:solidFill>
              </a:rPr>
              <a:t>stores information about the past</a:t>
            </a:r>
            <a:r>
              <a:rPr lang="en-US" altLang="en-US" dirty="0"/>
              <a:t>, i.e. it reflects the </a:t>
            </a:r>
            <a:r>
              <a:rPr lang="en-US" altLang="en-US" dirty="0">
                <a:solidFill>
                  <a:schemeClr val="accent1"/>
                </a:solidFill>
              </a:rPr>
              <a:t>input changes</a:t>
            </a:r>
            <a:r>
              <a:rPr lang="en-US" altLang="en-US" dirty="0"/>
              <a:t> from the system start to the </a:t>
            </a:r>
            <a:r>
              <a:rPr lang="en-US" altLang="en-US" dirty="0">
                <a:solidFill>
                  <a:srgbClr val="CC0099"/>
                </a:solidFill>
              </a:rPr>
              <a:t>present moment</a:t>
            </a:r>
            <a:r>
              <a:rPr lang="en-US" altLang="en-US" dirty="0"/>
              <a:t>. </a:t>
            </a:r>
          </a:p>
          <a:p>
            <a:pPr lvl="1">
              <a:lnSpc>
                <a:spcPct val="90000"/>
              </a:lnSpc>
              <a:buSzPct val="80000"/>
            </a:pPr>
            <a:r>
              <a:rPr lang="en-US" altLang="en-US" dirty="0"/>
              <a:t>A </a:t>
            </a:r>
            <a:r>
              <a:rPr lang="en-US" altLang="en-US" b="1" dirty="0">
                <a:solidFill>
                  <a:schemeClr val="accent2"/>
                </a:solidFill>
              </a:rPr>
              <a:t>transition</a:t>
            </a:r>
            <a:r>
              <a:rPr lang="en-US" altLang="en-US" dirty="0"/>
              <a:t> indicates a </a:t>
            </a:r>
            <a:r>
              <a:rPr lang="en-US" altLang="en-US" b="1" dirty="0">
                <a:solidFill>
                  <a:schemeClr val="accent1"/>
                </a:solidFill>
              </a:rPr>
              <a:t>state change</a:t>
            </a:r>
            <a:r>
              <a:rPr lang="en-US" altLang="en-US" dirty="0"/>
              <a:t> and is described by a </a:t>
            </a:r>
            <a:r>
              <a:rPr lang="en-US" altLang="en-US" b="1" dirty="0">
                <a:solidFill>
                  <a:schemeClr val="accent1"/>
                </a:solidFill>
              </a:rPr>
              <a:t>condition/</a:t>
            </a:r>
            <a:r>
              <a:rPr lang="en-US" altLang="en-US" b="1" dirty="0">
                <a:solidFill>
                  <a:srgbClr val="D60093"/>
                </a:solidFill>
              </a:rPr>
              <a:t>event</a:t>
            </a:r>
            <a:r>
              <a:rPr lang="en-US" altLang="en-US" dirty="0"/>
              <a:t> that would need to be fulfilled to enable the transition. </a:t>
            </a:r>
          </a:p>
          <a:p>
            <a:pPr lvl="1">
              <a:lnSpc>
                <a:spcPct val="90000"/>
              </a:lnSpc>
              <a:buSzPct val="80000"/>
            </a:pPr>
            <a:r>
              <a:rPr lang="en-US" altLang="en-US" dirty="0"/>
              <a:t>An </a:t>
            </a:r>
            <a:r>
              <a:rPr lang="en-US" altLang="en-US" b="1" dirty="0">
                <a:solidFill>
                  <a:schemeClr val="accent2"/>
                </a:solidFill>
              </a:rPr>
              <a:t>action</a:t>
            </a:r>
            <a:r>
              <a:rPr lang="en-US" altLang="en-US" dirty="0"/>
              <a:t> is a description of an </a:t>
            </a:r>
            <a:r>
              <a:rPr lang="en-US" altLang="en-US" b="1" dirty="0">
                <a:solidFill>
                  <a:srgbClr val="D60093"/>
                </a:solidFill>
              </a:rPr>
              <a:t>activity</a:t>
            </a:r>
            <a:r>
              <a:rPr lang="en-US" altLang="en-US" dirty="0"/>
              <a:t> that is to be performed at a given moment. </a:t>
            </a:r>
          </a:p>
        </p:txBody>
      </p:sp>
      <p:pic>
        <p:nvPicPr>
          <p:cNvPr id="30723" name="Picture 2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815976"/>
            <a:ext cx="423703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3" name="Rectangle 28"/>
          <p:cNvSpPr>
            <a:spLocks noGrp="1" noChangeArrowheads="1"/>
          </p:cNvSpPr>
          <p:nvPr>
            <p:ph type="title"/>
          </p:nvPr>
        </p:nvSpPr>
        <p:spPr>
          <a:xfrm>
            <a:off x="1935163" y="193675"/>
            <a:ext cx="7772400" cy="889000"/>
          </a:xfrm>
        </p:spPr>
        <p:txBody>
          <a:bodyPr/>
          <a:lstStyle/>
          <a:p>
            <a:pPr>
              <a:defRPr/>
            </a:pPr>
            <a:r>
              <a:rPr lang="en-US" sz="3600" dirty="0">
                <a:ea typeface="ＭＳ Ｐゴシック" charset="0"/>
              </a:rPr>
              <a:t>Finite State Machines</a:t>
            </a:r>
          </a:p>
        </p:txBody>
      </p:sp>
    </p:spTree>
    <p:extLst>
      <p:ext uri="{BB962C8B-B14F-4D97-AF65-F5344CB8AC3E}">
        <p14:creationId xmlns:p14="http://schemas.microsoft.com/office/powerpoint/2010/main" val="37615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Building a Reliable Data Transfer Protocol</a:t>
            </a:r>
            <a:br>
              <a:rPr lang="en-US" b="1" dirty="0"/>
            </a:br>
            <a:r>
              <a:rPr lang="en-US" sz="3200" b="1" dirty="0"/>
              <a:t>(</a:t>
            </a:r>
            <a:r>
              <a:rPr lang="en-US" sz="3100" b="1" dirty="0"/>
              <a:t>Reliable Data Transfer over a Perfectly Reliable Channel: rdt1.0)</a:t>
            </a:r>
            <a:endParaRPr lang="en-US" sz="3100" dirty="0"/>
          </a:p>
        </p:txBody>
      </p:sp>
      <p:sp>
        <p:nvSpPr>
          <p:cNvPr id="4" name="Content Placeholder 3"/>
          <p:cNvSpPr>
            <a:spLocks noGrp="1"/>
          </p:cNvSpPr>
          <p:nvPr>
            <p:ph sz="half" idx="1"/>
          </p:nvPr>
        </p:nvSpPr>
        <p:spPr/>
        <p:txBody>
          <a:bodyPr>
            <a:normAutofit fontScale="62500" lnSpcReduction="20000"/>
          </a:bodyPr>
          <a:lstStyle/>
          <a:p>
            <a:r>
              <a:rPr lang="en-US" dirty="0"/>
              <a:t>We first consider the simplest case, in which the underlying channel is completely reliable. </a:t>
            </a:r>
          </a:p>
          <a:p>
            <a:r>
              <a:rPr lang="en-US" dirty="0"/>
              <a:t>The protocol itself, which we’ll call rdt1.0, is trivial.</a:t>
            </a:r>
          </a:p>
          <a:p>
            <a:r>
              <a:rPr lang="en-US" dirty="0"/>
              <a:t>The </a:t>
            </a:r>
            <a:r>
              <a:rPr lang="en-US" b="1" dirty="0"/>
              <a:t>finite-state machine (FSM) </a:t>
            </a:r>
            <a:r>
              <a:rPr lang="en-US" dirty="0"/>
              <a:t>definitions for the rdt1.0 sender and receiver are shown in Figure. </a:t>
            </a:r>
          </a:p>
          <a:p>
            <a:r>
              <a:rPr lang="en-US" dirty="0"/>
              <a:t>The FSM in Figure 1(a) defines the operation of the sender, while the FSM in Figure 1(b) defines the operation of the receiver. </a:t>
            </a:r>
          </a:p>
          <a:p>
            <a:r>
              <a:rPr lang="en-US" dirty="0"/>
              <a:t>It is important to note that there are </a:t>
            </a:r>
            <a:r>
              <a:rPr lang="en-US" i="1" dirty="0"/>
              <a:t>separate </a:t>
            </a:r>
            <a:r>
              <a:rPr lang="en-US" dirty="0"/>
              <a:t>FSMs for the sender and for the receiver. </a:t>
            </a:r>
          </a:p>
          <a:p>
            <a:r>
              <a:rPr lang="en-US" dirty="0"/>
              <a:t>The sender and receiver FSMs in Figure 1 each have just one state. </a:t>
            </a:r>
          </a:p>
          <a:p>
            <a:r>
              <a:rPr lang="en-US" dirty="0"/>
              <a:t>The arrows in the FSM description indicate the transition of the protocol from one state to another. (Since each FSM in Figure 1 has just one state, a transition is necessarily from the one state back to itself)</a:t>
            </a:r>
          </a:p>
        </p:txBody>
      </p:sp>
      <p:pic>
        <p:nvPicPr>
          <p:cNvPr id="11266" name="Picture 2" descr="Image result for rdt1.0 – A protocol for a completely reliable channe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5758" y="1825625"/>
            <a:ext cx="45744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15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838199" y="1825625"/>
            <a:ext cx="6296892" cy="4852266"/>
          </a:xfrm>
        </p:spPr>
        <p:txBody>
          <a:bodyPr>
            <a:normAutofit fontScale="77500" lnSpcReduction="20000"/>
          </a:bodyPr>
          <a:lstStyle/>
          <a:p>
            <a:r>
              <a:rPr lang="en-US" dirty="0"/>
              <a:t>The event causing the transition is shown above the horizontal line labeling the transition, and the actions taken when the event occurs are shown below the horizontal line.</a:t>
            </a:r>
          </a:p>
          <a:p>
            <a:r>
              <a:rPr lang="en-US" dirty="0"/>
              <a:t>The initial state of the FSM is indicated by the dashed arrow.</a:t>
            </a:r>
          </a:p>
          <a:p>
            <a:r>
              <a:rPr lang="en-US" dirty="0"/>
              <a:t>The sending side of </a:t>
            </a:r>
            <a:r>
              <a:rPr lang="en-US" dirty="0" err="1"/>
              <a:t>rdt</a:t>
            </a:r>
            <a:r>
              <a:rPr lang="en-US" dirty="0"/>
              <a:t> simply accepts data from the upper layer via the </a:t>
            </a:r>
            <a:r>
              <a:rPr lang="en-US" dirty="0" err="1"/>
              <a:t>rdt_send</a:t>
            </a:r>
            <a:r>
              <a:rPr lang="en-US" dirty="0"/>
              <a:t>(data) event, creates a packet containing the data (via the action </a:t>
            </a:r>
            <a:r>
              <a:rPr lang="en-US" dirty="0" err="1"/>
              <a:t>make_pkt</a:t>
            </a:r>
            <a:r>
              <a:rPr lang="en-US" dirty="0"/>
              <a:t>(data)) and sends the packet into the channel.</a:t>
            </a:r>
          </a:p>
          <a:p>
            <a:r>
              <a:rPr lang="en-US" dirty="0"/>
              <a:t>On the receiving side, </a:t>
            </a:r>
            <a:r>
              <a:rPr lang="en-US" dirty="0" err="1"/>
              <a:t>rdt</a:t>
            </a:r>
            <a:r>
              <a:rPr lang="en-US" dirty="0"/>
              <a:t> receives a packet from the underlying channel via the </a:t>
            </a:r>
            <a:r>
              <a:rPr lang="en-US" dirty="0" err="1"/>
              <a:t>rdt_rcv</a:t>
            </a:r>
            <a:r>
              <a:rPr lang="en-US" dirty="0"/>
              <a:t>(packet) event, removes the data from the packet (via the action extract (packet, data)) and passes the data up to the upper layer (via the action </a:t>
            </a:r>
            <a:r>
              <a:rPr lang="en-US" dirty="0" err="1"/>
              <a:t>deliver_data</a:t>
            </a:r>
            <a:r>
              <a:rPr lang="en-US" dirty="0"/>
              <a:t>(data)).</a:t>
            </a:r>
          </a:p>
        </p:txBody>
      </p:sp>
      <p:pic>
        <p:nvPicPr>
          <p:cNvPr id="5" name="Picture 2" descr="Image result for rdt1.0 – A protocol for a completely reliable channe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61564" y="1825625"/>
            <a:ext cx="40121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2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Reliable Data Transfer over a Channel with Bit Errors: </a:t>
            </a:r>
            <a:r>
              <a:rPr lang="en-US" dirty="0"/>
              <a:t>rdt2.0</a:t>
            </a:r>
          </a:p>
        </p:txBody>
      </p:sp>
      <p:sp>
        <p:nvSpPr>
          <p:cNvPr id="3" name="Content Placeholder 2"/>
          <p:cNvSpPr>
            <a:spLocks noGrp="1"/>
          </p:cNvSpPr>
          <p:nvPr>
            <p:ph idx="1"/>
          </p:nvPr>
        </p:nvSpPr>
        <p:spPr/>
        <p:txBody>
          <a:bodyPr>
            <a:normAutofit fontScale="92500" lnSpcReduction="10000"/>
          </a:bodyPr>
          <a:lstStyle/>
          <a:p>
            <a:r>
              <a:rPr lang="en-US" dirty="0"/>
              <a:t>A more realistic model of the underlying channel is one in which bits in a packet may be corrupted. </a:t>
            </a:r>
          </a:p>
          <a:p>
            <a:r>
              <a:rPr lang="en-US" dirty="0"/>
              <a:t>Such bit errors typically occur in the physical components of a network as a packet is transmitted, propagates, or is buffered.</a:t>
            </a:r>
          </a:p>
          <a:p>
            <a:r>
              <a:rPr lang="en-US" dirty="0"/>
              <a:t>This message-dictation protocol uses both </a:t>
            </a:r>
            <a:r>
              <a:rPr lang="en-US" b="1" dirty="0"/>
              <a:t>positive acknowledgments </a:t>
            </a:r>
            <a:r>
              <a:rPr lang="en-US" dirty="0"/>
              <a:t>(“OK”) and </a:t>
            </a:r>
            <a:r>
              <a:rPr lang="en-US" b="1" dirty="0"/>
              <a:t>negative acknowledgments </a:t>
            </a:r>
            <a:r>
              <a:rPr lang="en-US" dirty="0"/>
              <a:t>(“Please repeat that.”). </a:t>
            </a:r>
          </a:p>
          <a:p>
            <a:r>
              <a:rPr lang="en-US" dirty="0"/>
              <a:t>These control messages allow the receiver to let the sender know what has been received correctly, and what has been received in error and thus requires repeating. In a computer network setting, reliable data transfer protocols based on such retransmission are known as </a:t>
            </a:r>
            <a:r>
              <a:rPr lang="en-US" b="1" dirty="0"/>
              <a:t>ARQ </a:t>
            </a:r>
            <a:r>
              <a:rPr lang="en-US" dirty="0"/>
              <a:t>(</a:t>
            </a:r>
            <a:r>
              <a:rPr lang="en-US" b="1" dirty="0"/>
              <a:t>Automatic Repeat </a:t>
            </a:r>
            <a:r>
              <a:rPr lang="en-US" b="1" dirty="0" err="1"/>
              <a:t>reQuest</a:t>
            </a:r>
            <a:r>
              <a:rPr lang="en-US" b="1" dirty="0"/>
              <a:t>) protocols</a:t>
            </a:r>
            <a:r>
              <a:rPr lang="en-US" dirty="0"/>
              <a:t>.</a:t>
            </a:r>
          </a:p>
        </p:txBody>
      </p:sp>
    </p:spTree>
    <p:extLst>
      <p:ext uri="{BB962C8B-B14F-4D97-AF65-F5344CB8AC3E}">
        <p14:creationId xmlns:p14="http://schemas.microsoft.com/office/powerpoint/2010/main" val="133401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idx="1"/>
          </p:nvPr>
        </p:nvSpPr>
        <p:spPr/>
        <p:txBody>
          <a:bodyPr>
            <a:normAutofit/>
          </a:bodyPr>
          <a:lstStyle/>
          <a:p>
            <a:r>
              <a:rPr lang="en-US" dirty="0"/>
              <a:t>Fundamentally, three additional protocol capabilities are required in ARQ protocols to handle the presence of bit errors:</a:t>
            </a:r>
          </a:p>
          <a:p>
            <a:pPr marL="0" indent="0">
              <a:buNone/>
            </a:pPr>
            <a:r>
              <a:rPr lang="en-US" dirty="0"/>
              <a:t>• </a:t>
            </a:r>
            <a:r>
              <a:rPr lang="en-US" b="1" i="1" dirty="0"/>
              <a:t>Error detection:</a:t>
            </a:r>
          </a:p>
          <a:p>
            <a:pPr lvl="1"/>
            <a:r>
              <a:rPr lang="en-US" i="1" dirty="0"/>
              <a:t> </a:t>
            </a:r>
            <a:r>
              <a:rPr lang="en-US" dirty="0"/>
              <a:t>First, a mechanism is needed to allow the receiver to detect when bit errors have occurred. </a:t>
            </a:r>
          </a:p>
          <a:p>
            <a:pPr lvl="1"/>
            <a:r>
              <a:rPr lang="en-US" dirty="0"/>
              <a:t> UDP uses the Internet checksum field for exactly this purpose.</a:t>
            </a:r>
          </a:p>
          <a:p>
            <a:pPr lvl="1"/>
            <a:r>
              <a:rPr lang="en-US" dirty="0"/>
              <a:t> Error detection techniques require that extra bits (beyond the bits of original data to be transferred) be sent from the sender to the receiver; these bits will be gathered into the packet checksum field of the rdt2.0 data packet.</a:t>
            </a:r>
          </a:p>
        </p:txBody>
      </p:sp>
    </p:spTree>
    <p:extLst>
      <p:ext uri="{BB962C8B-B14F-4D97-AF65-F5344CB8AC3E}">
        <p14:creationId xmlns:p14="http://schemas.microsoft.com/office/powerpoint/2010/main" val="389702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idx="1"/>
          </p:nvPr>
        </p:nvSpPr>
        <p:spPr/>
        <p:txBody>
          <a:bodyPr>
            <a:normAutofit fontScale="77500" lnSpcReduction="20000"/>
          </a:bodyPr>
          <a:lstStyle/>
          <a:p>
            <a:r>
              <a:rPr lang="en-US" b="1" i="1" dirty="0"/>
              <a:t>Receiver feedback</a:t>
            </a:r>
            <a:r>
              <a:rPr lang="en-US" i="1" dirty="0"/>
              <a:t>:</a:t>
            </a:r>
          </a:p>
          <a:p>
            <a:r>
              <a:rPr lang="en-US" dirty="0"/>
              <a:t>Since the sender and receiver are typically executing on different end systems, possibly separated by thousands of miles, the only way for the sender to learn of the receiver’s view of the world (in this case, whether or not a packet was received correctly) is for the receiver to provide explicit feedback to the sender. </a:t>
            </a:r>
          </a:p>
          <a:p>
            <a:r>
              <a:rPr lang="en-US" dirty="0"/>
              <a:t>The positive (ACK) and negative (NAK) acknowledgment replies in the message-dictation scenario are examples of such feedback. </a:t>
            </a:r>
          </a:p>
          <a:p>
            <a:r>
              <a:rPr lang="en-US" dirty="0"/>
              <a:t>Our rdt2.0 protocol will similarly send ACK and NAK packets back from the receiver to the sender.</a:t>
            </a:r>
          </a:p>
          <a:p>
            <a:r>
              <a:rPr lang="en-US" dirty="0"/>
              <a:t> In principle, these packets need only be one bit long; for example, a 0 value could indicate a NAK and a value of 1 could indicate an ACK.</a:t>
            </a:r>
          </a:p>
          <a:p>
            <a:pPr marL="0" indent="0">
              <a:buNone/>
            </a:pPr>
            <a:r>
              <a:rPr lang="en-US" dirty="0"/>
              <a:t>• </a:t>
            </a:r>
            <a:r>
              <a:rPr lang="en-US" b="1" i="1" dirty="0"/>
              <a:t>Retransmission</a:t>
            </a:r>
            <a:r>
              <a:rPr lang="en-US" i="1" dirty="0"/>
              <a:t>:</a:t>
            </a:r>
          </a:p>
          <a:p>
            <a:pPr marL="0" indent="0">
              <a:buNone/>
            </a:pPr>
            <a:r>
              <a:rPr lang="en-US" i="1" dirty="0"/>
              <a:t> </a:t>
            </a:r>
            <a:r>
              <a:rPr lang="en-US" dirty="0"/>
              <a:t>A packet that is received in error at the receiver will be retransmitted by the sender.</a:t>
            </a:r>
          </a:p>
        </p:txBody>
      </p:sp>
    </p:spTree>
    <p:extLst>
      <p:ext uri="{BB962C8B-B14F-4D97-AF65-F5344CB8AC3E}">
        <p14:creationId xmlns:p14="http://schemas.microsoft.com/office/powerpoint/2010/main" val="429183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5123"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1A2CB6A9-1AD0-4A12-9A20-2A86D6CCDF3D}" type="slidenum">
              <a:rPr lang="en-US" altLang="en-US" sz="1200"/>
              <a:pPr/>
              <a:t>3</a:t>
            </a:fld>
            <a:endParaRPr lang="en-US" altLang="en-US" sz="1200"/>
          </a:p>
        </p:txBody>
      </p:sp>
      <p:pic>
        <p:nvPicPr>
          <p:cNvPr id="19459" name="Picture 1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6" y="1039814"/>
            <a:ext cx="65817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p:txBody>
          <a:bodyPr/>
          <a:lstStyle/>
          <a:p>
            <a:pPr>
              <a:defRPr/>
            </a:pPr>
            <a:r>
              <a:rPr lang="en-US" dirty="0">
                <a:ea typeface="ＭＳ Ｐゴシック" charset="0"/>
                <a:cs typeface="+mj-cs"/>
              </a:rPr>
              <a:t>Transport vs. network layer</a:t>
            </a:r>
          </a:p>
        </p:txBody>
      </p:sp>
      <p:sp>
        <p:nvSpPr>
          <p:cNvPr id="5126" name="Rectangle 3"/>
          <p:cNvSpPr>
            <a:spLocks noGrp="1" noChangeArrowheads="1"/>
          </p:cNvSpPr>
          <p:nvPr>
            <p:ph type="body" sz="half" idx="1"/>
          </p:nvPr>
        </p:nvSpPr>
        <p:spPr>
          <a:xfrm>
            <a:off x="2057400" y="1589088"/>
            <a:ext cx="3810000" cy="4648200"/>
          </a:xfrm>
        </p:spPr>
        <p:txBody>
          <a:bodyPr/>
          <a:lstStyle/>
          <a:p>
            <a:pPr>
              <a:lnSpc>
                <a:spcPct val="70000"/>
              </a:lnSpc>
              <a:buFont typeface="Wingdings" charset="0"/>
              <a:buChar char="v"/>
              <a:defRPr/>
            </a:pPr>
            <a:r>
              <a:rPr lang="en-US" sz="3200" i="1" dirty="0">
                <a:solidFill>
                  <a:srgbClr val="000099"/>
                </a:solidFill>
                <a:ea typeface="ＭＳ Ｐゴシック" charset="0"/>
              </a:rPr>
              <a:t>network layer:</a:t>
            </a:r>
            <a:r>
              <a:rPr lang="en-US" sz="3200" dirty="0">
                <a:ea typeface="ＭＳ Ｐゴシック" charset="0"/>
              </a:rPr>
              <a:t> logical communication between </a:t>
            </a:r>
            <a:r>
              <a:rPr lang="en-US" sz="3200" dirty="0">
                <a:solidFill>
                  <a:srgbClr val="008000"/>
                </a:solidFill>
                <a:ea typeface="ＭＳ Ｐゴシック" charset="0"/>
              </a:rPr>
              <a:t>hosts</a:t>
            </a:r>
          </a:p>
          <a:p>
            <a:pPr>
              <a:lnSpc>
                <a:spcPct val="70000"/>
              </a:lnSpc>
              <a:buFont typeface="Wingdings" charset="0"/>
              <a:buChar char="v"/>
              <a:defRPr/>
            </a:pPr>
            <a:r>
              <a:rPr lang="en-US" sz="3200" i="1" dirty="0">
                <a:solidFill>
                  <a:srgbClr val="000099"/>
                </a:solidFill>
                <a:ea typeface="ＭＳ Ｐゴシック" charset="0"/>
              </a:rPr>
              <a:t>transport layer:</a:t>
            </a:r>
            <a:r>
              <a:rPr lang="en-US" sz="3200" dirty="0">
                <a:ea typeface="ＭＳ Ｐゴシック" charset="0"/>
              </a:rPr>
              <a:t> logical communication between </a:t>
            </a:r>
            <a:r>
              <a:rPr lang="en-US" sz="3200" dirty="0">
                <a:solidFill>
                  <a:srgbClr val="008000"/>
                </a:solidFill>
                <a:ea typeface="ＭＳ Ｐゴシック" charset="0"/>
              </a:rPr>
              <a:t>processes</a:t>
            </a:r>
            <a:r>
              <a:rPr lang="en-US" dirty="0">
                <a:solidFill>
                  <a:srgbClr val="008000"/>
                </a:solidFill>
                <a:ea typeface="ＭＳ Ｐゴシック" charset="0"/>
                <a:cs typeface="+mn-cs"/>
              </a:rPr>
              <a:t> </a:t>
            </a:r>
          </a:p>
          <a:p>
            <a:pPr lvl="1">
              <a:lnSpc>
                <a:spcPct val="70000"/>
              </a:lnSpc>
              <a:buFont typeface="Wingdings" charset="0"/>
              <a:buChar char="§"/>
              <a:defRPr/>
            </a:pPr>
            <a:r>
              <a:rPr lang="en-US" sz="2800" dirty="0">
                <a:ea typeface="ＭＳ Ｐゴシック" charset="0"/>
              </a:rPr>
              <a:t>relies on, enhances, network layer services</a:t>
            </a:r>
          </a:p>
        </p:txBody>
      </p:sp>
      <p:sp>
        <p:nvSpPr>
          <p:cNvPr id="5127" name="Rectangle 4"/>
          <p:cNvSpPr>
            <a:spLocks noGrp="1" noChangeArrowheads="1"/>
          </p:cNvSpPr>
          <p:nvPr>
            <p:ph type="body" sz="half" idx="2"/>
          </p:nvPr>
        </p:nvSpPr>
        <p:spPr>
          <a:xfrm>
            <a:off x="6284913" y="2230439"/>
            <a:ext cx="3967162" cy="4249737"/>
          </a:xfrm>
          <a:extLst>
            <a:ext uri="{91240B29-F687-4f45-9708-019B960494DF}">
              <a14:hiddenLine xmlns="" xmlns:a14="http://schemas.microsoft.com/office/drawing/2010/main" w="19050" cmpd="sng">
                <a:solidFill>
                  <a:srgbClr val="FF0000"/>
                </a:solidFill>
                <a:miter lim="800000"/>
                <a:headEnd/>
                <a:tailEnd/>
              </a14:hiddenLine>
            </a:ext>
          </a:extLst>
        </p:spPr>
        <p:txBody>
          <a:bodyPr/>
          <a:lstStyle/>
          <a:p>
            <a:pPr>
              <a:lnSpc>
                <a:spcPct val="70000"/>
              </a:lnSpc>
              <a:buFont typeface="Wingdings" panose="05000000000000000000" pitchFamily="2" charset="2"/>
              <a:buNone/>
            </a:pPr>
            <a:r>
              <a:rPr lang="en-US" altLang="en-US" sz="2400" i="1" dirty="0"/>
              <a:t>12 kids in </a:t>
            </a:r>
            <a:r>
              <a:rPr lang="en-US" altLang="en-US" sz="2400" i="1" dirty="0">
                <a:solidFill>
                  <a:srgbClr val="008000"/>
                </a:solidFill>
              </a:rPr>
              <a:t>Ann</a:t>
            </a:r>
            <a:r>
              <a:rPr lang="ja-JP" altLang="en-US" sz="2400" i="1" dirty="0">
                <a:solidFill>
                  <a:srgbClr val="008000"/>
                </a:solidFill>
              </a:rPr>
              <a:t>’</a:t>
            </a:r>
            <a:r>
              <a:rPr lang="en-US" altLang="ja-JP" sz="2400" i="1" dirty="0">
                <a:solidFill>
                  <a:srgbClr val="008000"/>
                </a:solidFill>
              </a:rPr>
              <a:t>s</a:t>
            </a:r>
            <a:r>
              <a:rPr lang="en-US" altLang="ja-JP" sz="2400" i="1" dirty="0"/>
              <a:t> house sending letters to 12 kids in </a:t>
            </a:r>
            <a:r>
              <a:rPr lang="en-US" altLang="ja-JP" sz="2400" i="1" dirty="0">
                <a:solidFill>
                  <a:srgbClr val="008000"/>
                </a:solidFill>
              </a:rPr>
              <a:t>Bill</a:t>
            </a:r>
            <a:r>
              <a:rPr lang="ja-JP" altLang="en-US" sz="2400" i="1" dirty="0">
                <a:solidFill>
                  <a:srgbClr val="008000"/>
                </a:solidFill>
              </a:rPr>
              <a:t>’</a:t>
            </a:r>
            <a:r>
              <a:rPr lang="en-US" altLang="ja-JP" sz="2400" i="1" dirty="0">
                <a:solidFill>
                  <a:srgbClr val="008000"/>
                </a:solidFill>
              </a:rPr>
              <a:t>s</a:t>
            </a:r>
            <a:r>
              <a:rPr lang="en-US" altLang="ja-JP" sz="2400" i="1" dirty="0"/>
              <a:t> house:</a:t>
            </a:r>
            <a:endParaRPr lang="en-US" altLang="ja-JP" sz="2400" dirty="0"/>
          </a:p>
          <a:p>
            <a:pPr>
              <a:lnSpc>
                <a:spcPct val="70000"/>
              </a:lnSpc>
            </a:pPr>
            <a:r>
              <a:rPr lang="en-US" altLang="en-US" sz="2400" dirty="0"/>
              <a:t>hosts = houses</a:t>
            </a:r>
          </a:p>
          <a:p>
            <a:pPr>
              <a:lnSpc>
                <a:spcPct val="70000"/>
              </a:lnSpc>
            </a:pPr>
            <a:r>
              <a:rPr lang="en-US" altLang="en-US" sz="2400" dirty="0"/>
              <a:t>processes = kids</a:t>
            </a:r>
          </a:p>
          <a:p>
            <a:pPr>
              <a:lnSpc>
                <a:spcPct val="70000"/>
              </a:lnSpc>
            </a:pPr>
            <a:r>
              <a:rPr lang="en-US" altLang="en-US" sz="2400" dirty="0"/>
              <a:t>app messages = letters in envelopes</a:t>
            </a:r>
          </a:p>
          <a:p>
            <a:pPr>
              <a:lnSpc>
                <a:spcPct val="70000"/>
              </a:lnSpc>
            </a:pPr>
            <a:r>
              <a:rPr lang="en-US" altLang="en-US" sz="2400" dirty="0">
                <a:solidFill>
                  <a:srgbClr val="008000"/>
                </a:solidFill>
              </a:rPr>
              <a:t>transport protocol </a:t>
            </a:r>
            <a:r>
              <a:rPr lang="en-US" altLang="en-US" sz="2400" dirty="0"/>
              <a:t>= Ann and Bill who </a:t>
            </a:r>
            <a:r>
              <a:rPr lang="en-US" altLang="en-US" sz="2400" dirty="0" err="1">
                <a:solidFill>
                  <a:srgbClr val="008000"/>
                </a:solidFill>
              </a:rPr>
              <a:t>demux</a:t>
            </a:r>
            <a:r>
              <a:rPr lang="en-US" altLang="en-US" sz="2400" dirty="0">
                <a:solidFill>
                  <a:srgbClr val="008000"/>
                </a:solidFill>
              </a:rPr>
              <a:t> </a:t>
            </a:r>
            <a:r>
              <a:rPr lang="en-US" altLang="en-US" sz="2400" dirty="0"/>
              <a:t>to in-house siblings</a:t>
            </a:r>
          </a:p>
          <a:p>
            <a:pPr>
              <a:lnSpc>
                <a:spcPct val="70000"/>
              </a:lnSpc>
            </a:pPr>
            <a:r>
              <a:rPr lang="en-US" altLang="en-US" sz="2400" dirty="0">
                <a:solidFill>
                  <a:srgbClr val="008000"/>
                </a:solidFill>
              </a:rPr>
              <a:t>network-layer protocol </a:t>
            </a:r>
            <a:r>
              <a:rPr lang="en-US" altLang="en-US" sz="2400" dirty="0"/>
              <a:t>= postal service</a:t>
            </a:r>
          </a:p>
          <a:p>
            <a:pPr>
              <a:lnSpc>
                <a:spcPct val="70000"/>
              </a:lnSpc>
              <a:buFont typeface="Wingdings" panose="05000000000000000000" pitchFamily="2" charset="2"/>
              <a:buNone/>
            </a:pPr>
            <a:endParaRPr lang="en-US" altLang="en-US" sz="2400" dirty="0"/>
          </a:p>
        </p:txBody>
      </p:sp>
      <p:sp>
        <p:nvSpPr>
          <p:cNvPr id="5128" name="Rectangle 7"/>
          <p:cNvSpPr>
            <a:spLocks noChangeArrowheads="1"/>
          </p:cNvSpPr>
          <p:nvPr/>
        </p:nvSpPr>
        <p:spPr bwMode="auto">
          <a:xfrm>
            <a:off x="6334559" y="2230439"/>
            <a:ext cx="4016375" cy="3836987"/>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29" name="Text Box 11"/>
          <p:cNvSpPr txBox="1">
            <a:spLocks noChangeArrowheads="1"/>
          </p:cNvSpPr>
          <p:nvPr/>
        </p:nvSpPr>
        <p:spPr bwMode="auto">
          <a:xfrm>
            <a:off x="6424614" y="1724025"/>
            <a:ext cx="2695575" cy="4333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spcBef>
                <a:spcPct val="45000"/>
              </a:spcBef>
              <a:buClr>
                <a:srgbClr val="000099"/>
              </a:buClr>
              <a:buSzPct val="65000"/>
              <a:buFont typeface="Wingdings" charset="0"/>
              <a:buNone/>
              <a:defRPr/>
            </a:pPr>
            <a:r>
              <a:rPr lang="en-US" sz="2800" i="1">
                <a:solidFill>
                  <a:srgbClr val="000099"/>
                </a:solidFill>
                <a:latin typeface="Gill Sans MT" charset="0"/>
              </a:rPr>
              <a:t>household analogy:</a:t>
            </a:r>
            <a:endParaRPr lang="en-US" sz="2800" i="1">
              <a:latin typeface="Gill Sans MT" charset="0"/>
            </a:endParaRPr>
          </a:p>
        </p:txBody>
      </p:sp>
    </p:spTree>
    <p:extLst>
      <p:ext uri="{BB962C8B-B14F-4D97-AF65-F5344CB8AC3E}">
        <p14:creationId xmlns:p14="http://schemas.microsoft.com/office/powerpoint/2010/main" val="3516768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34819"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3F1B82F3-34CD-42D8-99E5-FB28A97DABD8}" type="slidenum">
              <a:rPr lang="en-US" altLang="en-US" sz="1200">
                <a:latin typeface="Tahoma" panose="020B0604030504040204" pitchFamily="34" charset="0"/>
              </a:rPr>
              <a:pPr>
                <a:lnSpc>
                  <a:spcPct val="100000"/>
                </a:lnSpc>
                <a:spcBef>
                  <a:spcPct val="0"/>
                </a:spcBef>
                <a:buClrTx/>
                <a:buSzTx/>
                <a:buFontTx/>
                <a:buNone/>
              </a:pPr>
              <a:t>30</a:t>
            </a:fld>
            <a:endParaRPr lang="en-US" altLang="en-US" sz="1200">
              <a:latin typeface="Tahoma" panose="020B0604030504040204" pitchFamily="34" charset="0"/>
            </a:endParaRPr>
          </a:p>
        </p:txBody>
      </p:sp>
      <p:pic>
        <p:nvPicPr>
          <p:cNvPr id="34820" name="Picture 3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855664"/>
            <a:ext cx="5484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2"/>
          <p:cNvSpPr>
            <a:spLocks noGrp="1" noChangeArrowheads="1"/>
          </p:cNvSpPr>
          <p:nvPr>
            <p:ph type="title"/>
          </p:nvPr>
        </p:nvSpPr>
        <p:spPr>
          <a:xfrm>
            <a:off x="2057400" y="141289"/>
            <a:ext cx="7772400" cy="1030287"/>
          </a:xfrm>
        </p:spPr>
        <p:txBody>
          <a:bodyPr/>
          <a:lstStyle/>
          <a:p>
            <a:pPr>
              <a:defRPr/>
            </a:pPr>
            <a:r>
              <a:rPr lang="en-US" sz="4000">
                <a:ea typeface="ＭＳ Ｐゴシック" charset="0"/>
              </a:rPr>
              <a:t>rdt2.0: FSM specification</a:t>
            </a:r>
            <a:endParaRPr lang="en-US">
              <a:ea typeface="ＭＳ Ｐゴシック" charset="0"/>
              <a:cs typeface="+mj-cs"/>
            </a:endParaRPr>
          </a:p>
        </p:txBody>
      </p:sp>
      <p:sp>
        <p:nvSpPr>
          <p:cNvPr id="34822" name="Oval 3"/>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4823" name="Text Box 4"/>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above</a:t>
            </a:r>
            <a:endParaRPr lang="en-US" altLang="en-US" sz="1600">
              <a:latin typeface="Times New Roman" panose="02020603050405020304" pitchFamily="18" charset="0"/>
            </a:endParaRPr>
          </a:p>
        </p:txBody>
      </p:sp>
      <p:sp>
        <p:nvSpPr>
          <p:cNvPr id="34824" name="Text Box 5"/>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sndpkt = make_pkt(data, checksum)</a:t>
            </a:r>
          </a:p>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4825" name="Line 6"/>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Text Box 7"/>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extract(rcvpkt,data)</a:t>
            </a:r>
          </a:p>
          <a:p>
            <a:pPr>
              <a:lnSpc>
                <a:spcPct val="100000"/>
              </a:lnSpc>
              <a:spcBef>
                <a:spcPct val="0"/>
              </a:spcBef>
              <a:buClrTx/>
              <a:buSzTx/>
              <a:buFontTx/>
              <a:buNone/>
            </a:pPr>
            <a:r>
              <a:rPr lang="en-US" altLang="en-US" sz="1600">
                <a:latin typeface="Arial" panose="020B0604020202020204" pitchFamily="34" charset="0"/>
              </a:rPr>
              <a:t>deliver_data(data)</a:t>
            </a:r>
          </a:p>
          <a:p>
            <a:pPr>
              <a:lnSpc>
                <a:spcPct val="100000"/>
              </a:lnSpc>
              <a:spcBef>
                <a:spcPct val="0"/>
              </a:spcBef>
              <a:buClrTx/>
              <a:buSzTx/>
              <a:buFontTx/>
              <a:buNone/>
            </a:pPr>
            <a:r>
              <a:rPr lang="en-US" altLang="en-US" sz="1600">
                <a:latin typeface="Arial" panose="020B0604020202020204" pitchFamily="34" charset="0"/>
              </a:rPr>
              <a:t>udt_send(ACK)</a:t>
            </a:r>
            <a:endParaRPr lang="en-US" altLang="en-US" sz="1600">
              <a:latin typeface="Times New Roman" panose="02020603050405020304" pitchFamily="18" charset="0"/>
            </a:endParaRPr>
          </a:p>
        </p:txBody>
      </p:sp>
      <p:sp>
        <p:nvSpPr>
          <p:cNvPr id="34827" name="Text Box 8"/>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notcorrupt(rcvpkt)</a:t>
            </a:r>
            <a:endParaRPr lang="en-US" altLang="en-US" sz="1600">
              <a:latin typeface="Times New Roman" panose="02020603050405020304" pitchFamily="18" charset="0"/>
            </a:endParaRPr>
          </a:p>
        </p:txBody>
      </p:sp>
      <p:sp>
        <p:nvSpPr>
          <p:cNvPr id="34828" name="Line 9"/>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Freeform 10"/>
          <p:cNvSpPr>
            <a:spLocks/>
          </p:cNvSpPr>
          <p:nvPr/>
        </p:nvSpPr>
        <p:spPr bwMode="auto">
          <a:xfrm flipV="1">
            <a:off x="2581276" y="1979613"/>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0" name="Freeform 11"/>
          <p:cNvSpPr>
            <a:spLocks/>
          </p:cNvSpPr>
          <p:nvPr/>
        </p:nvSpPr>
        <p:spPr bwMode="auto">
          <a:xfrm>
            <a:off x="2628901" y="3140075"/>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1" name="Text Box 12"/>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isACK(rcvpkt)</a:t>
            </a:r>
            <a:endParaRPr lang="en-US" altLang="en-US" sz="1600">
              <a:latin typeface="Times New Roman" panose="02020603050405020304" pitchFamily="18" charset="0"/>
            </a:endParaRPr>
          </a:p>
        </p:txBody>
      </p:sp>
      <p:sp>
        <p:nvSpPr>
          <p:cNvPr id="34832" name="Line 13"/>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Freeform 14"/>
          <p:cNvSpPr>
            <a:spLocks/>
          </p:cNvSpPr>
          <p:nvPr/>
        </p:nvSpPr>
        <p:spPr bwMode="auto">
          <a:xfrm>
            <a:off x="4776789" y="2286001"/>
            <a:ext cx="466725" cy="893763"/>
          </a:xfrm>
          <a:custGeom>
            <a:avLst/>
            <a:gdLst>
              <a:gd name="T0" fmla="*/ 0 w 735"/>
              <a:gd name="T1" fmla="*/ 2147483646 h 1080"/>
              <a:gd name="T2" fmla="*/ 0 w 735"/>
              <a:gd name="T3" fmla="*/ 2147483646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4" name="Text Box 15"/>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4835" name="Text Box 16"/>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a:t>
            </a:r>
          </a:p>
          <a:p>
            <a:pPr>
              <a:lnSpc>
                <a:spcPct val="100000"/>
              </a:lnSpc>
              <a:spcBef>
                <a:spcPct val="0"/>
              </a:spcBef>
              <a:buClrTx/>
              <a:buSzTx/>
              <a:buFontTx/>
              <a:buNone/>
            </a:pPr>
            <a:r>
              <a:rPr lang="en-US" altLang="en-US" sz="1600">
                <a:latin typeface="Arial" panose="020B0604020202020204" pitchFamily="34" charset="0"/>
              </a:rPr>
              <a:t>   isNAK(rcvpkt)</a:t>
            </a:r>
            <a:endParaRPr lang="en-US" altLang="en-US" sz="1600">
              <a:latin typeface="Times New Roman" panose="02020603050405020304" pitchFamily="18" charset="0"/>
            </a:endParaRPr>
          </a:p>
        </p:txBody>
      </p:sp>
      <p:sp>
        <p:nvSpPr>
          <p:cNvPr id="34836" name="Line 17"/>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37" name="Group 18"/>
          <p:cNvGrpSpPr>
            <a:grpSpLocks/>
          </p:cNvGrpSpPr>
          <p:nvPr/>
        </p:nvGrpSpPr>
        <p:grpSpPr bwMode="auto">
          <a:xfrm>
            <a:off x="8097838" y="2352675"/>
            <a:ext cx="1924050" cy="858838"/>
            <a:chOff x="2222" y="2660"/>
            <a:chExt cx="1212" cy="541"/>
          </a:xfrm>
        </p:grpSpPr>
        <p:sp>
          <p:nvSpPr>
            <p:cNvPr id="34852"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udt_send(NAK)</a:t>
              </a:r>
              <a:endParaRPr lang="en-US" altLang="en-US" sz="1600">
                <a:latin typeface="Times New Roman" panose="02020603050405020304" pitchFamily="18" charset="0"/>
              </a:endParaRPr>
            </a:p>
          </p:txBody>
        </p:sp>
        <p:sp>
          <p:nvSpPr>
            <p:cNvPr id="34853"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corrupt(rcvpkt)</a:t>
              </a:r>
              <a:endParaRPr lang="en-US" altLang="en-US" sz="1600">
                <a:latin typeface="Times New Roman" panose="02020603050405020304" pitchFamily="18" charset="0"/>
              </a:endParaRPr>
            </a:p>
          </p:txBody>
        </p:sp>
        <p:sp>
          <p:nvSpPr>
            <p:cNvPr id="34854"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8" name="Group 22"/>
          <p:cNvGrpSpPr>
            <a:grpSpLocks/>
          </p:cNvGrpSpPr>
          <p:nvPr/>
        </p:nvGrpSpPr>
        <p:grpSpPr bwMode="auto">
          <a:xfrm>
            <a:off x="3816350" y="2222501"/>
            <a:ext cx="1074738" cy="962025"/>
            <a:chOff x="1540" y="2116"/>
            <a:chExt cx="677" cy="606"/>
          </a:xfrm>
        </p:grpSpPr>
        <p:sp>
          <p:nvSpPr>
            <p:cNvPr id="34850"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4851"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dirty="0">
                  <a:latin typeface="Arial" panose="020B0604020202020204" pitchFamily="34" charset="0"/>
                </a:rPr>
                <a:t>Wait for ACK or NAK</a:t>
              </a:r>
              <a:endParaRPr lang="en-US" altLang="en-US" sz="1600" dirty="0">
                <a:latin typeface="Times New Roman" panose="02020603050405020304" pitchFamily="18" charset="0"/>
              </a:endParaRPr>
            </a:p>
          </p:txBody>
        </p:sp>
      </p:grpSp>
      <p:sp>
        <p:nvSpPr>
          <p:cNvPr id="34839" name="Line 25"/>
          <p:cNvSpPr>
            <a:spLocks noChangeShapeType="1"/>
          </p:cNvSpPr>
          <p:nvPr/>
        </p:nvSpPr>
        <p:spPr bwMode="auto">
          <a:xfrm>
            <a:off x="7858125" y="3497264"/>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0" name="Freeform 26"/>
          <p:cNvSpPr>
            <a:spLocks/>
          </p:cNvSpPr>
          <p:nvPr/>
        </p:nvSpPr>
        <p:spPr bwMode="auto">
          <a:xfrm>
            <a:off x="8196263" y="3148013"/>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1" name="Group 27"/>
          <p:cNvGrpSpPr>
            <a:grpSpLocks/>
          </p:cNvGrpSpPr>
          <p:nvPr/>
        </p:nvGrpSpPr>
        <p:grpSpPr bwMode="auto">
          <a:xfrm>
            <a:off x="8201025" y="3568701"/>
            <a:ext cx="1200150" cy="962025"/>
            <a:chOff x="1335" y="3347"/>
            <a:chExt cx="756" cy="606"/>
          </a:xfrm>
        </p:grpSpPr>
        <p:sp>
          <p:nvSpPr>
            <p:cNvPr id="34848"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4849" name="Text Box 29"/>
            <p:cNvSpPr txBox="1">
              <a:spLocks noChangeArrowheads="1"/>
            </p:cNvSpPr>
            <p:nvPr/>
          </p:nvSpPr>
          <p:spPr bwMode="auto">
            <a:xfrm>
              <a:off x="1335"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below</a:t>
              </a:r>
              <a:endParaRPr lang="en-US" altLang="en-US" sz="1600">
                <a:latin typeface="Times New Roman" panose="02020603050405020304" pitchFamily="18" charset="0"/>
              </a:endParaRPr>
            </a:p>
          </p:txBody>
        </p:sp>
      </p:grpSp>
      <p:sp>
        <p:nvSpPr>
          <p:cNvPr id="34842" name="Freeform 30"/>
          <p:cNvSpPr>
            <a:spLocks/>
          </p:cNvSpPr>
          <p:nvPr/>
        </p:nvSpPr>
        <p:spPr bwMode="auto">
          <a:xfrm flipV="1">
            <a:off x="8208963" y="4464050"/>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3" name="Text Box 31"/>
          <p:cNvSpPr txBox="1">
            <a:spLocks noChangeArrowheads="1"/>
          </p:cNvSpPr>
          <p:nvPr/>
        </p:nvSpPr>
        <p:spPr bwMode="auto">
          <a:xfrm>
            <a:off x="2420939" y="4154488"/>
            <a:ext cx="108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a:solidFill>
                  <a:srgbClr val="CC0000"/>
                </a:solidFill>
                <a:latin typeface="Tahoma" panose="020B0604030504040204" pitchFamily="34" charset="0"/>
              </a:rPr>
              <a:t>sender</a:t>
            </a:r>
          </a:p>
        </p:txBody>
      </p:sp>
      <p:sp>
        <p:nvSpPr>
          <p:cNvPr id="34844" name="Text Box 32"/>
          <p:cNvSpPr txBox="1">
            <a:spLocks noChangeArrowheads="1"/>
          </p:cNvSpPr>
          <p:nvPr/>
        </p:nvSpPr>
        <p:spPr bwMode="auto">
          <a:xfrm>
            <a:off x="8496301" y="1466850"/>
            <a:ext cx="124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a:solidFill>
                  <a:srgbClr val="CC0000"/>
                </a:solidFill>
                <a:latin typeface="Tahoma" panose="020B0604030504040204" pitchFamily="34" charset="0"/>
              </a:rPr>
              <a:t>receiver</a:t>
            </a:r>
          </a:p>
        </p:txBody>
      </p:sp>
      <p:sp>
        <p:nvSpPr>
          <p:cNvPr id="34845" name="Line 33"/>
          <p:cNvSpPr>
            <a:spLocks noChangeShapeType="1"/>
          </p:cNvSpPr>
          <p:nvPr/>
        </p:nvSpPr>
        <p:spPr bwMode="auto">
          <a:xfrm>
            <a:off x="1873250" y="2166939"/>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6" name="Text Box 34"/>
          <p:cNvSpPr txBox="1">
            <a:spLocks noChangeArrowheads="1"/>
          </p:cNvSpPr>
          <p:nvPr/>
        </p:nvSpPr>
        <p:spPr bwMode="auto">
          <a:xfrm>
            <a:off x="2555875" y="1212851"/>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rdt_send(data)</a:t>
            </a:r>
            <a:endParaRPr lang="en-US" altLang="en-US" sz="1600">
              <a:latin typeface="Times New Roman" panose="02020603050405020304" pitchFamily="18" charset="0"/>
            </a:endParaRPr>
          </a:p>
        </p:txBody>
      </p:sp>
      <p:sp>
        <p:nvSpPr>
          <p:cNvPr id="34847" name="Text Box 35"/>
          <p:cNvSpPr txBox="1">
            <a:spLocks noChangeArrowheads="1"/>
          </p:cNvSpPr>
          <p:nvPr/>
        </p:nvSpPr>
        <p:spPr bwMode="auto">
          <a:xfrm>
            <a:off x="2986088" y="37861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Symbol" panose="05050102010706020507" pitchFamily="18" charset="2"/>
              </a:rPr>
              <a:t>L</a:t>
            </a:r>
          </a:p>
        </p:txBody>
      </p:sp>
      <p:sp>
        <p:nvSpPr>
          <p:cNvPr id="2" name="TextBox 1"/>
          <p:cNvSpPr txBox="1"/>
          <p:nvPr/>
        </p:nvSpPr>
        <p:spPr>
          <a:xfrm>
            <a:off x="440315" y="4755535"/>
            <a:ext cx="6082146" cy="646331"/>
          </a:xfrm>
          <a:prstGeom prst="rect">
            <a:avLst/>
          </a:prstGeom>
          <a:noFill/>
        </p:spPr>
        <p:txBody>
          <a:bodyPr wrap="square" rtlCol="0">
            <a:spAutoFit/>
          </a:bodyPr>
          <a:lstStyle/>
          <a:p>
            <a:r>
              <a:rPr lang="en-US" b="1" dirty="0" err="1"/>
              <a:t>rdt_rcv</a:t>
            </a:r>
            <a:r>
              <a:rPr lang="en-US" b="1" dirty="0"/>
              <a:t>(</a:t>
            </a:r>
            <a:r>
              <a:rPr lang="en-US" b="1" dirty="0" err="1"/>
              <a:t>rcvpkt</a:t>
            </a:r>
            <a:r>
              <a:rPr lang="en-US" b="1" dirty="0"/>
              <a:t>) &amp;&amp; </a:t>
            </a:r>
            <a:r>
              <a:rPr lang="en-US" b="1" dirty="0" err="1"/>
              <a:t>isACK</a:t>
            </a:r>
            <a:r>
              <a:rPr lang="en-US" b="1" dirty="0"/>
              <a:t> (</a:t>
            </a:r>
            <a:r>
              <a:rPr lang="en-US" b="1" dirty="0" err="1"/>
              <a:t>rcvpkt</a:t>
            </a:r>
            <a:r>
              <a:rPr lang="en-US" b="1" dirty="0"/>
              <a:t>)=</a:t>
            </a:r>
            <a:r>
              <a:rPr lang="en-US" dirty="0"/>
              <a:t>Most recent packet has been received correctly</a:t>
            </a:r>
          </a:p>
        </p:txBody>
      </p:sp>
      <p:sp>
        <p:nvSpPr>
          <p:cNvPr id="3" name="TextBox 2"/>
          <p:cNvSpPr txBox="1"/>
          <p:nvPr/>
        </p:nvSpPr>
        <p:spPr>
          <a:xfrm>
            <a:off x="258476" y="5598317"/>
            <a:ext cx="7356763" cy="923330"/>
          </a:xfrm>
          <a:prstGeom prst="rect">
            <a:avLst/>
          </a:prstGeom>
          <a:solidFill>
            <a:srgbClr val="FFFF00"/>
          </a:solidFill>
        </p:spPr>
        <p:txBody>
          <a:bodyPr wrap="square" rtlCol="0">
            <a:spAutoFit/>
          </a:bodyPr>
          <a:lstStyle/>
          <a:p>
            <a:r>
              <a:rPr lang="en-US" dirty="0"/>
              <a:t>It is important to note that when the sender is in the wait-for-ACK-or-NAK</a:t>
            </a:r>
          </a:p>
          <a:p>
            <a:r>
              <a:rPr lang="en-US" dirty="0"/>
              <a:t>state, it </a:t>
            </a:r>
            <a:r>
              <a:rPr lang="en-US" i="1" dirty="0"/>
              <a:t>cannot </a:t>
            </a:r>
            <a:r>
              <a:rPr lang="en-US" dirty="0"/>
              <a:t>get more data from the upper layer; that is, the </a:t>
            </a:r>
            <a:r>
              <a:rPr lang="en-US" dirty="0" err="1"/>
              <a:t>rdt_send</a:t>
            </a:r>
            <a:r>
              <a:rPr lang="en-US" dirty="0"/>
              <a:t>() event cannot occur;</a:t>
            </a:r>
          </a:p>
        </p:txBody>
      </p:sp>
    </p:spTree>
    <p:extLst>
      <p:ext uri="{BB962C8B-B14F-4D97-AF65-F5344CB8AC3E}">
        <p14:creationId xmlns:p14="http://schemas.microsoft.com/office/powerpoint/2010/main" val="200965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35843"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24FECA96-EA83-4EBD-8688-CA60BA855E49}" type="slidenum">
              <a:rPr lang="en-US" altLang="en-US" sz="1200">
                <a:latin typeface="Tahoma" panose="020B0604030504040204" pitchFamily="34" charset="0"/>
              </a:rPr>
              <a:pPr>
                <a:lnSpc>
                  <a:spcPct val="100000"/>
                </a:lnSpc>
                <a:spcBef>
                  <a:spcPct val="0"/>
                </a:spcBef>
                <a:buClrTx/>
                <a:buSzTx/>
                <a:buFontTx/>
                <a:buNone/>
              </a:pPr>
              <a:t>31</a:t>
            </a:fld>
            <a:endParaRPr lang="en-US" altLang="en-US" sz="1200">
              <a:latin typeface="Tahoma" panose="020B0604030504040204" pitchFamily="34" charset="0"/>
            </a:endParaRPr>
          </a:p>
        </p:txBody>
      </p:sp>
      <p:pic>
        <p:nvPicPr>
          <p:cNvPr id="35844" name="Picture 4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38" y="798514"/>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p:cNvSpPr>
            <a:spLocks noGrp="1" noChangeArrowheads="1"/>
          </p:cNvSpPr>
          <p:nvPr>
            <p:ph type="title"/>
          </p:nvPr>
        </p:nvSpPr>
        <p:spPr>
          <a:xfrm>
            <a:off x="1935163" y="185739"/>
            <a:ext cx="7772400" cy="828675"/>
          </a:xfrm>
        </p:spPr>
        <p:txBody>
          <a:bodyPr/>
          <a:lstStyle/>
          <a:p>
            <a:pPr>
              <a:defRPr/>
            </a:pPr>
            <a:r>
              <a:rPr lang="en-US" sz="4000">
                <a:ea typeface="ＭＳ Ｐゴシック" charset="0"/>
              </a:rPr>
              <a:t>rdt2.0: operation with no errors</a:t>
            </a:r>
            <a:endParaRPr lang="en-US">
              <a:ea typeface="ＭＳ Ｐゴシック" charset="0"/>
              <a:cs typeface="+mj-cs"/>
            </a:endParaRPr>
          </a:p>
        </p:txBody>
      </p:sp>
      <p:sp>
        <p:nvSpPr>
          <p:cNvPr id="35846" name="Oval 3"/>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5847" name="Text Box 4"/>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above</a:t>
            </a:r>
            <a:endParaRPr lang="en-US" altLang="en-US" sz="1600">
              <a:latin typeface="Times New Roman" panose="02020603050405020304" pitchFamily="18" charset="0"/>
            </a:endParaRPr>
          </a:p>
        </p:txBody>
      </p:sp>
      <p:sp>
        <p:nvSpPr>
          <p:cNvPr id="35848" name="Text Box 5"/>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snkpkt = make_pkt(data, checksum)</a:t>
            </a:r>
          </a:p>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5849" name="Line 6"/>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Text Box 7"/>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extract(rcvpkt,data)</a:t>
            </a:r>
          </a:p>
          <a:p>
            <a:pPr>
              <a:lnSpc>
                <a:spcPct val="100000"/>
              </a:lnSpc>
              <a:spcBef>
                <a:spcPct val="0"/>
              </a:spcBef>
              <a:buClrTx/>
              <a:buSzTx/>
              <a:buFontTx/>
              <a:buNone/>
            </a:pPr>
            <a:r>
              <a:rPr lang="en-US" altLang="en-US" sz="1600">
                <a:latin typeface="Arial" panose="020B0604020202020204" pitchFamily="34" charset="0"/>
              </a:rPr>
              <a:t>deliver_data(data)</a:t>
            </a:r>
          </a:p>
          <a:p>
            <a:pPr>
              <a:lnSpc>
                <a:spcPct val="100000"/>
              </a:lnSpc>
              <a:spcBef>
                <a:spcPct val="0"/>
              </a:spcBef>
              <a:buClrTx/>
              <a:buSzTx/>
              <a:buFontTx/>
              <a:buNone/>
            </a:pPr>
            <a:r>
              <a:rPr lang="en-US" altLang="en-US" sz="1600">
                <a:latin typeface="Arial" panose="020B0604020202020204" pitchFamily="34" charset="0"/>
              </a:rPr>
              <a:t>udt_send(ACK)</a:t>
            </a:r>
            <a:endParaRPr lang="en-US" altLang="en-US" sz="1600">
              <a:latin typeface="Times New Roman" panose="02020603050405020304" pitchFamily="18" charset="0"/>
            </a:endParaRPr>
          </a:p>
        </p:txBody>
      </p:sp>
      <p:sp>
        <p:nvSpPr>
          <p:cNvPr id="35851" name="Text Box 8"/>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notcorrupt(rcvpkt)</a:t>
            </a:r>
            <a:endParaRPr lang="en-US" altLang="en-US" sz="1600">
              <a:latin typeface="Times New Roman" panose="02020603050405020304" pitchFamily="18" charset="0"/>
            </a:endParaRPr>
          </a:p>
        </p:txBody>
      </p:sp>
      <p:sp>
        <p:nvSpPr>
          <p:cNvPr id="35852" name="Line 9"/>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Freeform 10"/>
          <p:cNvSpPr>
            <a:spLocks/>
          </p:cNvSpPr>
          <p:nvPr/>
        </p:nvSpPr>
        <p:spPr bwMode="auto">
          <a:xfrm flipV="1">
            <a:off x="2581276" y="1979613"/>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4" name="Freeform 11"/>
          <p:cNvSpPr>
            <a:spLocks/>
          </p:cNvSpPr>
          <p:nvPr/>
        </p:nvSpPr>
        <p:spPr bwMode="auto">
          <a:xfrm>
            <a:off x="2628901" y="3140075"/>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5" name="Text Box 12"/>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isACK(rcvpkt)</a:t>
            </a:r>
            <a:endParaRPr lang="en-US" altLang="en-US" sz="1600">
              <a:latin typeface="Times New Roman" panose="02020603050405020304" pitchFamily="18" charset="0"/>
            </a:endParaRPr>
          </a:p>
        </p:txBody>
      </p:sp>
      <p:sp>
        <p:nvSpPr>
          <p:cNvPr id="35856" name="Line 13"/>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Freeform 14"/>
          <p:cNvSpPr>
            <a:spLocks/>
          </p:cNvSpPr>
          <p:nvPr/>
        </p:nvSpPr>
        <p:spPr bwMode="auto">
          <a:xfrm>
            <a:off x="4776789" y="2286001"/>
            <a:ext cx="466725" cy="893763"/>
          </a:xfrm>
          <a:custGeom>
            <a:avLst/>
            <a:gdLst>
              <a:gd name="T0" fmla="*/ 0 w 735"/>
              <a:gd name="T1" fmla="*/ 2147483646 h 1080"/>
              <a:gd name="T2" fmla="*/ 0 w 735"/>
              <a:gd name="T3" fmla="*/ 2147483646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8" name="Text Box 15"/>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5859" name="Text Box 16"/>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a:t>
            </a:r>
          </a:p>
          <a:p>
            <a:pPr>
              <a:lnSpc>
                <a:spcPct val="100000"/>
              </a:lnSpc>
              <a:spcBef>
                <a:spcPct val="0"/>
              </a:spcBef>
              <a:buClrTx/>
              <a:buSzTx/>
              <a:buFontTx/>
              <a:buNone/>
            </a:pPr>
            <a:r>
              <a:rPr lang="en-US" altLang="en-US" sz="1600">
                <a:latin typeface="Arial" panose="020B0604020202020204" pitchFamily="34" charset="0"/>
              </a:rPr>
              <a:t>   isNAK(rcvpkt)</a:t>
            </a:r>
            <a:endParaRPr lang="en-US" altLang="en-US" sz="1600">
              <a:latin typeface="Times New Roman" panose="02020603050405020304" pitchFamily="18" charset="0"/>
            </a:endParaRPr>
          </a:p>
        </p:txBody>
      </p:sp>
      <p:sp>
        <p:nvSpPr>
          <p:cNvPr id="35860" name="Line 17"/>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61" name="Group 18"/>
          <p:cNvGrpSpPr>
            <a:grpSpLocks/>
          </p:cNvGrpSpPr>
          <p:nvPr/>
        </p:nvGrpSpPr>
        <p:grpSpPr bwMode="auto">
          <a:xfrm>
            <a:off x="8097838" y="2352675"/>
            <a:ext cx="1924050" cy="858838"/>
            <a:chOff x="2222" y="2660"/>
            <a:chExt cx="1212" cy="541"/>
          </a:xfrm>
        </p:grpSpPr>
        <p:sp>
          <p:nvSpPr>
            <p:cNvPr id="35889"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udt_send(NAK)</a:t>
              </a:r>
              <a:endParaRPr lang="en-US" altLang="en-US" sz="1600">
                <a:latin typeface="Times New Roman" panose="02020603050405020304" pitchFamily="18" charset="0"/>
              </a:endParaRPr>
            </a:p>
          </p:txBody>
        </p:sp>
        <p:sp>
          <p:nvSpPr>
            <p:cNvPr id="35890"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corrupt(rcvpkt)</a:t>
              </a:r>
              <a:endParaRPr lang="en-US" altLang="en-US" sz="1600">
                <a:latin typeface="Times New Roman" panose="02020603050405020304" pitchFamily="18" charset="0"/>
              </a:endParaRPr>
            </a:p>
          </p:txBody>
        </p:sp>
        <p:sp>
          <p:nvSpPr>
            <p:cNvPr id="35891"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62" name="Group 22"/>
          <p:cNvGrpSpPr>
            <a:grpSpLocks/>
          </p:cNvGrpSpPr>
          <p:nvPr/>
        </p:nvGrpSpPr>
        <p:grpSpPr bwMode="auto">
          <a:xfrm>
            <a:off x="3816350" y="2222501"/>
            <a:ext cx="1074738" cy="962025"/>
            <a:chOff x="1540" y="2116"/>
            <a:chExt cx="677" cy="606"/>
          </a:xfrm>
        </p:grpSpPr>
        <p:sp>
          <p:nvSpPr>
            <p:cNvPr id="35887"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5888"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ACK or NAK</a:t>
              </a:r>
              <a:endParaRPr lang="en-US" altLang="en-US" sz="1600">
                <a:latin typeface="Times New Roman" panose="02020603050405020304" pitchFamily="18" charset="0"/>
              </a:endParaRPr>
            </a:p>
          </p:txBody>
        </p:sp>
      </p:grpSp>
      <p:sp>
        <p:nvSpPr>
          <p:cNvPr id="35863" name="Freeform 25"/>
          <p:cNvSpPr>
            <a:spLocks/>
          </p:cNvSpPr>
          <p:nvPr/>
        </p:nvSpPr>
        <p:spPr bwMode="auto">
          <a:xfrm>
            <a:off x="8196263" y="3148013"/>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4" name="Oval 26"/>
          <p:cNvSpPr>
            <a:spLocks noChangeArrowheads="1"/>
          </p:cNvSpPr>
          <p:nvPr/>
        </p:nvSpPr>
        <p:spPr bwMode="auto">
          <a:xfrm>
            <a:off x="8288339" y="3568701"/>
            <a:ext cx="985837" cy="962025"/>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5865" name="Text Box 27"/>
          <p:cNvSpPr txBox="1">
            <a:spLocks noChangeArrowheads="1"/>
          </p:cNvSpPr>
          <p:nvPr/>
        </p:nvSpPr>
        <p:spPr bwMode="auto">
          <a:xfrm>
            <a:off x="8201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below</a:t>
            </a:r>
            <a:endParaRPr lang="en-US" altLang="en-US" sz="1600">
              <a:latin typeface="Times New Roman" panose="02020603050405020304" pitchFamily="18" charset="0"/>
            </a:endParaRPr>
          </a:p>
        </p:txBody>
      </p:sp>
      <p:sp>
        <p:nvSpPr>
          <p:cNvPr id="35866" name="Freeform 28"/>
          <p:cNvSpPr>
            <a:spLocks/>
          </p:cNvSpPr>
          <p:nvPr/>
        </p:nvSpPr>
        <p:spPr bwMode="auto">
          <a:xfrm flipV="1">
            <a:off x="8208963" y="4464050"/>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8797" name="Group 29"/>
          <p:cNvGrpSpPr>
            <a:grpSpLocks/>
          </p:cNvGrpSpPr>
          <p:nvPr/>
        </p:nvGrpSpPr>
        <p:grpSpPr bwMode="auto">
          <a:xfrm>
            <a:off x="1873250" y="2166939"/>
            <a:ext cx="1333500" cy="1004887"/>
            <a:chOff x="220" y="1365"/>
            <a:chExt cx="840" cy="633"/>
          </a:xfrm>
        </p:grpSpPr>
        <p:sp>
          <p:nvSpPr>
            <p:cNvPr id="35885" name="Line 30"/>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6" name="Oval 31"/>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grpSp>
        <p:nvGrpSpPr>
          <p:cNvPr id="288800" name="Group 32"/>
          <p:cNvGrpSpPr>
            <a:grpSpLocks/>
          </p:cNvGrpSpPr>
          <p:nvPr/>
        </p:nvGrpSpPr>
        <p:grpSpPr bwMode="auto">
          <a:xfrm>
            <a:off x="7858126" y="3497263"/>
            <a:ext cx="1414463" cy="1033462"/>
            <a:chOff x="3990" y="2203"/>
            <a:chExt cx="891" cy="651"/>
          </a:xfrm>
        </p:grpSpPr>
        <p:sp>
          <p:nvSpPr>
            <p:cNvPr id="35883" name="Line 33"/>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4" name="Oval 34"/>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35869" name="Text Box 35"/>
          <p:cNvSpPr txBox="1">
            <a:spLocks noChangeArrowheads="1"/>
          </p:cNvSpPr>
          <p:nvPr/>
        </p:nvSpPr>
        <p:spPr bwMode="auto">
          <a:xfrm>
            <a:off x="2554289" y="1200151"/>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rdt_send(data)</a:t>
            </a:r>
            <a:endParaRPr lang="en-US" altLang="en-US" sz="1600">
              <a:latin typeface="Times New Roman" panose="02020603050405020304" pitchFamily="18" charset="0"/>
            </a:endParaRPr>
          </a:p>
        </p:txBody>
      </p:sp>
      <p:sp>
        <p:nvSpPr>
          <p:cNvPr id="288804" name="Line 36"/>
          <p:cNvSpPr>
            <a:spLocks noChangeShapeType="1"/>
          </p:cNvSpPr>
          <p:nvPr/>
        </p:nvSpPr>
        <p:spPr bwMode="auto">
          <a:xfrm>
            <a:off x="2535238" y="1289051"/>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05" name="Freeform 37"/>
          <p:cNvSpPr>
            <a:spLocks/>
          </p:cNvSpPr>
          <p:nvPr/>
        </p:nvSpPr>
        <p:spPr bwMode="auto">
          <a:xfrm>
            <a:off x="2535238" y="2006600"/>
            <a:ext cx="6697662" cy="3060700"/>
          </a:xfrm>
          <a:custGeom>
            <a:avLst/>
            <a:gdLst>
              <a:gd name="T0" fmla="*/ 0 w 4219"/>
              <a:gd name="T1" fmla="*/ 2147483646 h 1928"/>
              <a:gd name="T2" fmla="*/ 2147483646 w 4219"/>
              <a:gd name="T3" fmla="*/ 0 h 1928"/>
              <a:gd name="T4" fmla="*/ 2147483646 w 4219"/>
              <a:gd name="T5" fmla="*/ 2147483646 h 1928"/>
              <a:gd name="T6" fmla="*/ 2147483646 w 4219"/>
              <a:gd name="T7" fmla="*/ 2147483646 h 19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19" h="1928">
                <a:moveTo>
                  <a:pt x="0" y="10"/>
                </a:moveTo>
                <a:lnTo>
                  <a:pt x="1003" y="0"/>
                </a:lnTo>
                <a:lnTo>
                  <a:pt x="3387" y="1928"/>
                </a:lnTo>
                <a:lnTo>
                  <a:pt x="4219" y="1928"/>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8806" name="Group 38"/>
          <p:cNvGrpSpPr>
            <a:grpSpLocks/>
          </p:cNvGrpSpPr>
          <p:nvPr/>
        </p:nvGrpSpPr>
        <p:grpSpPr bwMode="auto">
          <a:xfrm>
            <a:off x="1871663" y="2166939"/>
            <a:ext cx="1333500" cy="1004887"/>
            <a:chOff x="220" y="1365"/>
            <a:chExt cx="840" cy="633"/>
          </a:xfrm>
        </p:grpSpPr>
        <p:sp>
          <p:nvSpPr>
            <p:cNvPr id="35881" name="Line 3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2" name="Oval 40"/>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288809" name="Oval 41"/>
          <p:cNvSpPr>
            <a:spLocks noChangeArrowheads="1"/>
          </p:cNvSpPr>
          <p:nvPr/>
        </p:nvSpPr>
        <p:spPr bwMode="auto">
          <a:xfrm>
            <a:off x="3856039" y="2222501"/>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288810" name="Line 42"/>
          <p:cNvSpPr>
            <a:spLocks noChangeShapeType="1"/>
          </p:cNvSpPr>
          <p:nvPr/>
        </p:nvSpPr>
        <p:spPr bwMode="auto">
          <a:xfrm flipH="1">
            <a:off x="7785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811" name="Freeform 43"/>
          <p:cNvSpPr>
            <a:spLocks/>
          </p:cNvSpPr>
          <p:nvPr/>
        </p:nvSpPr>
        <p:spPr bwMode="auto">
          <a:xfrm>
            <a:off x="2679700" y="3886200"/>
            <a:ext cx="6667500" cy="2260600"/>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8812" name="Group 44"/>
          <p:cNvGrpSpPr>
            <a:grpSpLocks/>
          </p:cNvGrpSpPr>
          <p:nvPr/>
        </p:nvGrpSpPr>
        <p:grpSpPr bwMode="auto">
          <a:xfrm>
            <a:off x="1871663" y="2166939"/>
            <a:ext cx="1333500" cy="1004887"/>
            <a:chOff x="220" y="1365"/>
            <a:chExt cx="840" cy="633"/>
          </a:xfrm>
        </p:grpSpPr>
        <p:sp>
          <p:nvSpPr>
            <p:cNvPr id="35879" name="Line 45"/>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0" name="Oval 46"/>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288815" name="Oval 47"/>
          <p:cNvSpPr>
            <a:spLocks noChangeArrowheads="1"/>
          </p:cNvSpPr>
          <p:nvPr/>
        </p:nvSpPr>
        <p:spPr bwMode="auto">
          <a:xfrm>
            <a:off x="3852864" y="2227264"/>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5878" name="Text Box 48"/>
          <p:cNvSpPr txBox="1">
            <a:spLocks noChangeArrowheads="1"/>
          </p:cNvSpPr>
          <p:nvPr/>
        </p:nvSpPr>
        <p:spPr bwMode="auto">
          <a:xfrm>
            <a:off x="2933700" y="38544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Symbol" panose="05050102010706020507" pitchFamily="18" charset="2"/>
              </a:rPr>
              <a:t>L</a:t>
            </a:r>
          </a:p>
        </p:txBody>
      </p:sp>
    </p:spTree>
    <p:extLst>
      <p:ext uri="{BB962C8B-B14F-4D97-AF65-F5344CB8AC3E}">
        <p14:creationId xmlns:p14="http://schemas.microsoft.com/office/powerpoint/2010/main" val="2281072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88797"/>
                                        </p:tgtEl>
                                        <p:attrNameLst>
                                          <p:attrName>style.visibility</p:attrName>
                                        </p:attrNameLst>
                                      </p:cBhvr>
                                      <p:to>
                                        <p:strVal val="visible"/>
                                      </p:to>
                                    </p:set>
                                    <p:anim calcmode="lin" valueType="num">
                                      <p:cBhvr>
                                        <p:cTn id="7" dur="1000" fill="hold"/>
                                        <p:tgtEl>
                                          <p:spTgt spid="288797"/>
                                        </p:tgtEl>
                                        <p:attrNameLst>
                                          <p:attrName>ppt_w</p:attrName>
                                        </p:attrNameLst>
                                      </p:cBhvr>
                                      <p:tavLst>
                                        <p:tav tm="0">
                                          <p:val>
                                            <p:fltVal val="0"/>
                                          </p:val>
                                        </p:tav>
                                        <p:tav tm="100000">
                                          <p:val>
                                            <p:strVal val="#ppt_w"/>
                                          </p:val>
                                        </p:tav>
                                      </p:tavLst>
                                    </p:anim>
                                    <p:anim calcmode="lin" valueType="num">
                                      <p:cBhvr>
                                        <p:cTn id="8" dur="1000" fill="hold"/>
                                        <p:tgtEl>
                                          <p:spTgt spid="288797"/>
                                        </p:tgtEl>
                                        <p:attrNameLst>
                                          <p:attrName>ppt_h</p:attrName>
                                        </p:attrNameLst>
                                      </p:cBhvr>
                                      <p:tavLst>
                                        <p:tav tm="0">
                                          <p:val>
                                            <p:fltVal val="0"/>
                                          </p:val>
                                        </p:tav>
                                        <p:tav tm="100000">
                                          <p:val>
                                            <p:strVal val="#ppt_h"/>
                                          </p:val>
                                        </p:tav>
                                      </p:tavLst>
                                    </p:anim>
                                    <p:anim calcmode="lin" valueType="num">
                                      <p:cBhvr>
                                        <p:cTn id="9" dur="1000" fill="hold"/>
                                        <p:tgtEl>
                                          <p:spTgt spid="28879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87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88800"/>
                                        </p:tgtEl>
                                        <p:attrNameLst>
                                          <p:attrName>style.visibility</p:attrName>
                                        </p:attrNameLst>
                                      </p:cBhvr>
                                      <p:to>
                                        <p:strVal val="visible"/>
                                      </p:to>
                                    </p:set>
                                    <p:anim calcmode="lin" valueType="num">
                                      <p:cBhvr>
                                        <p:cTn id="15" dur="1000" fill="hold"/>
                                        <p:tgtEl>
                                          <p:spTgt spid="288800"/>
                                        </p:tgtEl>
                                        <p:attrNameLst>
                                          <p:attrName>ppt_w</p:attrName>
                                        </p:attrNameLst>
                                      </p:cBhvr>
                                      <p:tavLst>
                                        <p:tav tm="0">
                                          <p:val>
                                            <p:fltVal val="0"/>
                                          </p:val>
                                        </p:tav>
                                        <p:tav tm="100000">
                                          <p:val>
                                            <p:strVal val="#ppt_w"/>
                                          </p:val>
                                        </p:tav>
                                      </p:tavLst>
                                    </p:anim>
                                    <p:anim calcmode="lin" valueType="num">
                                      <p:cBhvr>
                                        <p:cTn id="16" dur="1000" fill="hold"/>
                                        <p:tgtEl>
                                          <p:spTgt spid="288800"/>
                                        </p:tgtEl>
                                        <p:attrNameLst>
                                          <p:attrName>ppt_h</p:attrName>
                                        </p:attrNameLst>
                                      </p:cBhvr>
                                      <p:tavLst>
                                        <p:tav tm="0">
                                          <p:val>
                                            <p:fltVal val="0"/>
                                          </p:val>
                                        </p:tav>
                                        <p:tav tm="100000">
                                          <p:val>
                                            <p:strVal val="#ppt_h"/>
                                          </p:val>
                                        </p:tav>
                                      </p:tavLst>
                                    </p:anim>
                                    <p:anim calcmode="lin" valueType="num">
                                      <p:cBhvr>
                                        <p:cTn id="17" dur="1000" fill="hold"/>
                                        <p:tgtEl>
                                          <p:spTgt spid="28880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888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8804"/>
                                        </p:tgtEl>
                                        <p:attrNameLst>
                                          <p:attrName>style.visibility</p:attrName>
                                        </p:attrNameLst>
                                      </p:cBhvr>
                                      <p:to>
                                        <p:strVal val="visible"/>
                                      </p:to>
                                    </p:set>
                                    <p:animEffect transition="in" filter="wipe(up)">
                                      <p:cBhvr>
                                        <p:cTn id="23" dur="1000"/>
                                        <p:tgtEl>
                                          <p:spTgt spid="288804"/>
                                        </p:tgtEl>
                                      </p:cBhvr>
                                    </p:animEffect>
                                  </p:childTnLst>
                                  <p:subTnLst>
                                    <p:set>
                                      <p:cBhvr override="childStyle">
                                        <p:cTn dur="1" fill="hold" display="0" masterRel="nextClick" afterEffect="1"/>
                                        <p:tgtEl>
                                          <p:spTgt spid="28880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88805"/>
                                        </p:tgtEl>
                                        <p:attrNameLst>
                                          <p:attrName>style.visibility</p:attrName>
                                        </p:attrNameLst>
                                      </p:cBhvr>
                                      <p:to>
                                        <p:strVal val="visible"/>
                                      </p:to>
                                    </p:set>
                                    <p:animEffect transition="in" filter="wipe(left)">
                                      <p:cBhvr>
                                        <p:cTn id="28" dur="1000"/>
                                        <p:tgtEl>
                                          <p:spTgt spid="288805"/>
                                        </p:tgtEl>
                                      </p:cBhvr>
                                    </p:animEffect>
                                  </p:childTnLst>
                                  <p:subTnLst>
                                    <p:set>
                                      <p:cBhvr override="childStyle">
                                        <p:cTn dur="1" fill="hold" display="0" masterRel="nextClick" afterEffect="1"/>
                                        <p:tgtEl>
                                          <p:spTgt spid="288805"/>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2888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88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wipe(up)">
                                      <p:cBhvr>
                                        <p:cTn id="37" dur="1000"/>
                                        <p:tgtEl>
                                          <p:spTgt spid="288810"/>
                                        </p:tgtEl>
                                      </p:cBhvr>
                                    </p:animEffect>
                                  </p:childTnLst>
                                  <p:subTnLst>
                                    <p:set>
                                      <p:cBhvr override="childStyle">
                                        <p:cTn dur="1" fill="hold" display="0" masterRel="nextClick" afterEffect="1"/>
                                        <p:tgtEl>
                                          <p:spTgt spid="28881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88811"/>
                                        </p:tgtEl>
                                        <p:attrNameLst>
                                          <p:attrName>style.visibility</p:attrName>
                                        </p:attrNameLst>
                                      </p:cBhvr>
                                      <p:to>
                                        <p:strVal val="visible"/>
                                      </p:to>
                                    </p:set>
                                    <p:animEffect transition="in" filter="wipe(right)">
                                      <p:cBhvr>
                                        <p:cTn id="42" dur="1000"/>
                                        <p:tgtEl>
                                          <p:spTgt spid="288811"/>
                                        </p:tgtEl>
                                      </p:cBhvr>
                                    </p:animEffect>
                                  </p:childTnLst>
                                  <p:subTnLst>
                                    <p:set>
                                      <p:cBhvr override="childStyle">
                                        <p:cTn dur="1" fill="hold" display="0" masterRel="sameClick" afterEffect="1">
                                          <p:stCondLst>
                                            <p:cond evt="end" delay="0">
                                              <p:tn val="40"/>
                                            </p:cond>
                                          </p:stCondLst>
                                        </p:cTn>
                                        <p:tgtEl>
                                          <p:spTgt spid="288811"/>
                                        </p:tgtEl>
                                        <p:attrNameLst>
                                          <p:attrName>style.visibility</p:attrName>
                                        </p:attrNameLst>
                                      </p:cBhvr>
                                      <p:to>
                                        <p:strVal val="hidden"/>
                                      </p:to>
                                    </p:set>
                                  </p:sub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0"/>
                                          </p:stCondLst>
                                        </p:cTn>
                                        <p:tgtEl>
                                          <p:spTgt spid="2888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8815"/>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288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09" grpId="0" animBg="1"/>
      <p:bldP spid="288815" grpId="0" animBg="1"/>
      <p:bldP spid="28881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36867"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B53D8449-1C69-4375-842C-9653B6A7246B}" type="slidenum">
              <a:rPr lang="en-US" altLang="en-US" sz="1200">
                <a:latin typeface="Tahoma" panose="020B0604030504040204" pitchFamily="34" charset="0"/>
              </a:rPr>
              <a:pPr>
                <a:lnSpc>
                  <a:spcPct val="100000"/>
                </a:lnSpc>
                <a:spcBef>
                  <a:spcPct val="0"/>
                </a:spcBef>
                <a:buClrTx/>
                <a:buSzTx/>
                <a:buFontTx/>
                <a:buNone/>
              </a:pPr>
              <a:t>32</a:t>
            </a:fld>
            <a:endParaRPr lang="en-US" altLang="en-US" sz="1200">
              <a:latin typeface="Tahoma" panose="020B0604030504040204" pitchFamily="34" charset="0"/>
            </a:endParaRPr>
          </a:p>
        </p:txBody>
      </p:sp>
      <p:sp>
        <p:nvSpPr>
          <p:cNvPr id="31748" name="Rectangle 2"/>
          <p:cNvSpPr>
            <a:spLocks noGrp="1" noChangeArrowheads="1"/>
          </p:cNvSpPr>
          <p:nvPr>
            <p:ph type="title"/>
          </p:nvPr>
        </p:nvSpPr>
        <p:spPr>
          <a:xfrm>
            <a:off x="2024063" y="185739"/>
            <a:ext cx="7772400" cy="885825"/>
          </a:xfrm>
        </p:spPr>
        <p:txBody>
          <a:bodyPr/>
          <a:lstStyle/>
          <a:p>
            <a:pPr>
              <a:defRPr/>
            </a:pPr>
            <a:r>
              <a:rPr lang="en-US" sz="4000">
                <a:ea typeface="ＭＳ Ｐゴシック" charset="0"/>
              </a:rPr>
              <a:t>rdt2.0: error scenario</a:t>
            </a:r>
            <a:endParaRPr lang="en-US">
              <a:ea typeface="ＭＳ Ｐゴシック" charset="0"/>
              <a:cs typeface="+mj-cs"/>
            </a:endParaRPr>
          </a:p>
        </p:txBody>
      </p:sp>
      <p:sp>
        <p:nvSpPr>
          <p:cNvPr id="36869" name="Oval 3"/>
          <p:cNvSpPr>
            <a:spLocks noChangeArrowheads="1"/>
          </p:cNvSpPr>
          <p:nvPr/>
        </p:nvSpPr>
        <p:spPr bwMode="auto">
          <a:xfrm>
            <a:off x="2220914" y="2209801"/>
            <a:ext cx="985837" cy="962025"/>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6870" name="Text Box 4"/>
          <p:cNvSpPr txBox="1">
            <a:spLocks noChangeArrowheads="1"/>
          </p:cNvSpPr>
          <p:nvPr/>
        </p:nvSpPr>
        <p:spPr bwMode="auto">
          <a:xfrm>
            <a:off x="2119313"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above</a:t>
            </a:r>
            <a:endParaRPr lang="en-US" altLang="en-US" sz="1600">
              <a:latin typeface="Times New Roman" panose="02020603050405020304" pitchFamily="18" charset="0"/>
            </a:endParaRPr>
          </a:p>
        </p:txBody>
      </p:sp>
      <p:sp>
        <p:nvSpPr>
          <p:cNvPr id="36871" name="Text Box 5"/>
          <p:cNvSpPr txBox="1">
            <a:spLocks noChangeArrowheads="1"/>
          </p:cNvSpPr>
          <p:nvPr/>
        </p:nvSpPr>
        <p:spPr bwMode="auto">
          <a:xfrm>
            <a:off x="2528888" y="1490663"/>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snkpkt = make_pkt(data, checksum)</a:t>
            </a:r>
          </a:p>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6872" name="Line 6"/>
          <p:cNvSpPr>
            <a:spLocks noChangeShapeType="1"/>
          </p:cNvSpPr>
          <p:nvPr/>
        </p:nvSpPr>
        <p:spPr bwMode="auto">
          <a:xfrm>
            <a:off x="2633663" y="1535113"/>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Text Box 7"/>
          <p:cNvSpPr txBox="1">
            <a:spLocks noChangeArrowheads="1"/>
          </p:cNvSpPr>
          <p:nvPr/>
        </p:nvSpPr>
        <p:spPr bwMode="auto">
          <a:xfrm>
            <a:off x="7843839" y="531495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extract(rcvpkt,data)</a:t>
            </a:r>
          </a:p>
          <a:p>
            <a:pPr>
              <a:lnSpc>
                <a:spcPct val="100000"/>
              </a:lnSpc>
              <a:spcBef>
                <a:spcPct val="0"/>
              </a:spcBef>
              <a:buClrTx/>
              <a:buSzTx/>
              <a:buFontTx/>
              <a:buNone/>
            </a:pPr>
            <a:r>
              <a:rPr lang="en-US" altLang="en-US" sz="1600">
                <a:latin typeface="Arial" panose="020B0604020202020204" pitchFamily="34" charset="0"/>
              </a:rPr>
              <a:t>deliver_data(data)</a:t>
            </a:r>
          </a:p>
          <a:p>
            <a:pPr>
              <a:lnSpc>
                <a:spcPct val="100000"/>
              </a:lnSpc>
              <a:spcBef>
                <a:spcPct val="0"/>
              </a:spcBef>
              <a:buClrTx/>
              <a:buSzTx/>
              <a:buFontTx/>
              <a:buNone/>
            </a:pPr>
            <a:r>
              <a:rPr lang="en-US" altLang="en-US" sz="1600">
                <a:latin typeface="Arial" panose="020B0604020202020204" pitchFamily="34" charset="0"/>
              </a:rPr>
              <a:t>udt_send(ACK)</a:t>
            </a:r>
            <a:endParaRPr lang="en-US" altLang="en-US" sz="1600">
              <a:latin typeface="Times New Roman" panose="02020603050405020304" pitchFamily="18" charset="0"/>
            </a:endParaRPr>
          </a:p>
        </p:txBody>
      </p:sp>
      <p:sp>
        <p:nvSpPr>
          <p:cNvPr id="36874" name="Text Box 8"/>
          <p:cNvSpPr txBox="1">
            <a:spLocks noChangeArrowheads="1"/>
          </p:cNvSpPr>
          <p:nvPr/>
        </p:nvSpPr>
        <p:spPr bwMode="auto">
          <a:xfrm>
            <a:off x="7821613" y="4781551"/>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notcorrupt(rcvpkt)</a:t>
            </a:r>
            <a:endParaRPr lang="en-US" altLang="en-US" sz="1600">
              <a:latin typeface="Times New Roman" panose="02020603050405020304" pitchFamily="18" charset="0"/>
            </a:endParaRPr>
          </a:p>
        </p:txBody>
      </p:sp>
      <p:sp>
        <p:nvSpPr>
          <p:cNvPr id="36875" name="Line 9"/>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Freeform 10"/>
          <p:cNvSpPr>
            <a:spLocks/>
          </p:cNvSpPr>
          <p:nvPr/>
        </p:nvSpPr>
        <p:spPr bwMode="auto">
          <a:xfrm flipV="1">
            <a:off x="2581276" y="1979613"/>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7" name="Freeform 11"/>
          <p:cNvSpPr>
            <a:spLocks/>
          </p:cNvSpPr>
          <p:nvPr/>
        </p:nvSpPr>
        <p:spPr bwMode="auto">
          <a:xfrm>
            <a:off x="2628901" y="3140075"/>
            <a:ext cx="1800225" cy="247650"/>
          </a:xfrm>
          <a:custGeom>
            <a:avLst/>
            <a:gdLst>
              <a:gd name="T0" fmla="*/ 0 w 2835"/>
              <a:gd name="T1" fmla="*/ 0 h 525"/>
              <a:gd name="T2" fmla="*/ 2147483646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Text Box 12"/>
          <p:cNvSpPr txBox="1">
            <a:spLocks noChangeArrowheads="1"/>
          </p:cNvSpPr>
          <p:nvPr/>
        </p:nvSpPr>
        <p:spPr bwMode="auto">
          <a:xfrm>
            <a:off x="2595563" y="3492500"/>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isACK(rcvpkt)</a:t>
            </a:r>
            <a:endParaRPr lang="en-US" altLang="en-US" sz="1600">
              <a:latin typeface="Times New Roman" panose="02020603050405020304" pitchFamily="18" charset="0"/>
            </a:endParaRPr>
          </a:p>
        </p:txBody>
      </p:sp>
      <p:sp>
        <p:nvSpPr>
          <p:cNvPr id="36879" name="Line 13"/>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Freeform 14"/>
          <p:cNvSpPr>
            <a:spLocks/>
          </p:cNvSpPr>
          <p:nvPr/>
        </p:nvSpPr>
        <p:spPr bwMode="auto">
          <a:xfrm>
            <a:off x="4776789" y="2286001"/>
            <a:ext cx="466725" cy="893763"/>
          </a:xfrm>
          <a:custGeom>
            <a:avLst/>
            <a:gdLst>
              <a:gd name="T0" fmla="*/ 0 w 735"/>
              <a:gd name="T1" fmla="*/ 2147483646 h 1080"/>
              <a:gd name="T2" fmla="*/ 0 w 735"/>
              <a:gd name="T3" fmla="*/ 2147483646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1" name="Text Box 15"/>
          <p:cNvSpPr txBox="1">
            <a:spLocks noChangeArrowheads="1"/>
          </p:cNvSpPr>
          <p:nvPr/>
        </p:nvSpPr>
        <p:spPr bwMode="auto">
          <a:xfrm>
            <a:off x="5086351" y="2600325"/>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udt_send(sndpkt)</a:t>
            </a:r>
            <a:endParaRPr lang="en-US" altLang="en-US" sz="1600">
              <a:latin typeface="Times New Roman" panose="02020603050405020304" pitchFamily="18" charset="0"/>
            </a:endParaRPr>
          </a:p>
        </p:txBody>
      </p:sp>
      <p:sp>
        <p:nvSpPr>
          <p:cNvPr id="36882" name="Text Box 16"/>
          <p:cNvSpPr txBox="1">
            <a:spLocks noChangeArrowheads="1"/>
          </p:cNvSpPr>
          <p:nvPr/>
        </p:nvSpPr>
        <p:spPr bwMode="auto">
          <a:xfrm>
            <a:off x="5060951" y="1925639"/>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a:t>
            </a:r>
          </a:p>
          <a:p>
            <a:pPr>
              <a:lnSpc>
                <a:spcPct val="100000"/>
              </a:lnSpc>
              <a:spcBef>
                <a:spcPct val="0"/>
              </a:spcBef>
              <a:buClrTx/>
              <a:buSzTx/>
              <a:buFontTx/>
              <a:buNone/>
            </a:pPr>
            <a:r>
              <a:rPr lang="en-US" altLang="en-US" sz="1600">
                <a:latin typeface="Arial" panose="020B0604020202020204" pitchFamily="34" charset="0"/>
              </a:rPr>
              <a:t>   isNAK(rcvpkt)</a:t>
            </a:r>
            <a:endParaRPr lang="en-US" altLang="en-US" sz="1600">
              <a:latin typeface="Times New Roman" panose="02020603050405020304" pitchFamily="18" charset="0"/>
            </a:endParaRPr>
          </a:p>
        </p:txBody>
      </p:sp>
      <p:sp>
        <p:nvSpPr>
          <p:cNvPr id="36883" name="Line 17"/>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84" name="Group 18"/>
          <p:cNvGrpSpPr>
            <a:grpSpLocks/>
          </p:cNvGrpSpPr>
          <p:nvPr/>
        </p:nvGrpSpPr>
        <p:grpSpPr bwMode="auto">
          <a:xfrm>
            <a:off x="8097838" y="2352675"/>
            <a:ext cx="1924050" cy="858838"/>
            <a:chOff x="2222" y="2660"/>
            <a:chExt cx="1212" cy="541"/>
          </a:xfrm>
        </p:grpSpPr>
        <p:sp>
          <p:nvSpPr>
            <p:cNvPr id="36917"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udt_send(NAK)</a:t>
              </a:r>
              <a:endParaRPr lang="en-US" altLang="en-US" sz="1600">
                <a:latin typeface="Times New Roman" panose="02020603050405020304" pitchFamily="18" charset="0"/>
              </a:endParaRPr>
            </a:p>
          </p:txBody>
        </p:sp>
        <p:sp>
          <p:nvSpPr>
            <p:cNvPr id="36918"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rdt_rcv(rcvpkt) &amp;&amp; </a:t>
              </a:r>
            </a:p>
            <a:p>
              <a:pPr>
                <a:lnSpc>
                  <a:spcPct val="100000"/>
                </a:lnSpc>
                <a:spcBef>
                  <a:spcPct val="0"/>
                </a:spcBef>
                <a:buClrTx/>
                <a:buSzTx/>
                <a:buFontTx/>
                <a:buNone/>
              </a:pPr>
              <a:r>
                <a:rPr lang="en-US" altLang="en-US" sz="1600">
                  <a:latin typeface="Arial" panose="020B0604020202020204" pitchFamily="34" charset="0"/>
                </a:rPr>
                <a:t>  corrupt(rcvpkt)</a:t>
              </a:r>
              <a:endParaRPr lang="en-US" altLang="en-US" sz="1600">
                <a:latin typeface="Times New Roman" panose="02020603050405020304" pitchFamily="18" charset="0"/>
              </a:endParaRPr>
            </a:p>
          </p:txBody>
        </p:sp>
        <p:sp>
          <p:nvSpPr>
            <p:cNvPr id="36919"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5" name="Group 22"/>
          <p:cNvGrpSpPr>
            <a:grpSpLocks/>
          </p:cNvGrpSpPr>
          <p:nvPr/>
        </p:nvGrpSpPr>
        <p:grpSpPr bwMode="auto">
          <a:xfrm>
            <a:off x="3816350" y="2222501"/>
            <a:ext cx="1074738" cy="962025"/>
            <a:chOff x="1540" y="2116"/>
            <a:chExt cx="677" cy="606"/>
          </a:xfrm>
        </p:grpSpPr>
        <p:sp>
          <p:nvSpPr>
            <p:cNvPr id="36915"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6916" name="Text Box 24"/>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ACK or NAK</a:t>
              </a:r>
              <a:endParaRPr lang="en-US" altLang="en-US" sz="1600">
                <a:latin typeface="Times New Roman" panose="02020603050405020304" pitchFamily="18" charset="0"/>
              </a:endParaRPr>
            </a:p>
          </p:txBody>
        </p:sp>
      </p:grpSp>
      <p:sp>
        <p:nvSpPr>
          <p:cNvPr id="36886" name="Freeform 25"/>
          <p:cNvSpPr>
            <a:spLocks/>
          </p:cNvSpPr>
          <p:nvPr/>
        </p:nvSpPr>
        <p:spPr bwMode="auto">
          <a:xfrm>
            <a:off x="8196263" y="3148013"/>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7" name="Oval 26"/>
          <p:cNvSpPr>
            <a:spLocks noChangeArrowheads="1"/>
          </p:cNvSpPr>
          <p:nvPr/>
        </p:nvSpPr>
        <p:spPr bwMode="auto">
          <a:xfrm>
            <a:off x="8288339" y="3568701"/>
            <a:ext cx="985837" cy="962025"/>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36888" name="Text Box 27"/>
          <p:cNvSpPr txBox="1">
            <a:spLocks noChangeArrowheads="1"/>
          </p:cNvSpPr>
          <p:nvPr/>
        </p:nvSpPr>
        <p:spPr bwMode="auto">
          <a:xfrm>
            <a:off x="8201025" y="36528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Wait for call from below</a:t>
            </a:r>
            <a:endParaRPr lang="en-US" altLang="en-US" sz="1600">
              <a:latin typeface="Times New Roman" panose="02020603050405020304" pitchFamily="18" charset="0"/>
            </a:endParaRPr>
          </a:p>
        </p:txBody>
      </p:sp>
      <p:sp>
        <p:nvSpPr>
          <p:cNvPr id="36889" name="Freeform 28"/>
          <p:cNvSpPr>
            <a:spLocks/>
          </p:cNvSpPr>
          <p:nvPr/>
        </p:nvSpPr>
        <p:spPr bwMode="auto">
          <a:xfrm flipV="1">
            <a:off x="8208963" y="4464050"/>
            <a:ext cx="1257300" cy="469900"/>
          </a:xfrm>
          <a:custGeom>
            <a:avLst/>
            <a:gdLst>
              <a:gd name="T0" fmla="*/ 2147483646 w 1500"/>
              <a:gd name="T1" fmla="*/ 2147483646 h 740"/>
              <a:gd name="T2" fmla="*/ 2147483646 w 1500"/>
              <a:gd name="T3" fmla="*/ 2147483646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9821" name="Group 29"/>
          <p:cNvGrpSpPr>
            <a:grpSpLocks/>
          </p:cNvGrpSpPr>
          <p:nvPr/>
        </p:nvGrpSpPr>
        <p:grpSpPr bwMode="auto">
          <a:xfrm>
            <a:off x="1873250" y="2166939"/>
            <a:ext cx="1333500" cy="1004887"/>
            <a:chOff x="220" y="1365"/>
            <a:chExt cx="840" cy="633"/>
          </a:xfrm>
        </p:grpSpPr>
        <p:sp>
          <p:nvSpPr>
            <p:cNvPr id="36913" name="Line 30"/>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4" name="Oval 31"/>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grpSp>
        <p:nvGrpSpPr>
          <p:cNvPr id="289824" name="Group 32"/>
          <p:cNvGrpSpPr>
            <a:grpSpLocks/>
          </p:cNvGrpSpPr>
          <p:nvPr/>
        </p:nvGrpSpPr>
        <p:grpSpPr bwMode="auto">
          <a:xfrm>
            <a:off x="7858126" y="3497263"/>
            <a:ext cx="1414463" cy="1033462"/>
            <a:chOff x="3990" y="2203"/>
            <a:chExt cx="891" cy="651"/>
          </a:xfrm>
        </p:grpSpPr>
        <p:sp>
          <p:nvSpPr>
            <p:cNvPr id="36911" name="Line 33"/>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2" name="Oval 34"/>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36892" name="Text Box 35"/>
          <p:cNvSpPr txBox="1">
            <a:spLocks noChangeArrowheads="1"/>
          </p:cNvSpPr>
          <p:nvPr/>
        </p:nvSpPr>
        <p:spPr bwMode="auto">
          <a:xfrm>
            <a:off x="2554289" y="1200151"/>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rdt_send(data)</a:t>
            </a:r>
            <a:endParaRPr lang="en-US" altLang="en-US" sz="1600">
              <a:latin typeface="Times New Roman" panose="02020603050405020304" pitchFamily="18" charset="0"/>
            </a:endParaRPr>
          </a:p>
        </p:txBody>
      </p:sp>
      <p:sp>
        <p:nvSpPr>
          <p:cNvPr id="289828" name="Line 36"/>
          <p:cNvSpPr>
            <a:spLocks noChangeShapeType="1"/>
          </p:cNvSpPr>
          <p:nvPr/>
        </p:nvSpPr>
        <p:spPr bwMode="auto">
          <a:xfrm>
            <a:off x="2535238" y="1289051"/>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29" name="Freeform 37"/>
          <p:cNvSpPr>
            <a:spLocks/>
          </p:cNvSpPr>
          <p:nvPr/>
        </p:nvSpPr>
        <p:spPr bwMode="auto">
          <a:xfrm>
            <a:off x="2535238" y="2006600"/>
            <a:ext cx="6940550" cy="654050"/>
          </a:xfrm>
          <a:custGeom>
            <a:avLst/>
            <a:gdLst>
              <a:gd name="T0" fmla="*/ 0 w 4372"/>
              <a:gd name="T1" fmla="*/ 2147483646 h 412"/>
              <a:gd name="T2" fmla="*/ 2147483646 w 4372"/>
              <a:gd name="T3" fmla="*/ 0 h 412"/>
              <a:gd name="T4" fmla="*/ 2147483646 w 4372"/>
              <a:gd name="T5" fmla="*/ 2147483646 h 412"/>
              <a:gd name="T6" fmla="*/ 2147483646 w 4372"/>
              <a:gd name="T7" fmla="*/ 2147483646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9830" name="Group 38"/>
          <p:cNvGrpSpPr>
            <a:grpSpLocks/>
          </p:cNvGrpSpPr>
          <p:nvPr/>
        </p:nvGrpSpPr>
        <p:grpSpPr bwMode="auto">
          <a:xfrm>
            <a:off x="1871663" y="2166939"/>
            <a:ext cx="1333500" cy="1004887"/>
            <a:chOff x="220" y="1365"/>
            <a:chExt cx="840" cy="633"/>
          </a:xfrm>
        </p:grpSpPr>
        <p:sp>
          <p:nvSpPr>
            <p:cNvPr id="36909" name="Line 39"/>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10" name="Oval 40"/>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289833" name="Oval 41"/>
          <p:cNvSpPr>
            <a:spLocks noChangeArrowheads="1"/>
          </p:cNvSpPr>
          <p:nvPr/>
        </p:nvSpPr>
        <p:spPr bwMode="auto">
          <a:xfrm>
            <a:off x="3856039" y="2222501"/>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289834" name="Line 42"/>
          <p:cNvSpPr>
            <a:spLocks noChangeShapeType="1"/>
          </p:cNvSpPr>
          <p:nvPr/>
        </p:nvSpPr>
        <p:spPr bwMode="auto">
          <a:xfrm flipH="1">
            <a:off x="7785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35" name="Freeform 43"/>
          <p:cNvSpPr>
            <a:spLocks/>
          </p:cNvSpPr>
          <p:nvPr/>
        </p:nvSpPr>
        <p:spPr bwMode="auto">
          <a:xfrm>
            <a:off x="2679700" y="3886200"/>
            <a:ext cx="6667500" cy="2260600"/>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0" h="1424">
                <a:moveTo>
                  <a:pt x="4200" y="1424"/>
                </a:moveTo>
                <a:lnTo>
                  <a:pt x="3224" y="1424"/>
                </a:lnTo>
                <a:lnTo>
                  <a:pt x="1880"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9836" name="Group 44"/>
          <p:cNvGrpSpPr>
            <a:grpSpLocks/>
          </p:cNvGrpSpPr>
          <p:nvPr/>
        </p:nvGrpSpPr>
        <p:grpSpPr bwMode="auto">
          <a:xfrm>
            <a:off x="1871663" y="2166939"/>
            <a:ext cx="1333500" cy="1004887"/>
            <a:chOff x="220" y="1365"/>
            <a:chExt cx="840" cy="633"/>
          </a:xfrm>
        </p:grpSpPr>
        <p:sp>
          <p:nvSpPr>
            <p:cNvPr id="36907" name="Line 45"/>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8" name="Oval 46"/>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grpSp>
      <p:sp>
        <p:nvSpPr>
          <p:cNvPr id="289839" name="Oval 47"/>
          <p:cNvSpPr>
            <a:spLocks noChangeArrowheads="1"/>
          </p:cNvSpPr>
          <p:nvPr/>
        </p:nvSpPr>
        <p:spPr bwMode="auto">
          <a:xfrm>
            <a:off x="3852864" y="2227264"/>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tr-TR" altLang="en-US" sz="1600">
              <a:latin typeface="Tahoma" panose="020B0604030504040204" pitchFamily="34" charset="0"/>
            </a:endParaRPr>
          </a:p>
        </p:txBody>
      </p:sp>
      <p:sp>
        <p:nvSpPr>
          <p:cNvPr id="289840" name="Line 48"/>
          <p:cNvSpPr>
            <a:spLocks noChangeShapeType="1"/>
          </p:cNvSpPr>
          <p:nvPr/>
        </p:nvSpPr>
        <p:spPr bwMode="auto">
          <a:xfrm>
            <a:off x="8077200" y="2493963"/>
            <a:ext cx="0" cy="81756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41" name="Freeform 49"/>
          <p:cNvSpPr>
            <a:spLocks/>
          </p:cNvSpPr>
          <p:nvPr/>
        </p:nvSpPr>
        <p:spPr bwMode="auto">
          <a:xfrm>
            <a:off x="5181601" y="2216151"/>
            <a:ext cx="4378325" cy="1025525"/>
          </a:xfrm>
          <a:custGeom>
            <a:avLst/>
            <a:gdLst>
              <a:gd name="T0" fmla="*/ 2147483646 w 2758"/>
              <a:gd name="T1" fmla="*/ 2147483646 h 646"/>
              <a:gd name="T2" fmla="*/ 2147483646 w 2758"/>
              <a:gd name="T3" fmla="*/ 2147483646 h 646"/>
              <a:gd name="T4" fmla="*/ 2147483646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42" name="Line 50"/>
          <p:cNvSpPr>
            <a:spLocks noChangeShapeType="1"/>
          </p:cNvSpPr>
          <p:nvPr/>
        </p:nvSpPr>
        <p:spPr bwMode="auto">
          <a:xfrm>
            <a:off x="5072063" y="2090739"/>
            <a:ext cx="0" cy="84613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843" name="Freeform 51"/>
          <p:cNvSpPr>
            <a:spLocks/>
          </p:cNvSpPr>
          <p:nvPr/>
        </p:nvSpPr>
        <p:spPr bwMode="auto">
          <a:xfrm>
            <a:off x="5167314" y="2951163"/>
            <a:ext cx="4073525" cy="2133600"/>
          </a:xfrm>
          <a:custGeom>
            <a:avLst/>
            <a:gdLst>
              <a:gd name="T0" fmla="*/ 0 w 2566"/>
              <a:gd name="T1" fmla="*/ 0 h 1344"/>
              <a:gd name="T2" fmla="*/ 2147483646 w 2566"/>
              <a:gd name="T3" fmla="*/ 0 h 1344"/>
              <a:gd name="T4" fmla="*/ 2147483646 w 2566"/>
              <a:gd name="T5" fmla="*/ 2147483646 h 1344"/>
              <a:gd name="T6" fmla="*/ 2147483646 w 2566"/>
              <a:gd name="T7" fmla="*/ 2147483646 h 1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66" h="1344">
                <a:moveTo>
                  <a:pt x="0" y="0"/>
                </a:moveTo>
                <a:lnTo>
                  <a:pt x="1013" y="0"/>
                </a:lnTo>
                <a:lnTo>
                  <a:pt x="1650" y="1344"/>
                </a:lnTo>
                <a:lnTo>
                  <a:pt x="2566" y="1344"/>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05" name="Text Box 52"/>
          <p:cNvSpPr txBox="1">
            <a:spLocks noChangeArrowheads="1"/>
          </p:cNvSpPr>
          <p:nvPr/>
        </p:nvSpPr>
        <p:spPr bwMode="auto">
          <a:xfrm>
            <a:off x="2959100" y="386873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Symbol" panose="05050102010706020507" pitchFamily="18" charset="2"/>
              </a:rPr>
              <a:t>L</a:t>
            </a:r>
          </a:p>
        </p:txBody>
      </p:sp>
      <p:pic>
        <p:nvPicPr>
          <p:cNvPr id="36906" name="Picture 5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8" y="847725"/>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682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89821"/>
                                        </p:tgtEl>
                                        <p:attrNameLst>
                                          <p:attrName>style.visibility</p:attrName>
                                        </p:attrNameLst>
                                      </p:cBhvr>
                                      <p:to>
                                        <p:strVal val="visible"/>
                                      </p:to>
                                    </p:set>
                                    <p:anim calcmode="lin" valueType="num">
                                      <p:cBhvr>
                                        <p:cTn id="7" dur="1000" fill="hold"/>
                                        <p:tgtEl>
                                          <p:spTgt spid="289821"/>
                                        </p:tgtEl>
                                        <p:attrNameLst>
                                          <p:attrName>ppt_w</p:attrName>
                                        </p:attrNameLst>
                                      </p:cBhvr>
                                      <p:tavLst>
                                        <p:tav tm="0">
                                          <p:val>
                                            <p:fltVal val="0"/>
                                          </p:val>
                                        </p:tav>
                                        <p:tav tm="100000">
                                          <p:val>
                                            <p:strVal val="#ppt_w"/>
                                          </p:val>
                                        </p:tav>
                                      </p:tavLst>
                                    </p:anim>
                                    <p:anim calcmode="lin" valueType="num">
                                      <p:cBhvr>
                                        <p:cTn id="8" dur="1000" fill="hold"/>
                                        <p:tgtEl>
                                          <p:spTgt spid="289821"/>
                                        </p:tgtEl>
                                        <p:attrNameLst>
                                          <p:attrName>ppt_h</p:attrName>
                                        </p:attrNameLst>
                                      </p:cBhvr>
                                      <p:tavLst>
                                        <p:tav tm="0">
                                          <p:val>
                                            <p:fltVal val="0"/>
                                          </p:val>
                                        </p:tav>
                                        <p:tav tm="100000">
                                          <p:val>
                                            <p:strVal val="#ppt_h"/>
                                          </p:val>
                                        </p:tav>
                                      </p:tavLst>
                                    </p:anim>
                                    <p:anim calcmode="lin" valueType="num">
                                      <p:cBhvr>
                                        <p:cTn id="9" dur="1000" fill="hold"/>
                                        <p:tgtEl>
                                          <p:spTgt spid="2898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98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89824"/>
                                        </p:tgtEl>
                                        <p:attrNameLst>
                                          <p:attrName>style.visibility</p:attrName>
                                        </p:attrNameLst>
                                      </p:cBhvr>
                                      <p:to>
                                        <p:strVal val="visible"/>
                                      </p:to>
                                    </p:set>
                                    <p:anim calcmode="lin" valueType="num">
                                      <p:cBhvr>
                                        <p:cTn id="15" dur="1000" fill="hold"/>
                                        <p:tgtEl>
                                          <p:spTgt spid="289824"/>
                                        </p:tgtEl>
                                        <p:attrNameLst>
                                          <p:attrName>ppt_w</p:attrName>
                                        </p:attrNameLst>
                                      </p:cBhvr>
                                      <p:tavLst>
                                        <p:tav tm="0">
                                          <p:val>
                                            <p:fltVal val="0"/>
                                          </p:val>
                                        </p:tav>
                                        <p:tav tm="100000">
                                          <p:val>
                                            <p:strVal val="#ppt_w"/>
                                          </p:val>
                                        </p:tav>
                                      </p:tavLst>
                                    </p:anim>
                                    <p:anim calcmode="lin" valueType="num">
                                      <p:cBhvr>
                                        <p:cTn id="16" dur="1000" fill="hold"/>
                                        <p:tgtEl>
                                          <p:spTgt spid="289824"/>
                                        </p:tgtEl>
                                        <p:attrNameLst>
                                          <p:attrName>ppt_h</p:attrName>
                                        </p:attrNameLst>
                                      </p:cBhvr>
                                      <p:tavLst>
                                        <p:tav tm="0">
                                          <p:val>
                                            <p:fltVal val="0"/>
                                          </p:val>
                                        </p:tav>
                                        <p:tav tm="100000">
                                          <p:val>
                                            <p:strVal val="#ppt_h"/>
                                          </p:val>
                                        </p:tav>
                                      </p:tavLst>
                                    </p:anim>
                                    <p:anim calcmode="lin" valueType="num">
                                      <p:cBhvr>
                                        <p:cTn id="17" dur="1000" fill="hold"/>
                                        <p:tgtEl>
                                          <p:spTgt spid="28982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898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9828"/>
                                        </p:tgtEl>
                                        <p:attrNameLst>
                                          <p:attrName>style.visibility</p:attrName>
                                        </p:attrNameLst>
                                      </p:cBhvr>
                                      <p:to>
                                        <p:strVal val="visible"/>
                                      </p:to>
                                    </p:set>
                                    <p:animEffect transition="in" filter="wipe(up)">
                                      <p:cBhvr>
                                        <p:cTn id="23" dur="1000"/>
                                        <p:tgtEl>
                                          <p:spTgt spid="289828"/>
                                        </p:tgtEl>
                                      </p:cBhvr>
                                    </p:animEffect>
                                  </p:childTnLst>
                                  <p:subTnLst>
                                    <p:set>
                                      <p:cBhvr override="childStyle">
                                        <p:cTn dur="1" fill="hold" display="0" masterRel="nextClick" afterEffect="1"/>
                                        <p:tgtEl>
                                          <p:spTgt spid="2898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89829"/>
                                        </p:tgtEl>
                                        <p:attrNameLst>
                                          <p:attrName>style.visibility</p:attrName>
                                        </p:attrNameLst>
                                      </p:cBhvr>
                                      <p:to>
                                        <p:strVal val="visible"/>
                                      </p:to>
                                    </p:set>
                                    <p:animEffect transition="in" filter="wipe(left)">
                                      <p:cBhvr>
                                        <p:cTn id="28" dur="1000"/>
                                        <p:tgtEl>
                                          <p:spTgt spid="289829"/>
                                        </p:tgtEl>
                                      </p:cBhvr>
                                    </p:animEffect>
                                  </p:childTnLst>
                                  <p:subTnLst>
                                    <p:set>
                                      <p:cBhvr override="childStyle">
                                        <p:cTn dur="1" fill="hold" display="0" masterRel="nextClick" afterEffect="1"/>
                                        <p:tgtEl>
                                          <p:spTgt spid="289829"/>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2898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98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9840"/>
                                        </p:tgtEl>
                                        <p:attrNameLst>
                                          <p:attrName>style.visibility</p:attrName>
                                        </p:attrNameLst>
                                      </p:cBhvr>
                                      <p:to>
                                        <p:strVal val="visible"/>
                                      </p:to>
                                    </p:set>
                                    <p:animEffect transition="in" filter="wipe(up)">
                                      <p:cBhvr>
                                        <p:cTn id="37" dur="1000"/>
                                        <p:tgtEl>
                                          <p:spTgt spid="289840"/>
                                        </p:tgtEl>
                                      </p:cBhvr>
                                    </p:animEffect>
                                  </p:childTnLst>
                                  <p:subTnLst>
                                    <p:set>
                                      <p:cBhvr override="childStyle">
                                        <p:cTn dur="1" fill="hold" display="0" masterRel="nextClick" afterEffect="1"/>
                                        <p:tgtEl>
                                          <p:spTgt spid="28984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89841"/>
                                        </p:tgtEl>
                                        <p:attrNameLst>
                                          <p:attrName>style.visibility</p:attrName>
                                        </p:attrNameLst>
                                      </p:cBhvr>
                                      <p:to>
                                        <p:strVal val="visible"/>
                                      </p:to>
                                    </p:set>
                                    <p:animEffect transition="in" filter="wipe(right)">
                                      <p:cBhvr>
                                        <p:cTn id="42" dur="1000"/>
                                        <p:tgtEl>
                                          <p:spTgt spid="289841"/>
                                        </p:tgtEl>
                                      </p:cBhvr>
                                    </p:animEffect>
                                  </p:childTnLst>
                                  <p:subTnLst>
                                    <p:set>
                                      <p:cBhvr override="childStyle">
                                        <p:cTn dur="1" fill="hold" display="0" masterRel="nextClick" afterEffect="1"/>
                                        <p:tgtEl>
                                          <p:spTgt spid="28984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9842"/>
                                        </p:tgtEl>
                                        <p:attrNameLst>
                                          <p:attrName>style.visibility</p:attrName>
                                        </p:attrNameLst>
                                      </p:cBhvr>
                                      <p:to>
                                        <p:strVal val="visible"/>
                                      </p:to>
                                    </p:set>
                                    <p:animEffect transition="in" filter="wipe(up)">
                                      <p:cBhvr>
                                        <p:cTn id="47" dur="1000"/>
                                        <p:tgtEl>
                                          <p:spTgt spid="289842"/>
                                        </p:tgtEl>
                                      </p:cBhvr>
                                    </p:animEffect>
                                  </p:childTnLst>
                                  <p:subTnLst>
                                    <p:set>
                                      <p:cBhvr override="childStyle">
                                        <p:cTn dur="1" fill="hold" display="0" masterRel="nextClick" afterEffect="1"/>
                                        <p:tgtEl>
                                          <p:spTgt spid="289842"/>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9843"/>
                                        </p:tgtEl>
                                        <p:attrNameLst>
                                          <p:attrName>style.visibility</p:attrName>
                                        </p:attrNameLst>
                                      </p:cBhvr>
                                      <p:to>
                                        <p:strVal val="visible"/>
                                      </p:to>
                                    </p:set>
                                    <p:animEffect transition="in" filter="wipe(left)">
                                      <p:cBhvr>
                                        <p:cTn id="52" dur="2000"/>
                                        <p:tgtEl>
                                          <p:spTgt spid="289843"/>
                                        </p:tgtEl>
                                      </p:cBhvr>
                                    </p:animEffect>
                                  </p:childTnLst>
                                  <p:subTnLst>
                                    <p:set>
                                      <p:cBhvr override="childStyle">
                                        <p:cTn dur="1" fill="hold" display="0" masterRel="nextClick" afterEffect="1"/>
                                        <p:tgtEl>
                                          <p:spTgt spid="289843"/>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89834"/>
                                        </p:tgtEl>
                                        <p:attrNameLst>
                                          <p:attrName>style.visibility</p:attrName>
                                        </p:attrNameLst>
                                      </p:cBhvr>
                                      <p:to>
                                        <p:strVal val="visible"/>
                                      </p:to>
                                    </p:set>
                                    <p:animEffect transition="in" filter="wipe(up)">
                                      <p:cBhvr>
                                        <p:cTn id="57" dur="1000"/>
                                        <p:tgtEl>
                                          <p:spTgt spid="289834"/>
                                        </p:tgtEl>
                                      </p:cBhvr>
                                    </p:animEffect>
                                  </p:childTnLst>
                                  <p:subTnLst>
                                    <p:set>
                                      <p:cBhvr override="childStyle">
                                        <p:cTn dur="1" fill="hold" display="0" masterRel="nextClick" afterEffect="1"/>
                                        <p:tgtEl>
                                          <p:spTgt spid="289834"/>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89835"/>
                                        </p:tgtEl>
                                        <p:attrNameLst>
                                          <p:attrName>style.visibility</p:attrName>
                                        </p:attrNameLst>
                                      </p:cBhvr>
                                      <p:to>
                                        <p:strVal val="visible"/>
                                      </p:to>
                                    </p:set>
                                    <p:animEffect transition="in" filter="wipe(down)">
                                      <p:cBhvr>
                                        <p:cTn id="62" dur="1000"/>
                                        <p:tgtEl>
                                          <p:spTgt spid="289835"/>
                                        </p:tgtEl>
                                      </p:cBhvr>
                                    </p:animEffect>
                                  </p:childTnLst>
                                </p:cTn>
                              </p:par>
                            </p:childTnLst>
                          </p:cTn>
                        </p:par>
                        <p:par>
                          <p:cTn id="63" fill="hold" nodeType="afterGroup">
                            <p:stCondLst>
                              <p:cond delay="1000"/>
                            </p:stCondLst>
                            <p:childTnLst>
                              <p:par>
                                <p:cTn id="64" presetID="1" presetClass="entr" presetSubtype="0" fill="hold" nodeType="afterEffect">
                                  <p:stCondLst>
                                    <p:cond delay="0"/>
                                  </p:stCondLst>
                                  <p:childTnLst>
                                    <p:set>
                                      <p:cBhvr>
                                        <p:cTn id="65" dur="1" fill="hold">
                                          <p:stCondLst>
                                            <p:cond delay="0"/>
                                          </p:stCondLst>
                                        </p:cTn>
                                        <p:tgtEl>
                                          <p:spTgt spid="2898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89839"/>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2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3" grpId="0" animBg="1"/>
      <p:bldP spid="289839" grpId="0" animBg="1"/>
      <p:bldP spid="28983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3789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4FE80090-70EF-491C-A5F4-805FBCC753A2}" type="slidenum">
              <a:rPr lang="en-US" altLang="en-US" sz="1200">
                <a:latin typeface="Tahoma" panose="020B0604030504040204" pitchFamily="34" charset="0"/>
              </a:rPr>
              <a:pPr>
                <a:lnSpc>
                  <a:spcPct val="100000"/>
                </a:lnSpc>
                <a:spcBef>
                  <a:spcPct val="0"/>
                </a:spcBef>
                <a:buClrTx/>
                <a:buSzTx/>
                <a:buFontTx/>
                <a:buNone/>
              </a:pPr>
              <a:t>33</a:t>
            </a:fld>
            <a:endParaRPr lang="en-US" altLang="en-US" sz="1200">
              <a:latin typeface="Tahoma" panose="020B0604030504040204" pitchFamily="34" charset="0"/>
            </a:endParaRPr>
          </a:p>
        </p:txBody>
      </p:sp>
      <p:sp>
        <p:nvSpPr>
          <p:cNvPr id="32772" name="Rectangle 2"/>
          <p:cNvSpPr>
            <a:spLocks noGrp="1" noChangeArrowheads="1"/>
          </p:cNvSpPr>
          <p:nvPr>
            <p:ph type="title"/>
          </p:nvPr>
        </p:nvSpPr>
        <p:spPr>
          <a:xfrm>
            <a:off x="1968500" y="185739"/>
            <a:ext cx="7772400" cy="1019175"/>
          </a:xfrm>
        </p:spPr>
        <p:txBody>
          <a:bodyPr/>
          <a:lstStyle/>
          <a:p>
            <a:pPr>
              <a:defRPr/>
            </a:pPr>
            <a:r>
              <a:rPr lang="en-US">
                <a:ea typeface="ＭＳ Ｐゴシック" charset="0"/>
                <a:cs typeface="+mj-cs"/>
              </a:rPr>
              <a:t>rdt2.0 has a fatal flaw!</a:t>
            </a:r>
          </a:p>
        </p:txBody>
      </p:sp>
      <p:sp>
        <p:nvSpPr>
          <p:cNvPr id="347139" name="Rectangle 3"/>
          <p:cNvSpPr>
            <a:spLocks noGrp="1" noChangeArrowheads="1"/>
          </p:cNvSpPr>
          <p:nvPr>
            <p:ph type="body" sz="half" idx="1"/>
          </p:nvPr>
        </p:nvSpPr>
        <p:spPr>
          <a:xfrm>
            <a:off x="2035175" y="1589088"/>
            <a:ext cx="3810000" cy="4648200"/>
          </a:xfrm>
        </p:spPr>
        <p:txBody>
          <a:bodyPr/>
          <a:lstStyle/>
          <a:p>
            <a:pPr>
              <a:lnSpc>
                <a:spcPct val="80000"/>
              </a:lnSpc>
              <a:buFont typeface="Wingdings" panose="05000000000000000000" pitchFamily="2" charset="2"/>
              <a:buNone/>
            </a:pPr>
            <a:r>
              <a:rPr lang="en-US" altLang="en-US">
                <a:solidFill>
                  <a:srgbClr val="CC0000"/>
                </a:solidFill>
              </a:rPr>
              <a:t>what happens if ACK/NAK corrupted?</a:t>
            </a:r>
          </a:p>
          <a:p>
            <a:pPr>
              <a:lnSpc>
                <a:spcPct val="80000"/>
              </a:lnSpc>
            </a:pPr>
            <a:r>
              <a:rPr lang="en-US" altLang="en-US" sz="2400"/>
              <a:t>sender doesn’t know what happened at receiver!</a:t>
            </a:r>
          </a:p>
          <a:p>
            <a:pPr>
              <a:lnSpc>
                <a:spcPct val="80000"/>
              </a:lnSpc>
            </a:pPr>
            <a:r>
              <a:rPr lang="en-US" altLang="en-US" sz="2400"/>
              <a:t>can’t just retransmit: possible duplicate</a:t>
            </a:r>
            <a:endParaRPr lang="en-US" altLang="en-US"/>
          </a:p>
          <a:p>
            <a:pPr>
              <a:lnSpc>
                <a:spcPct val="80000"/>
              </a:lnSpc>
              <a:spcBef>
                <a:spcPct val="60000"/>
              </a:spcBef>
              <a:buFont typeface="Wingdings" panose="05000000000000000000" pitchFamily="2" charset="2"/>
              <a:buNone/>
            </a:pPr>
            <a:endParaRPr lang="en-US" altLang="en-US" sz="2400"/>
          </a:p>
          <a:p>
            <a:pPr>
              <a:lnSpc>
                <a:spcPct val="70000"/>
              </a:lnSpc>
              <a:buFont typeface="Wingdings" panose="05000000000000000000" pitchFamily="2" charset="2"/>
              <a:buNone/>
            </a:pPr>
            <a:endParaRPr lang="en-US" altLang="en-US"/>
          </a:p>
          <a:p>
            <a:pPr>
              <a:lnSpc>
                <a:spcPct val="70000"/>
              </a:lnSpc>
              <a:buFont typeface="Wingdings" panose="05000000000000000000" pitchFamily="2" charset="2"/>
              <a:buNone/>
            </a:pPr>
            <a:endParaRPr lang="en-US" altLang="en-US"/>
          </a:p>
        </p:txBody>
      </p:sp>
      <p:sp>
        <p:nvSpPr>
          <p:cNvPr id="347140" name="Rectangle 4"/>
          <p:cNvSpPr>
            <a:spLocks noGrp="1" noChangeArrowheads="1"/>
          </p:cNvSpPr>
          <p:nvPr>
            <p:ph type="body" sz="half" idx="2"/>
          </p:nvPr>
        </p:nvSpPr>
        <p:spPr>
          <a:xfrm>
            <a:off x="6019800" y="1600201"/>
            <a:ext cx="3810000" cy="2562225"/>
          </a:xfrm>
        </p:spPr>
        <p:txBody>
          <a:bodyPr>
            <a:normAutofit fontScale="92500" lnSpcReduction="10000"/>
          </a:bodyPr>
          <a:lstStyle/>
          <a:p>
            <a:pPr>
              <a:buFont typeface="Wingdings" panose="05000000000000000000" pitchFamily="2" charset="2"/>
              <a:buNone/>
            </a:pPr>
            <a:r>
              <a:rPr lang="en-US" altLang="en-US" sz="3200">
                <a:solidFill>
                  <a:srgbClr val="CC0000"/>
                </a:solidFill>
              </a:rPr>
              <a:t>handling duplicates</a:t>
            </a:r>
            <a:r>
              <a:rPr lang="en-US" altLang="en-US" sz="3200">
                <a:solidFill>
                  <a:srgbClr val="FF0000"/>
                </a:solidFill>
              </a:rPr>
              <a:t>: </a:t>
            </a:r>
          </a:p>
          <a:p>
            <a:r>
              <a:rPr lang="en-US" altLang="en-US" sz="2400">
                <a:solidFill>
                  <a:srgbClr val="008000"/>
                </a:solidFill>
              </a:rPr>
              <a:t>sender retransmits current pkt if ACK/NAK corrupted</a:t>
            </a:r>
          </a:p>
          <a:p>
            <a:r>
              <a:rPr lang="en-US" altLang="en-US" sz="2400"/>
              <a:t>sender adds </a:t>
            </a:r>
            <a:r>
              <a:rPr lang="en-US" altLang="en-US" sz="2400" i="1">
                <a:solidFill>
                  <a:srgbClr val="000099"/>
                </a:solidFill>
              </a:rPr>
              <a:t>sequence number</a:t>
            </a:r>
            <a:r>
              <a:rPr lang="en-US" altLang="en-US" sz="2400"/>
              <a:t> to each pkt</a:t>
            </a:r>
          </a:p>
          <a:p>
            <a:r>
              <a:rPr lang="en-US" altLang="en-US" sz="2400">
                <a:solidFill>
                  <a:srgbClr val="008000"/>
                </a:solidFill>
              </a:rPr>
              <a:t>receiver discards (doesn</a:t>
            </a:r>
            <a:r>
              <a:rPr lang="ja-JP" altLang="en-US" sz="2400">
                <a:solidFill>
                  <a:srgbClr val="008000"/>
                </a:solidFill>
              </a:rPr>
              <a:t>’</a:t>
            </a:r>
            <a:r>
              <a:rPr lang="en-US" altLang="ja-JP" sz="2400">
                <a:solidFill>
                  <a:srgbClr val="008000"/>
                </a:solidFill>
              </a:rPr>
              <a:t>t deliver up) duplicate pkt</a:t>
            </a:r>
            <a:endParaRPr lang="en-US" altLang="en-US" sz="2400">
              <a:solidFill>
                <a:srgbClr val="008000"/>
              </a:solidFill>
            </a:endParaRPr>
          </a:p>
        </p:txBody>
      </p:sp>
      <p:pic>
        <p:nvPicPr>
          <p:cNvPr id="37895" name="Picture 1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6" y="928689"/>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7149" name="Group 13"/>
          <p:cNvGrpSpPr>
            <a:grpSpLocks/>
          </p:cNvGrpSpPr>
          <p:nvPr/>
        </p:nvGrpSpPr>
        <p:grpSpPr bwMode="auto">
          <a:xfrm>
            <a:off x="3987801" y="4445001"/>
            <a:ext cx="4092575" cy="1603375"/>
            <a:chOff x="1552" y="2800"/>
            <a:chExt cx="2578" cy="1010"/>
          </a:xfrm>
        </p:grpSpPr>
        <p:sp>
          <p:nvSpPr>
            <p:cNvPr id="37897" name="Rectangle 7"/>
            <p:cNvSpPr>
              <a:spLocks noChangeArrowheads="1"/>
            </p:cNvSpPr>
            <p:nvPr/>
          </p:nvSpPr>
          <p:spPr bwMode="auto">
            <a:xfrm>
              <a:off x="1552" y="2974"/>
              <a:ext cx="2578" cy="83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37898" name="Rectangle 9"/>
            <p:cNvSpPr>
              <a:spLocks noChangeArrowheads="1"/>
            </p:cNvSpPr>
            <p:nvPr/>
          </p:nvSpPr>
          <p:spPr bwMode="auto">
            <a:xfrm>
              <a:off x="2226" y="2913"/>
              <a:ext cx="1038" cy="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37899" name="Text Box 10"/>
            <p:cNvSpPr txBox="1">
              <a:spLocks noChangeArrowheads="1"/>
            </p:cNvSpPr>
            <p:nvPr/>
          </p:nvSpPr>
          <p:spPr bwMode="auto">
            <a:xfrm>
              <a:off x="1724" y="2800"/>
              <a:ext cx="13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800">
                  <a:solidFill>
                    <a:srgbClr val="CC0000"/>
                  </a:solidFill>
                </a:rPr>
                <a:t>stop and wait</a:t>
              </a:r>
            </a:p>
          </p:txBody>
        </p:sp>
        <p:sp>
          <p:nvSpPr>
            <p:cNvPr id="37900" name="Text Box 6"/>
            <p:cNvSpPr txBox="1">
              <a:spLocks noChangeArrowheads="1"/>
            </p:cNvSpPr>
            <p:nvPr/>
          </p:nvSpPr>
          <p:spPr bwMode="auto">
            <a:xfrm>
              <a:off x="1665" y="3052"/>
              <a:ext cx="2452"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2800"/>
                <a:t>sender sends one packet, </a:t>
              </a:r>
            </a:p>
            <a:p>
              <a:pPr>
                <a:spcBef>
                  <a:spcPct val="0"/>
                </a:spcBef>
                <a:buClrTx/>
                <a:buSzTx/>
                <a:buFontTx/>
                <a:buNone/>
              </a:pPr>
              <a:r>
                <a:rPr lang="en-US" altLang="en-US" sz="2800"/>
                <a:t>then waits for receiver </a:t>
              </a:r>
            </a:p>
            <a:p>
              <a:pPr>
                <a:spcBef>
                  <a:spcPct val="0"/>
                </a:spcBef>
                <a:buClrTx/>
                <a:buSzTx/>
                <a:buFontTx/>
                <a:buNone/>
              </a:pPr>
              <a:r>
                <a:rPr lang="en-US" altLang="en-US" sz="2800"/>
                <a:t>response</a:t>
              </a:r>
            </a:p>
          </p:txBody>
        </p:sp>
      </p:grpSp>
    </p:spTree>
    <p:extLst>
      <p:ext uri="{BB962C8B-B14F-4D97-AF65-F5344CB8AC3E}">
        <p14:creationId xmlns:p14="http://schemas.microsoft.com/office/powerpoint/2010/main" val="375435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71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7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p:bldP spid="3471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handling corrupted ACKs or NAKs</a:t>
            </a:r>
          </a:p>
        </p:txBody>
      </p:sp>
      <p:sp>
        <p:nvSpPr>
          <p:cNvPr id="6" name="Content Placeholder 5"/>
          <p:cNvSpPr>
            <a:spLocks noGrp="1"/>
          </p:cNvSpPr>
          <p:nvPr>
            <p:ph idx="1"/>
          </p:nvPr>
        </p:nvSpPr>
        <p:spPr/>
        <p:txBody>
          <a:bodyPr>
            <a:normAutofit fontScale="92500" lnSpcReduction="10000"/>
          </a:bodyPr>
          <a:lstStyle/>
          <a:p>
            <a:r>
              <a:rPr lang="en-US" dirty="0"/>
              <a:t>Add enough checksum bits to allow the sender not only to detect, but also to recover from, bit errors. This solves the immediate problem for a channel that can corrupt packets but not lose them.</a:t>
            </a:r>
          </a:p>
          <a:p>
            <a:r>
              <a:rPr lang="en-US" dirty="0"/>
              <a:t>Or the sender </a:t>
            </a:r>
            <a:r>
              <a:rPr lang="en-US"/>
              <a:t>simply can </a:t>
            </a:r>
            <a:r>
              <a:rPr lang="en-US" dirty="0"/>
              <a:t>resend the current data packet when it receives a garbled ACK or NAK packet. This approach, however, introduces </a:t>
            </a:r>
            <a:r>
              <a:rPr lang="en-US" b="1" dirty="0"/>
              <a:t>duplicate packets </a:t>
            </a:r>
            <a:r>
              <a:rPr lang="en-US" dirty="0"/>
              <a:t>into the sender-to-receiver channel.</a:t>
            </a:r>
          </a:p>
          <a:p>
            <a:r>
              <a:rPr lang="en-US" dirty="0"/>
              <a:t>A simple solution to this new problem (and one adopted in almost all existing data transfer protocols, including TCP) is to add a new field to the data packet and have the sender number its data packets by putting a </a:t>
            </a:r>
            <a:r>
              <a:rPr lang="en-US" b="1" dirty="0"/>
              <a:t>sequence number </a:t>
            </a:r>
            <a:r>
              <a:rPr lang="en-US" dirty="0"/>
              <a:t>into this field. </a:t>
            </a:r>
          </a:p>
          <a:p>
            <a:r>
              <a:rPr lang="en-US" dirty="0"/>
              <a:t>The receiver then need only check this sequence number to determine whether or not the received packet is a retransmission.</a:t>
            </a:r>
          </a:p>
        </p:txBody>
      </p:sp>
    </p:spTree>
    <p:extLst>
      <p:ext uri="{BB962C8B-B14F-4D97-AF65-F5344CB8AC3E}">
        <p14:creationId xmlns:p14="http://schemas.microsoft.com/office/powerpoint/2010/main" val="277777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Problem of rdt3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99309"/>
                <a:ext cx="10515600" cy="4777654"/>
              </a:xfrm>
            </p:spPr>
            <p:txBody>
              <a:bodyPr>
                <a:normAutofit fontScale="85000" lnSpcReduction="20000"/>
              </a:bodyPr>
              <a:lstStyle/>
              <a:p>
                <a:r>
                  <a:rPr lang="en-US" sz="2000" dirty="0"/>
                  <a:t>To appreciate the performance impact of this stop-and-wait behavior, consider an idealized case of two hosts, one located on the West Coast of the United States and the other located on the East Coast</a:t>
                </a:r>
              </a:p>
              <a:p>
                <a:r>
                  <a:rPr lang="en-US" sz="2000" dirty="0"/>
                  <a:t> The speed-of-light round-trip propagation delay between these two end systems, </a:t>
                </a:r>
                <a:r>
                  <a:rPr lang="en-US" sz="2000" b="1" dirty="0"/>
                  <a:t>RTT</a:t>
                </a:r>
                <a:r>
                  <a:rPr lang="en-US" sz="2000" dirty="0"/>
                  <a:t>, is approximately </a:t>
                </a:r>
                <a:r>
                  <a:rPr lang="en-US" sz="2000" u="sng" dirty="0"/>
                  <a:t>30 milliseconds</a:t>
                </a:r>
                <a:r>
                  <a:rPr lang="en-US" sz="2000" dirty="0"/>
                  <a:t>. </a:t>
                </a:r>
              </a:p>
              <a:p>
                <a:r>
                  <a:rPr lang="en-US" sz="2000" dirty="0"/>
                  <a:t>Suppose that they are connected by a channel with a transmission rate, </a:t>
                </a:r>
                <a:r>
                  <a:rPr lang="en-US" sz="2000" b="1" dirty="0"/>
                  <a:t>R</a:t>
                </a:r>
                <a:r>
                  <a:rPr lang="en-US" sz="2000" dirty="0"/>
                  <a:t>, of </a:t>
                </a:r>
                <a:r>
                  <a:rPr lang="en-US" sz="2000" u="sng" dirty="0"/>
                  <a:t>1 </a:t>
                </a:r>
                <a:r>
                  <a:rPr lang="en-US" sz="2000" u="sng" dirty="0" err="1"/>
                  <a:t>Gbps</a:t>
                </a:r>
                <a:r>
                  <a:rPr lang="en-US" sz="2000" u="sng" dirty="0"/>
                  <a:t> </a:t>
                </a:r>
                <a:r>
                  <a:rPr lang="en-US" sz="2000" dirty="0"/>
                  <a:t>(109 bits per second). </a:t>
                </a:r>
              </a:p>
              <a:p>
                <a:r>
                  <a:rPr lang="en-US" sz="2000" dirty="0"/>
                  <a:t>With a packet size, </a:t>
                </a:r>
                <a:r>
                  <a:rPr lang="en-US" sz="2000" b="1" dirty="0"/>
                  <a:t>L</a:t>
                </a:r>
                <a:r>
                  <a:rPr lang="en-US" sz="2000" dirty="0"/>
                  <a:t>, of </a:t>
                </a:r>
                <a:r>
                  <a:rPr lang="en-US" sz="2000" u="sng" dirty="0"/>
                  <a:t>1,000 </a:t>
                </a:r>
                <a:r>
                  <a:rPr lang="en-US" sz="2000" dirty="0"/>
                  <a:t>bytes  including both header fields and data, the time needed to actually transmit the packet into the 1 </a:t>
                </a:r>
                <a:r>
                  <a:rPr lang="en-US" sz="2000" dirty="0" err="1"/>
                  <a:t>Gbps</a:t>
                </a:r>
                <a:r>
                  <a:rPr lang="en-US" sz="2000" dirty="0"/>
                  <a:t> link is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𝑡𝑟𝑎𝑛𝑠</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𝐿</m:t>
                          </m:r>
                        </m:num>
                        <m:den>
                          <m:r>
                            <a:rPr lang="en-US" sz="2000" b="0" i="1" smtClean="0">
                              <a:latin typeface="Cambria Math" panose="02040503050406030204" pitchFamily="18" charset="0"/>
                            </a:rPr>
                            <m:t>𝑅</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8000 </m:t>
                          </m:r>
                          <m:r>
                            <a:rPr lang="en-US" sz="2000" b="0" i="1" smtClean="0">
                              <a:latin typeface="Cambria Math" panose="02040503050406030204" pitchFamily="18" charset="0"/>
                            </a:rPr>
                            <m:t>𝑏𝑖𝑡𝑠</m:t>
                          </m:r>
                          <m:r>
                            <a:rPr lang="en-US" sz="2000" b="0" i="1" smtClean="0">
                              <a:latin typeface="Cambria Math" panose="02040503050406030204" pitchFamily="18" charset="0"/>
                            </a:rPr>
                            <m:t>/</m:t>
                          </m:r>
                          <m:r>
                            <a:rPr lang="en-US" sz="2000" b="0" i="1" smtClean="0">
                              <a:latin typeface="Cambria Math" panose="02040503050406030204" pitchFamily="18" charset="0"/>
                            </a:rPr>
                            <m:t>𝑝𝑎𝑐𝑘𝑒𝑡</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9</m:t>
                              </m:r>
                            </m:sup>
                          </m:sSup>
                          <m:r>
                            <a:rPr lang="en-US" sz="2000" b="0" i="1" smtClean="0">
                              <a:latin typeface="Cambria Math" panose="02040503050406030204" pitchFamily="18" charset="0"/>
                            </a:rPr>
                            <m:t> </m:t>
                          </m:r>
                          <m:r>
                            <a:rPr lang="en-US" sz="2000" b="0" i="1" smtClean="0">
                              <a:latin typeface="Cambria Math" panose="02040503050406030204" pitchFamily="18" charset="0"/>
                            </a:rPr>
                            <m:t>𝑏𝑖𝑡𝑠</m:t>
                          </m:r>
                          <m:r>
                            <a:rPr lang="en-US" sz="2000" b="0" i="1" smtClean="0">
                              <a:latin typeface="Cambria Math" panose="02040503050406030204" pitchFamily="18" charset="0"/>
                            </a:rPr>
                            <m:t>/</m:t>
                          </m:r>
                          <m:r>
                            <a:rPr lang="en-US" sz="2000" b="0" i="1" smtClean="0">
                              <a:latin typeface="Cambria Math" panose="02040503050406030204" pitchFamily="18" charset="0"/>
                            </a:rPr>
                            <m:t>𝑠𝑒𝑐</m:t>
                          </m:r>
                        </m:den>
                      </m:f>
                      <m:r>
                        <a:rPr lang="en-US" sz="2000" b="0" i="1" smtClean="0">
                          <a:latin typeface="Cambria Math" panose="02040503050406030204" pitchFamily="18" charset="0"/>
                        </a:rPr>
                        <m:t>=8 </m:t>
                      </m:r>
                      <m:r>
                        <a:rPr lang="en-US" sz="2000" b="0" i="1" smtClean="0">
                          <a:latin typeface="Cambria Math" panose="02040503050406030204" pitchFamily="18" charset="0"/>
                        </a:rPr>
                        <m:t>𝑚𝑖𝑙𝑖𝑠𝑒𝑐𝑜𝑛𝑑𝑠</m:t>
                      </m:r>
                    </m:oMath>
                  </m:oMathPara>
                </a14:m>
                <a:endParaRPr lang="en-US" sz="2000" dirty="0"/>
              </a:p>
              <a:p>
                <a:r>
                  <a:rPr lang="en-US" sz="2400" dirty="0"/>
                  <a:t>With </a:t>
                </a:r>
                <a:r>
                  <a:rPr lang="en-US" sz="2400" b="1" dirty="0"/>
                  <a:t>stop-and-wait protocol</a:t>
                </a:r>
                <a:r>
                  <a:rPr lang="en-US" sz="2400" dirty="0"/>
                  <a:t>, if the sender begins sending the packet at t = 0, then at t = L/R = 8 microseconds, the last bit enters the channel at the sender side. </a:t>
                </a:r>
              </a:p>
              <a:p>
                <a:r>
                  <a:rPr lang="en-US" sz="2400" dirty="0"/>
                  <a:t>The packet then makes its 15-msec cross-country journey, with the last bit of the packet emerging at the receiver at </a:t>
                </a:r>
                <a:r>
                  <a:rPr lang="en-US" sz="2400" b="1" dirty="0"/>
                  <a:t>t = RTT/2 + L/R = 15.008 msec</a:t>
                </a:r>
                <a:r>
                  <a:rPr lang="en-US" sz="2400" u="sng" dirty="0"/>
                  <a:t>. </a:t>
                </a:r>
              </a:p>
              <a:p>
                <a:r>
                  <a:rPr lang="en-US" sz="2200" dirty="0"/>
                  <a:t> The receiver can send an </a:t>
                </a:r>
                <a:r>
                  <a:rPr lang="en-US" sz="2200" b="1" dirty="0"/>
                  <a:t>ACK</a:t>
                </a:r>
                <a:r>
                  <a:rPr lang="en-US" sz="2200" dirty="0"/>
                  <a:t> as soon as the last bit of a data packet is received, the ACK emerges back at the sender at </a:t>
                </a:r>
                <a:r>
                  <a:rPr lang="en-US" sz="2200" b="1" dirty="0"/>
                  <a:t>t = RTT + L/R = 30.008 msec</a:t>
                </a:r>
                <a:r>
                  <a:rPr lang="en-US" sz="2200" dirty="0"/>
                  <a:t>. </a:t>
                </a:r>
              </a:p>
              <a:p>
                <a:r>
                  <a:rPr lang="en-US" sz="2200" dirty="0"/>
                  <a:t>At this point, the sender can now transmit the next message. </a:t>
                </a:r>
              </a:p>
              <a:p>
                <a:r>
                  <a:rPr lang="en-US" sz="2200" dirty="0"/>
                  <a:t>Thus, in </a:t>
                </a:r>
                <a:r>
                  <a:rPr lang="en-US" sz="2200" b="1" dirty="0"/>
                  <a:t>30.008 </a:t>
                </a:r>
                <a:r>
                  <a:rPr lang="en-US" sz="2200" b="1" dirty="0" err="1"/>
                  <a:t>msec</a:t>
                </a:r>
                <a:r>
                  <a:rPr lang="en-US" sz="2200" dirty="0"/>
                  <a:t>, the sender was sending for only </a:t>
                </a:r>
                <a:r>
                  <a:rPr lang="en-US" sz="2200" b="1" dirty="0"/>
                  <a:t>0.008 </a:t>
                </a:r>
                <a:r>
                  <a:rPr lang="en-US" sz="2200" b="1" dirty="0" err="1"/>
                  <a:t>msec</a:t>
                </a:r>
                <a:endParaRPr lang="en-US" sz="2200"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99309"/>
                <a:ext cx="10515600" cy="4777654"/>
              </a:xfrm>
              <a:blipFill>
                <a:blip r:embed="rId2"/>
                <a:stretch>
                  <a:fillRect l="-522" t="-1916" r="-870"/>
                </a:stretch>
              </a:blipFill>
            </p:spPr>
            <p:txBody>
              <a:bodyPr/>
              <a:lstStyle/>
              <a:p>
                <a:r>
                  <a:rPr lang="en-US">
                    <a:noFill/>
                  </a:rPr>
                  <a:t> </a:t>
                </a:r>
              </a:p>
            </p:txBody>
          </p:sp>
        </mc:Fallback>
      </mc:AlternateContent>
    </p:spTree>
    <p:extLst>
      <p:ext uri="{BB962C8B-B14F-4D97-AF65-F5344CB8AC3E}">
        <p14:creationId xmlns:p14="http://schemas.microsoft.com/office/powerpoint/2010/main" val="1930634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49155"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F164E34A-584E-463E-9F2F-59729ED88A08}" type="slidenum">
              <a:rPr lang="en-US" altLang="en-US" sz="1200">
                <a:latin typeface="Tahoma" panose="020B0604030504040204" pitchFamily="34" charset="0"/>
              </a:rPr>
              <a:pPr>
                <a:lnSpc>
                  <a:spcPct val="100000"/>
                </a:lnSpc>
                <a:spcBef>
                  <a:spcPct val="0"/>
                </a:spcBef>
                <a:buClrTx/>
                <a:buSzTx/>
                <a:buFontTx/>
                <a:buNone/>
              </a:pPr>
              <a:t>36</a:t>
            </a:fld>
            <a:endParaRPr lang="en-US" altLang="en-US" sz="1200">
              <a:latin typeface="Tahoma" panose="020B0604030504040204" pitchFamily="34" charset="0"/>
            </a:endParaRPr>
          </a:p>
        </p:txBody>
      </p:sp>
      <p:pic>
        <p:nvPicPr>
          <p:cNvPr id="49156" name="Picture 3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51" y="960439"/>
            <a:ext cx="66722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2"/>
          <p:cNvSpPr>
            <a:spLocks noGrp="1" noChangeArrowheads="1"/>
          </p:cNvSpPr>
          <p:nvPr>
            <p:ph type="title"/>
          </p:nvPr>
        </p:nvSpPr>
        <p:spPr>
          <a:xfrm>
            <a:off x="609600" y="263526"/>
            <a:ext cx="9220200" cy="1008063"/>
          </a:xfrm>
        </p:spPr>
        <p:txBody>
          <a:bodyPr>
            <a:normAutofit/>
          </a:bodyPr>
          <a:lstStyle/>
          <a:p>
            <a:pPr>
              <a:defRPr/>
            </a:pPr>
            <a:r>
              <a:rPr lang="en-US" sz="4000" dirty="0">
                <a:ea typeface="ＭＳ Ｐゴシック" charset="0"/>
              </a:rPr>
              <a:t>rdt3.0: stop-and-wait operation (problem)</a:t>
            </a:r>
          </a:p>
        </p:txBody>
      </p:sp>
      <p:sp>
        <p:nvSpPr>
          <p:cNvPr id="49158" name="Line 3"/>
          <p:cNvSpPr>
            <a:spLocks noChangeShapeType="1"/>
          </p:cNvSpPr>
          <p:nvPr/>
        </p:nvSpPr>
        <p:spPr bwMode="auto">
          <a:xfrm>
            <a:off x="5081588" y="2001839"/>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Text Box 4"/>
          <p:cNvSpPr txBox="1">
            <a:spLocks noChangeArrowheads="1"/>
          </p:cNvSpPr>
          <p:nvPr/>
        </p:nvSpPr>
        <p:spPr bwMode="auto">
          <a:xfrm>
            <a:off x="1757363" y="1797051"/>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latin typeface="Arial" panose="020B0604020202020204" pitchFamily="34" charset="0"/>
              </a:rPr>
              <a:t>first packet bit transmitted, t = 0</a:t>
            </a:r>
          </a:p>
        </p:txBody>
      </p:sp>
      <p:sp>
        <p:nvSpPr>
          <p:cNvPr id="49160" name="Line 5"/>
          <p:cNvSpPr>
            <a:spLocks noChangeShapeType="1"/>
          </p:cNvSpPr>
          <p:nvPr/>
        </p:nvSpPr>
        <p:spPr bwMode="auto">
          <a:xfrm>
            <a:off x="5070476" y="178276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1" name="Line 6"/>
          <p:cNvSpPr>
            <a:spLocks noChangeShapeType="1"/>
          </p:cNvSpPr>
          <p:nvPr/>
        </p:nvSpPr>
        <p:spPr bwMode="auto">
          <a:xfrm>
            <a:off x="7297739" y="1795464"/>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2" name="Text Box 7"/>
          <p:cNvSpPr txBox="1">
            <a:spLocks noChangeArrowheads="1"/>
          </p:cNvSpPr>
          <p:nvPr/>
        </p:nvSpPr>
        <p:spPr bwMode="auto">
          <a:xfrm>
            <a:off x="4541839" y="1446214"/>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latin typeface="Arial" panose="020B0604020202020204" pitchFamily="34" charset="0"/>
              </a:rPr>
              <a:t>sender</a:t>
            </a:r>
            <a:endParaRPr lang="en-US" altLang="en-US" sz="1600">
              <a:latin typeface="Times New Roman" panose="02020603050405020304" pitchFamily="18" charset="0"/>
            </a:endParaRPr>
          </a:p>
        </p:txBody>
      </p:sp>
      <p:sp>
        <p:nvSpPr>
          <p:cNvPr id="49163" name="Text Box 8"/>
          <p:cNvSpPr txBox="1">
            <a:spLocks noChangeArrowheads="1"/>
          </p:cNvSpPr>
          <p:nvPr/>
        </p:nvSpPr>
        <p:spPr bwMode="auto">
          <a:xfrm>
            <a:off x="6719888" y="1446214"/>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latin typeface="Arial" panose="020B0604020202020204" pitchFamily="34" charset="0"/>
              </a:rPr>
              <a:t>receiver</a:t>
            </a:r>
            <a:endParaRPr lang="en-US" altLang="en-US" sz="1600">
              <a:latin typeface="Times New Roman" panose="02020603050405020304" pitchFamily="18" charset="0"/>
            </a:endParaRPr>
          </a:p>
        </p:txBody>
      </p:sp>
      <p:sp>
        <p:nvSpPr>
          <p:cNvPr id="49164" name="Line 9"/>
          <p:cNvSpPr>
            <a:spLocks noChangeShapeType="1"/>
          </p:cNvSpPr>
          <p:nvPr/>
        </p:nvSpPr>
        <p:spPr bwMode="auto">
          <a:xfrm>
            <a:off x="5094288" y="1997076"/>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0"/>
          <p:cNvSpPr>
            <a:spLocks noChangeShapeType="1"/>
          </p:cNvSpPr>
          <p:nvPr/>
        </p:nvSpPr>
        <p:spPr bwMode="auto">
          <a:xfrm>
            <a:off x="5099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1"/>
          <p:cNvSpPr>
            <a:spLocks noChangeShapeType="1"/>
          </p:cNvSpPr>
          <p:nvPr/>
        </p:nvSpPr>
        <p:spPr bwMode="auto">
          <a:xfrm flipV="1">
            <a:off x="5099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Freeform 12"/>
          <p:cNvSpPr>
            <a:spLocks/>
          </p:cNvSpPr>
          <p:nvPr/>
        </p:nvSpPr>
        <p:spPr bwMode="auto">
          <a:xfrm>
            <a:off x="5076826" y="1995488"/>
            <a:ext cx="2232025" cy="11557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49168" name="Line 13"/>
          <p:cNvSpPr>
            <a:spLocks noChangeShapeType="1"/>
          </p:cNvSpPr>
          <p:nvPr/>
        </p:nvSpPr>
        <p:spPr bwMode="auto">
          <a:xfrm flipH="1">
            <a:off x="4932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9" name="Line 14"/>
          <p:cNvSpPr>
            <a:spLocks noChangeShapeType="1"/>
          </p:cNvSpPr>
          <p:nvPr/>
        </p:nvSpPr>
        <p:spPr bwMode="auto">
          <a:xfrm flipH="1">
            <a:off x="4932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Line 15"/>
          <p:cNvSpPr>
            <a:spLocks noChangeShapeType="1"/>
          </p:cNvSpPr>
          <p:nvPr/>
        </p:nvSpPr>
        <p:spPr bwMode="auto">
          <a:xfrm flipH="1">
            <a:off x="4943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Text Box 16"/>
          <p:cNvSpPr txBox="1">
            <a:spLocks noChangeArrowheads="1"/>
          </p:cNvSpPr>
          <p:nvPr/>
        </p:nvSpPr>
        <p:spPr bwMode="auto">
          <a:xfrm>
            <a:off x="4279901" y="296862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solidFill>
                  <a:srgbClr val="CC0000"/>
                </a:solidFill>
                <a:latin typeface="Arial" panose="020B0604020202020204" pitchFamily="34" charset="0"/>
              </a:rPr>
              <a:t>RTT</a:t>
            </a:r>
            <a:r>
              <a:rPr lang="en-US" altLang="en-US" sz="1000">
                <a:latin typeface="Arial" panose="020B0604020202020204" pitchFamily="34" charset="0"/>
              </a:rPr>
              <a:t> </a:t>
            </a:r>
            <a:endParaRPr lang="en-US" altLang="en-US" sz="2400">
              <a:latin typeface="Times New Roman" panose="02020603050405020304" pitchFamily="18" charset="0"/>
            </a:endParaRPr>
          </a:p>
        </p:txBody>
      </p:sp>
      <p:sp>
        <p:nvSpPr>
          <p:cNvPr id="49172" name="Line 17"/>
          <p:cNvSpPr>
            <a:spLocks noChangeShapeType="1"/>
          </p:cNvSpPr>
          <p:nvPr/>
        </p:nvSpPr>
        <p:spPr bwMode="auto">
          <a:xfrm>
            <a:off x="4967288" y="3276601"/>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3" name="Line 18"/>
          <p:cNvSpPr>
            <a:spLocks noChangeShapeType="1"/>
          </p:cNvSpPr>
          <p:nvPr/>
        </p:nvSpPr>
        <p:spPr bwMode="auto">
          <a:xfrm flipV="1">
            <a:off x="4972051"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Text Box 19"/>
          <p:cNvSpPr txBox="1">
            <a:spLocks noChangeArrowheads="1"/>
          </p:cNvSpPr>
          <p:nvPr/>
        </p:nvSpPr>
        <p:spPr bwMode="auto">
          <a:xfrm>
            <a:off x="1524001" y="2074864"/>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latin typeface="Arial" panose="020B0604020202020204" pitchFamily="34" charset="0"/>
              </a:rPr>
              <a:t>last packet bit transmitted, </a:t>
            </a:r>
            <a:r>
              <a:rPr lang="en-US" altLang="en-US" sz="1600">
                <a:solidFill>
                  <a:srgbClr val="CC0000"/>
                </a:solidFill>
                <a:latin typeface="Arial" panose="020B0604020202020204" pitchFamily="34" charset="0"/>
              </a:rPr>
              <a:t>t = L / R</a:t>
            </a:r>
            <a:endParaRPr lang="en-US" altLang="en-US" sz="1600">
              <a:solidFill>
                <a:srgbClr val="CC0000"/>
              </a:solidFill>
              <a:latin typeface="Times New Roman" panose="02020603050405020304" pitchFamily="18" charset="0"/>
            </a:endParaRPr>
          </a:p>
        </p:txBody>
      </p:sp>
      <p:sp>
        <p:nvSpPr>
          <p:cNvPr id="49175" name="Line 20"/>
          <p:cNvSpPr>
            <a:spLocks noChangeShapeType="1"/>
          </p:cNvSpPr>
          <p:nvPr/>
        </p:nvSpPr>
        <p:spPr bwMode="auto">
          <a:xfrm flipH="1">
            <a:off x="7285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Text Box 21"/>
          <p:cNvSpPr txBox="1">
            <a:spLocks noChangeArrowheads="1"/>
          </p:cNvSpPr>
          <p:nvPr/>
        </p:nvSpPr>
        <p:spPr bwMode="auto">
          <a:xfrm>
            <a:off x="7366000" y="2733676"/>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first packet bit arrives</a:t>
            </a:r>
            <a:endParaRPr lang="en-US" altLang="en-US" sz="1600">
              <a:latin typeface="Times New Roman" panose="02020603050405020304" pitchFamily="18" charset="0"/>
            </a:endParaRPr>
          </a:p>
        </p:txBody>
      </p:sp>
      <p:sp>
        <p:nvSpPr>
          <p:cNvPr id="49177" name="Line 22"/>
          <p:cNvSpPr>
            <a:spLocks noChangeShapeType="1"/>
          </p:cNvSpPr>
          <p:nvPr/>
        </p:nvSpPr>
        <p:spPr bwMode="auto">
          <a:xfrm>
            <a:off x="7308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Text Box 23"/>
          <p:cNvSpPr txBox="1">
            <a:spLocks noChangeArrowheads="1"/>
          </p:cNvSpPr>
          <p:nvPr/>
        </p:nvSpPr>
        <p:spPr bwMode="auto">
          <a:xfrm>
            <a:off x="7372351"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Arial" panose="020B0604020202020204" pitchFamily="34" charset="0"/>
              </a:rPr>
              <a:t>last packet bit arrives, send ACK</a:t>
            </a:r>
            <a:endParaRPr lang="en-US" altLang="en-US" sz="1600">
              <a:latin typeface="Times New Roman" panose="02020603050405020304" pitchFamily="18" charset="0"/>
            </a:endParaRPr>
          </a:p>
        </p:txBody>
      </p:sp>
      <p:sp>
        <p:nvSpPr>
          <p:cNvPr id="49179" name="Text Box 24"/>
          <p:cNvSpPr txBox="1">
            <a:spLocks noChangeArrowheads="1"/>
          </p:cNvSpPr>
          <p:nvPr/>
        </p:nvSpPr>
        <p:spPr bwMode="auto">
          <a:xfrm>
            <a:off x="2349500" y="376872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a:latin typeface="Arial" panose="020B0604020202020204" pitchFamily="34" charset="0"/>
              </a:rPr>
              <a:t>ACK arrives, send next </a:t>
            </a:r>
          </a:p>
          <a:p>
            <a:pPr algn="r">
              <a:lnSpc>
                <a:spcPct val="100000"/>
              </a:lnSpc>
              <a:spcBef>
                <a:spcPct val="0"/>
              </a:spcBef>
              <a:buClrTx/>
              <a:buSzTx/>
              <a:buFontTx/>
              <a:buNone/>
            </a:pPr>
            <a:r>
              <a:rPr lang="en-US" altLang="en-US" sz="1600">
                <a:latin typeface="Arial" panose="020B0604020202020204" pitchFamily="34" charset="0"/>
              </a:rPr>
              <a:t>packet, </a:t>
            </a:r>
            <a:r>
              <a:rPr lang="en-US" altLang="en-US" sz="1600">
                <a:solidFill>
                  <a:srgbClr val="CC0000"/>
                </a:solidFill>
                <a:latin typeface="Arial" panose="020B0604020202020204" pitchFamily="34" charset="0"/>
              </a:rPr>
              <a:t>t = RTT + L / R</a:t>
            </a:r>
            <a:endParaRPr lang="en-US" altLang="en-US" sz="1600">
              <a:solidFill>
                <a:srgbClr val="CC0000"/>
              </a:solidFill>
              <a:latin typeface="Times New Roman" panose="02020603050405020304" pitchFamily="18" charset="0"/>
            </a:endParaRPr>
          </a:p>
        </p:txBody>
      </p:sp>
      <p:sp>
        <p:nvSpPr>
          <p:cNvPr id="49180" name="Freeform 25"/>
          <p:cNvSpPr>
            <a:spLocks/>
          </p:cNvSpPr>
          <p:nvPr/>
        </p:nvSpPr>
        <p:spPr bwMode="auto">
          <a:xfrm>
            <a:off x="5094289" y="4103688"/>
            <a:ext cx="1419225" cy="577850"/>
          </a:xfrm>
          <a:custGeom>
            <a:avLst/>
            <a:gdLst>
              <a:gd name="T0" fmla="*/ 0 w 1845"/>
              <a:gd name="T1" fmla="*/ 0 h 592"/>
              <a:gd name="T2" fmla="*/ 2147483646 w 1845"/>
              <a:gd name="T3" fmla="*/ 2147483646 h 592"/>
              <a:gd name="T4" fmla="*/ 2147483646 w 1845"/>
              <a:gd name="T5" fmla="*/ 2147483646 h 592"/>
              <a:gd name="T6" fmla="*/ 0 w 1845"/>
              <a:gd name="T7" fmla="*/ 214748364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9181" name="Group 26"/>
          <p:cNvGrpSpPr>
            <a:grpSpLocks/>
          </p:cNvGrpSpPr>
          <p:nvPr/>
        </p:nvGrpSpPr>
        <p:grpSpPr bwMode="auto">
          <a:xfrm>
            <a:off x="5087938" y="4095750"/>
            <a:ext cx="1281112" cy="534988"/>
            <a:chOff x="12315" y="13225"/>
            <a:chExt cx="2775" cy="913"/>
          </a:xfrm>
        </p:grpSpPr>
        <p:sp>
          <p:nvSpPr>
            <p:cNvPr id="49185"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6"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82" name="Line 29"/>
          <p:cNvSpPr>
            <a:spLocks noChangeShapeType="1"/>
          </p:cNvSpPr>
          <p:nvPr/>
        </p:nvSpPr>
        <p:spPr bwMode="auto">
          <a:xfrm>
            <a:off x="5087938" y="4337051"/>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30"/>
          <p:cNvSpPr>
            <a:spLocks noChangeShapeType="1"/>
          </p:cNvSpPr>
          <p:nvPr/>
        </p:nvSpPr>
        <p:spPr bwMode="auto">
          <a:xfrm>
            <a:off x="5411789"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9184" name="Object 35"/>
          <p:cNvGraphicFramePr>
            <a:graphicFrameLocks noChangeAspect="1"/>
          </p:cNvGraphicFramePr>
          <p:nvPr/>
        </p:nvGraphicFramePr>
        <p:xfrm>
          <a:off x="2779713" y="4862513"/>
          <a:ext cx="6748462" cy="933450"/>
        </p:xfrm>
        <a:graphic>
          <a:graphicData uri="http://schemas.openxmlformats.org/presentationml/2006/ole">
            <mc:AlternateContent xmlns:mc="http://schemas.openxmlformats.org/markup-compatibility/2006">
              <mc:Choice xmlns:v="urn:schemas-microsoft-com:vml" Requires="v">
                <p:oleObj spid="_x0000_s1085" name="Picture" r:id="rId4" imgW="3581400" imgH="495300" progId="Word.Picture.8">
                  <p:embed/>
                </p:oleObj>
              </mc:Choice>
              <mc:Fallback>
                <p:oleObj name="Picture" r:id="rId4" imgW="3581400" imgH="495300" progId="Word.Picture.8">
                  <p:embed/>
                  <p:pic>
                    <p:nvPicPr>
                      <p:cNvPr id="49184"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713" y="4862513"/>
                        <a:ext cx="6748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830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017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E2BCE296-2A22-4B33-B47D-B865F1DD3A1F}" type="slidenum">
              <a:rPr lang="en-US" altLang="en-US" sz="1200">
                <a:latin typeface="Tahoma" panose="020B0604030504040204" pitchFamily="34" charset="0"/>
              </a:rPr>
              <a:pPr>
                <a:lnSpc>
                  <a:spcPct val="100000"/>
                </a:lnSpc>
                <a:spcBef>
                  <a:spcPct val="0"/>
                </a:spcBef>
                <a:buClrTx/>
                <a:buSzTx/>
                <a:buFontTx/>
                <a:buNone/>
              </a:pPr>
              <a:t>37</a:t>
            </a:fld>
            <a:endParaRPr lang="en-US" altLang="en-US" sz="1200">
              <a:latin typeface="Tahoma" panose="020B0604030504040204" pitchFamily="34" charset="0"/>
            </a:endParaRPr>
          </a:p>
        </p:txBody>
      </p:sp>
      <p:pic>
        <p:nvPicPr>
          <p:cNvPr id="50180"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6" y="8032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Grp="1" noChangeArrowheads="1"/>
          </p:cNvSpPr>
          <p:nvPr>
            <p:ph type="title"/>
          </p:nvPr>
        </p:nvSpPr>
        <p:spPr>
          <a:xfrm>
            <a:off x="2057400" y="85726"/>
            <a:ext cx="7772400" cy="1008063"/>
          </a:xfrm>
        </p:spPr>
        <p:txBody>
          <a:bodyPr/>
          <a:lstStyle/>
          <a:p>
            <a:pPr>
              <a:defRPr/>
            </a:pPr>
            <a:r>
              <a:rPr lang="en-US" sz="4000">
                <a:ea typeface="ＭＳ Ｐゴシック" charset="0"/>
              </a:rPr>
              <a:t>Pipelined protocols</a:t>
            </a:r>
            <a:endParaRPr lang="en-US">
              <a:ea typeface="ＭＳ Ｐゴシック" charset="0"/>
              <a:cs typeface="+mj-cs"/>
            </a:endParaRPr>
          </a:p>
        </p:txBody>
      </p:sp>
      <p:sp>
        <p:nvSpPr>
          <p:cNvPr id="50182" name="Rectangle 3"/>
          <p:cNvSpPr>
            <a:spLocks noGrp="1" noChangeArrowheads="1"/>
          </p:cNvSpPr>
          <p:nvPr>
            <p:ph type="body" sz="half" idx="1"/>
          </p:nvPr>
        </p:nvSpPr>
        <p:spPr>
          <a:xfrm>
            <a:off x="2047876" y="1304925"/>
            <a:ext cx="7591425" cy="4648200"/>
          </a:xfrm>
        </p:spPr>
        <p:txBody>
          <a:bodyPr/>
          <a:lstStyle/>
          <a:p>
            <a:pPr>
              <a:buFont typeface="Wingdings" panose="05000000000000000000" pitchFamily="2" charset="2"/>
              <a:buNone/>
            </a:pPr>
            <a:r>
              <a:rPr lang="en-US" altLang="en-US">
                <a:solidFill>
                  <a:srgbClr val="CC0000"/>
                </a:solidFill>
              </a:rPr>
              <a:t>pipelining:</a:t>
            </a:r>
            <a:r>
              <a:rPr lang="en-US" altLang="en-US"/>
              <a:t> sender allows multiple, </a:t>
            </a:r>
            <a:r>
              <a:rPr lang="ja-JP" altLang="en-US"/>
              <a:t>“</a:t>
            </a:r>
            <a:r>
              <a:rPr lang="en-US" altLang="ja-JP"/>
              <a:t>in-flight</a:t>
            </a:r>
            <a:r>
              <a:rPr lang="ja-JP" altLang="en-US"/>
              <a:t>”</a:t>
            </a:r>
            <a:r>
              <a:rPr lang="en-US" altLang="ja-JP"/>
              <a:t>, yet-to-be-acknowledged pkts</a:t>
            </a:r>
          </a:p>
          <a:p>
            <a:pPr lvl="1"/>
            <a:r>
              <a:rPr lang="en-US" altLang="en-US"/>
              <a:t>range of sequence numbers must be increased</a:t>
            </a:r>
          </a:p>
          <a:p>
            <a:pPr lvl="1"/>
            <a:r>
              <a:rPr lang="en-US" altLang="en-US"/>
              <a:t>buffering at sender and/or receiver</a:t>
            </a:r>
          </a:p>
        </p:txBody>
      </p:sp>
      <p:sp>
        <p:nvSpPr>
          <p:cNvPr id="45063" name="Rectangle 4"/>
          <p:cNvSpPr>
            <a:spLocks noGrp="1" noChangeArrowheads="1"/>
          </p:cNvSpPr>
          <p:nvPr>
            <p:ph type="body" sz="half" idx="2"/>
          </p:nvPr>
        </p:nvSpPr>
        <p:spPr>
          <a:xfrm>
            <a:off x="2114550" y="5419726"/>
            <a:ext cx="8286750" cy="1076325"/>
          </a:xfrm>
        </p:spPr>
        <p:txBody>
          <a:bodyPr/>
          <a:lstStyle/>
          <a:p>
            <a:pPr>
              <a:buFont typeface="Wingdings" charset="0"/>
              <a:buChar char="v"/>
              <a:defRPr/>
            </a:pPr>
            <a:r>
              <a:rPr lang="en-US">
                <a:ea typeface="ＭＳ Ｐゴシック" charset="0"/>
                <a:cs typeface="+mn-cs"/>
              </a:rPr>
              <a:t>two generic forms of pipelined protocols: </a:t>
            </a:r>
            <a:r>
              <a:rPr lang="en-US" i="1">
                <a:solidFill>
                  <a:srgbClr val="CC0000"/>
                </a:solidFill>
                <a:ea typeface="ＭＳ Ｐゴシック" charset="0"/>
                <a:cs typeface="+mn-cs"/>
              </a:rPr>
              <a:t>go-Back-N, selective repeat</a:t>
            </a:r>
          </a:p>
        </p:txBody>
      </p:sp>
      <p:pic>
        <p:nvPicPr>
          <p:cNvPr id="50184" name="Picture 5" descr="rdt_pipelined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6589" y="2946400"/>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5" name="Group 44"/>
          <p:cNvGrpSpPr>
            <a:grpSpLocks/>
          </p:cNvGrpSpPr>
          <p:nvPr/>
        </p:nvGrpSpPr>
        <p:grpSpPr bwMode="auto">
          <a:xfrm>
            <a:off x="2922588" y="3624264"/>
            <a:ext cx="469900" cy="465137"/>
            <a:chOff x="881" y="2283"/>
            <a:chExt cx="296" cy="293"/>
          </a:xfrm>
        </p:grpSpPr>
        <p:sp>
          <p:nvSpPr>
            <p:cNvPr id="50258" name="Rectangle 43"/>
            <p:cNvSpPr>
              <a:spLocks noChangeArrowheads="1"/>
            </p:cNvSpPr>
            <p:nvPr/>
          </p:nvSpPr>
          <p:spPr bwMode="auto">
            <a:xfrm>
              <a:off x="1026" y="2283"/>
              <a:ext cx="122" cy="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59" name="Group 36"/>
            <p:cNvGrpSpPr>
              <a:grpSpLocks/>
            </p:cNvGrpSpPr>
            <p:nvPr/>
          </p:nvGrpSpPr>
          <p:grpSpPr bwMode="auto">
            <a:xfrm flipH="1">
              <a:off x="881" y="2283"/>
              <a:ext cx="296" cy="293"/>
              <a:chOff x="2839" y="3501"/>
              <a:chExt cx="755" cy="803"/>
            </a:xfrm>
          </p:grpSpPr>
          <p:pic>
            <p:nvPicPr>
              <p:cNvPr id="50260" name="Picture 37"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61" name="Freeform 3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0186" name="Freeform 48"/>
          <p:cNvSpPr>
            <a:spLocks/>
          </p:cNvSpPr>
          <p:nvPr/>
        </p:nvSpPr>
        <p:spPr bwMode="auto">
          <a:xfrm>
            <a:off x="8863014" y="3636963"/>
            <a:ext cx="185737" cy="431800"/>
          </a:xfrm>
          <a:custGeom>
            <a:avLst/>
            <a:gdLst>
              <a:gd name="T0" fmla="*/ 2147483646 w 117"/>
              <a:gd name="T1" fmla="*/ 2147483646 h 272"/>
              <a:gd name="T2" fmla="*/ 2147483646 w 117"/>
              <a:gd name="T3" fmla="*/ 2147483646 h 272"/>
              <a:gd name="T4" fmla="*/ 2147483646 w 117"/>
              <a:gd name="T5" fmla="*/ 2147483646 h 272"/>
              <a:gd name="T6" fmla="*/ 0 w 117"/>
              <a:gd name="T7" fmla="*/ 2147483646 h 272"/>
              <a:gd name="T8" fmla="*/ 2147483646 w 117"/>
              <a:gd name="T9" fmla="*/ 2147483646 h 272"/>
              <a:gd name="T10" fmla="*/ 2147483646 w 117"/>
              <a:gd name="T11" fmla="*/ 2147483646 h 272"/>
              <a:gd name="T12" fmla="*/ 2147483646 w 117"/>
              <a:gd name="T13" fmla="*/ 0 h 272"/>
              <a:gd name="T14" fmla="*/ 2147483646 w 117"/>
              <a:gd name="T15" fmla="*/ 2147483646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50187" name="Group 50"/>
          <p:cNvGrpSpPr>
            <a:grpSpLocks/>
          </p:cNvGrpSpPr>
          <p:nvPr/>
        </p:nvGrpSpPr>
        <p:grpSpPr bwMode="auto">
          <a:xfrm>
            <a:off x="6034088" y="3641725"/>
            <a:ext cx="469900" cy="465138"/>
            <a:chOff x="881" y="2283"/>
            <a:chExt cx="296" cy="293"/>
          </a:xfrm>
        </p:grpSpPr>
        <p:sp>
          <p:nvSpPr>
            <p:cNvPr id="50254" name="Rectangle 51"/>
            <p:cNvSpPr>
              <a:spLocks noChangeArrowheads="1"/>
            </p:cNvSpPr>
            <p:nvPr/>
          </p:nvSpPr>
          <p:spPr bwMode="auto">
            <a:xfrm>
              <a:off x="1026" y="2283"/>
              <a:ext cx="122" cy="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55" name="Group 52"/>
            <p:cNvGrpSpPr>
              <a:grpSpLocks/>
            </p:cNvGrpSpPr>
            <p:nvPr/>
          </p:nvGrpSpPr>
          <p:grpSpPr bwMode="auto">
            <a:xfrm flipH="1">
              <a:off x="881" y="2283"/>
              <a:ext cx="296" cy="293"/>
              <a:chOff x="2839" y="3501"/>
              <a:chExt cx="755" cy="803"/>
            </a:xfrm>
          </p:grpSpPr>
          <p:pic>
            <p:nvPicPr>
              <p:cNvPr id="50256" name="Picture 53"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57" name="Freeform 5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50188" name="Group 55"/>
          <p:cNvGrpSpPr>
            <a:grpSpLocks/>
          </p:cNvGrpSpPr>
          <p:nvPr/>
        </p:nvGrpSpPr>
        <p:grpSpPr bwMode="auto">
          <a:xfrm>
            <a:off x="5845175" y="3508375"/>
            <a:ext cx="223838" cy="501650"/>
            <a:chOff x="4140" y="429"/>
            <a:chExt cx="1425" cy="2396"/>
          </a:xfrm>
        </p:grpSpPr>
        <p:sp>
          <p:nvSpPr>
            <p:cNvPr id="50222" name="Freeform 56"/>
            <p:cNvSpPr>
              <a:spLocks/>
            </p:cNvSpPr>
            <p:nvPr/>
          </p:nvSpPr>
          <p:spPr bwMode="auto">
            <a:xfrm>
              <a:off x="5268" y="433"/>
              <a:ext cx="283" cy="2286"/>
            </a:xfrm>
            <a:custGeom>
              <a:avLst/>
              <a:gdLst>
                <a:gd name="T0" fmla="*/ 11 w 354"/>
                <a:gd name="T1" fmla="*/ 0 h 2742"/>
                <a:gd name="T2" fmla="*/ 59 w 354"/>
                <a:gd name="T3" fmla="*/ 79 h 2742"/>
                <a:gd name="T4" fmla="*/ 58 w 354"/>
                <a:gd name="T5" fmla="*/ 612 h 2742"/>
                <a:gd name="T6" fmla="*/ 0 w 354"/>
                <a:gd name="T7" fmla="*/ 640 h 2742"/>
                <a:gd name="T8" fmla="*/ 1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Rectangle 57"/>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24" name="Freeform 58"/>
            <p:cNvSpPr>
              <a:spLocks/>
            </p:cNvSpPr>
            <p:nvPr/>
          </p:nvSpPr>
          <p:spPr bwMode="auto">
            <a:xfrm>
              <a:off x="5321" y="570"/>
              <a:ext cx="169" cy="2115"/>
            </a:xfrm>
            <a:custGeom>
              <a:avLst/>
              <a:gdLst>
                <a:gd name="T0" fmla="*/ 2 w 211"/>
                <a:gd name="T1" fmla="*/ 0 h 2537"/>
                <a:gd name="T2" fmla="*/ 36 w 211"/>
                <a:gd name="T3" fmla="*/ 51 h 2537"/>
                <a:gd name="T4" fmla="*/ 2 w 211"/>
                <a:gd name="T5" fmla="*/ 583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Freeform 59"/>
            <p:cNvSpPr>
              <a:spLocks/>
            </p:cNvSpPr>
            <p:nvPr/>
          </p:nvSpPr>
          <p:spPr bwMode="auto">
            <a:xfrm>
              <a:off x="5284" y="1640"/>
              <a:ext cx="263" cy="189"/>
            </a:xfrm>
            <a:custGeom>
              <a:avLst/>
              <a:gdLst>
                <a:gd name="T0" fmla="*/ 2 w 328"/>
                <a:gd name="T1" fmla="*/ 0 h 226"/>
                <a:gd name="T2" fmla="*/ 56 w 328"/>
                <a:gd name="T3" fmla="*/ 30 h 226"/>
                <a:gd name="T4" fmla="*/ 56 w 328"/>
                <a:gd name="T5" fmla="*/ 54 h 226"/>
                <a:gd name="T6" fmla="*/ 0 w 328"/>
                <a:gd name="T7" fmla="*/ 2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Rectangle 60"/>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27" name="Group 61"/>
            <p:cNvGrpSpPr>
              <a:grpSpLocks/>
            </p:cNvGrpSpPr>
            <p:nvPr/>
          </p:nvGrpSpPr>
          <p:grpSpPr bwMode="auto">
            <a:xfrm>
              <a:off x="4749" y="668"/>
              <a:ext cx="581" cy="145"/>
              <a:chOff x="614" y="2568"/>
              <a:chExt cx="725" cy="139"/>
            </a:xfrm>
          </p:grpSpPr>
          <p:sp>
            <p:nvSpPr>
              <p:cNvPr id="50252" name="AutoShape 62"/>
              <p:cNvSpPr>
                <a:spLocks noChangeArrowheads="1"/>
              </p:cNvSpPr>
              <p:nvPr/>
            </p:nvSpPr>
            <p:spPr bwMode="auto">
              <a:xfrm>
                <a:off x="611" y="2571"/>
                <a:ext cx="731"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53" name="AutoShape 63"/>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28" name="Rectangle 64"/>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29" name="Group 65"/>
            <p:cNvGrpSpPr>
              <a:grpSpLocks/>
            </p:cNvGrpSpPr>
            <p:nvPr/>
          </p:nvGrpSpPr>
          <p:grpSpPr bwMode="auto">
            <a:xfrm>
              <a:off x="4747" y="994"/>
              <a:ext cx="581" cy="134"/>
              <a:chOff x="614" y="2568"/>
              <a:chExt cx="725" cy="139"/>
            </a:xfrm>
          </p:grpSpPr>
          <p:sp>
            <p:nvSpPr>
              <p:cNvPr id="50250" name="AutoShape 66"/>
              <p:cNvSpPr>
                <a:spLocks noChangeArrowheads="1"/>
              </p:cNvSpPr>
              <p:nvPr/>
            </p:nvSpPr>
            <p:spPr bwMode="auto">
              <a:xfrm>
                <a:off x="613"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51" name="AutoShape 67"/>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30" name="Rectangle 68"/>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31" name="Rectangle 69"/>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32" name="Group 70"/>
            <p:cNvGrpSpPr>
              <a:grpSpLocks/>
            </p:cNvGrpSpPr>
            <p:nvPr/>
          </p:nvGrpSpPr>
          <p:grpSpPr bwMode="auto">
            <a:xfrm>
              <a:off x="4735" y="1627"/>
              <a:ext cx="582" cy="151"/>
              <a:chOff x="614" y="2568"/>
              <a:chExt cx="725" cy="139"/>
            </a:xfrm>
          </p:grpSpPr>
          <p:sp>
            <p:nvSpPr>
              <p:cNvPr id="50248" name="AutoShape 71"/>
              <p:cNvSpPr>
                <a:spLocks noChangeArrowheads="1"/>
              </p:cNvSpPr>
              <p:nvPr/>
            </p:nvSpPr>
            <p:spPr bwMode="auto">
              <a:xfrm>
                <a:off x="616" y="2568"/>
                <a:ext cx="718"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9" name="AutoShape 72"/>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33" name="Freeform 73"/>
            <p:cNvSpPr>
              <a:spLocks/>
            </p:cNvSpPr>
            <p:nvPr/>
          </p:nvSpPr>
          <p:spPr bwMode="auto">
            <a:xfrm>
              <a:off x="5288" y="1354"/>
              <a:ext cx="263" cy="188"/>
            </a:xfrm>
            <a:custGeom>
              <a:avLst/>
              <a:gdLst>
                <a:gd name="T0" fmla="*/ 2 w 328"/>
                <a:gd name="T1" fmla="*/ 0 h 226"/>
                <a:gd name="T2" fmla="*/ 56 w 328"/>
                <a:gd name="T3" fmla="*/ 29 h 226"/>
                <a:gd name="T4" fmla="*/ 56 w 328"/>
                <a:gd name="T5" fmla="*/ 52 h 226"/>
                <a:gd name="T6" fmla="*/ 0 w 328"/>
                <a:gd name="T7" fmla="*/ 2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34" name="Group 74"/>
            <p:cNvGrpSpPr>
              <a:grpSpLocks/>
            </p:cNvGrpSpPr>
            <p:nvPr/>
          </p:nvGrpSpPr>
          <p:grpSpPr bwMode="auto">
            <a:xfrm>
              <a:off x="4739" y="1327"/>
              <a:ext cx="582" cy="139"/>
              <a:chOff x="614" y="2568"/>
              <a:chExt cx="725" cy="139"/>
            </a:xfrm>
          </p:grpSpPr>
          <p:sp>
            <p:nvSpPr>
              <p:cNvPr id="50246" name="AutoShape 75"/>
              <p:cNvSpPr>
                <a:spLocks noChangeArrowheads="1"/>
              </p:cNvSpPr>
              <p:nvPr/>
            </p:nvSpPr>
            <p:spPr bwMode="auto">
              <a:xfrm>
                <a:off x="611" y="2565"/>
                <a:ext cx="730"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7" name="AutoShape 76"/>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35" name="Rectangle 77"/>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36" name="Freeform 78"/>
            <p:cNvSpPr>
              <a:spLocks/>
            </p:cNvSpPr>
            <p:nvPr/>
          </p:nvSpPr>
          <p:spPr bwMode="auto">
            <a:xfrm>
              <a:off x="5312" y="1007"/>
              <a:ext cx="237" cy="213"/>
            </a:xfrm>
            <a:custGeom>
              <a:avLst/>
              <a:gdLst>
                <a:gd name="T0" fmla="*/ 2 w 296"/>
                <a:gd name="T1" fmla="*/ 0 h 256"/>
                <a:gd name="T2" fmla="*/ 50 w 296"/>
                <a:gd name="T3" fmla="*/ 32 h 256"/>
                <a:gd name="T4" fmla="*/ 50 w 296"/>
                <a:gd name="T5" fmla="*/ 59 h 256"/>
                <a:gd name="T6" fmla="*/ 0 w 296"/>
                <a:gd name="T7" fmla="*/ 2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7" name="Freeform 79"/>
            <p:cNvSpPr>
              <a:spLocks/>
            </p:cNvSpPr>
            <p:nvPr/>
          </p:nvSpPr>
          <p:spPr bwMode="auto">
            <a:xfrm>
              <a:off x="5315" y="680"/>
              <a:ext cx="244" cy="240"/>
            </a:xfrm>
            <a:custGeom>
              <a:avLst/>
              <a:gdLst>
                <a:gd name="T0" fmla="*/ 0 w 304"/>
                <a:gd name="T1" fmla="*/ 0 h 288"/>
                <a:gd name="T2" fmla="*/ 52 w 304"/>
                <a:gd name="T3" fmla="*/ 38 h 288"/>
                <a:gd name="T4" fmla="*/ 49 w 304"/>
                <a:gd name="T5" fmla="*/ 68 h 288"/>
                <a:gd name="T6" fmla="*/ 2 w 304"/>
                <a:gd name="T7" fmla="*/ 29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8" name="Oval 80"/>
            <p:cNvSpPr>
              <a:spLocks noChangeArrowheads="1"/>
            </p:cNvSpPr>
            <p:nvPr/>
          </p:nvSpPr>
          <p:spPr bwMode="auto">
            <a:xfrm>
              <a:off x="5514" y="2613"/>
              <a:ext cx="51" cy="9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39" name="Freeform 81"/>
            <p:cNvSpPr>
              <a:spLocks/>
            </p:cNvSpPr>
            <p:nvPr/>
          </p:nvSpPr>
          <p:spPr bwMode="auto">
            <a:xfrm>
              <a:off x="5302" y="2614"/>
              <a:ext cx="245" cy="200"/>
            </a:xfrm>
            <a:custGeom>
              <a:avLst/>
              <a:gdLst>
                <a:gd name="T0" fmla="*/ 0 w 306"/>
                <a:gd name="T1" fmla="*/ 25 h 240"/>
                <a:gd name="T2" fmla="*/ 2 w 306"/>
                <a:gd name="T3" fmla="*/ 57 h 240"/>
                <a:gd name="T4" fmla="*/ 52 w 306"/>
                <a:gd name="T5" fmla="*/ 26 h 240"/>
                <a:gd name="T6" fmla="*/ 50 w 306"/>
                <a:gd name="T7" fmla="*/ 0 h 240"/>
                <a:gd name="T8" fmla="*/ 0 w 306"/>
                <a:gd name="T9" fmla="*/ 2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40" name="AutoShape 82"/>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1" name="AutoShape 83"/>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2" name="Oval 84"/>
            <p:cNvSpPr>
              <a:spLocks noChangeArrowheads="1"/>
            </p:cNvSpPr>
            <p:nvPr/>
          </p:nvSpPr>
          <p:spPr bwMode="auto">
            <a:xfrm>
              <a:off x="4312" y="2385"/>
              <a:ext cx="15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3" name="Oval 85"/>
            <p:cNvSpPr>
              <a:spLocks noChangeArrowheads="1"/>
            </p:cNvSpPr>
            <p:nvPr/>
          </p:nvSpPr>
          <p:spPr bwMode="auto">
            <a:xfrm>
              <a:off x="4484" y="2385"/>
              <a:ext cx="162"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50244" name="Oval 86"/>
            <p:cNvSpPr>
              <a:spLocks noChangeArrowheads="1"/>
            </p:cNvSpPr>
            <p:nvPr/>
          </p:nvSpPr>
          <p:spPr bwMode="auto">
            <a:xfrm>
              <a:off x="4666" y="2378"/>
              <a:ext cx="15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45" name="Rectangle 87"/>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50189" name="Group 88"/>
          <p:cNvGrpSpPr>
            <a:grpSpLocks/>
          </p:cNvGrpSpPr>
          <p:nvPr/>
        </p:nvGrpSpPr>
        <p:grpSpPr bwMode="auto">
          <a:xfrm>
            <a:off x="8909050" y="3503613"/>
            <a:ext cx="223838" cy="501650"/>
            <a:chOff x="4140" y="429"/>
            <a:chExt cx="1425" cy="2396"/>
          </a:xfrm>
        </p:grpSpPr>
        <p:sp>
          <p:nvSpPr>
            <p:cNvPr id="50190" name="Freeform 89"/>
            <p:cNvSpPr>
              <a:spLocks/>
            </p:cNvSpPr>
            <p:nvPr/>
          </p:nvSpPr>
          <p:spPr bwMode="auto">
            <a:xfrm>
              <a:off x="5268" y="433"/>
              <a:ext cx="283" cy="2286"/>
            </a:xfrm>
            <a:custGeom>
              <a:avLst/>
              <a:gdLst>
                <a:gd name="T0" fmla="*/ 11 w 354"/>
                <a:gd name="T1" fmla="*/ 0 h 2742"/>
                <a:gd name="T2" fmla="*/ 59 w 354"/>
                <a:gd name="T3" fmla="*/ 79 h 2742"/>
                <a:gd name="T4" fmla="*/ 58 w 354"/>
                <a:gd name="T5" fmla="*/ 612 h 2742"/>
                <a:gd name="T6" fmla="*/ 0 w 354"/>
                <a:gd name="T7" fmla="*/ 640 h 2742"/>
                <a:gd name="T8" fmla="*/ 1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Rectangle 90"/>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192" name="Freeform 91"/>
            <p:cNvSpPr>
              <a:spLocks/>
            </p:cNvSpPr>
            <p:nvPr/>
          </p:nvSpPr>
          <p:spPr bwMode="auto">
            <a:xfrm>
              <a:off x="5321" y="570"/>
              <a:ext cx="169" cy="2115"/>
            </a:xfrm>
            <a:custGeom>
              <a:avLst/>
              <a:gdLst>
                <a:gd name="T0" fmla="*/ 2 w 211"/>
                <a:gd name="T1" fmla="*/ 0 h 2537"/>
                <a:gd name="T2" fmla="*/ 36 w 211"/>
                <a:gd name="T3" fmla="*/ 51 h 2537"/>
                <a:gd name="T4" fmla="*/ 2 w 211"/>
                <a:gd name="T5" fmla="*/ 583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Freeform 92"/>
            <p:cNvSpPr>
              <a:spLocks/>
            </p:cNvSpPr>
            <p:nvPr/>
          </p:nvSpPr>
          <p:spPr bwMode="auto">
            <a:xfrm>
              <a:off x="5284" y="1640"/>
              <a:ext cx="263" cy="189"/>
            </a:xfrm>
            <a:custGeom>
              <a:avLst/>
              <a:gdLst>
                <a:gd name="T0" fmla="*/ 2 w 328"/>
                <a:gd name="T1" fmla="*/ 0 h 226"/>
                <a:gd name="T2" fmla="*/ 56 w 328"/>
                <a:gd name="T3" fmla="*/ 30 h 226"/>
                <a:gd name="T4" fmla="*/ 56 w 328"/>
                <a:gd name="T5" fmla="*/ 54 h 226"/>
                <a:gd name="T6" fmla="*/ 0 w 328"/>
                <a:gd name="T7" fmla="*/ 2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Rectangle 93"/>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195" name="Group 94"/>
            <p:cNvGrpSpPr>
              <a:grpSpLocks/>
            </p:cNvGrpSpPr>
            <p:nvPr/>
          </p:nvGrpSpPr>
          <p:grpSpPr bwMode="auto">
            <a:xfrm>
              <a:off x="4749" y="668"/>
              <a:ext cx="581" cy="145"/>
              <a:chOff x="614" y="2568"/>
              <a:chExt cx="725" cy="139"/>
            </a:xfrm>
          </p:grpSpPr>
          <p:sp>
            <p:nvSpPr>
              <p:cNvPr id="50220" name="AutoShape 95"/>
              <p:cNvSpPr>
                <a:spLocks noChangeArrowheads="1"/>
              </p:cNvSpPr>
              <p:nvPr/>
            </p:nvSpPr>
            <p:spPr bwMode="auto">
              <a:xfrm>
                <a:off x="611" y="2571"/>
                <a:ext cx="731"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21" name="AutoShape 96"/>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196" name="Rectangle 97"/>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197" name="Group 98"/>
            <p:cNvGrpSpPr>
              <a:grpSpLocks/>
            </p:cNvGrpSpPr>
            <p:nvPr/>
          </p:nvGrpSpPr>
          <p:grpSpPr bwMode="auto">
            <a:xfrm>
              <a:off x="4747" y="994"/>
              <a:ext cx="581" cy="134"/>
              <a:chOff x="614" y="2568"/>
              <a:chExt cx="725" cy="139"/>
            </a:xfrm>
          </p:grpSpPr>
          <p:sp>
            <p:nvSpPr>
              <p:cNvPr id="50218" name="AutoShape 99"/>
              <p:cNvSpPr>
                <a:spLocks noChangeArrowheads="1"/>
              </p:cNvSpPr>
              <p:nvPr/>
            </p:nvSpPr>
            <p:spPr bwMode="auto">
              <a:xfrm>
                <a:off x="613"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9" name="AutoShape 100"/>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198" name="Rectangle 101"/>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199" name="Rectangle 102"/>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0200" name="Group 103"/>
            <p:cNvGrpSpPr>
              <a:grpSpLocks/>
            </p:cNvGrpSpPr>
            <p:nvPr/>
          </p:nvGrpSpPr>
          <p:grpSpPr bwMode="auto">
            <a:xfrm>
              <a:off x="4735" y="1627"/>
              <a:ext cx="582" cy="151"/>
              <a:chOff x="614" y="2568"/>
              <a:chExt cx="725" cy="139"/>
            </a:xfrm>
          </p:grpSpPr>
          <p:sp>
            <p:nvSpPr>
              <p:cNvPr id="50216" name="AutoShape 104"/>
              <p:cNvSpPr>
                <a:spLocks noChangeArrowheads="1"/>
              </p:cNvSpPr>
              <p:nvPr/>
            </p:nvSpPr>
            <p:spPr bwMode="auto">
              <a:xfrm>
                <a:off x="616" y="2568"/>
                <a:ext cx="718"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7" name="AutoShape 105"/>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01" name="Freeform 106"/>
            <p:cNvSpPr>
              <a:spLocks/>
            </p:cNvSpPr>
            <p:nvPr/>
          </p:nvSpPr>
          <p:spPr bwMode="auto">
            <a:xfrm>
              <a:off x="5288" y="1354"/>
              <a:ext cx="263" cy="188"/>
            </a:xfrm>
            <a:custGeom>
              <a:avLst/>
              <a:gdLst>
                <a:gd name="T0" fmla="*/ 2 w 328"/>
                <a:gd name="T1" fmla="*/ 0 h 226"/>
                <a:gd name="T2" fmla="*/ 56 w 328"/>
                <a:gd name="T3" fmla="*/ 29 h 226"/>
                <a:gd name="T4" fmla="*/ 56 w 328"/>
                <a:gd name="T5" fmla="*/ 52 h 226"/>
                <a:gd name="T6" fmla="*/ 0 w 328"/>
                <a:gd name="T7" fmla="*/ 2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02" name="Group 107"/>
            <p:cNvGrpSpPr>
              <a:grpSpLocks/>
            </p:cNvGrpSpPr>
            <p:nvPr/>
          </p:nvGrpSpPr>
          <p:grpSpPr bwMode="auto">
            <a:xfrm>
              <a:off x="4739" y="1327"/>
              <a:ext cx="582" cy="139"/>
              <a:chOff x="614" y="2568"/>
              <a:chExt cx="725" cy="139"/>
            </a:xfrm>
          </p:grpSpPr>
          <p:sp>
            <p:nvSpPr>
              <p:cNvPr id="50214" name="AutoShape 108"/>
              <p:cNvSpPr>
                <a:spLocks noChangeArrowheads="1"/>
              </p:cNvSpPr>
              <p:nvPr/>
            </p:nvSpPr>
            <p:spPr bwMode="auto">
              <a:xfrm>
                <a:off x="611" y="2565"/>
                <a:ext cx="730"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5" name="AutoShape 109"/>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50203" name="Rectangle 110"/>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04" name="Freeform 111"/>
            <p:cNvSpPr>
              <a:spLocks/>
            </p:cNvSpPr>
            <p:nvPr/>
          </p:nvSpPr>
          <p:spPr bwMode="auto">
            <a:xfrm>
              <a:off x="5312" y="1007"/>
              <a:ext cx="237" cy="213"/>
            </a:xfrm>
            <a:custGeom>
              <a:avLst/>
              <a:gdLst>
                <a:gd name="T0" fmla="*/ 2 w 296"/>
                <a:gd name="T1" fmla="*/ 0 h 256"/>
                <a:gd name="T2" fmla="*/ 50 w 296"/>
                <a:gd name="T3" fmla="*/ 32 h 256"/>
                <a:gd name="T4" fmla="*/ 50 w 296"/>
                <a:gd name="T5" fmla="*/ 59 h 256"/>
                <a:gd name="T6" fmla="*/ 0 w 296"/>
                <a:gd name="T7" fmla="*/ 2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Freeform 112"/>
            <p:cNvSpPr>
              <a:spLocks/>
            </p:cNvSpPr>
            <p:nvPr/>
          </p:nvSpPr>
          <p:spPr bwMode="auto">
            <a:xfrm>
              <a:off x="5315" y="680"/>
              <a:ext cx="244" cy="240"/>
            </a:xfrm>
            <a:custGeom>
              <a:avLst/>
              <a:gdLst>
                <a:gd name="T0" fmla="*/ 0 w 304"/>
                <a:gd name="T1" fmla="*/ 0 h 288"/>
                <a:gd name="T2" fmla="*/ 52 w 304"/>
                <a:gd name="T3" fmla="*/ 38 h 288"/>
                <a:gd name="T4" fmla="*/ 49 w 304"/>
                <a:gd name="T5" fmla="*/ 68 h 288"/>
                <a:gd name="T6" fmla="*/ 2 w 304"/>
                <a:gd name="T7" fmla="*/ 29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Oval 113"/>
            <p:cNvSpPr>
              <a:spLocks noChangeArrowheads="1"/>
            </p:cNvSpPr>
            <p:nvPr/>
          </p:nvSpPr>
          <p:spPr bwMode="auto">
            <a:xfrm>
              <a:off x="5514" y="2613"/>
              <a:ext cx="51" cy="9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07" name="Freeform 114"/>
            <p:cNvSpPr>
              <a:spLocks/>
            </p:cNvSpPr>
            <p:nvPr/>
          </p:nvSpPr>
          <p:spPr bwMode="auto">
            <a:xfrm>
              <a:off x="5302" y="2614"/>
              <a:ext cx="245" cy="200"/>
            </a:xfrm>
            <a:custGeom>
              <a:avLst/>
              <a:gdLst>
                <a:gd name="T0" fmla="*/ 0 w 306"/>
                <a:gd name="T1" fmla="*/ 25 h 240"/>
                <a:gd name="T2" fmla="*/ 2 w 306"/>
                <a:gd name="T3" fmla="*/ 57 h 240"/>
                <a:gd name="T4" fmla="*/ 52 w 306"/>
                <a:gd name="T5" fmla="*/ 26 h 240"/>
                <a:gd name="T6" fmla="*/ 50 w 306"/>
                <a:gd name="T7" fmla="*/ 0 h 240"/>
                <a:gd name="T8" fmla="*/ 0 w 306"/>
                <a:gd name="T9" fmla="*/ 2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AutoShape 115"/>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09" name="AutoShape 116"/>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0" name="Oval 117"/>
            <p:cNvSpPr>
              <a:spLocks noChangeArrowheads="1"/>
            </p:cNvSpPr>
            <p:nvPr/>
          </p:nvSpPr>
          <p:spPr bwMode="auto">
            <a:xfrm>
              <a:off x="4312" y="2385"/>
              <a:ext cx="15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1" name="Oval 118"/>
            <p:cNvSpPr>
              <a:spLocks noChangeArrowheads="1"/>
            </p:cNvSpPr>
            <p:nvPr/>
          </p:nvSpPr>
          <p:spPr bwMode="auto">
            <a:xfrm>
              <a:off x="4484" y="2385"/>
              <a:ext cx="162"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50212" name="Oval 119"/>
            <p:cNvSpPr>
              <a:spLocks noChangeArrowheads="1"/>
            </p:cNvSpPr>
            <p:nvPr/>
          </p:nvSpPr>
          <p:spPr bwMode="auto">
            <a:xfrm>
              <a:off x="4666" y="2378"/>
              <a:ext cx="15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0213" name="Rectangle 120"/>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extLst>
      <p:ext uri="{BB962C8B-B14F-4D97-AF65-F5344CB8AC3E}">
        <p14:creationId xmlns:p14="http://schemas.microsoft.com/office/powerpoint/2010/main" val="67248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222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88370E40-FE30-4D16-AFD3-47027F24D4FC}" type="slidenum">
              <a:rPr lang="en-US" altLang="en-US" sz="1200">
                <a:latin typeface="Tahoma" panose="020B0604030504040204" pitchFamily="34" charset="0"/>
              </a:rPr>
              <a:pPr>
                <a:lnSpc>
                  <a:spcPct val="100000"/>
                </a:lnSpc>
                <a:spcBef>
                  <a:spcPct val="0"/>
                </a:spcBef>
                <a:buClrTx/>
                <a:buSzTx/>
                <a:buFontTx/>
                <a:buNone/>
              </a:pPr>
              <a:t>38</a:t>
            </a:fld>
            <a:endParaRPr lang="en-US" altLang="en-US" sz="1200">
              <a:latin typeface="Tahoma" panose="020B0604030504040204" pitchFamily="34" charset="0"/>
            </a:endParaRPr>
          </a:p>
        </p:txBody>
      </p:sp>
      <p:pic>
        <p:nvPicPr>
          <p:cNvPr id="52228"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904875"/>
            <a:ext cx="7313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2"/>
          <p:cNvSpPr>
            <a:spLocks noGrp="1" noChangeArrowheads="1"/>
          </p:cNvSpPr>
          <p:nvPr>
            <p:ph type="title"/>
          </p:nvPr>
        </p:nvSpPr>
        <p:spPr>
          <a:xfrm>
            <a:off x="2057400" y="207964"/>
            <a:ext cx="7772400" cy="930275"/>
          </a:xfrm>
        </p:spPr>
        <p:txBody>
          <a:bodyPr/>
          <a:lstStyle/>
          <a:p>
            <a:pPr>
              <a:defRPr/>
            </a:pPr>
            <a:r>
              <a:rPr lang="en-US">
                <a:ea typeface="ＭＳ Ｐゴシック" charset="0"/>
                <a:cs typeface="+mj-cs"/>
              </a:rPr>
              <a:t>Pipelined protocols: overview</a:t>
            </a:r>
          </a:p>
        </p:txBody>
      </p:sp>
      <p:sp>
        <p:nvSpPr>
          <p:cNvPr id="52230" name="Rectangle 3"/>
          <p:cNvSpPr>
            <a:spLocks noGrp="1" noChangeArrowheads="1"/>
          </p:cNvSpPr>
          <p:nvPr>
            <p:ph type="body" sz="half" idx="1"/>
          </p:nvPr>
        </p:nvSpPr>
        <p:spPr>
          <a:xfrm>
            <a:off x="2057401" y="1455739"/>
            <a:ext cx="3954463" cy="4848225"/>
          </a:xfrm>
        </p:spPr>
        <p:txBody>
          <a:bodyPr/>
          <a:lstStyle/>
          <a:p>
            <a:pPr>
              <a:lnSpc>
                <a:spcPct val="70000"/>
              </a:lnSpc>
              <a:buFont typeface="Wingdings" panose="05000000000000000000" pitchFamily="2" charset="2"/>
              <a:buNone/>
            </a:pPr>
            <a:r>
              <a:rPr lang="en-US" altLang="en-US" u="sng">
                <a:solidFill>
                  <a:srgbClr val="CC0000"/>
                </a:solidFill>
              </a:rPr>
              <a:t>Go-back-N:</a:t>
            </a:r>
          </a:p>
          <a:p>
            <a:pPr>
              <a:lnSpc>
                <a:spcPct val="75000"/>
              </a:lnSpc>
            </a:pPr>
            <a:r>
              <a:rPr lang="en-US" altLang="en-US"/>
              <a:t>sender can have up to N unacked packets in pipeline</a:t>
            </a:r>
          </a:p>
          <a:p>
            <a:pPr>
              <a:lnSpc>
                <a:spcPct val="75000"/>
              </a:lnSpc>
            </a:pPr>
            <a:r>
              <a:rPr lang="en-US" altLang="en-US"/>
              <a:t>receiver only sends </a:t>
            </a:r>
            <a:r>
              <a:rPr lang="en-US" altLang="en-US" i="1">
                <a:solidFill>
                  <a:srgbClr val="CC0000"/>
                </a:solidFill>
              </a:rPr>
              <a:t>cumulative ack</a:t>
            </a:r>
          </a:p>
          <a:p>
            <a:pPr lvl="1"/>
            <a:r>
              <a:rPr lang="en-US" altLang="en-US"/>
              <a:t>doesn</a:t>
            </a:r>
            <a:r>
              <a:rPr lang="ja-JP" altLang="en-US"/>
              <a:t>’</a:t>
            </a:r>
            <a:r>
              <a:rPr lang="en-US" altLang="ja-JP"/>
              <a:t>t ack packet if there</a:t>
            </a:r>
            <a:r>
              <a:rPr lang="ja-JP" altLang="en-US"/>
              <a:t>’</a:t>
            </a:r>
            <a:r>
              <a:rPr lang="en-US" altLang="ja-JP"/>
              <a:t>s a gap</a:t>
            </a:r>
          </a:p>
          <a:p>
            <a:pPr>
              <a:lnSpc>
                <a:spcPct val="75000"/>
              </a:lnSpc>
            </a:pPr>
            <a:r>
              <a:rPr lang="en-US" altLang="en-US">
                <a:solidFill>
                  <a:srgbClr val="008000"/>
                </a:solidFill>
              </a:rPr>
              <a:t>sender has timer for oldest unacked packet</a:t>
            </a:r>
          </a:p>
          <a:p>
            <a:pPr lvl="1"/>
            <a:r>
              <a:rPr lang="en-US" altLang="en-US"/>
              <a:t>when timer expires, retransmit </a:t>
            </a:r>
            <a:r>
              <a:rPr lang="en-US" altLang="en-US" i="1"/>
              <a:t>all</a:t>
            </a:r>
            <a:r>
              <a:rPr lang="en-US" altLang="en-US"/>
              <a:t> unacked packets</a:t>
            </a:r>
          </a:p>
        </p:txBody>
      </p:sp>
      <p:sp>
        <p:nvSpPr>
          <p:cNvPr id="52231" name="Rectangle 4"/>
          <p:cNvSpPr>
            <a:spLocks noGrp="1" noChangeArrowheads="1"/>
          </p:cNvSpPr>
          <p:nvPr>
            <p:ph type="body" sz="half" idx="2"/>
          </p:nvPr>
        </p:nvSpPr>
        <p:spPr>
          <a:xfrm>
            <a:off x="6197601" y="1455738"/>
            <a:ext cx="4289425" cy="4648200"/>
          </a:xfrm>
        </p:spPr>
        <p:txBody>
          <a:bodyPr>
            <a:normAutofit lnSpcReduction="10000"/>
          </a:bodyPr>
          <a:lstStyle/>
          <a:p>
            <a:pPr>
              <a:lnSpc>
                <a:spcPct val="70000"/>
              </a:lnSpc>
              <a:buFont typeface="Wingdings" panose="05000000000000000000" pitchFamily="2" charset="2"/>
              <a:buNone/>
            </a:pPr>
            <a:r>
              <a:rPr lang="en-US" altLang="en-US" u="sng">
                <a:solidFill>
                  <a:srgbClr val="CC0000"/>
                </a:solidFill>
              </a:rPr>
              <a:t>Selective Repeat:</a:t>
            </a:r>
          </a:p>
          <a:p>
            <a:pPr>
              <a:lnSpc>
                <a:spcPct val="75000"/>
              </a:lnSpc>
            </a:pPr>
            <a:r>
              <a:rPr lang="en-US" altLang="en-US"/>
              <a:t>sender can have up to N unack</a:t>
            </a:r>
            <a:r>
              <a:rPr lang="ja-JP" altLang="en-US"/>
              <a:t>’</a:t>
            </a:r>
            <a:r>
              <a:rPr lang="en-US" altLang="ja-JP"/>
              <a:t>ed packets in pipeline</a:t>
            </a:r>
          </a:p>
          <a:p>
            <a:pPr>
              <a:lnSpc>
                <a:spcPct val="75000"/>
              </a:lnSpc>
            </a:pPr>
            <a:r>
              <a:rPr lang="en-US" altLang="en-US"/>
              <a:t>receiver sends </a:t>
            </a:r>
            <a:r>
              <a:rPr lang="en-US" altLang="en-US" i="1">
                <a:solidFill>
                  <a:srgbClr val="CC0000"/>
                </a:solidFill>
              </a:rPr>
              <a:t>individual ack</a:t>
            </a:r>
            <a:r>
              <a:rPr lang="en-US" altLang="en-US"/>
              <a:t> for each packet</a:t>
            </a:r>
          </a:p>
          <a:p>
            <a:pPr>
              <a:lnSpc>
                <a:spcPct val="70000"/>
              </a:lnSpc>
            </a:pPr>
            <a:endParaRPr lang="en-US" altLang="en-US"/>
          </a:p>
          <a:p>
            <a:pPr>
              <a:lnSpc>
                <a:spcPct val="70000"/>
              </a:lnSpc>
              <a:buFont typeface="Wingdings" panose="05000000000000000000" pitchFamily="2" charset="2"/>
              <a:buNone/>
            </a:pPr>
            <a:endParaRPr lang="en-US" altLang="en-US"/>
          </a:p>
          <a:p>
            <a:pPr>
              <a:lnSpc>
                <a:spcPct val="75000"/>
              </a:lnSpc>
              <a:spcBef>
                <a:spcPct val="0"/>
              </a:spcBef>
            </a:pPr>
            <a:r>
              <a:rPr lang="en-US" altLang="en-US">
                <a:solidFill>
                  <a:srgbClr val="008000"/>
                </a:solidFill>
              </a:rPr>
              <a:t>sender maintains timer for each unacked packet</a:t>
            </a:r>
          </a:p>
          <a:p>
            <a:pPr lvl="1">
              <a:lnSpc>
                <a:spcPct val="80000"/>
              </a:lnSpc>
            </a:pPr>
            <a:r>
              <a:rPr lang="en-US" altLang="en-US"/>
              <a:t>when timer expires, retransmit only that unacked packet</a:t>
            </a:r>
          </a:p>
          <a:p>
            <a:pPr>
              <a:lnSpc>
                <a:spcPct val="70000"/>
              </a:lnSpc>
            </a:pPr>
            <a:endParaRPr lang="en-US" altLang="en-US"/>
          </a:p>
        </p:txBody>
      </p:sp>
    </p:spTree>
    <p:extLst>
      <p:ext uri="{BB962C8B-B14F-4D97-AF65-F5344CB8AC3E}">
        <p14:creationId xmlns:p14="http://schemas.microsoft.com/office/powerpoint/2010/main" val="3723276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Go-Back-N (GBN)</a:t>
            </a:r>
          </a:p>
        </p:txBody>
      </p:sp>
      <p:sp>
        <p:nvSpPr>
          <p:cNvPr id="3" name="Content Placeholder 2"/>
          <p:cNvSpPr>
            <a:spLocks noGrp="1"/>
          </p:cNvSpPr>
          <p:nvPr>
            <p:ph idx="1"/>
          </p:nvPr>
        </p:nvSpPr>
        <p:spPr/>
        <p:txBody>
          <a:bodyPr>
            <a:normAutofit fontScale="92500" lnSpcReduction="10000"/>
          </a:bodyPr>
          <a:lstStyle/>
          <a:p>
            <a:r>
              <a:rPr lang="en-US" altLang="en-US" dirty="0">
                <a:solidFill>
                  <a:srgbClr val="000000"/>
                </a:solidFill>
                <a:latin typeface="Times New Roman" panose="02020603050405020304" pitchFamily="18" charset="0"/>
              </a:rPr>
              <a:t>Go-Back-N is an instance of the Automatic Repeat-request (ARQ) Protocol, in which the sending process continues to send a number of frames specified by a window size even without receiving an ACK packet from the receiver. </a:t>
            </a:r>
          </a:p>
          <a:p>
            <a:r>
              <a:rPr lang="en-US" altLang="en-US" dirty="0">
                <a:solidFill>
                  <a:srgbClr val="000000"/>
                </a:solidFill>
                <a:latin typeface="Times New Roman" panose="02020603050405020304" pitchFamily="18" charset="0"/>
              </a:rPr>
              <a:t>The receiver process keeps track of the sequence number of the next frame it expects, and sends it with every ACK it sends. </a:t>
            </a:r>
          </a:p>
          <a:p>
            <a:r>
              <a:rPr lang="en-US" altLang="en-US" dirty="0">
                <a:solidFill>
                  <a:srgbClr val="000000"/>
                </a:solidFill>
                <a:latin typeface="Times New Roman" panose="02020603050405020304" pitchFamily="18" charset="0"/>
              </a:rPr>
              <a:t>If a frame from the sender does not reach the receiver, the receiver will stop acknowledging received frames. </a:t>
            </a:r>
          </a:p>
          <a:p>
            <a:r>
              <a:rPr lang="en-US" altLang="en-US" dirty="0">
                <a:solidFill>
                  <a:srgbClr val="000000"/>
                </a:solidFill>
                <a:latin typeface="Times New Roman" panose="02020603050405020304" pitchFamily="18" charset="0"/>
              </a:rPr>
              <a:t>The sender after sending all of the frames will detect that all of the frames since the first lost frame are outstanding, and will go back to sequence number of the last ACK it received and fill its window starting with that frame and continue the process over again. </a:t>
            </a:r>
          </a:p>
          <a:p>
            <a:endParaRPr lang="en-US" dirty="0"/>
          </a:p>
        </p:txBody>
      </p:sp>
    </p:spTree>
    <p:extLst>
      <p:ext uri="{BB962C8B-B14F-4D97-AF65-F5344CB8AC3E}">
        <p14:creationId xmlns:p14="http://schemas.microsoft.com/office/powerpoint/2010/main" val="190106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6147"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45E03D20-50D1-49E8-8289-532E8644325C}" type="slidenum">
              <a:rPr lang="en-US" altLang="en-US" sz="1200"/>
              <a:pPr/>
              <a:t>4</a:t>
            </a:fld>
            <a:endParaRPr lang="en-US" altLang="en-US" sz="1200"/>
          </a:p>
        </p:txBody>
      </p:sp>
      <p:grpSp>
        <p:nvGrpSpPr>
          <p:cNvPr id="20483" name="Group 940"/>
          <p:cNvGrpSpPr>
            <a:grpSpLocks/>
          </p:cNvGrpSpPr>
          <p:nvPr/>
        </p:nvGrpSpPr>
        <p:grpSpPr bwMode="auto">
          <a:xfrm>
            <a:off x="6572251" y="1524001"/>
            <a:ext cx="3540125" cy="4545013"/>
            <a:chOff x="3277" y="974"/>
            <a:chExt cx="2230" cy="2863"/>
          </a:xfrm>
        </p:grpSpPr>
        <p:sp>
          <p:nvSpPr>
            <p:cNvPr id="20613" name="Freeform 941"/>
            <p:cNvSpPr>
              <a:spLocks/>
            </p:cNvSpPr>
            <p:nvPr/>
          </p:nvSpPr>
          <p:spPr bwMode="auto">
            <a:xfrm>
              <a:off x="3277" y="1079"/>
              <a:ext cx="1094" cy="675"/>
            </a:xfrm>
            <a:custGeom>
              <a:avLst/>
              <a:gdLst>
                <a:gd name="T0" fmla="*/ 948 w 1036"/>
                <a:gd name="T1" fmla="*/ 11 h 675"/>
                <a:gd name="T2" fmla="*/ 571 w 1036"/>
                <a:gd name="T3" fmla="*/ 53 h 675"/>
                <a:gd name="T4" fmla="*/ 302 w 1036"/>
                <a:gd name="T5" fmla="*/ 129 h 675"/>
                <a:gd name="T6" fmla="*/ 224 w 1036"/>
                <a:gd name="T7" fmla="*/ 229 h 675"/>
                <a:gd name="T8" fmla="*/ 31 w 1036"/>
                <a:gd name="T9" fmla="*/ 297 h 675"/>
                <a:gd name="T10" fmla="*/ 25 w 1036"/>
                <a:gd name="T11" fmla="*/ 459 h 675"/>
                <a:gd name="T12" fmla="*/ 193 w 1036"/>
                <a:gd name="T13" fmla="*/ 489 h 675"/>
                <a:gd name="T14" fmla="*/ 672 w 1036"/>
                <a:gd name="T15" fmla="*/ 489 h 675"/>
                <a:gd name="T16" fmla="*/ 874 w 1036"/>
                <a:gd name="T17" fmla="*/ 555 h 675"/>
                <a:gd name="T18" fmla="*/ 1100 w 1036"/>
                <a:gd name="T19" fmla="*/ 657 h 675"/>
                <a:gd name="T20" fmla="*/ 1274 w 1036"/>
                <a:gd name="T21" fmla="*/ 661 h 675"/>
                <a:gd name="T22" fmla="*/ 1393 w 1036"/>
                <a:gd name="T23" fmla="*/ 603 h 675"/>
                <a:gd name="T24" fmla="*/ 1453 w 1036"/>
                <a:gd name="T25" fmla="*/ 445 h 675"/>
                <a:gd name="T26" fmla="*/ 1491 w 1036"/>
                <a:gd name="T27" fmla="*/ 291 h 675"/>
                <a:gd name="T28" fmla="*/ 1495 w 1036"/>
                <a:gd name="T29" fmla="*/ 107 h 675"/>
                <a:gd name="T30" fmla="*/ 1368 w 1036"/>
                <a:gd name="T31" fmla="*/ 17 h 675"/>
                <a:gd name="T32" fmla="*/ 1135 w 1036"/>
                <a:gd name="T33" fmla="*/ 3 h 675"/>
                <a:gd name="T34" fmla="*/ 9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614" name="Group 942"/>
            <p:cNvGrpSpPr>
              <a:grpSpLocks/>
            </p:cNvGrpSpPr>
            <p:nvPr/>
          </p:nvGrpSpPr>
          <p:grpSpPr bwMode="auto">
            <a:xfrm>
              <a:off x="3383" y="1920"/>
              <a:ext cx="919" cy="588"/>
              <a:chOff x="2889" y="1631"/>
              <a:chExt cx="980" cy="743"/>
            </a:xfrm>
          </p:grpSpPr>
          <p:sp>
            <p:nvSpPr>
              <p:cNvPr id="6657" name="Rectangle 943"/>
              <p:cNvSpPr>
                <a:spLocks noChangeArrowheads="1"/>
              </p:cNvSpPr>
              <p:nvPr/>
            </p:nvSpPr>
            <p:spPr bwMode="auto">
              <a:xfrm>
                <a:off x="3046" y="1841"/>
                <a:ext cx="663" cy="53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658" name="AutoShape 944"/>
              <p:cNvSpPr>
                <a:spLocks noChangeArrowheads="1"/>
              </p:cNvSpPr>
              <p:nvPr/>
            </p:nvSpPr>
            <p:spPr bwMode="auto">
              <a:xfrm>
                <a:off x="2889" y="1631"/>
                <a:ext cx="980" cy="253"/>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solidFill>
                    <a:srgbClr val="00CCFF"/>
                  </a:solidFill>
                  <a:latin typeface="Arial" charset="0"/>
                  <a:ea typeface="ＭＳ Ｐゴシック" charset="0"/>
                </a:endParaRPr>
              </a:p>
            </p:txBody>
          </p:sp>
        </p:grpSp>
        <p:sp>
          <p:nvSpPr>
            <p:cNvPr id="20615" name="Freeform 945"/>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1" name="Line 946"/>
            <p:cNvSpPr>
              <a:spLocks noChangeShapeType="1"/>
            </p:cNvSpPr>
            <p:nvPr/>
          </p:nvSpPr>
          <p:spPr bwMode="auto">
            <a:xfrm rot="-5400000">
              <a:off x="4942" y="3252"/>
              <a:ext cx="330" cy="88"/>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2" name="Line 947"/>
            <p:cNvSpPr>
              <a:spLocks noChangeShapeType="1"/>
            </p:cNvSpPr>
            <p:nvPr/>
          </p:nvSpPr>
          <p:spPr bwMode="auto">
            <a:xfrm rot="5400000" flipV="1">
              <a:off x="5034" y="3429"/>
              <a:ext cx="2" cy="54"/>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3" name="Line 948"/>
            <p:cNvSpPr>
              <a:spLocks noChangeShapeType="1"/>
            </p:cNvSpPr>
            <p:nvPr/>
          </p:nvSpPr>
          <p:spPr bwMode="auto">
            <a:xfrm rot="-5400000">
              <a:off x="5151" y="3225"/>
              <a:ext cx="0" cy="72"/>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84" name="Line 949"/>
            <p:cNvSpPr>
              <a:spLocks noChangeShapeType="1"/>
            </p:cNvSpPr>
            <p:nvPr/>
          </p:nvSpPr>
          <p:spPr bwMode="auto">
            <a:xfrm flipH="1">
              <a:off x="3827" y="2977"/>
              <a:ext cx="160" cy="2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5" name="Line 950"/>
            <p:cNvSpPr>
              <a:spLocks noChangeShapeType="1"/>
            </p:cNvSpPr>
            <p:nvPr/>
          </p:nvSpPr>
          <p:spPr bwMode="auto">
            <a:xfrm>
              <a:off x="3843" y="3009"/>
              <a:ext cx="124"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6" name="Line 951"/>
            <p:cNvSpPr>
              <a:spLocks noChangeShapeType="1"/>
            </p:cNvSpPr>
            <p:nvPr/>
          </p:nvSpPr>
          <p:spPr bwMode="auto">
            <a:xfrm>
              <a:off x="3680" y="3221"/>
              <a:ext cx="17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7" name="Line 952"/>
            <p:cNvSpPr>
              <a:spLocks noChangeShapeType="1"/>
            </p:cNvSpPr>
            <p:nvPr/>
          </p:nvSpPr>
          <p:spPr bwMode="auto">
            <a:xfrm>
              <a:off x="3914" y="3271"/>
              <a:ext cx="309"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8" name="Line 953"/>
            <p:cNvSpPr>
              <a:spLocks noChangeShapeType="1"/>
            </p:cNvSpPr>
            <p:nvPr/>
          </p:nvSpPr>
          <p:spPr bwMode="auto">
            <a:xfrm flipH="1">
              <a:off x="4065" y="3213"/>
              <a:ext cx="34" cy="5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89" name="Line 954"/>
            <p:cNvSpPr>
              <a:spLocks noChangeShapeType="1"/>
            </p:cNvSpPr>
            <p:nvPr/>
          </p:nvSpPr>
          <p:spPr bwMode="auto">
            <a:xfrm>
              <a:off x="3947" y="3269"/>
              <a:ext cx="1" cy="5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0" name="Line 955"/>
            <p:cNvSpPr>
              <a:spLocks noChangeShapeType="1"/>
            </p:cNvSpPr>
            <p:nvPr/>
          </p:nvSpPr>
          <p:spPr bwMode="auto">
            <a:xfrm flipH="1" flipV="1">
              <a:off x="4197" y="3274"/>
              <a:ext cx="0" cy="4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1" name="Line 956"/>
            <p:cNvSpPr>
              <a:spLocks noChangeShapeType="1"/>
            </p:cNvSpPr>
            <p:nvPr/>
          </p:nvSpPr>
          <p:spPr bwMode="auto">
            <a:xfrm>
              <a:off x="4248" y="3185"/>
              <a:ext cx="317" cy="17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2" name="Line 957"/>
            <p:cNvSpPr>
              <a:spLocks noChangeShapeType="1"/>
            </p:cNvSpPr>
            <p:nvPr/>
          </p:nvSpPr>
          <p:spPr bwMode="auto">
            <a:xfrm>
              <a:off x="3901" y="3144"/>
              <a:ext cx="51"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3" name="Line 958"/>
            <p:cNvSpPr>
              <a:spLocks noChangeShapeType="1"/>
            </p:cNvSpPr>
            <p:nvPr/>
          </p:nvSpPr>
          <p:spPr bwMode="auto">
            <a:xfrm>
              <a:off x="3809" y="2257"/>
              <a:ext cx="148"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4" name="Line 959"/>
            <p:cNvSpPr>
              <a:spLocks noChangeShapeType="1"/>
            </p:cNvSpPr>
            <p:nvPr/>
          </p:nvSpPr>
          <p:spPr bwMode="auto">
            <a:xfrm flipV="1">
              <a:off x="3711" y="2354"/>
              <a:ext cx="106" cy="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30" name="Group 960"/>
            <p:cNvGrpSpPr>
              <a:grpSpLocks/>
            </p:cNvGrpSpPr>
            <p:nvPr/>
          </p:nvGrpSpPr>
          <p:grpSpPr bwMode="auto">
            <a:xfrm>
              <a:off x="3535" y="2207"/>
              <a:ext cx="319" cy="222"/>
              <a:chOff x="2967" y="478"/>
              <a:chExt cx="788" cy="625"/>
            </a:xfrm>
          </p:grpSpPr>
          <p:pic>
            <p:nvPicPr>
              <p:cNvPr id="20990" name="Picture 961" descr="access_point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1" name="Picture 962" descr="antenna_radiation_styliz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31" name="Freeform 963"/>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2" name="Freeform 964"/>
            <p:cNvSpPr>
              <a:spLocks/>
            </p:cNvSpPr>
            <p:nvPr/>
          </p:nvSpPr>
          <p:spPr bwMode="auto">
            <a:xfrm>
              <a:off x="4417" y="1263"/>
              <a:ext cx="1090" cy="709"/>
            </a:xfrm>
            <a:custGeom>
              <a:avLst/>
              <a:gdLst>
                <a:gd name="T0" fmla="*/ 5057 w 765"/>
                <a:gd name="T1" fmla="*/ 207 h 459"/>
                <a:gd name="T2" fmla="*/ 3427 w 765"/>
                <a:gd name="T3" fmla="*/ 1471 h 459"/>
                <a:gd name="T4" fmla="*/ 1146 w 765"/>
                <a:gd name="T5" fmla="*/ 2093 h 459"/>
                <a:gd name="T6" fmla="*/ 164 w 765"/>
                <a:gd name="T7" fmla="*/ 7053 h 459"/>
                <a:gd name="T8" fmla="*/ 2144 w 765"/>
                <a:gd name="T9" fmla="*/ 9319 h 459"/>
                <a:gd name="T10" fmla="*/ 4121 w 765"/>
                <a:gd name="T11" fmla="*/ 8933 h 459"/>
                <a:gd name="T12" fmla="*/ 6957 w 765"/>
                <a:gd name="T13" fmla="*/ 9319 h 459"/>
                <a:gd name="T14" fmla="*/ 8325 w 765"/>
                <a:gd name="T15" fmla="*/ 9103 h 459"/>
                <a:gd name="T16" fmla="*/ 8961 w 765"/>
                <a:gd name="T17" fmla="*/ 7810 h 459"/>
                <a:gd name="T18" fmla="*/ 8945 w 765"/>
                <a:gd name="T19" fmla="*/ 3315 h 459"/>
                <a:gd name="T20" fmla="*/ 7894 w 765"/>
                <a:gd name="T21" fmla="*/ 723 h 459"/>
                <a:gd name="T22" fmla="*/ 5057 w 765"/>
                <a:gd name="T23" fmla="*/ 20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 name="Line 965"/>
            <p:cNvSpPr>
              <a:spLocks noChangeShapeType="1"/>
            </p:cNvSpPr>
            <p:nvPr/>
          </p:nvSpPr>
          <p:spPr bwMode="auto">
            <a:xfrm>
              <a:off x="4659" y="2404"/>
              <a:ext cx="103" cy="7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99" name="Line 966"/>
            <p:cNvSpPr>
              <a:spLocks noChangeShapeType="1"/>
            </p:cNvSpPr>
            <p:nvPr/>
          </p:nvSpPr>
          <p:spPr bwMode="auto">
            <a:xfrm>
              <a:off x="4720" y="2354"/>
              <a:ext cx="176"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0" name="Line 967"/>
            <p:cNvSpPr>
              <a:spLocks noChangeShapeType="1"/>
            </p:cNvSpPr>
            <p:nvPr/>
          </p:nvSpPr>
          <p:spPr bwMode="auto">
            <a:xfrm flipV="1">
              <a:off x="4869" y="2408"/>
              <a:ext cx="85" cy="6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1" name="Line 968"/>
            <p:cNvSpPr>
              <a:spLocks noChangeShapeType="1"/>
            </p:cNvSpPr>
            <p:nvPr/>
          </p:nvSpPr>
          <p:spPr bwMode="auto">
            <a:xfrm>
              <a:off x="4235" y="1632"/>
              <a:ext cx="321" cy="2"/>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2" name="Line 969"/>
            <p:cNvSpPr>
              <a:spLocks noChangeShapeType="1"/>
            </p:cNvSpPr>
            <p:nvPr/>
          </p:nvSpPr>
          <p:spPr bwMode="auto">
            <a:xfrm>
              <a:off x="4635" y="2961"/>
              <a:ext cx="246" cy="11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3" name="Line 970"/>
            <p:cNvSpPr>
              <a:spLocks noChangeShapeType="1"/>
            </p:cNvSpPr>
            <p:nvPr/>
          </p:nvSpPr>
          <p:spPr bwMode="auto">
            <a:xfrm flipV="1">
              <a:off x="4244" y="2953"/>
              <a:ext cx="203" cy="1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4" name="Line 971"/>
            <p:cNvSpPr>
              <a:spLocks noChangeShapeType="1"/>
            </p:cNvSpPr>
            <p:nvPr/>
          </p:nvSpPr>
          <p:spPr bwMode="auto">
            <a:xfrm flipV="1">
              <a:off x="4271" y="3137"/>
              <a:ext cx="61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5" name="Line 972"/>
            <p:cNvSpPr>
              <a:spLocks noChangeShapeType="1"/>
            </p:cNvSpPr>
            <p:nvPr/>
          </p:nvSpPr>
          <p:spPr bwMode="auto">
            <a:xfrm flipV="1">
              <a:off x="4773" y="1572"/>
              <a:ext cx="78" cy="5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6" name="Line 973"/>
            <p:cNvSpPr>
              <a:spLocks noChangeShapeType="1"/>
            </p:cNvSpPr>
            <p:nvPr/>
          </p:nvSpPr>
          <p:spPr bwMode="auto">
            <a:xfrm>
              <a:off x="4665" y="1681"/>
              <a:ext cx="0" cy="52"/>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7" name="Line 974"/>
            <p:cNvSpPr>
              <a:spLocks noChangeShapeType="1"/>
            </p:cNvSpPr>
            <p:nvPr/>
          </p:nvSpPr>
          <p:spPr bwMode="auto">
            <a:xfrm flipV="1">
              <a:off x="4773" y="1616"/>
              <a:ext cx="166" cy="18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8" name="Line 975"/>
            <p:cNvSpPr>
              <a:spLocks noChangeShapeType="1"/>
            </p:cNvSpPr>
            <p:nvPr/>
          </p:nvSpPr>
          <p:spPr bwMode="auto">
            <a:xfrm>
              <a:off x="5003" y="1615"/>
              <a:ext cx="0" cy="12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09" name="Line 976"/>
            <p:cNvSpPr>
              <a:spLocks noChangeShapeType="1"/>
            </p:cNvSpPr>
            <p:nvPr/>
          </p:nvSpPr>
          <p:spPr bwMode="auto">
            <a:xfrm>
              <a:off x="4785" y="1808"/>
              <a:ext cx="119"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0" name="Line 977"/>
            <p:cNvSpPr>
              <a:spLocks noChangeShapeType="1"/>
            </p:cNvSpPr>
            <p:nvPr/>
          </p:nvSpPr>
          <p:spPr bwMode="auto">
            <a:xfrm>
              <a:off x="5134" y="1802"/>
              <a:ext cx="112"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1" name="Line 978"/>
            <p:cNvSpPr>
              <a:spLocks noChangeShapeType="1"/>
            </p:cNvSpPr>
            <p:nvPr/>
          </p:nvSpPr>
          <p:spPr bwMode="auto">
            <a:xfrm flipH="1">
              <a:off x="4596" y="1850"/>
              <a:ext cx="62" cy="444"/>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2" name="Line 979"/>
            <p:cNvSpPr>
              <a:spLocks noChangeShapeType="1"/>
            </p:cNvSpPr>
            <p:nvPr/>
          </p:nvSpPr>
          <p:spPr bwMode="auto">
            <a:xfrm flipH="1">
              <a:off x="4969" y="1850"/>
              <a:ext cx="70" cy="45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3" name="Line 980"/>
            <p:cNvSpPr>
              <a:spLocks noChangeShapeType="1"/>
            </p:cNvSpPr>
            <p:nvPr/>
          </p:nvSpPr>
          <p:spPr bwMode="auto">
            <a:xfrm flipV="1">
              <a:off x="4581" y="2569"/>
              <a:ext cx="143" cy="27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314" name="Line 981"/>
            <p:cNvSpPr>
              <a:spLocks noChangeShapeType="1"/>
            </p:cNvSpPr>
            <p:nvPr/>
          </p:nvSpPr>
          <p:spPr bwMode="auto">
            <a:xfrm>
              <a:off x="5257" y="1801"/>
              <a:ext cx="112" cy="0"/>
            </a:xfrm>
            <a:prstGeom prst="line">
              <a:avLst/>
            </a:prstGeom>
            <a:noFill/>
            <a:ln w="952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50" name="Group 982"/>
            <p:cNvGrpSpPr>
              <a:grpSpLocks/>
            </p:cNvGrpSpPr>
            <p:nvPr/>
          </p:nvGrpSpPr>
          <p:grpSpPr bwMode="auto">
            <a:xfrm>
              <a:off x="3813" y="1163"/>
              <a:ext cx="295" cy="391"/>
              <a:chOff x="1653" y="3023"/>
              <a:chExt cx="622" cy="911"/>
            </a:xfrm>
          </p:grpSpPr>
          <p:sp>
            <p:nvSpPr>
              <p:cNvPr id="20973"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4"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5"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6"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7"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8"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79"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0"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1"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2"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3"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4"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5"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6"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987"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3" name="Oval 998"/>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pic>
            <p:nvPicPr>
              <p:cNvPr id="20989" name="Picture 999" descr="cell_tower_radiation_gr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51" name="Group 1000"/>
            <p:cNvGrpSpPr>
              <a:grpSpLocks/>
            </p:cNvGrpSpPr>
            <p:nvPr/>
          </p:nvGrpSpPr>
          <p:grpSpPr bwMode="auto">
            <a:xfrm>
              <a:off x="3962" y="1516"/>
              <a:ext cx="286" cy="160"/>
              <a:chOff x="3843" y="1516"/>
              <a:chExt cx="286" cy="160"/>
            </a:xfrm>
          </p:grpSpPr>
          <p:sp>
            <p:nvSpPr>
              <p:cNvPr id="6629" name="Line 1001"/>
              <p:cNvSpPr>
                <a:spLocks noChangeShapeType="1"/>
              </p:cNvSpPr>
              <p:nvPr/>
            </p:nvSpPr>
            <p:spPr bwMode="auto">
              <a:xfrm>
                <a:off x="3843" y="1516"/>
                <a:ext cx="96" cy="60"/>
              </a:xfrm>
              <a:prstGeom prst="line">
                <a:avLst/>
              </a:prstGeom>
              <a:noFill/>
              <a:ln w="9525">
                <a:solidFill>
                  <a:srgbClr val="96969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0965"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66"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67"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68" name="Group 1005"/>
              <p:cNvGrpSpPr>
                <a:grpSpLocks/>
              </p:cNvGrpSpPr>
              <p:nvPr/>
            </p:nvGrpSpPr>
            <p:grpSpPr bwMode="auto">
              <a:xfrm>
                <a:off x="3932" y="1587"/>
                <a:ext cx="138" cy="33"/>
                <a:chOff x="2468" y="1332"/>
                <a:chExt cx="310" cy="60"/>
              </a:xfrm>
            </p:grpSpPr>
            <p:sp>
              <p:nvSpPr>
                <p:cNvPr id="20971" name="Freeform 10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72" name="Freeform 10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34" name="Line 1008"/>
              <p:cNvSpPr>
                <a:spLocks noChangeShapeType="1"/>
              </p:cNvSpPr>
              <p:nvPr/>
            </p:nvSpPr>
            <p:spPr bwMode="auto">
              <a:xfrm>
                <a:off x="3884" y="1602"/>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35" name="Line 1009"/>
              <p:cNvSpPr>
                <a:spLocks noChangeShapeType="1"/>
              </p:cNvSpPr>
              <p:nvPr/>
            </p:nvSpPr>
            <p:spPr bwMode="auto">
              <a:xfrm>
                <a:off x="4127" y="1604"/>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2" name="Group 1010"/>
            <p:cNvGrpSpPr>
              <a:grpSpLocks/>
            </p:cNvGrpSpPr>
            <p:nvPr/>
          </p:nvGrpSpPr>
          <p:grpSpPr bwMode="auto">
            <a:xfrm>
              <a:off x="4537" y="1571"/>
              <a:ext cx="246" cy="110"/>
              <a:chOff x="4334" y="1470"/>
              <a:chExt cx="246" cy="107"/>
            </a:xfrm>
          </p:grpSpPr>
          <p:sp>
            <p:nvSpPr>
              <p:cNvPr id="2095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5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5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59" name="Group 1014"/>
              <p:cNvGrpSpPr>
                <a:grpSpLocks/>
              </p:cNvGrpSpPr>
              <p:nvPr/>
            </p:nvGrpSpPr>
            <p:grpSpPr bwMode="auto">
              <a:xfrm>
                <a:off x="4383" y="1488"/>
                <a:ext cx="138" cy="33"/>
                <a:chOff x="2468" y="1332"/>
                <a:chExt cx="310" cy="60"/>
              </a:xfrm>
            </p:grpSpPr>
            <p:sp>
              <p:nvSpPr>
                <p:cNvPr id="20962" name="Freeform 10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63" name="Freeform 10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25" name="Line 1017"/>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26" name="Line 1018"/>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3" name="Group 1019"/>
            <p:cNvGrpSpPr>
              <a:grpSpLocks/>
            </p:cNvGrpSpPr>
            <p:nvPr/>
          </p:nvGrpSpPr>
          <p:grpSpPr bwMode="auto">
            <a:xfrm>
              <a:off x="4544" y="1737"/>
              <a:ext cx="246" cy="110"/>
              <a:chOff x="4334" y="1470"/>
              <a:chExt cx="246" cy="107"/>
            </a:xfrm>
          </p:grpSpPr>
          <p:sp>
            <p:nvSpPr>
              <p:cNvPr id="2094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4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5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51" name="Group 1023"/>
              <p:cNvGrpSpPr>
                <a:grpSpLocks/>
              </p:cNvGrpSpPr>
              <p:nvPr/>
            </p:nvGrpSpPr>
            <p:grpSpPr bwMode="auto">
              <a:xfrm>
                <a:off x="4383" y="1488"/>
                <a:ext cx="138" cy="33"/>
                <a:chOff x="2468" y="1332"/>
                <a:chExt cx="310" cy="60"/>
              </a:xfrm>
            </p:grpSpPr>
            <p:sp>
              <p:nvSpPr>
                <p:cNvPr id="20954" name="Freeform 10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55" name="Freeform 10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17" name="Line 1026"/>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18" name="Line 1027"/>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4" name="Group 1028"/>
            <p:cNvGrpSpPr>
              <a:grpSpLocks/>
            </p:cNvGrpSpPr>
            <p:nvPr/>
          </p:nvGrpSpPr>
          <p:grpSpPr bwMode="auto">
            <a:xfrm>
              <a:off x="4890" y="1738"/>
              <a:ext cx="246" cy="110"/>
              <a:chOff x="4334" y="1470"/>
              <a:chExt cx="246" cy="107"/>
            </a:xfrm>
          </p:grpSpPr>
          <p:sp>
            <p:nvSpPr>
              <p:cNvPr id="2094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4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4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43" name="Group 1032"/>
              <p:cNvGrpSpPr>
                <a:grpSpLocks/>
              </p:cNvGrpSpPr>
              <p:nvPr/>
            </p:nvGrpSpPr>
            <p:grpSpPr bwMode="auto">
              <a:xfrm>
                <a:off x="4383" y="1488"/>
                <a:ext cx="138" cy="33"/>
                <a:chOff x="2468" y="1332"/>
                <a:chExt cx="310" cy="60"/>
              </a:xfrm>
            </p:grpSpPr>
            <p:sp>
              <p:nvSpPr>
                <p:cNvPr id="20946" name="Freeform 10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47" name="Freeform 10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09" name="Line 1035"/>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10" name="Line 1036"/>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5" name="Group 1037"/>
            <p:cNvGrpSpPr>
              <a:grpSpLocks/>
            </p:cNvGrpSpPr>
            <p:nvPr/>
          </p:nvGrpSpPr>
          <p:grpSpPr bwMode="auto">
            <a:xfrm>
              <a:off x="4844" y="1508"/>
              <a:ext cx="246" cy="110"/>
              <a:chOff x="4334" y="1470"/>
              <a:chExt cx="246" cy="107"/>
            </a:xfrm>
          </p:grpSpPr>
          <p:sp>
            <p:nvSpPr>
              <p:cNvPr id="2093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3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3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35" name="Group 1041"/>
              <p:cNvGrpSpPr>
                <a:grpSpLocks/>
              </p:cNvGrpSpPr>
              <p:nvPr/>
            </p:nvGrpSpPr>
            <p:grpSpPr bwMode="auto">
              <a:xfrm>
                <a:off x="4383" y="1488"/>
                <a:ext cx="138" cy="33"/>
                <a:chOff x="2468" y="1332"/>
                <a:chExt cx="310" cy="60"/>
              </a:xfrm>
            </p:grpSpPr>
            <p:sp>
              <p:nvSpPr>
                <p:cNvPr id="20938" name="Freeform 10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39" name="Freeform 10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01" name="Line 1044"/>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602" name="Line 1045"/>
              <p:cNvSpPr>
                <a:spLocks noChangeShapeType="1"/>
              </p:cNvSpPr>
              <p:nvPr/>
            </p:nvSpPr>
            <p:spPr bwMode="auto">
              <a:xfrm>
                <a:off x="4578" y="1505"/>
                <a:ext cx="0" cy="4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6" name="Group 1046"/>
            <p:cNvGrpSpPr>
              <a:grpSpLocks/>
            </p:cNvGrpSpPr>
            <p:nvPr/>
          </p:nvGrpSpPr>
          <p:grpSpPr bwMode="auto">
            <a:xfrm>
              <a:off x="4874" y="2296"/>
              <a:ext cx="310" cy="130"/>
              <a:chOff x="4334" y="1470"/>
              <a:chExt cx="246" cy="107"/>
            </a:xfrm>
          </p:grpSpPr>
          <p:sp>
            <p:nvSpPr>
              <p:cNvPr id="2092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2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2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27" name="Group 1050"/>
              <p:cNvGrpSpPr>
                <a:grpSpLocks/>
              </p:cNvGrpSpPr>
              <p:nvPr/>
            </p:nvGrpSpPr>
            <p:grpSpPr bwMode="auto">
              <a:xfrm>
                <a:off x="4383" y="1488"/>
                <a:ext cx="138" cy="33"/>
                <a:chOff x="2468" y="1332"/>
                <a:chExt cx="310" cy="60"/>
              </a:xfrm>
            </p:grpSpPr>
            <p:sp>
              <p:nvSpPr>
                <p:cNvPr id="20930" name="Freeform 10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31" name="Freeform 10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93" name="Line 1053"/>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94" name="Line 1054"/>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6322" name="Line 1055"/>
            <p:cNvSpPr>
              <a:spLocks noChangeShapeType="1"/>
            </p:cNvSpPr>
            <p:nvPr/>
          </p:nvSpPr>
          <p:spPr bwMode="auto">
            <a:xfrm>
              <a:off x="4049" y="2358"/>
              <a:ext cx="428"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658" name="Group 1056"/>
            <p:cNvGrpSpPr>
              <a:grpSpLocks/>
            </p:cNvGrpSpPr>
            <p:nvPr/>
          </p:nvGrpSpPr>
          <p:grpSpPr bwMode="auto">
            <a:xfrm>
              <a:off x="4464" y="2288"/>
              <a:ext cx="310" cy="130"/>
              <a:chOff x="4334" y="1470"/>
              <a:chExt cx="246" cy="107"/>
            </a:xfrm>
          </p:grpSpPr>
          <p:sp>
            <p:nvSpPr>
              <p:cNvPr id="2091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1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1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19" name="Group 1060"/>
              <p:cNvGrpSpPr>
                <a:grpSpLocks/>
              </p:cNvGrpSpPr>
              <p:nvPr/>
            </p:nvGrpSpPr>
            <p:grpSpPr bwMode="auto">
              <a:xfrm>
                <a:off x="4383" y="1488"/>
                <a:ext cx="138" cy="33"/>
                <a:chOff x="2468" y="1332"/>
                <a:chExt cx="310" cy="60"/>
              </a:xfrm>
            </p:grpSpPr>
            <p:sp>
              <p:nvSpPr>
                <p:cNvPr id="20922" name="Freeform 10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23" name="Freeform 10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85" name="Line 1063"/>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86" name="Line 1064"/>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59" name="Group 1065"/>
            <p:cNvGrpSpPr>
              <a:grpSpLocks/>
            </p:cNvGrpSpPr>
            <p:nvPr/>
          </p:nvGrpSpPr>
          <p:grpSpPr bwMode="auto">
            <a:xfrm>
              <a:off x="4660" y="2464"/>
              <a:ext cx="310" cy="130"/>
              <a:chOff x="4334" y="1470"/>
              <a:chExt cx="246" cy="107"/>
            </a:xfrm>
          </p:grpSpPr>
          <p:sp>
            <p:nvSpPr>
              <p:cNvPr id="2090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0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1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11" name="Group 1069"/>
              <p:cNvGrpSpPr>
                <a:grpSpLocks/>
              </p:cNvGrpSpPr>
              <p:nvPr/>
            </p:nvGrpSpPr>
            <p:grpSpPr bwMode="auto">
              <a:xfrm>
                <a:off x="4383" y="1488"/>
                <a:ext cx="138" cy="33"/>
                <a:chOff x="2468" y="1332"/>
                <a:chExt cx="310" cy="60"/>
              </a:xfrm>
            </p:grpSpPr>
            <p:sp>
              <p:nvSpPr>
                <p:cNvPr id="20914" name="Freeform 10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15" name="Freeform 10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77" name="Line 1072"/>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78" name="Line 1073"/>
              <p:cNvSpPr>
                <a:spLocks noChangeShapeType="1"/>
              </p:cNvSpPr>
              <p:nvPr/>
            </p:nvSpPr>
            <p:spPr bwMode="auto">
              <a:xfrm>
                <a:off x="4578" y="1505"/>
                <a:ext cx="0" cy="44"/>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0" name="Group 1074"/>
            <p:cNvGrpSpPr>
              <a:grpSpLocks/>
            </p:cNvGrpSpPr>
            <p:nvPr/>
          </p:nvGrpSpPr>
          <p:grpSpPr bwMode="auto">
            <a:xfrm>
              <a:off x="4782" y="3028"/>
              <a:ext cx="392" cy="154"/>
              <a:chOff x="4334" y="1470"/>
              <a:chExt cx="246" cy="107"/>
            </a:xfrm>
          </p:grpSpPr>
          <p:sp>
            <p:nvSpPr>
              <p:cNvPr id="2090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90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90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903" name="Group 1078"/>
              <p:cNvGrpSpPr>
                <a:grpSpLocks/>
              </p:cNvGrpSpPr>
              <p:nvPr/>
            </p:nvGrpSpPr>
            <p:grpSpPr bwMode="auto">
              <a:xfrm>
                <a:off x="4383" y="1488"/>
                <a:ext cx="138" cy="33"/>
                <a:chOff x="2468" y="1332"/>
                <a:chExt cx="310" cy="60"/>
              </a:xfrm>
            </p:grpSpPr>
            <p:sp>
              <p:nvSpPr>
                <p:cNvPr id="20906" name="Freeform 10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07" name="Freeform 10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69" name="Line 1081"/>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70" name="Line 1082"/>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1" name="Group 1083"/>
            <p:cNvGrpSpPr>
              <a:grpSpLocks/>
            </p:cNvGrpSpPr>
            <p:nvPr/>
          </p:nvGrpSpPr>
          <p:grpSpPr bwMode="auto">
            <a:xfrm>
              <a:off x="4388" y="2840"/>
              <a:ext cx="392" cy="154"/>
              <a:chOff x="4334" y="1470"/>
              <a:chExt cx="246" cy="107"/>
            </a:xfrm>
          </p:grpSpPr>
          <p:sp>
            <p:nvSpPr>
              <p:cNvPr id="2089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89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89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895" name="Group 1087"/>
              <p:cNvGrpSpPr>
                <a:grpSpLocks/>
              </p:cNvGrpSpPr>
              <p:nvPr/>
            </p:nvGrpSpPr>
            <p:grpSpPr bwMode="auto">
              <a:xfrm>
                <a:off x="4383" y="1488"/>
                <a:ext cx="138" cy="33"/>
                <a:chOff x="2468" y="1332"/>
                <a:chExt cx="310" cy="60"/>
              </a:xfrm>
            </p:grpSpPr>
            <p:sp>
              <p:nvSpPr>
                <p:cNvPr id="20898" name="Freeform 10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9" name="Freeform 10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61" name="Line 1090"/>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62" name="Line 1091"/>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2" name="Group 1092"/>
            <p:cNvGrpSpPr>
              <a:grpSpLocks/>
            </p:cNvGrpSpPr>
            <p:nvPr/>
          </p:nvGrpSpPr>
          <p:grpSpPr bwMode="auto">
            <a:xfrm>
              <a:off x="3932" y="3056"/>
              <a:ext cx="392" cy="154"/>
              <a:chOff x="4334" y="1470"/>
              <a:chExt cx="246" cy="107"/>
            </a:xfrm>
          </p:grpSpPr>
          <p:sp>
            <p:nvSpPr>
              <p:cNvPr id="2088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88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88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887" name="Group 1096"/>
              <p:cNvGrpSpPr>
                <a:grpSpLocks/>
              </p:cNvGrpSpPr>
              <p:nvPr/>
            </p:nvGrpSpPr>
            <p:grpSpPr bwMode="auto">
              <a:xfrm>
                <a:off x="4383" y="1488"/>
                <a:ext cx="138" cy="33"/>
                <a:chOff x="2468" y="1332"/>
                <a:chExt cx="310" cy="60"/>
              </a:xfrm>
            </p:grpSpPr>
            <p:sp>
              <p:nvSpPr>
                <p:cNvPr id="20890" name="Freeform 109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1" name="Freeform 109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53" name="Line 1099"/>
              <p:cNvSpPr>
                <a:spLocks noChangeShapeType="1"/>
              </p:cNvSpPr>
              <p:nvPr/>
            </p:nvSpPr>
            <p:spPr bwMode="auto">
              <a:xfrm>
                <a:off x="4335" y="1503"/>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54" name="Line 1100"/>
              <p:cNvSpPr>
                <a:spLocks noChangeShapeType="1"/>
              </p:cNvSpPr>
              <p:nvPr/>
            </p:nvSpPr>
            <p:spPr bwMode="auto">
              <a:xfrm>
                <a:off x="4578" y="1505"/>
                <a:ext cx="0" cy="4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3" name="Group 1101"/>
            <p:cNvGrpSpPr>
              <a:grpSpLocks/>
            </p:cNvGrpSpPr>
            <p:nvPr/>
          </p:nvGrpSpPr>
          <p:grpSpPr bwMode="auto">
            <a:xfrm>
              <a:off x="3812" y="2296"/>
              <a:ext cx="246" cy="108"/>
              <a:chOff x="4334" y="1470"/>
              <a:chExt cx="246" cy="107"/>
            </a:xfrm>
          </p:grpSpPr>
          <p:sp>
            <p:nvSpPr>
              <p:cNvPr id="2087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87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87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879" name="Group 1105"/>
              <p:cNvGrpSpPr>
                <a:grpSpLocks/>
              </p:cNvGrpSpPr>
              <p:nvPr/>
            </p:nvGrpSpPr>
            <p:grpSpPr bwMode="auto">
              <a:xfrm>
                <a:off x="4383" y="1488"/>
                <a:ext cx="138" cy="33"/>
                <a:chOff x="2468" y="1332"/>
                <a:chExt cx="310" cy="60"/>
              </a:xfrm>
            </p:grpSpPr>
            <p:sp>
              <p:nvSpPr>
                <p:cNvPr id="20882" name="Freeform 11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83" name="Freeform 11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45" name="Line 1108"/>
              <p:cNvSpPr>
                <a:spLocks noChangeShapeType="1"/>
              </p:cNvSpPr>
              <p:nvPr/>
            </p:nvSpPr>
            <p:spPr bwMode="auto">
              <a:xfrm>
                <a:off x="4335" y="1503"/>
                <a:ext cx="0" cy="52"/>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46" name="Line 1109"/>
              <p:cNvSpPr>
                <a:spLocks noChangeShapeType="1"/>
              </p:cNvSpPr>
              <p:nvPr/>
            </p:nvSpPr>
            <p:spPr bwMode="auto">
              <a:xfrm>
                <a:off x="4578" y="1505"/>
                <a:ext cx="0" cy="51"/>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664" name="Group 1110"/>
            <p:cNvGrpSpPr>
              <a:grpSpLocks/>
            </p:cNvGrpSpPr>
            <p:nvPr/>
          </p:nvGrpSpPr>
          <p:grpSpPr bwMode="auto">
            <a:xfrm>
              <a:off x="4511" y="3153"/>
              <a:ext cx="281" cy="266"/>
              <a:chOff x="5072" y="3611"/>
              <a:chExt cx="459" cy="380"/>
            </a:xfrm>
          </p:grpSpPr>
          <p:grpSp>
            <p:nvGrpSpPr>
              <p:cNvPr id="20862" name="Group 1111"/>
              <p:cNvGrpSpPr>
                <a:grpSpLocks/>
              </p:cNvGrpSpPr>
              <p:nvPr/>
            </p:nvGrpSpPr>
            <p:grpSpPr bwMode="auto">
              <a:xfrm>
                <a:off x="5144" y="3611"/>
                <a:ext cx="387" cy="99"/>
                <a:chOff x="5030" y="2639"/>
                <a:chExt cx="387" cy="99"/>
              </a:xfrm>
            </p:grpSpPr>
            <p:sp>
              <p:nvSpPr>
                <p:cNvPr id="20864" name="Freeform 1112"/>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65" name="Freeform 1113"/>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66" name="Freeform 1114"/>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67" name="Freeform 1115"/>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68" name="Freeform 1116"/>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69" name="Freeform 1117"/>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0" name="Freeform 1118"/>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0871" name="Freeform 1119"/>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0872" name="Freeform 1120"/>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0873" name="Freeform 1121"/>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0874" name="Freeform 1122"/>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0875" name="Freeform 1123"/>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20863" name="Picture 1124"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65" name="Group 1125"/>
            <p:cNvGrpSpPr>
              <a:grpSpLocks/>
            </p:cNvGrpSpPr>
            <p:nvPr/>
          </p:nvGrpSpPr>
          <p:grpSpPr bwMode="auto">
            <a:xfrm>
              <a:off x="3552" y="2211"/>
              <a:ext cx="251" cy="226"/>
              <a:chOff x="5072" y="3611"/>
              <a:chExt cx="459" cy="380"/>
            </a:xfrm>
          </p:grpSpPr>
          <p:grpSp>
            <p:nvGrpSpPr>
              <p:cNvPr id="20848" name="Group 1126"/>
              <p:cNvGrpSpPr>
                <a:grpSpLocks/>
              </p:cNvGrpSpPr>
              <p:nvPr/>
            </p:nvGrpSpPr>
            <p:grpSpPr bwMode="auto">
              <a:xfrm>
                <a:off x="5144" y="3611"/>
                <a:ext cx="387" cy="99"/>
                <a:chOff x="5030" y="2639"/>
                <a:chExt cx="387" cy="99"/>
              </a:xfrm>
            </p:grpSpPr>
            <p:sp>
              <p:nvSpPr>
                <p:cNvPr id="20850" name="Freeform 1127"/>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1" name="Freeform 1128"/>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2" name="Freeform 1129"/>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3" name="Freeform 1130"/>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4" name="Freeform 1131"/>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5" name="Freeform 1132"/>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56" name="Freeform 1133"/>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0857" name="Freeform 1134"/>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0858" name="Freeform 1135"/>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0859" name="Freeform 1136"/>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0860" name="Freeform 1137"/>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0861" name="Freeform 1138"/>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20849" name="Picture 1139"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31" name="Line 1140"/>
            <p:cNvSpPr>
              <a:spLocks noChangeShapeType="1"/>
            </p:cNvSpPr>
            <p:nvPr/>
          </p:nvSpPr>
          <p:spPr bwMode="auto">
            <a:xfrm rot="5400000" flipV="1">
              <a:off x="5034" y="3427"/>
              <a:ext cx="2" cy="54"/>
            </a:xfrm>
            <a:prstGeom prst="line">
              <a:avLst/>
            </a:prstGeom>
            <a:noFill/>
            <a:ln w="127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667" name="Group 1141"/>
            <p:cNvGrpSpPr>
              <a:grpSpLocks/>
            </p:cNvGrpSpPr>
            <p:nvPr/>
          </p:nvGrpSpPr>
          <p:grpSpPr bwMode="auto">
            <a:xfrm flipH="1">
              <a:off x="3638" y="2856"/>
              <a:ext cx="261" cy="235"/>
              <a:chOff x="2839" y="3501"/>
              <a:chExt cx="755" cy="803"/>
            </a:xfrm>
          </p:grpSpPr>
          <p:pic>
            <p:nvPicPr>
              <p:cNvPr id="20846" name="Picture 1142"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7" name="Freeform 11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0668" name="Group 1144"/>
            <p:cNvGrpSpPr>
              <a:grpSpLocks/>
            </p:cNvGrpSpPr>
            <p:nvPr/>
          </p:nvGrpSpPr>
          <p:grpSpPr bwMode="auto">
            <a:xfrm flipH="1">
              <a:off x="3438" y="3121"/>
              <a:ext cx="304" cy="256"/>
              <a:chOff x="2839" y="3501"/>
              <a:chExt cx="755" cy="803"/>
            </a:xfrm>
          </p:grpSpPr>
          <p:pic>
            <p:nvPicPr>
              <p:cNvPr id="20844" name="Picture 1145"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5" name="Freeform 11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0669" name="Group 1147"/>
            <p:cNvGrpSpPr>
              <a:grpSpLocks/>
            </p:cNvGrpSpPr>
            <p:nvPr/>
          </p:nvGrpSpPr>
          <p:grpSpPr bwMode="auto">
            <a:xfrm flipH="1">
              <a:off x="3739" y="3311"/>
              <a:ext cx="269" cy="220"/>
              <a:chOff x="2839" y="3501"/>
              <a:chExt cx="755" cy="803"/>
            </a:xfrm>
          </p:grpSpPr>
          <p:pic>
            <p:nvPicPr>
              <p:cNvPr id="20842" name="Picture 1148"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3" name="Freeform 11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0670" name="Group 1150"/>
            <p:cNvGrpSpPr>
              <a:grpSpLocks/>
            </p:cNvGrpSpPr>
            <p:nvPr/>
          </p:nvGrpSpPr>
          <p:grpSpPr bwMode="auto">
            <a:xfrm>
              <a:off x="4126" y="3300"/>
              <a:ext cx="269" cy="221"/>
              <a:chOff x="2839" y="3501"/>
              <a:chExt cx="755" cy="803"/>
            </a:xfrm>
          </p:grpSpPr>
          <p:pic>
            <p:nvPicPr>
              <p:cNvPr id="20840" name="Picture 1151" descr="desktop_computer_stylized_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1" name="Freeform 115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20671" name="Picture 1153"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72" name="Group 1154"/>
            <p:cNvGrpSpPr>
              <a:grpSpLocks/>
            </p:cNvGrpSpPr>
            <p:nvPr/>
          </p:nvGrpSpPr>
          <p:grpSpPr bwMode="auto">
            <a:xfrm>
              <a:off x="3536" y="974"/>
              <a:ext cx="262" cy="243"/>
              <a:chOff x="2751" y="1851"/>
              <a:chExt cx="462" cy="478"/>
            </a:xfrm>
          </p:grpSpPr>
          <p:pic>
            <p:nvPicPr>
              <p:cNvPr id="20838" name="Picture 1155"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39" name="Picture 1156"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673" name="Group 1157"/>
            <p:cNvGrpSpPr>
              <a:grpSpLocks/>
            </p:cNvGrpSpPr>
            <p:nvPr/>
          </p:nvGrpSpPr>
          <p:grpSpPr bwMode="auto">
            <a:xfrm>
              <a:off x="5191" y="3151"/>
              <a:ext cx="143" cy="303"/>
              <a:chOff x="4140" y="429"/>
              <a:chExt cx="1425" cy="2396"/>
            </a:xfrm>
          </p:grpSpPr>
          <p:sp>
            <p:nvSpPr>
              <p:cNvPr id="20806" name="Freeform 1158"/>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2" name="Rectangle 115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08" name="Freeform 1160"/>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09" name="Freeform 1161"/>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5" name="Rectangle 116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1" name="Group 1163"/>
              <p:cNvGrpSpPr>
                <a:grpSpLocks/>
              </p:cNvGrpSpPr>
              <p:nvPr/>
            </p:nvGrpSpPr>
            <p:grpSpPr bwMode="auto">
              <a:xfrm>
                <a:off x="4749" y="668"/>
                <a:ext cx="581" cy="145"/>
                <a:chOff x="614" y="2568"/>
                <a:chExt cx="725" cy="139"/>
              </a:xfrm>
            </p:grpSpPr>
            <p:sp>
              <p:nvSpPr>
                <p:cNvPr id="6501" name="AutoShape 1164"/>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02" name="AutoShape 116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77" name="Rectangle 116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3" name="Group 1167"/>
              <p:cNvGrpSpPr>
                <a:grpSpLocks/>
              </p:cNvGrpSpPr>
              <p:nvPr/>
            </p:nvGrpSpPr>
            <p:grpSpPr bwMode="auto">
              <a:xfrm>
                <a:off x="4747" y="994"/>
                <a:ext cx="581" cy="134"/>
                <a:chOff x="614" y="2568"/>
                <a:chExt cx="725" cy="139"/>
              </a:xfrm>
            </p:grpSpPr>
            <p:sp>
              <p:nvSpPr>
                <p:cNvPr id="6499" name="AutoShape 1168"/>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00" name="AutoShape 116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79" name="Rectangle 117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80" name="Rectangle 117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816" name="Group 1172"/>
              <p:cNvGrpSpPr>
                <a:grpSpLocks/>
              </p:cNvGrpSpPr>
              <p:nvPr/>
            </p:nvGrpSpPr>
            <p:grpSpPr bwMode="auto">
              <a:xfrm>
                <a:off x="4735" y="1627"/>
                <a:ext cx="582" cy="151"/>
                <a:chOff x="614" y="2568"/>
                <a:chExt cx="725" cy="139"/>
              </a:xfrm>
            </p:grpSpPr>
            <p:sp>
              <p:nvSpPr>
                <p:cNvPr id="6497" name="AutoShape 1173"/>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8" name="AutoShape 117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817" name="Freeform 1175"/>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818" name="Group 1176"/>
              <p:cNvGrpSpPr>
                <a:grpSpLocks/>
              </p:cNvGrpSpPr>
              <p:nvPr/>
            </p:nvGrpSpPr>
            <p:grpSpPr bwMode="auto">
              <a:xfrm>
                <a:off x="4739" y="1327"/>
                <a:ext cx="582" cy="139"/>
                <a:chOff x="614" y="2568"/>
                <a:chExt cx="725" cy="139"/>
              </a:xfrm>
            </p:grpSpPr>
            <p:sp>
              <p:nvSpPr>
                <p:cNvPr id="6495" name="AutoShape 1177"/>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6" name="AutoShape 117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84" name="Rectangle 117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20" name="Freeform 1180"/>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21" name="Freeform 1181"/>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7" name="Oval 1182"/>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823" name="Freeform 1183"/>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9" name="AutoShape 118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0" name="AutoShape 118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1" name="Oval 1186"/>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2" name="Oval 1187"/>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6493" name="Oval 1188"/>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94" name="Rectangle 118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674" name="Group 1190"/>
            <p:cNvGrpSpPr>
              <a:grpSpLocks/>
            </p:cNvGrpSpPr>
            <p:nvPr/>
          </p:nvGrpSpPr>
          <p:grpSpPr bwMode="auto">
            <a:xfrm>
              <a:off x="4992" y="3341"/>
              <a:ext cx="143" cy="303"/>
              <a:chOff x="4140" y="429"/>
              <a:chExt cx="1425" cy="2396"/>
            </a:xfrm>
          </p:grpSpPr>
          <p:sp>
            <p:nvSpPr>
              <p:cNvPr id="20774" name="Freeform 1191"/>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 name="Rectangle 119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76" name="Freeform 1193"/>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7" name="Freeform 1194"/>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3" name="Rectangle 119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79" name="Group 1196"/>
              <p:cNvGrpSpPr>
                <a:grpSpLocks/>
              </p:cNvGrpSpPr>
              <p:nvPr/>
            </p:nvGrpSpPr>
            <p:grpSpPr bwMode="auto">
              <a:xfrm>
                <a:off x="4749" y="668"/>
                <a:ext cx="581" cy="145"/>
                <a:chOff x="614" y="2568"/>
                <a:chExt cx="725" cy="139"/>
              </a:xfrm>
            </p:grpSpPr>
            <p:sp>
              <p:nvSpPr>
                <p:cNvPr id="6469" name="AutoShape 1197"/>
                <p:cNvSpPr>
                  <a:spLocks noChangeArrowheads="1"/>
                </p:cNvSpPr>
                <p:nvPr/>
              </p:nvSpPr>
              <p:spPr bwMode="auto">
                <a:xfrm>
                  <a:off x="613" y="2566"/>
                  <a:ext cx="721"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70" name="AutoShape 119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45" name="Rectangle 119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81" name="Group 1200"/>
              <p:cNvGrpSpPr>
                <a:grpSpLocks/>
              </p:cNvGrpSpPr>
              <p:nvPr/>
            </p:nvGrpSpPr>
            <p:grpSpPr bwMode="auto">
              <a:xfrm>
                <a:off x="4747" y="994"/>
                <a:ext cx="581" cy="134"/>
                <a:chOff x="614" y="2568"/>
                <a:chExt cx="725" cy="139"/>
              </a:xfrm>
            </p:grpSpPr>
            <p:sp>
              <p:nvSpPr>
                <p:cNvPr id="6467" name="AutoShape 1201"/>
                <p:cNvSpPr>
                  <a:spLocks noChangeArrowheads="1"/>
                </p:cNvSpPr>
                <p:nvPr/>
              </p:nvSpPr>
              <p:spPr bwMode="auto">
                <a:xfrm>
                  <a:off x="615" y="2564"/>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8" name="AutoShape 120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47" name="Rectangle 120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48" name="Rectangle 120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0784" name="Group 1205"/>
              <p:cNvGrpSpPr>
                <a:grpSpLocks/>
              </p:cNvGrpSpPr>
              <p:nvPr/>
            </p:nvGrpSpPr>
            <p:grpSpPr bwMode="auto">
              <a:xfrm>
                <a:off x="4735" y="1627"/>
                <a:ext cx="582" cy="151"/>
                <a:chOff x="614" y="2568"/>
                <a:chExt cx="725" cy="139"/>
              </a:xfrm>
            </p:grpSpPr>
            <p:sp>
              <p:nvSpPr>
                <p:cNvPr id="6465" name="AutoShape 1206"/>
                <p:cNvSpPr>
                  <a:spLocks noChangeArrowheads="1"/>
                </p:cNvSpPr>
                <p:nvPr/>
              </p:nvSpPr>
              <p:spPr bwMode="auto">
                <a:xfrm>
                  <a:off x="618" y="2586"/>
                  <a:ext cx="720" cy="12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6" name="AutoShape 120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785" name="Freeform 1208"/>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786" name="Group 1209"/>
              <p:cNvGrpSpPr>
                <a:grpSpLocks/>
              </p:cNvGrpSpPr>
              <p:nvPr/>
            </p:nvGrpSpPr>
            <p:grpSpPr bwMode="auto">
              <a:xfrm>
                <a:off x="4739" y="1327"/>
                <a:ext cx="582" cy="139"/>
                <a:chOff x="614" y="2568"/>
                <a:chExt cx="725" cy="139"/>
              </a:xfrm>
            </p:grpSpPr>
            <p:sp>
              <p:nvSpPr>
                <p:cNvPr id="6463" name="AutoShape 1210"/>
                <p:cNvSpPr>
                  <a:spLocks noChangeArrowheads="1"/>
                </p:cNvSpPr>
                <p:nvPr/>
              </p:nvSpPr>
              <p:spPr bwMode="auto">
                <a:xfrm>
                  <a:off x="613" y="2571"/>
                  <a:ext cx="73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4" name="AutoShape 121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6452" name="Rectangle 121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88" name="Freeform 1213"/>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9" name="Freeform 1214"/>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5" name="Oval 1215"/>
              <p:cNvSpPr>
                <a:spLocks noChangeArrowheads="1"/>
              </p:cNvSpPr>
              <p:nvPr/>
            </p:nvSpPr>
            <p:spPr bwMode="auto">
              <a:xfrm>
                <a:off x="5515" y="2611"/>
                <a:ext cx="50"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791" name="Freeform 1216"/>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7" name="AutoShape 121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58" name="AutoShape 121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59" name="Oval 1219"/>
              <p:cNvSpPr>
                <a:spLocks noChangeArrowheads="1"/>
              </p:cNvSpPr>
              <p:nvPr/>
            </p:nvSpPr>
            <p:spPr bwMode="auto">
              <a:xfrm>
                <a:off x="4309"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0" name="Oval 1220"/>
              <p:cNvSpPr>
                <a:spLocks noChangeArrowheads="1"/>
              </p:cNvSpPr>
              <p:nvPr/>
            </p:nvSpPr>
            <p:spPr bwMode="auto">
              <a:xfrm>
                <a:off x="4489" y="2382"/>
                <a:ext cx="159"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solidFill>
                    <a:srgbClr val="FF0000"/>
                  </a:solidFill>
                  <a:latin typeface="Arial" charset="0"/>
                  <a:ea typeface="ＭＳ Ｐゴシック" charset="0"/>
                  <a:cs typeface="Arial" charset="0"/>
                </a:endParaRPr>
              </a:p>
            </p:txBody>
          </p:sp>
          <p:sp>
            <p:nvSpPr>
              <p:cNvPr id="6461" name="Oval 1221"/>
              <p:cNvSpPr>
                <a:spLocks noChangeArrowheads="1"/>
              </p:cNvSpPr>
              <p:nvPr/>
            </p:nvSpPr>
            <p:spPr bwMode="auto">
              <a:xfrm>
                <a:off x="4658" y="2382"/>
                <a:ext cx="159"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62" name="Rectangle 122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675" name="Group 1223"/>
            <p:cNvGrpSpPr>
              <a:grpSpLocks/>
            </p:cNvGrpSpPr>
            <p:nvPr/>
          </p:nvGrpSpPr>
          <p:grpSpPr bwMode="auto">
            <a:xfrm>
              <a:off x="3340" y="1287"/>
              <a:ext cx="337" cy="257"/>
              <a:chOff x="877" y="1008"/>
              <a:chExt cx="2747" cy="2591"/>
            </a:xfrm>
          </p:grpSpPr>
          <p:pic>
            <p:nvPicPr>
              <p:cNvPr id="20751" name="Picture 1224"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2" name="Picture 1225"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3" name="Freeform 1226"/>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754" name="Picture 1227"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5" name="Freeform 1228"/>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6" name="Freeform 1229"/>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7" name="Freeform 1230"/>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8" name="Freeform 1231"/>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9" name="Freeform 1232"/>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0" name="Freeform 1233"/>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761" name="Group 1234"/>
              <p:cNvGrpSpPr>
                <a:grpSpLocks/>
              </p:cNvGrpSpPr>
              <p:nvPr/>
            </p:nvGrpSpPr>
            <p:grpSpPr bwMode="auto">
              <a:xfrm>
                <a:off x="1709" y="3008"/>
                <a:ext cx="507" cy="234"/>
                <a:chOff x="1740" y="2642"/>
                <a:chExt cx="752" cy="327"/>
              </a:xfrm>
            </p:grpSpPr>
            <p:sp>
              <p:nvSpPr>
                <p:cNvPr id="20768" name="Freeform 123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9" name="Freeform 123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0" name="Freeform 123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1" name="Freeform 123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2" name="Freeform 123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73" name="Freeform 124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762" name="Freeform 1241"/>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3" name="Freeform 1242"/>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4" name="Freeform 1243"/>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5" name="Freeform 1244"/>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6" name="Freeform 1245"/>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67" name="Freeform 1246"/>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676" name="Group 1247"/>
            <p:cNvGrpSpPr>
              <a:grpSpLocks/>
            </p:cNvGrpSpPr>
            <p:nvPr/>
          </p:nvGrpSpPr>
          <p:grpSpPr bwMode="auto">
            <a:xfrm>
              <a:off x="4329" y="3456"/>
              <a:ext cx="299" cy="257"/>
              <a:chOff x="877" y="1008"/>
              <a:chExt cx="2747" cy="2591"/>
            </a:xfrm>
          </p:grpSpPr>
          <p:pic>
            <p:nvPicPr>
              <p:cNvPr id="20728" name="Picture 1248"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9" name="Picture 1249"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0" name="Freeform 1250"/>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731" name="Picture 1251"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2" name="Freeform 1252"/>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3" name="Freeform 1253"/>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4" name="Freeform 1254"/>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5" name="Freeform 1255"/>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6" name="Freeform 1256"/>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37" name="Freeform 1257"/>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738" name="Group 1258"/>
              <p:cNvGrpSpPr>
                <a:grpSpLocks/>
              </p:cNvGrpSpPr>
              <p:nvPr/>
            </p:nvGrpSpPr>
            <p:grpSpPr bwMode="auto">
              <a:xfrm>
                <a:off x="1709" y="3008"/>
                <a:ext cx="507" cy="234"/>
                <a:chOff x="1740" y="2642"/>
                <a:chExt cx="752" cy="327"/>
              </a:xfrm>
            </p:grpSpPr>
            <p:sp>
              <p:nvSpPr>
                <p:cNvPr id="20745" name="Freeform 12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6" name="Freeform 12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7" name="Freeform 12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8" name="Freeform 12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9" name="Freeform 12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50" name="Freeform 12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739" name="Freeform 1265"/>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0" name="Freeform 1266"/>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1" name="Freeform 1267"/>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2" name="Freeform 1268"/>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3" name="Freeform 1269"/>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4" name="Freeform 1270"/>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677" name="Group 1271"/>
            <p:cNvGrpSpPr>
              <a:grpSpLocks/>
            </p:cNvGrpSpPr>
            <p:nvPr/>
          </p:nvGrpSpPr>
          <p:grpSpPr bwMode="auto">
            <a:xfrm>
              <a:off x="3503" y="1916"/>
              <a:ext cx="280" cy="257"/>
              <a:chOff x="877" y="1008"/>
              <a:chExt cx="2747" cy="2591"/>
            </a:xfrm>
          </p:grpSpPr>
          <p:pic>
            <p:nvPicPr>
              <p:cNvPr id="20705" name="Picture 1272"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6" name="Picture 1273"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7" name="Freeform 1274"/>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708" name="Picture 1275"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9" name="Freeform 1276"/>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0" name="Freeform 1277"/>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1" name="Freeform 1278"/>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2" name="Freeform 1279"/>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3" name="Freeform 1280"/>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4" name="Freeform 1281"/>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715" name="Group 1282"/>
              <p:cNvGrpSpPr>
                <a:grpSpLocks/>
              </p:cNvGrpSpPr>
              <p:nvPr/>
            </p:nvGrpSpPr>
            <p:grpSpPr bwMode="auto">
              <a:xfrm>
                <a:off x="1709" y="3008"/>
                <a:ext cx="507" cy="234"/>
                <a:chOff x="1740" y="2642"/>
                <a:chExt cx="752" cy="327"/>
              </a:xfrm>
            </p:grpSpPr>
            <p:sp>
              <p:nvSpPr>
                <p:cNvPr id="20722" name="Freeform 12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3" name="Freeform 12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4" name="Freeform 12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5" name="Freeform 12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6" name="Freeform 12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7" name="Freeform 12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716" name="Freeform 1289"/>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7" name="Freeform 1290"/>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8" name="Freeform 1291"/>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19" name="Freeform 1292"/>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0" name="Freeform 1293"/>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21" name="Freeform 1294"/>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678" name="Group 1295"/>
            <p:cNvGrpSpPr>
              <a:grpSpLocks/>
            </p:cNvGrpSpPr>
            <p:nvPr/>
          </p:nvGrpSpPr>
          <p:grpSpPr bwMode="auto">
            <a:xfrm flipH="1">
              <a:off x="3742" y="2030"/>
              <a:ext cx="261" cy="235"/>
              <a:chOff x="2839" y="3501"/>
              <a:chExt cx="755" cy="803"/>
            </a:xfrm>
          </p:grpSpPr>
          <p:pic>
            <p:nvPicPr>
              <p:cNvPr id="20703" name="Picture 129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4" name="Freeform 129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0679" name="Group 1298"/>
            <p:cNvGrpSpPr>
              <a:grpSpLocks/>
            </p:cNvGrpSpPr>
            <p:nvPr/>
          </p:nvGrpSpPr>
          <p:grpSpPr bwMode="auto">
            <a:xfrm>
              <a:off x="4603" y="3416"/>
              <a:ext cx="299" cy="257"/>
              <a:chOff x="877" y="1008"/>
              <a:chExt cx="2747" cy="2591"/>
            </a:xfrm>
          </p:grpSpPr>
          <p:pic>
            <p:nvPicPr>
              <p:cNvPr id="20680" name="Picture 1299"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1" name="Picture 1300"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2" name="Freeform 1301"/>
              <p:cNvSpPr>
                <a:spLocks/>
              </p:cNvSpPr>
              <p:nvPr/>
            </p:nvSpPr>
            <p:spPr bwMode="auto">
              <a:xfrm>
                <a:off x="1753" y="1603"/>
                <a:ext cx="1807" cy="1322"/>
              </a:xfrm>
              <a:custGeom>
                <a:avLst/>
                <a:gdLst>
                  <a:gd name="T0" fmla="*/ 16 w 2982"/>
                  <a:gd name="T1" fmla="*/ 0 h 2442"/>
                  <a:gd name="T2" fmla="*/ 0 w 2982"/>
                  <a:gd name="T3" fmla="*/ 24 h 2442"/>
                  <a:gd name="T4" fmla="*/ 72 w 2982"/>
                  <a:gd name="T5" fmla="*/ 34 h 2442"/>
                  <a:gd name="T6" fmla="*/ 90 w 2982"/>
                  <a:gd name="T7" fmla="*/ 4 h 2442"/>
                  <a:gd name="T8" fmla="*/ 16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683" name="Picture 1302"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4" name="Freeform 1303"/>
              <p:cNvSpPr>
                <a:spLocks/>
              </p:cNvSpPr>
              <p:nvPr/>
            </p:nvSpPr>
            <p:spPr bwMode="auto">
              <a:xfrm>
                <a:off x="2082" y="1564"/>
                <a:ext cx="1531" cy="246"/>
              </a:xfrm>
              <a:custGeom>
                <a:avLst/>
                <a:gdLst>
                  <a:gd name="T0" fmla="*/ 1 w 2528"/>
                  <a:gd name="T1" fmla="*/ 0 h 455"/>
                  <a:gd name="T2" fmla="*/ 76 w 2528"/>
                  <a:gd name="T3" fmla="*/ 5 h 455"/>
                  <a:gd name="T4" fmla="*/ 74 w 2528"/>
                  <a:gd name="T5" fmla="*/ 6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5" name="Freeform 1304"/>
              <p:cNvSpPr>
                <a:spLocks/>
              </p:cNvSpPr>
              <p:nvPr/>
            </p:nvSpPr>
            <p:spPr bwMode="auto">
              <a:xfrm>
                <a:off x="1737" y="1562"/>
                <a:ext cx="425" cy="1024"/>
              </a:xfrm>
              <a:custGeom>
                <a:avLst/>
                <a:gdLst>
                  <a:gd name="T0" fmla="*/ 17 w 702"/>
                  <a:gd name="T1" fmla="*/ 0 h 1893"/>
                  <a:gd name="T2" fmla="*/ 0 w 702"/>
                  <a:gd name="T3" fmla="*/ 25 h 1893"/>
                  <a:gd name="T4" fmla="*/ 3 w 702"/>
                  <a:gd name="T5" fmla="*/ 26 h 1893"/>
                  <a:gd name="T6" fmla="*/ 21 w 702"/>
                  <a:gd name="T7" fmla="*/ 1 h 1893"/>
                  <a:gd name="T8" fmla="*/ 17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6" name="Freeform 1305"/>
              <p:cNvSpPr>
                <a:spLocks/>
              </p:cNvSpPr>
              <p:nvPr/>
            </p:nvSpPr>
            <p:spPr bwMode="auto">
              <a:xfrm>
                <a:off x="3144" y="1745"/>
                <a:ext cx="458" cy="1182"/>
              </a:xfrm>
              <a:custGeom>
                <a:avLst/>
                <a:gdLst>
                  <a:gd name="T0" fmla="*/ 23 w 756"/>
                  <a:gd name="T1" fmla="*/ 0 h 2184"/>
                  <a:gd name="T2" fmla="*/ 4 w 756"/>
                  <a:gd name="T3" fmla="*/ 30 h 2184"/>
                  <a:gd name="T4" fmla="*/ 0 w 756"/>
                  <a:gd name="T5" fmla="*/ 29 h 2184"/>
                  <a:gd name="T6" fmla="*/ 18 w 756"/>
                  <a:gd name="T7" fmla="*/ 1 h 2184"/>
                  <a:gd name="T8" fmla="*/ 2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 name="Freeform 1306"/>
              <p:cNvSpPr>
                <a:spLocks/>
              </p:cNvSpPr>
              <p:nvPr/>
            </p:nvSpPr>
            <p:spPr bwMode="auto">
              <a:xfrm>
                <a:off x="1732" y="2534"/>
                <a:ext cx="1680" cy="399"/>
              </a:xfrm>
              <a:custGeom>
                <a:avLst/>
                <a:gdLst>
                  <a:gd name="T0" fmla="*/ 1 w 2773"/>
                  <a:gd name="T1" fmla="*/ 0 h 738"/>
                  <a:gd name="T2" fmla="*/ 0 w 2773"/>
                  <a:gd name="T3" fmla="*/ 2 h 738"/>
                  <a:gd name="T4" fmla="*/ 73 w 2773"/>
                  <a:gd name="T5" fmla="*/ 10 h 738"/>
                  <a:gd name="T6" fmla="*/ 71 w 2773"/>
                  <a:gd name="T7" fmla="*/ 8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8" name="Freeform 1307"/>
              <p:cNvSpPr>
                <a:spLocks/>
              </p:cNvSpPr>
              <p:nvPr/>
            </p:nvSpPr>
            <p:spPr bwMode="auto">
              <a:xfrm>
                <a:off x="3195" y="1755"/>
                <a:ext cx="429" cy="1187"/>
              </a:xfrm>
              <a:custGeom>
                <a:avLst/>
                <a:gdLst>
                  <a:gd name="T0" fmla="*/ 39 w 637"/>
                  <a:gd name="T1" fmla="*/ 0 h 1659"/>
                  <a:gd name="T2" fmla="*/ 40 w 637"/>
                  <a:gd name="T3" fmla="*/ 0 h 1659"/>
                  <a:gd name="T4" fmla="*/ 4 w 637"/>
                  <a:gd name="T5" fmla="*/ 160 h 1659"/>
                  <a:gd name="T6" fmla="*/ 0 w 637"/>
                  <a:gd name="T7" fmla="*/ 157 h 1659"/>
                  <a:gd name="T8" fmla="*/ 39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9" name="Freeform 1308"/>
              <p:cNvSpPr>
                <a:spLocks/>
              </p:cNvSpPr>
              <p:nvPr/>
            </p:nvSpPr>
            <p:spPr bwMode="auto">
              <a:xfrm>
                <a:off x="1734" y="2587"/>
                <a:ext cx="1494" cy="394"/>
              </a:xfrm>
              <a:custGeom>
                <a:avLst/>
                <a:gdLst>
                  <a:gd name="T0" fmla="*/ 0 w 2216"/>
                  <a:gd name="T1" fmla="*/ 0 h 550"/>
                  <a:gd name="T2" fmla="*/ 1 w 2216"/>
                  <a:gd name="T3" fmla="*/ 6 h 550"/>
                  <a:gd name="T4" fmla="*/ 137 w 2216"/>
                  <a:gd name="T5" fmla="*/ 54 h 550"/>
                  <a:gd name="T6" fmla="*/ 140 w 2216"/>
                  <a:gd name="T7" fmla="*/ 48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690" name="Group 1309"/>
              <p:cNvGrpSpPr>
                <a:grpSpLocks/>
              </p:cNvGrpSpPr>
              <p:nvPr/>
            </p:nvGrpSpPr>
            <p:grpSpPr bwMode="auto">
              <a:xfrm>
                <a:off x="1709" y="3008"/>
                <a:ext cx="507" cy="234"/>
                <a:chOff x="1740" y="2642"/>
                <a:chExt cx="752" cy="327"/>
              </a:xfrm>
            </p:grpSpPr>
            <p:sp>
              <p:nvSpPr>
                <p:cNvPr id="20697" name="Freeform 131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8" name="Freeform 131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9" name="Freeform 131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00" name="Freeform 131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01" name="Freeform 131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02" name="Freeform 131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91" name="Freeform 1316"/>
              <p:cNvSpPr>
                <a:spLocks/>
              </p:cNvSpPr>
              <p:nvPr/>
            </p:nvSpPr>
            <p:spPr bwMode="auto">
              <a:xfrm>
                <a:off x="2577" y="3043"/>
                <a:ext cx="614" cy="514"/>
              </a:xfrm>
              <a:custGeom>
                <a:avLst/>
                <a:gdLst>
                  <a:gd name="T0" fmla="*/ 1 w 990"/>
                  <a:gd name="T1" fmla="*/ 36 h 792"/>
                  <a:gd name="T2" fmla="*/ 35 w 990"/>
                  <a:gd name="T3" fmla="*/ 0 h 792"/>
                  <a:gd name="T4" fmla="*/ 35 w 990"/>
                  <a:gd name="T5" fmla="*/ 3 h 792"/>
                  <a:gd name="T6" fmla="*/ 0 w 990"/>
                  <a:gd name="T7" fmla="*/ 39 h 792"/>
                  <a:gd name="T8" fmla="*/ 1 w 990"/>
                  <a:gd name="T9" fmla="*/ 3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2" name="Freeform 1317"/>
              <p:cNvSpPr>
                <a:spLocks/>
              </p:cNvSpPr>
              <p:nvPr/>
            </p:nvSpPr>
            <p:spPr bwMode="auto">
              <a:xfrm>
                <a:off x="1010" y="3084"/>
                <a:ext cx="1571" cy="469"/>
              </a:xfrm>
              <a:custGeom>
                <a:avLst/>
                <a:gdLst>
                  <a:gd name="T0" fmla="*/ 1 w 2532"/>
                  <a:gd name="T1" fmla="*/ 0 h 723"/>
                  <a:gd name="T2" fmla="*/ 1 w 2532"/>
                  <a:gd name="T3" fmla="*/ 0 h 723"/>
                  <a:gd name="T4" fmla="*/ 90 w 2532"/>
                  <a:gd name="T5" fmla="*/ 33 h 723"/>
                  <a:gd name="T6" fmla="*/ 90 w 2532"/>
                  <a:gd name="T7" fmla="*/ 3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 name="Freeform 1318"/>
              <p:cNvSpPr>
                <a:spLocks/>
              </p:cNvSpPr>
              <p:nvPr/>
            </p:nvSpPr>
            <p:spPr bwMode="auto">
              <a:xfrm>
                <a:off x="1011" y="2998"/>
                <a:ext cx="17" cy="95"/>
              </a:xfrm>
              <a:custGeom>
                <a:avLst/>
                <a:gdLst>
                  <a:gd name="T0" fmla="*/ 1 w 26"/>
                  <a:gd name="T1" fmla="*/ 1 h 147"/>
                  <a:gd name="T2" fmla="*/ 1 w 26"/>
                  <a:gd name="T3" fmla="*/ 6 h 147"/>
                  <a:gd name="T4" fmla="*/ 0 w 26"/>
                  <a:gd name="T5" fmla="*/ 6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 name="Freeform 1319"/>
              <p:cNvSpPr>
                <a:spLocks/>
              </p:cNvSpPr>
              <p:nvPr/>
            </p:nvSpPr>
            <p:spPr bwMode="auto">
              <a:xfrm>
                <a:off x="1012" y="2611"/>
                <a:ext cx="730" cy="393"/>
              </a:xfrm>
              <a:custGeom>
                <a:avLst/>
                <a:gdLst>
                  <a:gd name="T0" fmla="*/ 42 w 1176"/>
                  <a:gd name="T1" fmla="*/ 0 h 606"/>
                  <a:gd name="T2" fmla="*/ 0 w 1176"/>
                  <a:gd name="T3" fmla="*/ 29 h 606"/>
                  <a:gd name="T4" fmla="*/ 1 w 1176"/>
                  <a:gd name="T5" fmla="*/ 29 h 606"/>
                  <a:gd name="T6" fmla="*/ 42 w 1176"/>
                  <a:gd name="T7" fmla="*/ 1 h 606"/>
                  <a:gd name="T8" fmla="*/ 42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5" name="Freeform 1320"/>
              <p:cNvSpPr>
                <a:spLocks/>
              </p:cNvSpPr>
              <p:nvPr/>
            </p:nvSpPr>
            <p:spPr bwMode="auto">
              <a:xfrm>
                <a:off x="1061" y="3018"/>
                <a:ext cx="1490" cy="451"/>
              </a:xfrm>
              <a:custGeom>
                <a:avLst/>
                <a:gdLst>
                  <a:gd name="T0" fmla="*/ 1 w 2532"/>
                  <a:gd name="T1" fmla="*/ 0 h 723"/>
                  <a:gd name="T2" fmla="*/ 1 w 2532"/>
                  <a:gd name="T3" fmla="*/ 0 h 723"/>
                  <a:gd name="T4" fmla="*/ 62 w 2532"/>
                  <a:gd name="T5" fmla="*/ 25 h 723"/>
                  <a:gd name="T6" fmla="*/ 62 w 2532"/>
                  <a:gd name="T7" fmla="*/ 2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6" name="Freeform 1321"/>
              <p:cNvSpPr>
                <a:spLocks/>
              </p:cNvSpPr>
              <p:nvPr/>
            </p:nvSpPr>
            <p:spPr bwMode="auto">
              <a:xfrm flipV="1">
                <a:off x="2549" y="2986"/>
                <a:ext cx="608" cy="467"/>
              </a:xfrm>
              <a:custGeom>
                <a:avLst/>
                <a:gdLst>
                  <a:gd name="T0" fmla="*/ 0 w 2532"/>
                  <a:gd name="T1" fmla="*/ 0 h 723"/>
                  <a:gd name="T2" fmla="*/ 0 w 2532"/>
                  <a:gd name="T3" fmla="*/ 0 h 723"/>
                  <a:gd name="T4" fmla="*/ 0 w 2532"/>
                  <a:gd name="T5" fmla="*/ 32 h 723"/>
                  <a:gd name="T6" fmla="*/ 0 w 2532"/>
                  <a:gd name="T7" fmla="*/ 3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20484" name="Picture 939" descr="underline_bas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54201" y="9366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a:xfrm>
            <a:off x="1803400" y="122238"/>
            <a:ext cx="8566150" cy="1143000"/>
          </a:xfrm>
        </p:spPr>
        <p:txBody>
          <a:bodyPr/>
          <a:lstStyle/>
          <a:p>
            <a:pPr>
              <a:defRPr/>
            </a:pPr>
            <a:r>
              <a:rPr lang="en-US">
                <a:ea typeface="ＭＳ Ｐゴシック" charset="0"/>
                <a:cs typeface="+mj-cs"/>
              </a:rPr>
              <a:t>Internet transport-layer protocols</a:t>
            </a:r>
          </a:p>
        </p:txBody>
      </p:sp>
      <p:sp>
        <p:nvSpPr>
          <p:cNvPr id="6151" name="Rectangle 3"/>
          <p:cNvSpPr>
            <a:spLocks noGrp="1" noChangeArrowheads="1"/>
          </p:cNvSpPr>
          <p:nvPr>
            <p:ph type="body" sz="half" idx="1"/>
          </p:nvPr>
        </p:nvSpPr>
        <p:spPr>
          <a:xfrm>
            <a:off x="1962151" y="1400176"/>
            <a:ext cx="3971925" cy="5114925"/>
          </a:xfrm>
        </p:spPr>
        <p:txBody>
          <a:bodyPr/>
          <a:lstStyle/>
          <a:p>
            <a:r>
              <a:rPr lang="en-US" altLang="en-US">
                <a:solidFill>
                  <a:srgbClr val="008000"/>
                </a:solidFill>
              </a:rPr>
              <a:t>reliable, in-order delivery </a:t>
            </a:r>
            <a:r>
              <a:rPr lang="en-US" altLang="en-US"/>
              <a:t>(TCP)</a:t>
            </a:r>
          </a:p>
          <a:p>
            <a:pPr lvl="1"/>
            <a:r>
              <a:rPr lang="en-US" altLang="en-US"/>
              <a:t>congestion control </a:t>
            </a:r>
          </a:p>
          <a:p>
            <a:pPr lvl="1"/>
            <a:r>
              <a:rPr lang="en-US" altLang="en-US"/>
              <a:t>flow control</a:t>
            </a:r>
          </a:p>
          <a:p>
            <a:pPr lvl="1"/>
            <a:r>
              <a:rPr lang="en-US" altLang="en-US"/>
              <a:t>connection setup</a:t>
            </a:r>
            <a:endParaRPr lang="en-US" altLang="en-US" sz="2800"/>
          </a:p>
          <a:p>
            <a:r>
              <a:rPr lang="en-US" altLang="en-US">
                <a:solidFill>
                  <a:srgbClr val="008000"/>
                </a:solidFill>
              </a:rPr>
              <a:t>unreliable, unordered delivery</a:t>
            </a:r>
            <a:r>
              <a:rPr lang="en-US" altLang="en-US"/>
              <a:t>: UDP</a:t>
            </a:r>
          </a:p>
          <a:p>
            <a:pPr lvl="1"/>
            <a:r>
              <a:rPr lang="en-US" altLang="en-US"/>
              <a:t>no-frills extension of </a:t>
            </a:r>
            <a:r>
              <a:rPr lang="ja-JP" altLang="en-US"/>
              <a:t>“</a:t>
            </a:r>
            <a:r>
              <a:rPr lang="en-US" altLang="ja-JP"/>
              <a:t>best-effort</a:t>
            </a:r>
            <a:r>
              <a:rPr lang="ja-JP" altLang="en-US"/>
              <a:t>”</a:t>
            </a:r>
            <a:r>
              <a:rPr lang="en-US" altLang="ja-JP"/>
              <a:t> IP</a:t>
            </a:r>
          </a:p>
          <a:p>
            <a:r>
              <a:rPr lang="en-US" altLang="en-US">
                <a:solidFill>
                  <a:srgbClr val="008000"/>
                </a:solidFill>
              </a:rPr>
              <a:t>services not available</a:t>
            </a:r>
            <a:r>
              <a:rPr lang="en-US" altLang="en-US"/>
              <a:t>: </a:t>
            </a:r>
          </a:p>
          <a:p>
            <a:pPr lvl="1"/>
            <a:r>
              <a:rPr lang="en-US" altLang="en-US"/>
              <a:t>delay guarantees</a:t>
            </a:r>
          </a:p>
          <a:p>
            <a:pPr lvl="1"/>
            <a:r>
              <a:rPr lang="en-US" altLang="en-US"/>
              <a:t>bandwidth guarantees</a:t>
            </a:r>
          </a:p>
        </p:txBody>
      </p:sp>
      <p:sp>
        <p:nvSpPr>
          <p:cNvPr id="6152" name="Line 677"/>
          <p:cNvSpPr>
            <a:spLocks noChangeShapeType="1"/>
          </p:cNvSpPr>
          <p:nvPr/>
        </p:nvSpPr>
        <p:spPr bwMode="auto">
          <a:xfrm>
            <a:off x="7980364" y="2490789"/>
            <a:ext cx="509587" cy="317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153" name="Line 683"/>
          <p:cNvSpPr>
            <a:spLocks noChangeShapeType="1"/>
          </p:cNvSpPr>
          <p:nvPr/>
        </p:nvSpPr>
        <p:spPr bwMode="auto">
          <a:xfrm>
            <a:off x="8615364" y="4600575"/>
            <a:ext cx="390525" cy="18415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154" name="Line 684"/>
          <p:cNvSpPr>
            <a:spLocks noChangeShapeType="1"/>
          </p:cNvSpPr>
          <p:nvPr/>
        </p:nvSpPr>
        <p:spPr bwMode="auto">
          <a:xfrm flipV="1">
            <a:off x="7994651" y="4587875"/>
            <a:ext cx="322263" cy="1984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155" name="Line 704"/>
          <p:cNvSpPr>
            <a:spLocks noChangeShapeType="1"/>
          </p:cNvSpPr>
          <p:nvPr/>
        </p:nvSpPr>
        <p:spPr bwMode="auto">
          <a:xfrm flipH="1">
            <a:off x="8553451" y="2836863"/>
            <a:ext cx="98425" cy="70485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491" name="Group 737"/>
          <p:cNvGrpSpPr>
            <a:grpSpLocks/>
          </p:cNvGrpSpPr>
          <p:nvPr/>
        </p:nvGrpSpPr>
        <p:grpSpPr bwMode="auto">
          <a:xfrm>
            <a:off x="8467725" y="2416175"/>
            <a:ext cx="382588" cy="171450"/>
            <a:chOff x="3855" y="1486"/>
            <a:chExt cx="241" cy="108"/>
          </a:xfrm>
        </p:grpSpPr>
        <p:sp>
          <p:nvSpPr>
            <p:cNvPr id="20605"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606"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607"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608" name="Group 741"/>
            <p:cNvGrpSpPr>
              <a:grpSpLocks/>
            </p:cNvGrpSpPr>
            <p:nvPr/>
          </p:nvGrpSpPr>
          <p:grpSpPr bwMode="auto">
            <a:xfrm>
              <a:off x="3905" y="1504"/>
              <a:ext cx="134" cy="33"/>
              <a:chOff x="2468" y="1332"/>
              <a:chExt cx="310" cy="60"/>
            </a:xfrm>
          </p:grpSpPr>
          <p:sp>
            <p:nvSpPr>
              <p:cNvPr id="20611"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2"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74" name="Line 744"/>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75" name="Line 745"/>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492" name="Group 746"/>
          <p:cNvGrpSpPr>
            <a:grpSpLocks/>
          </p:cNvGrpSpPr>
          <p:nvPr/>
        </p:nvGrpSpPr>
        <p:grpSpPr bwMode="auto">
          <a:xfrm>
            <a:off x="8493125" y="2660650"/>
            <a:ext cx="382588" cy="171450"/>
            <a:chOff x="3855" y="1486"/>
            <a:chExt cx="241" cy="108"/>
          </a:xfrm>
        </p:grpSpPr>
        <p:sp>
          <p:nvSpPr>
            <p:cNvPr id="20597"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598"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599"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600" name="Group 750"/>
            <p:cNvGrpSpPr>
              <a:grpSpLocks/>
            </p:cNvGrpSpPr>
            <p:nvPr/>
          </p:nvGrpSpPr>
          <p:grpSpPr bwMode="auto">
            <a:xfrm>
              <a:off x="3905" y="1504"/>
              <a:ext cx="134" cy="33"/>
              <a:chOff x="2468" y="1332"/>
              <a:chExt cx="310" cy="60"/>
            </a:xfrm>
          </p:grpSpPr>
          <p:sp>
            <p:nvSpPr>
              <p:cNvPr id="20603"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4"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66" name="Line 753"/>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67" name="Line 754"/>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493" name="Group 782"/>
          <p:cNvGrpSpPr>
            <a:grpSpLocks/>
          </p:cNvGrpSpPr>
          <p:nvPr/>
        </p:nvGrpSpPr>
        <p:grpSpPr bwMode="auto">
          <a:xfrm>
            <a:off x="8348664" y="3557588"/>
            <a:ext cx="427037" cy="177800"/>
            <a:chOff x="3855" y="1486"/>
            <a:chExt cx="241" cy="108"/>
          </a:xfrm>
        </p:grpSpPr>
        <p:sp>
          <p:nvSpPr>
            <p:cNvPr id="20589"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590"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591"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592" name="Group 786"/>
            <p:cNvGrpSpPr>
              <a:grpSpLocks/>
            </p:cNvGrpSpPr>
            <p:nvPr/>
          </p:nvGrpSpPr>
          <p:grpSpPr bwMode="auto">
            <a:xfrm>
              <a:off x="3905" y="1504"/>
              <a:ext cx="134" cy="33"/>
              <a:chOff x="2468" y="1332"/>
              <a:chExt cx="310" cy="60"/>
            </a:xfrm>
          </p:grpSpPr>
          <p:sp>
            <p:nvSpPr>
              <p:cNvPr id="20595" name="Freeform 7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6" name="Freeform 7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58" name="Line 789"/>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59" name="Line 790"/>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494" name="Group 791"/>
          <p:cNvGrpSpPr>
            <a:grpSpLocks/>
          </p:cNvGrpSpPr>
          <p:nvPr/>
        </p:nvGrpSpPr>
        <p:grpSpPr bwMode="auto">
          <a:xfrm>
            <a:off x="8672514" y="3805238"/>
            <a:ext cx="484187" cy="196850"/>
            <a:chOff x="3855" y="1486"/>
            <a:chExt cx="241" cy="108"/>
          </a:xfrm>
        </p:grpSpPr>
        <p:sp>
          <p:nvSpPr>
            <p:cNvPr id="20581"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582"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583"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584" name="Group 795"/>
            <p:cNvGrpSpPr>
              <a:grpSpLocks/>
            </p:cNvGrpSpPr>
            <p:nvPr/>
          </p:nvGrpSpPr>
          <p:grpSpPr bwMode="auto">
            <a:xfrm>
              <a:off x="3905" y="1504"/>
              <a:ext cx="134" cy="33"/>
              <a:chOff x="2468" y="1332"/>
              <a:chExt cx="310" cy="60"/>
            </a:xfrm>
          </p:grpSpPr>
          <p:sp>
            <p:nvSpPr>
              <p:cNvPr id="20587" name="Freeform 7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8" name="Freeform 7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50" name="Line 798"/>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51" name="Line 799"/>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6160" name="Line 813"/>
          <p:cNvSpPr>
            <a:spLocks noChangeShapeType="1"/>
          </p:cNvSpPr>
          <p:nvPr/>
        </p:nvSpPr>
        <p:spPr bwMode="auto">
          <a:xfrm flipV="1">
            <a:off x="8529638" y="3978276"/>
            <a:ext cx="227012" cy="436563"/>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20496" name="Group 814"/>
          <p:cNvGrpSpPr>
            <a:grpSpLocks/>
          </p:cNvGrpSpPr>
          <p:nvPr/>
        </p:nvGrpSpPr>
        <p:grpSpPr bwMode="auto">
          <a:xfrm>
            <a:off x="8177214" y="4414838"/>
            <a:ext cx="617537" cy="241300"/>
            <a:chOff x="3855" y="1486"/>
            <a:chExt cx="241" cy="108"/>
          </a:xfrm>
        </p:grpSpPr>
        <p:sp>
          <p:nvSpPr>
            <p:cNvPr id="20573"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574"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575"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576" name="Group 818"/>
            <p:cNvGrpSpPr>
              <a:grpSpLocks/>
            </p:cNvGrpSpPr>
            <p:nvPr/>
          </p:nvGrpSpPr>
          <p:grpSpPr bwMode="auto">
            <a:xfrm>
              <a:off x="3905" y="1504"/>
              <a:ext cx="134" cy="33"/>
              <a:chOff x="2468" y="1332"/>
              <a:chExt cx="310" cy="60"/>
            </a:xfrm>
          </p:grpSpPr>
          <p:sp>
            <p:nvSpPr>
              <p:cNvPr id="20579" name="Freeform 8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0" name="Freeform 8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42" name="Line 821"/>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43" name="Line 822"/>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497" name="Group 823"/>
          <p:cNvGrpSpPr>
            <a:grpSpLocks/>
          </p:cNvGrpSpPr>
          <p:nvPr/>
        </p:nvGrpSpPr>
        <p:grpSpPr bwMode="auto">
          <a:xfrm>
            <a:off x="8831264" y="4751388"/>
            <a:ext cx="617537" cy="241300"/>
            <a:chOff x="3855" y="1486"/>
            <a:chExt cx="241" cy="108"/>
          </a:xfrm>
        </p:grpSpPr>
        <p:sp>
          <p:nvSpPr>
            <p:cNvPr id="20565"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sp>
          <p:nvSpPr>
            <p:cNvPr id="20566"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tr-TR" altLang="en-US" sz="2400">
                <a:latin typeface="Times New Roman" panose="02020603050405020304" pitchFamily="18" charset="0"/>
                <a:cs typeface="Arial" panose="020B0604020202020204" pitchFamily="34" charset="0"/>
              </a:endParaRPr>
            </a:p>
          </p:txBody>
        </p:sp>
        <p:sp>
          <p:nvSpPr>
            <p:cNvPr id="20567"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tr-TR" altLang="en-US" sz="2400">
                <a:latin typeface="Times New Roman" panose="02020603050405020304" pitchFamily="18" charset="0"/>
                <a:cs typeface="Arial" panose="020B0604020202020204" pitchFamily="34" charset="0"/>
              </a:endParaRPr>
            </a:p>
          </p:txBody>
        </p:sp>
        <p:grpSp>
          <p:nvGrpSpPr>
            <p:cNvPr id="20568" name="Group 827"/>
            <p:cNvGrpSpPr>
              <a:grpSpLocks/>
            </p:cNvGrpSpPr>
            <p:nvPr/>
          </p:nvGrpSpPr>
          <p:grpSpPr bwMode="auto">
            <a:xfrm>
              <a:off x="3905" y="1504"/>
              <a:ext cx="134" cy="33"/>
              <a:chOff x="2468" y="1332"/>
              <a:chExt cx="310" cy="60"/>
            </a:xfrm>
          </p:grpSpPr>
          <p:sp>
            <p:nvSpPr>
              <p:cNvPr id="20571" name="Freeform 82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2" name="Freeform 82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34" name="Line 830"/>
            <p:cNvSpPr>
              <a:spLocks noChangeShapeType="1"/>
            </p:cNvSpPr>
            <p:nvPr/>
          </p:nvSpPr>
          <p:spPr bwMode="auto">
            <a:xfrm>
              <a:off x="3856" y="1520"/>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235" name="Line 831"/>
            <p:cNvSpPr>
              <a:spLocks noChangeShapeType="1"/>
            </p:cNvSpPr>
            <p:nvPr/>
          </p:nvSpPr>
          <p:spPr bwMode="auto">
            <a:xfrm>
              <a:off x="4096" y="1521"/>
              <a:ext cx="0" cy="4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20498" name="Group 876"/>
          <p:cNvGrpSpPr>
            <a:grpSpLocks/>
          </p:cNvGrpSpPr>
          <p:nvPr/>
        </p:nvGrpSpPr>
        <p:grpSpPr bwMode="auto">
          <a:xfrm>
            <a:off x="6883401" y="1330326"/>
            <a:ext cx="1057275" cy="957263"/>
            <a:chOff x="-153" y="1680"/>
            <a:chExt cx="666" cy="603"/>
          </a:xfrm>
        </p:grpSpPr>
        <p:grpSp>
          <p:nvGrpSpPr>
            <p:cNvPr id="20556" name="Group 877"/>
            <p:cNvGrpSpPr>
              <a:grpSpLocks/>
            </p:cNvGrpSpPr>
            <p:nvPr/>
          </p:nvGrpSpPr>
          <p:grpSpPr bwMode="auto">
            <a:xfrm>
              <a:off x="0" y="1680"/>
              <a:ext cx="513" cy="538"/>
              <a:chOff x="4180" y="744"/>
              <a:chExt cx="513" cy="538"/>
            </a:xfrm>
          </p:grpSpPr>
          <p:sp>
            <p:nvSpPr>
              <p:cNvPr id="6223" name="Rectangle 878"/>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4" name="Rectangle 87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5" name="Rectangle 880"/>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6" name="Text Box 881"/>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t>application</a:t>
                </a:r>
              </a:p>
              <a:p>
                <a:pPr>
                  <a:defRPr/>
                </a:pPr>
                <a:r>
                  <a:rPr lang="en-US" sz="1000">
                    <a:solidFill>
                      <a:schemeClr val="bg1"/>
                    </a:solidFill>
                  </a:rPr>
                  <a:t>transport</a:t>
                </a:r>
                <a:endParaRPr lang="en-US" sz="1000"/>
              </a:p>
              <a:p>
                <a:pPr>
                  <a:defRPr/>
                </a:pPr>
                <a:r>
                  <a:rPr lang="en-US" sz="1000"/>
                  <a:t>network</a:t>
                </a:r>
              </a:p>
              <a:p>
                <a:pPr>
                  <a:defRPr/>
                </a:pPr>
                <a:r>
                  <a:rPr lang="en-US" sz="1000"/>
                  <a:t>data link</a:t>
                </a:r>
              </a:p>
              <a:p>
                <a:pPr>
                  <a:defRPr/>
                </a:pPr>
                <a:r>
                  <a:rPr lang="en-US" sz="1000"/>
                  <a:t>physical</a:t>
                </a:r>
                <a:endParaRPr lang="en-US" sz="2400"/>
              </a:p>
            </p:txBody>
          </p:sp>
          <p:sp>
            <p:nvSpPr>
              <p:cNvPr id="6227" name="Line 882"/>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8" name="Line 883"/>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9" name="Line 884"/>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557" name="Freeform 88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99" name="Group 886"/>
          <p:cNvGrpSpPr>
            <a:grpSpLocks/>
          </p:cNvGrpSpPr>
          <p:nvPr/>
        </p:nvGrpSpPr>
        <p:grpSpPr bwMode="auto">
          <a:xfrm>
            <a:off x="9393239" y="4343401"/>
            <a:ext cx="1057275" cy="957263"/>
            <a:chOff x="-153" y="1680"/>
            <a:chExt cx="666" cy="603"/>
          </a:xfrm>
        </p:grpSpPr>
        <p:grpSp>
          <p:nvGrpSpPr>
            <p:cNvPr id="20547" name="Group 887"/>
            <p:cNvGrpSpPr>
              <a:grpSpLocks/>
            </p:cNvGrpSpPr>
            <p:nvPr/>
          </p:nvGrpSpPr>
          <p:grpSpPr bwMode="auto">
            <a:xfrm>
              <a:off x="0" y="1680"/>
              <a:ext cx="513" cy="538"/>
              <a:chOff x="4180" y="744"/>
              <a:chExt cx="513" cy="538"/>
            </a:xfrm>
          </p:grpSpPr>
          <p:sp>
            <p:nvSpPr>
              <p:cNvPr id="6214" name="Rectangle 888"/>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15" name="Rectangle 88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16" name="Rectangle 890"/>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17" name="Text Box 891"/>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t>application</a:t>
                </a:r>
              </a:p>
              <a:p>
                <a:pPr>
                  <a:defRPr/>
                </a:pPr>
                <a:r>
                  <a:rPr lang="en-US" sz="1000">
                    <a:solidFill>
                      <a:schemeClr val="bg1"/>
                    </a:solidFill>
                  </a:rPr>
                  <a:t>transport</a:t>
                </a:r>
                <a:endParaRPr lang="en-US" sz="1000"/>
              </a:p>
              <a:p>
                <a:pPr>
                  <a:defRPr/>
                </a:pPr>
                <a:r>
                  <a:rPr lang="en-US" sz="1000"/>
                  <a:t>network</a:t>
                </a:r>
              </a:p>
              <a:p>
                <a:pPr>
                  <a:defRPr/>
                </a:pPr>
                <a:r>
                  <a:rPr lang="en-US" sz="1000"/>
                  <a:t>data link</a:t>
                </a:r>
              </a:p>
              <a:p>
                <a:pPr>
                  <a:defRPr/>
                </a:pPr>
                <a:r>
                  <a:rPr lang="en-US" sz="1000"/>
                  <a:t>physical</a:t>
                </a:r>
                <a:endParaRPr lang="en-US" sz="2400"/>
              </a:p>
            </p:txBody>
          </p:sp>
          <p:sp>
            <p:nvSpPr>
              <p:cNvPr id="6218" name="Line 892"/>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19" name="Line 893"/>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20" name="Line 894"/>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0548" name="Freeform 89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500" name="Group 661"/>
          <p:cNvGrpSpPr>
            <a:grpSpLocks/>
          </p:cNvGrpSpPr>
          <p:nvPr/>
        </p:nvGrpSpPr>
        <p:grpSpPr bwMode="auto">
          <a:xfrm>
            <a:off x="7437439" y="2057401"/>
            <a:ext cx="814387" cy="701675"/>
            <a:chOff x="2923" y="3345"/>
            <a:chExt cx="513" cy="442"/>
          </a:xfrm>
        </p:grpSpPr>
        <p:sp>
          <p:nvSpPr>
            <p:cNvPr id="6207" name="Rectangle 66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8" name="Rectangle 66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9" name="Text Box 664"/>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210" name="Line 66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11" name="Line 66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1" name="Group 901"/>
          <p:cNvGrpSpPr>
            <a:grpSpLocks/>
          </p:cNvGrpSpPr>
          <p:nvPr/>
        </p:nvGrpSpPr>
        <p:grpSpPr bwMode="auto">
          <a:xfrm>
            <a:off x="8253414" y="2479676"/>
            <a:ext cx="814387" cy="701675"/>
            <a:chOff x="2923" y="3345"/>
            <a:chExt cx="513" cy="442"/>
          </a:xfrm>
        </p:grpSpPr>
        <p:sp>
          <p:nvSpPr>
            <p:cNvPr id="6202" name="Rectangle 90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3" name="Rectangle 90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4" name="Text Box 904"/>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205" name="Line 90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6" name="Line 90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2" name="Group 907"/>
          <p:cNvGrpSpPr>
            <a:grpSpLocks/>
          </p:cNvGrpSpPr>
          <p:nvPr/>
        </p:nvGrpSpPr>
        <p:grpSpPr bwMode="auto">
          <a:xfrm>
            <a:off x="8262939" y="1901826"/>
            <a:ext cx="814387" cy="701675"/>
            <a:chOff x="2923" y="3345"/>
            <a:chExt cx="513" cy="442"/>
          </a:xfrm>
        </p:grpSpPr>
        <p:sp>
          <p:nvSpPr>
            <p:cNvPr id="6197" name="Rectangle 908"/>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8" name="Rectangle 90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9" name="Text Box 910"/>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200" name="Line 911"/>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01" name="Line 912"/>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3" name="Group 913"/>
          <p:cNvGrpSpPr>
            <a:grpSpLocks/>
          </p:cNvGrpSpPr>
          <p:nvPr/>
        </p:nvGrpSpPr>
        <p:grpSpPr bwMode="auto">
          <a:xfrm>
            <a:off x="8037514" y="3089276"/>
            <a:ext cx="814387" cy="701675"/>
            <a:chOff x="2923" y="3345"/>
            <a:chExt cx="513" cy="442"/>
          </a:xfrm>
        </p:grpSpPr>
        <p:sp>
          <p:nvSpPr>
            <p:cNvPr id="6192" name="Rectangle 914"/>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3" name="Rectangle 91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4" name="Text Box 916"/>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195" name="Line 917"/>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6" name="Line 918"/>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4" name="Group 919"/>
          <p:cNvGrpSpPr>
            <a:grpSpLocks/>
          </p:cNvGrpSpPr>
          <p:nvPr/>
        </p:nvGrpSpPr>
        <p:grpSpPr bwMode="auto">
          <a:xfrm>
            <a:off x="8624889" y="3594101"/>
            <a:ext cx="814387" cy="701675"/>
            <a:chOff x="2923" y="3345"/>
            <a:chExt cx="513" cy="442"/>
          </a:xfrm>
        </p:grpSpPr>
        <p:sp>
          <p:nvSpPr>
            <p:cNvPr id="6187" name="Rectangle 920"/>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8" name="Rectangle 92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9" name="Text Box 922"/>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190" name="Line 923"/>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91" name="Line 924"/>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5" name="Group 925"/>
          <p:cNvGrpSpPr>
            <a:grpSpLocks/>
          </p:cNvGrpSpPr>
          <p:nvPr/>
        </p:nvGrpSpPr>
        <p:grpSpPr bwMode="auto">
          <a:xfrm>
            <a:off x="8113714" y="4003676"/>
            <a:ext cx="814387" cy="701675"/>
            <a:chOff x="2923" y="3345"/>
            <a:chExt cx="513" cy="442"/>
          </a:xfrm>
        </p:grpSpPr>
        <p:sp>
          <p:nvSpPr>
            <p:cNvPr id="6182" name="Rectangle 926"/>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3" name="Rectangle 92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4" name="Text Box 928"/>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185" name="Line 929"/>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6" name="Line 930"/>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6" name="Group 931"/>
          <p:cNvGrpSpPr>
            <a:grpSpLocks/>
          </p:cNvGrpSpPr>
          <p:nvPr/>
        </p:nvGrpSpPr>
        <p:grpSpPr bwMode="auto">
          <a:xfrm>
            <a:off x="8761414" y="4400551"/>
            <a:ext cx="814387" cy="701675"/>
            <a:chOff x="2923" y="3345"/>
            <a:chExt cx="513" cy="442"/>
          </a:xfrm>
        </p:grpSpPr>
        <p:sp>
          <p:nvSpPr>
            <p:cNvPr id="6177" name="Rectangle 932"/>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78" name="Rectangle 93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79" name="Text Box 934"/>
            <p:cNvSpPr txBox="1">
              <a:spLocks noChangeArrowheads="1"/>
            </p:cNvSpPr>
            <p:nvPr/>
          </p:nvSpPr>
          <p:spPr bwMode="auto">
            <a:xfrm>
              <a:off x="2923" y="3345"/>
              <a:ext cx="5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endParaRPr lang="en-US" sz="1000">
                <a:latin typeface="Comic Sans MS" charset="0"/>
              </a:endParaRPr>
            </a:p>
            <a:p>
              <a:pPr>
                <a:defRPr/>
              </a:pPr>
              <a:r>
                <a:rPr lang="en-US" sz="1000"/>
                <a:t>network</a:t>
              </a:r>
            </a:p>
            <a:p>
              <a:pPr>
                <a:defRPr/>
              </a:pPr>
              <a:r>
                <a:rPr lang="en-US" sz="1000"/>
                <a:t>data link</a:t>
              </a:r>
            </a:p>
            <a:p>
              <a:pPr>
                <a:defRPr/>
              </a:pPr>
              <a:r>
                <a:rPr lang="en-US" sz="1000"/>
                <a:t>physical</a:t>
              </a:r>
              <a:endParaRPr lang="en-US" sz="2400"/>
            </a:p>
          </p:txBody>
        </p:sp>
        <p:sp>
          <p:nvSpPr>
            <p:cNvPr id="6180" name="Line 935"/>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81" name="Line 936"/>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20507" name="Group 896"/>
          <p:cNvGrpSpPr>
            <a:grpSpLocks/>
          </p:cNvGrpSpPr>
          <p:nvPr/>
        </p:nvGrpSpPr>
        <p:grpSpPr bwMode="auto">
          <a:xfrm rot="2937887">
            <a:off x="6913564" y="2911476"/>
            <a:ext cx="3781425" cy="434975"/>
            <a:chOff x="2937" y="3579"/>
            <a:chExt cx="2382" cy="274"/>
          </a:xfrm>
        </p:grpSpPr>
        <p:sp>
          <p:nvSpPr>
            <p:cNvPr id="6173" name="Rectangle 897"/>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74" name="Text Box 898"/>
            <p:cNvSpPr txBox="1">
              <a:spLocks noChangeArrowheads="1"/>
            </p:cNvSpPr>
            <p:nvPr/>
          </p:nvSpPr>
          <p:spPr bwMode="auto">
            <a:xfrm>
              <a:off x="3384" y="3612"/>
              <a:ext cx="1529"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chemeClr val="bg1"/>
                  </a:solidFill>
                </a:rPr>
                <a:t>logical end-end transport</a:t>
              </a:r>
              <a:endParaRPr lang="en-US"/>
            </a:p>
          </p:txBody>
        </p:sp>
        <p:sp>
          <p:nvSpPr>
            <p:cNvPr id="20510" name="Freeform 899"/>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Freeform 900"/>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21087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t>Go-Back-N protocol</a:t>
            </a:r>
          </a:p>
        </p:txBody>
      </p:sp>
      <p:sp>
        <p:nvSpPr>
          <p:cNvPr id="6147" name="Rectangle 3"/>
          <p:cNvSpPr>
            <a:spLocks noGrp="1" noChangeArrowheads="1"/>
          </p:cNvSpPr>
          <p:nvPr>
            <p:ph type="body" idx="1"/>
          </p:nvPr>
        </p:nvSpPr>
        <p:spPr/>
        <p:txBody>
          <a:bodyPr>
            <a:normAutofit fontScale="92500" lnSpcReduction="10000"/>
          </a:bodyPr>
          <a:lstStyle/>
          <a:p>
            <a:r>
              <a:rPr lang="en-US" altLang="zh-CN" sz="2600" dirty="0"/>
              <a:t>Concept</a:t>
            </a:r>
          </a:p>
          <a:p>
            <a:pPr lvl="1"/>
            <a:r>
              <a:rPr lang="en-US" altLang="zh-CN" sz="2200" dirty="0"/>
              <a:t>Introduce a window of size n</a:t>
            </a:r>
          </a:p>
          <a:p>
            <a:pPr lvl="1"/>
            <a:r>
              <a:rPr lang="en-US" altLang="zh-CN" sz="2200" dirty="0"/>
              <a:t>Can inject n packets into net before hearing an ACK</a:t>
            </a:r>
          </a:p>
          <a:p>
            <a:r>
              <a:rPr lang="en-US" altLang="zh-CN" sz="2600" dirty="0"/>
              <a:t>Sliding window</a:t>
            </a:r>
          </a:p>
          <a:p>
            <a:pPr lvl="1"/>
            <a:r>
              <a:rPr lang="en-US" altLang="zh-CN" sz="2200" dirty="0"/>
              <a:t>Label each packet with a sequence number</a:t>
            </a:r>
          </a:p>
          <a:p>
            <a:pPr lvl="1"/>
            <a:r>
              <a:rPr lang="en-US" altLang="zh-CN" sz="2200" dirty="0"/>
              <a:t>A window is a  collection of adjacent sequence numbers</a:t>
            </a:r>
          </a:p>
          <a:p>
            <a:pPr lvl="1"/>
            <a:r>
              <a:rPr lang="en-US" altLang="zh-CN" sz="2200" dirty="0"/>
              <a:t>The size of the collection is the sender</a:t>
            </a:r>
            <a:r>
              <a:rPr lang="en-US" altLang="zh-CN" sz="2200" dirty="0">
                <a:latin typeface="Arial" panose="020B0604020202020204" pitchFamily="34" charset="0"/>
              </a:rPr>
              <a:t>’</a:t>
            </a:r>
            <a:r>
              <a:rPr lang="en-US" altLang="zh-CN" sz="2200" dirty="0"/>
              <a:t>s window size</a:t>
            </a:r>
          </a:p>
          <a:p>
            <a:r>
              <a:rPr lang="en-US" altLang="zh-CN" sz="2400" dirty="0"/>
              <a:t>Sender has to buffer all unacknowledged packets, because they may require retransmission.</a:t>
            </a:r>
          </a:p>
          <a:p>
            <a:r>
              <a:rPr lang="en-US" altLang="zh-CN" sz="2400" dirty="0"/>
              <a:t>Receiver may be able to accept out-of-order packets, but only up to its buffer limits.</a:t>
            </a:r>
          </a:p>
          <a:p>
            <a:r>
              <a:rPr lang="en-US" altLang="zh-CN" sz="2400" dirty="0"/>
              <a:t>The sender needs to set timers in order to know when to retransmit a packet that may have been lost</a:t>
            </a:r>
          </a:p>
          <a:p>
            <a:endParaRPr lang="en-US" altLang="zh-CN" sz="2600" dirty="0"/>
          </a:p>
        </p:txBody>
      </p:sp>
    </p:spTree>
    <p:extLst>
      <p:ext uri="{BB962C8B-B14F-4D97-AF65-F5344CB8AC3E}">
        <p14:creationId xmlns:p14="http://schemas.microsoft.com/office/powerpoint/2010/main" val="300788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325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446193B-81E9-4D37-9FF8-B3CB41DB99CE}" type="slidenum">
              <a:rPr lang="en-US" altLang="en-US" sz="1200">
                <a:latin typeface="Tahoma" panose="020B0604030504040204" pitchFamily="34" charset="0"/>
              </a:rPr>
              <a:pPr>
                <a:lnSpc>
                  <a:spcPct val="100000"/>
                </a:lnSpc>
                <a:spcBef>
                  <a:spcPct val="0"/>
                </a:spcBef>
                <a:buClrTx/>
                <a:buSzTx/>
                <a:buFontTx/>
                <a:buNone/>
              </a:pPr>
              <a:t>41</a:t>
            </a:fld>
            <a:endParaRPr lang="en-US" altLang="en-US" sz="1200">
              <a:latin typeface="Tahoma" panose="020B0604030504040204" pitchFamily="34" charset="0"/>
            </a:endParaRPr>
          </a:p>
        </p:txBody>
      </p:sp>
      <p:sp>
        <p:nvSpPr>
          <p:cNvPr id="48132" name="Rectangle 2"/>
          <p:cNvSpPr>
            <a:spLocks noGrp="1" noChangeArrowheads="1"/>
          </p:cNvSpPr>
          <p:nvPr>
            <p:ph type="title"/>
          </p:nvPr>
        </p:nvSpPr>
        <p:spPr>
          <a:xfrm>
            <a:off x="2057400" y="152400"/>
            <a:ext cx="7772400" cy="952500"/>
          </a:xfrm>
        </p:spPr>
        <p:txBody>
          <a:bodyPr/>
          <a:lstStyle/>
          <a:p>
            <a:pPr>
              <a:defRPr/>
            </a:pPr>
            <a:r>
              <a:rPr lang="en-US">
                <a:ea typeface="ＭＳ Ｐゴシック" charset="0"/>
                <a:cs typeface="+mj-cs"/>
              </a:rPr>
              <a:t>Go-Back-N: sender</a:t>
            </a:r>
          </a:p>
        </p:txBody>
      </p:sp>
      <p:sp>
        <p:nvSpPr>
          <p:cNvPr id="53253" name="Rectangle 3"/>
          <p:cNvSpPr>
            <a:spLocks noGrp="1" noChangeArrowheads="1"/>
          </p:cNvSpPr>
          <p:nvPr>
            <p:ph type="body" sz="half" idx="1"/>
          </p:nvPr>
        </p:nvSpPr>
        <p:spPr>
          <a:xfrm>
            <a:off x="2057400" y="1314450"/>
            <a:ext cx="8324850" cy="1219200"/>
          </a:xfrm>
        </p:spPr>
        <p:txBody>
          <a:bodyPr/>
          <a:lstStyle/>
          <a:p>
            <a:r>
              <a:rPr lang="en-US" altLang="en-US" sz="2400">
                <a:solidFill>
                  <a:srgbClr val="008000"/>
                </a:solidFill>
              </a:rPr>
              <a:t>k-bit seq # </a:t>
            </a:r>
            <a:r>
              <a:rPr lang="en-US" altLang="en-US" sz="2400"/>
              <a:t>in pkt header</a:t>
            </a:r>
          </a:p>
          <a:p>
            <a:r>
              <a:rPr lang="ja-JP" altLang="en-US" sz="2400"/>
              <a:t>“</a:t>
            </a:r>
            <a:r>
              <a:rPr lang="en-US" altLang="ja-JP" sz="2400"/>
              <a:t>window</a:t>
            </a:r>
            <a:r>
              <a:rPr lang="ja-JP" altLang="en-US" sz="2400"/>
              <a:t>”</a:t>
            </a:r>
            <a:r>
              <a:rPr lang="en-US" altLang="ja-JP" sz="2400"/>
              <a:t> of up to N, </a:t>
            </a:r>
            <a:r>
              <a:rPr lang="en-US" altLang="ja-JP" sz="2400">
                <a:solidFill>
                  <a:srgbClr val="008000"/>
                </a:solidFill>
              </a:rPr>
              <a:t>consecutive unack</a:t>
            </a:r>
            <a:r>
              <a:rPr lang="en-US" altLang="en-US" sz="2400">
                <a:solidFill>
                  <a:srgbClr val="008000"/>
                </a:solidFill>
              </a:rPr>
              <a:t>’</a:t>
            </a:r>
            <a:r>
              <a:rPr lang="en-US" altLang="ja-JP" sz="2400">
                <a:solidFill>
                  <a:srgbClr val="008000"/>
                </a:solidFill>
              </a:rPr>
              <a:t>ed pkts </a:t>
            </a:r>
            <a:r>
              <a:rPr lang="en-US" altLang="ja-JP" sz="2400"/>
              <a:t>allowed</a:t>
            </a:r>
          </a:p>
          <a:p>
            <a:endParaRPr lang="en-US" altLang="en-US"/>
          </a:p>
          <a:p>
            <a:endParaRPr lang="en-US" altLang="en-US"/>
          </a:p>
        </p:txBody>
      </p:sp>
      <p:pic>
        <p:nvPicPr>
          <p:cNvPr id="53254" name="Picture 4" descr="gbn_seqn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76" y="2263776"/>
            <a:ext cx="8099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5"/>
          <p:cNvSpPr>
            <a:spLocks noChangeArrowheads="1"/>
          </p:cNvSpPr>
          <p:nvPr/>
        </p:nvSpPr>
        <p:spPr bwMode="auto">
          <a:xfrm>
            <a:off x="2000250" y="4149725"/>
            <a:ext cx="83248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688975" indent="-231775">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r>
              <a:rPr lang="en-US" altLang="en-US" sz="2400"/>
              <a:t>ACK(n): </a:t>
            </a:r>
            <a:r>
              <a:rPr lang="en-US" altLang="en-US" sz="2400">
                <a:solidFill>
                  <a:srgbClr val="008000"/>
                </a:solidFill>
              </a:rPr>
              <a:t>ACKs all pkts up to, including seq # n</a:t>
            </a:r>
            <a:r>
              <a:rPr lang="en-US" altLang="en-US" sz="2400"/>
              <a:t> - </a:t>
            </a:r>
            <a:r>
              <a:rPr lang="ja-JP" altLang="en-US" sz="2400" i="1">
                <a:solidFill>
                  <a:srgbClr val="CC0000"/>
                </a:solidFill>
              </a:rPr>
              <a:t>“</a:t>
            </a:r>
            <a:r>
              <a:rPr lang="en-US" altLang="ja-JP" sz="2400" i="1">
                <a:solidFill>
                  <a:srgbClr val="CC0000"/>
                </a:solidFill>
              </a:rPr>
              <a:t>cumulative ACK</a:t>
            </a:r>
            <a:r>
              <a:rPr lang="ja-JP" altLang="en-US" sz="2400" i="1">
                <a:solidFill>
                  <a:srgbClr val="CC0000"/>
                </a:solidFill>
              </a:rPr>
              <a:t>”</a:t>
            </a:r>
            <a:endParaRPr lang="en-US" altLang="ja-JP" sz="2400" i="1">
              <a:solidFill>
                <a:srgbClr val="CC0000"/>
              </a:solidFill>
            </a:endParaRPr>
          </a:p>
          <a:p>
            <a:pPr lvl="1"/>
            <a:r>
              <a:rPr lang="en-US" altLang="en-US" sz="2400"/>
              <a:t>may receive duplicate ACKs (see receiver)</a:t>
            </a:r>
            <a:endParaRPr lang="en-US" altLang="en-US" sz="2000"/>
          </a:p>
          <a:p>
            <a:r>
              <a:rPr lang="en-US" altLang="en-US" sz="2400">
                <a:solidFill>
                  <a:srgbClr val="008000"/>
                </a:solidFill>
              </a:rPr>
              <a:t>timer</a:t>
            </a:r>
            <a:r>
              <a:rPr lang="en-US" altLang="en-US" sz="2400"/>
              <a:t> for </a:t>
            </a:r>
            <a:r>
              <a:rPr lang="en-US" altLang="en-US" sz="2400">
                <a:solidFill>
                  <a:srgbClr val="008000"/>
                </a:solidFill>
              </a:rPr>
              <a:t>oldest in-flight pkt</a:t>
            </a:r>
          </a:p>
          <a:p>
            <a:r>
              <a:rPr lang="en-US" altLang="en-US" sz="2400" i="1">
                <a:solidFill>
                  <a:srgbClr val="0000FF"/>
                </a:solidFill>
              </a:rPr>
              <a:t>timeout</a:t>
            </a:r>
            <a:r>
              <a:rPr lang="en-US" altLang="en-US" sz="2400" i="1"/>
              <a:t>(n):</a:t>
            </a:r>
            <a:r>
              <a:rPr lang="en-US" altLang="en-US" sz="2400"/>
              <a:t> </a:t>
            </a:r>
            <a:r>
              <a:rPr lang="en-US" altLang="en-US" sz="2400">
                <a:solidFill>
                  <a:srgbClr val="FF0000"/>
                </a:solidFill>
              </a:rPr>
              <a:t>retransmit</a:t>
            </a:r>
            <a:r>
              <a:rPr lang="en-US" altLang="en-US" sz="2400"/>
              <a:t> </a:t>
            </a:r>
            <a:r>
              <a:rPr lang="en-US" altLang="en-US" sz="2400">
                <a:solidFill>
                  <a:srgbClr val="008000"/>
                </a:solidFill>
              </a:rPr>
              <a:t>packet n and all higher seq # pkts in window</a:t>
            </a:r>
          </a:p>
          <a:p>
            <a:endParaRPr lang="en-US" altLang="en-US" sz="2800"/>
          </a:p>
          <a:p>
            <a:endParaRPr lang="en-US" altLang="en-US" sz="2800"/>
          </a:p>
        </p:txBody>
      </p:sp>
      <p:sp>
        <p:nvSpPr>
          <p:cNvPr id="53256" name="Rectangle 6"/>
          <p:cNvSpPr>
            <a:spLocks noChangeArrowheads="1"/>
          </p:cNvSpPr>
          <p:nvPr/>
        </p:nvSpPr>
        <p:spPr bwMode="auto">
          <a:xfrm>
            <a:off x="3163889" y="2789239"/>
            <a:ext cx="2206625" cy="636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pic>
        <p:nvPicPr>
          <p:cNvPr id="53257" name="Picture 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850900"/>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795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6323"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3E3D54D-717E-4208-B3F5-2708AB1ED471}" type="slidenum">
              <a:rPr lang="en-US" altLang="en-US" sz="1200">
                <a:latin typeface="Tahoma" panose="020B0604030504040204" pitchFamily="34" charset="0"/>
              </a:rPr>
              <a:pPr>
                <a:lnSpc>
                  <a:spcPct val="100000"/>
                </a:lnSpc>
                <a:spcBef>
                  <a:spcPct val="0"/>
                </a:spcBef>
                <a:buClrTx/>
                <a:buSzTx/>
                <a:buFontTx/>
                <a:buNone/>
              </a:pPr>
              <a:t>42</a:t>
            </a:fld>
            <a:endParaRPr lang="en-US" altLang="en-US" sz="1200">
              <a:latin typeface="Tahoma" panose="020B0604030504040204" pitchFamily="34" charset="0"/>
            </a:endParaRPr>
          </a:p>
        </p:txBody>
      </p:sp>
      <p:sp>
        <p:nvSpPr>
          <p:cNvPr id="51204" name="Rectangle 2"/>
          <p:cNvSpPr>
            <a:spLocks noGrp="1" noChangeArrowheads="1"/>
          </p:cNvSpPr>
          <p:nvPr>
            <p:ph type="title"/>
          </p:nvPr>
        </p:nvSpPr>
        <p:spPr>
          <a:xfrm>
            <a:off x="2000250" y="204789"/>
            <a:ext cx="7772400" cy="650875"/>
          </a:xfrm>
        </p:spPr>
        <p:txBody>
          <a:bodyPr/>
          <a:lstStyle/>
          <a:p>
            <a:pPr>
              <a:defRPr/>
            </a:pPr>
            <a:r>
              <a:rPr lang="en-US" sz="4000">
                <a:ea typeface="ＭＳ Ｐゴシック" charset="0"/>
              </a:rPr>
              <a:t>GBN in action</a:t>
            </a:r>
            <a:endParaRPr lang="en-US">
              <a:ea typeface="ＭＳ Ｐゴシック" charset="0"/>
              <a:cs typeface="+mj-cs"/>
            </a:endParaRPr>
          </a:p>
        </p:txBody>
      </p:sp>
      <p:sp>
        <p:nvSpPr>
          <p:cNvPr id="56325" name="Text Box 4"/>
          <p:cNvSpPr txBox="1">
            <a:spLocks noChangeArrowheads="1"/>
          </p:cNvSpPr>
          <p:nvPr/>
        </p:nvSpPr>
        <p:spPr bwMode="auto">
          <a:xfrm>
            <a:off x="4156075" y="1412876"/>
            <a:ext cx="12461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Tahoma" panose="020B0604030504040204" pitchFamily="34" charset="0"/>
              </a:rPr>
              <a:t>send  pkt0</a:t>
            </a:r>
          </a:p>
          <a:p>
            <a:pPr algn="r">
              <a:lnSpc>
                <a:spcPct val="100000"/>
              </a:lnSpc>
              <a:spcBef>
                <a:spcPct val="0"/>
              </a:spcBef>
              <a:buClrTx/>
              <a:buSzTx/>
              <a:buFontTx/>
              <a:buNone/>
            </a:pPr>
            <a:r>
              <a:rPr lang="en-US" altLang="en-US" sz="1800">
                <a:latin typeface="Tahoma" panose="020B0604030504040204" pitchFamily="34" charset="0"/>
              </a:rPr>
              <a:t>send  pkt1</a:t>
            </a:r>
          </a:p>
          <a:p>
            <a:pPr algn="r">
              <a:lnSpc>
                <a:spcPct val="100000"/>
              </a:lnSpc>
              <a:spcBef>
                <a:spcPct val="0"/>
              </a:spcBef>
              <a:buClrTx/>
              <a:buSzTx/>
              <a:buFontTx/>
              <a:buNone/>
            </a:pPr>
            <a:r>
              <a:rPr lang="en-US" altLang="en-US" sz="1800">
                <a:latin typeface="Tahoma" panose="020B0604030504040204" pitchFamily="34" charset="0"/>
              </a:rPr>
              <a:t>send  pkt2</a:t>
            </a:r>
          </a:p>
          <a:p>
            <a:pPr algn="r">
              <a:lnSpc>
                <a:spcPct val="100000"/>
              </a:lnSpc>
              <a:spcBef>
                <a:spcPct val="0"/>
              </a:spcBef>
              <a:buClrTx/>
              <a:buSzTx/>
              <a:buFontTx/>
              <a:buNone/>
            </a:pPr>
            <a:r>
              <a:rPr lang="en-US" altLang="en-US" sz="1800">
                <a:latin typeface="Tahoma" panose="020B0604030504040204" pitchFamily="34" charset="0"/>
              </a:rPr>
              <a:t>send  pkt3</a:t>
            </a:r>
          </a:p>
          <a:p>
            <a:pPr algn="r">
              <a:lnSpc>
                <a:spcPct val="100000"/>
              </a:lnSpc>
              <a:spcBef>
                <a:spcPct val="0"/>
              </a:spcBef>
              <a:buClrTx/>
              <a:buSzTx/>
              <a:buFontTx/>
              <a:buNone/>
            </a:pPr>
            <a:r>
              <a:rPr lang="en-US" altLang="en-US" sz="1800">
                <a:latin typeface="Tahoma" panose="020B0604030504040204" pitchFamily="34" charset="0"/>
              </a:rPr>
              <a:t>(wait)</a:t>
            </a:r>
          </a:p>
        </p:txBody>
      </p:sp>
      <p:sp>
        <p:nvSpPr>
          <p:cNvPr id="56326" name="Text Box 5"/>
          <p:cNvSpPr txBox="1">
            <a:spLocks noChangeArrowheads="1"/>
          </p:cNvSpPr>
          <p:nvPr/>
        </p:nvSpPr>
        <p:spPr bwMode="auto">
          <a:xfrm>
            <a:off x="4476751" y="1041401"/>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i="1" u="sng">
                <a:solidFill>
                  <a:srgbClr val="000099"/>
                </a:solidFill>
                <a:latin typeface="Tahoma" panose="020B0604030504040204" pitchFamily="34" charset="0"/>
              </a:rPr>
              <a:t>sender</a:t>
            </a:r>
          </a:p>
        </p:txBody>
      </p:sp>
      <p:sp>
        <p:nvSpPr>
          <p:cNvPr id="56327" name="Text Box 6"/>
          <p:cNvSpPr txBox="1">
            <a:spLocks noChangeArrowheads="1"/>
          </p:cNvSpPr>
          <p:nvPr/>
        </p:nvSpPr>
        <p:spPr bwMode="auto">
          <a:xfrm>
            <a:off x="7507288" y="1060451"/>
            <a:ext cx="1071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i="1" u="sng">
                <a:solidFill>
                  <a:srgbClr val="008000"/>
                </a:solidFill>
                <a:latin typeface="Tahoma" panose="020B0604030504040204" pitchFamily="34" charset="0"/>
              </a:rPr>
              <a:t>receiver</a:t>
            </a:r>
          </a:p>
        </p:txBody>
      </p:sp>
      <p:sp>
        <p:nvSpPr>
          <p:cNvPr id="56328" name="Line 14"/>
          <p:cNvSpPr>
            <a:spLocks noChangeShapeType="1"/>
          </p:cNvSpPr>
          <p:nvPr/>
        </p:nvSpPr>
        <p:spPr bwMode="auto">
          <a:xfrm>
            <a:off x="7581901" y="1658938"/>
            <a:ext cx="11113" cy="4538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29" name="Text Box 15"/>
          <p:cNvSpPr txBox="1">
            <a:spLocks noChangeArrowheads="1"/>
          </p:cNvSpPr>
          <p:nvPr/>
        </p:nvSpPr>
        <p:spPr bwMode="auto">
          <a:xfrm>
            <a:off x="7524751" y="1854201"/>
            <a:ext cx="25685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pkt0, send ack0</a:t>
            </a:r>
          </a:p>
          <a:p>
            <a:pPr>
              <a:lnSpc>
                <a:spcPct val="100000"/>
              </a:lnSpc>
              <a:spcBef>
                <a:spcPct val="0"/>
              </a:spcBef>
              <a:buClrTx/>
              <a:buSzTx/>
              <a:buFontTx/>
              <a:buNone/>
            </a:pPr>
            <a:r>
              <a:rPr lang="en-US" altLang="en-US" sz="1800">
                <a:latin typeface="Tahoma" panose="020B0604030504040204" pitchFamily="34" charset="0"/>
              </a:rPr>
              <a:t>receive pkt1, send ack1</a:t>
            </a:r>
          </a:p>
          <a:p>
            <a:pPr>
              <a:lnSpc>
                <a:spcPct val="100000"/>
              </a:lnSpc>
              <a:spcBef>
                <a:spcPct val="0"/>
              </a:spcBef>
              <a:buClrTx/>
              <a:buSzTx/>
              <a:buFontTx/>
              <a:buNone/>
            </a:pPr>
            <a:r>
              <a:rPr lang="en-US" altLang="en-US" sz="1800">
                <a:latin typeface="Tahoma" panose="020B0604030504040204" pitchFamily="34" charset="0"/>
              </a:rPr>
              <a:t> </a:t>
            </a:r>
          </a:p>
          <a:p>
            <a:pPr>
              <a:lnSpc>
                <a:spcPct val="100000"/>
              </a:lnSpc>
              <a:spcBef>
                <a:spcPct val="0"/>
              </a:spcBef>
              <a:buClrTx/>
              <a:buSzTx/>
              <a:buFontTx/>
              <a:buNone/>
            </a:pPr>
            <a:r>
              <a:rPr lang="en-US" altLang="en-US" sz="1800">
                <a:latin typeface="Tahoma" panose="020B0604030504040204" pitchFamily="34" charset="0"/>
              </a:rPr>
              <a:t>receive pkt3, discard, </a:t>
            </a:r>
          </a:p>
          <a:p>
            <a:pPr>
              <a:lnSpc>
                <a:spcPct val="100000"/>
              </a:lnSpc>
              <a:spcBef>
                <a:spcPct val="0"/>
              </a:spcBef>
              <a:buClrTx/>
              <a:buSzTx/>
              <a:buFontTx/>
              <a:buNone/>
            </a:pPr>
            <a:r>
              <a:rPr lang="en-US" altLang="en-US" sz="1800">
                <a:latin typeface="Tahoma" panose="020B0604030504040204" pitchFamily="34" charset="0"/>
              </a:rPr>
              <a:t>           (re)send ack1</a:t>
            </a:r>
          </a:p>
        </p:txBody>
      </p:sp>
      <p:sp>
        <p:nvSpPr>
          <p:cNvPr id="56330" name="Text Box 22"/>
          <p:cNvSpPr txBox="1">
            <a:spLocks noChangeArrowheads="1"/>
          </p:cNvSpPr>
          <p:nvPr/>
        </p:nvSpPr>
        <p:spPr bwMode="auto">
          <a:xfrm>
            <a:off x="3300414" y="3016250"/>
            <a:ext cx="21542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Tahoma" panose="020B0604030504040204" pitchFamily="34" charset="0"/>
              </a:rPr>
              <a:t>rcv ack0, send pkt4</a:t>
            </a:r>
          </a:p>
          <a:p>
            <a:pPr algn="r">
              <a:lnSpc>
                <a:spcPct val="100000"/>
              </a:lnSpc>
              <a:spcBef>
                <a:spcPct val="0"/>
              </a:spcBef>
              <a:buClrTx/>
              <a:buSzTx/>
              <a:buFontTx/>
              <a:buNone/>
            </a:pPr>
            <a:r>
              <a:rPr lang="en-US" altLang="en-US" sz="1800">
                <a:latin typeface="Tahoma" panose="020B0604030504040204" pitchFamily="34" charset="0"/>
              </a:rPr>
              <a:t>rcv ack1, send pkt5</a:t>
            </a:r>
          </a:p>
          <a:p>
            <a:pPr algn="r">
              <a:lnSpc>
                <a:spcPct val="100000"/>
              </a:lnSpc>
              <a:spcBef>
                <a:spcPct val="0"/>
              </a:spcBef>
              <a:buClrTx/>
              <a:buSzTx/>
              <a:buFontTx/>
              <a:buNone/>
            </a:pPr>
            <a:endParaRPr lang="en-US" altLang="en-US" sz="1800">
              <a:latin typeface="Tahoma" panose="020B0604030504040204" pitchFamily="34" charset="0"/>
            </a:endParaRPr>
          </a:p>
        </p:txBody>
      </p:sp>
      <p:pic>
        <p:nvPicPr>
          <p:cNvPr id="56331" name="Picture 34" descr="alarm_clock_ring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7101" y="4164013"/>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2" name="Text Box 35"/>
          <p:cNvSpPr txBox="1">
            <a:spLocks noChangeArrowheads="1"/>
          </p:cNvSpPr>
          <p:nvPr/>
        </p:nvSpPr>
        <p:spPr bwMode="auto">
          <a:xfrm>
            <a:off x="3835400" y="4379913"/>
            <a:ext cx="15382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75000"/>
              </a:lnSpc>
              <a:spcBef>
                <a:spcPct val="0"/>
              </a:spcBef>
              <a:buClrTx/>
              <a:buSzTx/>
              <a:buFontTx/>
              <a:buNone/>
            </a:pPr>
            <a:r>
              <a:rPr lang="en-US" altLang="en-US" sz="1800" i="1">
                <a:solidFill>
                  <a:srgbClr val="FF0000"/>
                </a:solidFill>
                <a:latin typeface="Tahoma" panose="020B0604030504040204" pitchFamily="34" charset="0"/>
              </a:rPr>
              <a:t>pkt 2 timeout</a:t>
            </a:r>
          </a:p>
        </p:txBody>
      </p:sp>
      <p:sp>
        <p:nvSpPr>
          <p:cNvPr id="56333" name="Text Box 36"/>
          <p:cNvSpPr txBox="1">
            <a:spLocks noChangeArrowheads="1"/>
          </p:cNvSpPr>
          <p:nvPr/>
        </p:nvSpPr>
        <p:spPr bwMode="auto">
          <a:xfrm>
            <a:off x="4160839" y="4594226"/>
            <a:ext cx="12461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800">
                <a:latin typeface="Tahoma" panose="020B0604030504040204" pitchFamily="34" charset="0"/>
              </a:rPr>
              <a:t>send  pkt2</a:t>
            </a:r>
          </a:p>
          <a:p>
            <a:pPr algn="r">
              <a:lnSpc>
                <a:spcPct val="90000"/>
              </a:lnSpc>
              <a:spcBef>
                <a:spcPct val="0"/>
              </a:spcBef>
              <a:buClrTx/>
              <a:buSzTx/>
              <a:buFontTx/>
              <a:buNone/>
            </a:pPr>
            <a:r>
              <a:rPr lang="en-US" altLang="en-US" sz="1800">
                <a:latin typeface="Tahoma" panose="020B0604030504040204" pitchFamily="34" charset="0"/>
              </a:rPr>
              <a:t>send  pkt3</a:t>
            </a:r>
          </a:p>
          <a:p>
            <a:pPr algn="r">
              <a:lnSpc>
                <a:spcPct val="90000"/>
              </a:lnSpc>
              <a:spcBef>
                <a:spcPct val="0"/>
              </a:spcBef>
              <a:buClrTx/>
              <a:buSzTx/>
              <a:buFontTx/>
              <a:buNone/>
            </a:pPr>
            <a:r>
              <a:rPr lang="en-US" altLang="en-US" sz="1800">
                <a:latin typeface="Tahoma" panose="020B0604030504040204" pitchFamily="34" charset="0"/>
              </a:rPr>
              <a:t>send  pkt4</a:t>
            </a:r>
          </a:p>
          <a:p>
            <a:pPr algn="r">
              <a:lnSpc>
                <a:spcPct val="90000"/>
              </a:lnSpc>
              <a:spcBef>
                <a:spcPct val="0"/>
              </a:spcBef>
              <a:buClrTx/>
              <a:buSzTx/>
              <a:buFontTx/>
              <a:buNone/>
            </a:pPr>
            <a:r>
              <a:rPr lang="en-US" altLang="en-US" sz="1800">
                <a:latin typeface="Tahoma" panose="020B0604030504040204" pitchFamily="34" charset="0"/>
              </a:rPr>
              <a:t>send  pkt5</a:t>
            </a:r>
          </a:p>
        </p:txBody>
      </p:sp>
      <p:sp>
        <p:nvSpPr>
          <p:cNvPr id="56334" name="Line 7"/>
          <p:cNvSpPr>
            <a:spLocks noChangeShapeType="1"/>
          </p:cNvSpPr>
          <p:nvPr/>
        </p:nvSpPr>
        <p:spPr bwMode="auto">
          <a:xfrm>
            <a:off x="5446713" y="1606551"/>
            <a:ext cx="2101850"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5" name="Line 11"/>
          <p:cNvSpPr>
            <a:spLocks noChangeShapeType="1"/>
          </p:cNvSpPr>
          <p:nvPr/>
        </p:nvSpPr>
        <p:spPr bwMode="auto">
          <a:xfrm>
            <a:off x="5445126" y="1881188"/>
            <a:ext cx="2100263"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6" name="Line 12"/>
          <p:cNvSpPr>
            <a:spLocks noChangeShapeType="1"/>
          </p:cNvSpPr>
          <p:nvPr/>
        </p:nvSpPr>
        <p:spPr bwMode="auto">
          <a:xfrm>
            <a:off x="5461000" y="2144714"/>
            <a:ext cx="876300" cy="2000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7" name="Line 13"/>
          <p:cNvSpPr>
            <a:spLocks noChangeShapeType="1"/>
          </p:cNvSpPr>
          <p:nvPr/>
        </p:nvSpPr>
        <p:spPr bwMode="auto">
          <a:xfrm>
            <a:off x="5467351" y="2430463"/>
            <a:ext cx="2100263"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8" name="Line 17"/>
          <p:cNvSpPr>
            <a:spLocks noChangeShapeType="1"/>
          </p:cNvSpPr>
          <p:nvPr/>
        </p:nvSpPr>
        <p:spPr bwMode="auto">
          <a:xfrm flipH="1">
            <a:off x="5453064" y="2130425"/>
            <a:ext cx="2014537" cy="106680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39" name="Text Box 19"/>
          <p:cNvSpPr txBox="1">
            <a:spLocks noChangeArrowheads="1"/>
          </p:cNvSpPr>
          <p:nvPr/>
        </p:nvSpPr>
        <p:spPr bwMode="auto">
          <a:xfrm>
            <a:off x="6223001" y="2179638"/>
            <a:ext cx="34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b="1">
                <a:solidFill>
                  <a:srgbClr val="FF0000"/>
                </a:solidFill>
                <a:latin typeface="Tahoma" panose="020B0604030504040204" pitchFamily="34" charset="0"/>
              </a:rPr>
              <a:t>X</a:t>
            </a:r>
          </a:p>
        </p:txBody>
      </p:sp>
      <p:sp>
        <p:nvSpPr>
          <p:cNvPr id="56340" name="Text Box 20"/>
          <p:cNvSpPr txBox="1">
            <a:spLocks noChangeArrowheads="1"/>
          </p:cNvSpPr>
          <p:nvPr/>
        </p:nvSpPr>
        <p:spPr bwMode="auto">
          <a:xfrm>
            <a:off x="6381750" y="2200275"/>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i="1">
                <a:solidFill>
                  <a:srgbClr val="FF0000"/>
                </a:solidFill>
                <a:latin typeface="Tahoma" panose="020B0604030504040204" pitchFamily="34" charset="0"/>
              </a:rPr>
              <a:t>loss</a:t>
            </a:r>
          </a:p>
        </p:txBody>
      </p:sp>
      <p:sp>
        <p:nvSpPr>
          <p:cNvPr id="56341" name="Line 21"/>
          <p:cNvSpPr>
            <a:spLocks noChangeShapeType="1"/>
          </p:cNvSpPr>
          <p:nvPr/>
        </p:nvSpPr>
        <p:spPr bwMode="auto">
          <a:xfrm flipH="1">
            <a:off x="5449889" y="2416175"/>
            <a:ext cx="2014537" cy="110013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2" name="Line 24"/>
          <p:cNvSpPr>
            <a:spLocks noChangeShapeType="1"/>
          </p:cNvSpPr>
          <p:nvPr/>
        </p:nvSpPr>
        <p:spPr bwMode="auto">
          <a:xfrm>
            <a:off x="5453063" y="3252788"/>
            <a:ext cx="2100262"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3" name="Line 25"/>
          <p:cNvSpPr>
            <a:spLocks noChangeShapeType="1"/>
          </p:cNvSpPr>
          <p:nvPr/>
        </p:nvSpPr>
        <p:spPr bwMode="auto">
          <a:xfrm>
            <a:off x="5484813" y="3571876"/>
            <a:ext cx="2101850"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4" name="Line 26"/>
          <p:cNvSpPr>
            <a:spLocks noChangeShapeType="1"/>
          </p:cNvSpPr>
          <p:nvPr/>
        </p:nvSpPr>
        <p:spPr bwMode="auto">
          <a:xfrm flipH="1">
            <a:off x="5481639" y="2946400"/>
            <a:ext cx="2014537" cy="110013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56345" name="Group 29"/>
          <p:cNvGrpSpPr>
            <a:grpSpLocks/>
          </p:cNvGrpSpPr>
          <p:nvPr/>
        </p:nvGrpSpPr>
        <p:grpSpPr bwMode="auto">
          <a:xfrm>
            <a:off x="5341939" y="2135188"/>
            <a:ext cx="103187" cy="2462212"/>
            <a:chOff x="3651" y="1878"/>
            <a:chExt cx="78" cy="963"/>
          </a:xfrm>
        </p:grpSpPr>
        <p:sp>
          <p:nvSpPr>
            <p:cNvPr id="56391" name="Line 30"/>
            <p:cNvSpPr>
              <a:spLocks noChangeShapeType="1"/>
            </p:cNvSpPr>
            <p:nvPr/>
          </p:nvSpPr>
          <p:spPr bwMode="auto">
            <a:xfrm>
              <a:off x="3729" y="1879"/>
              <a:ext cx="0" cy="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92" name="Line 31"/>
            <p:cNvSpPr>
              <a:spLocks noChangeShapeType="1"/>
            </p:cNvSpPr>
            <p:nvPr/>
          </p:nvSpPr>
          <p:spPr bwMode="auto">
            <a:xfrm flipH="1">
              <a:off x="3651" y="1878"/>
              <a:ext cx="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93" name="Line 32"/>
            <p:cNvSpPr>
              <a:spLocks noChangeShapeType="1"/>
            </p:cNvSpPr>
            <p:nvPr/>
          </p:nvSpPr>
          <p:spPr bwMode="auto">
            <a:xfrm flipH="1">
              <a:off x="3651" y="2841"/>
              <a:ext cx="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56346" name="Line 37"/>
          <p:cNvSpPr>
            <a:spLocks noChangeShapeType="1"/>
          </p:cNvSpPr>
          <p:nvPr/>
        </p:nvSpPr>
        <p:spPr bwMode="auto">
          <a:xfrm>
            <a:off x="5461001" y="4765676"/>
            <a:ext cx="2100263"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7" name="Line 38"/>
          <p:cNvSpPr>
            <a:spLocks noChangeShapeType="1"/>
          </p:cNvSpPr>
          <p:nvPr/>
        </p:nvSpPr>
        <p:spPr bwMode="auto">
          <a:xfrm>
            <a:off x="5453063" y="5010151"/>
            <a:ext cx="2101850"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8" name="Line 39"/>
          <p:cNvSpPr>
            <a:spLocks noChangeShapeType="1"/>
          </p:cNvSpPr>
          <p:nvPr/>
        </p:nvSpPr>
        <p:spPr bwMode="auto">
          <a:xfrm>
            <a:off x="5446713" y="5243513"/>
            <a:ext cx="2101850"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49" name="Line 40"/>
          <p:cNvSpPr>
            <a:spLocks noChangeShapeType="1"/>
          </p:cNvSpPr>
          <p:nvPr/>
        </p:nvSpPr>
        <p:spPr bwMode="auto">
          <a:xfrm>
            <a:off x="5449888" y="5476876"/>
            <a:ext cx="2100262"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50" name="Text Box 41"/>
          <p:cNvSpPr txBox="1">
            <a:spLocks noChangeArrowheads="1"/>
          </p:cNvSpPr>
          <p:nvPr/>
        </p:nvSpPr>
        <p:spPr bwMode="auto">
          <a:xfrm>
            <a:off x="7521575" y="3378200"/>
            <a:ext cx="241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pkt4, discard, </a:t>
            </a:r>
          </a:p>
          <a:p>
            <a:pPr>
              <a:lnSpc>
                <a:spcPct val="100000"/>
              </a:lnSpc>
              <a:spcBef>
                <a:spcPct val="0"/>
              </a:spcBef>
              <a:buClrTx/>
              <a:buSzTx/>
              <a:buFontTx/>
              <a:buNone/>
            </a:pPr>
            <a:r>
              <a:rPr lang="en-US" altLang="en-US" sz="1800">
                <a:latin typeface="Tahoma" panose="020B0604030504040204" pitchFamily="34" charset="0"/>
              </a:rPr>
              <a:t>           (re)send ack1</a:t>
            </a:r>
          </a:p>
        </p:txBody>
      </p:sp>
      <p:sp>
        <p:nvSpPr>
          <p:cNvPr id="56351" name="Text Box 42"/>
          <p:cNvSpPr txBox="1">
            <a:spLocks noChangeArrowheads="1"/>
          </p:cNvSpPr>
          <p:nvPr/>
        </p:nvSpPr>
        <p:spPr bwMode="auto">
          <a:xfrm>
            <a:off x="7540625" y="3898900"/>
            <a:ext cx="241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pkt5, discard, </a:t>
            </a:r>
          </a:p>
          <a:p>
            <a:pPr>
              <a:lnSpc>
                <a:spcPct val="100000"/>
              </a:lnSpc>
              <a:spcBef>
                <a:spcPct val="0"/>
              </a:spcBef>
              <a:buClrTx/>
              <a:buSzTx/>
              <a:buFontTx/>
              <a:buNone/>
            </a:pPr>
            <a:r>
              <a:rPr lang="en-US" altLang="en-US" sz="1800">
                <a:latin typeface="Tahoma" panose="020B0604030504040204" pitchFamily="34" charset="0"/>
              </a:rPr>
              <a:t>           (re)send ack1</a:t>
            </a:r>
          </a:p>
        </p:txBody>
      </p:sp>
      <p:sp>
        <p:nvSpPr>
          <p:cNvPr id="56352" name="Text Box 43"/>
          <p:cNvSpPr txBox="1">
            <a:spLocks noChangeArrowheads="1"/>
          </p:cNvSpPr>
          <p:nvPr/>
        </p:nvSpPr>
        <p:spPr bwMode="auto">
          <a:xfrm>
            <a:off x="7551738" y="5053014"/>
            <a:ext cx="296545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800">
                <a:latin typeface="Tahoma" panose="020B0604030504040204" pitchFamily="34" charset="0"/>
              </a:rPr>
              <a:t>rcv pkt2, deliver, send ack2</a:t>
            </a:r>
          </a:p>
          <a:p>
            <a:pPr>
              <a:lnSpc>
                <a:spcPct val="90000"/>
              </a:lnSpc>
              <a:spcBef>
                <a:spcPct val="0"/>
              </a:spcBef>
              <a:buClrTx/>
              <a:buSzTx/>
              <a:buFontTx/>
              <a:buNone/>
            </a:pPr>
            <a:r>
              <a:rPr lang="en-US" altLang="en-US" sz="1800">
                <a:latin typeface="Tahoma" panose="020B0604030504040204" pitchFamily="34" charset="0"/>
              </a:rPr>
              <a:t>rcv pkt3, deliver, send ack3</a:t>
            </a:r>
          </a:p>
          <a:p>
            <a:pPr>
              <a:lnSpc>
                <a:spcPct val="90000"/>
              </a:lnSpc>
              <a:spcBef>
                <a:spcPct val="0"/>
              </a:spcBef>
              <a:buClrTx/>
              <a:buSzTx/>
              <a:buFontTx/>
              <a:buNone/>
            </a:pPr>
            <a:r>
              <a:rPr lang="en-US" altLang="en-US" sz="1800">
                <a:latin typeface="Tahoma" panose="020B0604030504040204" pitchFamily="34" charset="0"/>
              </a:rPr>
              <a:t>rcv pkt4, deliver, send ack4</a:t>
            </a:r>
          </a:p>
          <a:p>
            <a:pPr>
              <a:lnSpc>
                <a:spcPct val="90000"/>
              </a:lnSpc>
              <a:spcBef>
                <a:spcPct val="0"/>
              </a:spcBef>
              <a:buClrTx/>
              <a:buSzTx/>
              <a:buFontTx/>
              <a:buNone/>
            </a:pPr>
            <a:r>
              <a:rPr lang="en-US" altLang="en-US" sz="1800">
                <a:latin typeface="Tahoma" panose="020B0604030504040204" pitchFamily="34" charset="0"/>
              </a:rPr>
              <a:t>rcv pkt5, deliver, send ack5</a:t>
            </a:r>
          </a:p>
        </p:txBody>
      </p:sp>
      <p:sp>
        <p:nvSpPr>
          <p:cNvPr id="56353" name="Text Box 44"/>
          <p:cNvSpPr txBox="1">
            <a:spLocks noChangeArrowheads="1"/>
          </p:cNvSpPr>
          <p:nvPr/>
        </p:nvSpPr>
        <p:spPr bwMode="auto">
          <a:xfrm>
            <a:off x="3603625" y="3881438"/>
            <a:ext cx="1811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ignore duplicate ACK</a:t>
            </a:r>
          </a:p>
        </p:txBody>
      </p:sp>
      <p:grpSp>
        <p:nvGrpSpPr>
          <p:cNvPr id="56354" name="Group 65"/>
          <p:cNvGrpSpPr>
            <a:grpSpLocks/>
          </p:cNvGrpSpPr>
          <p:nvPr/>
        </p:nvGrpSpPr>
        <p:grpSpPr bwMode="auto">
          <a:xfrm>
            <a:off x="1706564" y="1450975"/>
            <a:ext cx="1512887" cy="304800"/>
            <a:chOff x="115" y="914"/>
            <a:chExt cx="953" cy="192"/>
          </a:xfrm>
        </p:grpSpPr>
        <p:sp>
          <p:nvSpPr>
            <p:cNvPr id="56389" name="Rectangle 60"/>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90" name="Text Box 46"/>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sp>
        <p:nvSpPr>
          <p:cNvPr id="56355" name="Text Box 59"/>
          <p:cNvSpPr txBox="1">
            <a:spLocks noChangeArrowheads="1"/>
          </p:cNvSpPr>
          <p:nvPr/>
        </p:nvSpPr>
        <p:spPr bwMode="auto">
          <a:xfrm>
            <a:off x="1663700" y="1104900"/>
            <a:ext cx="2146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i="1" u="sng">
                <a:solidFill>
                  <a:srgbClr val="000099"/>
                </a:solidFill>
                <a:latin typeface="Tahoma" panose="020B0604030504040204" pitchFamily="34" charset="0"/>
              </a:rPr>
              <a:t>sender window (N=4)</a:t>
            </a:r>
          </a:p>
        </p:txBody>
      </p:sp>
      <p:grpSp>
        <p:nvGrpSpPr>
          <p:cNvPr id="56356" name="Group 67"/>
          <p:cNvGrpSpPr>
            <a:grpSpLocks/>
          </p:cNvGrpSpPr>
          <p:nvPr/>
        </p:nvGrpSpPr>
        <p:grpSpPr bwMode="auto">
          <a:xfrm>
            <a:off x="1703389" y="1736725"/>
            <a:ext cx="1512887" cy="304800"/>
            <a:chOff x="115" y="914"/>
            <a:chExt cx="953" cy="192"/>
          </a:xfrm>
        </p:grpSpPr>
        <p:sp>
          <p:nvSpPr>
            <p:cNvPr id="56387" name="Rectangle 68"/>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88" name="Text Box 69"/>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grpSp>
        <p:nvGrpSpPr>
          <p:cNvPr id="56357" name="Group 70"/>
          <p:cNvGrpSpPr>
            <a:grpSpLocks/>
          </p:cNvGrpSpPr>
          <p:nvPr/>
        </p:nvGrpSpPr>
        <p:grpSpPr bwMode="auto">
          <a:xfrm>
            <a:off x="1711325" y="2022475"/>
            <a:ext cx="1512888" cy="304800"/>
            <a:chOff x="115" y="914"/>
            <a:chExt cx="953" cy="192"/>
          </a:xfrm>
        </p:grpSpPr>
        <p:sp>
          <p:nvSpPr>
            <p:cNvPr id="56385" name="Rectangle 71"/>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86" name="Text Box 72"/>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grpSp>
        <p:nvGrpSpPr>
          <p:cNvPr id="56358" name="Group 73"/>
          <p:cNvGrpSpPr>
            <a:grpSpLocks/>
          </p:cNvGrpSpPr>
          <p:nvPr/>
        </p:nvGrpSpPr>
        <p:grpSpPr bwMode="auto">
          <a:xfrm>
            <a:off x="1708150" y="2297113"/>
            <a:ext cx="1512888" cy="304800"/>
            <a:chOff x="115" y="914"/>
            <a:chExt cx="953" cy="192"/>
          </a:xfrm>
        </p:grpSpPr>
        <p:sp>
          <p:nvSpPr>
            <p:cNvPr id="56383" name="Rectangle 74"/>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84" name="Text Box 75"/>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sp>
        <p:nvSpPr>
          <p:cNvPr id="56359" name="Rectangle 79"/>
          <p:cNvSpPr>
            <a:spLocks noChangeArrowheads="1"/>
          </p:cNvSpPr>
          <p:nvPr/>
        </p:nvSpPr>
        <p:spPr bwMode="auto">
          <a:xfrm>
            <a:off x="1919288" y="3101975"/>
            <a:ext cx="628650" cy="2286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60" name="Text Box 80"/>
          <p:cNvSpPr txBox="1">
            <a:spLocks noChangeArrowheads="1"/>
          </p:cNvSpPr>
          <p:nvPr/>
        </p:nvSpPr>
        <p:spPr bwMode="auto">
          <a:xfrm>
            <a:off x="1704975" y="3067050"/>
            <a:ext cx="151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a:t>
            </a:r>
            <a:r>
              <a:rPr lang="en-US" altLang="en-US" sz="1400">
                <a:solidFill>
                  <a:schemeClr val="bg1"/>
                </a:solidFill>
                <a:latin typeface="Arial" panose="020B0604020202020204" pitchFamily="34" charset="0"/>
              </a:rPr>
              <a:t>1 2 3 4</a:t>
            </a:r>
            <a:r>
              <a:rPr lang="en-US" altLang="en-US" sz="1400">
                <a:latin typeface="Arial" panose="020B0604020202020204" pitchFamily="34" charset="0"/>
              </a:rPr>
              <a:t> 5 6 7 8 </a:t>
            </a:r>
          </a:p>
        </p:txBody>
      </p:sp>
      <p:grpSp>
        <p:nvGrpSpPr>
          <p:cNvPr id="56361" name="Group 84"/>
          <p:cNvGrpSpPr>
            <a:grpSpLocks/>
          </p:cNvGrpSpPr>
          <p:nvPr/>
        </p:nvGrpSpPr>
        <p:grpSpPr bwMode="auto">
          <a:xfrm>
            <a:off x="1701800" y="3341688"/>
            <a:ext cx="1512888" cy="304800"/>
            <a:chOff x="112" y="2105"/>
            <a:chExt cx="953" cy="192"/>
          </a:xfrm>
        </p:grpSpPr>
        <p:sp>
          <p:nvSpPr>
            <p:cNvPr id="56381" name="Rectangle 82"/>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82" name="Text Box 83"/>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56362" name="Group 85"/>
          <p:cNvGrpSpPr>
            <a:grpSpLocks/>
          </p:cNvGrpSpPr>
          <p:nvPr/>
        </p:nvGrpSpPr>
        <p:grpSpPr bwMode="auto">
          <a:xfrm>
            <a:off x="1690689" y="4635500"/>
            <a:ext cx="1512887" cy="304800"/>
            <a:chOff x="112" y="2105"/>
            <a:chExt cx="953" cy="192"/>
          </a:xfrm>
        </p:grpSpPr>
        <p:sp>
          <p:nvSpPr>
            <p:cNvPr id="56379" name="Rectangle 86"/>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80" name="Text Box 87"/>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56363" name="Group 88"/>
          <p:cNvGrpSpPr>
            <a:grpSpLocks/>
          </p:cNvGrpSpPr>
          <p:nvPr/>
        </p:nvGrpSpPr>
        <p:grpSpPr bwMode="auto">
          <a:xfrm>
            <a:off x="1698625" y="4876800"/>
            <a:ext cx="1512888" cy="304800"/>
            <a:chOff x="112" y="2105"/>
            <a:chExt cx="953" cy="192"/>
          </a:xfrm>
        </p:grpSpPr>
        <p:sp>
          <p:nvSpPr>
            <p:cNvPr id="56377" name="Rectangle 89"/>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78" name="Text Box 90"/>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56364" name="Group 91"/>
          <p:cNvGrpSpPr>
            <a:grpSpLocks/>
          </p:cNvGrpSpPr>
          <p:nvPr/>
        </p:nvGrpSpPr>
        <p:grpSpPr bwMode="auto">
          <a:xfrm>
            <a:off x="1695450" y="5140325"/>
            <a:ext cx="1512888" cy="304800"/>
            <a:chOff x="112" y="2105"/>
            <a:chExt cx="953" cy="192"/>
          </a:xfrm>
        </p:grpSpPr>
        <p:sp>
          <p:nvSpPr>
            <p:cNvPr id="56375" name="Rectangle 92"/>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76" name="Text Box 93"/>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56365" name="Group 94"/>
          <p:cNvGrpSpPr>
            <a:grpSpLocks/>
          </p:cNvGrpSpPr>
          <p:nvPr/>
        </p:nvGrpSpPr>
        <p:grpSpPr bwMode="auto">
          <a:xfrm>
            <a:off x="1692275" y="5381625"/>
            <a:ext cx="1512888" cy="304800"/>
            <a:chOff x="112" y="2105"/>
            <a:chExt cx="953" cy="192"/>
          </a:xfrm>
        </p:grpSpPr>
        <p:sp>
          <p:nvSpPr>
            <p:cNvPr id="56373" name="Rectangle 95"/>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6374" name="Text Box 96"/>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pic>
        <p:nvPicPr>
          <p:cNvPr id="56366" name="Picture 9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13" y="744539"/>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7" name="Line 98"/>
          <p:cNvSpPr>
            <a:spLocks noChangeShapeType="1"/>
          </p:cNvSpPr>
          <p:nvPr/>
        </p:nvSpPr>
        <p:spPr bwMode="auto">
          <a:xfrm flipH="1">
            <a:off x="6515101" y="3757613"/>
            <a:ext cx="1033463" cy="5635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68" name="Line 99"/>
          <p:cNvSpPr>
            <a:spLocks noChangeShapeType="1"/>
          </p:cNvSpPr>
          <p:nvPr/>
        </p:nvSpPr>
        <p:spPr bwMode="auto">
          <a:xfrm flipH="1">
            <a:off x="6521451" y="4067176"/>
            <a:ext cx="1033463" cy="56356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69" name="Line 100"/>
          <p:cNvSpPr>
            <a:spLocks noChangeShapeType="1"/>
          </p:cNvSpPr>
          <p:nvPr/>
        </p:nvSpPr>
        <p:spPr bwMode="auto">
          <a:xfrm flipH="1">
            <a:off x="6516688" y="5257801"/>
            <a:ext cx="1033462" cy="56356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70" name="Line 101"/>
          <p:cNvSpPr>
            <a:spLocks noChangeShapeType="1"/>
          </p:cNvSpPr>
          <p:nvPr/>
        </p:nvSpPr>
        <p:spPr bwMode="auto">
          <a:xfrm flipH="1">
            <a:off x="6500813" y="5511801"/>
            <a:ext cx="1033462" cy="56356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71" name="Line 102"/>
          <p:cNvSpPr>
            <a:spLocks noChangeShapeType="1"/>
          </p:cNvSpPr>
          <p:nvPr/>
        </p:nvSpPr>
        <p:spPr bwMode="auto">
          <a:xfrm flipH="1">
            <a:off x="6484938" y="5754688"/>
            <a:ext cx="1033462" cy="5635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72" name="Line 103"/>
          <p:cNvSpPr>
            <a:spLocks noChangeShapeType="1"/>
          </p:cNvSpPr>
          <p:nvPr/>
        </p:nvSpPr>
        <p:spPr bwMode="auto">
          <a:xfrm flipH="1">
            <a:off x="6469063" y="5997576"/>
            <a:ext cx="1033462" cy="56356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155076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Selective Repeat</a:t>
            </a:r>
          </a:p>
        </p:txBody>
      </p:sp>
      <p:sp>
        <p:nvSpPr>
          <p:cNvPr id="4" name="Content Placeholder 3"/>
          <p:cNvSpPr>
            <a:spLocks noGrp="1"/>
          </p:cNvSpPr>
          <p:nvPr>
            <p:ph idx="1"/>
          </p:nvPr>
        </p:nvSpPr>
        <p:spPr/>
        <p:txBody>
          <a:bodyPr>
            <a:normAutofit fontScale="85000" lnSpcReduction="20000"/>
          </a:bodyPr>
          <a:lstStyle/>
          <a:p>
            <a:r>
              <a:rPr lang="en-US" dirty="0"/>
              <a:t> A selective-repeat protocols avoid unnecessary retransmissions by having the sender retransmit only those packets that it suspects were received in error (that is, were lost or corrupted) at the receiver. </a:t>
            </a:r>
          </a:p>
          <a:p>
            <a:r>
              <a:rPr lang="en-US" dirty="0"/>
              <a:t>This individual, as needed, retransmission will require that the receiver individually acknowledge correctly received packets. </a:t>
            </a:r>
          </a:p>
          <a:p>
            <a:r>
              <a:rPr lang="en-US" dirty="0"/>
              <a:t>A window size of N will again be used to limit the number of outstanding, unacknowledged packets in the pipeline. </a:t>
            </a:r>
          </a:p>
          <a:p>
            <a:r>
              <a:rPr lang="en-US" dirty="0"/>
              <a:t>However, unlike GBN, the sender will have already received ACKs for some of the packets in the window. </a:t>
            </a:r>
          </a:p>
          <a:p>
            <a:r>
              <a:rPr lang="en-US" dirty="0"/>
              <a:t>The </a:t>
            </a:r>
            <a:r>
              <a:rPr lang="en-US" b="1" u="sng" dirty="0"/>
              <a:t>SR receiver </a:t>
            </a:r>
            <a:r>
              <a:rPr lang="en-US" dirty="0"/>
              <a:t>will acknowledge a correctly received packet whether or not it is in order. </a:t>
            </a:r>
          </a:p>
          <a:p>
            <a:r>
              <a:rPr lang="en-US" dirty="0"/>
              <a:t>Out-of-order packets are buffered until any missing packets (that is, packets with lower sequence numbers) are received, at which point a batch of packets can be delivered in order to the upper layer. </a:t>
            </a:r>
          </a:p>
          <a:p>
            <a:endParaRPr lang="en-US" dirty="0"/>
          </a:p>
        </p:txBody>
      </p:sp>
    </p:spTree>
    <p:extLst>
      <p:ext uri="{BB962C8B-B14F-4D97-AF65-F5344CB8AC3E}">
        <p14:creationId xmlns:p14="http://schemas.microsoft.com/office/powerpoint/2010/main" val="588183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8371"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944F3DC7-8C4C-4CB1-BA47-54F917D49035}" type="slidenum">
              <a:rPr lang="en-US" altLang="en-US" sz="1200">
                <a:latin typeface="Tahoma" panose="020B0604030504040204" pitchFamily="34" charset="0"/>
              </a:rPr>
              <a:pPr>
                <a:lnSpc>
                  <a:spcPct val="100000"/>
                </a:lnSpc>
                <a:spcBef>
                  <a:spcPct val="0"/>
                </a:spcBef>
                <a:buClrTx/>
                <a:buSzTx/>
                <a:buFontTx/>
                <a:buNone/>
              </a:pPr>
              <a:t>44</a:t>
            </a:fld>
            <a:endParaRPr lang="en-US" altLang="en-US" sz="1200">
              <a:latin typeface="Tahoma" panose="020B0604030504040204" pitchFamily="34" charset="0"/>
            </a:endParaRPr>
          </a:p>
        </p:txBody>
      </p:sp>
      <p:sp>
        <p:nvSpPr>
          <p:cNvPr id="53252" name="Rectangle 2"/>
          <p:cNvSpPr>
            <a:spLocks noGrp="1" noChangeArrowheads="1"/>
          </p:cNvSpPr>
          <p:nvPr>
            <p:ph type="title"/>
          </p:nvPr>
        </p:nvSpPr>
        <p:spPr>
          <a:xfrm>
            <a:off x="1809751" y="182564"/>
            <a:ext cx="8486775" cy="898525"/>
          </a:xfrm>
        </p:spPr>
        <p:txBody>
          <a:bodyPr/>
          <a:lstStyle/>
          <a:p>
            <a:pPr>
              <a:defRPr/>
            </a:pPr>
            <a:r>
              <a:rPr lang="en-US" sz="3600">
                <a:ea typeface="ＭＳ Ｐゴシック" charset="0"/>
              </a:rPr>
              <a:t>Selective repeat: sender, receiver windows</a:t>
            </a:r>
            <a:endParaRPr lang="en-US">
              <a:ea typeface="ＭＳ Ｐゴシック" charset="0"/>
              <a:cs typeface="+mj-cs"/>
            </a:endParaRPr>
          </a:p>
        </p:txBody>
      </p:sp>
      <p:pic>
        <p:nvPicPr>
          <p:cNvPr id="58373" name="Picture 3" descr="sr_seqn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404939"/>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4"/>
          <p:cNvSpPr>
            <a:spLocks noChangeArrowheads="1"/>
          </p:cNvSpPr>
          <p:nvPr/>
        </p:nvSpPr>
        <p:spPr bwMode="auto">
          <a:xfrm>
            <a:off x="2917825" y="1917701"/>
            <a:ext cx="2141538" cy="614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8375" name="Rectangle 5"/>
          <p:cNvSpPr>
            <a:spLocks noChangeArrowheads="1"/>
          </p:cNvSpPr>
          <p:nvPr/>
        </p:nvSpPr>
        <p:spPr bwMode="auto">
          <a:xfrm>
            <a:off x="3552826" y="4516439"/>
            <a:ext cx="2130425" cy="579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pic>
        <p:nvPicPr>
          <p:cNvPr id="58376"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9" y="8223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609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5939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C1DF7D8D-4FE4-426D-ABC9-681E8A5911C7}" type="slidenum">
              <a:rPr lang="en-US" altLang="en-US" sz="1200">
                <a:latin typeface="Tahoma" panose="020B0604030504040204" pitchFamily="34" charset="0"/>
              </a:rPr>
              <a:pPr>
                <a:lnSpc>
                  <a:spcPct val="100000"/>
                </a:lnSpc>
                <a:spcBef>
                  <a:spcPct val="0"/>
                </a:spcBef>
                <a:buClrTx/>
                <a:buSzTx/>
                <a:buFontTx/>
                <a:buNone/>
              </a:pPr>
              <a:t>45</a:t>
            </a:fld>
            <a:endParaRPr lang="en-US" altLang="en-US" sz="1200">
              <a:latin typeface="Tahoma" panose="020B0604030504040204" pitchFamily="34" charset="0"/>
            </a:endParaRPr>
          </a:p>
        </p:txBody>
      </p:sp>
      <p:pic>
        <p:nvPicPr>
          <p:cNvPr id="59396" name="Picture 1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898525"/>
            <a:ext cx="4113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a:xfrm>
            <a:off x="1971675" y="247650"/>
            <a:ext cx="7772400" cy="838200"/>
          </a:xfrm>
        </p:spPr>
        <p:txBody>
          <a:bodyPr/>
          <a:lstStyle/>
          <a:p>
            <a:pPr>
              <a:defRPr/>
            </a:pPr>
            <a:r>
              <a:rPr lang="en-US">
                <a:ea typeface="ＭＳ Ｐゴシック" charset="0"/>
                <a:cs typeface="+mj-cs"/>
              </a:rPr>
              <a:t>Selective repeat</a:t>
            </a:r>
          </a:p>
        </p:txBody>
      </p:sp>
      <p:sp>
        <p:nvSpPr>
          <p:cNvPr id="54278" name="Rectangle 3"/>
          <p:cNvSpPr>
            <a:spLocks noGrp="1" noChangeArrowheads="1"/>
          </p:cNvSpPr>
          <p:nvPr>
            <p:ph type="body" sz="half" idx="1"/>
          </p:nvPr>
        </p:nvSpPr>
        <p:spPr/>
        <p:txBody>
          <a:bodyPr>
            <a:normAutofit fontScale="62500" lnSpcReduction="20000"/>
          </a:bodyPr>
          <a:lstStyle/>
          <a:p>
            <a:pPr>
              <a:buFont typeface="Wingdings" charset="0"/>
              <a:buNone/>
              <a:defRPr/>
            </a:pPr>
            <a:r>
              <a:rPr lang="en-US" dirty="0">
                <a:solidFill>
                  <a:srgbClr val="CC0000"/>
                </a:solidFill>
                <a:ea typeface="ＭＳ Ｐゴシック" charset="0"/>
                <a:cs typeface="+mn-cs"/>
              </a:rPr>
              <a:t>data from above:</a:t>
            </a:r>
          </a:p>
          <a:p>
            <a:pPr>
              <a:buFont typeface="Wingdings" charset="0"/>
              <a:buChar char="v"/>
              <a:defRPr/>
            </a:pPr>
            <a:r>
              <a:rPr lang="en-US" sz="2400" dirty="0">
                <a:ea typeface="ＭＳ Ｐゴシック" charset="0"/>
              </a:rPr>
              <a:t>if next available </a:t>
            </a:r>
            <a:r>
              <a:rPr lang="en-US" sz="2400" dirty="0" err="1">
                <a:ea typeface="ＭＳ Ｐゴシック" charset="0"/>
              </a:rPr>
              <a:t>seq</a:t>
            </a:r>
            <a:r>
              <a:rPr lang="en-US" sz="2400" dirty="0">
                <a:ea typeface="ＭＳ Ｐゴシック" charset="0"/>
              </a:rPr>
              <a:t> # is in window, send </a:t>
            </a:r>
            <a:r>
              <a:rPr lang="en-US" sz="2400" dirty="0" err="1">
                <a:ea typeface="ＭＳ Ｐゴシック" charset="0"/>
              </a:rPr>
              <a:t>pkt</a:t>
            </a:r>
            <a:endParaRPr lang="en-US" sz="2400" dirty="0">
              <a:ea typeface="ＭＳ Ｐゴシック" charset="0"/>
            </a:endParaRPr>
          </a:p>
          <a:p>
            <a:pPr>
              <a:buFont typeface="Wingdings" charset="0"/>
              <a:buChar char="v"/>
              <a:defRPr/>
            </a:pPr>
            <a:r>
              <a:rPr lang="en-US" sz="2400" dirty="0">
                <a:ea typeface="ＭＳ Ｐゴシック" charset="0"/>
              </a:rPr>
              <a:t>otherwise it is either buffered or returned to the upper layer for later transmission</a:t>
            </a:r>
          </a:p>
          <a:p>
            <a:pPr>
              <a:buFont typeface="Wingdings" charset="0"/>
              <a:buNone/>
              <a:defRPr/>
            </a:pPr>
            <a:r>
              <a:rPr lang="en-US" dirty="0">
                <a:solidFill>
                  <a:srgbClr val="CC0000"/>
                </a:solidFill>
                <a:ea typeface="ＭＳ Ｐゴシック" charset="0"/>
                <a:cs typeface="+mn-cs"/>
              </a:rPr>
              <a:t>timeout(n):</a:t>
            </a:r>
          </a:p>
          <a:p>
            <a:pPr>
              <a:buFont typeface="Wingdings" charset="0"/>
              <a:buChar char="v"/>
              <a:defRPr/>
            </a:pPr>
            <a:r>
              <a:rPr lang="en-US" sz="2400" dirty="0">
                <a:solidFill>
                  <a:srgbClr val="008000"/>
                </a:solidFill>
                <a:ea typeface="ＭＳ Ｐゴシック" charset="0"/>
              </a:rPr>
              <a:t>Timers are again used to protect against lost packets. </a:t>
            </a:r>
          </a:p>
          <a:p>
            <a:pPr>
              <a:buFont typeface="Wingdings" charset="0"/>
              <a:buChar char="v"/>
              <a:defRPr/>
            </a:pPr>
            <a:r>
              <a:rPr lang="en-US" sz="2400" dirty="0">
                <a:solidFill>
                  <a:srgbClr val="008000"/>
                </a:solidFill>
                <a:ea typeface="ＭＳ Ｐゴシック" charset="0"/>
              </a:rPr>
              <a:t>However, each packet must now have its own logical timer, since only a single packet will be transmitted on timeout.</a:t>
            </a:r>
          </a:p>
          <a:p>
            <a:pPr marL="0" indent="0">
              <a:buNone/>
              <a:defRPr/>
            </a:pPr>
            <a:r>
              <a:rPr lang="en-US" sz="2400" dirty="0">
                <a:solidFill>
                  <a:srgbClr val="008000"/>
                </a:solidFill>
                <a:ea typeface="ＭＳ Ｐゴシック" charset="0"/>
              </a:rPr>
              <a:t> </a:t>
            </a:r>
            <a:r>
              <a:rPr lang="en-US" sz="2400" dirty="0">
                <a:solidFill>
                  <a:srgbClr val="CC0000"/>
                </a:solidFill>
                <a:ea typeface="ＭＳ Ｐゴシック" charset="0"/>
              </a:rPr>
              <a:t>ACK(n)</a:t>
            </a:r>
            <a:r>
              <a:rPr lang="en-US" sz="1800" dirty="0">
                <a:ea typeface="ＭＳ Ｐゴシック" charset="0"/>
              </a:rPr>
              <a:t>:</a:t>
            </a:r>
            <a:endParaRPr lang="en-US" sz="2400" dirty="0">
              <a:ea typeface="ＭＳ Ｐゴシック" charset="0"/>
            </a:endParaRPr>
          </a:p>
          <a:p>
            <a:pPr>
              <a:buFont typeface="Wingdings" charset="0"/>
              <a:buChar char="v"/>
              <a:defRPr/>
            </a:pPr>
            <a:r>
              <a:rPr lang="en-US" sz="2400" dirty="0">
                <a:ea typeface="ＭＳ Ｐゴシック" charset="0"/>
              </a:rPr>
              <a:t>mark </a:t>
            </a:r>
            <a:r>
              <a:rPr lang="en-US" sz="2400" dirty="0" err="1">
                <a:ea typeface="ＭＳ Ｐゴシック" charset="0"/>
              </a:rPr>
              <a:t>pkt</a:t>
            </a:r>
            <a:r>
              <a:rPr lang="en-US" sz="2400" dirty="0">
                <a:ea typeface="ＭＳ Ｐゴシック" charset="0"/>
              </a:rPr>
              <a:t> n as received</a:t>
            </a:r>
          </a:p>
          <a:p>
            <a:pPr>
              <a:buFont typeface="Wingdings" charset="0"/>
              <a:buChar char="v"/>
              <a:defRPr/>
            </a:pPr>
            <a:r>
              <a:rPr lang="en-US" sz="2400" dirty="0">
                <a:ea typeface="ＭＳ Ｐゴシック" charset="0"/>
              </a:rPr>
              <a:t> If the packet’s sequence number is equal to </a:t>
            </a:r>
            <a:r>
              <a:rPr lang="en-US" sz="2400" dirty="0" err="1">
                <a:ea typeface="ＭＳ Ｐゴシック" charset="0"/>
              </a:rPr>
              <a:t>sendbase</a:t>
            </a:r>
            <a:r>
              <a:rPr lang="en-US" sz="2400" dirty="0">
                <a:ea typeface="ＭＳ Ｐゴシック" charset="0"/>
              </a:rPr>
              <a:t>, the window base is moved forward to the unacknowledged packet with the smallest sequence number. </a:t>
            </a:r>
          </a:p>
          <a:p>
            <a:pPr>
              <a:buFont typeface="Wingdings" charset="0"/>
              <a:buChar char="v"/>
              <a:defRPr/>
            </a:pPr>
            <a:r>
              <a:rPr lang="en-US" sz="2400" dirty="0">
                <a:ea typeface="ＭＳ Ｐゴシック" charset="0"/>
              </a:rPr>
              <a:t>If the window moves and there are </a:t>
            </a:r>
            <a:r>
              <a:rPr lang="en-US" sz="2400" dirty="0" err="1">
                <a:ea typeface="ＭＳ Ｐゴシック" charset="0"/>
              </a:rPr>
              <a:t>untransmitted</a:t>
            </a:r>
            <a:r>
              <a:rPr lang="en-US" sz="2400" dirty="0">
                <a:ea typeface="ＭＳ Ｐゴシック" charset="0"/>
              </a:rPr>
              <a:t> packets with sequence numbers that now fall within the window, these packets are transmitted.</a:t>
            </a:r>
          </a:p>
          <a:p>
            <a:pPr>
              <a:buFont typeface="Wingdings" charset="0"/>
              <a:buChar char="v"/>
              <a:defRPr/>
            </a:pPr>
            <a:endParaRPr lang="en-US" dirty="0">
              <a:ea typeface="ＭＳ Ｐゴシック" charset="0"/>
              <a:cs typeface="+mn-cs"/>
            </a:endParaRPr>
          </a:p>
        </p:txBody>
      </p:sp>
      <p:sp>
        <p:nvSpPr>
          <p:cNvPr id="59399" name="Rectangle 4"/>
          <p:cNvSpPr>
            <a:spLocks noChangeArrowheads="1"/>
          </p:cNvSpPr>
          <p:nvPr/>
        </p:nvSpPr>
        <p:spPr bwMode="auto">
          <a:xfrm>
            <a:off x="807244" y="1438275"/>
            <a:ext cx="5212556" cy="46101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9400" name="Group 5"/>
          <p:cNvGrpSpPr>
            <a:grpSpLocks/>
          </p:cNvGrpSpPr>
          <p:nvPr/>
        </p:nvGrpSpPr>
        <p:grpSpPr bwMode="auto">
          <a:xfrm>
            <a:off x="2222501" y="1155701"/>
            <a:ext cx="1160463" cy="519113"/>
            <a:chOff x="1100" y="3896"/>
            <a:chExt cx="731" cy="327"/>
          </a:xfrm>
        </p:grpSpPr>
        <p:sp>
          <p:nvSpPr>
            <p:cNvPr id="59406" name="Rectangle 6"/>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9407" name="Text Box 7"/>
            <p:cNvSpPr txBox="1">
              <a:spLocks noChangeArrowheads="1"/>
            </p:cNvSpPr>
            <p:nvPr/>
          </p:nvSpPr>
          <p:spPr bwMode="auto">
            <a:xfrm>
              <a:off x="1100" y="3896"/>
              <a:ext cx="731"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800">
                  <a:solidFill>
                    <a:srgbClr val="000099"/>
                  </a:solidFill>
                </a:rPr>
                <a:t>sender</a:t>
              </a:r>
            </a:p>
          </p:txBody>
        </p:sp>
      </p:grpSp>
      <p:sp>
        <p:nvSpPr>
          <p:cNvPr id="59401" name="Rectangle 8"/>
          <p:cNvSpPr>
            <a:spLocks noChangeArrowheads="1"/>
          </p:cNvSpPr>
          <p:nvPr/>
        </p:nvSpPr>
        <p:spPr bwMode="auto">
          <a:xfrm>
            <a:off x="6524625" y="158115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5000"/>
              </a:lnSpc>
              <a:spcBef>
                <a:spcPct val="20000"/>
              </a:spcBef>
              <a:buClr>
                <a:srgbClr val="000099"/>
              </a:buClr>
              <a:buSzPct val="65000"/>
              <a:buFont typeface="Wingdings" panose="05000000000000000000" pitchFamily="2" charset="2"/>
              <a:buNone/>
            </a:pPr>
            <a:r>
              <a:rPr lang="en-US" altLang="en-US" sz="2800">
                <a:solidFill>
                  <a:srgbClr val="CC0000"/>
                </a:solidFill>
                <a:latin typeface="Gill Sans MT" panose="020B0502020104020203" pitchFamily="34" charset="0"/>
              </a:rPr>
              <a:t>pkt n in </a:t>
            </a:r>
            <a:r>
              <a:rPr lang="en-US" altLang="en-US" sz="1800">
                <a:solidFill>
                  <a:srgbClr val="CC0000"/>
                </a:solidFill>
                <a:latin typeface="Gill Sans MT" panose="020B0502020104020203" pitchFamily="34" charset="0"/>
              </a:rPr>
              <a:t>[rcvbase, rcvbase+N-1]</a:t>
            </a:r>
            <a:endParaRPr lang="en-US" altLang="en-US" sz="2800">
              <a:solidFill>
                <a:srgbClr val="CC0000"/>
              </a:solidFill>
              <a:latin typeface="Gill Sans MT" panose="020B0502020104020203" pitchFamily="34" charset="0"/>
            </a:endParaRPr>
          </a:p>
          <a:p>
            <a:pPr algn="l">
              <a:lnSpc>
                <a:spcPct val="85000"/>
              </a:lnSpc>
              <a:spcBef>
                <a:spcPct val="20000"/>
              </a:spcBef>
              <a:buClr>
                <a:srgbClr val="000099"/>
              </a:buClr>
              <a:buSzPct val="65000"/>
              <a:buFont typeface="Wingdings" panose="05000000000000000000" pitchFamily="2" charset="2"/>
              <a:buChar char="v"/>
            </a:pPr>
            <a:r>
              <a:rPr lang="en-US" altLang="en-US" sz="2400">
                <a:latin typeface="Gill Sans MT" panose="020B0502020104020203" pitchFamily="34" charset="0"/>
              </a:rPr>
              <a:t>send ACK(n)</a:t>
            </a:r>
          </a:p>
          <a:p>
            <a:pPr algn="l">
              <a:lnSpc>
                <a:spcPct val="85000"/>
              </a:lnSpc>
              <a:spcBef>
                <a:spcPct val="20000"/>
              </a:spcBef>
              <a:buClr>
                <a:srgbClr val="000099"/>
              </a:buClr>
              <a:buSzPct val="65000"/>
              <a:buFont typeface="Wingdings" panose="05000000000000000000" pitchFamily="2" charset="2"/>
              <a:buChar char="v"/>
            </a:pPr>
            <a:r>
              <a:rPr lang="en-US" altLang="en-US" sz="2400">
                <a:solidFill>
                  <a:srgbClr val="0000FF"/>
                </a:solidFill>
                <a:latin typeface="Gill Sans MT" panose="020B0502020104020203" pitchFamily="34" charset="0"/>
              </a:rPr>
              <a:t>out-of-order: buffer</a:t>
            </a:r>
          </a:p>
          <a:p>
            <a:pPr algn="l">
              <a:lnSpc>
                <a:spcPct val="85000"/>
              </a:lnSpc>
              <a:spcBef>
                <a:spcPct val="20000"/>
              </a:spcBef>
              <a:buClr>
                <a:srgbClr val="000099"/>
              </a:buClr>
              <a:buSzPct val="65000"/>
              <a:buFont typeface="Wingdings" panose="05000000000000000000" pitchFamily="2" charset="2"/>
              <a:buChar char="v"/>
            </a:pPr>
            <a:r>
              <a:rPr lang="en-US" altLang="en-US" sz="2400">
                <a:latin typeface="Gill Sans MT" panose="020B0502020104020203" pitchFamily="34" charset="0"/>
              </a:rPr>
              <a:t>in-order: deliver (also deliver buffered, in-order pkts), advance window to next not-yet-received pkt</a:t>
            </a:r>
          </a:p>
          <a:p>
            <a:pPr algn="l">
              <a:lnSpc>
                <a:spcPct val="85000"/>
              </a:lnSpc>
              <a:spcBef>
                <a:spcPct val="20000"/>
              </a:spcBef>
              <a:buClr>
                <a:srgbClr val="000099"/>
              </a:buClr>
              <a:buSzPct val="65000"/>
              <a:buFont typeface="Wingdings" panose="05000000000000000000" pitchFamily="2" charset="2"/>
              <a:buNone/>
            </a:pPr>
            <a:r>
              <a:rPr lang="en-US" altLang="en-US" sz="2800">
                <a:solidFill>
                  <a:srgbClr val="CC0000"/>
                </a:solidFill>
                <a:latin typeface="Gill Sans MT" panose="020B0502020104020203" pitchFamily="34" charset="0"/>
              </a:rPr>
              <a:t>pkt n in </a:t>
            </a:r>
            <a:r>
              <a:rPr lang="en-US" altLang="en-US" sz="1800">
                <a:solidFill>
                  <a:srgbClr val="CC0000"/>
                </a:solidFill>
                <a:latin typeface="Gill Sans MT" panose="020B0502020104020203" pitchFamily="34" charset="0"/>
              </a:rPr>
              <a:t>[rcvbase-N,rcvbase-1]</a:t>
            </a:r>
            <a:endParaRPr lang="en-US" altLang="en-US" sz="2800">
              <a:solidFill>
                <a:srgbClr val="CC0000"/>
              </a:solidFill>
              <a:latin typeface="Gill Sans MT" panose="020B0502020104020203" pitchFamily="34" charset="0"/>
            </a:endParaRPr>
          </a:p>
          <a:p>
            <a:pPr algn="l">
              <a:lnSpc>
                <a:spcPct val="85000"/>
              </a:lnSpc>
              <a:spcBef>
                <a:spcPct val="20000"/>
              </a:spcBef>
              <a:buClr>
                <a:srgbClr val="000099"/>
              </a:buClr>
              <a:buSzPct val="65000"/>
              <a:buFont typeface="Wingdings" panose="05000000000000000000" pitchFamily="2" charset="2"/>
              <a:buChar char="v"/>
            </a:pPr>
            <a:r>
              <a:rPr lang="en-US" altLang="en-US" sz="2400">
                <a:latin typeface="Gill Sans MT" panose="020B0502020104020203" pitchFamily="34" charset="0"/>
              </a:rPr>
              <a:t>ACK(n)</a:t>
            </a:r>
          </a:p>
          <a:p>
            <a:pPr algn="l">
              <a:lnSpc>
                <a:spcPct val="85000"/>
              </a:lnSpc>
              <a:spcBef>
                <a:spcPct val="20000"/>
              </a:spcBef>
              <a:buClr>
                <a:srgbClr val="000099"/>
              </a:buClr>
              <a:buSzPct val="65000"/>
              <a:buFont typeface="Wingdings" panose="05000000000000000000" pitchFamily="2" charset="2"/>
              <a:buNone/>
            </a:pPr>
            <a:r>
              <a:rPr lang="en-US" altLang="en-US" sz="2800">
                <a:solidFill>
                  <a:srgbClr val="CC0000"/>
                </a:solidFill>
                <a:latin typeface="Gill Sans MT" panose="020B0502020104020203" pitchFamily="34" charset="0"/>
              </a:rPr>
              <a:t>otherwise:</a:t>
            </a:r>
            <a:r>
              <a:rPr lang="en-US" altLang="en-US" sz="2400">
                <a:solidFill>
                  <a:srgbClr val="FF0000"/>
                </a:solidFill>
                <a:latin typeface="Gill Sans MT" panose="020B0502020104020203" pitchFamily="34" charset="0"/>
              </a:rPr>
              <a:t> </a:t>
            </a:r>
          </a:p>
          <a:p>
            <a:pPr algn="l">
              <a:lnSpc>
                <a:spcPct val="85000"/>
              </a:lnSpc>
              <a:spcBef>
                <a:spcPct val="20000"/>
              </a:spcBef>
              <a:buClr>
                <a:srgbClr val="000099"/>
              </a:buClr>
              <a:buSzPct val="65000"/>
              <a:buFont typeface="Wingdings" panose="05000000000000000000" pitchFamily="2" charset="2"/>
              <a:buChar char="v"/>
            </a:pPr>
            <a:r>
              <a:rPr lang="en-US" altLang="en-US" sz="2400">
                <a:latin typeface="Gill Sans MT" panose="020B0502020104020203" pitchFamily="34" charset="0"/>
              </a:rPr>
              <a:t>ignore </a:t>
            </a:r>
            <a:endParaRPr lang="en-US" altLang="en-US" sz="2800">
              <a:latin typeface="Gill Sans MT" panose="020B0502020104020203" pitchFamily="34" charset="0"/>
            </a:endParaRPr>
          </a:p>
          <a:p>
            <a:pPr algn="l">
              <a:lnSpc>
                <a:spcPct val="85000"/>
              </a:lnSpc>
              <a:spcBef>
                <a:spcPct val="20000"/>
              </a:spcBef>
              <a:buClr>
                <a:srgbClr val="000099"/>
              </a:buClr>
              <a:buSzPct val="65000"/>
              <a:buFont typeface="Wingdings" panose="05000000000000000000" pitchFamily="2" charset="2"/>
              <a:buChar char="v"/>
            </a:pPr>
            <a:endParaRPr lang="en-US" altLang="en-US" sz="2800">
              <a:latin typeface="Gill Sans MT" panose="020B0502020104020203" pitchFamily="34" charset="0"/>
            </a:endParaRPr>
          </a:p>
        </p:txBody>
      </p:sp>
      <p:sp>
        <p:nvSpPr>
          <p:cNvPr id="59402" name="Rectangle 9"/>
          <p:cNvSpPr>
            <a:spLocks noChangeArrowheads="1"/>
          </p:cNvSpPr>
          <p:nvPr/>
        </p:nvSpPr>
        <p:spPr bwMode="auto">
          <a:xfrm>
            <a:off x="6486526" y="1438275"/>
            <a:ext cx="3838575" cy="46101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59403" name="Group 10"/>
          <p:cNvGrpSpPr>
            <a:grpSpLocks/>
          </p:cNvGrpSpPr>
          <p:nvPr/>
        </p:nvGrpSpPr>
        <p:grpSpPr bwMode="auto">
          <a:xfrm>
            <a:off x="6710363" y="1127126"/>
            <a:ext cx="1365250" cy="519113"/>
            <a:chOff x="3339" y="158"/>
            <a:chExt cx="860" cy="327"/>
          </a:xfrm>
        </p:grpSpPr>
        <p:sp>
          <p:nvSpPr>
            <p:cNvPr id="59404" name="Rectangle 11"/>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9405" name="Text Box 12"/>
            <p:cNvSpPr txBox="1">
              <a:spLocks noChangeArrowheads="1"/>
            </p:cNvSpPr>
            <p:nvPr/>
          </p:nvSpPr>
          <p:spPr bwMode="auto">
            <a:xfrm>
              <a:off x="3339" y="158"/>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800">
                  <a:solidFill>
                    <a:srgbClr val="000099"/>
                  </a:solidFill>
                </a:rPr>
                <a:t>receiver</a:t>
              </a:r>
            </a:p>
          </p:txBody>
        </p:sp>
      </p:grpSp>
    </p:spTree>
    <p:extLst>
      <p:ext uri="{BB962C8B-B14F-4D97-AF65-F5344CB8AC3E}">
        <p14:creationId xmlns:p14="http://schemas.microsoft.com/office/powerpoint/2010/main" val="595761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152400"/>
            <a:ext cx="8887691" cy="6386513"/>
          </a:xfrm>
          <a:prstGeom prst="rect">
            <a:avLst/>
          </a:prstGeom>
        </p:spPr>
      </p:pic>
    </p:spTree>
    <p:extLst>
      <p:ext uri="{BB962C8B-B14F-4D97-AF65-F5344CB8AC3E}">
        <p14:creationId xmlns:p14="http://schemas.microsoft.com/office/powerpoint/2010/main" val="2241128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60419"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61F4E40A-3E09-48A2-A4B8-36C02B2C97EE}" type="slidenum">
              <a:rPr lang="en-US" altLang="en-US" sz="1200">
                <a:latin typeface="Tahoma" panose="020B0604030504040204" pitchFamily="34" charset="0"/>
              </a:rPr>
              <a:pPr>
                <a:lnSpc>
                  <a:spcPct val="100000"/>
                </a:lnSpc>
                <a:spcBef>
                  <a:spcPct val="0"/>
                </a:spcBef>
                <a:buClrTx/>
                <a:buSzTx/>
                <a:buFontTx/>
                <a:buNone/>
              </a:pPr>
              <a:t>47</a:t>
            </a:fld>
            <a:endParaRPr lang="en-US" altLang="en-US" sz="1200">
              <a:latin typeface="Tahoma" panose="020B0604030504040204" pitchFamily="34" charset="0"/>
            </a:endParaRPr>
          </a:p>
        </p:txBody>
      </p:sp>
      <p:pic>
        <p:nvPicPr>
          <p:cNvPr id="60420" name="Picture 9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1" y="806450"/>
            <a:ext cx="5027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2"/>
          <p:cNvSpPr>
            <a:spLocks noGrp="1" noChangeArrowheads="1"/>
          </p:cNvSpPr>
          <p:nvPr>
            <p:ph type="title"/>
          </p:nvPr>
        </p:nvSpPr>
        <p:spPr>
          <a:xfrm>
            <a:off x="1841500" y="198438"/>
            <a:ext cx="7772400" cy="838200"/>
          </a:xfrm>
        </p:spPr>
        <p:txBody>
          <a:bodyPr/>
          <a:lstStyle/>
          <a:p>
            <a:pPr>
              <a:defRPr/>
            </a:pPr>
            <a:r>
              <a:rPr lang="en-US" sz="3600">
                <a:ea typeface="ＭＳ Ｐゴシック" charset="0"/>
              </a:rPr>
              <a:t>Selective repeat in action</a:t>
            </a:r>
          </a:p>
        </p:txBody>
      </p:sp>
      <p:sp>
        <p:nvSpPr>
          <p:cNvPr id="60422" name="Text Box 4"/>
          <p:cNvSpPr txBox="1">
            <a:spLocks noChangeArrowheads="1"/>
          </p:cNvSpPr>
          <p:nvPr/>
        </p:nvSpPr>
        <p:spPr bwMode="auto">
          <a:xfrm>
            <a:off x="4189414" y="1490663"/>
            <a:ext cx="124618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Tahoma" panose="020B0604030504040204" pitchFamily="34" charset="0"/>
              </a:rPr>
              <a:t>send  pkt0</a:t>
            </a:r>
          </a:p>
          <a:p>
            <a:pPr algn="r">
              <a:lnSpc>
                <a:spcPct val="100000"/>
              </a:lnSpc>
              <a:spcBef>
                <a:spcPct val="0"/>
              </a:spcBef>
              <a:buClrTx/>
              <a:buSzTx/>
              <a:buFontTx/>
              <a:buNone/>
            </a:pPr>
            <a:r>
              <a:rPr lang="en-US" altLang="en-US" sz="1800">
                <a:latin typeface="Tahoma" panose="020B0604030504040204" pitchFamily="34" charset="0"/>
              </a:rPr>
              <a:t>send  pkt1</a:t>
            </a:r>
          </a:p>
          <a:p>
            <a:pPr algn="r">
              <a:lnSpc>
                <a:spcPct val="100000"/>
              </a:lnSpc>
              <a:spcBef>
                <a:spcPct val="0"/>
              </a:spcBef>
              <a:buClrTx/>
              <a:buSzTx/>
              <a:buFontTx/>
              <a:buNone/>
            </a:pPr>
            <a:r>
              <a:rPr lang="en-US" altLang="en-US" sz="1800">
                <a:latin typeface="Tahoma" panose="020B0604030504040204" pitchFamily="34" charset="0"/>
              </a:rPr>
              <a:t>send  pkt2</a:t>
            </a:r>
          </a:p>
          <a:p>
            <a:pPr algn="r">
              <a:lnSpc>
                <a:spcPct val="100000"/>
              </a:lnSpc>
              <a:spcBef>
                <a:spcPct val="0"/>
              </a:spcBef>
              <a:buClrTx/>
              <a:buSzTx/>
              <a:buFontTx/>
              <a:buNone/>
            </a:pPr>
            <a:r>
              <a:rPr lang="en-US" altLang="en-US" sz="1800">
                <a:latin typeface="Tahoma" panose="020B0604030504040204" pitchFamily="34" charset="0"/>
              </a:rPr>
              <a:t>send  pkt3</a:t>
            </a:r>
          </a:p>
          <a:p>
            <a:pPr algn="r">
              <a:lnSpc>
                <a:spcPct val="100000"/>
              </a:lnSpc>
              <a:spcBef>
                <a:spcPct val="0"/>
              </a:spcBef>
              <a:buClrTx/>
              <a:buSzTx/>
              <a:buFontTx/>
              <a:buNone/>
            </a:pPr>
            <a:r>
              <a:rPr lang="en-US" altLang="en-US" sz="1800">
                <a:latin typeface="Tahoma" panose="020B0604030504040204" pitchFamily="34" charset="0"/>
              </a:rPr>
              <a:t>(wait)</a:t>
            </a:r>
          </a:p>
        </p:txBody>
      </p:sp>
      <p:sp>
        <p:nvSpPr>
          <p:cNvPr id="60423" name="Text Box 5"/>
          <p:cNvSpPr txBox="1">
            <a:spLocks noChangeArrowheads="1"/>
          </p:cNvSpPr>
          <p:nvPr/>
        </p:nvSpPr>
        <p:spPr bwMode="auto">
          <a:xfrm>
            <a:off x="4510089" y="1119189"/>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i="1" u="sng">
                <a:solidFill>
                  <a:srgbClr val="000099"/>
                </a:solidFill>
                <a:latin typeface="Tahoma" panose="020B0604030504040204" pitchFamily="34" charset="0"/>
              </a:rPr>
              <a:t>sender</a:t>
            </a:r>
          </a:p>
        </p:txBody>
      </p:sp>
      <p:sp>
        <p:nvSpPr>
          <p:cNvPr id="60424" name="Text Box 6"/>
          <p:cNvSpPr txBox="1">
            <a:spLocks noChangeArrowheads="1"/>
          </p:cNvSpPr>
          <p:nvPr/>
        </p:nvSpPr>
        <p:spPr bwMode="auto">
          <a:xfrm>
            <a:off x="7540626" y="1138239"/>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i="1" u="sng">
                <a:solidFill>
                  <a:srgbClr val="008000"/>
                </a:solidFill>
                <a:latin typeface="Tahoma" panose="020B0604030504040204" pitchFamily="34" charset="0"/>
              </a:rPr>
              <a:t>receiver</a:t>
            </a:r>
          </a:p>
        </p:txBody>
      </p:sp>
      <p:sp>
        <p:nvSpPr>
          <p:cNvPr id="60425" name="Line 7"/>
          <p:cNvSpPr>
            <a:spLocks noChangeShapeType="1"/>
          </p:cNvSpPr>
          <p:nvPr/>
        </p:nvSpPr>
        <p:spPr bwMode="auto">
          <a:xfrm>
            <a:off x="7615238" y="1736726"/>
            <a:ext cx="11112" cy="453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26" name="Text Box 8"/>
          <p:cNvSpPr txBox="1">
            <a:spLocks noChangeArrowheads="1"/>
          </p:cNvSpPr>
          <p:nvPr/>
        </p:nvSpPr>
        <p:spPr bwMode="auto">
          <a:xfrm>
            <a:off x="7558089" y="1931988"/>
            <a:ext cx="25685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pkt0, send ack0</a:t>
            </a:r>
          </a:p>
          <a:p>
            <a:pPr>
              <a:lnSpc>
                <a:spcPct val="100000"/>
              </a:lnSpc>
              <a:spcBef>
                <a:spcPct val="0"/>
              </a:spcBef>
              <a:buClrTx/>
              <a:buSzTx/>
              <a:buFontTx/>
              <a:buNone/>
            </a:pPr>
            <a:r>
              <a:rPr lang="en-US" altLang="en-US" sz="1800">
                <a:latin typeface="Tahoma" panose="020B0604030504040204" pitchFamily="34" charset="0"/>
              </a:rPr>
              <a:t>receive pkt1, send ack1</a:t>
            </a:r>
          </a:p>
          <a:p>
            <a:pPr>
              <a:lnSpc>
                <a:spcPct val="100000"/>
              </a:lnSpc>
              <a:spcBef>
                <a:spcPct val="0"/>
              </a:spcBef>
              <a:buClrTx/>
              <a:buSzTx/>
              <a:buFontTx/>
              <a:buNone/>
            </a:pPr>
            <a:r>
              <a:rPr lang="en-US" altLang="en-US" sz="1800">
                <a:latin typeface="Tahoma" panose="020B0604030504040204" pitchFamily="34" charset="0"/>
              </a:rPr>
              <a:t> </a:t>
            </a:r>
          </a:p>
          <a:p>
            <a:pPr>
              <a:lnSpc>
                <a:spcPct val="100000"/>
              </a:lnSpc>
              <a:spcBef>
                <a:spcPct val="0"/>
              </a:spcBef>
              <a:buClrTx/>
              <a:buSzTx/>
              <a:buFontTx/>
              <a:buNone/>
            </a:pPr>
            <a:r>
              <a:rPr lang="en-US" altLang="en-US" sz="1800">
                <a:latin typeface="Tahoma" panose="020B0604030504040204" pitchFamily="34" charset="0"/>
              </a:rPr>
              <a:t>receive pkt3, buffer, </a:t>
            </a:r>
          </a:p>
          <a:p>
            <a:pPr>
              <a:lnSpc>
                <a:spcPct val="100000"/>
              </a:lnSpc>
              <a:spcBef>
                <a:spcPct val="0"/>
              </a:spcBef>
              <a:buClrTx/>
              <a:buSzTx/>
              <a:buFontTx/>
              <a:buNone/>
            </a:pPr>
            <a:r>
              <a:rPr lang="en-US" altLang="en-US" sz="1800">
                <a:latin typeface="Tahoma" panose="020B0604030504040204" pitchFamily="34" charset="0"/>
              </a:rPr>
              <a:t>           send ack3</a:t>
            </a:r>
          </a:p>
        </p:txBody>
      </p:sp>
      <p:sp>
        <p:nvSpPr>
          <p:cNvPr id="60427" name="Text Box 9"/>
          <p:cNvSpPr txBox="1">
            <a:spLocks noChangeArrowheads="1"/>
          </p:cNvSpPr>
          <p:nvPr/>
        </p:nvSpPr>
        <p:spPr bwMode="auto">
          <a:xfrm>
            <a:off x="3333750" y="3094039"/>
            <a:ext cx="21542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Tahoma" panose="020B0604030504040204" pitchFamily="34" charset="0"/>
              </a:rPr>
              <a:t>rcv ack0, send pkt4</a:t>
            </a:r>
          </a:p>
          <a:p>
            <a:pPr algn="r">
              <a:lnSpc>
                <a:spcPct val="100000"/>
              </a:lnSpc>
              <a:spcBef>
                <a:spcPct val="0"/>
              </a:spcBef>
              <a:buClrTx/>
              <a:buSzTx/>
              <a:buFontTx/>
              <a:buNone/>
            </a:pPr>
            <a:r>
              <a:rPr lang="en-US" altLang="en-US" sz="1800">
                <a:latin typeface="Tahoma" panose="020B0604030504040204" pitchFamily="34" charset="0"/>
              </a:rPr>
              <a:t>rcv ack1, send pkt5</a:t>
            </a:r>
          </a:p>
          <a:p>
            <a:pPr algn="r">
              <a:lnSpc>
                <a:spcPct val="100000"/>
              </a:lnSpc>
              <a:spcBef>
                <a:spcPct val="0"/>
              </a:spcBef>
              <a:buClrTx/>
              <a:buSzTx/>
              <a:buFontTx/>
              <a:buNone/>
            </a:pPr>
            <a:endParaRPr lang="en-US" altLang="en-US" sz="1800">
              <a:latin typeface="Tahoma" panose="020B0604030504040204" pitchFamily="34" charset="0"/>
            </a:endParaRPr>
          </a:p>
        </p:txBody>
      </p:sp>
      <p:pic>
        <p:nvPicPr>
          <p:cNvPr id="60428" name="Picture 10" descr="alarm_clock_ring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0438" y="4241801"/>
            <a:ext cx="4365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9" name="Text Box 11"/>
          <p:cNvSpPr txBox="1">
            <a:spLocks noChangeArrowheads="1"/>
          </p:cNvSpPr>
          <p:nvPr/>
        </p:nvSpPr>
        <p:spPr bwMode="auto">
          <a:xfrm>
            <a:off x="3868739" y="4457700"/>
            <a:ext cx="1538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75000"/>
              </a:lnSpc>
              <a:spcBef>
                <a:spcPct val="0"/>
              </a:spcBef>
              <a:buClrTx/>
              <a:buSzTx/>
              <a:buFontTx/>
              <a:buNone/>
            </a:pPr>
            <a:r>
              <a:rPr lang="en-US" altLang="en-US" sz="1800" i="1">
                <a:solidFill>
                  <a:srgbClr val="FF0000"/>
                </a:solidFill>
                <a:latin typeface="Tahoma" panose="020B0604030504040204" pitchFamily="34" charset="0"/>
              </a:rPr>
              <a:t>pkt 2 timeout</a:t>
            </a:r>
          </a:p>
        </p:txBody>
      </p:sp>
      <p:sp>
        <p:nvSpPr>
          <p:cNvPr id="60430" name="Text Box 12"/>
          <p:cNvSpPr txBox="1">
            <a:spLocks noChangeArrowheads="1"/>
          </p:cNvSpPr>
          <p:nvPr/>
        </p:nvSpPr>
        <p:spPr bwMode="auto">
          <a:xfrm>
            <a:off x="4194175" y="4672014"/>
            <a:ext cx="1246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800">
                <a:latin typeface="Tahoma" panose="020B0604030504040204" pitchFamily="34" charset="0"/>
              </a:rPr>
              <a:t>send  pkt2</a:t>
            </a:r>
          </a:p>
        </p:txBody>
      </p:sp>
      <p:sp>
        <p:nvSpPr>
          <p:cNvPr id="60431" name="Line 14"/>
          <p:cNvSpPr>
            <a:spLocks noChangeShapeType="1"/>
          </p:cNvSpPr>
          <p:nvPr/>
        </p:nvSpPr>
        <p:spPr bwMode="auto">
          <a:xfrm>
            <a:off x="5480050" y="1684338"/>
            <a:ext cx="2101850"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2" name="Line 15"/>
          <p:cNvSpPr>
            <a:spLocks noChangeShapeType="1"/>
          </p:cNvSpPr>
          <p:nvPr/>
        </p:nvSpPr>
        <p:spPr bwMode="auto">
          <a:xfrm>
            <a:off x="5478463" y="1958976"/>
            <a:ext cx="2100262"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3" name="Line 16"/>
          <p:cNvSpPr>
            <a:spLocks noChangeShapeType="1"/>
          </p:cNvSpPr>
          <p:nvPr/>
        </p:nvSpPr>
        <p:spPr bwMode="auto">
          <a:xfrm>
            <a:off x="5494338" y="2222501"/>
            <a:ext cx="876300" cy="20002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4" name="Line 17"/>
          <p:cNvSpPr>
            <a:spLocks noChangeShapeType="1"/>
          </p:cNvSpPr>
          <p:nvPr/>
        </p:nvSpPr>
        <p:spPr bwMode="auto">
          <a:xfrm>
            <a:off x="5500688" y="2508251"/>
            <a:ext cx="2100262"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5" name="Line 18"/>
          <p:cNvSpPr>
            <a:spLocks noChangeShapeType="1"/>
          </p:cNvSpPr>
          <p:nvPr/>
        </p:nvSpPr>
        <p:spPr bwMode="auto">
          <a:xfrm flipH="1">
            <a:off x="5486400" y="2208213"/>
            <a:ext cx="2014538" cy="106680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6" name="Text Box 19"/>
          <p:cNvSpPr txBox="1">
            <a:spLocks noChangeArrowheads="1"/>
          </p:cNvSpPr>
          <p:nvPr/>
        </p:nvSpPr>
        <p:spPr bwMode="auto">
          <a:xfrm>
            <a:off x="6256338" y="2257426"/>
            <a:ext cx="34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b="1">
                <a:solidFill>
                  <a:srgbClr val="FF0000"/>
                </a:solidFill>
                <a:latin typeface="Tahoma" panose="020B0604030504040204" pitchFamily="34" charset="0"/>
              </a:rPr>
              <a:t>X</a:t>
            </a:r>
          </a:p>
        </p:txBody>
      </p:sp>
      <p:sp>
        <p:nvSpPr>
          <p:cNvPr id="60437" name="Text Box 20"/>
          <p:cNvSpPr txBox="1">
            <a:spLocks noChangeArrowheads="1"/>
          </p:cNvSpPr>
          <p:nvPr/>
        </p:nvSpPr>
        <p:spPr bwMode="auto">
          <a:xfrm>
            <a:off x="6415089" y="2278063"/>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i="1">
                <a:solidFill>
                  <a:srgbClr val="FF0000"/>
                </a:solidFill>
                <a:latin typeface="Tahoma" panose="020B0604030504040204" pitchFamily="34" charset="0"/>
              </a:rPr>
              <a:t>loss</a:t>
            </a:r>
          </a:p>
        </p:txBody>
      </p:sp>
      <p:sp>
        <p:nvSpPr>
          <p:cNvPr id="60438" name="Line 21"/>
          <p:cNvSpPr>
            <a:spLocks noChangeShapeType="1"/>
          </p:cNvSpPr>
          <p:nvPr/>
        </p:nvSpPr>
        <p:spPr bwMode="auto">
          <a:xfrm flipH="1">
            <a:off x="5483225" y="2493964"/>
            <a:ext cx="2014538" cy="110013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9" name="Line 22"/>
          <p:cNvSpPr>
            <a:spLocks noChangeShapeType="1"/>
          </p:cNvSpPr>
          <p:nvPr/>
        </p:nvSpPr>
        <p:spPr bwMode="auto">
          <a:xfrm>
            <a:off x="5486401" y="3330576"/>
            <a:ext cx="2100263" cy="4683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0" name="Line 23"/>
          <p:cNvSpPr>
            <a:spLocks noChangeShapeType="1"/>
          </p:cNvSpPr>
          <p:nvPr/>
        </p:nvSpPr>
        <p:spPr bwMode="auto">
          <a:xfrm>
            <a:off x="5518150" y="3649663"/>
            <a:ext cx="2101850"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1" name="Line 24"/>
          <p:cNvSpPr>
            <a:spLocks noChangeShapeType="1"/>
          </p:cNvSpPr>
          <p:nvPr/>
        </p:nvSpPr>
        <p:spPr bwMode="auto">
          <a:xfrm flipH="1">
            <a:off x="5514975" y="3024189"/>
            <a:ext cx="2014538" cy="110013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0442" name="Group 25"/>
          <p:cNvGrpSpPr>
            <a:grpSpLocks/>
          </p:cNvGrpSpPr>
          <p:nvPr/>
        </p:nvGrpSpPr>
        <p:grpSpPr bwMode="auto">
          <a:xfrm>
            <a:off x="5375275" y="2212976"/>
            <a:ext cx="103188" cy="2462213"/>
            <a:chOff x="3651" y="1878"/>
            <a:chExt cx="78" cy="963"/>
          </a:xfrm>
        </p:grpSpPr>
        <p:sp>
          <p:nvSpPr>
            <p:cNvPr id="60485" name="Line 26"/>
            <p:cNvSpPr>
              <a:spLocks noChangeShapeType="1"/>
            </p:cNvSpPr>
            <p:nvPr/>
          </p:nvSpPr>
          <p:spPr bwMode="auto">
            <a:xfrm>
              <a:off x="3729" y="1879"/>
              <a:ext cx="0" cy="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86" name="Line 27"/>
            <p:cNvSpPr>
              <a:spLocks noChangeShapeType="1"/>
            </p:cNvSpPr>
            <p:nvPr/>
          </p:nvSpPr>
          <p:spPr bwMode="auto">
            <a:xfrm flipH="1">
              <a:off x="3651" y="1878"/>
              <a:ext cx="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87" name="Line 28"/>
            <p:cNvSpPr>
              <a:spLocks noChangeShapeType="1"/>
            </p:cNvSpPr>
            <p:nvPr/>
          </p:nvSpPr>
          <p:spPr bwMode="auto">
            <a:xfrm flipH="1">
              <a:off x="3651" y="2841"/>
              <a:ext cx="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0443" name="Line 29"/>
          <p:cNvSpPr>
            <a:spLocks noChangeShapeType="1"/>
          </p:cNvSpPr>
          <p:nvPr/>
        </p:nvSpPr>
        <p:spPr bwMode="auto">
          <a:xfrm>
            <a:off x="5516563" y="4843463"/>
            <a:ext cx="2100262" cy="4683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4" name="Text Box 33"/>
          <p:cNvSpPr txBox="1">
            <a:spLocks noChangeArrowheads="1"/>
          </p:cNvSpPr>
          <p:nvPr/>
        </p:nvSpPr>
        <p:spPr bwMode="auto">
          <a:xfrm>
            <a:off x="7554914" y="3455988"/>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pkt4, buffer, </a:t>
            </a:r>
          </a:p>
          <a:p>
            <a:pPr>
              <a:lnSpc>
                <a:spcPct val="100000"/>
              </a:lnSpc>
              <a:spcBef>
                <a:spcPct val="0"/>
              </a:spcBef>
              <a:buClrTx/>
              <a:buSzTx/>
              <a:buFontTx/>
              <a:buNone/>
            </a:pPr>
            <a:r>
              <a:rPr lang="en-US" altLang="en-US" sz="1800">
                <a:latin typeface="Tahoma" panose="020B0604030504040204" pitchFamily="34" charset="0"/>
              </a:rPr>
              <a:t>           send ack4</a:t>
            </a:r>
          </a:p>
        </p:txBody>
      </p:sp>
      <p:sp>
        <p:nvSpPr>
          <p:cNvPr id="60445" name="Text Box 34"/>
          <p:cNvSpPr txBox="1">
            <a:spLocks noChangeArrowheads="1"/>
          </p:cNvSpPr>
          <p:nvPr/>
        </p:nvSpPr>
        <p:spPr bwMode="auto">
          <a:xfrm>
            <a:off x="7573964" y="3976688"/>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Tahoma" panose="020B0604030504040204" pitchFamily="34" charset="0"/>
              </a:rPr>
              <a:t>receive pkt5, buffer, </a:t>
            </a:r>
          </a:p>
          <a:p>
            <a:pPr>
              <a:lnSpc>
                <a:spcPct val="100000"/>
              </a:lnSpc>
              <a:spcBef>
                <a:spcPct val="0"/>
              </a:spcBef>
              <a:buClrTx/>
              <a:buSzTx/>
              <a:buFontTx/>
              <a:buNone/>
            </a:pPr>
            <a:r>
              <a:rPr lang="en-US" altLang="en-US" sz="1800">
                <a:latin typeface="Tahoma" panose="020B0604030504040204" pitchFamily="34" charset="0"/>
              </a:rPr>
              <a:t>           send ack5</a:t>
            </a:r>
          </a:p>
        </p:txBody>
      </p:sp>
      <p:sp>
        <p:nvSpPr>
          <p:cNvPr id="60446" name="Text Box 35"/>
          <p:cNvSpPr txBox="1">
            <a:spLocks noChangeArrowheads="1"/>
          </p:cNvSpPr>
          <p:nvPr/>
        </p:nvSpPr>
        <p:spPr bwMode="auto">
          <a:xfrm>
            <a:off x="7585075" y="5130801"/>
            <a:ext cx="29797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800">
                <a:latin typeface="Tahoma" panose="020B0604030504040204" pitchFamily="34" charset="0"/>
              </a:rPr>
              <a:t>rcv pkt2; deliver pkt2,</a:t>
            </a:r>
          </a:p>
          <a:p>
            <a:pPr>
              <a:lnSpc>
                <a:spcPct val="90000"/>
              </a:lnSpc>
              <a:spcBef>
                <a:spcPct val="0"/>
              </a:spcBef>
              <a:buClrTx/>
              <a:buSzTx/>
              <a:buFontTx/>
              <a:buNone/>
            </a:pPr>
            <a:r>
              <a:rPr lang="en-US" altLang="en-US" sz="1800">
                <a:latin typeface="Tahoma" panose="020B0604030504040204" pitchFamily="34" charset="0"/>
              </a:rPr>
              <a:t>pkt3, pkt4, pkt5; </a:t>
            </a:r>
            <a:r>
              <a:rPr lang="en-US" altLang="en-US" sz="1800">
                <a:solidFill>
                  <a:srgbClr val="008000"/>
                </a:solidFill>
                <a:latin typeface="Tahoma" panose="020B0604030504040204" pitchFamily="34" charset="0"/>
              </a:rPr>
              <a:t>send ack2</a:t>
            </a:r>
          </a:p>
        </p:txBody>
      </p:sp>
      <p:sp>
        <p:nvSpPr>
          <p:cNvPr id="60447" name="Text Box 36"/>
          <p:cNvSpPr txBox="1">
            <a:spLocks noChangeArrowheads="1"/>
          </p:cNvSpPr>
          <p:nvPr/>
        </p:nvSpPr>
        <p:spPr bwMode="auto">
          <a:xfrm>
            <a:off x="3698876" y="3959225"/>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record ack3 arrived</a:t>
            </a:r>
          </a:p>
        </p:txBody>
      </p:sp>
      <p:grpSp>
        <p:nvGrpSpPr>
          <p:cNvPr id="60448" name="Group 37"/>
          <p:cNvGrpSpPr>
            <a:grpSpLocks/>
          </p:cNvGrpSpPr>
          <p:nvPr/>
        </p:nvGrpSpPr>
        <p:grpSpPr bwMode="auto">
          <a:xfrm>
            <a:off x="1739900" y="1528763"/>
            <a:ext cx="1512888" cy="304800"/>
            <a:chOff x="115" y="914"/>
            <a:chExt cx="953" cy="192"/>
          </a:xfrm>
        </p:grpSpPr>
        <p:sp>
          <p:nvSpPr>
            <p:cNvPr id="60483" name="Rectangle 38"/>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84" name="Text Box 39"/>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sp>
        <p:nvSpPr>
          <p:cNvPr id="60449" name="Text Box 40"/>
          <p:cNvSpPr txBox="1">
            <a:spLocks noChangeArrowheads="1"/>
          </p:cNvSpPr>
          <p:nvPr/>
        </p:nvSpPr>
        <p:spPr bwMode="auto">
          <a:xfrm>
            <a:off x="1697038" y="1182688"/>
            <a:ext cx="2146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i="1" u="sng">
                <a:solidFill>
                  <a:srgbClr val="000099"/>
                </a:solidFill>
                <a:latin typeface="Tahoma" panose="020B0604030504040204" pitchFamily="34" charset="0"/>
              </a:rPr>
              <a:t>sender window (N=4)</a:t>
            </a:r>
          </a:p>
        </p:txBody>
      </p:sp>
      <p:sp>
        <p:nvSpPr>
          <p:cNvPr id="60450" name="Rectangle 41"/>
          <p:cNvSpPr>
            <a:spLocks noChangeArrowheads="1"/>
          </p:cNvSpPr>
          <p:nvPr/>
        </p:nvSpPr>
        <p:spPr bwMode="auto">
          <a:xfrm>
            <a:off x="1811339" y="2692400"/>
            <a:ext cx="606425" cy="2286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60451" name="Group 42"/>
          <p:cNvGrpSpPr>
            <a:grpSpLocks/>
          </p:cNvGrpSpPr>
          <p:nvPr/>
        </p:nvGrpSpPr>
        <p:grpSpPr bwMode="auto">
          <a:xfrm>
            <a:off x="1736725" y="1814513"/>
            <a:ext cx="1512888" cy="304800"/>
            <a:chOff x="115" y="914"/>
            <a:chExt cx="953" cy="192"/>
          </a:xfrm>
        </p:grpSpPr>
        <p:sp>
          <p:nvSpPr>
            <p:cNvPr id="60481" name="Rectangle 43"/>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82" name="Text Box 44"/>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grpSp>
        <p:nvGrpSpPr>
          <p:cNvPr id="60452" name="Group 45"/>
          <p:cNvGrpSpPr>
            <a:grpSpLocks/>
          </p:cNvGrpSpPr>
          <p:nvPr/>
        </p:nvGrpSpPr>
        <p:grpSpPr bwMode="auto">
          <a:xfrm>
            <a:off x="1744664" y="2100263"/>
            <a:ext cx="1512887" cy="304800"/>
            <a:chOff x="115" y="914"/>
            <a:chExt cx="953" cy="192"/>
          </a:xfrm>
        </p:grpSpPr>
        <p:sp>
          <p:nvSpPr>
            <p:cNvPr id="60479" name="Rectangle 46"/>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80" name="Text Box 47"/>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grpSp>
        <p:nvGrpSpPr>
          <p:cNvPr id="60453" name="Group 48"/>
          <p:cNvGrpSpPr>
            <a:grpSpLocks/>
          </p:cNvGrpSpPr>
          <p:nvPr/>
        </p:nvGrpSpPr>
        <p:grpSpPr bwMode="auto">
          <a:xfrm>
            <a:off x="1741489" y="2374900"/>
            <a:ext cx="1512887" cy="304800"/>
            <a:chOff x="115" y="914"/>
            <a:chExt cx="953" cy="192"/>
          </a:xfrm>
        </p:grpSpPr>
        <p:sp>
          <p:nvSpPr>
            <p:cNvPr id="60477" name="Rectangle 49"/>
            <p:cNvSpPr>
              <a:spLocks noChangeArrowheads="1"/>
            </p:cNvSpPr>
            <p:nvPr/>
          </p:nvSpPr>
          <p:spPr bwMode="auto">
            <a:xfrm>
              <a:off x="152" y="936"/>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78" name="Text Box 50"/>
            <p:cNvSpPr txBox="1">
              <a:spLocks noChangeArrowheads="1"/>
            </p:cNvSpPr>
            <p:nvPr/>
          </p:nvSpPr>
          <p:spPr bwMode="auto">
            <a:xfrm>
              <a:off x="115" y="91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solidFill>
                    <a:schemeClr val="bg1"/>
                  </a:solidFill>
                  <a:latin typeface="Arial" panose="020B0604020202020204" pitchFamily="34" charset="0"/>
                </a:rPr>
                <a:t>0 1 2 3 </a:t>
              </a:r>
              <a:r>
                <a:rPr lang="en-US" altLang="en-US" sz="1400">
                  <a:latin typeface="Arial" panose="020B0604020202020204" pitchFamily="34" charset="0"/>
                </a:rPr>
                <a:t>4 5 6 7 8 </a:t>
              </a:r>
            </a:p>
          </p:txBody>
        </p:sp>
      </p:grpSp>
      <p:sp>
        <p:nvSpPr>
          <p:cNvPr id="60454" name="Rectangle 51"/>
          <p:cNvSpPr>
            <a:spLocks noChangeArrowheads="1"/>
          </p:cNvSpPr>
          <p:nvPr/>
        </p:nvSpPr>
        <p:spPr bwMode="auto">
          <a:xfrm>
            <a:off x="1952625" y="3179763"/>
            <a:ext cx="628650" cy="2286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55" name="Text Box 52"/>
          <p:cNvSpPr txBox="1">
            <a:spLocks noChangeArrowheads="1"/>
          </p:cNvSpPr>
          <p:nvPr/>
        </p:nvSpPr>
        <p:spPr bwMode="auto">
          <a:xfrm>
            <a:off x="1738314" y="3144838"/>
            <a:ext cx="1512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a:t>
            </a:r>
            <a:r>
              <a:rPr lang="en-US" altLang="en-US" sz="1400">
                <a:solidFill>
                  <a:schemeClr val="bg1"/>
                </a:solidFill>
                <a:latin typeface="Arial" panose="020B0604020202020204" pitchFamily="34" charset="0"/>
              </a:rPr>
              <a:t>1 2 3 4</a:t>
            </a:r>
            <a:r>
              <a:rPr lang="en-US" altLang="en-US" sz="1400">
                <a:latin typeface="Arial" panose="020B0604020202020204" pitchFamily="34" charset="0"/>
              </a:rPr>
              <a:t> 5 6 7 8 </a:t>
            </a:r>
          </a:p>
        </p:txBody>
      </p:sp>
      <p:grpSp>
        <p:nvGrpSpPr>
          <p:cNvPr id="60456" name="Group 53"/>
          <p:cNvGrpSpPr>
            <a:grpSpLocks/>
          </p:cNvGrpSpPr>
          <p:nvPr/>
        </p:nvGrpSpPr>
        <p:grpSpPr bwMode="auto">
          <a:xfrm>
            <a:off x="1735139" y="3419475"/>
            <a:ext cx="1512887" cy="304800"/>
            <a:chOff x="112" y="2105"/>
            <a:chExt cx="953" cy="192"/>
          </a:xfrm>
        </p:grpSpPr>
        <p:sp>
          <p:nvSpPr>
            <p:cNvPr id="60475" name="Rectangle 54"/>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76" name="Text Box 55"/>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60457" name="Group 56"/>
          <p:cNvGrpSpPr>
            <a:grpSpLocks/>
          </p:cNvGrpSpPr>
          <p:nvPr/>
        </p:nvGrpSpPr>
        <p:grpSpPr bwMode="auto">
          <a:xfrm>
            <a:off x="1724025" y="4713288"/>
            <a:ext cx="1512888" cy="304800"/>
            <a:chOff x="112" y="2105"/>
            <a:chExt cx="953" cy="192"/>
          </a:xfrm>
        </p:grpSpPr>
        <p:sp>
          <p:nvSpPr>
            <p:cNvPr id="60473" name="Rectangle 57"/>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74" name="Text Box 58"/>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60458" name="Group 59"/>
          <p:cNvGrpSpPr>
            <a:grpSpLocks/>
          </p:cNvGrpSpPr>
          <p:nvPr/>
        </p:nvGrpSpPr>
        <p:grpSpPr bwMode="auto">
          <a:xfrm>
            <a:off x="1731964" y="4954588"/>
            <a:ext cx="1512887" cy="304800"/>
            <a:chOff x="112" y="2105"/>
            <a:chExt cx="953" cy="192"/>
          </a:xfrm>
        </p:grpSpPr>
        <p:sp>
          <p:nvSpPr>
            <p:cNvPr id="60471" name="Rectangle 60"/>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72" name="Text Box 61"/>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60459" name="Group 62"/>
          <p:cNvGrpSpPr>
            <a:grpSpLocks/>
          </p:cNvGrpSpPr>
          <p:nvPr/>
        </p:nvGrpSpPr>
        <p:grpSpPr bwMode="auto">
          <a:xfrm>
            <a:off x="1728789" y="5218113"/>
            <a:ext cx="1512887" cy="304800"/>
            <a:chOff x="112" y="2105"/>
            <a:chExt cx="953" cy="192"/>
          </a:xfrm>
        </p:grpSpPr>
        <p:sp>
          <p:nvSpPr>
            <p:cNvPr id="60469" name="Rectangle 63"/>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70" name="Text Box 64"/>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grpSp>
        <p:nvGrpSpPr>
          <p:cNvPr id="60460" name="Group 65"/>
          <p:cNvGrpSpPr>
            <a:grpSpLocks/>
          </p:cNvGrpSpPr>
          <p:nvPr/>
        </p:nvGrpSpPr>
        <p:grpSpPr bwMode="auto">
          <a:xfrm>
            <a:off x="1725614" y="5459413"/>
            <a:ext cx="1512887" cy="304800"/>
            <a:chOff x="112" y="2105"/>
            <a:chExt cx="953" cy="192"/>
          </a:xfrm>
        </p:grpSpPr>
        <p:sp>
          <p:nvSpPr>
            <p:cNvPr id="60467" name="Rectangle 66"/>
            <p:cNvSpPr>
              <a:spLocks noChangeArrowheads="1"/>
            </p:cNvSpPr>
            <p:nvPr/>
          </p:nvSpPr>
          <p:spPr bwMode="auto">
            <a:xfrm>
              <a:off x="338" y="2127"/>
              <a:ext cx="396" cy="14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0468" name="Text Box 67"/>
            <p:cNvSpPr txBox="1">
              <a:spLocks noChangeArrowheads="1"/>
            </p:cNvSpPr>
            <p:nvPr/>
          </p:nvSpPr>
          <p:spPr bwMode="auto">
            <a:xfrm>
              <a:off x="112" y="210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0 1</a:t>
              </a:r>
              <a:r>
                <a:rPr lang="en-US" altLang="en-US" sz="1400">
                  <a:solidFill>
                    <a:schemeClr val="bg1"/>
                  </a:solidFill>
                  <a:latin typeface="Arial" panose="020B0604020202020204" pitchFamily="34" charset="0"/>
                </a:rPr>
                <a:t> 2 3 4 5</a:t>
              </a:r>
              <a:r>
                <a:rPr lang="en-US" altLang="en-US" sz="1400">
                  <a:latin typeface="Arial" panose="020B0604020202020204" pitchFamily="34" charset="0"/>
                </a:rPr>
                <a:t> 6 7 8 </a:t>
              </a:r>
            </a:p>
          </p:txBody>
        </p:sp>
      </p:grpSp>
      <p:sp>
        <p:nvSpPr>
          <p:cNvPr id="60461" name="Line 88"/>
          <p:cNvSpPr>
            <a:spLocks noChangeShapeType="1"/>
          </p:cNvSpPr>
          <p:nvPr/>
        </p:nvSpPr>
        <p:spPr bwMode="auto">
          <a:xfrm flipH="1">
            <a:off x="5489575" y="3833813"/>
            <a:ext cx="2070100" cy="134461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62" name="Line 89"/>
          <p:cNvSpPr>
            <a:spLocks noChangeShapeType="1"/>
          </p:cNvSpPr>
          <p:nvPr/>
        </p:nvSpPr>
        <p:spPr bwMode="auto">
          <a:xfrm flipH="1">
            <a:off x="5541963" y="4141788"/>
            <a:ext cx="2070100" cy="134461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63" name="Text Box 90"/>
          <p:cNvSpPr txBox="1">
            <a:spLocks noChangeArrowheads="1"/>
          </p:cNvSpPr>
          <p:nvPr/>
        </p:nvSpPr>
        <p:spPr bwMode="auto">
          <a:xfrm>
            <a:off x="3814764" y="500380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record ack4 arrived</a:t>
            </a:r>
          </a:p>
        </p:txBody>
      </p:sp>
      <p:sp>
        <p:nvSpPr>
          <p:cNvPr id="60464" name="Text Box 91"/>
          <p:cNvSpPr txBox="1">
            <a:spLocks noChangeArrowheads="1"/>
          </p:cNvSpPr>
          <p:nvPr/>
        </p:nvSpPr>
        <p:spPr bwMode="auto">
          <a:xfrm>
            <a:off x="3829050" y="5300664"/>
            <a:ext cx="1708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record ack5 arrived</a:t>
            </a:r>
          </a:p>
        </p:txBody>
      </p:sp>
      <p:sp>
        <p:nvSpPr>
          <p:cNvPr id="60465" name="Line 92"/>
          <p:cNvSpPr>
            <a:spLocks noChangeShapeType="1"/>
          </p:cNvSpPr>
          <p:nvPr/>
        </p:nvSpPr>
        <p:spPr bwMode="auto">
          <a:xfrm flipH="1">
            <a:off x="6653214" y="5353051"/>
            <a:ext cx="922337" cy="57467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66" name="Text Box 93"/>
          <p:cNvSpPr txBox="1">
            <a:spLocks noChangeArrowheads="1"/>
          </p:cNvSpPr>
          <p:nvPr/>
        </p:nvSpPr>
        <p:spPr bwMode="auto">
          <a:xfrm>
            <a:off x="3378200" y="5861050"/>
            <a:ext cx="434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i="1">
                <a:latin typeface="Tahoma" panose="020B0604030504040204" pitchFamily="34" charset="0"/>
              </a:rPr>
              <a:t>Q: what happens when ack2 does not arrive?</a:t>
            </a:r>
          </a:p>
        </p:txBody>
      </p:sp>
    </p:spTree>
    <p:extLst>
      <p:ext uri="{BB962C8B-B14F-4D97-AF65-F5344CB8AC3E}">
        <p14:creationId xmlns:p14="http://schemas.microsoft.com/office/powerpoint/2010/main" val="2714110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TCP Connection</a:t>
            </a:r>
          </a:p>
        </p:txBody>
      </p:sp>
      <p:sp>
        <p:nvSpPr>
          <p:cNvPr id="4" name="Content Placeholder 3"/>
          <p:cNvSpPr>
            <a:spLocks noGrp="1"/>
          </p:cNvSpPr>
          <p:nvPr>
            <p:ph idx="1"/>
          </p:nvPr>
        </p:nvSpPr>
        <p:spPr/>
        <p:txBody>
          <a:bodyPr>
            <a:normAutofit fontScale="92500" lnSpcReduction="20000"/>
          </a:bodyPr>
          <a:lstStyle/>
          <a:p>
            <a:r>
              <a:rPr lang="en-US" dirty="0"/>
              <a:t>TCP is said to be </a:t>
            </a:r>
            <a:r>
              <a:rPr lang="en-US" b="1" dirty="0"/>
              <a:t>connection-oriented</a:t>
            </a:r>
            <a:r>
              <a:rPr lang="en-US" dirty="0"/>
              <a:t> because before one application process can begin to send data to another, the two processes must first “</a:t>
            </a:r>
            <a:r>
              <a:rPr lang="en-US" b="1" dirty="0"/>
              <a:t>handshake</a:t>
            </a:r>
            <a:r>
              <a:rPr lang="en-US" dirty="0"/>
              <a:t>” with each other—that is, they must send some preliminary segments to each other to establish the parameters of the ensuing data transfer. </a:t>
            </a:r>
          </a:p>
          <a:p>
            <a:r>
              <a:rPr lang="en-US" dirty="0"/>
              <a:t>A TCP connection provides a </a:t>
            </a:r>
            <a:r>
              <a:rPr lang="en-US" b="1" dirty="0"/>
              <a:t>full-duplex service</a:t>
            </a:r>
            <a:r>
              <a:rPr lang="en-US" dirty="0"/>
              <a:t>: If there is a TCP connection between Process A on one host and Process B on another host, then application layer data can flow from Process A to Process B at the same time as application layer data flows from Process B to Process A.</a:t>
            </a:r>
          </a:p>
          <a:p>
            <a:r>
              <a:rPr lang="en-US" dirty="0"/>
              <a:t> A TCP connection is also always </a:t>
            </a:r>
            <a:r>
              <a:rPr lang="en-US" b="1" dirty="0"/>
              <a:t>point-to-point</a:t>
            </a:r>
            <a:r>
              <a:rPr lang="en-US" dirty="0"/>
              <a:t>, that is, between a single sender and a single receiver. </a:t>
            </a:r>
          </a:p>
          <a:p>
            <a:pPr lvl="1"/>
            <a:r>
              <a:rPr lang="en-US" dirty="0"/>
              <a:t>So-called “multicasting”—the transfer of data from one sender to many receivers in a single send operation—is not possible with TCP. </a:t>
            </a:r>
          </a:p>
          <a:p>
            <a:pPr lvl="1"/>
            <a:r>
              <a:rPr lang="en-US" dirty="0">
                <a:solidFill>
                  <a:srgbClr val="FF0000"/>
                </a:solidFill>
              </a:rPr>
              <a:t>With TCP, two hosts are company and three are a crowd! </a:t>
            </a:r>
          </a:p>
        </p:txBody>
      </p:sp>
    </p:spTree>
    <p:extLst>
      <p:ext uri="{BB962C8B-B14F-4D97-AF65-F5344CB8AC3E}">
        <p14:creationId xmlns:p14="http://schemas.microsoft.com/office/powerpoint/2010/main" val="2487752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TCP Works</a:t>
            </a:r>
          </a:p>
        </p:txBody>
      </p:sp>
      <p:sp>
        <p:nvSpPr>
          <p:cNvPr id="3" name="Content Placeholder 2"/>
          <p:cNvSpPr>
            <a:spLocks noGrp="1"/>
          </p:cNvSpPr>
          <p:nvPr>
            <p:ph idx="1"/>
          </p:nvPr>
        </p:nvSpPr>
        <p:spPr/>
        <p:txBody>
          <a:bodyPr>
            <a:normAutofit fontScale="77500" lnSpcReduction="20000"/>
          </a:bodyPr>
          <a:lstStyle/>
          <a:p>
            <a:r>
              <a:rPr lang="en-US" dirty="0"/>
              <a:t>Suppose a process running in one host wants to initiate a connection with another process in another host.</a:t>
            </a:r>
          </a:p>
          <a:p>
            <a:r>
              <a:rPr lang="en-US" dirty="0"/>
              <a:t>The process that is initiating the connection is called the </a:t>
            </a:r>
            <a:r>
              <a:rPr lang="en-US" b="1" dirty="0"/>
              <a:t>client process</a:t>
            </a:r>
            <a:r>
              <a:rPr lang="en-US" dirty="0"/>
              <a:t>, while the other process is called the </a:t>
            </a:r>
            <a:r>
              <a:rPr lang="en-US" b="1" dirty="0"/>
              <a:t>server process</a:t>
            </a:r>
            <a:r>
              <a:rPr lang="en-US" dirty="0"/>
              <a:t>.</a:t>
            </a:r>
          </a:p>
          <a:p>
            <a:r>
              <a:rPr lang="en-US" dirty="0"/>
              <a:t>The client application process first informs the client transport layer that it wants to establish a connection to a process in the server. </a:t>
            </a:r>
          </a:p>
          <a:p>
            <a:r>
              <a:rPr lang="en-US" dirty="0"/>
              <a:t>TCP in the client then proceeds to establish a TCP connection with TCP in the server. </a:t>
            </a:r>
          </a:p>
          <a:p>
            <a:pPr lvl="1"/>
            <a:r>
              <a:rPr lang="en-US" dirty="0"/>
              <a:t>For this the client first sends a special TCP segment; </a:t>
            </a:r>
          </a:p>
          <a:p>
            <a:pPr lvl="1"/>
            <a:r>
              <a:rPr lang="en-US" dirty="0"/>
              <a:t>the server responds with a second special TCP segment;</a:t>
            </a:r>
          </a:p>
          <a:p>
            <a:pPr lvl="1"/>
            <a:r>
              <a:rPr lang="en-US" dirty="0"/>
              <a:t> and finally the client responds again with a third special segment.</a:t>
            </a:r>
          </a:p>
          <a:p>
            <a:r>
              <a:rPr lang="en-US" dirty="0"/>
              <a:t> The first two segments carry no payload, that is, no application-layer data; the third of these segments may carry a payload.</a:t>
            </a:r>
          </a:p>
          <a:p>
            <a:r>
              <a:rPr lang="en-US" dirty="0"/>
              <a:t> Because three segments are sent between the two hosts, this connection-establishment procedure is often referred to as a </a:t>
            </a:r>
            <a:r>
              <a:rPr lang="en-US" b="1" dirty="0"/>
              <a:t>three-way handshake</a:t>
            </a:r>
          </a:p>
        </p:txBody>
      </p:sp>
    </p:spTree>
    <p:extLst>
      <p:ext uri="{BB962C8B-B14F-4D97-AF65-F5344CB8AC3E}">
        <p14:creationId xmlns:p14="http://schemas.microsoft.com/office/powerpoint/2010/main" val="168459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Transport-Layer Services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At the destination host, the transport layer receives segments from the network layer just below. </a:t>
            </a:r>
          </a:p>
          <a:p>
            <a:r>
              <a:rPr lang="en-US" dirty="0"/>
              <a:t>The transport layer has the responsibility of delivering the data in these segments to the appropriate application process running in the host.</a:t>
            </a:r>
          </a:p>
          <a:p>
            <a:r>
              <a:rPr lang="en-US" dirty="0"/>
              <a:t>a process (as part of a network application) can have one or more </a:t>
            </a:r>
            <a:r>
              <a:rPr lang="en-US" b="1" dirty="0"/>
              <a:t>sockets</a:t>
            </a:r>
            <a:r>
              <a:rPr lang="en-US" dirty="0"/>
              <a:t>, doors through which data passes from the network to the process and through which data passes from the process to the network. </a:t>
            </a:r>
          </a:p>
          <a:p>
            <a:r>
              <a:rPr lang="en-US" dirty="0"/>
              <a:t>Thus the transport layer in the receiving host does not actually deliver data directly to a process, but instead to an intermediary socket.</a:t>
            </a:r>
          </a:p>
          <a:p>
            <a:r>
              <a:rPr lang="en-US" dirty="0"/>
              <a:t> Because at any given time there can be more than one socket in the receiving host, each socket has a unique identifier. </a:t>
            </a:r>
          </a:p>
          <a:p>
            <a:r>
              <a:rPr lang="en-US" dirty="0"/>
              <a:t>The format of the identifier depends on whether the socket is a UDP or a TCP socket</a:t>
            </a:r>
          </a:p>
        </p:txBody>
      </p:sp>
    </p:spTree>
    <p:extLst>
      <p:ext uri="{BB962C8B-B14F-4D97-AF65-F5344CB8AC3E}">
        <p14:creationId xmlns:p14="http://schemas.microsoft.com/office/powerpoint/2010/main" val="674080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Segment Structure</a:t>
            </a:r>
          </a:p>
        </p:txBody>
      </p:sp>
      <p:sp>
        <p:nvSpPr>
          <p:cNvPr id="4" name="Content Placeholder 3"/>
          <p:cNvSpPr>
            <a:spLocks noGrp="1"/>
          </p:cNvSpPr>
          <p:nvPr>
            <p:ph idx="1"/>
          </p:nvPr>
        </p:nvSpPr>
        <p:spPr/>
        <p:txBody>
          <a:bodyPr>
            <a:normAutofit/>
          </a:bodyPr>
          <a:lstStyle/>
          <a:p>
            <a:r>
              <a:rPr lang="en-US" dirty="0"/>
              <a:t>The TCP segment consists of header fields and a data field. </a:t>
            </a:r>
          </a:p>
          <a:p>
            <a:r>
              <a:rPr lang="en-US" dirty="0"/>
              <a:t>The data field contains a chunk of application data. </a:t>
            </a:r>
          </a:p>
          <a:p>
            <a:r>
              <a:rPr lang="en-US" dirty="0"/>
              <a:t>The MSS (Max. Segment Size) limits the maximum size of a segment’s data field. </a:t>
            </a:r>
          </a:p>
          <a:p>
            <a:r>
              <a:rPr lang="en-US" dirty="0"/>
              <a:t>When TCP sends a large file, such as an image as part of a Web page, it typically breaks the file into chunks of size MSS (except for the last chunk, which will often be less than the MSS). </a:t>
            </a:r>
          </a:p>
          <a:p>
            <a:endParaRPr lang="en-US" dirty="0"/>
          </a:p>
        </p:txBody>
      </p:sp>
    </p:spTree>
    <p:extLst>
      <p:ext uri="{BB962C8B-B14F-4D97-AF65-F5344CB8AC3E}">
        <p14:creationId xmlns:p14="http://schemas.microsoft.com/office/powerpoint/2010/main" val="3123369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1455"/>
            <a:ext cx="10515600" cy="1325563"/>
          </a:xfrm>
        </p:spPr>
        <p:txBody>
          <a:bodyPr/>
          <a:lstStyle/>
          <a:p>
            <a:r>
              <a:rPr lang="en-US" dirty="0"/>
              <a:t>TCP Segment Structure (</a:t>
            </a:r>
            <a:r>
              <a:rPr lang="en-US" dirty="0" err="1"/>
              <a:t>Cont</a:t>
            </a:r>
            <a:r>
              <a:rPr lang="en-US" dirty="0"/>
              <a:t>…)</a:t>
            </a:r>
          </a:p>
        </p:txBody>
      </p:sp>
      <p:sp>
        <p:nvSpPr>
          <p:cNvPr id="5" name="Content Placeholder 4"/>
          <p:cNvSpPr>
            <a:spLocks noGrp="1"/>
          </p:cNvSpPr>
          <p:nvPr>
            <p:ph sz="half" idx="1"/>
          </p:nvPr>
        </p:nvSpPr>
        <p:spPr>
          <a:xfrm>
            <a:off x="838200" y="1427018"/>
            <a:ext cx="5181600" cy="5237018"/>
          </a:xfrm>
        </p:spPr>
        <p:txBody>
          <a:bodyPr>
            <a:normAutofit fontScale="70000" lnSpcReduction="20000"/>
          </a:bodyPr>
          <a:lstStyle/>
          <a:p>
            <a:r>
              <a:rPr lang="en-US" dirty="0"/>
              <a:t> The TCP header includes </a:t>
            </a:r>
            <a:r>
              <a:rPr lang="en-US" b="1" dirty="0"/>
              <a:t>source</a:t>
            </a:r>
            <a:r>
              <a:rPr lang="en-US" dirty="0"/>
              <a:t> and </a:t>
            </a:r>
            <a:r>
              <a:rPr lang="en-US" b="1" dirty="0"/>
              <a:t>destination port numbers</a:t>
            </a:r>
            <a:r>
              <a:rPr lang="en-US" dirty="0"/>
              <a:t>, which are used for multiplexing/</a:t>
            </a:r>
            <a:r>
              <a:rPr lang="en-US" dirty="0" err="1"/>
              <a:t>demultiplexing</a:t>
            </a:r>
            <a:r>
              <a:rPr lang="en-US" dirty="0"/>
              <a:t> data from/to upper-layer applications.</a:t>
            </a:r>
          </a:p>
          <a:p>
            <a:r>
              <a:rPr lang="en-US" dirty="0"/>
              <a:t>Also, the header includes a </a:t>
            </a:r>
            <a:r>
              <a:rPr lang="en-US" b="1" dirty="0"/>
              <a:t>checksum field</a:t>
            </a:r>
            <a:r>
              <a:rPr lang="en-US" dirty="0"/>
              <a:t>.</a:t>
            </a:r>
          </a:p>
          <a:p>
            <a:r>
              <a:rPr lang="en-US" dirty="0"/>
              <a:t> A TCP segment header also contains the following fields:</a:t>
            </a:r>
          </a:p>
          <a:p>
            <a:pPr marL="457200" lvl="1" indent="0">
              <a:buNone/>
            </a:pPr>
            <a:r>
              <a:rPr lang="en-US" dirty="0"/>
              <a:t>• The </a:t>
            </a:r>
            <a:r>
              <a:rPr lang="en-US" b="1" dirty="0"/>
              <a:t>32-bit sequence number field </a:t>
            </a:r>
            <a:r>
              <a:rPr lang="en-US" dirty="0"/>
              <a:t>and the </a:t>
            </a:r>
            <a:r>
              <a:rPr lang="en-US" b="1" dirty="0"/>
              <a:t>32-bit acknowledgment number field </a:t>
            </a:r>
            <a:r>
              <a:rPr lang="en-US" dirty="0"/>
              <a:t>are used by the TCP sender and receiver in implementing a reliable data transfer service, as discussed below. </a:t>
            </a:r>
          </a:p>
          <a:p>
            <a:pPr marL="457200" lvl="1" indent="0">
              <a:buNone/>
            </a:pPr>
            <a:r>
              <a:rPr lang="en-US" dirty="0"/>
              <a:t>• The </a:t>
            </a:r>
            <a:r>
              <a:rPr lang="en-US" b="1" dirty="0"/>
              <a:t>16-bit receive window field </a:t>
            </a:r>
            <a:r>
              <a:rPr lang="en-US" dirty="0"/>
              <a:t>is used for flow control.  it is used to indicate the number of bytes that a receiver is willing to accept. </a:t>
            </a:r>
          </a:p>
          <a:p>
            <a:pPr marL="457200" lvl="1" indent="0">
              <a:buNone/>
            </a:pPr>
            <a:r>
              <a:rPr lang="en-US" dirty="0"/>
              <a:t>• The </a:t>
            </a:r>
            <a:r>
              <a:rPr lang="en-US" b="1" dirty="0"/>
              <a:t>4-bit header length field </a:t>
            </a:r>
            <a:r>
              <a:rPr lang="en-US" dirty="0"/>
              <a:t>specifies the length of the TCP header in 32-bit words. </a:t>
            </a:r>
          </a:p>
          <a:p>
            <a:pPr lvl="1"/>
            <a:r>
              <a:rPr lang="en-US" dirty="0"/>
              <a:t>The TCP header can be of variable length due to the </a:t>
            </a:r>
            <a:r>
              <a:rPr lang="en-US" b="1" dirty="0"/>
              <a:t>TCP options field</a:t>
            </a:r>
            <a:r>
              <a:rPr lang="en-US" dirty="0"/>
              <a:t>. (Typically, the options field is empty, so that the length of the typical TCP header is 20 bytes.) </a:t>
            </a:r>
          </a:p>
          <a:p>
            <a:endParaRPr lang="en-US" dirty="0"/>
          </a:p>
          <a:p>
            <a:endParaRPr lang="en-US" dirty="0"/>
          </a:p>
        </p:txBody>
      </p:sp>
      <p:pic>
        <p:nvPicPr>
          <p:cNvPr id="7" name="Picture 2" descr="Image result for TCP Segment Stru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094509"/>
            <a:ext cx="5181600" cy="5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546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Segment Structure (</a:t>
            </a:r>
            <a:r>
              <a:rPr lang="en-US" dirty="0" err="1"/>
              <a:t>Cont</a:t>
            </a:r>
            <a:r>
              <a:rPr lang="en-US" dirty="0"/>
              <a:t>…)</a:t>
            </a:r>
          </a:p>
        </p:txBody>
      </p:sp>
      <p:sp>
        <p:nvSpPr>
          <p:cNvPr id="3" name="Content Placeholder 2"/>
          <p:cNvSpPr>
            <a:spLocks noGrp="1"/>
          </p:cNvSpPr>
          <p:nvPr>
            <p:ph sz="half" idx="1"/>
          </p:nvPr>
        </p:nvSpPr>
        <p:spPr>
          <a:xfrm>
            <a:off x="838200" y="1427018"/>
            <a:ext cx="5181600" cy="5167746"/>
          </a:xfrm>
        </p:spPr>
        <p:txBody>
          <a:bodyPr>
            <a:normAutofit fontScale="62500" lnSpcReduction="20000"/>
          </a:bodyPr>
          <a:lstStyle/>
          <a:p>
            <a:pPr marL="0" indent="0">
              <a:buNone/>
            </a:pPr>
            <a:r>
              <a:rPr lang="en-US" dirty="0"/>
              <a:t>• </a:t>
            </a:r>
            <a:r>
              <a:rPr lang="en-US" b="1" dirty="0"/>
              <a:t>The optional and variable-length options field </a:t>
            </a:r>
            <a:r>
              <a:rPr lang="en-US" dirty="0"/>
              <a:t>is used when a sender and receiver negotiate the </a:t>
            </a:r>
            <a:r>
              <a:rPr lang="en-US" b="1" dirty="0"/>
              <a:t>maximum segment size (MSS</a:t>
            </a:r>
            <a:r>
              <a:rPr lang="en-US" dirty="0"/>
              <a:t>) or as a window scaling factor for use in high-speed networks. </a:t>
            </a:r>
          </a:p>
          <a:p>
            <a:pPr marL="0" indent="0">
              <a:buNone/>
            </a:pPr>
            <a:r>
              <a:rPr lang="en-US" dirty="0"/>
              <a:t>• The </a:t>
            </a:r>
            <a:r>
              <a:rPr lang="en-US" b="1" dirty="0"/>
              <a:t>flag field </a:t>
            </a:r>
            <a:r>
              <a:rPr lang="en-US" dirty="0"/>
              <a:t>contains </a:t>
            </a:r>
            <a:r>
              <a:rPr lang="en-US" b="1" dirty="0"/>
              <a:t>6 bits</a:t>
            </a:r>
            <a:r>
              <a:rPr lang="en-US" dirty="0"/>
              <a:t>. </a:t>
            </a:r>
          </a:p>
          <a:p>
            <a:r>
              <a:rPr lang="en-US" dirty="0"/>
              <a:t>The </a:t>
            </a:r>
            <a:r>
              <a:rPr lang="en-US" b="1" dirty="0"/>
              <a:t>ACK bit </a:t>
            </a:r>
            <a:r>
              <a:rPr lang="en-US" dirty="0"/>
              <a:t>is used to indicate that the value carried in the acknowledgment field is valid; that is, the segment contains an acknowledgment for a segment that has been successfully received.</a:t>
            </a:r>
          </a:p>
          <a:p>
            <a:r>
              <a:rPr lang="en-US" dirty="0"/>
              <a:t> The </a:t>
            </a:r>
            <a:r>
              <a:rPr lang="en-US" b="1" dirty="0"/>
              <a:t>RST, SYN, and FIN bits </a:t>
            </a:r>
            <a:r>
              <a:rPr lang="en-US" dirty="0"/>
              <a:t>are used for connection setup and teardown. </a:t>
            </a:r>
          </a:p>
          <a:p>
            <a:r>
              <a:rPr lang="en-US" dirty="0"/>
              <a:t>Setting the </a:t>
            </a:r>
            <a:r>
              <a:rPr lang="en-US" b="1" dirty="0"/>
              <a:t>PSH bit </a:t>
            </a:r>
            <a:r>
              <a:rPr lang="en-US" dirty="0"/>
              <a:t>indicates that the receiver should pass the data to the upper layer immediately. </a:t>
            </a:r>
          </a:p>
          <a:p>
            <a:r>
              <a:rPr lang="en-US" dirty="0"/>
              <a:t>Finally, the </a:t>
            </a:r>
            <a:r>
              <a:rPr lang="en-US" b="1" dirty="0"/>
              <a:t>URG</a:t>
            </a:r>
            <a:r>
              <a:rPr lang="en-US" dirty="0"/>
              <a:t> bit is used to indicate that there is data in this segment that the sending-side upper-layer entity has marked as “urgent.” The location of the last byte of this urgent data is indicated by the </a:t>
            </a:r>
            <a:r>
              <a:rPr lang="en-US" b="1" dirty="0"/>
              <a:t>16-bit urgent data pointer field</a:t>
            </a:r>
            <a:r>
              <a:rPr lang="en-US" dirty="0"/>
              <a:t>. </a:t>
            </a:r>
          </a:p>
          <a:p>
            <a:r>
              <a:rPr lang="en-US" dirty="0"/>
              <a:t>TCP must inform the receiving-side upper-layer entity when urgent data exists and pass it a pointer to the end of the urgent data. </a:t>
            </a:r>
          </a:p>
        </p:txBody>
      </p:sp>
      <p:pic>
        <p:nvPicPr>
          <p:cNvPr id="5" name="Picture 2" descr="Image result for TCP Segment Stru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427018"/>
            <a:ext cx="5181600" cy="516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11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Sequence Numbers and Acknowledgment Numbers </a:t>
            </a:r>
          </a:p>
        </p:txBody>
      </p:sp>
      <p:sp>
        <p:nvSpPr>
          <p:cNvPr id="6" name="Content Placeholder 5"/>
          <p:cNvSpPr>
            <a:spLocks noGrp="1"/>
          </p:cNvSpPr>
          <p:nvPr>
            <p:ph idx="1"/>
          </p:nvPr>
        </p:nvSpPr>
        <p:spPr/>
        <p:txBody>
          <a:bodyPr>
            <a:normAutofit fontScale="77500" lnSpcReduction="20000"/>
          </a:bodyPr>
          <a:lstStyle/>
          <a:p>
            <a:r>
              <a:rPr lang="en-US" dirty="0"/>
              <a:t>TCP views data as an unstructured, but ordered, stream of bytes. </a:t>
            </a:r>
          </a:p>
          <a:p>
            <a:r>
              <a:rPr lang="en-US" dirty="0"/>
              <a:t>TCP’s use of </a:t>
            </a:r>
            <a:r>
              <a:rPr lang="en-US" b="1" dirty="0"/>
              <a:t>sequence numbers </a:t>
            </a:r>
            <a:r>
              <a:rPr lang="en-US" dirty="0"/>
              <a:t>reflects this view in that sequence numbers are over the stream of transmitted bytes </a:t>
            </a:r>
            <a:r>
              <a:rPr lang="en-US" dirty="0">
                <a:solidFill>
                  <a:srgbClr val="FF0000"/>
                </a:solidFill>
              </a:rPr>
              <a:t>and not over the series of transmitted segments.</a:t>
            </a:r>
            <a:r>
              <a:rPr lang="en-US" dirty="0"/>
              <a:t> </a:t>
            </a:r>
          </a:p>
          <a:p>
            <a:r>
              <a:rPr lang="en-US" dirty="0"/>
              <a:t>The </a:t>
            </a:r>
            <a:r>
              <a:rPr lang="en-US" b="1" dirty="0"/>
              <a:t>sequence number </a:t>
            </a:r>
            <a:r>
              <a:rPr lang="en-US" dirty="0"/>
              <a:t>for a segment is therefore the </a:t>
            </a:r>
            <a:r>
              <a:rPr lang="en-US" b="1" dirty="0">
                <a:solidFill>
                  <a:srgbClr val="FF0000"/>
                </a:solidFill>
              </a:rPr>
              <a:t>byte-stream number of the first byte in the segment</a:t>
            </a:r>
            <a:r>
              <a:rPr lang="en-US" dirty="0"/>
              <a:t>.</a:t>
            </a:r>
          </a:p>
          <a:p>
            <a:r>
              <a:rPr lang="en-US" dirty="0"/>
              <a:t>  Suppose that a process in Host A wants to send a stream of data to a process in Host B over a TCP connection. </a:t>
            </a:r>
          </a:p>
          <a:p>
            <a:pPr lvl="1"/>
            <a:r>
              <a:rPr lang="en-US" dirty="0"/>
              <a:t>The TCP in Host A will implicitly number each byte in the data stream. </a:t>
            </a:r>
          </a:p>
          <a:p>
            <a:pPr lvl="1"/>
            <a:r>
              <a:rPr lang="en-US" dirty="0"/>
              <a:t>Suppose that the data stream consists of a file consisting of 500,000 bytes, that the </a:t>
            </a:r>
            <a:r>
              <a:rPr lang="en-US" b="1" dirty="0"/>
              <a:t>MSS is 1,000 bytes, and that the first byte of the data stream is numbered 0. </a:t>
            </a:r>
          </a:p>
          <a:p>
            <a:pPr lvl="1"/>
            <a:r>
              <a:rPr lang="en-US" dirty="0"/>
              <a:t>TCP constructs 500 segments out of the data stream.</a:t>
            </a:r>
          </a:p>
          <a:p>
            <a:pPr lvl="1"/>
            <a:r>
              <a:rPr lang="en-US" dirty="0"/>
              <a:t> The first segment gets assigned sequence number 0, the second segment gets assigned sequence number 1,000, the third segment gets assigned sequence number 2,000, and so on. </a:t>
            </a:r>
          </a:p>
          <a:p>
            <a:pPr lvl="1"/>
            <a:r>
              <a:rPr lang="en-US" dirty="0"/>
              <a:t>Each sequence number is inserted in the sequence number field in the header of the appropriate TCP segment. </a:t>
            </a:r>
          </a:p>
        </p:txBody>
      </p:sp>
    </p:spTree>
    <p:extLst>
      <p:ext uri="{BB962C8B-B14F-4D97-AF65-F5344CB8AC3E}">
        <p14:creationId xmlns:p14="http://schemas.microsoft.com/office/powerpoint/2010/main" val="3824930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Now let’s consider acknowledgment numbers. These are a little trickier than sequence numbers.</a:t>
            </a:r>
          </a:p>
          <a:p>
            <a:r>
              <a:rPr lang="en-US" dirty="0"/>
              <a:t> As TCP is full-duplex, so that Host A may be receiving data from Host B while it sends data to Host B (as part of the same TCP connection). </a:t>
            </a:r>
          </a:p>
          <a:p>
            <a:r>
              <a:rPr lang="en-US" u="sng" dirty="0"/>
              <a:t>Each of the segments that arrive from Host B has a sequence number for the data flowing from B to A</a:t>
            </a:r>
            <a:r>
              <a:rPr lang="en-US" dirty="0"/>
              <a:t>. </a:t>
            </a:r>
          </a:p>
          <a:p>
            <a:r>
              <a:rPr lang="en-US" dirty="0"/>
              <a:t>The acknowledgment number that Host A puts in its segment is the sequence number of the next byte Host A is expecting from Host B.</a:t>
            </a:r>
          </a:p>
          <a:p>
            <a:r>
              <a:rPr lang="en-US" dirty="0"/>
              <a:t>Suppose that Host A has received all bytes numbered 0 through 535 from B and suppose that it is about to send a segment to Host B. </a:t>
            </a:r>
          </a:p>
          <a:p>
            <a:pPr lvl="1"/>
            <a:r>
              <a:rPr lang="en-US" dirty="0"/>
              <a:t>Host A is waiting for byte 536 and all the subsequent bytes in Host B’s data stream. </a:t>
            </a:r>
          </a:p>
          <a:p>
            <a:pPr lvl="1"/>
            <a:r>
              <a:rPr lang="en-US" dirty="0"/>
              <a:t>So Host A puts 536 in the acknowledgment number field of the segment it sends to B. </a:t>
            </a:r>
          </a:p>
        </p:txBody>
      </p:sp>
    </p:spTree>
    <p:extLst>
      <p:ext uri="{BB962C8B-B14F-4D97-AF65-F5344CB8AC3E}">
        <p14:creationId xmlns:p14="http://schemas.microsoft.com/office/powerpoint/2010/main" val="3780832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6656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23E474-B5D8-4732-B59F-CC683795C7CA}" type="slidenum">
              <a:rPr lang="en-US" altLang="en-US" sz="1200">
                <a:latin typeface="Tahoma" panose="020B0604030504040204" pitchFamily="34" charset="0"/>
              </a:rPr>
              <a:pPr>
                <a:lnSpc>
                  <a:spcPct val="100000"/>
                </a:lnSpc>
                <a:spcBef>
                  <a:spcPct val="0"/>
                </a:spcBef>
                <a:buClrTx/>
                <a:buSzTx/>
                <a:buFontTx/>
                <a:buNone/>
              </a:pPr>
              <a:t>55</a:t>
            </a:fld>
            <a:endParaRPr lang="en-US" altLang="en-US" sz="1200">
              <a:latin typeface="Tahoma" panose="020B0604030504040204" pitchFamily="34" charset="0"/>
            </a:endParaRPr>
          </a:p>
        </p:txBody>
      </p:sp>
      <p:pic>
        <p:nvPicPr>
          <p:cNvPr id="66564"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6" y="815975"/>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Line 3"/>
          <p:cNvSpPr>
            <a:spLocks noChangeShapeType="1"/>
          </p:cNvSpPr>
          <p:nvPr/>
        </p:nvSpPr>
        <p:spPr bwMode="auto">
          <a:xfrm>
            <a:off x="4803775" y="4483101"/>
            <a:ext cx="2590800"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6" name="Line 4"/>
          <p:cNvSpPr>
            <a:spLocks noChangeShapeType="1"/>
          </p:cNvSpPr>
          <p:nvPr/>
        </p:nvSpPr>
        <p:spPr bwMode="auto">
          <a:xfrm>
            <a:off x="4818064" y="2714625"/>
            <a:ext cx="2586037"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7" name="Rectangle 5"/>
          <p:cNvSpPr>
            <a:spLocks noGrp="1" noChangeArrowheads="1"/>
          </p:cNvSpPr>
          <p:nvPr>
            <p:ph type="title"/>
          </p:nvPr>
        </p:nvSpPr>
        <p:spPr>
          <a:xfrm>
            <a:off x="1890713" y="150814"/>
            <a:ext cx="7772400" cy="885825"/>
          </a:xfrm>
        </p:spPr>
        <p:txBody>
          <a:bodyPr/>
          <a:lstStyle/>
          <a:p>
            <a:pPr>
              <a:defRPr/>
            </a:pPr>
            <a:r>
              <a:rPr lang="en-US">
                <a:ea typeface="ＭＳ Ｐゴシック" charset="0"/>
                <a:cs typeface="+mj-cs"/>
              </a:rPr>
              <a:t>TCP seq. numbers, </a:t>
            </a:r>
            <a:r>
              <a:rPr lang="en-US" sz="4000">
                <a:ea typeface="ＭＳ Ｐゴシック" charset="0"/>
              </a:rPr>
              <a:t>ACK</a:t>
            </a:r>
            <a:r>
              <a:rPr lang="en-US">
                <a:ea typeface="ＭＳ Ｐゴシック" charset="0"/>
                <a:cs typeface="+mj-cs"/>
              </a:rPr>
              <a:t>s</a:t>
            </a:r>
          </a:p>
        </p:txBody>
      </p:sp>
      <p:sp>
        <p:nvSpPr>
          <p:cNvPr id="66568" name="Text Box 7"/>
          <p:cNvSpPr txBox="1">
            <a:spLocks noChangeArrowheads="1"/>
          </p:cNvSpPr>
          <p:nvPr/>
        </p:nvSpPr>
        <p:spPr bwMode="auto">
          <a:xfrm>
            <a:off x="4008439" y="2320926"/>
            <a:ext cx="8096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600">
                <a:latin typeface="Tahoma" panose="020B0604030504040204" pitchFamily="34" charset="0"/>
              </a:rPr>
              <a:t>User</a:t>
            </a:r>
          </a:p>
          <a:p>
            <a:pPr algn="r">
              <a:lnSpc>
                <a:spcPct val="90000"/>
              </a:lnSpc>
              <a:spcBef>
                <a:spcPct val="0"/>
              </a:spcBef>
              <a:buClrTx/>
              <a:buSzTx/>
              <a:buFontTx/>
              <a:buNone/>
            </a:pPr>
            <a:r>
              <a:rPr lang="en-US" altLang="en-US" sz="1600">
                <a:latin typeface="Tahoma" panose="020B0604030504040204" pitchFamily="34" charset="0"/>
              </a:rPr>
              <a:t>types</a:t>
            </a:r>
          </a:p>
          <a:p>
            <a:pPr algn="r">
              <a:lnSpc>
                <a:spcPct val="9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000">
              <a:latin typeface="Tahoma" panose="020B0604030504040204" pitchFamily="34" charset="0"/>
            </a:endParaRPr>
          </a:p>
        </p:txBody>
      </p:sp>
      <p:sp>
        <p:nvSpPr>
          <p:cNvPr id="66569" name="Text Box 8"/>
          <p:cNvSpPr txBox="1">
            <a:spLocks noChangeArrowheads="1"/>
          </p:cNvSpPr>
          <p:nvPr/>
        </p:nvSpPr>
        <p:spPr bwMode="auto">
          <a:xfrm>
            <a:off x="3757613" y="3933826"/>
            <a:ext cx="10842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600">
                <a:latin typeface="Tahoma" panose="020B0604030504040204" pitchFamily="34" charset="0"/>
              </a:rPr>
              <a:t>host ACKs</a:t>
            </a:r>
          </a:p>
          <a:p>
            <a:pPr algn="r">
              <a:lnSpc>
                <a:spcPct val="90000"/>
              </a:lnSpc>
              <a:spcBef>
                <a:spcPct val="0"/>
              </a:spcBef>
              <a:buClrTx/>
              <a:buSzTx/>
              <a:buFontTx/>
              <a:buNone/>
            </a:pPr>
            <a:r>
              <a:rPr lang="en-US" altLang="en-US" sz="1600">
                <a:latin typeface="Tahoma" panose="020B0604030504040204" pitchFamily="34" charset="0"/>
              </a:rPr>
              <a:t>receipt </a:t>
            </a:r>
          </a:p>
          <a:p>
            <a:pPr algn="r">
              <a:lnSpc>
                <a:spcPct val="90000"/>
              </a:lnSpc>
              <a:spcBef>
                <a:spcPct val="0"/>
              </a:spcBef>
              <a:buClrTx/>
              <a:buSzTx/>
              <a:buFontTx/>
              <a:buNone/>
            </a:pPr>
            <a:r>
              <a:rPr lang="en-US" altLang="en-US" sz="1600">
                <a:latin typeface="Tahoma" panose="020B0604030504040204" pitchFamily="34" charset="0"/>
              </a:rPr>
              <a:t>of echoed</a:t>
            </a:r>
          </a:p>
          <a:p>
            <a:pPr algn="r">
              <a:lnSpc>
                <a:spcPct val="9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000">
              <a:latin typeface="Tahoma" panose="020B0604030504040204" pitchFamily="34" charset="0"/>
            </a:endParaRPr>
          </a:p>
        </p:txBody>
      </p:sp>
      <p:sp>
        <p:nvSpPr>
          <p:cNvPr id="66570" name="Text Box 9"/>
          <p:cNvSpPr txBox="1">
            <a:spLocks noChangeArrowheads="1"/>
          </p:cNvSpPr>
          <p:nvPr/>
        </p:nvSpPr>
        <p:spPr bwMode="auto">
          <a:xfrm>
            <a:off x="7418389" y="3055938"/>
            <a:ext cx="12666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Tahoma" panose="020B0604030504040204" pitchFamily="34" charset="0"/>
              </a:rPr>
              <a:t>host ACKs</a:t>
            </a:r>
          </a:p>
          <a:p>
            <a:pPr>
              <a:lnSpc>
                <a:spcPct val="100000"/>
              </a:lnSpc>
              <a:spcBef>
                <a:spcPct val="0"/>
              </a:spcBef>
              <a:buClrTx/>
              <a:buSzTx/>
              <a:buFontTx/>
              <a:buNone/>
            </a:pPr>
            <a:r>
              <a:rPr lang="en-US" altLang="en-US" sz="1600">
                <a:latin typeface="Tahoma" panose="020B0604030504040204" pitchFamily="34" charset="0"/>
              </a:rPr>
              <a:t>receipt of</a:t>
            </a:r>
          </a:p>
          <a:p>
            <a:pPr>
              <a:lnSpc>
                <a:spcPct val="10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r>
              <a:rPr lang="en-US" altLang="ja-JP" sz="1600">
                <a:latin typeface="Tahoma" panose="020B0604030504040204" pitchFamily="34" charset="0"/>
              </a:rPr>
              <a:t>, echoes</a:t>
            </a:r>
          </a:p>
          <a:p>
            <a:pPr>
              <a:lnSpc>
                <a:spcPct val="100000"/>
              </a:lnSpc>
              <a:spcBef>
                <a:spcPct val="0"/>
              </a:spcBef>
              <a:buClrTx/>
              <a:buSzTx/>
              <a:buFontTx/>
              <a:buNone/>
            </a:pPr>
            <a:r>
              <a:rPr lang="en-US" altLang="en-US" sz="1600">
                <a:latin typeface="Tahoma" panose="020B0604030504040204" pitchFamily="34" charset="0"/>
              </a:rPr>
              <a:t>back </a:t>
            </a: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600">
              <a:latin typeface="Tahoma" panose="020B0604030504040204" pitchFamily="34" charset="0"/>
            </a:endParaRPr>
          </a:p>
        </p:txBody>
      </p:sp>
      <p:sp>
        <p:nvSpPr>
          <p:cNvPr id="66571" name="Line 10"/>
          <p:cNvSpPr>
            <a:spLocks noChangeShapeType="1"/>
          </p:cNvSpPr>
          <p:nvPr/>
        </p:nvSpPr>
        <p:spPr bwMode="auto">
          <a:xfrm flipH="1">
            <a:off x="4808539" y="3487738"/>
            <a:ext cx="2554287"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72" name="Text Box 11"/>
          <p:cNvSpPr txBox="1">
            <a:spLocks noChangeArrowheads="1"/>
          </p:cNvSpPr>
          <p:nvPr/>
        </p:nvSpPr>
        <p:spPr bwMode="auto">
          <a:xfrm>
            <a:off x="5002213" y="5291138"/>
            <a:ext cx="2379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000099"/>
                </a:solidFill>
                <a:latin typeface="Tahoma" panose="020B0604030504040204" pitchFamily="34" charset="0"/>
              </a:rPr>
              <a:t>simple telnet scenario</a:t>
            </a:r>
            <a:endParaRPr lang="en-US" altLang="en-US" sz="1000">
              <a:solidFill>
                <a:srgbClr val="000099"/>
              </a:solidFill>
              <a:latin typeface="Tahoma" panose="020B0604030504040204" pitchFamily="34" charset="0"/>
            </a:endParaRPr>
          </a:p>
        </p:txBody>
      </p:sp>
      <p:sp>
        <p:nvSpPr>
          <p:cNvPr id="66573" name="Text Box 13"/>
          <p:cNvSpPr txBox="1">
            <a:spLocks noChangeArrowheads="1"/>
          </p:cNvSpPr>
          <p:nvPr/>
        </p:nvSpPr>
        <p:spPr bwMode="auto">
          <a:xfrm>
            <a:off x="6992938" y="1430338"/>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66574" name="Text Box 17"/>
          <p:cNvSpPr txBox="1">
            <a:spLocks noChangeArrowheads="1"/>
          </p:cNvSpPr>
          <p:nvPr/>
        </p:nvSpPr>
        <p:spPr bwMode="auto">
          <a:xfrm>
            <a:off x="4418039" y="1436688"/>
            <a:ext cx="782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66575" name="Rectangle 18"/>
          <p:cNvSpPr>
            <a:spLocks noChangeArrowheads="1"/>
          </p:cNvSpPr>
          <p:nvPr/>
        </p:nvSpPr>
        <p:spPr bwMode="auto">
          <a:xfrm>
            <a:off x="5630864" y="2806701"/>
            <a:ext cx="8143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6576" name="Text Box 19"/>
          <p:cNvSpPr txBox="1">
            <a:spLocks noChangeArrowheads="1"/>
          </p:cNvSpPr>
          <p:nvPr/>
        </p:nvSpPr>
        <p:spPr bwMode="auto">
          <a:xfrm>
            <a:off x="4860195" y="2859089"/>
            <a:ext cx="2547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Seq=42, ACK=79, data = </a:t>
            </a:r>
            <a:r>
              <a:rPr lang="ja-JP" altLang="en-US" sz="1400">
                <a:latin typeface="Tahoma" panose="020B0604030504040204" pitchFamily="34" charset="0"/>
              </a:rPr>
              <a:t>‘</a:t>
            </a:r>
            <a:r>
              <a:rPr lang="en-US" altLang="ja-JP" sz="1400">
                <a:latin typeface="Tahoma" panose="020B0604030504040204" pitchFamily="34" charset="0"/>
              </a:rPr>
              <a:t>C</a:t>
            </a:r>
            <a:r>
              <a:rPr lang="ja-JP" altLang="en-US" sz="1400">
                <a:latin typeface="Tahoma" panose="020B0604030504040204" pitchFamily="34" charset="0"/>
              </a:rPr>
              <a:t>’</a:t>
            </a:r>
            <a:endParaRPr lang="en-US" altLang="en-US" sz="1400">
              <a:latin typeface="Tahoma" panose="020B0604030504040204" pitchFamily="34" charset="0"/>
            </a:endParaRPr>
          </a:p>
        </p:txBody>
      </p:sp>
      <p:sp>
        <p:nvSpPr>
          <p:cNvPr id="66577" name="Rectangle 20"/>
          <p:cNvSpPr>
            <a:spLocks noChangeArrowheads="1"/>
          </p:cNvSpPr>
          <p:nvPr/>
        </p:nvSpPr>
        <p:spPr bwMode="auto">
          <a:xfrm>
            <a:off x="5665788" y="3765551"/>
            <a:ext cx="82391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6578" name="Text Box 21"/>
          <p:cNvSpPr txBox="1">
            <a:spLocks noChangeArrowheads="1"/>
          </p:cNvSpPr>
          <p:nvPr/>
        </p:nvSpPr>
        <p:spPr bwMode="auto">
          <a:xfrm>
            <a:off x="4870094" y="3754439"/>
            <a:ext cx="25296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Seq=79, ACK=43, data = </a:t>
            </a:r>
            <a:r>
              <a:rPr lang="ja-JP" altLang="en-US" sz="1400">
                <a:latin typeface="Arial" panose="020B0604020202020204" pitchFamily="34" charset="0"/>
              </a:rPr>
              <a:t>‘</a:t>
            </a:r>
            <a:r>
              <a:rPr lang="en-US" altLang="ja-JP" sz="1400">
                <a:latin typeface="Arial" panose="020B0604020202020204" pitchFamily="34" charset="0"/>
              </a:rPr>
              <a:t>C</a:t>
            </a:r>
            <a:r>
              <a:rPr lang="ja-JP" altLang="en-US" sz="1400">
                <a:latin typeface="Arial" panose="020B0604020202020204" pitchFamily="34" charset="0"/>
              </a:rPr>
              <a:t>’</a:t>
            </a:r>
            <a:endParaRPr lang="en-US" altLang="en-US" sz="1000">
              <a:latin typeface="Times New Roman" panose="02020603050405020304" pitchFamily="18" charset="0"/>
            </a:endParaRPr>
          </a:p>
        </p:txBody>
      </p:sp>
      <p:sp>
        <p:nvSpPr>
          <p:cNvPr id="66579" name="Rectangle 22"/>
          <p:cNvSpPr>
            <a:spLocks noChangeArrowheads="1"/>
          </p:cNvSpPr>
          <p:nvPr/>
        </p:nvSpPr>
        <p:spPr bwMode="auto">
          <a:xfrm>
            <a:off x="5732463" y="4613275"/>
            <a:ext cx="958850"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6580" name="Text Box 23"/>
          <p:cNvSpPr txBox="1">
            <a:spLocks noChangeArrowheads="1"/>
          </p:cNvSpPr>
          <p:nvPr/>
        </p:nvSpPr>
        <p:spPr bwMode="auto">
          <a:xfrm>
            <a:off x="5411789" y="4627563"/>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Arial" panose="020B0604020202020204" pitchFamily="34" charset="0"/>
              </a:rPr>
              <a:t>Seq=43, ACK=80</a:t>
            </a:r>
            <a:endParaRPr lang="en-US" altLang="en-US" sz="1000">
              <a:latin typeface="Times New Roman" panose="02020603050405020304" pitchFamily="18" charset="0"/>
            </a:endParaRPr>
          </a:p>
        </p:txBody>
      </p:sp>
      <p:sp>
        <p:nvSpPr>
          <p:cNvPr id="66581" name="Line 24"/>
          <p:cNvSpPr>
            <a:spLocks noChangeShapeType="1"/>
          </p:cNvSpPr>
          <p:nvPr/>
        </p:nvSpPr>
        <p:spPr bwMode="auto">
          <a:xfrm>
            <a:off x="4795838" y="2473326"/>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6582" name="Line 25"/>
          <p:cNvSpPr>
            <a:spLocks noChangeShapeType="1"/>
          </p:cNvSpPr>
          <p:nvPr/>
        </p:nvSpPr>
        <p:spPr bwMode="auto">
          <a:xfrm>
            <a:off x="7458075" y="2525714"/>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6583" name="Group 27"/>
          <p:cNvGrpSpPr>
            <a:grpSpLocks/>
          </p:cNvGrpSpPr>
          <p:nvPr/>
        </p:nvGrpSpPr>
        <p:grpSpPr bwMode="auto">
          <a:xfrm>
            <a:off x="4287838" y="1652589"/>
            <a:ext cx="755650" cy="782637"/>
            <a:chOff x="-44" y="1473"/>
            <a:chExt cx="981" cy="1105"/>
          </a:xfrm>
        </p:grpSpPr>
        <p:pic>
          <p:nvPicPr>
            <p:cNvPr id="66587" name="Picture 2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8" name="Freeform 29"/>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62 h 368"/>
                <a:gd name="T6" fmla="*/ 815 w 356"/>
                <a:gd name="T7" fmla="*/ 470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84" name="Group 30"/>
          <p:cNvGrpSpPr>
            <a:grpSpLocks/>
          </p:cNvGrpSpPr>
          <p:nvPr/>
        </p:nvGrpSpPr>
        <p:grpSpPr bwMode="auto">
          <a:xfrm flipH="1">
            <a:off x="7150100" y="1692276"/>
            <a:ext cx="788988" cy="862013"/>
            <a:chOff x="-44" y="1473"/>
            <a:chExt cx="981" cy="1105"/>
          </a:xfrm>
        </p:grpSpPr>
        <p:pic>
          <p:nvPicPr>
            <p:cNvPr id="66585" name="Picture 3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6" name="Freeform 32"/>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62 h 368"/>
                <a:gd name="T6" fmla="*/ 815 w 356"/>
                <a:gd name="T7" fmla="*/ 470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731784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Round-Trip Time Estimation and Timeout</a:t>
            </a:r>
          </a:p>
        </p:txBody>
      </p:sp>
      <p:sp>
        <p:nvSpPr>
          <p:cNvPr id="6" name="Content Placeholder 5"/>
          <p:cNvSpPr>
            <a:spLocks noGrp="1"/>
          </p:cNvSpPr>
          <p:nvPr>
            <p:ph idx="1"/>
          </p:nvPr>
        </p:nvSpPr>
        <p:spPr>
          <a:xfrm>
            <a:off x="838200" y="1468582"/>
            <a:ext cx="10515600" cy="5209309"/>
          </a:xfrm>
        </p:spPr>
        <p:txBody>
          <a:bodyPr>
            <a:normAutofit fontScale="70000" lnSpcReduction="20000"/>
          </a:bodyPr>
          <a:lstStyle/>
          <a:p>
            <a:r>
              <a:rPr lang="en-US" dirty="0"/>
              <a:t>TCP, like our </a:t>
            </a:r>
            <a:r>
              <a:rPr lang="en-US" dirty="0" err="1"/>
              <a:t>rdt</a:t>
            </a:r>
            <a:r>
              <a:rPr lang="en-US" dirty="0"/>
              <a:t> protocol, uses a timeout/retransmit mechanism to recover from lost segments. </a:t>
            </a:r>
          </a:p>
          <a:p>
            <a:r>
              <a:rPr lang="en-US" dirty="0"/>
              <a:t>The sample RTT, denoted </a:t>
            </a:r>
            <a:r>
              <a:rPr lang="en-US" b="1" dirty="0" err="1"/>
              <a:t>SampleRTT</a:t>
            </a:r>
            <a:r>
              <a:rPr lang="en-US" dirty="0"/>
              <a:t>, for a segment is the amount of time between when the segment is sent (that is, passed to IP) and when an acknowledgment for the segment is received.</a:t>
            </a:r>
          </a:p>
          <a:p>
            <a:r>
              <a:rPr lang="en-US" dirty="0"/>
              <a:t> Instead of measuring a </a:t>
            </a:r>
            <a:r>
              <a:rPr lang="en-US" dirty="0" err="1"/>
              <a:t>SampleRTT</a:t>
            </a:r>
            <a:r>
              <a:rPr lang="en-US" dirty="0"/>
              <a:t> for every transmitted segment, most TCP implementations take only one </a:t>
            </a:r>
            <a:r>
              <a:rPr lang="en-US" dirty="0" err="1"/>
              <a:t>SampleRTT</a:t>
            </a:r>
            <a:r>
              <a:rPr lang="en-US" dirty="0"/>
              <a:t> measurement at a time. </a:t>
            </a:r>
          </a:p>
          <a:p>
            <a:pPr lvl="1"/>
            <a:r>
              <a:rPr lang="en-US" dirty="0"/>
              <a:t>That is, at any point in time, the </a:t>
            </a:r>
            <a:r>
              <a:rPr lang="en-US" dirty="0" err="1"/>
              <a:t>SampleRTT</a:t>
            </a:r>
            <a:r>
              <a:rPr lang="en-US" dirty="0"/>
              <a:t> is being estimated for only one of the transmitted but currently unacknowledged segments, leading to a new value of </a:t>
            </a:r>
            <a:r>
              <a:rPr lang="en-US" dirty="0" err="1"/>
              <a:t>SampleRTT</a:t>
            </a:r>
            <a:r>
              <a:rPr lang="en-US" dirty="0"/>
              <a:t> approximately once every RTT. </a:t>
            </a:r>
          </a:p>
          <a:p>
            <a:r>
              <a:rPr lang="en-US" dirty="0"/>
              <a:t>Also, TCP never computes a </a:t>
            </a:r>
            <a:r>
              <a:rPr lang="en-US" dirty="0" err="1"/>
              <a:t>SampleRTT</a:t>
            </a:r>
            <a:r>
              <a:rPr lang="en-US" dirty="0"/>
              <a:t> for a segment that has been retransmitted; </a:t>
            </a:r>
          </a:p>
          <a:p>
            <a:r>
              <a:rPr lang="en-US" dirty="0"/>
              <a:t>it only measures </a:t>
            </a:r>
            <a:r>
              <a:rPr lang="en-US" dirty="0" err="1"/>
              <a:t>SampleRTT</a:t>
            </a:r>
            <a:r>
              <a:rPr lang="en-US" dirty="0"/>
              <a:t> for segments that have been transmitted once </a:t>
            </a:r>
          </a:p>
          <a:p>
            <a:r>
              <a:rPr lang="en-US" dirty="0"/>
              <a:t>Obviously, the </a:t>
            </a:r>
            <a:r>
              <a:rPr lang="en-US" dirty="0" err="1"/>
              <a:t>SampleRTT</a:t>
            </a:r>
            <a:r>
              <a:rPr lang="en-US" dirty="0"/>
              <a:t> values will fluctuate from segment to segment due to congestion in the routers and to the varying load on the end systems</a:t>
            </a:r>
          </a:p>
          <a:p>
            <a:r>
              <a:rPr lang="en-US" dirty="0"/>
              <a:t> In order to estimate a typical RTT, it is therefore natural to take some sort of average of the </a:t>
            </a:r>
            <a:r>
              <a:rPr lang="en-US" dirty="0" err="1"/>
              <a:t>SampleRTT</a:t>
            </a:r>
            <a:r>
              <a:rPr lang="en-US" dirty="0"/>
              <a:t> values. </a:t>
            </a:r>
          </a:p>
          <a:p>
            <a:r>
              <a:rPr lang="en-US" dirty="0"/>
              <a:t>TCP maintains an average, called </a:t>
            </a:r>
            <a:r>
              <a:rPr lang="en-US" b="1" dirty="0" err="1"/>
              <a:t>EstimatedRTT</a:t>
            </a:r>
            <a:r>
              <a:rPr lang="en-US" dirty="0"/>
              <a:t>, of the </a:t>
            </a:r>
            <a:r>
              <a:rPr lang="en-US" dirty="0" err="1"/>
              <a:t>SampleRTT</a:t>
            </a:r>
            <a:r>
              <a:rPr lang="en-US" dirty="0"/>
              <a:t> values.</a:t>
            </a:r>
          </a:p>
          <a:p>
            <a:r>
              <a:rPr lang="en-US" dirty="0"/>
              <a:t>In addition to having an estimate of the RTT, it is also valuable to have a measure of the variability of the RTT. The RTT variation, </a:t>
            </a:r>
            <a:r>
              <a:rPr lang="en-US" b="1" dirty="0" err="1"/>
              <a:t>DevRTT</a:t>
            </a:r>
            <a:r>
              <a:rPr lang="en-US" dirty="0"/>
              <a:t>, is therefore an estimate of how much </a:t>
            </a:r>
            <a:r>
              <a:rPr lang="en-US" dirty="0" err="1"/>
              <a:t>SampleRTT</a:t>
            </a:r>
            <a:r>
              <a:rPr lang="en-US" dirty="0"/>
              <a:t> typically deviates from </a:t>
            </a:r>
            <a:r>
              <a:rPr lang="en-US" dirty="0" err="1"/>
              <a:t>EstimatedRTT</a:t>
            </a:r>
            <a:endParaRPr lang="en-US" dirty="0"/>
          </a:p>
        </p:txBody>
      </p:sp>
    </p:spTree>
    <p:extLst>
      <p:ext uri="{BB962C8B-B14F-4D97-AF65-F5344CB8AC3E}">
        <p14:creationId xmlns:p14="http://schemas.microsoft.com/office/powerpoint/2010/main" val="738773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and Managing the Retransmission Timeout Interval </a:t>
            </a:r>
          </a:p>
        </p:txBody>
      </p:sp>
      <p:sp>
        <p:nvSpPr>
          <p:cNvPr id="3" name="Content Placeholder 2"/>
          <p:cNvSpPr>
            <a:spLocks noGrp="1"/>
          </p:cNvSpPr>
          <p:nvPr>
            <p:ph idx="1"/>
          </p:nvPr>
        </p:nvSpPr>
        <p:spPr/>
        <p:txBody>
          <a:bodyPr>
            <a:normAutofit fontScale="70000" lnSpcReduction="20000"/>
          </a:bodyPr>
          <a:lstStyle/>
          <a:p>
            <a:r>
              <a:rPr lang="en-US" dirty="0"/>
              <a:t>Given values of </a:t>
            </a:r>
            <a:r>
              <a:rPr lang="en-US" dirty="0" err="1"/>
              <a:t>EstimatedRTT</a:t>
            </a:r>
            <a:r>
              <a:rPr lang="en-US" dirty="0"/>
              <a:t> and </a:t>
            </a:r>
            <a:r>
              <a:rPr lang="en-US" dirty="0" err="1"/>
              <a:t>DevRTT</a:t>
            </a:r>
            <a:r>
              <a:rPr lang="en-US" dirty="0"/>
              <a:t>, </a:t>
            </a:r>
            <a:r>
              <a:rPr lang="en-US" b="1" dirty="0">
                <a:solidFill>
                  <a:srgbClr val="FF0000"/>
                </a:solidFill>
              </a:rPr>
              <a:t>what value should be used for TCP’s timeout interval? </a:t>
            </a:r>
          </a:p>
          <a:p>
            <a:r>
              <a:rPr lang="en-US" dirty="0"/>
              <a:t>Clearly, the interval should be greater than or equal to </a:t>
            </a:r>
            <a:r>
              <a:rPr lang="en-US" dirty="0" err="1"/>
              <a:t>EstimatedRTT</a:t>
            </a:r>
            <a:r>
              <a:rPr lang="en-US" dirty="0"/>
              <a:t>, or unnecessary retransmissions would be sent. </a:t>
            </a:r>
          </a:p>
          <a:p>
            <a:r>
              <a:rPr lang="en-US" dirty="0"/>
              <a:t>But the timeout interval should not be too much larger than </a:t>
            </a:r>
            <a:r>
              <a:rPr lang="en-US" dirty="0" err="1"/>
              <a:t>EstimatedRTT</a:t>
            </a:r>
            <a:r>
              <a:rPr lang="en-US" dirty="0"/>
              <a:t>; otherwise, when a segment is lost, TCP would not quickly retransmit the segment, leading to large data transfer delays. </a:t>
            </a:r>
          </a:p>
          <a:p>
            <a:r>
              <a:rPr lang="en-US" dirty="0"/>
              <a:t>It is therefore desirable to set the timeout equal to the </a:t>
            </a:r>
            <a:r>
              <a:rPr lang="en-US" dirty="0" err="1"/>
              <a:t>EstimatedRTT</a:t>
            </a:r>
            <a:r>
              <a:rPr lang="en-US" dirty="0"/>
              <a:t> plus some margin.</a:t>
            </a:r>
          </a:p>
          <a:p>
            <a:r>
              <a:rPr lang="en-US" dirty="0"/>
              <a:t> The margin should be large when there is a lot of fluctuation in the </a:t>
            </a:r>
            <a:r>
              <a:rPr lang="en-US" dirty="0" err="1"/>
              <a:t>SampleRTT</a:t>
            </a:r>
            <a:r>
              <a:rPr lang="en-US" dirty="0"/>
              <a:t> values;</a:t>
            </a:r>
          </a:p>
          <a:p>
            <a:r>
              <a:rPr lang="en-US" dirty="0"/>
              <a:t> it should be small when there is little fluctuation.</a:t>
            </a:r>
          </a:p>
          <a:p>
            <a:r>
              <a:rPr lang="en-US" dirty="0"/>
              <a:t> The value of </a:t>
            </a:r>
            <a:r>
              <a:rPr lang="en-US" dirty="0" err="1"/>
              <a:t>DevRTT</a:t>
            </a:r>
            <a:r>
              <a:rPr lang="en-US" dirty="0"/>
              <a:t> should thus come into play here. </a:t>
            </a:r>
          </a:p>
          <a:p>
            <a:r>
              <a:rPr lang="en-US" dirty="0"/>
              <a:t>All of these considerations are taken into account in TCP’s method for determining the retransmission timeout interval:</a:t>
            </a:r>
          </a:p>
          <a:p>
            <a:r>
              <a:rPr lang="en-US" dirty="0" err="1"/>
              <a:t>TimeoutInterval</a:t>
            </a:r>
            <a:r>
              <a:rPr lang="en-US" dirty="0"/>
              <a:t> = </a:t>
            </a:r>
            <a:r>
              <a:rPr lang="en-US" dirty="0" err="1"/>
              <a:t>EstimatedRTT</a:t>
            </a:r>
            <a:r>
              <a:rPr lang="en-US" dirty="0"/>
              <a:t> + 4 • </a:t>
            </a:r>
            <a:r>
              <a:rPr lang="en-US" dirty="0" err="1"/>
              <a:t>DevRTT</a:t>
            </a:r>
            <a:endParaRPr lang="en-US" dirty="0"/>
          </a:p>
        </p:txBody>
      </p:sp>
    </p:spTree>
    <p:extLst>
      <p:ext uri="{BB962C8B-B14F-4D97-AF65-F5344CB8AC3E}">
        <p14:creationId xmlns:p14="http://schemas.microsoft.com/office/powerpoint/2010/main" val="3236437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Data Transfer</a:t>
            </a:r>
          </a:p>
        </p:txBody>
      </p:sp>
      <p:sp>
        <p:nvSpPr>
          <p:cNvPr id="5" name="Content Placeholder 4"/>
          <p:cNvSpPr>
            <a:spLocks noGrp="1"/>
          </p:cNvSpPr>
          <p:nvPr>
            <p:ph idx="1"/>
          </p:nvPr>
        </p:nvSpPr>
        <p:spPr/>
        <p:txBody>
          <a:bodyPr>
            <a:normAutofit fontScale="70000" lnSpcReduction="20000"/>
          </a:bodyPr>
          <a:lstStyle/>
          <a:p>
            <a:r>
              <a:rPr lang="en-US" dirty="0"/>
              <a:t>TCP creates a reliable data transfer service on top of IP’s unreliable best effort service. </a:t>
            </a:r>
          </a:p>
          <a:p>
            <a:r>
              <a:rPr lang="en-US" dirty="0"/>
              <a:t>TCP’s reliable data transfer service ensures that the data stream that a process reads out of its TCP receive buffer is uncorrupted, without gaps, without duplication, and in sequence; that is, the byte stream is exactly the same byte stream that was sent by the end system on the other side of the connection. </a:t>
            </a:r>
          </a:p>
          <a:p>
            <a:r>
              <a:rPr lang="en-US" dirty="0"/>
              <a:t> There are </a:t>
            </a:r>
            <a:r>
              <a:rPr lang="en-US" b="1" dirty="0"/>
              <a:t>three major events </a:t>
            </a:r>
            <a:r>
              <a:rPr lang="en-US" dirty="0"/>
              <a:t>related to data transmission and retransmission in the TCP sender:</a:t>
            </a:r>
          </a:p>
          <a:p>
            <a:pPr marL="914400" lvl="1" indent="-457200">
              <a:buFont typeface="+mj-lt"/>
              <a:buAutoNum type="arabicPeriod"/>
            </a:pPr>
            <a:r>
              <a:rPr lang="en-US" dirty="0"/>
              <a:t> data received from application above; </a:t>
            </a:r>
          </a:p>
          <a:p>
            <a:pPr marL="914400" lvl="1" indent="-457200">
              <a:buFont typeface="+mj-lt"/>
              <a:buAutoNum type="arabicPeriod"/>
            </a:pPr>
            <a:r>
              <a:rPr lang="en-US" dirty="0"/>
              <a:t>timer timeout; </a:t>
            </a:r>
          </a:p>
          <a:p>
            <a:pPr marL="914400" lvl="1" indent="-457200">
              <a:buFont typeface="+mj-lt"/>
              <a:buAutoNum type="arabicPeriod"/>
            </a:pPr>
            <a:r>
              <a:rPr lang="en-US" dirty="0"/>
              <a:t>and ACK receipt.</a:t>
            </a:r>
          </a:p>
          <a:p>
            <a:r>
              <a:rPr lang="en-US" dirty="0"/>
              <a:t> Upon the occurrence of the first major event, TCP receives data from the application, encapsulates the data in a segment, and passes the segment to IP. </a:t>
            </a:r>
          </a:p>
          <a:p>
            <a:r>
              <a:rPr lang="en-US" dirty="0"/>
              <a:t> Note that if the timer is already not running for some other segment, TCP starts the timer when the segment is passed to IP. (It is helpful to think of the timer as being associated with the oldest unacknowledged segment.) </a:t>
            </a:r>
          </a:p>
          <a:p>
            <a:r>
              <a:rPr lang="en-US" dirty="0"/>
              <a:t>The expiration interval for this timer is the </a:t>
            </a:r>
            <a:r>
              <a:rPr lang="en-US" b="1" dirty="0" err="1"/>
              <a:t>TimeoutInterval</a:t>
            </a:r>
            <a:r>
              <a:rPr lang="en-US" dirty="0"/>
              <a:t>, which is calculated from </a:t>
            </a:r>
            <a:r>
              <a:rPr lang="en-US" b="1" dirty="0" err="1"/>
              <a:t>EstimatedRTT</a:t>
            </a:r>
            <a:r>
              <a:rPr lang="en-US" dirty="0"/>
              <a:t> and </a:t>
            </a:r>
            <a:r>
              <a:rPr lang="en-US" b="1" dirty="0" err="1"/>
              <a:t>DevRTT</a:t>
            </a:r>
            <a:endParaRPr lang="en-US" b="1" dirty="0"/>
          </a:p>
        </p:txBody>
      </p:sp>
    </p:spTree>
    <p:extLst>
      <p:ext uri="{BB962C8B-B14F-4D97-AF65-F5344CB8AC3E}">
        <p14:creationId xmlns:p14="http://schemas.microsoft.com/office/powerpoint/2010/main" val="3196654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second major event is the timeout. </a:t>
            </a:r>
          </a:p>
          <a:p>
            <a:pPr lvl="1"/>
            <a:r>
              <a:rPr lang="en-US" dirty="0"/>
              <a:t>TCP responds to the timeout event by retransmitting the segment that caused the timeout. TCP then restarts the timer. </a:t>
            </a:r>
          </a:p>
          <a:p>
            <a:r>
              <a:rPr lang="en-US" dirty="0"/>
              <a:t>The third major event that must be handled by the TCP sender is the arrival of an acknowledgment segment (ACK) from the receiver (more specifically, a segment containing a valid ACK field value).</a:t>
            </a:r>
          </a:p>
          <a:p>
            <a:pPr lvl="1"/>
            <a:r>
              <a:rPr lang="en-US" dirty="0"/>
              <a:t> On the occurrence of this event, TCP compares the ACK value </a:t>
            </a:r>
            <a:r>
              <a:rPr lang="en-US" b="1" i="1" dirty="0"/>
              <a:t>y</a:t>
            </a:r>
            <a:r>
              <a:rPr lang="en-US" dirty="0"/>
              <a:t> with its variable </a:t>
            </a:r>
            <a:r>
              <a:rPr lang="en-US" b="1" dirty="0" err="1"/>
              <a:t>SendBase</a:t>
            </a:r>
            <a:r>
              <a:rPr lang="en-US" dirty="0"/>
              <a:t>. </a:t>
            </a:r>
          </a:p>
          <a:p>
            <a:pPr lvl="1"/>
            <a:r>
              <a:rPr lang="en-US" dirty="0"/>
              <a:t>The TCP state variable </a:t>
            </a:r>
            <a:r>
              <a:rPr lang="en-US" b="1" dirty="0" err="1"/>
              <a:t>SendBase</a:t>
            </a:r>
            <a:r>
              <a:rPr lang="en-US" dirty="0"/>
              <a:t> is the sequence number of the oldest unacknowledged byte. (Thus </a:t>
            </a:r>
            <a:r>
              <a:rPr lang="en-US" dirty="0" err="1"/>
              <a:t>SendBase</a:t>
            </a:r>
            <a:r>
              <a:rPr lang="en-US" dirty="0"/>
              <a:t>–1 is the sequence number of the last byte that is known to have been received correctly and in order at the receiver.) </a:t>
            </a:r>
          </a:p>
          <a:p>
            <a:pPr lvl="1"/>
            <a:r>
              <a:rPr lang="en-US" dirty="0"/>
              <a:t>As indicated earlier, TCP uses cumulative acknowledgments, so that </a:t>
            </a:r>
            <a:r>
              <a:rPr lang="en-US" b="1" i="1" dirty="0"/>
              <a:t>y</a:t>
            </a:r>
            <a:r>
              <a:rPr lang="en-US" dirty="0"/>
              <a:t> acknowledges the receipt of all bytes before byte number </a:t>
            </a:r>
            <a:r>
              <a:rPr lang="en-US" b="1" i="1" dirty="0"/>
              <a:t>y</a:t>
            </a:r>
            <a:r>
              <a:rPr lang="en-US" dirty="0"/>
              <a:t>.</a:t>
            </a:r>
          </a:p>
          <a:p>
            <a:pPr lvl="1"/>
            <a:r>
              <a:rPr lang="en-US" dirty="0"/>
              <a:t> If </a:t>
            </a:r>
            <a:r>
              <a:rPr lang="en-US" b="1" i="1" dirty="0"/>
              <a:t>y &gt; </a:t>
            </a:r>
            <a:r>
              <a:rPr lang="en-US" b="1" i="1" dirty="0" err="1"/>
              <a:t>SendBase</a:t>
            </a:r>
            <a:r>
              <a:rPr lang="en-US" b="1" i="1" dirty="0"/>
              <a:t> </a:t>
            </a:r>
            <a:r>
              <a:rPr lang="en-US" dirty="0"/>
              <a:t>then the ACK is acknowledging one or more previously unacknowledged segments. </a:t>
            </a:r>
          </a:p>
          <a:p>
            <a:pPr lvl="1"/>
            <a:r>
              <a:rPr lang="en-US" dirty="0"/>
              <a:t>Thus the sender updates its </a:t>
            </a:r>
            <a:r>
              <a:rPr lang="en-US" dirty="0" err="1"/>
              <a:t>SendBase</a:t>
            </a:r>
            <a:r>
              <a:rPr lang="en-US" dirty="0"/>
              <a:t> variable</a:t>
            </a:r>
          </a:p>
        </p:txBody>
      </p:sp>
    </p:spTree>
    <p:extLst>
      <p:ext uri="{BB962C8B-B14F-4D97-AF65-F5344CB8AC3E}">
        <p14:creationId xmlns:p14="http://schemas.microsoft.com/office/powerpoint/2010/main" val="34381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Now let’s consider how a receiving host directs an incoming transport-layer segment to the appropriate socket. </a:t>
            </a:r>
          </a:p>
          <a:p>
            <a:r>
              <a:rPr lang="en-US" dirty="0"/>
              <a:t>Each transport-layer segment has a set of fields in the segment for this purpose. At the receiving end, the transport layer examines these fields to identify the receiving socket and then directs the segment to that socket.</a:t>
            </a:r>
          </a:p>
          <a:p>
            <a:r>
              <a:rPr lang="en-US" dirty="0"/>
              <a:t> This job of delivering the data in a transport-layer segment to the correct socket is called </a:t>
            </a:r>
            <a:r>
              <a:rPr lang="en-US" b="1" dirty="0"/>
              <a:t>demultiplexing</a:t>
            </a:r>
            <a:r>
              <a:rPr lang="en-US" dirty="0"/>
              <a:t>. </a:t>
            </a:r>
          </a:p>
          <a:p>
            <a:r>
              <a:rPr lang="en-US" dirty="0"/>
              <a:t>The job of gathering data chunks at the source host from different sockets, encapsulating each data chunk with header information (that will later be used in demultiplexing) to create segments, and passing the segments to the network layer is called </a:t>
            </a:r>
            <a:r>
              <a:rPr lang="en-US" b="1" dirty="0"/>
              <a:t>multiplexing</a:t>
            </a:r>
            <a:r>
              <a:rPr lang="en-US" dirty="0"/>
              <a:t>.</a:t>
            </a:r>
          </a:p>
        </p:txBody>
      </p:sp>
    </p:spTree>
    <p:extLst>
      <p:ext uri="{BB962C8B-B14F-4D97-AF65-F5344CB8AC3E}">
        <p14:creationId xmlns:p14="http://schemas.microsoft.com/office/powerpoint/2010/main" val="88197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Interesting Scenarios (Scenario One)</a:t>
            </a:r>
          </a:p>
        </p:txBody>
      </p:sp>
      <p:sp>
        <p:nvSpPr>
          <p:cNvPr id="4" name="Content Placeholder 3"/>
          <p:cNvSpPr>
            <a:spLocks noGrp="1"/>
          </p:cNvSpPr>
          <p:nvPr>
            <p:ph sz="half" idx="1"/>
          </p:nvPr>
        </p:nvSpPr>
        <p:spPr/>
        <p:txBody>
          <a:bodyPr>
            <a:normAutofit fontScale="70000" lnSpcReduction="20000"/>
          </a:bodyPr>
          <a:lstStyle/>
          <a:p>
            <a:r>
              <a:rPr lang="en-US" dirty="0"/>
              <a:t> Host A sends one segment to Host B. </a:t>
            </a:r>
          </a:p>
          <a:p>
            <a:r>
              <a:rPr lang="en-US" dirty="0"/>
              <a:t>Suppose that this segment has sequence number 92 and contains 8 bytes of data. </a:t>
            </a:r>
          </a:p>
          <a:p>
            <a:r>
              <a:rPr lang="en-US" dirty="0"/>
              <a:t>After sending this segment, Host A waits for a segment from B with acknowledgment number 100.</a:t>
            </a:r>
          </a:p>
          <a:p>
            <a:r>
              <a:rPr lang="en-US" dirty="0"/>
              <a:t> Although the segment from A is received at B, the acknowledgment from B to A gets lost.</a:t>
            </a:r>
          </a:p>
          <a:p>
            <a:r>
              <a:rPr lang="en-US" dirty="0"/>
              <a:t> In this case, the timeout event occurs, and Host A retransmits the same segment. Of course, when Host B receives the retransmission, it observes from the sequence number that the segment contains data that has already been received. </a:t>
            </a:r>
          </a:p>
          <a:p>
            <a:r>
              <a:rPr lang="en-US" dirty="0"/>
              <a:t>Thus, TCP in Host B will discard the bytes in the retransmitted segment.</a:t>
            </a:r>
          </a:p>
          <a:p>
            <a:endParaRPr lang="en-US" dirty="0"/>
          </a:p>
        </p:txBody>
      </p:sp>
      <p:pic>
        <p:nvPicPr>
          <p:cNvPr id="11266" name="Picture 2" descr="Image result for Retransmission due to a lost acknowledgmen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52941" y="1385455"/>
            <a:ext cx="3961423" cy="479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423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Interesting Scenarios (Scenario Two)</a:t>
            </a:r>
          </a:p>
        </p:txBody>
      </p:sp>
      <p:sp>
        <p:nvSpPr>
          <p:cNvPr id="3" name="Content Placeholder 2"/>
          <p:cNvSpPr>
            <a:spLocks noGrp="1"/>
          </p:cNvSpPr>
          <p:nvPr>
            <p:ph sz="half" idx="1"/>
          </p:nvPr>
        </p:nvSpPr>
        <p:spPr>
          <a:xfrm>
            <a:off x="838200" y="1825625"/>
            <a:ext cx="5895110" cy="4866120"/>
          </a:xfrm>
        </p:spPr>
        <p:txBody>
          <a:bodyPr>
            <a:normAutofit fontScale="62500" lnSpcReduction="20000"/>
          </a:bodyPr>
          <a:lstStyle/>
          <a:p>
            <a:pPr algn="just"/>
            <a:r>
              <a:rPr lang="en-US" dirty="0"/>
              <a:t>In a second scenario, shown in Figure, Host A sends two segments back to back. </a:t>
            </a:r>
          </a:p>
          <a:p>
            <a:pPr algn="just"/>
            <a:r>
              <a:rPr lang="en-US" dirty="0"/>
              <a:t>The first segment has sequence number 92 and 8 bytes of data, and the second segment has sequence number 100 and 20 bytes of data. </a:t>
            </a:r>
          </a:p>
          <a:p>
            <a:pPr algn="just"/>
            <a:r>
              <a:rPr lang="en-US" dirty="0"/>
              <a:t>Suppose that both segments arrive intact at B, and B sends two separate acknowledgments for each of these segments. </a:t>
            </a:r>
          </a:p>
          <a:p>
            <a:pPr algn="just"/>
            <a:r>
              <a:rPr lang="en-US" dirty="0"/>
              <a:t>The first of these acknowledgments has acknowledgment number 100; the second has acknowledgment number 120.</a:t>
            </a:r>
          </a:p>
          <a:p>
            <a:pPr algn="just"/>
            <a:r>
              <a:rPr lang="en-US" dirty="0"/>
              <a:t> Suppose now that neither of the acknowledgments arrives at Host A before the timeout. </a:t>
            </a:r>
          </a:p>
          <a:p>
            <a:pPr algn="just"/>
            <a:r>
              <a:rPr lang="en-US" dirty="0"/>
              <a:t>When the timeout event occurs, Host A resends the first segment with sequence number 92 and restarts the timer.</a:t>
            </a:r>
          </a:p>
          <a:p>
            <a:pPr algn="just"/>
            <a:r>
              <a:rPr lang="en-US" dirty="0"/>
              <a:t> As long as the ACK for the second segment arrives before the new timeout, the second segment will not be retransmitted. </a:t>
            </a:r>
          </a:p>
        </p:txBody>
      </p:sp>
      <p:pic>
        <p:nvPicPr>
          <p:cNvPr id="5" name="Content Placeholder 4"/>
          <p:cNvPicPr>
            <a:picLocks noGrp="1" noChangeAspect="1"/>
          </p:cNvPicPr>
          <p:nvPr>
            <p:ph sz="half" idx="2"/>
          </p:nvPr>
        </p:nvPicPr>
        <p:blipFill>
          <a:blip r:embed="rId2"/>
          <a:stretch>
            <a:fillRect/>
          </a:stretch>
        </p:blipFill>
        <p:spPr>
          <a:xfrm>
            <a:off x="7190508" y="1551709"/>
            <a:ext cx="4488873" cy="4959927"/>
          </a:xfrm>
          <a:prstGeom prst="rect">
            <a:avLst/>
          </a:prstGeom>
        </p:spPr>
      </p:pic>
    </p:spTree>
    <p:extLst>
      <p:ext uri="{BB962C8B-B14F-4D97-AF65-F5344CB8AC3E}">
        <p14:creationId xmlns:p14="http://schemas.microsoft.com/office/powerpoint/2010/main" val="997143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Interesting Scenarios (Scenario Three)</a:t>
            </a:r>
          </a:p>
        </p:txBody>
      </p:sp>
      <p:sp>
        <p:nvSpPr>
          <p:cNvPr id="3" name="Content Placeholder 2"/>
          <p:cNvSpPr>
            <a:spLocks noGrp="1"/>
          </p:cNvSpPr>
          <p:nvPr>
            <p:ph sz="half" idx="1"/>
          </p:nvPr>
        </p:nvSpPr>
        <p:spPr>
          <a:xfrm>
            <a:off x="838200" y="1825625"/>
            <a:ext cx="5825836" cy="4351338"/>
          </a:xfrm>
        </p:spPr>
        <p:txBody>
          <a:bodyPr>
            <a:normAutofit fontScale="92500" lnSpcReduction="10000"/>
          </a:bodyPr>
          <a:lstStyle/>
          <a:p>
            <a:r>
              <a:rPr lang="en-US" dirty="0"/>
              <a:t>In a third and final scenario, suppose Host A sends the two segments, exactly as in the second example.</a:t>
            </a:r>
          </a:p>
          <a:p>
            <a:r>
              <a:rPr lang="en-US" dirty="0"/>
              <a:t> The acknowledgment of the first segment is lost in the network, but just before the timeout event, Host A receives an acknowledgment with acknowledgment number 120.</a:t>
            </a:r>
          </a:p>
          <a:p>
            <a:r>
              <a:rPr lang="en-US" dirty="0"/>
              <a:t> Host A therefore knows that Host B has received everything up through byte 119; so Host A does not resend either of the two segments. </a:t>
            </a:r>
          </a:p>
        </p:txBody>
      </p:sp>
      <p:pic>
        <p:nvPicPr>
          <p:cNvPr id="15362" name="Picture 2" descr="Image result for Retransmission due to a lost acknowledgmen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4145" y="1825625"/>
            <a:ext cx="4765964"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75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Self-Study</a:t>
            </a:r>
          </a:p>
        </p:txBody>
      </p:sp>
      <p:sp>
        <p:nvSpPr>
          <p:cNvPr id="6" name="Content Placeholder 5"/>
          <p:cNvSpPr>
            <a:spLocks noGrp="1"/>
          </p:cNvSpPr>
          <p:nvPr>
            <p:ph idx="1"/>
          </p:nvPr>
        </p:nvSpPr>
        <p:spPr/>
        <p:txBody>
          <a:bodyPr/>
          <a:lstStyle/>
          <a:p>
            <a:pPr marL="514350" indent="-514350">
              <a:buFont typeface="+mj-lt"/>
              <a:buAutoNum type="arabicPeriod"/>
            </a:pPr>
            <a:r>
              <a:rPr lang="en-US" dirty="0"/>
              <a:t>Doubling the Timeout Interval</a:t>
            </a:r>
          </a:p>
          <a:p>
            <a:pPr marL="514350" indent="-514350">
              <a:buFont typeface="+mj-lt"/>
              <a:buAutoNum type="arabicPeriod"/>
            </a:pPr>
            <a:r>
              <a:rPr lang="en-US" dirty="0"/>
              <a:t>Fast Retransmit</a:t>
            </a:r>
          </a:p>
          <a:p>
            <a:pPr marL="514350" indent="-514350">
              <a:buFont typeface="+mj-lt"/>
              <a:buAutoNum type="arabicPeriod"/>
            </a:pPr>
            <a:r>
              <a:rPr lang="en-US" dirty="0"/>
              <a:t>Go-Back-N or Selective Repeat</a:t>
            </a:r>
          </a:p>
        </p:txBody>
      </p:sp>
    </p:spTree>
    <p:extLst>
      <p:ext uri="{BB962C8B-B14F-4D97-AF65-F5344CB8AC3E}">
        <p14:creationId xmlns:p14="http://schemas.microsoft.com/office/powerpoint/2010/main" val="547270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a:t>
            </a:r>
          </a:p>
        </p:txBody>
      </p:sp>
      <p:sp>
        <p:nvSpPr>
          <p:cNvPr id="3" name="Content Placeholder 2"/>
          <p:cNvSpPr>
            <a:spLocks noGrp="1"/>
          </p:cNvSpPr>
          <p:nvPr>
            <p:ph idx="1"/>
          </p:nvPr>
        </p:nvSpPr>
        <p:spPr/>
        <p:txBody>
          <a:bodyPr>
            <a:normAutofit fontScale="92500" lnSpcReduction="10000"/>
          </a:bodyPr>
          <a:lstStyle/>
          <a:p>
            <a:r>
              <a:rPr lang="en-US" dirty="0"/>
              <a:t>TCP provides a flow-control service to its applications to eliminate the possibility of the sender overflowing the receiver’s buffer. </a:t>
            </a:r>
          </a:p>
          <a:p>
            <a:r>
              <a:rPr lang="en-US" dirty="0"/>
              <a:t>Flow control is thus a speed-matching service—matching the rate at which the sender is sending against the rate at which the receiving application is reading. </a:t>
            </a:r>
          </a:p>
          <a:p>
            <a:r>
              <a:rPr lang="en-US" dirty="0"/>
              <a:t>TCP provides flow control by having the sender maintain a variable called the </a:t>
            </a:r>
            <a:r>
              <a:rPr lang="en-US" b="1" dirty="0"/>
              <a:t>receive window</a:t>
            </a:r>
            <a:r>
              <a:rPr lang="en-US" dirty="0"/>
              <a:t>.</a:t>
            </a:r>
          </a:p>
          <a:p>
            <a:r>
              <a:rPr lang="en-US" dirty="0"/>
              <a:t> Informally, the receive window is used to give the sender an idea of how much free buffer space is available at the receiver. </a:t>
            </a:r>
          </a:p>
          <a:p>
            <a:r>
              <a:rPr lang="en-US" dirty="0"/>
              <a:t>Because TCP is full-duplex, the sender at each side of the connection maintains a distinct receive window</a:t>
            </a:r>
          </a:p>
        </p:txBody>
      </p:sp>
    </p:spTree>
    <p:extLst>
      <p:ext uri="{BB962C8B-B14F-4D97-AF65-F5344CB8AC3E}">
        <p14:creationId xmlns:p14="http://schemas.microsoft.com/office/powerpoint/2010/main" val="3387758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Suppose that Host A is sending a large file to Host B over a TCP connection. </a:t>
            </a:r>
          </a:p>
          <a:p>
            <a:r>
              <a:rPr lang="en-US" dirty="0"/>
              <a:t>Host B allocates a receive buffer to this connection; denote its size by </a:t>
            </a:r>
            <a:r>
              <a:rPr lang="en-US" b="1" dirty="0" err="1"/>
              <a:t>RcvBuffer</a:t>
            </a:r>
            <a:r>
              <a:rPr lang="en-US" dirty="0"/>
              <a:t>. </a:t>
            </a:r>
          </a:p>
          <a:p>
            <a:r>
              <a:rPr lang="en-US" dirty="0"/>
              <a:t>From time to time, the application process in Host B reads from the buffer. Define the following variables:</a:t>
            </a:r>
          </a:p>
          <a:p>
            <a:pPr marL="457200" lvl="1" indent="0">
              <a:buNone/>
            </a:pPr>
            <a:r>
              <a:rPr lang="en-US" dirty="0"/>
              <a:t>• </a:t>
            </a:r>
            <a:r>
              <a:rPr lang="en-US" b="1" dirty="0" err="1"/>
              <a:t>LastByteRead</a:t>
            </a:r>
            <a:r>
              <a:rPr lang="en-US" b="1" dirty="0"/>
              <a:t>: </a:t>
            </a:r>
            <a:r>
              <a:rPr lang="en-US" dirty="0"/>
              <a:t>the number of the last byte in the data stream read from the buffer by the application process in B </a:t>
            </a:r>
          </a:p>
          <a:p>
            <a:pPr marL="457200" lvl="1" indent="0">
              <a:buNone/>
            </a:pPr>
            <a:r>
              <a:rPr lang="en-US" dirty="0"/>
              <a:t>• </a:t>
            </a:r>
            <a:r>
              <a:rPr lang="en-US" b="1" dirty="0" err="1"/>
              <a:t>LastByteRcvd</a:t>
            </a:r>
            <a:r>
              <a:rPr lang="en-US" b="1" dirty="0"/>
              <a:t>: </a:t>
            </a:r>
            <a:r>
              <a:rPr lang="en-US" dirty="0"/>
              <a:t>the number of the last byte in the data stream that has arrived from the network and has been placed in the receive buffer at B</a:t>
            </a:r>
          </a:p>
          <a:p>
            <a:r>
              <a:rPr lang="en-US" dirty="0"/>
              <a:t>Because TCP is not permitted to overflow the allocated buffer, we must have</a:t>
            </a:r>
          </a:p>
          <a:p>
            <a:pPr marL="457200" lvl="1" indent="0">
              <a:buNone/>
            </a:pPr>
            <a:r>
              <a:rPr lang="en-US" b="1" dirty="0" err="1"/>
              <a:t>LastByteRcvd</a:t>
            </a:r>
            <a:r>
              <a:rPr lang="en-US" b="1" dirty="0"/>
              <a:t> – </a:t>
            </a:r>
            <a:r>
              <a:rPr lang="en-US" b="1" dirty="0" err="1"/>
              <a:t>LastByteRead</a:t>
            </a:r>
            <a:r>
              <a:rPr lang="en-US" b="1" dirty="0"/>
              <a:t> ≤ </a:t>
            </a:r>
            <a:r>
              <a:rPr lang="en-US" b="1" dirty="0" err="1"/>
              <a:t>RcvBuffer</a:t>
            </a:r>
            <a:endParaRPr lang="en-US" b="1" dirty="0"/>
          </a:p>
          <a:p>
            <a:r>
              <a:rPr lang="en-US" dirty="0"/>
              <a:t>The receive window, denoted </a:t>
            </a:r>
            <a:r>
              <a:rPr lang="en-US" b="1" dirty="0" err="1"/>
              <a:t>rwnd</a:t>
            </a:r>
            <a:r>
              <a:rPr lang="en-US" dirty="0"/>
              <a:t> is set to the amount of spare room in the buffer:</a:t>
            </a:r>
          </a:p>
          <a:p>
            <a:pPr marL="457200" lvl="1" indent="0">
              <a:buNone/>
            </a:pPr>
            <a:r>
              <a:rPr lang="en-US" b="1" dirty="0" err="1"/>
              <a:t>rwnd</a:t>
            </a:r>
            <a:r>
              <a:rPr lang="en-US" b="1" dirty="0"/>
              <a:t> = </a:t>
            </a:r>
            <a:r>
              <a:rPr lang="en-US" b="1" dirty="0" err="1"/>
              <a:t>RcvBuffer</a:t>
            </a:r>
            <a:r>
              <a:rPr lang="en-US" b="1" dirty="0"/>
              <a:t> – [</a:t>
            </a:r>
            <a:r>
              <a:rPr lang="en-US" b="1" dirty="0" err="1"/>
              <a:t>LastByteRcvd</a:t>
            </a:r>
            <a:r>
              <a:rPr lang="en-US" b="1" dirty="0"/>
              <a:t> – </a:t>
            </a:r>
            <a:r>
              <a:rPr lang="en-US" b="1" dirty="0" err="1"/>
              <a:t>LastByteRead</a:t>
            </a:r>
            <a:r>
              <a:rPr lang="en-US" b="1" dirty="0"/>
              <a:t>]</a:t>
            </a:r>
          </a:p>
          <a:p>
            <a:pPr marL="0" indent="0">
              <a:buNone/>
            </a:pPr>
            <a:endParaRPr lang="en-US" dirty="0"/>
          </a:p>
          <a:p>
            <a:endParaRPr lang="en-US" dirty="0"/>
          </a:p>
        </p:txBody>
      </p:sp>
    </p:spTree>
    <p:extLst>
      <p:ext uri="{BB962C8B-B14F-4D97-AF65-F5344CB8AC3E}">
        <p14:creationId xmlns:p14="http://schemas.microsoft.com/office/powerpoint/2010/main" val="3233427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a:xfrm>
            <a:off x="838199" y="1825625"/>
            <a:ext cx="6144491" cy="4351338"/>
          </a:xfrm>
        </p:spPr>
        <p:txBody>
          <a:bodyPr>
            <a:normAutofit fontScale="55000" lnSpcReduction="20000"/>
          </a:bodyPr>
          <a:lstStyle/>
          <a:p>
            <a:r>
              <a:rPr lang="en-US" sz="3200" dirty="0"/>
              <a:t> Host B tells Host A how much spare room it has in the connection buffer by placing its current value of </a:t>
            </a:r>
            <a:r>
              <a:rPr lang="en-US" sz="3200" dirty="0" err="1"/>
              <a:t>rwnd</a:t>
            </a:r>
            <a:r>
              <a:rPr lang="en-US" sz="3200" dirty="0"/>
              <a:t> in the receive window field of every segment it sends to A. </a:t>
            </a:r>
          </a:p>
          <a:p>
            <a:r>
              <a:rPr lang="en-US" sz="3200" dirty="0"/>
              <a:t>Initially, Host B sets </a:t>
            </a:r>
            <a:r>
              <a:rPr lang="en-US" sz="3200" b="1" dirty="0" err="1"/>
              <a:t>rwnd</a:t>
            </a:r>
            <a:r>
              <a:rPr lang="en-US" sz="3200" b="1" dirty="0"/>
              <a:t> = </a:t>
            </a:r>
            <a:r>
              <a:rPr lang="en-US" sz="3200" b="1" dirty="0" err="1"/>
              <a:t>RcvBuffer</a:t>
            </a:r>
            <a:r>
              <a:rPr lang="en-US" sz="3200" b="1" dirty="0"/>
              <a:t>.</a:t>
            </a:r>
          </a:p>
          <a:p>
            <a:r>
              <a:rPr lang="en-US" sz="3200" b="1" dirty="0"/>
              <a:t> </a:t>
            </a:r>
            <a:r>
              <a:rPr lang="en-US" sz="3200" dirty="0"/>
              <a:t>Note that to pull this off, Host B must keep track of several connection-specific variables. </a:t>
            </a:r>
          </a:p>
          <a:p>
            <a:r>
              <a:rPr lang="en-US" sz="3200" dirty="0"/>
              <a:t>Host A in turn keeps track of two variables, </a:t>
            </a:r>
            <a:r>
              <a:rPr lang="en-US" sz="3200" b="1" dirty="0" err="1"/>
              <a:t>LastByteSent</a:t>
            </a:r>
            <a:r>
              <a:rPr lang="en-US" sz="3200" dirty="0"/>
              <a:t> and </a:t>
            </a:r>
            <a:r>
              <a:rPr lang="en-US" sz="3200" b="1" dirty="0" err="1"/>
              <a:t>LastByteAcked</a:t>
            </a:r>
            <a:r>
              <a:rPr lang="en-US" sz="3200" dirty="0"/>
              <a:t>.</a:t>
            </a:r>
          </a:p>
          <a:p>
            <a:r>
              <a:rPr lang="en-US" sz="3200" dirty="0"/>
              <a:t> Note that the difference between these two variables, </a:t>
            </a:r>
            <a:r>
              <a:rPr lang="en-US" sz="3200" b="1" dirty="0" err="1"/>
              <a:t>LastByteSent</a:t>
            </a:r>
            <a:r>
              <a:rPr lang="en-US" sz="3200" b="1" dirty="0"/>
              <a:t> – </a:t>
            </a:r>
            <a:r>
              <a:rPr lang="en-US" sz="3200" b="1" dirty="0" err="1"/>
              <a:t>LastByteAcked</a:t>
            </a:r>
            <a:r>
              <a:rPr lang="en-US" sz="3200" dirty="0"/>
              <a:t>, is the amount of unacknowledged data that A has sent into the connection. </a:t>
            </a:r>
          </a:p>
          <a:p>
            <a:r>
              <a:rPr lang="en-US" sz="3200" dirty="0"/>
              <a:t>By keeping the amount of unacknowledged data less than the value of </a:t>
            </a:r>
            <a:r>
              <a:rPr lang="en-US" sz="3200" b="1" dirty="0" err="1"/>
              <a:t>rwnd</a:t>
            </a:r>
            <a:r>
              <a:rPr lang="en-US" sz="3200" dirty="0"/>
              <a:t>, Host A is assured that it is not overflowing the receive buffer at Host B.</a:t>
            </a:r>
          </a:p>
          <a:p>
            <a:r>
              <a:rPr lang="en-US" dirty="0"/>
              <a:t> </a:t>
            </a:r>
          </a:p>
        </p:txBody>
      </p:sp>
      <p:pic>
        <p:nvPicPr>
          <p:cNvPr id="6" name="Content Placeholder 5"/>
          <p:cNvPicPr>
            <a:picLocks noGrp="1" noChangeAspect="1"/>
          </p:cNvPicPr>
          <p:nvPr>
            <p:ph sz="half" idx="2"/>
          </p:nvPr>
        </p:nvPicPr>
        <p:blipFill>
          <a:blip r:embed="rId2"/>
          <a:stretch>
            <a:fillRect/>
          </a:stretch>
        </p:blipFill>
        <p:spPr>
          <a:xfrm>
            <a:off x="7370618" y="1825625"/>
            <a:ext cx="3983182" cy="4351338"/>
          </a:xfrm>
          <a:prstGeom prst="rect">
            <a:avLst/>
          </a:prstGeom>
        </p:spPr>
      </p:pic>
    </p:spTree>
    <p:extLst>
      <p:ext uri="{BB962C8B-B14F-4D97-AF65-F5344CB8AC3E}">
        <p14:creationId xmlns:p14="http://schemas.microsoft.com/office/powerpoint/2010/main" val="4810757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with this scheme</a:t>
            </a:r>
          </a:p>
        </p:txBody>
      </p:sp>
      <p:sp>
        <p:nvSpPr>
          <p:cNvPr id="6" name="Content Placeholder 5"/>
          <p:cNvSpPr>
            <a:spLocks noGrp="1"/>
          </p:cNvSpPr>
          <p:nvPr>
            <p:ph idx="1"/>
          </p:nvPr>
        </p:nvSpPr>
        <p:spPr/>
        <p:txBody>
          <a:bodyPr>
            <a:normAutofit fontScale="85000" lnSpcReduction="20000"/>
          </a:bodyPr>
          <a:lstStyle/>
          <a:p>
            <a:r>
              <a:rPr lang="en-US" dirty="0"/>
              <a:t> Suppose Host B’s receive buffer becomes full so that </a:t>
            </a:r>
            <a:r>
              <a:rPr lang="en-US" dirty="0" err="1"/>
              <a:t>rwnd</a:t>
            </a:r>
            <a:r>
              <a:rPr lang="en-US" dirty="0"/>
              <a:t> = 0. </a:t>
            </a:r>
          </a:p>
          <a:p>
            <a:r>
              <a:rPr lang="en-US" dirty="0"/>
              <a:t>After advertising </a:t>
            </a:r>
            <a:r>
              <a:rPr lang="en-US" dirty="0" err="1"/>
              <a:t>rwnd</a:t>
            </a:r>
            <a:r>
              <a:rPr lang="en-US" dirty="0"/>
              <a:t> = 0 to Host A, also suppose that B has nothing to send to A. </a:t>
            </a:r>
          </a:p>
          <a:p>
            <a:r>
              <a:rPr lang="en-US" dirty="0"/>
              <a:t>Now consider what happens.</a:t>
            </a:r>
          </a:p>
          <a:p>
            <a:pPr lvl="1"/>
            <a:r>
              <a:rPr lang="en-US" dirty="0"/>
              <a:t> As the application process at B empties the buffer, TCP does not send new segments with new </a:t>
            </a:r>
            <a:r>
              <a:rPr lang="en-US" dirty="0" err="1"/>
              <a:t>rwnd</a:t>
            </a:r>
            <a:r>
              <a:rPr lang="en-US" dirty="0"/>
              <a:t> values to Host A; indeed, TCP sends a segment to Host A only if it has data to send or if it has an acknowledgment to send. </a:t>
            </a:r>
          </a:p>
          <a:p>
            <a:pPr lvl="1"/>
            <a:r>
              <a:rPr lang="en-US" dirty="0"/>
              <a:t>Therefore, Host A is never informed that some space has opened up in Host B’s receive buffer—Host A is blocked and can transmit no more data!</a:t>
            </a:r>
          </a:p>
          <a:p>
            <a:r>
              <a:rPr lang="en-US" dirty="0"/>
              <a:t> To solve this problem, the TCP specification requires Host A to continue to send segments with one data byte when B’s receive window is zero.</a:t>
            </a:r>
          </a:p>
          <a:p>
            <a:r>
              <a:rPr lang="en-US" dirty="0"/>
              <a:t> These segments will be acknowledged by the receiver.</a:t>
            </a:r>
          </a:p>
          <a:p>
            <a:r>
              <a:rPr lang="en-US" dirty="0"/>
              <a:t> Eventually the buffer will begin to empty and the acknowledgments will contain a nonzero </a:t>
            </a:r>
            <a:r>
              <a:rPr lang="en-US" dirty="0" err="1"/>
              <a:t>rwnd</a:t>
            </a:r>
            <a:r>
              <a:rPr lang="en-US" dirty="0"/>
              <a:t> value</a:t>
            </a:r>
          </a:p>
        </p:txBody>
      </p:sp>
    </p:spTree>
    <p:extLst>
      <p:ext uri="{BB962C8B-B14F-4D97-AF65-F5344CB8AC3E}">
        <p14:creationId xmlns:p14="http://schemas.microsoft.com/office/powerpoint/2010/main" val="77778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Connection Management</a:t>
            </a:r>
          </a:p>
        </p:txBody>
      </p:sp>
      <p:sp>
        <p:nvSpPr>
          <p:cNvPr id="3" name="Content Placeholder 2"/>
          <p:cNvSpPr>
            <a:spLocks noGrp="1"/>
          </p:cNvSpPr>
          <p:nvPr>
            <p:ph idx="1"/>
          </p:nvPr>
        </p:nvSpPr>
        <p:spPr/>
        <p:txBody>
          <a:bodyPr>
            <a:normAutofit fontScale="85000" lnSpcReduction="20000"/>
          </a:bodyPr>
          <a:lstStyle/>
          <a:p>
            <a:r>
              <a:rPr lang="en-US" dirty="0"/>
              <a:t> Suppose a process running in one host (client) wants to initiate a connection with another process in another host (server). </a:t>
            </a:r>
          </a:p>
          <a:p>
            <a:r>
              <a:rPr lang="en-US" dirty="0"/>
              <a:t>The client application process first informs the client TCP that it wants to establish a connection to a process in the server. </a:t>
            </a:r>
          </a:p>
          <a:p>
            <a:r>
              <a:rPr lang="en-US" dirty="0"/>
              <a:t>The TCP in the client then proceeds to establish a TCP connection with the TCP in the server in the following manner:</a:t>
            </a:r>
          </a:p>
          <a:p>
            <a:pPr marL="0" indent="0">
              <a:buNone/>
            </a:pPr>
            <a:r>
              <a:rPr lang="en-US" b="1" dirty="0"/>
              <a:t>Step 1:</a:t>
            </a:r>
            <a:r>
              <a:rPr lang="en-US" dirty="0"/>
              <a:t> </a:t>
            </a:r>
          </a:p>
          <a:p>
            <a:pPr lvl="1"/>
            <a:r>
              <a:rPr lang="en-US" dirty="0"/>
              <a:t>The client-side TCP first sends a special TCP segment to the server-side TCP. This special segment contains no application-layer data. But one of the flag bits in the segment’s header, the </a:t>
            </a:r>
            <a:r>
              <a:rPr lang="en-US" b="1" dirty="0"/>
              <a:t>SYN bit</a:t>
            </a:r>
            <a:r>
              <a:rPr lang="en-US" dirty="0"/>
              <a:t>, is set to </a:t>
            </a:r>
            <a:r>
              <a:rPr lang="en-US" b="1" dirty="0"/>
              <a:t>1</a:t>
            </a:r>
            <a:r>
              <a:rPr lang="en-US" dirty="0"/>
              <a:t>. </a:t>
            </a:r>
          </a:p>
          <a:p>
            <a:pPr lvl="1"/>
            <a:r>
              <a:rPr lang="en-US" dirty="0"/>
              <a:t>For this reason, this special segment is referred to as a </a:t>
            </a:r>
            <a:r>
              <a:rPr lang="en-US" b="1" dirty="0"/>
              <a:t>SYN segment</a:t>
            </a:r>
            <a:r>
              <a:rPr lang="en-US" dirty="0"/>
              <a:t>. </a:t>
            </a:r>
          </a:p>
          <a:p>
            <a:pPr lvl="1"/>
            <a:r>
              <a:rPr lang="en-US" dirty="0"/>
              <a:t>In addition, the client randomly chooses an </a:t>
            </a:r>
            <a:r>
              <a:rPr lang="en-US" b="1" u="sng" dirty="0"/>
              <a:t>initial sequence number (</a:t>
            </a:r>
            <a:r>
              <a:rPr lang="en-US" b="1" u="sng" dirty="0" err="1"/>
              <a:t>client_isn</a:t>
            </a:r>
            <a:r>
              <a:rPr lang="en-US" b="1" u="sng" dirty="0"/>
              <a:t>) </a:t>
            </a:r>
            <a:r>
              <a:rPr lang="en-US" dirty="0"/>
              <a:t>and puts this number in the sequence number field of the initial TCP SYN segment. </a:t>
            </a:r>
          </a:p>
          <a:p>
            <a:pPr lvl="1"/>
            <a:r>
              <a:rPr lang="en-US" dirty="0"/>
              <a:t>This segment is encapsulated within an IP datagram and sent to the server. </a:t>
            </a:r>
          </a:p>
        </p:txBody>
      </p:sp>
    </p:spTree>
    <p:extLst>
      <p:ext uri="{BB962C8B-B14F-4D97-AF65-F5344CB8AC3E}">
        <p14:creationId xmlns:p14="http://schemas.microsoft.com/office/powerpoint/2010/main" val="758941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Step 2</a:t>
            </a:r>
            <a:r>
              <a:rPr lang="en-US" dirty="0"/>
              <a:t>:</a:t>
            </a:r>
          </a:p>
          <a:p>
            <a:pPr lvl="1"/>
            <a:r>
              <a:rPr lang="en-US" dirty="0"/>
              <a:t>Once the IP datagram containing the TCP SYN segment arrives at the server host the server extracts the TCP SYN segment from the datagram, allocates the TCP buffers and variables to the connection, and sends a connection-granted segment to the client TCP.</a:t>
            </a:r>
          </a:p>
          <a:p>
            <a:pPr lvl="1"/>
            <a:r>
              <a:rPr lang="en-US" dirty="0"/>
              <a:t>This connection-granted segment also contains </a:t>
            </a:r>
            <a:r>
              <a:rPr lang="en-US" u="sng" dirty="0"/>
              <a:t>no application layer data</a:t>
            </a:r>
            <a:r>
              <a:rPr lang="en-US" dirty="0"/>
              <a:t>. </a:t>
            </a:r>
          </a:p>
          <a:p>
            <a:pPr lvl="1"/>
            <a:r>
              <a:rPr lang="en-US" dirty="0"/>
              <a:t>However, it does contain three important pieces of information in the segment header. </a:t>
            </a:r>
          </a:p>
          <a:p>
            <a:pPr lvl="2"/>
            <a:r>
              <a:rPr lang="en-US" b="1" dirty="0"/>
              <a:t>First</a:t>
            </a:r>
            <a:r>
              <a:rPr lang="en-US" dirty="0"/>
              <a:t>, the SYN bit is set to 1. </a:t>
            </a:r>
          </a:p>
          <a:p>
            <a:pPr lvl="2"/>
            <a:r>
              <a:rPr lang="en-US" b="1" dirty="0"/>
              <a:t>Second</a:t>
            </a:r>
            <a:r>
              <a:rPr lang="en-US" dirty="0"/>
              <a:t>, the acknowledgment field of the TCP segment header is set to client_isn+1. </a:t>
            </a:r>
          </a:p>
          <a:p>
            <a:pPr lvl="2"/>
            <a:r>
              <a:rPr lang="en-US" b="1" dirty="0"/>
              <a:t>Finally</a:t>
            </a:r>
            <a:r>
              <a:rPr lang="en-US" dirty="0"/>
              <a:t>, the server chooses its own initial sequence number (</a:t>
            </a:r>
            <a:r>
              <a:rPr lang="en-US" dirty="0" err="1"/>
              <a:t>server_isn</a:t>
            </a:r>
            <a:r>
              <a:rPr lang="en-US" dirty="0"/>
              <a:t>) and puts this value in the sequence number field of the TCP segment header.</a:t>
            </a:r>
          </a:p>
          <a:p>
            <a:pPr lvl="1"/>
            <a:r>
              <a:rPr lang="en-US" dirty="0"/>
              <a:t> This connection-granted segment is saying, in effect, “</a:t>
            </a:r>
            <a:r>
              <a:rPr lang="en-US" i="1" dirty="0">
                <a:effectLst>
                  <a:outerShdw blurRad="38100" dist="38100" dir="2700000" algn="tl">
                    <a:srgbClr val="000000">
                      <a:alpha val="43137"/>
                    </a:srgbClr>
                  </a:outerShdw>
                </a:effectLst>
              </a:rPr>
              <a:t>I received your SYN packet to start a connection with your initial sequence number, </a:t>
            </a:r>
            <a:r>
              <a:rPr lang="en-US" i="1" dirty="0" err="1">
                <a:effectLst>
                  <a:outerShdw blurRad="38100" dist="38100" dir="2700000" algn="tl">
                    <a:srgbClr val="000000">
                      <a:alpha val="43137"/>
                    </a:srgbClr>
                  </a:outerShdw>
                </a:effectLst>
              </a:rPr>
              <a:t>client_isn</a:t>
            </a:r>
            <a:r>
              <a:rPr lang="en-US" i="1" dirty="0">
                <a:effectLst>
                  <a:outerShdw blurRad="38100" dist="38100" dir="2700000" algn="tl">
                    <a:srgbClr val="000000">
                      <a:alpha val="43137"/>
                    </a:srgbClr>
                  </a:outerShdw>
                </a:effectLst>
              </a:rPr>
              <a:t>. I agree to establish this connection. My own initial sequence number is </a:t>
            </a:r>
            <a:r>
              <a:rPr lang="en-US" i="1" dirty="0" err="1">
                <a:effectLst>
                  <a:outerShdw blurRad="38100" dist="38100" dir="2700000" algn="tl">
                    <a:srgbClr val="000000">
                      <a:alpha val="43137"/>
                    </a:srgbClr>
                  </a:outerShdw>
                </a:effectLst>
              </a:rPr>
              <a:t>server_isn</a:t>
            </a:r>
            <a:r>
              <a:rPr lang="en-US" dirty="0"/>
              <a:t>.” </a:t>
            </a:r>
          </a:p>
          <a:p>
            <a:pPr lvl="1"/>
            <a:r>
              <a:rPr lang="en-US" dirty="0"/>
              <a:t>The connection granted segment is referred to as a </a:t>
            </a:r>
            <a:r>
              <a:rPr lang="en-US" b="1" dirty="0"/>
              <a:t>SYNACK</a:t>
            </a:r>
            <a:r>
              <a:rPr lang="en-US" dirty="0"/>
              <a:t> </a:t>
            </a:r>
            <a:r>
              <a:rPr lang="en-US" b="1" dirty="0"/>
              <a:t>segment</a:t>
            </a:r>
            <a:r>
              <a:rPr lang="en-US" dirty="0"/>
              <a:t>. </a:t>
            </a:r>
          </a:p>
        </p:txBody>
      </p:sp>
    </p:spTree>
    <p:extLst>
      <p:ext uri="{BB962C8B-B14F-4D97-AF65-F5344CB8AC3E}">
        <p14:creationId xmlns:p14="http://schemas.microsoft.com/office/powerpoint/2010/main" val="255770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nsport layer multiplexing and demultiplex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378" y="1482437"/>
            <a:ext cx="5460422" cy="45624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92500" lnSpcReduction="20000"/>
          </a:bodyPr>
          <a:lstStyle/>
          <a:p>
            <a:r>
              <a:rPr lang="en-US" dirty="0"/>
              <a:t>The transport layer in the middle host in Figure  must </a:t>
            </a:r>
            <a:r>
              <a:rPr lang="en-US" dirty="0" err="1"/>
              <a:t>demultiplex</a:t>
            </a:r>
            <a:r>
              <a:rPr lang="en-US" dirty="0"/>
              <a:t> segments arriving from the network layer below to either process P1 or P2 above;</a:t>
            </a:r>
          </a:p>
          <a:p>
            <a:r>
              <a:rPr lang="en-US" dirty="0"/>
              <a:t> This is done by directing the arriving segment’s data to the corresponding process’s socket. </a:t>
            </a:r>
          </a:p>
          <a:p>
            <a:r>
              <a:rPr lang="en-US" dirty="0"/>
              <a:t>The transport layer in the middle host must also gather outgoing data from these sockets, form transport-layer segments, and pass these segments down to the network layer.</a:t>
            </a:r>
          </a:p>
        </p:txBody>
      </p:sp>
      <p:sp>
        <p:nvSpPr>
          <p:cNvPr id="6" name="Content Placeholder 5"/>
          <p:cNvSpPr>
            <a:spLocks noGrp="1"/>
          </p:cNvSpPr>
          <p:nvPr>
            <p:ph sz="half" idx="2"/>
          </p:nvPr>
        </p:nvSpPr>
        <p:spPr/>
        <p:txBody>
          <a:bodyPr>
            <a:normAutofit fontScale="92500" lnSpcReduction="20000"/>
          </a:bodyPr>
          <a:lstStyle/>
          <a:p>
            <a:endParaRPr lang="en-US"/>
          </a:p>
        </p:txBody>
      </p:sp>
    </p:spTree>
    <p:extLst>
      <p:ext uri="{BB962C8B-B14F-4D97-AF65-F5344CB8AC3E}">
        <p14:creationId xmlns:p14="http://schemas.microsoft.com/office/powerpoint/2010/main" val="594508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 </a:t>
            </a:r>
            <a:r>
              <a:rPr lang="en-US" b="1" dirty="0"/>
              <a:t>Step 3</a:t>
            </a:r>
            <a:r>
              <a:rPr lang="en-US" dirty="0"/>
              <a:t>:</a:t>
            </a:r>
          </a:p>
          <a:p>
            <a:pPr lvl="1"/>
            <a:r>
              <a:rPr lang="en-US" dirty="0"/>
              <a:t> Upon receiving the </a:t>
            </a:r>
            <a:r>
              <a:rPr lang="en-US" b="1" dirty="0"/>
              <a:t>SYNACK segment</a:t>
            </a:r>
            <a:r>
              <a:rPr lang="en-US" dirty="0"/>
              <a:t>, the client also allocates buffers and variables to the connection. </a:t>
            </a:r>
          </a:p>
          <a:p>
            <a:pPr lvl="1"/>
            <a:r>
              <a:rPr lang="en-US" dirty="0"/>
              <a:t>The client host then sends the server yet another segment; this last segment acknowledges the server’s connection-granted segment.</a:t>
            </a:r>
          </a:p>
          <a:p>
            <a:pPr lvl="1"/>
            <a:r>
              <a:rPr lang="en-US" dirty="0"/>
              <a:t> </a:t>
            </a:r>
            <a:r>
              <a:rPr lang="en-US" b="1" u="sng" dirty="0"/>
              <a:t>The SYN bit is set to zero</a:t>
            </a:r>
            <a:r>
              <a:rPr lang="en-US" dirty="0"/>
              <a:t>, since the connection is established. </a:t>
            </a:r>
          </a:p>
          <a:p>
            <a:pPr lvl="1"/>
            <a:r>
              <a:rPr lang="en-US" dirty="0"/>
              <a:t>This third stage of the </a:t>
            </a:r>
            <a:r>
              <a:rPr lang="en-US" b="1" dirty="0"/>
              <a:t>three-way handshake </a:t>
            </a:r>
            <a:r>
              <a:rPr lang="en-US" dirty="0"/>
              <a:t>may carry client-to-server data in the segment payload.</a:t>
            </a:r>
          </a:p>
          <a:p>
            <a:r>
              <a:rPr lang="en-US" dirty="0"/>
              <a:t>Once these three steps have been completed, the client and server hosts can send segments containing data to each other. </a:t>
            </a:r>
          </a:p>
          <a:p>
            <a:r>
              <a:rPr lang="en-US" dirty="0"/>
              <a:t>In each of these future segments, </a:t>
            </a:r>
            <a:r>
              <a:rPr lang="en-US" u="sng" dirty="0"/>
              <a:t>the SYN bit will be set to zero</a:t>
            </a:r>
            <a:r>
              <a:rPr lang="en-US" dirty="0"/>
              <a:t>. </a:t>
            </a:r>
          </a:p>
          <a:p>
            <a:r>
              <a:rPr lang="en-US" dirty="0"/>
              <a:t>Note that in order to establish the connection, three packets are sent between the two hosts.</a:t>
            </a:r>
          </a:p>
          <a:p>
            <a:r>
              <a:rPr lang="en-US" dirty="0"/>
              <a:t>For this reason, this connection establishment procedure is often referred to as a </a:t>
            </a:r>
            <a:r>
              <a:rPr lang="en-US" b="1" dirty="0"/>
              <a:t>three-way handshake</a:t>
            </a:r>
          </a:p>
          <a:p>
            <a:endParaRPr lang="en-US" dirty="0"/>
          </a:p>
        </p:txBody>
      </p:sp>
    </p:spTree>
    <p:extLst>
      <p:ext uri="{BB962C8B-B14F-4D97-AF65-F5344CB8AC3E}">
        <p14:creationId xmlns:p14="http://schemas.microsoft.com/office/powerpoint/2010/main" val="1537753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9011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6369AA4B-4308-4C41-A05A-9A8919B19DBD}" type="slidenum">
              <a:rPr lang="en-US" altLang="en-US" sz="1200">
                <a:latin typeface="Tahoma" panose="020B0604030504040204" pitchFamily="34" charset="0"/>
              </a:rPr>
              <a:pPr>
                <a:lnSpc>
                  <a:spcPct val="100000"/>
                </a:lnSpc>
                <a:spcBef>
                  <a:spcPct val="0"/>
                </a:spcBef>
                <a:buClrTx/>
                <a:buSzTx/>
                <a:buFontTx/>
                <a:buNone/>
              </a:pPr>
              <a:t>71</a:t>
            </a:fld>
            <a:endParaRPr lang="en-US" altLang="en-US" sz="1200">
              <a:latin typeface="Tahoma" panose="020B0604030504040204" pitchFamily="34" charset="0"/>
            </a:endParaRPr>
          </a:p>
        </p:txBody>
      </p:sp>
      <p:pic>
        <p:nvPicPr>
          <p:cNvPr id="90116" name="Picture 8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779464"/>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3"/>
          <p:cNvSpPr>
            <a:spLocks noGrp="1" noChangeArrowheads="1"/>
          </p:cNvSpPr>
          <p:nvPr>
            <p:ph type="title"/>
          </p:nvPr>
        </p:nvSpPr>
        <p:spPr>
          <a:xfrm>
            <a:off x="2024064" y="166688"/>
            <a:ext cx="5356225" cy="849312"/>
          </a:xfrm>
        </p:spPr>
        <p:txBody>
          <a:bodyPr/>
          <a:lstStyle/>
          <a:p>
            <a:pPr>
              <a:defRPr/>
            </a:pPr>
            <a:r>
              <a:rPr lang="en-US" sz="3600">
                <a:ea typeface="ＭＳ Ｐゴシック" charset="0"/>
              </a:rPr>
              <a:t>TCP 3-way handshake</a:t>
            </a:r>
            <a:endParaRPr lang="en-US">
              <a:ea typeface="ＭＳ Ｐゴシック" charset="0"/>
              <a:cs typeface="+mj-cs"/>
            </a:endParaRPr>
          </a:p>
        </p:txBody>
      </p:sp>
      <p:sp>
        <p:nvSpPr>
          <p:cNvPr id="90118" name="Line 5"/>
          <p:cNvSpPr>
            <a:spLocks noChangeShapeType="1"/>
          </p:cNvSpPr>
          <p:nvPr/>
        </p:nvSpPr>
        <p:spPr bwMode="auto">
          <a:xfrm flipH="1">
            <a:off x="4806950" y="23145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4342" name="Group 102"/>
          <p:cNvGrpSpPr>
            <a:grpSpLocks/>
          </p:cNvGrpSpPr>
          <p:nvPr/>
        </p:nvGrpSpPr>
        <p:grpSpPr bwMode="auto">
          <a:xfrm>
            <a:off x="2820988" y="2241551"/>
            <a:ext cx="4494212" cy="955675"/>
            <a:chOff x="810" y="1363"/>
            <a:chExt cx="2831" cy="602"/>
          </a:xfrm>
        </p:grpSpPr>
        <p:sp>
          <p:nvSpPr>
            <p:cNvPr id="90184"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0185" name="Rectangle 12"/>
            <p:cNvSpPr>
              <a:spLocks noChangeArrowheads="1"/>
            </p:cNvSpPr>
            <p:nvPr/>
          </p:nvSpPr>
          <p:spPr bwMode="auto">
            <a:xfrm>
              <a:off x="2518" y="1565"/>
              <a:ext cx="590"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86" name="Text Box 13"/>
            <p:cNvSpPr txBox="1">
              <a:spLocks noChangeArrowheads="1"/>
            </p:cNvSpPr>
            <p:nvPr/>
          </p:nvSpPr>
          <p:spPr bwMode="auto">
            <a:xfrm>
              <a:off x="2304" y="1624"/>
              <a:ext cx="110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0000FF"/>
                  </a:solidFill>
                  <a:latin typeface="Tahoma" panose="020B0604030504040204" pitchFamily="34" charset="0"/>
                </a:rPr>
                <a:t>SYNbit=1, Seq=x</a:t>
              </a:r>
            </a:p>
          </p:txBody>
        </p:sp>
        <p:sp>
          <p:nvSpPr>
            <p:cNvPr id="90187" name="Text Box 21"/>
            <p:cNvSpPr txBox="1">
              <a:spLocks noChangeArrowheads="1"/>
            </p:cNvSpPr>
            <p:nvPr/>
          </p:nvSpPr>
          <p:spPr bwMode="auto">
            <a:xfrm>
              <a:off x="810" y="1363"/>
              <a:ext cx="123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choose init seq num, x</a:t>
              </a:r>
            </a:p>
            <a:p>
              <a:pPr algn="r">
                <a:lnSpc>
                  <a:spcPct val="90000"/>
                </a:lnSpc>
                <a:spcBef>
                  <a:spcPct val="0"/>
                </a:spcBef>
                <a:buClrTx/>
                <a:buSzTx/>
                <a:buFontTx/>
                <a:buNone/>
              </a:pPr>
              <a:r>
                <a:rPr lang="en-US" altLang="en-US" sz="1400">
                  <a:latin typeface="Tahoma" panose="020B0604030504040204" pitchFamily="34" charset="0"/>
                </a:rPr>
                <a:t>send TCP SYN msg</a:t>
              </a:r>
            </a:p>
          </p:txBody>
        </p:sp>
      </p:grpSp>
      <p:sp>
        <p:nvSpPr>
          <p:cNvPr id="90120" name="Line 22"/>
          <p:cNvSpPr>
            <a:spLocks noChangeShapeType="1"/>
          </p:cNvSpPr>
          <p:nvPr/>
        </p:nvSpPr>
        <p:spPr bwMode="auto">
          <a:xfrm flipH="1">
            <a:off x="7396164" y="2384425"/>
            <a:ext cx="1587" cy="3417888"/>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4332" name="Text Box 92"/>
          <p:cNvSpPr txBox="1">
            <a:spLocks noChangeArrowheads="1"/>
          </p:cNvSpPr>
          <p:nvPr/>
        </p:nvSpPr>
        <p:spPr bwMode="auto">
          <a:xfrm>
            <a:off x="9582151" y="52228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CC0000"/>
                </a:solidFill>
                <a:latin typeface="Tahoma" panose="020B0604030504040204" pitchFamily="34" charset="0"/>
              </a:rPr>
              <a:t>ESTAB</a:t>
            </a:r>
          </a:p>
        </p:txBody>
      </p:sp>
      <p:grpSp>
        <p:nvGrpSpPr>
          <p:cNvPr id="394349" name="Group 109"/>
          <p:cNvGrpSpPr>
            <a:grpSpLocks/>
          </p:cNvGrpSpPr>
          <p:nvPr/>
        </p:nvGrpSpPr>
        <p:grpSpPr bwMode="auto">
          <a:xfrm>
            <a:off x="4805363" y="2911476"/>
            <a:ext cx="4545012" cy="1425575"/>
            <a:chOff x="2060" y="1785"/>
            <a:chExt cx="2863" cy="898"/>
          </a:xfrm>
        </p:grpSpPr>
        <p:sp>
          <p:nvSpPr>
            <p:cNvPr id="90180"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0181" name="Rectangle 14"/>
            <p:cNvSpPr>
              <a:spLocks noChangeArrowheads="1"/>
            </p:cNvSpPr>
            <p:nvPr/>
          </p:nvSpPr>
          <p:spPr bwMode="auto">
            <a:xfrm>
              <a:off x="2381" y="2206"/>
              <a:ext cx="89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82" name="Text Box 83"/>
            <p:cNvSpPr txBox="1">
              <a:spLocks noChangeArrowheads="1"/>
            </p:cNvSpPr>
            <p:nvPr/>
          </p:nvSpPr>
          <p:spPr bwMode="auto">
            <a:xfrm>
              <a:off x="2147" y="2169"/>
              <a:ext cx="15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0000FF"/>
                  </a:solidFill>
                  <a:latin typeface="Tahoma" panose="020B0604030504040204" pitchFamily="34" charset="0"/>
                </a:rPr>
                <a:t>SYNbit=1, Seq=y</a:t>
              </a:r>
            </a:p>
            <a:p>
              <a:pPr algn="ctr">
                <a:lnSpc>
                  <a:spcPct val="100000"/>
                </a:lnSpc>
                <a:spcBef>
                  <a:spcPct val="0"/>
                </a:spcBef>
                <a:buClrTx/>
                <a:buSzTx/>
                <a:buFontTx/>
                <a:buNone/>
              </a:pPr>
              <a:r>
                <a:rPr lang="en-US" altLang="en-US" sz="1600">
                  <a:solidFill>
                    <a:srgbClr val="CC0000"/>
                  </a:solidFill>
                  <a:latin typeface="Tahoma" panose="020B0604030504040204" pitchFamily="34" charset="0"/>
                </a:rPr>
                <a:t>ACKbit=1</a:t>
              </a:r>
              <a:r>
                <a:rPr lang="en-US" altLang="en-US" sz="1600">
                  <a:latin typeface="Tahoma" panose="020B0604030504040204" pitchFamily="34" charset="0"/>
                </a:rPr>
                <a:t>; ACKnum=x+1</a:t>
              </a:r>
            </a:p>
          </p:txBody>
        </p:sp>
        <p:sp>
          <p:nvSpPr>
            <p:cNvPr id="90183" name="Text Box 93"/>
            <p:cNvSpPr txBox="1">
              <a:spLocks noChangeArrowheads="1"/>
            </p:cNvSpPr>
            <p:nvPr/>
          </p:nvSpPr>
          <p:spPr bwMode="auto">
            <a:xfrm>
              <a:off x="3676" y="1785"/>
              <a:ext cx="124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choose init seq num, y</a:t>
              </a:r>
            </a:p>
            <a:p>
              <a:pPr>
                <a:lnSpc>
                  <a:spcPct val="90000"/>
                </a:lnSpc>
                <a:spcBef>
                  <a:spcPct val="0"/>
                </a:spcBef>
                <a:buClrTx/>
                <a:buSzTx/>
                <a:buFontTx/>
                <a:buNone/>
              </a:pPr>
              <a:r>
                <a:rPr lang="en-US" altLang="en-US" sz="1400">
                  <a:latin typeface="Tahoma" panose="020B0604030504040204" pitchFamily="34" charset="0"/>
                </a:rPr>
                <a:t>send TCP </a:t>
              </a:r>
              <a:r>
                <a:rPr lang="en-US" altLang="en-US" sz="1400">
                  <a:solidFill>
                    <a:srgbClr val="0000FF"/>
                  </a:solidFill>
                  <a:latin typeface="Tahoma" panose="020B0604030504040204" pitchFamily="34" charset="0"/>
                </a:rPr>
                <a:t>SYNACK</a:t>
              </a:r>
            </a:p>
            <a:p>
              <a:pPr>
                <a:lnSpc>
                  <a:spcPct val="90000"/>
                </a:lnSpc>
                <a:spcBef>
                  <a:spcPct val="0"/>
                </a:spcBef>
                <a:buClrTx/>
                <a:buSzTx/>
                <a:buFontTx/>
                <a:buNone/>
              </a:pPr>
              <a:r>
                <a:rPr lang="en-US" altLang="en-US" sz="1400">
                  <a:solidFill>
                    <a:srgbClr val="0000FF"/>
                  </a:solidFill>
                  <a:latin typeface="Tahoma" panose="020B0604030504040204" pitchFamily="34" charset="0"/>
                </a:rPr>
                <a:t>msg, acking SYN</a:t>
              </a:r>
            </a:p>
          </p:txBody>
        </p:sp>
      </p:grpSp>
      <p:grpSp>
        <p:nvGrpSpPr>
          <p:cNvPr id="394350" name="Group 110"/>
          <p:cNvGrpSpPr>
            <a:grpSpLocks/>
          </p:cNvGrpSpPr>
          <p:nvPr/>
        </p:nvGrpSpPr>
        <p:grpSpPr bwMode="auto">
          <a:xfrm>
            <a:off x="2503488" y="4010025"/>
            <a:ext cx="6650038" cy="1373188"/>
            <a:chOff x="610" y="2477"/>
            <a:chExt cx="4189" cy="865"/>
          </a:xfrm>
        </p:grpSpPr>
        <p:sp>
          <p:nvSpPr>
            <p:cNvPr id="90175"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0176" name="Rectangle 89"/>
            <p:cNvSpPr>
              <a:spLocks noChangeArrowheads="1"/>
            </p:cNvSpPr>
            <p:nvPr/>
          </p:nvSpPr>
          <p:spPr bwMode="auto">
            <a:xfrm>
              <a:off x="2486" y="2806"/>
              <a:ext cx="775"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77" name="Text Box 90"/>
            <p:cNvSpPr txBox="1">
              <a:spLocks noChangeArrowheads="1"/>
            </p:cNvSpPr>
            <p:nvPr/>
          </p:nvSpPr>
          <p:spPr bwMode="auto">
            <a:xfrm>
              <a:off x="2081" y="2852"/>
              <a:ext cx="155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CC0000"/>
                  </a:solidFill>
                  <a:latin typeface="Tahoma" panose="020B0604030504040204" pitchFamily="34" charset="0"/>
                </a:rPr>
                <a:t>ACKbit=1</a:t>
              </a:r>
              <a:r>
                <a:rPr lang="en-US" altLang="en-US" sz="1600">
                  <a:latin typeface="Tahoma" panose="020B0604030504040204" pitchFamily="34" charset="0"/>
                </a:rPr>
                <a:t>, ACKnum=y+1</a:t>
              </a:r>
            </a:p>
          </p:txBody>
        </p:sp>
        <p:sp>
          <p:nvSpPr>
            <p:cNvPr id="90178" name="Text Box 94"/>
            <p:cNvSpPr txBox="1">
              <a:spLocks noChangeArrowheads="1"/>
            </p:cNvSpPr>
            <p:nvPr/>
          </p:nvSpPr>
          <p:spPr bwMode="auto">
            <a:xfrm>
              <a:off x="610" y="2477"/>
              <a:ext cx="143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received SYNACK(x) </a:t>
              </a:r>
            </a:p>
            <a:p>
              <a:pPr algn="r">
                <a:lnSpc>
                  <a:spcPct val="90000"/>
                </a:lnSpc>
                <a:spcBef>
                  <a:spcPct val="0"/>
                </a:spcBef>
                <a:buClrTx/>
                <a:buSzTx/>
                <a:buFontTx/>
                <a:buNone/>
              </a:pPr>
              <a:r>
                <a:rPr lang="en-US" altLang="en-US" sz="1400">
                  <a:latin typeface="Tahoma" panose="020B0604030504040204" pitchFamily="34" charset="0"/>
                </a:rPr>
                <a:t>indicates server is live;</a:t>
              </a:r>
            </a:p>
            <a:p>
              <a:pPr algn="r">
                <a:lnSpc>
                  <a:spcPct val="90000"/>
                </a:lnSpc>
                <a:spcBef>
                  <a:spcPct val="0"/>
                </a:spcBef>
                <a:buClrTx/>
                <a:buSzTx/>
                <a:buFontTx/>
                <a:buNone/>
              </a:pPr>
              <a:r>
                <a:rPr lang="en-US" altLang="en-US" sz="1400">
                  <a:solidFill>
                    <a:srgbClr val="0000FF"/>
                  </a:solidFill>
                  <a:latin typeface="Tahoma" panose="020B0604030504040204" pitchFamily="34" charset="0"/>
                </a:rPr>
                <a:t>send ACK for SYNACK</a:t>
              </a:r>
              <a:r>
                <a:rPr lang="en-US" altLang="en-US" sz="1400">
                  <a:latin typeface="Tahoma" panose="020B0604030504040204" pitchFamily="34" charset="0"/>
                </a:rPr>
                <a:t>;</a:t>
              </a:r>
            </a:p>
            <a:p>
              <a:pPr algn="r">
                <a:lnSpc>
                  <a:spcPct val="90000"/>
                </a:lnSpc>
                <a:spcBef>
                  <a:spcPct val="0"/>
                </a:spcBef>
                <a:buClrTx/>
                <a:buSzTx/>
                <a:buFontTx/>
                <a:buNone/>
              </a:pPr>
              <a:r>
                <a:rPr lang="en-US" altLang="en-US" sz="1400">
                  <a:latin typeface="Tahoma" panose="020B0604030504040204" pitchFamily="34" charset="0"/>
                </a:rPr>
                <a:t>this segment may contain </a:t>
              </a:r>
            </a:p>
            <a:p>
              <a:pPr algn="r">
                <a:lnSpc>
                  <a:spcPct val="90000"/>
                </a:lnSpc>
                <a:spcBef>
                  <a:spcPct val="0"/>
                </a:spcBef>
                <a:buClrTx/>
                <a:buSzTx/>
                <a:buFontTx/>
                <a:buNone/>
              </a:pPr>
              <a:r>
                <a:rPr lang="en-US" altLang="en-US" sz="1400">
                  <a:latin typeface="Tahoma" panose="020B0604030504040204" pitchFamily="34" charset="0"/>
                </a:rPr>
                <a:t>client-to-server data</a:t>
              </a:r>
            </a:p>
          </p:txBody>
        </p:sp>
        <p:sp>
          <p:nvSpPr>
            <p:cNvPr id="90179" name="Text Box 95"/>
            <p:cNvSpPr txBox="1">
              <a:spLocks noChangeArrowheads="1"/>
            </p:cNvSpPr>
            <p:nvPr/>
          </p:nvSpPr>
          <p:spPr bwMode="auto">
            <a:xfrm>
              <a:off x="3640" y="3042"/>
              <a:ext cx="11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received ACK(y) </a:t>
              </a:r>
            </a:p>
            <a:p>
              <a:pPr>
                <a:lnSpc>
                  <a:spcPct val="90000"/>
                </a:lnSpc>
                <a:spcBef>
                  <a:spcPct val="0"/>
                </a:spcBef>
                <a:buClrTx/>
                <a:buSzTx/>
                <a:buFontTx/>
                <a:buNone/>
              </a:pPr>
              <a:r>
                <a:rPr lang="en-US" altLang="en-US" sz="1400">
                  <a:latin typeface="Tahoma" panose="020B0604030504040204" pitchFamily="34" charset="0"/>
                </a:rPr>
                <a:t>indicates client is live</a:t>
              </a:r>
            </a:p>
          </p:txBody>
        </p:sp>
      </p:grpSp>
      <p:grpSp>
        <p:nvGrpSpPr>
          <p:cNvPr id="394345" name="Group 105"/>
          <p:cNvGrpSpPr>
            <a:grpSpLocks/>
          </p:cNvGrpSpPr>
          <p:nvPr/>
        </p:nvGrpSpPr>
        <p:grpSpPr bwMode="auto">
          <a:xfrm>
            <a:off x="1824039" y="2279650"/>
            <a:ext cx="1030287" cy="700088"/>
            <a:chOff x="182" y="1387"/>
            <a:chExt cx="649" cy="441"/>
          </a:xfrm>
        </p:grpSpPr>
        <p:sp>
          <p:nvSpPr>
            <p:cNvPr id="90173" name="Text Box 91"/>
            <p:cNvSpPr txBox="1">
              <a:spLocks noChangeArrowheads="1"/>
            </p:cNvSpPr>
            <p:nvPr/>
          </p:nvSpPr>
          <p:spPr bwMode="auto">
            <a:xfrm>
              <a:off x="182" y="1616"/>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SYNSENT</a:t>
              </a:r>
            </a:p>
          </p:txBody>
        </p:sp>
        <p:sp>
          <p:nvSpPr>
            <p:cNvPr id="90174"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4351" name="Group 111"/>
          <p:cNvGrpSpPr>
            <a:grpSpLocks/>
          </p:cNvGrpSpPr>
          <p:nvPr/>
        </p:nvGrpSpPr>
        <p:grpSpPr bwMode="auto">
          <a:xfrm>
            <a:off x="1825626" y="2940051"/>
            <a:ext cx="771525" cy="1622425"/>
            <a:chOff x="183" y="1803"/>
            <a:chExt cx="486" cy="1022"/>
          </a:xfrm>
        </p:grpSpPr>
        <p:sp>
          <p:nvSpPr>
            <p:cNvPr id="90171" name="Text Box 16"/>
            <p:cNvSpPr txBox="1">
              <a:spLocks noChangeArrowheads="1"/>
            </p:cNvSpPr>
            <p:nvPr/>
          </p:nvSpPr>
          <p:spPr bwMode="auto">
            <a:xfrm>
              <a:off x="183" y="2613"/>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CC0000"/>
                  </a:solidFill>
                  <a:latin typeface="Tahoma" panose="020B0604030504040204" pitchFamily="34" charset="0"/>
                </a:rPr>
                <a:t>ESTAB</a:t>
              </a:r>
            </a:p>
          </p:txBody>
        </p:sp>
        <p:sp>
          <p:nvSpPr>
            <p:cNvPr id="90172"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4348" name="Group 108"/>
          <p:cNvGrpSpPr>
            <a:grpSpLocks/>
          </p:cNvGrpSpPr>
          <p:nvPr/>
        </p:nvGrpSpPr>
        <p:grpSpPr bwMode="auto">
          <a:xfrm>
            <a:off x="9278939" y="2335213"/>
            <a:ext cx="1119187" cy="1192212"/>
            <a:chOff x="4878" y="1422"/>
            <a:chExt cx="705" cy="751"/>
          </a:xfrm>
        </p:grpSpPr>
        <p:sp>
          <p:nvSpPr>
            <p:cNvPr id="90169" name="Text Box 99"/>
            <p:cNvSpPr txBox="1">
              <a:spLocks noChangeArrowheads="1"/>
            </p:cNvSpPr>
            <p:nvPr/>
          </p:nvSpPr>
          <p:spPr bwMode="auto">
            <a:xfrm>
              <a:off x="4878" y="1961"/>
              <a:ext cx="7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SYN RCVD</a:t>
              </a:r>
            </a:p>
          </p:txBody>
        </p:sp>
        <p:sp>
          <p:nvSpPr>
            <p:cNvPr id="90170"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94347" name="Line 107"/>
          <p:cNvSpPr>
            <a:spLocks noChangeShapeType="1"/>
          </p:cNvSpPr>
          <p:nvPr/>
        </p:nvSpPr>
        <p:spPr bwMode="auto">
          <a:xfrm>
            <a:off x="9993313" y="3536951"/>
            <a:ext cx="0" cy="170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90128" name="Group 113"/>
          <p:cNvGrpSpPr>
            <a:grpSpLocks/>
          </p:cNvGrpSpPr>
          <p:nvPr/>
        </p:nvGrpSpPr>
        <p:grpSpPr bwMode="auto">
          <a:xfrm>
            <a:off x="1830388" y="1590675"/>
            <a:ext cx="8551862" cy="736600"/>
            <a:chOff x="193" y="1002"/>
            <a:chExt cx="5387" cy="464"/>
          </a:xfrm>
        </p:grpSpPr>
        <p:sp>
          <p:nvSpPr>
            <p:cNvPr id="90129" name="Text Box 114"/>
            <p:cNvSpPr txBox="1">
              <a:spLocks noChangeArrowheads="1"/>
            </p:cNvSpPr>
            <p:nvPr/>
          </p:nvSpPr>
          <p:spPr bwMode="auto">
            <a:xfrm>
              <a:off x="195" y="1002"/>
              <a:ext cx="73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i="1">
                  <a:solidFill>
                    <a:srgbClr val="000099"/>
                  </a:solidFill>
                  <a:latin typeface="Tahoma" panose="020B0604030504040204" pitchFamily="34" charset="0"/>
                </a:rPr>
                <a:t>client state</a:t>
              </a:r>
            </a:p>
            <a:p>
              <a:pPr algn="r">
                <a:lnSpc>
                  <a:spcPct val="100000"/>
                </a:lnSpc>
                <a:spcBef>
                  <a:spcPct val="0"/>
                </a:spcBef>
                <a:buClrTx/>
                <a:buSzTx/>
                <a:buFontTx/>
                <a:buNone/>
              </a:pPr>
              <a:endParaRPr lang="en-US" altLang="en-US" sz="1600" i="1">
                <a:solidFill>
                  <a:srgbClr val="000099"/>
                </a:solidFill>
                <a:latin typeface="Tahoma" panose="020B0604030504040204" pitchFamily="34" charset="0"/>
              </a:endParaRPr>
            </a:p>
          </p:txBody>
        </p:sp>
        <p:sp>
          <p:nvSpPr>
            <p:cNvPr id="90130" name="Text Box 115"/>
            <p:cNvSpPr txBox="1">
              <a:spLocks noChangeArrowheads="1"/>
            </p:cNvSpPr>
            <p:nvPr/>
          </p:nvSpPr>
          <p:spPr bwMode="auto">
            <a:xfrm>
              <a:off x="193" y="124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LISTEN</a:t>
              </a:r>
            </a:p>
          </p:txBody>
        </p:sp>
        <p:sp>
          <p:nvSpPr>
            <p:cNvPr id="90131" name="Text Box 116"/>
            <p:cNvSpPr txBox="1">
              <a:spLocks noChangeArrowheads="1"/>
            </p:cNvSpPr>
            <p:nvPr/>
          </p:nvSpPr>
          <p:spPr bwMode="auto">
            <a:xfrm>
              <a:off x="4800" y="1013"/>
              <a:ext cx="7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i="1">
                  <a:solidFill>
                    <a:srgbClr val="000099"/>
                  </a:solidFill>
                  <a:latin typeface="Tahoma" panose="020B0604030504040204" pitchFamily="34" charset="0"/>
                </a:rPr>
                <a:t>server state</a:t>
              </a:r>
            </a:p>
            <a:p>
              <a:pPr algn="r">
                <a:lnSpc>
                  <a:spcPct val="100000"/>
                </a:lnSpc>
                <a:spcBef>
                  <a:spcPct val="0"/>
                </a:spcBef>
                <a:buClrTx/>
                <a:buSzTx/>
                <a:buFontTx/>
                <a:buNone/>
              </a:pPr>
              <a:endParaRPr lang="en-US" altLang="en-US" sz="1600" i="1">
                <a:solidFill>
                  <a:srgbClr val="000099"/>
                </a:solidFill>
                <a:latin typeface="Tahoma" panose="020B0604030504040204" pitchFamily="34" charset="0"/>
              </a:endParaRPr>
            </a:p>
          </p:txBody>
        </p:sp>
        <p:sp>
          <p:nvSpPr>
            <p:cNvPr id="90132" name="Text Box 117"/>
            <p:cNvSpPr txBox="1">
              <a:spLocks noChangeArrowheads="1"/>
            </p:cNvSpPr>
            <p:nvPr/>
          </p:nvSpPr>
          <p:spPr bwMode="auto">
            <a:xfrm>
              <a:off x="5038" y="125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LISTEN</a:t>
              </a:r>
            </a:p>
          </p:txBody>
        </p:sp>
        <p:grpSp>
          <p:nvGrpSpPr>
            <p:cNvPr id="90133" name="Group 118"/>
            <p:cNvGrpSpPr>
              <a:grpSpLocks/>
            </p:cNvGrpSpPr>
            <p:nvPr/>
          </p:nvGrpSpPr>
          <p:grpSpPr bwMode="auto">
            <a:xfrm>
              <a:off x="1914" y="1049"/>
              <a:ext cx="405" cy="378"/>
              <a:chOff x="-44" y="1473"/>
              <a:chExt cx="981" cy="1105"/>
            </a:xfrm>
          </p:grpSpPr>
          <p:pic>
            <p:nvPicPr>
              <p:cNvPr id="90167" name="Picture 11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8" name="Freeform 120"/>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62 h 368"/>
                  <a:gd name="T6" fmla="*/ 815 w 356"/>
                  <a:gd name="T7" fmla="*/ 470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0134" name="Group 121"/>
            <p:cNvGrpSpPr>
              <a:grpSpLocks/>
            </p:cNvGrpSpPr>
            <p:nvPr/>
          </p:nvGrpSpPr>
          <p:grpSpPr bwMode="auto">
            <a:xfrm>
              <a:off x="3572" y="1051"/>
              <a:ext cx="212" cy="323"/>
              <a:chOff x="4140" y="429"/>
              <a:chExt cx="1425" cy="2396"/>
            </a:xfrm>
          </p:grpSpPr>
          <p:sp>
            <p:nvSpPr>
              <p:cNvPr id="90135" name="Freeform 122"/>
              <p:cNvSpPr>
                <a:spLocks/>
              </p:cNvSpPr>
              <p:nvPr/>
            </p:nvSpPr>
            <p:spPr bwMode="auto">
              <a:xfrm>
                <a:off x="5268" y="433"/>
                <a:ext cx="283" cy="2286"/>
              </a:xfrm>
              <a:custGeom>
                <a:avLst/>
                <a:gdLst>
                  <a:gd name="T0" fmla="*/ 11 w 354"/>
                  <a:gd name="T1" fmla="*/ 0 h 2742"/>
                  <a:gd name="T2" fmla="*/ 59 w 354"/>
                  <a:gd name="T3" fmla="*/ 79 h 2742"/>
                  <a:gd name="T4" fmla="*/ 58 w 354"/>
                  <a:gd name="T5" fmla="*/ 612 h 2742"/>
                  <a:gd name="T6" fmla="*/ 0 w 354"/>
                  <a:gd name="T7" fmla="*/ 640 h 2742"/>
                  <a:gd name="T8" fmla="*/ 1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6"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37" name="Freeform 124"/>
              <p:cNvSpPr>
                <a:spLocks/>
              </p:cNvSpPr>
              <p:nvPr/>
            </p:nvSpPr>
            <p:spPr bwMode="auto">
              <a:xfrm>
                <a:off x="5321" y="570"/>
                <a:ext cx="169" cy="2115"/>
              </a:xfrm>
              <a:custGeom>
                <a:avLst/>
                <a:gdLst>
                  <a:gd name="T0" fmla="*/ 2 w 211"/>
                  <a:gd name="T1" fmla="*/ 0 h 2537"/>
                  <a:gd name="T2" fmla="*/ 36 w 211"/>
                  <a:gd name="T3" fmla="*/ 51 h 2537"/>
                  <a:gd name="T4" fmla="*/ 2 w 211"/>
                  <a:gd name="T5" fmla="*/ 583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8" name="Freeform 125"/>
              <p:cNvSpPr>
                <a:spLocks/>
              </p:cNvSpPr>
              <p:nvPr/>
            </p:nvSpPr>
            <p:spPr bwMode="auto">
              <a:xfrm>
                <a:off x="5284" y="1640"/>
                <a:ext cx="263" cy="189"/>
              </a:xfrm>
              <a:custGeom>
                <a:avLst/>
                <a:gdLst>
                  <a:gd name="T0" fmla="*/ 2 w 328"/>
                  <a:gd name="T1" fmla="*/ 0 h 226"/>
                  <a:gd name="T2" fmla="*/ 56 w 328"/>
                  <a:gd name="T3" fmla="*/ 30 h 226"/>
                  <a:gd name="T4" fmla="*/ 56 w 328"/>
                  <a:gd name="T5" fmla="*/ 54 h 226"/>
                  <a:gd name="T6" fmla="*/ 0 w 328"/>
                  <a:gd name="T7" fmla="*/ 2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9"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0140" name="Group 127"/>
              <p:cNvGrpSpPr>
                <a:grpSpLocks/>
              </p:cNvGrpSpPr>
              <p:nvPr/>
            </p:nvGrpSpPr>
            <p:grpSpPr bwMode="auto">
              <a:xfrm>
                <a:off x="4749" y="668"/>
                <a:ext cx="581" cy="145"/>
                <a:chOff x="614" y="2568"/>
                <a:chExt cx="725" cy="139"/>
              </a:xfrm>
            </p:grpSpPr>
            <p:sp>
              <p:nvSpPr>
                <p:cNvPr id="90165" name="AutoShape 12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66"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0141"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0142" name="Group 131"/>
              <p:cNvGrpSpPr>
                <a:grpSpLocks/>
              </p:cNvGrpSpPr>
              <p:nvPr/>
            </p:nvGrpSpPr>
            <p:grpSpPr bwMode="auto">
              <a:xfrm>
                <a:off x="4747" y="994"/>
                <a:ext cx="581" cy="134"/>
                <a:chOff x="614" y="2568"/>
                <a:chExt cx="725" cy="139"/>
              </a:xfrm>
            </p:grpSpPr>
            <p:sp>
              <p:nvSpPr>
                <p:cNvPr id="90163" name="AutoShape 13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64"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0143"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44"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0145" name="Group 136"/>
              <p:cNvGrpSpPr>
                <a:grpSpLocks/>
              </p:cNvGrpSpPr>
              <p:nvPr/>
            </p:nvGrpSpPr>
            <p:grpSpPr bwMode="auto">
              <a:xfrm>
                <a:off x="4735" y="1627"/>
                <a:ext cx="582" cy="151"/>
                <a:chOff x="614" y="2568"/>
                <a:chExt cx="725" cy="139"/>
              </a:xfrm>
            </p:grpSpPr>
            <p:sp>
              <p:nvSpPr>
                <p:cNvPr id="90161" name="AutoShape 13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62"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0146" name="Freeform 139"/>
              <p:cNvSpPr>
                <a:spLocks/>
              </p:cNvSpPr>
              <p:nvPr/>
            </p:nvSpPr>
            <p:spPr bwMode="auto">
              <a:xfrm>
                <a:off x="5288" y="1354"/>
                <a:ext cx="263" cy="188"/>
              </a:xfrm>
              <a:custGeom>
                <a:avLst/>
                <a:gdLst>
                  <a:gd name="T0" fmla="*/ 2 w 328"/>
                  <a:gd name="T1" fmla="*/ 0 h 226"/>
                  <a:gd name="T2" fmla="*/ 56 w 328"/>
                  <a:gd name="T3" fmla="*/ 29 h 226"/>
                  <a:gd name="T4" fmla="*/ 56 w 328"/>
                  <a:gd name="T5" fmla="*/ 52 h 226"/>
                  <a:gd name="T6" fmla="*/ 0 w 328"/>
                  <a:gd name="T7" fmla="*/ 2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0147" name="Group 140"/>
              <p:cNvGrpSpPr>
                <a:grpSpLocks/>
              </p:cNvGrpSpPr>
              <p:nvPr/>
            </p:nvGrpSpPr>
            <p:grpSpPr bwMode="auto">
              <a:xfrm>
                <a:off x="4739" y="1327"/>
                <a:ext cx="582" cy="139"/>
                <a:chOff x="614" y="2568"/>
                <a:chExt cx="725" cy="139"/>
              </a:xfrm>
            </p:grpSpPr>
            <p:sp>
              <p:nvSpPr>
                <p:cNvPr id="90159" name="AutoShape 14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60"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0148"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49" name="Freeform 144"/>
              <p:cNvSpPr>
                <a:spLocks/>
              </p:cNvSpPr>
              <p:nvPr/>
            </p:nvSpPr>
            <p:spPr bwMode="auto">
              <a:xfrm>
                <a:off x="5312" y="1007"/>
                <a:ext cx="237" cy="213"/>
              </a:xfrm>
              <a:custGeom>
                <a:avLst/>
                <a:gdLst>
                  <a:gd name="T0" fmla="*/ 2 w 296"/>
                  <a:gd name="T1" fmla="*/ 0 h 256"/>
                  <a:gd name="T2" fmla="*/ 50 w 296"/>
                  <a:gd name="T3" fmla="*/ 32 h 256"/>
                  <a:gd name="T4" fmla="*/ 50 w 296"/>
                  <a:gd name="T5" fmla="*/ 59 h 256"/>
                  <a:gd name="T6" fmla="*/ 0 w 296"/>
                  <a:gd name="T7" fmla="*/ 2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0" name="Freeform 145"/>
              <p:cNvSpPr>
                <a:spLocks/>
              </p:cNvSpPr>
              <p:nvPr/>
            </p:nvSpPr>
            <p:spPr bwMode="auto">
              <a:xfrm>
                <a:off x="5315" y="680"/>
                <a:ext cx="244" cy="240"/>
              </a:xfrm>
              <a:custGeom>
                <a:avLst/>
                <a:gdLst>
                  <a:gd name="T0" fmla="*/ 0 w 304"/>
                  <a:gd name="T1" fmla="*/ 0 h 288"/>
                  <a:gd name="T2" fmla="*/ 52 w 304"/>
                  <a:gd name="T3" fmla="*/ 38 h 288"/>
                  <a:gd name="T4" fmla="*/ 49 w 304"/>
                  <a:gd name="T5" fmla="*/ 68 h 288"/>
                  <a:gd name="T6" fmla="*/ 2 w 304"/>
                  <a:gd name="T7" fmla="*/ 29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1" name="Oval 14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52" name="Freeform 147"/>
              <p:cNvSpPr>
                <a:spLocks/>
              </p:cNvSpPr>
              <p:nvPr/>
            </p:nvSpPr>
            <p:spPr bwMode="auto">
              <a:xfrm>
                <a:off x="5302" y="2614"/>
                <a:ext cx="245" cy="200"/>
              </a:xfrm>
              <a:custGeom>
                <a:avLst/>
                <a:gdLst>
                  <a:gd name="T0" fmla="*/ 0 w 306"/>
                  <a:gd name="T1" fmla="*/ 25 h 240"/>
                  <a:gd name="T2" fmla="*/ 2 w 306"/>
                  <a:gd name="T3" fmla="*/ 57 h 240"/>
                  <a:gd name="T4" fmla="*/ 52 w 306"/>
                  <a:gd name="T5" fmla="*/ 26 h 240"/>
                  <a:gd name="T6" fmla="*/ 50 w 306"/>
                  <a:gd name="T7" fmla="*/ 0 h 240"/>
                  <a:gd name="T8" fmla="*/ 0 w 306"/>
                  <a:gd name="T9" fmla="*/ 2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3"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54"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55" name="Oval 15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56" name="Oval 15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90157" name="Oval 15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0158"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spTree>
    <p:extLst>
      <p:ext uri="{BB962C8B-B14F-4D97-AF65-F5344CB8AC3E}">
        <p14:creationId xmlns:p14="http://schemas.microsoft.com/office/powerpoint/2010/main" val="264796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342"/>
                                        </p:tgtEl>
                                        <p:attrNameLst>
                                          <p:attrName>style.visibility</p:attrName>
                                        </p:attrNameLst>
                                      </p:cBhvr>
                                      <p:to>
                                        <p:strVal val="visible"/>
                                      </p:to>
                                    </p:set>
                                    <p:animEffect transition="in" filter="wipe(left)">
                                      <p:cBhvr>
                                        <p:cTn id="7" dur="500"/>
                                        <p:tgtEl>
                                          <p:spTgt spid="394342"/>
                                        </p:tgtEl>
                                      </p:cBhvr>
                                    </p:animEffect>
                                  </p:childTnLst>
                                </p:cTn>
                              </p:par>
                              <p:par>
                                <p:cTn id="8" presetID="22" presetClass="entr" presetSubtype="1" fill="hold" nodeType="withEffect">
                                  <p:stCondLst>
                                    <p:cond delay="0"/>
                                  </p:stCondLst>
                                  <p:childTnLst>
                                    <p:set>
                                      <p:cBhvr>
                                        <p:cTn id="9" dur="1" fill="hold">
                                          <p:stCondLst>
                                            <p:cond delay="0"/>
                                          </p:stCondLst>
                                        </p:cTn>
                                        <p:tgtEl>
                                          <p:spTgt spid="394345"/>
                                        </p:tgtEl>
                                        <p:attrNameLst>
                                          <p:attrName>style.visibility</p:attrName>
                                        </p:attrNameLst>
                                      </p:cBhvr>
                                      <p:to>
                                        <p:strVal val="visible"/>
                                      </p:to>
                                    </p:set>
                                    <p:animEffect transition="in" filter="wipe(up)">
                                      <p:cBhvr>
                                        <p:cTn id="10" dur="500"/>
                                        <p:tgtEl>
                                          <p:spTgt spid="3943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94348"/>
                                        </p:tgtEl>
                                        <p:attrNameLst>
                                          <p:attrName>style.visibility</p:attrName>
                                        </p:attrNameLst>
                                      </p:cBhvr>
                                      <p:to>
                                        <p:strVal val="visible"/>
                                      </p:to>
                                    </p:set>
                                    <p:animEffect transition="in" filter="wipe(up)">
                                      <p:cBhvr>
                                        <p:cTn id="15" dur="500"/>
                                        <p:tgtEl>
                                          <p:spTgt spid="394348"/>
                                        </p:tgtEl>
                                      </p:cBhvr>
                                    </p:animEffect>
                                  </p:childTnLst>
                                </p:cTn>
                              </p:par>
                              <p:par>
                                <p:cTn id="16" presetID="22" presetClass="entr" presetSubtype="2" fill="hold" nodeType="withEffect">
                                  <p:stCondLst>
                                    <p:cond delay="0"/>
                                  </p:stCondLst>
                                  <p:childTnLst>
                                    <p:set>
                                      <p:cBhvr>
                                        <p:cTn id="17" dur="1" fill="hold">
                                          <p:stCondLst>
                                            <p:cond delay="0"/>
                                          </p:stCondLst>
                                        </p:cTn>
                                        <p:tgtEl>
                                          <p:spTgt spid="394349"/>
                                        </p:tgtEl>
                                        <p:attrNameLst>
                                          <p:attrName>style.visibility</p:attrName>
                                        </p:attrNameLst>
                                      </p:cBhvr>
                                      <p:to>
                                        <p:strVal val="visible"/>
                                      </p:to>
                                    </p:set>
                                    <p:animEffect transition="in" filter="wipe(right)">
                                      <p:cBhvr>
                                        <p:cTn id="18" dur="500"/>
                                        <p:tgtEl>
                                          <p:spTgt spid="3943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94350"/>
                                        </p:tgtEl>
                                        <p:attrNameLst>
                                          <p:attrName>style.visibility</p:attrName>
                                        </p:attrNameLst>
                                      </p:cBhvr>
                                      <p:to>
                                        <p:strVal val="visible"/>
                                      </p:to>
                                    </p:set>
                                    <p:animEffect transition="in" filter="wipe(left)">
                                      <p:cBhvr>
                                        <p:cTn id="23" dur="500"/>
                                        <p:tgtEl>
                                          <p:spTgt spid="394350"/>
                                        </p:tgtEl>
                                      </p:cBhvr>
                                    </p:animEffect>
                                  </p:childTnLst>
                                </p:cTn>
                              </p:par>
                              <p:par>
                                <p:cTn id="24" presetID="22" presetClass="entr" presetSubtype="1" fill="hold" nodeType="withEffect">
                                  <p:stCondLst>
                                    <p:cond delay="0"/>
                                  </p:stCondLst>
                                  <p:childTnLst>
                                    <p:set>
                                      <p:cBhvr>
                                        <p:cTn id="25" dur="1" fill="hold">
                                          <p:stCondLst>
                                            <p:cond delay="0"/>
                                          </p:stCondLst>
                                        </p:cTn>
                                        <p:tgtEl>
                                          <p:spTgt spid="394351"/>
                                        </p:tgtEl>
                                        <p:attrNameLst>
                                          <p:attrName>style.visibility</p:attrName>
                                        </p:attrNameLst>
                                      </p:cBhvr>
                                      <p:to>
                                        <p:strVal val="visible"/>
                                      </p:to>
                                    </p:set>
                                    <p:animEffect transition="in" filter="wipe(up)">
                                      <p:cBhvr>
                                        <p:cTn id="26" dur="500"/>
                                        <p:tgtEl>
                                          <p:spTgt spid="394351"/>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94332"/>
                                        </p:tgtEl>
                                        <p:attrNameLst>
                                          <p:attrName>style.visibility</p:attrName>
                                        </p:attrNameLst>
                                      </p:cBhvr>
                                      <p:to>
                                        <p:strVal val="visible"/>
                                      </p:to>
                                    </p:set>
                                    <p:animEffect transition="in" filter="wipe(up)">
                                      <p:cBhvr>
                                        <p:cTn id="30" dur="500"/>
                                        <p:tgtEl>
                                          <p:spTgt spid="394332"/>
                                        </p:tgtEl>
                                      </p:cBhvr>
                                    </p:animEffect>
                                  </p:childTnLst>
                                </p:cTn>
                              </p:par>
                              <p:par>
                                <p:cTn id="31" presetID="22" presetClass="entr" presetSubtype="1" fill="hold" nodeType="withEffect">
                                  <p:stCondLst>
                                    <p:cond delay="0"/>
                                  </p:stCondLst>
                                  <p:childTnLst>
                                    <p:set>
                                      <p:cBhvr>
                                        <p:cTn id="32" dur="1" fill="hold">
                                          <p:stCondLst>
                                            <p:cond delay="0"/>
                                          </p:stCondLst>
                                        </p:cTn>
                                        <p:tgtEl>
                                          <p:spTgt spid="394347"/>
                                        </p:tgtEl>
                                        <p:attrNameLst>
                                          <p:attrName>style.visibility</p:attrName>
                                        </p:attrNameLst>
                                      </p:cBhvr>
                                      <p:to>
                                        <p:strVal val="visible"/>
                                      </p:to>
                                    </p:set>
                                    <p:animEffect transition="in" filter="wipe(up)">
                                      <p:cBhvr>
                                        <p:cTn id="33" dur="500"/>
                                        <p:tgtEl>
                                          <p:spTgt spid="39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9219" name="Slide Number Placeholder 6"/>
          <p:cNvSpPr>
            <a:spLocks noGrp="1"/>
          </p:cNvSpPr>
          <p:nvPr>
            <p:ph type="sldNum" sz="quarter" idx="12"/>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sz="1200"/>
              <a:t>3-</a:t>
            </a:r>
            <a:fld id="{6308F31E-E572-4679-A15B-4185D8A23AD0}" type="slidenum">
              <a:rPr lang="en-US" altLang="en-US" sz="1200"/>
              <a:pPr/>
              <a:t>8</a:t>
            </a:fld>
            <a:endParaRPr lang="en-US" altLang="en-US" sz="1200"/>
          </a:p>
        </p:txBody>
      </p:sp>
      <p:pic>
        <p:nvPicPr>
          <p:cNvPr id="23555" name="Picture 8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26" y="1278300"/>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75"/>
          <p:cNvSpPr>
            <a:spLocks noChangeArrowheads="1"/>
          </p:cNvSpPr>
          <p:nvPr/>
        </p:nvSpPr>
        <p:spPr bwMode="auto">
          <a:xfrm>
            <a:off x="6867526" y="2000250"/>
            <a:ext cx="3324225" cy="3200400"/>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22" name="Rectangle 65"/>
          <p:cNvSpPr>
            <a:spLocks noChangeArrowheads="1"/>
          </p:cNvSpPr>
          <p:nvPr/>
        </p:nvSpPr>
        <p:spPr bwMode="auto">
          <a:xfrm>
            <a:off x="6791326"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23" name="Rectangle 22"/>
          <p:cNvSpPr>
            <a:spLocks noGrp="1" noChangeArrowheads="1"/>
          </p:cNvSpPr>
          <p:nvPr>
            <p:ph type="title"/>
          </p:nvPr>
        </p:nvSpPr>
        <p:spPr/>
        <p:txBody>
          <a:bodyPr/>
          <a:lstStyle/>
          <a:p>
            <a:pPr>
              <a:defRPr/>
            </a:pPr>
            <a:r>
              <a:rPr lang="en-US" sz="4000" dirty="0">
                <a:ea typeface="ＭＳ Ｐゴシック" charset="0"/>
              </a:rPr>
              <a:t>How </a:t>
            </a:r>
            <a:r>
              <a:rPr lang="en-US" sz="4000" dirty="0" err="1">
                <a:ea typeface="ＭＳ Ｐゴシック" charset="0"/>
              </a:rPr>
              <a:t>demultiplexing</a:t>
            </a:r>
            <a:r>
              <a:rPr lang="en-US" sz="4000" dirty="0">
                <a:ea typeface="ＭＳ Ｐゴシック" charset="0"/>
              </a:rPr>
              <a:t> works</a:t>
            </a:r>
            <a:endParaRPr lang="en-US" dirty="0">
              <a:ea typeface="ＭＳ Ｐゴシック" charset="0"/>
              <a:cs typeface="+mj-cs"/>
            </a:endParaRPr>
          </a:p>
        </p:txBody>
      </p:sp>
      <p:sp>
        <p:nvSpPr>
          <p:cNvPr id="9224" name="Rectangle 23"/>
          <p:cNvSpPr>
            <a:spLocks noGrp="1" noChangeArrowheads="1"/>
          </p:cNvSpPr>
          <p:nvPr>
            <p:ph type="body" sz="half" idx="1"/>
          </p:nvPr>
        </p:nvSpPr>
        <p:spPr>
          <a:xfrm>
            <a:off x="2009775" y="1595439"/>
            <a:ext cx="4438650" cy="2790825"/>
          </a:xfrm>
        </p:spPr>
        <p:txBody>
          <a:bodyPr>
            <a:normAutofit fontScale="85000" lnSpcReduction="20000"/>
          </a:bodyPr>
          <a:lstStyle/>
          <a:p>
            <a:pPr>
              <a:buFont typeface="Wingdings" charset="0"/>
              <a:buChar char="v"/>
              <a:defRPr/>
            </a:pPr>
            <a:r>
              <a:rPr lang="en-US" dirty="0">
                <a:ea typeface="ＭＳ Ｐゴシック" charset="0"/>
                <a:cs typeface="+mn-cs"/>
              </a:rPr>
              <a:t>host receives </a:t>
            </a:r>
            <a:r>
              <a:rPr lang="en-US" dirty="0">
                <a:solidFill>
                  <a:srgbClr val="008000"/>
                </a:solidFill>
                <a:ea typeface="ＭＳ Ｐゴシック" charset="0"/>
                <a:cs typeface="+mn-cs"/>
              </a:rPr>
              <a:t>IP datagrams</a:t>
            </a:r>
          </a:p>
          <a:p>
            <a:pPr lvl="1">
              <a:buFont typeface="Wingdings" charset="0"/>
              <a:buChar char="§"/>
              <a:defRPr/>
            </a:pPr>
            <a:r>
              <a:rPr lang="en-US" dirty="0">
                <a:ea typeface="ＭＳ Ｐゴシック" charset="0"/>
              </a:rPr>
              <a:t>each datagram has </a:t>
            </a:r>
            <a:r>
              <a:rPr lang="en-US" dirty="0">
                <a:solidFill>
                  <a:srgbClr val="008000"/>
                </a:solidFill>
                <a:ea typeface="ＭＳ Ｐゴシック" charset="0"/>
              </a:rPr>
              <a:t>source IP address, destination IP address</a:t>
            </a:r>
          </a:p>
          <a:p>
            <a:pPr lvl="1">
              <a:buFont typeface="Wingdings" charset="0"/>
              <a:buChar char="§"/>
              <a:defRPr/>
            </a:pPr>
            <a:r>
              <a:rPr lang="en-US" dirty="0">
                <a:ea typeface="ＭＳ Ｐゴシック" charset="0"/>
              </a:rPr>
              <a:t>each datagram carries one </a:t>
            </a:r>
            <a:r>
              <a:rPr lang="en-US" dirty="0">
                <a:solidFill>
                  <a:srgbClr val="008000"/>
                </a:solidFill>
                <a:ea typeface="ＭＳ Ｐゴシック" charset="0"/>
              </a:rPr>
              <a:t>transport-layer segment</a:t>
            </a:r>
          </a:p>
          <a:p>
            <a:pPr lvl="1">
              <a:buFont typeface="Wingdings" charset="0"/>
              <a:buChar char="§"/>
              <a:defRPr/>
            </a:pPr>
            <a:r>
              <a:rPr lang="en-US" dirty="0">
                <a:ea typeface="ＭＳ Ｐゴシック" charset="0"/>
              </a:rPr>
              <a:t>each segment has </a:t>
            </a:r>
            <a:r>
              <a:rPr lang="en-US" dirty="0">
                <a:solidFill>
                  <a:srgbClr val="008000"/>
                </a:solidFill>
                <a:ea typeface="ＭＳ Ｐゴシック" charset="0"/>
              </a:rPr>
              <a:t>source, destination port number </a:t>
            </a:r>
          </a:p>
          <a:p>
            <a:pPr>
              <a:buFont typeface="Wingdings" charset="0"/>
              <a:buChar char="v"/>
              <a:defRPr/>
            </a:pPr>
            <a:r>
              <a:rPr lang="en-US" dirty="0">
                <a:ea typeface="ＭＳ Ｐゴシック" charset="0"/>
                <a:cs typeface="+mn-cs"/>
              </a:rPr>
              <a:t>host uses </a:t>
            </a:r>
            <a:r>
              <a:rPr lang="en-US" i="1" dirty="0">
                <a:solidFill>
                  <a:srgbClr val="CC0000"/>
                </a:solidFill>
                <a:ea typeface="ＭＳ Ｐゴシック" charset="0"/>
                <a:cs typeface="+mn-cs"/>
              </a:rPr>
              <a:t>IP addresses &amp; port numbers</a:t>
            </a:r>
            <a:r>
              <a:rPr lang="en-US" dirty="0">
                <a:ea typeface="ＭＳ Ｐゴシック" charset="0"/>
                <a:cs typeface="+mn-cs"/>
              </a:rPr>
              <a:t> to direct segment to appropriate socket</a:t>
            </a:r>
          </a:p>
        </p:txBody>
      </p:sp>
      <p:sp>
        <p:nvSpPr>
          <p:cNvPr id="9225" name="Text Box 63"/>
          <p:cNvSpPr txBox="1">
            <a:spLocks noChangeArrowheads="1"/>
          </p:cNvSpPr>
          <p:nvPr/>
        </p:nvSpPr>
        <p:spPr bwMode="auto">
          <a:xfrm>
            <a:off x="6831014" y="2108201"/>
            <a:ext cx="1563687"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CC0000"/>
                </a:solidFill>
              </a:rPr>
              <a:t>source port #</a:t>
            </a:r>
            <a:endParaRPr lang="en-US" sz="2400">
              <a:solidFill>
                <a:srgbClr val="CC0000"/>
              </a:solidFill>
            </a:endParaRPr>
          </a:p>
        </p:txBody>
      </p:sp>
      <p:sp>
        <p:nvSpPr>
          <p:cNvPr id="9226" name="Text Box 64"/>
          <p:cNvSpPr txBox="1">
            <a:spLocks noChangeArrowheads="1"/>
          </p:cNvSpPr>
          <p:nvPr/>
        </p:nvSpPr>
        <p:spPr bwMode="auto">
          <a:xfrm>
            <a:off x="8616950" y="2108201"/>
            <a:ext cx="132873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CC0000"/>
                </a:solidFill>
              </a:rPr>
              <a:t>dest port #</a:t>
            </a:r>
            <a:endParaRPr lang="en-US" sz="2400">
              <a:solidFill>
                <a:srgbClr val="CC0000"/>
              </a:solidFill>
            </a:endParaRPr>
          </a:p>
        </p:txBody>
      </p:sp>
      <p:sp>
        <p:nvSpPr>
          <p:cNvPr id="9227" name="Line 66"/>
          <p:cNvSpPr>
            <a:spLocks noChangeShapeType="1"/>
          </p:cNvSpPr>
          <p:nvPr/>
        </p:nvSpPr>
        <p:spPr bwMode="auto">
          <a:xfrm flipV="1">
            <a:off x="6781800" y="2495550"/>
            <a:ext cx="33289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28" name="Line 68"/>
          <p:cNvSpPr>
            <a:spLocks noChangeShapeType="1"/>
          </p:cNvSpPr>
          <p:nvPr/>
        </p:nvSpPr>
        <p:spPr bwMode="auto">
          <a:xfrm flipV="1">
            <a:off x="6791326" y="3486150"/>
            <a:ext cx="33242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29" name="Line 69"/>
          <p:cNvSpPr>
            <a:spLocks noChangeShapeType="1"/>
          </p:cNvSpPr>
          <p:nvPr/>
        </p:nvSpPr>
        <p:spPr bwMode="auto">
          <a:xfrm flipV="1">
            <a:off x="8429625" y="2095500"/>
            <a:ext cx="0" cy="3952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0" name="Text Box 70"/>
          <p:cNvSpPr txBox="1">
            <a:spLocks noChangeArrowheads="1"/>
          </p:cNvSpPr>
          <p:nvPr/>
        </p:nvSpPr>
        <p:spPr bwMode="auto">
          <a:xfrm>
            <a:off x="7974013" y="1655763"/>
            <a:ext cx="86360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t>32 bits</a:t>
            </a:r>
            <a:endParaRPr lang="en-US" sz="2400"/>
          </a:p>
        </p:txBody>
      </p:sp>
      <p:sp>
        <p:nvSpPr>
          <p:cNvPr id="9231" name="Line 71"/>
          <p:cNvSpPr>
            <a:spLocks noChangeShapeType="1"/>
          </p:cNvSpPr>
          <p:nvPr/>
        </p:nvSpPr>
        <p:spPr bwMode="auto">
          <a:xfrm>
            <a:off x="8886825" y="1862138"/>
            <a:ext cx="1200150" cy="476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2" name="Line 72"/>
          <p:cNvSpPr>
            <a:spLocks noChangeShapeType="1"/>
          </p:cNvSpPr>
          <p:nvPr/>
        </p:nvSpPr>
        <p:spPr bwMode="auto">
          <a:xfrm rot="10800000">
            <a:off x="6777038" y="1871663"/>
            <a:ext cx="1128712"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3" name="Text Box 73"/>
          <p:cNvSpPr txBox="1">
            <a:spLocks noChangeArrowheads="1"/>
          </p:cNvSpPr>
          <p:nvPr/>
        </p:nvSpPr>
        <p:spPr bwMode="auto">
          <a:xfrm>
            <a:off x="7685088" y="3816351"/>
            <a:ext cx="1389062"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t>application</a:t>
            </a:r>
          </a:p>
          <a:p>
            <a:pPr>
              <a:defRPr/>
            </a:pPr>
            <a:r>
              <a:rPr lang="en-US" sz="2000"/>
              <a:t>data </a:t>
            </a:r>
          </a:p>
          <a:p>
            <a:pPr>
              <a:defRPr/>
            </a:pPr>
            <a:r>
              <a:rPr lang="en-US" sz="2000"/>
              <a:t>(payload)</a:t>
            </a:r>
            <a:endParaRPr lang="en-US" sz="2400"/>
          </a:p>
        </p:txBody>
      </p:sp>
      <p:sp>
        <p:nvSpPr>
          <p:cNvPr id="9234" name="Text Box 74"/>
          <p:cNvSpPr txBox="1">
            <a:spLocks noChangeArrowheads="1"/>
          </p:cNvSpPr>
          <p:nvPr/>
        </p:nvSpPr>
        <p:spPr bwMode="auto">
          <a:xfrm>
            <a:off x="7300913" y="2849564"/>
            <a:ext cx="2290762"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t>other header fields</a:t>
            </a:r>
            <a:endParaRPr lang="en-US" sz="2400"/>
          </a:p>
        </p:txBody>
      </p:sp>
      <p:sp>
        <p:nvSpPr>
          <p:cNvPr id="9235" name="Text Box 76"/>
          <p:cNvSpPr txBox="1">
            <a:spLocks noChangeArrowheads="1"/>
          </p:cNvSpPr>
          <p:nvPr/>
        </p:nvSpPr>
        <p:spPr bwMode="auto">
          <a:xfrm>
            <a:off x="7004050" y="5380039"/>
            <a:ext cx="3060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t>TCP/UDP segment format</a:t>
            </a:r>
            <a:endParaRPr lang="en-US" sz="2400"/>
          </a:p>
        </p:txBody>
      </p:sp>
    </p:spTree>
    <p:extLst>
      <p:ext uri="{BB962C8B-B14F-4D97-AF65-F5344CB8AC3E}">
        <p14:creationId xmlns:p14="http://schemas.microsoft.com/office/powerpoint/2010/main" val="370530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ＭＳ Ｐゴシック" charset="0"/>
              </a:rPr>
              <a:t>How </a:t>
            </a:r>
            <a:r>
              <a:rPr lang="en-US" dirty="0" err="1">
                <a:ea typeface="ＭＳ Ｐゴシック" charset="0"/>
              </a:rPr>
              <a:t>demultiplexing</a:t>
            </a:r>
            <a:r>
              <a:rPr lang="en-US" dirty="0">
                <a:ea typeface="ＭＳ Ｐゴシック" charset="0"/>
              </a:rPr>
              <a:t> works</a:t>
            </a:r>
            <a:endParaRPr lang="en-US" dirty="0"/>
          </a:p>
        </p:txBody>
      </p:sp>
      <p:sp>
        <p:nvSpPr>
          <p:cNvPr id="6" name="Content Placeholder 5"/>
          <p:cNvSpPr>
            <a:spLocks noGrp="1"/>
          </p:cNvSpPr>
          <p:nvPr>
            <p:ph idx="1"/>
          </p:nvPr>
        </p:nvSpPr>
        <p:spPr/>
        <p:txBody>
          <a:bodyPr>
            <a:normAutofit lnSpcReduction="10000"/>
          </a:bodyPr>
          <a:lstStyle/>
          <a:p>
            <a:r>
              <a:rPr lang="en-US" dirty="0"/>
              <a:t>Transport-layer multiplexing requires </a:t>
            </a:r>
          </a:p>
          <a:p>
            <a:pPr lvl="1"/>
            <a:r>
              <a:rPr lang="en-US" dirty="0"/>
              <a:t>(1) that sockets have unique identifiers, and </a:t>
            </a:r>
          </a:p>
          <a:p>
            <a:pPr lvl="1"/>
            <a:r>
              <a:rPr lang="en-US" dirty="0"/>
              <a:t>(2) that each segment have special fields that indicate the socket to which the segment is to be delivered.</a:t>
            </a:r>
          </a:p>
          <a:p>
            <a:pPr lvl="1"/>
            <a:r>
              <a:rPr lang="en-US" dirty="0"/>
              <a:t>These special fields are the </a:t>
            </a:r>
            <a:r>
              <a:rPr lang="en-US" b="1" dirty="0"/>
              <a:t>source port number field </a:t>
            </a:r>
            <a:r>
              <a:rPr lang="en-US" dirty="0"/>
              <a:t>and the </a:t>
            </a:r>
            <a:r>
              <a:rPr lang="en-US" b="1" dirty="0"/>
              <a:t>destination port number field</a:t>
            </a:r>
            <a:r>
              <a:rPr lang="en-US" dirty="0"/>
              <a:t>.</a:t>
            </a:r>
          </a:p>
          <a:p>
            <a:r>
              <a:rPr lang="en-US" dirty="0"/>
              <a:t>Each port number is a 16-bit number, ranging from 0 to 65535.</a:t>
            </a:r>
          </a:p>
          <a:p>
            <a:r>
              <a:rPr lang="en-US" dirty="0"/>
              <a:t> The port numbers ranging from 0 to 1023 are called </a:t>
            </a:r>
            <a:r>
              <a:rPr lang="en-US" b="1" dirty="0"/>
              <a:t>well-known port numbers </a:t>
            </a:r>
            <a:r>
              <a:rPr lang="en-US" dirty="0"/>
              <a:t>and are restricted, which means that they are reserved for use by well-known application protocols such as HTTP (which uses port number 80) and FTP (which uses port number 21).</a:t>
            </a:r>
          </a:p>
        </p:txBody>
      </p:sp>
    </p:spTree>
    <p:extLst>
      <p:ext uri="{BB962C8B-B14F-4D97-AF65-F5344CB8AC3E}">
        <p14:creationId xmlns:p14="http://schemas.microsoft.com/office/powerpoint/2010/main" val="191143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38220</TotalTime>
  <Words>9130</Words>
  <Application>Microsoft Office PowerPoint</Application>
  <PresentationFormat>Widescreen</PresentationFormat>
  <Paragraphs>835</Paragraphs>
  <Slides>71</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4" baseType="lpstr">
      <vt:lpstr>Arial</vt:lpstr>
      <vt:lpstr>Calibri</vt:lpstr>
      <vt:lpstr>Calibri Light</vt:lpstr>
      <vt:lpstr>Cambria Math</vt:lpstr>
      <vt:lpstr>Comic Sans MS</vt:lpstr>
      <vt:lpstr>Courier New</vt:lpstr>
      <vt:lpstr>Gill Sans MT</vt:lpstr>
      <vt:lpstr>Symbol</vt:lpstr>
      <vt:lpstr>Tahoma</vt:lpstr>
      <vt:lpstr>Times New Roman</vt:lpstr>
      <vt:lpstr>Wingdings</vt:lpstr>
      <vt:lpstr>Office Theme</vt:lpstr>
      <vt:lpstr>Picture</vt:lpstr>
      <vt:lpstr>Transport Layer</vt:lpstr>
      <vt:lpstr>Transport services and protocols</vt:lpstr>
      <vt:lpstr>Transport vs. network layer</vt:lpstr>
      <vt:lpstr>Internet transport-layer protocols</vt:lpstr>
      <vt:lpstr>Transport-Layer Services</vt:lpstr>
      <vt:lpstr>Cont….</vt:lpstr>
      <vt:lpstr>PowerPoint Presentation</vt:lpstr>
      <vt:lpstr>How demultiplexing works</vt:lpstr>
      <vt:lpstr>How demultiplexing works</vt:lpstr>
      <vt:lpstr>Connectionless demultiplexing</vt:lpstr>
      <vt:lpstr>Purpose of Source Port #</vt:lpstr>
      <vt:lpstr>Connection-oriented demux</vt:lpstr>
      <vt:lpstr>Connection Oriented Demux (In details)</vt:lpstr>
      <vt:lpstr>Connection-oriented demux: example</vt:lpstr>
      <vt:lpstr>UDP: User Datagram Protocol</vt:lpstr>
      <vt:lpstr>The reasons of choosing UDP over TCP</vt:lpstr>
      <vt:lpstr>The reasons of choosing UDP over TCP(Cont..)</vt:lpstr>
      <vt:lpstr>UDP Segment Structure</vt:lpstr>
      <vt:lpstr>UDP Checksum</vt:lpstr>
      <vt:lpstr>UDP Checksum(Cont..)</vt:lpstr>
      <vt:lpstr>Internet checksum: example</vt:lpstr>
      <vt:lpstr>Principles of Reliable Data Transfer</vt:lpstr>
      <vt:lpstr>Reliable data transfer: getting started</vt:lpstr>
      <vt:lpstr>Finite State Machines</vt:lpstr>
      <vt:lpstr>Building a Reliable Data Transfer Protocol (Reliable Data Transfer over a Perfectly Reliable Channel: rdt1.0)</vt:lpstr>
      <vt:lpstr>PowerPoint Presentation</vt:lpstr>
      <vt:lpstr>Reliable Data Transfer over a Channel with Bit Errors: rdt2.0</vt:lpstr>
      <vt:lpstr>Cont…</vt:lpstr>
      <vt:lpstr>Cont….</vt:lpstr>
      <vt:lpstr>rdt2.0: FSM specification</vt:lpstr>
      <vt:lpstr>rdt2.0: operation with no errors</vt:lpstr>
      <vt:lpstr>rdt2.0: error scenario</vt:lpstr>
      <vt:lpstr>rdt2.0 has a fatal flaw!</vt:lpstr>
      <vt:lpstr>handling corrupted ACKs or NAKs</vt:lpstr>
      <vt:lpstr>Performance Problem of rdt3</vt:lpstr>
      <vt:lpstr>rdt3.0: stop-and-wait operation (problem)</vt:lpstr>
      <vt:lpstr>Pipelined protocols</vt:lpstr>
      <vt:lpstr>Pipelined protocols: overview</vt:lpstr>
      <vt:lpstr>Go-Back-N (GBN)</vt:lpstr>
      <vt:lpstr>Go-Back-N protocol</vt:lpstr>
      <vt:lpstr>Go-Back-N: sender</vt:lpstr>
      <vt:lpstr>GBN in action</vt:lpstr>
      <vt:lpstr>Selective Repeat</vt:lpstr>
      <vt:lpstr>Selective repeat: sender, receiver windows</vt:lpstr>
      <vt:lpstr>Selective repeat</vt:lpstr>
      <vt:lpstr>PowerPoint Presentation</vt:lpstr>
      <vt:lpstr>Selective repeat in action</vt:lpstr>
      <vt:lpstr>The TCP Connection</vt:lpstr>
      <vt:lpstr>How TCP Works</vt:lpstr>
      <vt:lpstr>TCP Segment Structure</vt:lpstr>
      <vt:lpstr>TCP Segment Structure (Cont…)</vt:lpstr>
      <vt:lpstr>TCP Segment Structure (Cont…)</vt:lpstr>
      <vt:lpstr>Sequence Numbers and Acknowledgment Numbers </vt:lpstr>
      <vt:lpstr>Cont…</vt:lpstr>
      <vt:lpstr>TCP seq. numbers, ACKs</vt:lpstr>
      <vt:lpstr>Round-Trip Time Estimation and Timeout</vt:lpstr>
      <vt:lpstr>Setting and Managing the Retransmission Timeout Interval </vt:lpstr>
      <vt:lpstr>Reliable Data Transfer</vt:lpstr>
      <vt:lpstr>PowerPoint Presentation</vt:lpstr>
      <vt:lpstr>A Few Interesting Scenarios (Scenario One)</vt:lpstr>
      <vt:lpstr>A Few Interesting Scenarios (Scenario Two)</vt:lpstr>
      <vt:lpstr>A Few Interesting Scenarios (Scenario Three)</vt:lpstr>
      <vt:lpstr>Self-Study</vt:lpstr>
      <vt:lpstr>Flow Control</vt:lpstr>
      <vt:lpstr>Cont…</vt:lpstr>
      <vt:lpstr>PowerPoint Presentation</vt:lpstr>
      <vt:lpstr>Problem with this scheme</vt:lpstr>
      <vt:lpstr>TCP Connection Management</vt:lpstr>
      <vt:lpstr>Cont…</vt:lpstr>
      <vt:lpstr>Cont….</vt:lpstr>
      <vt:lpstr>TCP 3-way handshake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Risala Tasin Khan</dc:creator>
  <cp:lastModifiedBy>Risala Khan</cp:lastModifiedBy>
  <cp:revision>97</cp:revision>
  <dcterms:created xsi:type="dcterms:W3CDTF">2017-09-18T11:11:07Z</dcterms:created>
  <dcterms:modified xsi:type="dcterms:W3CDTF">2020-09-23T05:17:41Z</dcterms:modified>
</cp:coreProperties>
</file>